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 anchor="t"/>
          <a:lstStyle>
            <a:lvl1pPr algn="l" defTabSz="2438338">
              <a:lnSpc>
                <a:spcPct val="80000"/>
              </a:lnSpc>
              <a:defRPr b="1" spc="-170" sz="85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118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 anchor="t"/>
          <a:lstStyle>
            <a:lvl1pPr marL="0" indent="0"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anchor="b"/>
          <a:lstStyle>
            <a:lvl1pPr defTabSz="584200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Heron flying low over a beach with a short fence in the foreground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View of beach and sea from a grassy sand dune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Модели машинного обучения в Scikit-learn (решающие деревья)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751205">
              <a:defRPr sz="10192"/>
            </a:pPr>
            <a:r>
              <a:t>Модели машинного обучения в Scikit-learn (решающие деревья)</a:t>
            </a:r>
            <a:r>
              <a:rPr sz="1092"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  <p:sp>
        <p:nvSpPr>
          <p:cNvPr id="129" name="Специалист по большим данным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Специалист по большим данным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Обучение классифицирующих деревье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84225">
              <a:defRPr sz="10640"/>
            </a:lvl1pPr>
          </a:lstStyle>
          <a:p>
            <a:pPr/>
            <a:r>
              <a:t>Обучение классифицирующих деревьев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Строительные блоки дерева принятия решений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586104">
              <a:defRPr b="0" sz="7951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Строительные блоки дерева принятия решений</a:t>
            </a:r>
          </a:p>
        </p:txBody>
      </p:sp>
      <p:sp>
        <p:nvSpPr>
          <p:cNvPr id="159" name="Решающие дерево: структура данных, состоящая из иерархии узлов.…"/>
          <p:cNvSpPr txBox="1"/>
          <p:nvPr/>
        </p:nvSpPr>
        <p:spPr>
          <a:xfrm>
            <a:off x="1040465" y="3478607"/>
            <a:ext cx="22303071" cy="2672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54062" indent="-754062" algn="l">
              <a:buSzPct val="125000"/>
              <a:buChar char="•"/>
              <a:defRPr b="0" sz="5700"/>
            </a:pPr>
            <a:r>
              <a:t>Решающие дерево: структура данных, состоящая из иерархии узлов.</a:t>
            </a:r>
          </a:p>
          <a:p>
            <a:pPr marL="754062" indent="-754062" algn="l">
              <a:buSzPct val="125000"/>
              <a:buChar char="•"/>
              <a:defRPr b="0" sz="5700"/>
            </a:pPr>
            <a:r>
              <a:t>Узел: вопрос или прогноз.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Строительные блоки дерева принятия решений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586104">
              <a:defRPr b="0" sz="7951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Строительные блоки дерева принятия решений</a:t>
            </a:r>
          </a:p>
        </p:txBody>
      </p:sp>
      <p:sp>
        <p:nvSpPr>
          <p:cNvPr id="162" name="Три вида узлов:…"/>
          <p:cNvSpPr txBox="1"/>
          <p:nvPr/>
        </p:nvSpPr>
        <p:spPr>
          <a:xfrm>
            <a:off x="1040465" y="3988038"/>
            <a:ext cx="22303071" cy="620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5700"/>
            </a:pPr>
            <a:r>
              <a:t>Три вида узлов:</a:t>
            </a:r>
          </a:p>
          <a:p>
            <a:pPr marL="754062" indent="-754062" algn="l">
              <a:buSzPct val="125000"/>
              <a:buChar char="•"/>
              <a:defRPr b="0" sz="5700"/>
            </a:pPr>
            <a:r>
              <a:rPr b="1"/>
              <a:t>Корень</a:t>
            </a:r>
            <a:r>
              <a:t>: нет родительского узла, вопрос, вызывая два дочерних узла.</a:t>
            </a:r>
          </a:p>
          <a:p>
            <a:pPr marL="754062" indent="-754062" algn="l">
              <a:buSzPct val="125000"/>
              <a:buChar char="•"/>
              <a:defRPr b="0" sz="5700"/>
            </a:pPr>
            <a:r>
              <a:rPr b="1"/>
              <a:t>Внутренний узел</a:t>
            </a:r>
            <a:r>
              <a:t>: один родительский узел, вопрос, который дает два дочерних узла.</a:t>
            </a:r>
          </a:p>
          <a:p>
            <a:pPr marL="754062" indent="-754062" algn="l">
              <a:buSzPct val="125000"/>
              <a:buChar char="•"/>
              <a:defRPr b="0" sz="5700"/>
            </a:pPr>
            <a:r>
              <a:rPr b="1"/>
              <a:t>Лист</a:t>
            </a:r>
            <a:r>
              <a:t>: один родительский узел, нет дочерних узлов -&gt; прогноз.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едсказание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Предсказание</a:t>
            </a:r>
          </a:p>
        </p:txBody>
      </p:sp>
      <p:pic>
        <p:nvPicPr>
          <p:cNvPr id="16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83193" y="3035065"/>
            <a:ext cx="17017614" cy="9918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олучение информации (Information Gain (IG))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619125">
              <a:defRPr b="0" sz="8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Получение информации (Information Gain (IG))</a:t>
            </a:r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95869" y="3483506"/>
            <a:ext cx="15192262" cy="94910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Обучение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Обучение</a:t>
            </a:r>
          </a:p>
        </p:txBody>
      </p:sp>
      <p:sp>
        <p:nvSpPr>
          <p:cNvPr id="171" name="• Узлы выращиваются рекурсивно.…"/>
          <p:cNvSpPr txBox="1"/>
          <p:nvPr/>
        </p:nvSpPr>
        <p:spPr>
          <a:xfrm>
            <a:off x="1040465" y="4889738"/>
            <a:ext cx="22303071" cy="439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5700"/>
            </a:pPr>
            <a:r>
              <a:t>• Узлы выращиваются рекурсивно.</a:t>
            </a:r>
          </a:p>
          <a:p>
            <a:pPr algn="l">
              <a:defRPr b="0" sz="5700"/>
            </a:pPr>
            <a:r>
              <a:t>• На каждом узле разделите данные на основе:</a:t>
            </a:r>
          </a:p>
          <a:p>
            <a:pPr algn="l">
              <a:defRPr b="0" sz="5700"/>
            </a:pPr>
            <a:r>
              <a:t>• признак F и точка разделения sp, чтобы максимизировать IG (узел).</a:t>
            </a:r>
          </a:p>
          <a:p>
            <a:pPr algn="l">
              <a:defRPr b="0" sz="5700"/>
            </a:pPr>
            <a:r>
              <a:t>• Если IG (узел) = 0, объявите узел лист. 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Классификационное дерево в sklearn"/>
          <p:cNvSpPr txBox="1"/>
          <p:nvPr>
            <p:ph type="title"/>
          </p:nvPr>
        </p:nvSpPr>
        <p:spPr>
          <a:xfrm>
            <a:off x="31136" y="355600"/>
            <a:ext cx="24321728" cy="2286000"/>
          </a:xfrm>
          <a:prstGeom prst="rect">
            <a:avLst/>
          </a:prstGeom>
        </p:spPr>
        <p:txBody>
          <a:bodyPr/>
          <a:lstStyle>
            <a:lvl1pPr defTabSz="742950">
              <a:defRPr sz="10080"/>
            </a:lvl1pPr>
          </a:lstStyle>
          <a:p>
            <a:pPr/>
            <a:r>
              <a:t>Классификационное дерево в sklearn </a:t>
            </a:r>
          </a:p>
        </p:txBody>
      </p:sp>
      <p:sp>
        <p:nvSpPr>
          <p:cNvPr id="174" name="from sklearn.tree import DecisionTreeClassifier…"/>
          <p:cNvSpPr txBox="1"/>
          <p:nvPr>
            <p:ph type="body" idx="1"/>
          </p:nvPr>
        </p:nvSpPr>
        <p:spPr>
          <a:xfrm>
            <a:off x="920677" y="3019996"/>
            <a:ext cx="23059843" cy="9795770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from sklearn.tree import DecisionTreeClassifier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from sklearn.model_selection import train_test_split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from sklearn.metrics import accuracy_score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X_train, X_test, y_train, y_test = train_test_split(X, y, test_size=0.2, random_state=1, stratify=y)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dt = DecisionTreeClassifier(criterion="gini", random_state=1)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dt.fit(X_train, y_train)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y_pred = dt.predict(X_test)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print(accuracy_score(y_test, y_pred))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Решающие деревья для регресси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Решающие деревья для регрессии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Датасет auto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Датасет auto</a:t>
            </a:r>
          </a:p>
        </p:txBody>
      </p:sp>
      <p:pic>
        <p:nvPicPr>
          <p:cNvPr id="1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72448" y="3383695"/>
            <a:ext cx="15439104" cy="90259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Датасет auto-mpg с одним признаком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751205">
              <a:defRPr b="0" sz="10192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Датасет auto-mpg с одним признаком</a:t>
            </a:r>
          </a:p>
        </p:txBody>
      </p:sp>
      <p:pic>
        <p:nvPicPr>
          <p:cNvPr id="18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12572" y="2424769"/>
            <a:ext cx="12558856" cy="111004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Классификационные деревь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Классификационные деревья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Дерево-регрессии в sklearn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Дерево-регрессии в sklearn</a:t>
            </a:r>
          </a:p>
        </p:txBody>
      </p:sp>
      <p:sp>
        <p:nvSpPr>
          <p:cNvPr id="185" name="from sklearn.tree import DecisionTreeRegressor…"/>
          <p:cNvSpPr txBox="1"/>
          <p:nvPr>
            <p:ph type="body" idx="4294967295"/>
          </p:nvPr>
        </p:nvSpPr>
        <p:spPr>
          <a:xfrm>
            <a:off x="920677" y="2626296"/>
            <a:ext cx="23059843" cy="9795770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t"/>
          <a:lstStyle/>
          <a:p>
            <a:pPr marL="0" indent="0" defTabSz="652145">
              <a:lnSpc>
                <a:spcPct val="120000"/>
              </a:lnSpc>
              <a:spcBef>
                <a:spcPts val="0"/>
              </a:spcBef>
              <a:buSzTx/>
              <a:buNone/>
              <a:defRPr sz="3792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from sklearn.tree import DecisionTreeRegressor</a:t>
            </a:r>
          </a:p>
          <a:p>
            <a:pPr marL="0" indent="0" defTabSz="652145">
              <a:lnSpc>
                <a:spcPct val="120000"/>
              </a:lnSpc>
              <a:spcBef>
                <a:spcPts val="0"/>
              </a:spcBef>
              <a:buSzTx/>
              <a:buNone/>
              <a:defRPr sz="3792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from sklearn.model_selection import train_test_split</a:t>
            </a:r>
          </a:p>
          <a:p>
            <a:pPr marL="0" indent="0" defTabSz="652145">
              <a:lnSpc>
                <a:spcPct val="120000"/>
              </a:lnSpc>
              <a:spcBef>
                <a:spcPts val="0"/>
              </a:spcBef>
              <a:buSzTx/>
              <a:buNone/>
              <a:defRPr sz="3792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from sklearn.metrics import mean_squared_error as MSE</a:t>
            </a:r>
          </a:p>
          <a:p>
            <a:pPr marL="0" indent="0" defTabSz="652145">
              <a:lnSpc>
                <a:spcPct val="120000"/>
              </a:lnSpc>
              <a:spcBef>
                <a:spcPts val="0"/>
              </a:spcBef>
              <a:buSzTx/>
              <a:buNone/>
              <a:defRPr sz="3792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X_train, X_test, y_train, y_test = train_test_split(X, y, test_size=0.2, random_state=1)</a:t>
            </a:r>
          </a:p>
          <a:p>
            <a:pPr marL="0" indent="0" defTabSz="652145">
              <a:lnSpc>
                <a:spcPct val="120000"/>
              </a:lnSpc>
              <a:spcBef>
                <a:spcPts val="0"/>
              </a:spcBef>
              <a:buSzTx/>
              <a:buNone/>
              <a:defRPr sz="3792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dt = DecisionTreeRegressor(max_depth=4, random_state=1, min_samples_leaf=0.1)</a:t>
            </a:r>
          </a:p>
          <a:p>
            <a:pPr marL="0" indent="0" defTabSz="652145">
              <a:lnSpc>
                <a:spcPct val="120000"/>
              </a:lnSpc>
              <a:spcBef>
                <a:spcPts val="0"/>
              </a:spcBef>
              <a:buSzTx/>
              <a:buNone/>
              <a:defRPr sz="3792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dt.fit(X_train, y_train)</a:t>
            </a:r>
          </a:p>
          <a:p>
            <a:pPr marL="0" indent="0" defTabSz="652145">
              <a:lnSpc>
                <a:spcPct val="120000"/>
              </a:lnSpc>
              <a:spcBef>
                <a:spcPts val="0"/>
              </a:spcBef>
              <a:buSzTx/>
              <a:buNone/>
              <a:defRPr sz="3792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y_pred = dt.predict(X_test)</a:t>
            </a:r>
          </a:p>
          <a:p>
            <a:pPr marL="0" indent="0" defTabSz="652145">
              <a:lnSpc>
                <a:spcPct val="120000"/>
              </a:lnSpc>
              <a:spcBef>
                <a:spcPts val="0"/>
              </a:spcBef>
              <a:buSzTx/>
              <a:buNone/>
              <a:defRPr sz="3792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mse_dt = MSE(y_test, y_pred)</a:t>
            </a:r>
          </a:p>
          <a:p>
            <a:pPr marL="0" indent="0" defTabSz="652145">
              <a:lnSpc>
                <a:spcPct val="120000"/>
              </a:lnSpc>
              <a:spcBef>
                <a:spcPts val="0"/>
              </a:spcBef>
              <a:buSzTx/>
              <a:buNone/>
              <a:defRPr sz="3792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rmse_dt = mse_dt**0.5</a:t>
            </a:r>
          </a:p>
          <a:p>
            <a:pPr marL="0" indent="0" defTabSz="652145">
              <a:lnSpc>
                <a:spcPct val="120000"/>
              </a:lnSpc>
              <a:spcBef>
                <a:spcPts val="0"/>
              </a:spcBef>
              <a:buSzTx/>
              <a:buNone/>
              <a:defRPr sz="3792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print(rmse_dt)</a:t>
            </a:r>
          </a:p>
        </p:txBody>
      </p:sp>
      <p:pic>
        <p:nvPicPr>
          <p:cNvPr id="18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7381" y="12549013"/>
            <a:ext cx="4356783" cy="9036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Информационный критерий для регрессионного дерева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520065">
              <a:defRPr b="0" sz="7056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Информационный критерий для регрессионного дерева</a:t>
            </a:r>
          </a:p>
        </p:txBody>
      </p:sp>
      <p:pic>
        <p:nvPicPr>
          <p:cNvPr id="1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03290" y="3510994"/>
            <a:ext cx="19740075" cy="66393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Предсказание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Предсказание</a:t>
            </a:r>
          </a:p>
        </p:txBody>
      </p:sp>
      <p:pic>
        <p:nvPicPr>
          <p:cNvPr id="19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1891" y="3941943"/>
            <a:ext cx="13500218" cy="40043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Линейная регрессия и регрессионное дерево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619125">
              <a:defRPr b="0" sz="8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Линейная регрессия и регрессионное дерево</a:t>
            </a:r>
          </a:p>
        </p:txBody>
      </p:sp>
      <p:pic>
        <p:nvPicPr>
          <p:cNvPr id="19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2452" y="2730376"/>
            <a:ext cx="17764243" cy="84721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Классификационные деревья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Классификационные деревья</a:t>
            </a:r>
          </a:p>
        </p:txBody>
      </p:sp>
      <p:sp>
        <p:nvSpPr>
          <p:cNvPr id="134" name="Последовательность вопросов IF-ELSE о отдельных признаках.…"/>
          <p:cNvSpPr txBox="1"/>
          <p:nvPr/>
        </p:nvSpPr>
        <p:spPr>
          <a:xfrm>
            <a:off x="1040465" y="3998397"/>
            <a:ext cx="22303071" cy="6126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54062" indent="-754062" algn="l">
              <a:buSzPct val="125000"/>
              <a:buChar char="•"/>
              <a:defRPr b="0" sz="5700"/>
            </a:pPr>
            <a:r>
              <a:t>Последовательность вопросов IF-ELSE о отдельных признаках.</a:t>
            </a:r>
          </a:p>
          <a:p>
            <a:pPr marL="754062" indent="-754062" algn="l">
              <a:buSzPct val="125000"/>
              <a:buChar char="•"/>
              <a:defRPr b="0" sz="5700"/>
            </a:pPr>
            <a:r>
              <a:t>Цель: вывести метки класса.</a:t>
            </a:r>
          </a:p>
          <a:p>
            <a:pPr marL="754062" indent="-754062" algn="l">
              <a:buSzPct val="125000"/>
              <a:buChar char="•"/>
              <a:defRPr b="0" sz="5700"/>
            </a:pPr>
            <a:r>
              <a:t>Способен захватывать нелинейные отношения между признаками и метками.</a:t>
            </a:r>
          </a:p>
          <a:p>
            <a:pPr marL="754062" indent="-754062" algn="l">
              <a:buSzPct val="125000"/>
              <a:buChar char="•"/>
              <a:defRPr b="0" sz="5700"/>
            </a:pPr>
            <a:r>
              <a:t>Не требует масштабирования признаков (например, стандартизации, и т.д.)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Набор данных рака молочной железы в 2D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652145">
              <a:defRPr b="0" sz="8848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Набор данных рака молочной железы в 2D</a:t>
            </a:r>
          </a:p>
        </p:txBody>
      </p:sp>
      <p:pic>
        <p:nvPicPr>
          <p:cNvPr id="1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39074" y="2189054"/>
            <a:ext cx="13305852" cy="115544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Диаграмма решающего дерева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Диаграмма решающего дерева</a:t>
            </a:r>
          </a:p>
        </p:txBody>
      </p:sp>
      <p:pic>
        <p:nvPicPr>
          <p:cNvPr id="14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86609" y="2897273"/>
            <a:ext cx="13810782" cy="93621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Классификационное дерево в sklearn"/>
          <p:cNvSpPr txBox="1"/>
          <p:nvPr>
            <p:ph type="title"/>
          </p:nvPr>
        </p:nvSpPr>
        <p:spPr>
          <a:xfrm>
            <a:off x="31136" y="355600"/>
            <a:ext cx="24321728" cy="2286000"/>
          </a:xfrm>
          <a:prstGeom prst="rect">
            <a:avLst/>
          </a:prstGeom>
        </p:spPr>
        <p:txBody>
          <a:bodyPr/>
          <a:lstStyle>
            <a:lvl1pPr defTabSz="742950">
              <a:defRPr sz="10080"/>
            </a:lvl1pPr>
          </a:lstStyle>
          <a:p>
            <a:pPr/>
            <a:r>
              <a:t>Классификационное дерево в sklearn </a:t>
            </a:r>
          </a:p>
        </p:txBody>
      </p:sp>
      <p:sp>
        <p:nvSpPr>
          <p:cNvPr id="143" name="from sklearn.tree import DecisionTreeClassifier…"/>
          <p:cNvSpPr txBox="1"/>
          <p:nvPr>
            <p:ph type="body" idx="1"/>
          </p:nvPr>
        </p:nvSpPr>
        <p:spPr>
          <a:xfrm>
            <a:off x="920677" y="3019996"/>
            <a:ext cx="23059843" cy="6295803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t"/>
          <a:lstStyle/>
          <a:p>
            <a:pPr marL="0" indent="0" defTabSz="808990">
              <a:lnSpc>
                <a:spcPct val="120000"/>
              </a:lnSpc>
              <a:spcBef>
                <a:spcPts val="0"/>
              </a:spcBef>
              <a:buSzTx/>
              <a:buNone/>
              <a:defRPr sz="4704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from sklearn.tree import DecisionTreeClassifier</a:t>
            </a:r>
          </a:p>
          <a:p>
            <a:pPr marL="0" indent="0" defTabSz="808990">
              <a:lnSpc>
                <a:spcPct val="120000"/>
              </a:lnSpc>
              <a:spcBef>
                <a:spcPts val="0"/>
              </a:spcBef>
              <a:buSzTx/>
              <a:buNone/>
              <a:defRPr sz="4704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from sklearn.model_selection import train_test_split</a:t>
            </a:r>
          </a:p>
          <a:p>
            <a:pPr marL="0" indent="0" defTabSz="808990">
              <a:lnSpc>
                <a:spcPct val="120000"/>
              </a:lnSpc>
              <a:spcBef>
                <a:spcPts val="0"/>
              </a:spcBef>
              <a:buSzTx/>
              <a:buNone/>
              <a:defRPr sz="4704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from sklearn.metrics import accuracy score</a:t>
            </a:r>
          </a:p>
          <a:p>
            <a:pPr marL="0" indent="0" defTabSz="808990">
              <a:lnSpc>
                <a:spcPct val="120000"/>
              </a:lnSpc>
              <a:spcBef>
                <a:spcPts val="0"/>
              </a:spcBef>
              <a:buSzTx/>
              <a:buNone/>
              <a:defRPr sz="4704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X_train, X_test, y_train, y_test = train_test_split(X, y, test_size=0.2, random_state=1, stratify=y)</a:t>
            </a:r>
          </a:p>
          <a:p>
            <a:pPr marL="0" indent="0" defTabSz="808990">
              <a:lnSpc>
                <a:spcPct val="120000"/>
              </a:lnSpc>
              <a:spcBef>
                <a:spcPts val="0"/>
              </a:spcBef>
              <a:buSzTx/>
              <a:buNone/>
              <a:defRPr sz="4704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dt = DecisionTreeClassifier(max_depth=2, random_state=11)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Классификационное дерево в sklearn"/>
          <p:cNvSpPr txBox="1"/>
          <p:nvPr>
            <p:ph type="title"/>
          </p:nvPr>
        </p:nvSpPr>
        <p:spPr>
          <a:xfrm>
            <a:off x="31136" y="355600"/>
            <a:ext cx="24321728" cy="2286000"/>
          </a:xfrm>
          <a:prstGeom prst="rect">
            <a:avLst/>
          </a:prstGeom>
        </p:spPr>
        <p:txBody>
          <a:bodyPr/>
          <a:lstStyle>
            <a:lvl1pPr defTabSz="742950">
              <a:defRPr sz="10080"/>
            </a:lvl1pPr>
          </a:lstStyle>
          <a:p>
            <a:pPr/>
            <a:r>
              <a:t>Классификационное дерево в sklearn </a:t>
            </a:r>
          </a:p>
        </p:txBody>
      </p:sp>
      <p:sp>
        <p:nvSpPr>
          <p:cNvPr id="146" name="dt.fit(X_train, y_train)…"/>
          <p:cNvSpPr txBox="1"/>
          <p:nvPr>
            <p:ph type="body" sz="half" idx="1"/>
          </p:nvPr>
        </p:nvSpPr>
        <p:spPr>
          <a:xfrm>
            <a:off x="920677" y="3019996"/>
            <a:ext cx="23059843" cy="3552408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dt.fit(X_train, y_train)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y_pred = dt.predict(X_test)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print(accuracy_score(y_test, y_pred))</a:t>
            </a:r>
          </a:p>
        </p:txBody>
      </p:sp>
      <p:pic>
        <p:nvPicPr>
          <p:cNvPr id="14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7569" y="6950799"/>
            <a:ext cx="4996372" cy="9500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Регион решений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Регион решений</a:t>
            </a:r>
          </a:p>
        </p:txBody>
      </p:sp>
      <p:sp>
        <p:nvSpPr>
          <p:cNvPr id="150" name="Регион решения: регион в пространстве признаков, где все экземпляры назначаются одной метке класса.…"/>
          <p:cNvSpPr txBox="1"/>
          <p:nvPr/>
        </p:nvSpPr>
        <p:spPr>
          <a:xfrm>
            <a:off x="1040465" y="3046807"/>
            <a:ext cx="22303071" cy="3535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54062" indent="-754062" algn="l">
              <a:buSzPct val="125000"/>
              <a:buChar char="•"/>
              <a:defRPr b="0" sz="5700"/>
            </a:pPr>
            <a:r>
              <a:t>Регион решения: регион в пространстве признаков, где все экземпляры назначаются одной метке класса.</a:t>
            </a:r>
          </a:p>
          <a:p>
            <a:pPr marL="754062" indent="-754062" algn="l">
              <a:buSzPct val="125000"/>
              <a:buChar char="•"/>
              <a:defRPr b="0" sz="5700"/>
            </a:pPr>
            <a:r>
              <a:t>Граница решения: поверхность разделяет различные области принятия решений.</a:t>
            </a:r>
          </a:p>
        </p:txBody>
      </p:sp>
      <p:pic>
        <p:nvPicPr>
          <p:cNvPr id="1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7081" y="6750209"/>
            <a:ext cx="11809838" cy="57065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Регион решений: CART и Линейные модели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643889">
              <a:defRPr b="0" sz="8736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Регион решений: CART и Линейные модели</a:t>
            </a:r>
          </a:p>
        </p:txBody>
      </p:sp>
      <p:pic>
        <p:nvPicPr>
          <p:cNvPr id="15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9066" y="3547289"/>
            <a:ext cx="21225868" cy="83743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