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Обработка данных в Pand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Обработка данных в Pandas</a:t>
            </a:r>
          </a:p>
        </p:txBody>
      </p:sp>
      <p:sp>
        <p:nvSpPr>
          <p:cNvPr id="129" name="Специалист по большим данны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большим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Датасе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Датасет</a:t>
            </a:r>
          </a:p>
        </p:txBody>
      </p:sp>
      <p:sp>
        <p:nvSpPr>
          <p:cNvPr id="164" name="aq = pd.read_csv[&quot;aq.csv&quot;]…"/>
          <p:cNvSpPr txBox="1"/>
          <p:nvPr>
            <p:ph type="body" sz="quarter" idx="1"/>
          </p:nvPr>
        </p:nvSpPr>
        <p:spPr>
          <a:xfrm>
            <a:off x="642955" y="3149600"/>
            <a:ext cx="11975239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aq = pd.read_csv["aq.csv"]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print(aq)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256" y="5759641"/>
            <a:ext cx="9019526" cy="7809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инейный графи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Линейный график</a:t>
            </a:r>
          </a:p>
        </p:txBody>
      </p:sp>
      <p:sp>
        <p:nvSpPr>
          <p:cNvPr id="168" name="aq.plot(x=&quot;Date&quot;, y=&quot;NO&quot;, kind=&quot;line&quot;)…"/>
          <p:cNvSpPr txBox="1"/>
          <p:nvPr>
            <p:ph type="body" sz="quarter" idx="1"/>
          </p:nvPr>
        </p:nvSpPr>
        <p:spPr>
          <a:xfrm>
            <a:off x="642955" y="3149600"/>
            <a:ext cx="21598128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aq.plot(x="Date", y="NO", kind="line")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6098" y="5792703"/>
            <a:ext cx="10011842" cy="7835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Линейный графи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Линейный график</a:t>
            </a:r>
          </a:p>
        </p:txBody>
      </p:sp>
      <p:sp>
        <p:nvSpPr>
          <p:cNvPr id="172" name="aq.plot(x=&quot;Date&quot;, y=&quot;NO&quot;, kind=&quot;line&quot;,rot=45)…"/>
          <p:cNvSpPr txBox="1"/>
          <p:nvPr>
            <p:ph type="body" sz="quarter" idx="1"/>
          </p:nvPr>
        </p:nvSpPr>
        <p:spPr>
          <a:xfrm>
            <a:off x="642955" y="3149600"/>
            <a:ext cx="21598128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aq.plot(x="Date", y="NO", kind="line",rot=45)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419" y="5930900"/>
            <a:ext cx="8863781" cy="7787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Диаграмма рассеи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Диаграмма рассеивания</a:t>
            </a:r>
          </a:p>
        </p:txBody>
      </p:sp>
      <p:sp>
        <p:nvSpPr>
          <p:cNvPr id="176" name="data.plot(x=&quot;Height&quot;,y=&quot;Weight&quot;,kind=&quot;scatter&quot;)…"/>
          <p:cNvSpPr txBox="1"/>
          <p:nvPr>
            <p:ph type="body" sz="quarter" idx="1"/>
          </p:nvPr>
        </p:nvSpPr>
        <p:spPr>
          <a:xfrm>
            <a:off x="642955" y="3149600"/>
            <a:ext cx="21502698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data.plot(x="Height",y="Weight",kind="scatter")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8633" y="5681026"/>
            <a:ext cx="10391342" cy="786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Добавление слое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Добавление слоев</a:t>
            </a:r>
          </a:p>
        </p:txBody>
      </p:sp>
      <p:sp>
        <p:nvSpPr>
          <p:cNvPr id="180" name="data[data[&quot;Gender&quot;]==&quot;Male&quot;][&quot;Height&quot;].hist()…"/>
          <p:cNvSpPr txBox="1"/>
          <p:nvPr>
            <p:ph type="body" sz="half" idx="1"/>
          </p:nvPr>
        </p:nvSpPr>
        <p:spPr>
          <a:xfrm>
            <a:off x="642955" y="3149600"/>
            <a:ext cx="21502698" cy="3246854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data[data["Gender"]=="Male"]["Height"].hist()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data[data["Gender"]=="Female"]["Height"].hist()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6019" y="6508014"/>
            <a:ext cx="9296570" cy="7070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Добавление слое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Добавление слоев</a:t>
            </a:r>
          </a:p>
        </p:txBody>
      </p:sp>
      <p:sp>
        <p:nvSpPr>
          <p:cNvPr id="184" name="data[data[&quot;Gender&quot;]==&quot;Male&quot;][&quot;Height&quot;].hist()…"/>
          <p:cNvSpPr txBox="1"/>
          <p:nvPr>
            <p:ph type="body" sz="half" idx="1"/>
          </p:nvPr>
        </p:nvSpPr>
        <p:spPr>
          <a:xfrm>
            <a:off x="642955" y="3149600"/>
            <a:ext cx="21502698" cy="4355185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data[data["Gender"]=="Male"]["Height"].hist()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data[data["Gender"]=="Female"]["Height"].hist()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plt.legend(["Male", "Female"])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6253" y="7828558"/>
            <a:ext cx="6896101" cy="524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6253" y="7828558"/>
            <a:ext cx="6896101" cy="524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Добавление слое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Добавление слоев</a:t>
            </a:r>
          </a:p>
        </p:txBody>
      </p:sp>
      <p:sp>
        <p:nvSpPr>
          <p:cNvPr id="189" name="data[data[&quot;Gender&quot;]==&quot;Male&quot;][&quot;Height&quot;].hist(alpha=0.6)…"/>
          <p:cNvSpPr txBox="1"/>
          <p:nvPr>
            <p:ph type="body" sz="half" idx="1"/>
          </p:nvPr>
        </p:nvSpPr>
        <p:spPr>
          <a:xfrm>
            <a:off x="642955" y="3149600"/>
            <a:ext cx="21502698" cy="4355185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data[data["Gender"]=="Male"]["Height"].hist(alpha=0.6)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data[data["Gender"]=="Female"]["Height"].hist(alpha=0.6)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plt.legend(["Male", "Female"])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опущенные зна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Пропущенные значения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Определ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Определение пропусков</a:t>
            </a:r>
          </a:p>
        </p:txBody>
      </p:sp>
      <p:sp>
        <p:nvSpPr>
          <p:cNvPr id="194" name="aq.isna()"/>
          <p:cNvSpPr txBox="1"/>
          <p:nvPr>
            <p:ph type="body" sz="quarter" idx="1"/>
          </p:nvPr>
        </p:nvSpPr>
        <p:spPr>
          <a:xfrm>
            <a:off x="642955" y="3149600"/>
            <a:ext cx="21502698" cy="1197959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aq.isna()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179" y="4855558"/>
            <a:ext cx="15698581" cy="7006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Определ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Определение пропусков</a:t>
            </a:r>
          </a:p>
        </p:txBody>
      </p:sp>
      <p:sp>
        <p:nvSpPr>
          <p:cNvPr id="198" name="aq.isna().any()"/>
          <p:cNvSpPr txBox="1"/>
          <p:nvPr>
            <p:ph type="body" sz="quarter" idx="1"/>
          </p:nvPr>
        </p:nvSpPr>
        <p:spPr>
          <a:xfrm>
            <a:off x="642955" y="3149600"/>
            <a:ext cx="21502698" cy="1197959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aq.isna().any()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407" y="4855558"/>
            <a:ext cx="3883004" cy="8013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Содержание за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Содержание занятия</a:t>
            </a:r>
          </a:p>
        </p:txBody>
      </p:sp>
      <p:sp>
        <p:nvSpPr>
          <p:cNvPr id="132" name="Датафреймы…"/>
          <p:cNvSpPr txBox="1"/>
          <p:nvPr>
            <p:ph type="body" sz="half" idx="1"/>
          </p:nvPr>
        </p:nvSpPr>
        <p:spPr>
          <a:xfrm>
            <a:off x="1689100" y="3149600"/>
            <a:ext cx="9985007" cy="74168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/>
            </a:pPr>
            <a:r>
              <a:t>Датафреймы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Сортировка и выборка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Создание новых столбцов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/>
            </a:pPr>
            <a:r>
              <a:t>Агрегация данных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Сводная статистика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Подсчет значений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Сводная статистика сгруппированных данных</a:t>
            </a:r>
          </a:p>
        </p:txBody>
      </p:sp>
      <p:sp>
        <p:nvSpPr>
          <p:cNvPr id="133" name="Срезы и индексация данных…"/>
          <p:cNvSpPr txBox="1"/>
          <p:nvPr/>
        </p:nvSpPr>
        <p:spPr>
          <a:xfrm>
            <a:off x="11758551" y="3098800"/>
            <a:ext cx="11605052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20000"/>
              </a:lnSpc>
              <a:defRPr sz="4800"/>
            </a:pPr>
            <a:r>
              <a:t>Срезы и индексация данных</a:t>
            </a:r>
          </a:p>
          <a:p>
            <a:pPr marL="635000" indent="-635000" algn="l">
              <a:lnSpc>
                <a:spcPct val="120000"/>
              </a:lnSpc>
              <a:buSzPct val="125000"/>
              <a:buChar char="•"/>
              <a:defRPr b="0" sz="4800"/>
            </a:pPr>
            <a:r>
              <a:t>Выборки с использованием срезов </a:t>
            </a:r>
          </a:p>
          <a:p>
            <a:pPr marL="635000" indent="-635000" algn="l">
              <a:lnSpc>
                <a:spcPct val="120000"/>
              </a:lnSpc>
              <a:buSzPct val="125000"/>
              <a:buChar char="•"/>
              <a:defRPr b="0" sz="4800"/>
            </a:pPr>
            <a:r>
              <a:t>Индексы и выборки с использованием индексации</a:t>
            </a:r>
          </a:p>
          <a:p>
            <a:pPr algn="l">
              <a:lnSpc>
                <a:spcPct val="120000"/>
              </a:lnSpc>
              <a:defRPr sz="4800"/>
            </a:pPr>
            <a:r>
              <a:t>Визуализация данных</a:t>
            </a:r>
          </a:p>
          <a:p>
            <a:pPr marL="635000" indent="-635000" algn="l">
              <a:lnSpc>
                <a:spcPct val="120000"/>
              </a:lnSpc>
              <a:buSzPct val="125000"/>
              <a:buChar char="•"/>
              <a:defRPr b="0" sz="4800"/>
            </a:pPr>
            <a:r>
              <a:t>Построение изображений</a:t>
            </a:r>
          </a:p>
          <a:p>
            <a:pPr marL="635000" indent="-635000" algn="l">
              <a:lnSpc>
                <a:spcPct val="120000"/>
              </a:lnSpc>
              <a:buSzPct val="125000"/>
              <a:buChar char="•"/>
              <a:defRPr b="0" sz="4800"/>
            </a:pPr>
            <a:r>
              <a:t>Работа с пропущенными значениями</a:t>
            </a:r>
          </a:p>
          <a:p>
            <a:pPr marL="635000" indent="-635000" algn="l">
              <a:lnSpc>
                <a:spcPct val="120000"/>
              </a:lnSpc>
              <a:buSzPct val="125000"/>
              <a:buChar char="•"/>
              <a:defRPr b="0" sz="4800"/>
            </a:pPr>
            <a:r>
              <a:t>Чтение данных в датафрейм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Определ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Определение пропусков</a:t>
            </a:r>
          </a:p>
        </p:txBody>
      </p:sp>
      <p:sp>
        <p:nvSpPr>
          <p:cNvPr id="202" name="aq.isna().sum()"/>
          <p:cNvSpPr txBox="1"/>
          <p:nvPr>
            <p:ph type="body" sz="quarter" idx="1"/>
          </p:nvPr>
        </p:nvSpPr>
        <p:spPr>
          <a:xfrm>
            <a:off x="642955" y="3149600"/>
            <a:ext cx="21502698" cy="1197959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aq.isna().sum()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697" y="4970546"/>
            <a:ext cx="3983537" cy="8093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Постро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Построение пропусков</a:t>
            </a:r>
          </a:p>
        </p:txBody>
      </p:sp>
      <p:sp>
        <p:nvSpPr>
          <p:cNvPr id="206" name="aq.isna().sum().plot(kind=&quot;bar&quot;)…"/>
          <p:cNvSpPr txBox="1"/>
          <p:nvPr>
            <p:ph type="body" sz="quarter" idx="1"/>
          </p:nvPr>
        </p:nvSpPr>
        <p:spPr>
          <a:xfrm>
            <a:off x="642955" y="3149600"/>
            <a:ext cx="21502698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aq.isna().sum().plot(kind="bar")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5846" y="5792703"/>
            <a:ext cx="9036915" cy="7578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Удал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Удаление пропусков</a:t>
            </a:r>
          </a:p>
        </p:txBody>
      </p:sp>
      <p:sp>
        <p:nvSpPr>
          <p:cNvPr id="210" name="aq.dropna()"/>
          <p:cNvSpPr txBox="1"/>
          <p:nvPr>
            <p:ph type="body" sz="quarter" idx="1"/>
          </p:nvPr>
        </p:nvSpPr>
        <p:spPr>
          <a:xfrm>
            <a:off x="642955" y="3149600"/>
            <a:ext cx="21502698" cy="1140557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aq.dropna()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045" y="4798156"/>
            <a:ext cx="11674973" cy="8610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Удаление пропу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Удаление пропусков</a:t>
            </a:r>
          </a:p>
        </p:txBody>
      </p:sp>
      <p:sp>
        <p:nvSpPr>
          <p:cNvPr id="214" name="aq.fillna(0)"/>
          <p:cNvSpPr txBox="1"/>
          <p:nvPr>
            <p:ph type="body" sz="quarter" idx="1"/>
          </p:nvPr>
        </p:nvSpPr>
        <p:spPr>
          <a:xfrm>
            <a:off x="642955" y="3149600"/>
            <a:ext cx="21502698" cy="1140557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aq.fillna(0)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750" y="4798156"/>
            <a:ext cx="12274436" cy="8740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оздание датафрейм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датафреймов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Методы создания датафрейм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pPr/>
            <a:r>
              <a:t>Методы создания датафреймов</a:t>
            </a:r>
          </a:p>
        </p:txBody>
      </p:sp>
      <p:sp>
        <p:nvSpPr>
          <p:cNvPr id="220" name="Из списка словарей…"/>
          <p:cNvSpPr txBox="1"/>
          <p:nvPr>
            <p:ph type="body" sz="half" idx="1"/>
          </p:nvPr>
        </p:nvSpPr>
        <p:spPr>
          <a:xfrm>
            <a:off x="1689100" y="3149600"/>
            <a:ext cx="9985007" cy="74168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t>Из списка словарей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t>Из словаря списков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Список словар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Список словарей</a:t>
            </a:r>
          </a:p>
        </p:txBody>
      </p:sp>
      <p:sp>
        <p:nvSpPr>
          <p:cNvPr id="223" name="list_of_dicts = […"/>
          <p:cNvSpPr txBox="1"/>
          <p:nvPr>
            <p:ph type="body" idx="1"/>
          </p:nvPr>
        </p:nvSpPr>
        <p:spPr>
          <a:xfrm>
            <a:off x="642955" y="3149600"/>
            <a:ext cx="21502698" cy="671016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list_of_dicts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{"Name":"Сноу", "Breed":"Лабрадор", "Height":35},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{"Name":"Макс", "Breed":"Бульдог", "Height":46}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data2 = pd.DataFrame(list_of_dicts)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print(data2)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705" y="10367762"/>
            <a:ext cx="7672921" cy="2595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Словарь спис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Словарь списков</a:t>
            </a:r>
          </a:p>
        </p:txBody>
      </p:sp>
      <p:sp>
        <p:nvSpPr>
          <p:cNvPr id="227" name="dict_of_lists = {…"/>
          <p:cNvSpPr txBox="1"/>
          <p:nvPr>
            <p:ph type="body" sz="half" idx="1"/>
          </p:nvPr>
        </p:nvSpPr>
        <p:spPr>
          <a:xfrm>
            <a:off x="642955" y="3124200"/>
            <a:ext cx="21502698" cy="5708178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dict_of_lists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"Name":["Сноу","Макс"], "Breed":["Лабрадор", "Бульдог"], "Height":[35,46]}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data3 = pd.DataFrame(dict_of_lists)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print(data3)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350" y="9314977"/>
            <a:ext cx="7672921" cy="2595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Визуализация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Визуализация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Датасе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Датасет</a:t>
            </a:r>
          </a:p>
        </p:txBody>
      </p:sp>
      <p:sp>
        <p:nvSpPr>
          <p:cNvPr id="138" name="data = pd.read_csv[&quot;HWS.csv&quot;]…"/>
          <p:cNvSpPr txBox="1"/>
          <p:nvPr>
            <p:ph type="body" sz="quarter" idx="1"/>
          </p:nvPr>
        </p:nvSpPr>
        <p:spPr>
          <a:xfrm>
            <a:off x="642955" y="3149600"/>
            <a:ext cx="11975239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 = pd.read_csv["HWS.csv"]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print(data)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73" y="5811577"/>
            <a:ext cx="8071375" cy="763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Гистогра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Гистограмма</a:t>
            </a:r>
          </a:p>
        </p:txBody>
      </p:sp>
      <p:sp>
        <p:nvSpPr>
          <p:cNvPr id="142" name="import matplotlib.pyplot as plt…"/>
          <p:cNvSpPr txBox="1"/>
          <p:nvPr>
            <p:ph type="body" sz="quarter" idx="1"/>
          </p:nvPr>
        </p:nvSpPr>
        <p:spPr>
          <a:xfrm>
            <a:off x="642955" y="3149600"/>
            <a:ext cx="11975239" cy="3614054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import matplotlib.pyplot as plt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data["Height"].hist()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5868" y="3007036"/>
            <a:ext cx="10648868" cy="8099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Гистогра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Гистограмма</a:t>
            </a:r>
          </a:p>
        </p:txBody>
      </p:sp>
      <p:sp>
        <p:nvSpPr>
          <p:cNvPr id="146" name="data[&quot;Height&quot;].hist(50)…"/>
          <p:cNvSpPr txBox="1"/>
          <p:nvPr>
            <p:ph type="body" sz="quarter" idx="1"/>
          </p:nvPr>
        </p:nvSpPr>
        <p:spPr>
          <a:xfrm>
            <a:off x="642955" y="3149600"/>
            <a:ext cx="9627699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data["Height"].hist(50)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sp>
        <p:nvSpPr>
          <p:cNvPr id="147" name="data[&quot;Height&quot;].hist(10)…"/>
          <p:cNvSpPr txBox="1"/>
          <p:nvPr/>
        </p:nvSpPr>
        <p:spPr>
          <a:xfrm>
            <a:off x="13161573" y="3149600"/>
            <a:ext cx="9627698" cy="2273300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data["Height"].hist(10)</a:t>
            </a:r>
          </a:p>
          <a:p>
            <a:pPr algn="l">
              <a:lnSpc>
                <a:spcPct val="120000"/>
              </a:lnSpc>
              <a:defRPr b="0"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834" y="5654507"/>
            <a:ext cx="10136439" cy="7709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8655" y="5739311"/>
            <a:ext cx="9913441" cy="7540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толбчатая диагра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Столбчатая диаграмма</a:t>
            </a:r>
          </a:p>
        </p:txBody>
      </p:sp>
      <p:sp>
        <p:nvSpPr>
          <p:cNvPr id="152" name="avg_height_by_index = data.groupby(&quot;Index&quot;)[&quot;Height&quot;].mean()…"/>
          <p:cNvSpPr txBox="1"/>
          <p:nvPr>
            <p:ph type="body" sz="quarter" idx="1"/>
          </p:nvPr>
        </p:nvSpPr>
        <p:spPr>
          <a:xfrm>
            <a:off x="642955" y="3149600"/>
            <a:ext cx="22878067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avg_height_by_index = data.groupby("Index")["Height"].mean()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print(avg_height_by_index)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622" y="6104077"/>
            <a:ext cx="7906969" cy="5422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Столбчатая диагра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Столбчатая диаграмма</a:t>
            </a:r>
          </a:p>
        </p:txBody>
      </p:sp>
      <p:sp>
        <p:nvSpPr>
          <p:cNvPr id="156" name="avg_height_by_index.plot(kind=&quot;bar&quot;)…"/>
          <p:cNvSpPr txBox="1"/>
          <p:nvPr>
            <p:ph type="body" sz="quarter" idx="1"/>
          </p:nvPr>
        </p:nvSpPr>
        <p:spPr>
          <a:xfrm>
            <a:off x="642955" y="3149600"/>
            <a:ext cx="13774312" cy="227330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avg_height_by_index.plot(kind="bar")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4377" y="5930900"/>
            <a:ext cx="9931469" cy="768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Столбчатая диагра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Столбчатая диаграмма</a:t>
            </a:r>
          </a:p>
        </p:txBody>
      </p:sp>
      <p:sp>
        <p:nvSpPr>
          <p:cNvPr id="160" name="avg_height_by_index.plot(kind=&quot;bar&quot;,title=&quot;Средний рост по группам индекса массы тела&quot;)…"/>
          <p:cNvSpPr txBox="1"/>
          <p:nvPr>
            <p:ph type="body" sz="half" idx="1"/>
          </p:nvPr>
        </p:nvSpPr>
        <p:spPr>
          <a:xfrm>
            <a:off x="642955" y="3149600"/>
            <a:ext cx="22433305" cy="3433935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avg_height_by_index.plot(kind="bar",title="Средний рост по группам индекса массы тела")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4744" y="6723010"/>
            <a:ext cx="8509727" cy="6906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