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0"/>
    <p:restoredTop sz="94703"/>
  </p:normalViewPr>
  <p:slideViewPr>
    <p:cSldViewPr snapToGrid="0">
      <p:cViewPr varScale="1">
        <p:scale>
          <a:sx n="143" d="100"/>
          <a:sy n="143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2EB2A-48A2-6146-A925-70CC210E3E8D}" type="datetimeFigureOut">
              <a:rPr lang="en-RU" smtClean="0"/>
              <a:t>25.03.2024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43F5E-24AC-6F48-BFBC-EDFA11A938A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736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5D145-01DB-C946-8369-4E3FB7DFF8BB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9970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CA66-0A67-CA87-1086-0080208A7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F2D02-CE8A-9472-4A8D-B82851487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BDAB-6830-9F2B-5DF7-EE93D1B6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25.03.2024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EA272-1496-2C8D-5703-325F0AC7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FD3EE-422B-125F-A993-689F3942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4882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5911-1F58-F176-22FB-CB11C0BF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DCAC4-39D2-A645-BA11-CEC4E60DD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010C-5C8F-2148-0AD5-5B5030DA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25.03.2024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9C23-935F-8482-E9E0-15C671AC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09A3-669D-EC5A-C2BB-C5B40C55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5694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52B7D-A567-3523-94F8-1215890E4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9850B-F9BB-C0B5-0F21-0DAFBEE0E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1D17B-FEBB-0800-782F-2F4BBCFC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25.03.2024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61DF4-AA82-C0B1-383C-4151443A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7A7A-B414-8533-7705-0CDB7B2F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348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A242-658D-DA19-FF7A-AE88328E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5865-F76F-EFEF-99D9-EAB13C1D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2FAA8-DF62-BE5C-1DBE-4F75B7F1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25.03.2024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6B53-3157-F38A-9B8E-E5C8832D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59EC-6166-FB84-A276-555E4BE4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745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A63C-41EE-5588-F905-B2CE1113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97738-78AF-4AB1-1BB5-C97AFDC90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983E8-CE88-4199-F2BF-3ECC5992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25.03.2024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191AE-4998-3958-4353-7D666805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4F47C-74F5-E954-6B33-9089182A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1092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B466-CDA5-0A5F-B16C-9A84916F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14BE-E317-4C84-A331-4F53C39CF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6E46A-080D-2F36-862A-0BA9088D2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95797-FB09-9EFB-BE5B-7B0F398F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25.03.2024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BC57B-EDA6-408E-9412-64E45C74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1F97F-F3A0-BC28-BB4B-B43AAEC5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9982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163F-9BC1-6DF5-4A13-27BBAE24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B4744-081E-720E-F3B8-8273CA317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393E9-3D41-E327-CC29-B99FD4B1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DB1BC-22C9-5304-C136-EBFCA81FE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F044F-4B87-8507-F396-C7A18EC82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B8EB5-A1E1-FD69-20A0-5CE46FD4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25.03.2024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C052B-EA1F-A96E-E4F6-603C01A0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1E20B-4246-D451-13BE-33025D98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5121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DEB5-142D-9AAD-8109-ACAE6BDA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36A5E-EFB3-2F29-7F07-B3190290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25.03.2024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EB102-EE2C-4F3E-0DCC-583FD0BD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92E06-D703-31E0-E676-E67D72F9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96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3A430-B4B7-70F9-3E6A-1F3E74B0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25.03.2024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734F6-2913-031F-DF41-9130583A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39789-E9F0-EA46-0C6E-507BF564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4938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4A6C-510F-AD70-9308-608AE414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09F0F-7B51-E964-A017-00912A13B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3F8C2-EF09-8A30-0229-E030B356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36874-7080-5B3D-EBD1-6B15058F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25.03.2024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A5B86-19E1-FA96-1F30-3FBBA14E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2D99C-2A9D-0BCD-714E-270DBCB7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4715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BCE1-7F92-3B82-054A-133DBD37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C00D1-C17E-5B92-02C5-94CD8E3C3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3E167-273A-7CA6-F058-5B5A34615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E3A0F-6932-A51E-5D69-36B71F3D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26FF-24AC-B14D-B971-C290A5254654}" type="datetimeFigureOut">
              <a:rPr lang="en-RU" smtClean="0"/>
              <a:t>25.03.2024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D46AD-6E64-80A1-84B1-D57C812D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7E9BC-AD30-6475-3CAB-7BFB3628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5341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CDCCF-4984-79AF-0B52-764110CF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88CC8-4AF8-890E-E9ED-1AB04C90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9090-F442-63F1-29FC-5975A788A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C26FF-24AC-B14D-B971-C290A5254654}" type="datetimeFigureOut">
              <a:rPr lang="en-RU" smtClean="0"/>
              <a:t>25.03.2024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F9935-80B9-BF1E-D880-FC12F2855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8D111-EC6E-D117-1502-82780E547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38B6-8248-5847-B284-4A5A34B9F2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9690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0F15-3337-A012-F81E-BB87E1706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Простейшие нейронные сети. Математические основы нейронных сетей 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A74D9-7814-F230-CFA7-B294E3205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Нейронные сети на </a:t>
            </a:r>
            <a:r>
              <a:rPr lang="en-GB" b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12866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Предсказание количества транзакций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8F13-A502-2CBB-7D23-92A7053D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Прогноз базируется на:</a:t>
            </a:r>
          </a:p>
          <a:p>
            <a:r>
              <a:rPr lang="ru-RU" dirty="0"/>
              <a:t>Количество детей</a:t>
            </a:r>
          </a:p>
          <a:p>
            <a:r>
              <a:rPr lang="ru-RU" dirty="0"/>
              <a:t>Количество счетов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2623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4188-AA78-1715-3D4C-E3F278799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9C36-3022-EC23-189E-9F5C63A1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Прямое распространение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8DF0A-16DB-8D00-1D19-FA51D215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24" y="1292134"/>
            <a:ext cx="7672552" cy="52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4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4020-56BF-FAFF-FA5C-EA3AD8C1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2B4-74C7-8054-F920-93153B0D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Прямое распространение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3D72-A9BD-8FB4-159D-1F03B8CA0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Процесс умножения-сложения</a:t>
            </a:r>
          </a:p>
          <a:p>
            <a:r>
              <a:rPr lang="ru-RU" dirty="0"/>
              <a:t>Скалярное произведение</a:t>
            </a:r>
          </a:p>
          <a:p>
            <a:r>
              <a:rPr lang="ru-RU" dirty="0"/>
              <a:t>Для одной точки данных за раз</a:t>
            </a:r>
          </a:p>
          <a:p>
            <a:r>
              <a:rPr lang="ru-RU" dirty="0"/>
              <a:t>Выход – результат для данной точки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1077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A7F32-329C-CA00-A402-6D1696DDC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7B3-B00A-3CB2-E0B5-64EE46BE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Прямое распространение (код)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0E76D1-99CE-0CCB-885B-67DE54E4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" y="1825625"/>
            <a:ext cx="118312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import </a:t>
            </a:r>
            <a:r>
              <a:rPr lang="en-US" sz="25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numpy</a:t>
            </a: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5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input_data</a:t>
            </a: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</a:t>
            </a:r>
            <a:r>
              <a:rPr lang="en-US" sz="25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np.array</a:t>
            </a: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([2,3])</a:t>
            </a:r>
          </a:p>
          <a:p>
            <a:pPr marL="0" indent="0">
              <a:buNone/>
            </a:pP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weights = {'node_0': </a:t>
            </a:r>
            <a:r>
              <a:rPr lang="en-US" sz="25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np.array</a:t>
            </a: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([1,1]),</a:t>
            </a:r>
          </a:p>
          <a:p>
            <a:pPr marL="0" indent="0">
              <a:buNone/>
            </a:pP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       'node_1': </a:t>
            </a:r>
            <a:r>
              <a:rPr lang="en-US" sz="25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np.array</a:t>
            </a: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([-1,1]),</a:t>
            </a:r>
          </a:p>
          <a:p>
            <a:pPr marL="0" indent="0">
              <a:buNone/>
            </a:pP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       'output': </a:t>
            </a:r>
            <a:r>
              <a:rPr lang="en-US" sz="25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np.array</a:t>
            </a: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([2,-1])}</a:t>
            </a:r>
          </a:p>
          <a:p>
            <a:pPr marL="0" indent="0">
              <a:buNone/>
            </a:pP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node_0_value = (</a:t>
            </a:r>
            <a:r>
              <a:rPr lang="en-US" sz="25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input_data</a:t>
            </a: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* weights['node_0']).sum()</a:t>
            </a:r>
          </a:p>
          <a:p>
            <a:pPr marL="0" indent="0">
              <a:buNone/>
            </a:pP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node_1_value = (</a:t>
            </a:r>
            <a:r>
              <a:rPr lang="en-US" sz="25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input_data</a:t>
            </a: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* weights['node_1']).sum()</a:t>
            </a:r>
            <a:endParaRPr lang="en-RU" sz="2500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3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D52FE-1647-3516-DB0D-330157E16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CD4F-D8F3-846C-8FEC-4009717F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Прямое распространение (код)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90E027-4FE8-EEEB-745B-27BB488AB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1999" cy="980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hidden_layer_values</a:t>
            </a: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</a:t>
            </a:r>
            <a:r>
              <a:rPr lang="en-US" sz="25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np.array</a:t>
            </a: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([node_0_value, node_1_value]) </a:t>
            </a:r>
          </a:p>
          <a:p>
            <a:pPr marL="0" indent="0">
              <a:buNone/>
            </a:pP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print(</a:t>
            </a:r>
            <a:r>
              <a:rPr lang="en-US" sz="25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hidden_layer_values</a:t>
            </a: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) 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86AC118-308F-2870-2E86-19CD8FB9FD6C}"/>
              </a:ext>
            </a:extLst>
          </p:cNvPr>
          <p:cNvSpPr txBox="1">
            <a:spLocks/>
          </p:cNvSpPr>
          <p:nvPr/>
        </p:nvSpPr>
        <p:spPr>
          <a:xfrm>
            <a:off x="1" y="3801069"/>
            <a:ext cx="12191999" cy="98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output = (</a:t>
            </a:r>
            <a:r>
              <a:rPr lang="en-US" sz="25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hidden_layer_values</a:t>
            </a: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* weights['output']).sum()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print(output)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4C54612-38FB-2ACE-793A-026E1E4A4338}"/>
              </a:ext>
            </a:extLst>
          </p:cNvPr>
          <p:cNvSpPr txBox="1">
            <a:spLocks/>
          </p:cNvSpPr>
          <p:nvPr/>
        </p:nvSpPr>
        <p:spPr>
          <a:xfrm>
            <a:off x="1" y="2806263"/>
            <a:ext cx="12191999" cy="70419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500" dirty="0">
                <a:solidFill>
                  <a:schemeClr val="bg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[5, 1]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5015460-3AED-A9BE-2E64-0EF5C6BA7E33}"/>
              </a:ext>
            </a:extLst>
          </p:cNvPr>
          <p:cNvSpPr txBox="1">
            <a:spLocks/>
          </p:cNvSpPr>
          <p:nvPr/>
        </p:nvSpPr>
        <p:spPr>
          <a:xfrm>
            <a:off x="1" y="4781706"/>
            <a:ext cx="12191999" cy="70419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500" dirty="0">
                <a:solidFill>
                  <a:schemeClr val="bg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1495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0F15-3337-A012-F81E-BB87E170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Функции активации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8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Линейные и нелинейные функции активации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E846F-9356-99D0-480A-057822D9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70" y="2069324"/>
            <a:ext cx="10328060" cy="442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8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4020-56BF-FAFF-FA5C-EA3AD8C1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2B4-74C7-8054-F920-93153B0D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Функция активации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3D72-A9BD-8FB4-159D-1F03B8CA0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Применяется к значению поступающему на узел или к значению идущему на узел </a:t>
            </a:r>
            <a:r>
              <a:rPr lang="en-US" dirty="0"/>
              <a:t>output.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6015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4188-AA78-1715-3D4C-E3F278799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9C36-3022-EC23-189E-9F5C63A1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Улучшение нейронной сети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8DF0A-16DB-8D00-1D19-FA51D215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24" y="1292134"/>
            <a:ext cx="7672552" cy="52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847F7-35B5-A03A-8E1A-41401F619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9A02-4252-9F98-F5F9-6FF38C7F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Улучшение нейронной сети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3013E-4D75-2546-DE90-51AE2096F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24" y="1338320"/>
            <a:ext cx="7357242" cy="527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2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0F15-3337-A012-F81E-BB87E1706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Введение в глубокое обучение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07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637DC-31F3-3261-4338-46C0ECF9B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E257-35F4-F0EA-C240-5DA42066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ReLU</a:t>
            </a:r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(Rectified Linear Activation)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57838-BA4F-29C0-01BF-C949F47CC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7779"/>
            <a:ext cx="9896856" cy="48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81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AEE5D-ACD6-0955-E846-9823ED27D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A10A-8867-F3E4-C0C5-A0358492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0"/>
            <a:ext cx="10515600" cy="99974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Функция активации (код)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B047-1E6F-8128-982C-B1674EDAA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3" y="759372"/>
            <a:ext cx="12097407" cy="59987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import </a:t>
            </a:r>
            <a:r>
              <a:rPr lang="en-GB" sz="2400" b="0" dirty="0" err="1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numpy</a:t>
            </a: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as np</a:t>
            </a:r>
            <a:b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</a:br>
            <a:r>
              <a:rPr lang="en-GB" sz="2400" b="0" dirty="0" err="1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input_data</a:t>
            </a: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</a:t>
            </a:r>
            <a:r>
              <a:rPr lang="en-GB" sz="2400" b="0" dirty="0" err="1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np.array</a:t>
            </a: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([-1,2])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400" b="0" dirty="0">
              <a:effectLst/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weights = {'node_0': </a:t>
            </a:r>
            <a:r>
              <a:rPr lang="en-GB" sz="2400" b="0" dirty="0" err="1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np.array</a:t>
            </a: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([3,3]),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		</a:t>
            </a: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'node_1': </a:t>
            </a:r>
            <a:r>
              <a:rPr lang="en-GB" sz="2400" b="0" dirty="0" err="1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np.array</a:t>
            </a: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([1,5]),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		</a:t>
            </a: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'output': </a:t>
            </a:r>
            <a:r>
              <a:rPr lang="en-GB" sz="2400" b="0" dirty="0" err="1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np.array</a:t>
            </a: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([2,-1])}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</a:b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node_0_input = (</a:t>
            </a:r>
            <a:r>
              <a:rPr lang="en-GB" sz="2400" b="0" dirty="0" err="1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input_data</a:t>
            </a: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* weights['node_0']).sum()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node_0_output = </a:t>
            </a:r>
            <a:r>
              <a:rPr lang="en-GB" sz="2400" b="0" dirty="0" err="1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np.tanh</a:t>
            </a: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(node_0_input)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node_1_input = (</a:t>
            </a:r>
            <a:r>
              <a:rPr lang="en-GB" sz="2400" b="0" dirty="0" err="1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input_data</a:t>
            </a: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* weights['node_1']).sum()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node_1_output = </a:t>
            </a:r>
            <a:r>
              <a:rPr lang="en-GB" sz="2400" b="0" dirty="0" err="1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np.tanh</a:t>
            </a: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(node_1_input)</a:t>
            </a:r>
            <a:b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</a:br>
            <a:r>
              <a:rPr lang="en-GB" sz="2400" b="0" dirty="0" err="1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hidden_layer_outputs</a:t>
            </a: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</a:t>
            </a:r>
            <a:r>
              <a:rPr lang="en-GB" sz="2400" b="0" dirty="0" err="1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np.array</a:t>
            </a: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([node_0_output, node_1_output])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output = (</a:t>
            </a:r>
            <a:r>
              <a:rPr lang="en-GB" sz="2400" b="0" dirty="0" err="1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hidden_layer_outputs</a:t>
            </a: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* weights['output']).sum()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400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dirty="0">
                <a:effectLst/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print(output)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400" b="0" dirty="0">
              <a:effectLst/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A0DF517-4DCE-D3EC-515B-18B8AB1A57B5}"/>
              </a:ext>
            </a:extLst>
          </p:cNvPr>
          <p:cNvSpPr txBox="1">
            <a:spLocks/>
          </p:cNvSpPr>
          <p:nvPr/>
        </p:nvSpPr>
        <p:spPr>
          <a:xfrm>
            <a:off x="94592" y="6306206"/>
            <a:ext cx="11897711" cy="5517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0.99010953783342</a:t>
            </a:r>
          </a:p>
        </p:txBody>
      </p:sp>
    </p:spTree>
    <p:extLst>
      <p:ext uri="{BB962C8B-B14F-4D97-AF65-F5344CB8AC3E}">
        <p14:creationId xmlns:p14="http://schemas.microsoft.com/office/powerpoint/2010/main" val="2280369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0F15-3337-A012-F81E-BB87E170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Более глубокие сети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295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8476" cy="1325563"/>
          </a:xfrm>
        </p:spPr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Множество скрытых слоев (расчет с </a:t>
            </a:r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ReLU</a:t>
            </a:r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)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BE284-F686-D717-FD55-C82FDCE4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11102"/>
            <a:ext cx="7772400" cy="40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24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4020-56BF-FAFF-FA5C-EA3AD8C1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2B4-74C7-8054-F920-93153B0D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Формирование представлений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3D72-A9BD-8FB4-159D-1F03B8CA0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Глубокие сети внутренне формируют представления паттернов в данных </a:t>
            </a:r>
          </a:p>
          <a:p>
            <a:r>
              <a:rPr lang="ru-RU" dirty="0"/>
              <a:t>Частично заменяют необходимость в инженерии признаков </a:t>
            </a:r>
          </a:p>
          <a:p>
            <a:r>
              <a:rPr lang="ru-RU" dirty="0"/>
              <a:t>Последующие слои создают всё более сложные представления исходных данных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8317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4020-56BF-FAFF-FA5C-EA3AD8C1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2B4-74C7-8054-F920-93153B0D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Формирование представлений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89A73-A2DA-70BB-C6E4-8A8DAC777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690688"/>
            <a:ext cx="70866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88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4020-56BF-FAFF-FA5C-EA3AD8C1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2B4-74C7-8054-F920-93153B0D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Глубокое обучение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3D72-A9BD-8FB4-159D-1F03B8CA0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Разработчику модели не нужно указывать взаимодействия</a:t>
            </a:r>
          </a:p>
          <a:p>
            <a:r>
              <a:rPr lang="ru-RU" dirty="0"/>
              <a:t>При обучении модели нейронная сеть получает веса, которые находят соответствующие узоры для более точных прогнозов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9381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55A-8A22-A579-81D2-6649171B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Пример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8F13-A502-2CBB-7D23-92A7053D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Необходимо предсказать сколько транзакций совершит каждый клиент в следующем году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0214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4188-AA78-1715-3D4C-E3F278799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9C36-3022-EC23-189E-9F5C63A1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Решение на примере линейной регрессии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ABD9A-291E-ADCC-F661-EA4FB2570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71498"/>
            <a:ext cx="7772400" cy="44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3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861F8-950A-F9BA-50CE-53560C22F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84A9-114D-C52C-942D-D86AF5CF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Решение на примере линейной регрессии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A0DCC-5B44-2140-3305-AD0BE63D9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22" y="1945289"/>
            <a:ext cx="10798334" cy="43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2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9609B-2F0A-BDB3-30DE-93EF52B04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2369-AE25-6F44-E6AD-B64DA855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Взаимодействия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2C22C3-93C1-4729-FD40-E5147C31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Нейронные сети очень хорошо учитывают взаимодействия </a:t>
            </a:r>
          </a:p>
          <a:p>
            <a:pPr marL="0" indent="0">
              <a:buNone/>
            </a:pPr>
            <a:r>
              <a:rPr lang="ru-RU" dirty="0"/>
              <a:t>Глубокое обучение использует очень мощные нейронные сети</a:t>
            </a:r>
          </a:p>
          <a:p>
            <a:r>
              <a:rPr lang="ru-RU" dirty="0"/>
              <a:t>Текст</a:t>
            </a:r>
          </a:p>
          <a:p>
            <a:r>
              <a:rPr lang="ru-RU" dirty="0"/>
              <a:t>Изображения</a:t>
            </a:r>
          </a:p>
          <a:p>
            <a:r>
              <a:rPr lang="ru-RU" dirty="0"/>
              <a:t>Видео</a:t>
            </a:r>
          </a:p>
          <a:p>
            <a:r>
              <a:rPr lang="ru-RU" dirty="0"/>
              <a:t>Аудио</a:t>
            </a:r>
          </a:p>
          <a:p>
            <a:r>
              <a:rPr lang="ru-RU" dirty="0"/>
              <a:t>Исходный код</a:t>
            </a:r>
          </a:p>
        </p:txBody>
      </p:sp>
    </p:spTree>
    <p:extLst>
      <p:ext uri="{BB962C8B-B14F-4D97-AF65-F5344CB8AC3E}">
        <p14:creationId xmlns:p14="http://schemas.microsoft.com/office/powerpoint/2010/main" val="59956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A8EA5-3836-FD56-346D-8B4555C8E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1B91-EC90-CE2A-D427-4F6118C3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Модель глубоко обучения для учета взаимодействий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7792C8-8A82-E9A6-549E-2D4B422A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86" y="1949231"/>
            <a:ext cx="7772400" cy="43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8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3FDD3-AFFE-9075-CDD1-C71B6C372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3C36-83F3-C220-F908-E700FFB6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Модель нейронной сети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FAEA1-20F5-9511-E05C-3BBC094B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11" y="1690688"/>
            <a:ext cx="8395577" cy="49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7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0F15-3337-A012-F81E-BB87E1706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Алгоритм прямого распространения</a:t>
            </a:r>
            <a:endParaRPr lang="en-RU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61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521</Words>
  <Application>Microsoft Macintosh PowerPoint</Application>
  <PresentationFormat>Widescreen</PresentationFormat>
  <Paragraphs>75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Fira Code Retina</vt:lpstr>
      <vt:lpstr>Office Theme</vt:lpstr>
      <vt:lpstr>Простейшие нейронные сети. Математические основы нейронных сетей </vt:lpstr>
      <vt:lpstr>Введение в глубокое обучение</vt:lpstr>
      <vt:lpstr>Пример</vt:lpstr>
      <vt:lpstr>Решение на примере линейной регрессии</vt:lpstr>
      <vt:lpstr>Решение на примере линейной регрессии</vt:lpstr>
      <vt:lpstr>Взаимодействия</vt:lpstr>
      <vt:lpstr>Модель глубоко обучения для учета взаимодействий</vt:lpstr>
      <vt:lpstr>Модель нейронной сети</vt:lpstr>
      <vt:lpstr>Алгоритм прямого распространения</vt:lpstr>
      <vt:lpstr>Предсказание количества транзакций</vt:lpstr>
      <vt:lpstr>Прямое распространение</vt:lpstr>
      <vt:lpstr>Прямое распространение</vt:lpstr>
      <vt:lpstr>Прямое распространение (код)</vt:lpstr>
      <vt:lpstr>Прямое распространение (код)</vt:lpstr>
      <vt:lpstr>Функции активации</vt:lpstr>
      <vt:lpstr>Линейные и нелинейные функции активации</vt:lpstr>
      <vt:lpstr>Функция активации</vt:lpstr>
      <vt:lpstr>Улучшение нейронной сети</vt:lpstr>
      <vt:lpstr>Улучшение нейронной сети</vt:lpstr>
      <vt:lpstr>ReLU (Rectified Linear Activation)</vt:lpstr>
      <vt:lpstr>Функция активации (код)</vt:lpstr>
      <vt:lpstr>Более глубокие сети</vt:lpstr>
      <vt:lpstr>Множество скрытых слоев (расчет с ReLU)</vt:lpstr>
      <vt:lpstr>Формирование представлений</vt:lpstr>
      <vt:lpstr>Формирование представлений</vt:lpstr>
      <vt:lpstr>Глубокое обучение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глубокое обучение </dc:title>
  <dc:creator>Artem Golubnichiy</dc:creator>
  <cp:lastModifiedBy>Artem Golubnichiy</cp:lastModifiedBy>
  <cp:revision>3</cp:revision>
  <dcterms:created xsi:type="dcterms:W3CDTF">2024-01-29T07:44:11Z</dcterms:created>
  <dcterms:modified xsi:type="dcterms:W3CDTF">2024-03-24T22:40:16Z</dcterms:modified>
</cp:coreProperties>
</file>