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72" r:id="rId3"/>
    <p:sldId id="257" r:id="rId4"/>
    <p:sldId id="265" r:id="rId5"/>
    <p:sldId id="259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58" r:id="rId16"/>
    <p:sldId id="275" r:id="rId17"/>
    <p:sldId id="260" r:id="rId18"/>
    <p:sldId id="261" r:id="rId19"/>
    <p:sldId id="262" r:id="rId20"/>
    <p:sldId id="26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58DD7-53B3-C840-8C6E-0C8D6A97718C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D145-01DB-C946-8369-4E3FB7DFF8B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086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CA66-0A67-CA87-1086-0080208A7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2D02-CE8A-9472-4A8D-B82851487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BDAB-6830-9F2B-5DF7-EE93D1B6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A272-1496-2C8D-5703-325F0AC7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D3EE-422B-125F-A993-689F3942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882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911-1F58-F176-22FB-CB11C0BF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DCAC4-39D2-A645-BA11-CEC4E60D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010C-5C8F-2148-0AD5-5B5030DA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9C23-935F-8482-E9E0-15C671AC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09A3-669D-EC5A-C2BB-C5B40C55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569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52B7D-A567-3523-94F8-1215890E4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9850B-F9BB-C0B5-0F21-0DAFBEE0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D17B-FEBB-0800-782F-2F4BBCFC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1DF4-AA82-C0B1-383C-4151443A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7A7A-B414-8533-7705-0CDB7B2F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348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A242-658D-DA19-FF7A-AE88328E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5865-F76F-EFEF-99D9-EAB13C1D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FAA8-DF62-BE5C-1DBE-4F75B7F1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6B53-3157-F38A-9B8E-E5C8832D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59EC-6166-FB84-A276-555E4BE4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4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A63C-41EE-5588-F905-B2CE1113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97738-78AF-4AB1-1BB5-C97AFDC9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83E8-CE88-4199-F2BF-3ECC5992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91AE-4998-3958-4353-7D666805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F47C-74F5-E954-6B33-9089182A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092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B466-CDA5-0A5F-B16C-9A84916F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14BE-E317-4C84-A331-4F53C39CF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6E46A-080D-2F36-862A-0BA9088D2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95797-FB09-9EFB-BE5B-7B0F398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BC57B-EDA6-408E-9412-64E45C74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F97F-F3A0-BC28-BB4B-B43AAEC5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98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63F-9BC1-6DF5-4A13-27BBAE24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B4744-081E-720E-F3B8-8273CA31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393E9-3D41-E327-CC29-B99FD4B1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DB1BC-22C9-5304-C136-EBFCA81FE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F044F-4B87-8507-F396-C7A18EC82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B8EB5-A1E1-FD69-20A0-5CE46FD4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C052B-EA1F-A96E-E4F6-603C01A0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1E20B-4246-D451-13BE-33025D98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121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DEB5-142D-9AAD-8109-ACAE6BDA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36A5E-EFB3-2F29-7F07-B3190290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EB102-EE2C-4F3E-0DCC-583FD0BD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2E06-D703-31E0-E676-E67D72F9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96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3A430-B4B7-70F9-3E6A-1F3E74B0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34F6-2913-031F-DF41-9130583A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9789-E9F0-EA46-0C6E-507BF564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93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4A6C-510F-AD70-9308-608AE414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9F0F-7B51-E964-A017-00912A13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3F8C2-EF09-8A30-0229-E030B356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36874-7080-5B3D-EBD1-6B15058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B86-19E1-FA96-1F30-3FBBA14E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2D99C-2A9D-0BCD-714E-270DBCB7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4715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BCE1-7F92-3B82-054A-133DBD37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C00D1-C17E-5B92-02C5-94CD8E3C3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3E167-273A-7CA6-F058-5B5A34615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E3A0F-6932-A51E-5D69-36B71F3D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D46AD-6E64-80A1-84B1-D57C812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E9BC-AD30-6475-3CAB-7BFB3628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341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CDCCF-4984-79AF-0B52-764110CF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8CC8-4AF8-890E-E9ED-1AB04C90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9090-F442-63F1-29FC-5975A788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26FF-24AC-B14D-B971-C290A5254654}" type="datetimeFigureOut">
              <a:rPr lang="en-RU" smtClean="0"/>
              <a:t>26.03.2024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9935-80B9-BF1E-D880-FC12F2855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D111-EC6E-D117-1502-82780E547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969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Математические основы нейронных сетей 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74D9-7814-F230-CFA7-B294E3205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Нейронные сети на </a:t>
            </a:r>
            <a:r>
              <a:rPr lang="en-GB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2866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592" cy="1325563"/>
          </a:xfrm>
        </p:spPr>
        <p:txBody>
          <a:bodyPr/>
          <a:lstStyle/>
          <a:p>
            <a:r>
              <a:rPr lang="ru-RU" b="0" i="0" u="none" strike="noStrike" dirty="0">
                <a:effectLst/>
                <a:latin typeface="Söhne"/>
              </a:rPr>
              <a:t>Градиентный спуск (аналогия)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BC6D-3642-7CBC-B5FC-2252139A0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>
                <a:latin typeface="Söhne"/>
              </a:rPr>
              <a:t>В</a:t>
            </a:r>
            <a:r>
              <a:rPr lang="ru-RU" b="0" i="0" u="none" strike="noStrike" dirty="0">
                <a:effectLst/>
                <a:latin typeface="Söhne"/>
              </a:rPr>
              <a:t>ы находитесь в темном поле</a:t>
            </a:r>
          </a:p>
          <a:p>
            <a:r>
              <a:rPr lang="ru-RU" b="0" i="0" u="none" strike="noStrike" dirty="0">
                <a:effectLst/>
                <a:latin typeface="Söhne"/>
              </a:rPr>
              <a:t>Хотите найти самую низкую точку</a:t>
            </a:r>
          </a:p>
          <a:p>
            <a:r>
              <a:rPr lang="ru-RU" b="0" i="0" u="none" strike="noStrike" dirty="0">
                <a:effectLst/>
                <a:latin typeface="Söhne"/>
              </a:rPr>
              <a:t>Ощупываете землю, чтобы увидеть, как она наклонена</a:t>
            </a:r>
          </a:p>
          <a:p>
            <a:r>
              <a:rPr lang="ru-RU" b="0" i="0" u="none" strike="noStrike" dirty="0">
                <a:effectLst/>
                <a:latin typeface="Söhne"/>
              </a:rPr>
              <a:t>Делаете небольшой шаг вниз по склону</a:t>
            </a:r>
          </a:p>
          <a:p>
            <a:r>
              <a:rPr lang="ru-RU" b="0" i="0" u="none" strike="noStrike" dirty="0">
                <a:effectLst/>
                <a:latin typeface="Söhne"/>
              </a:rPr>
              <a:t>Повторяете, пока не будете подниматься вверх в каждом направлении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6011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592" cy="1325563"/>
          </a:xfrm>
        </p:spPr>
        <p:txBody>
          <a:bodyPr/>
          <a:lstStyle/>
          <a:p>
            <a:r>
              <a:rPr lang="ru-RU" b="0" i="0" u="none" strike="noStrike" dirty="0">
                <a:effectLst/>
                <a:latin typeface="Söhne"/>
              </a:rPr>
              <a:t>Градиентный спуск (шаги)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BC6D-3642-7CBC-B5FC-2252139A0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b="0" i="0" u="none" strike="noStrike" dirty="0">
                <a:effectLst/>
                <a:latin typeface="Söhne"/>
              </a:rPr>
              <a:t>Начать со случайной точки.</a:t>
            </a:r>
          </a:p>
          <a:p>
            <a:r>
              <a:rPr lang="ru-RU" b="0" i="0" u="none" strike="noStrike" dirty="0">
                <a:effectLst/>
                <a:latin typeface="Söhne"/>
              </a:rPr>
              <a:t>Пока вы не окажетесь где-то на плоском участке:</a:t>
            </a:r>
          </a:p>
          <a:p>
            <a:pPr lvl="1"/>
            <a:r>
              <a:rPr lang="ru-RU" sz="2800" b="0" i="0" u="none" strike="noStrike" dirty="0">
                <a:effectLst/>
                <a:latin typeface="Söhne"/>
              </a:rPr>
              <a:t>Найти наклон (градиент). </a:t>
            </a:r>
            <a:endParaRPr lang="ru-RU" sz="2800" dirty="0">
              <a:latin typeface="Söhne"/>
            </a:endParaRPr>
          </a:p>
          <a:p>
            <a:pPr lvl="1"/>
            <a:r>
              <a:rPr lang="ru-RU" sz="2800" b="0" i="0" u="none" strike="noStrike" dirty="0">
                <a:effectLst/>
                <a:latin typeface="Söhne"/>
              </a:rPr>
              <a:t>Сделать шаг вниз по склону.</a:t>
            </a:r>
            <a:endParaRPr lang="en-RU" sz="2800" dirty="0"/>
          </a:p>
        </p:txBody>
      </p:sp>
    </p:spTree>
    <p:extLst>
      <p:ext uri="{BB962C8B-B14F-4D97-AF65-F5344CB8AC3E}">
        <p14:creationId xmlns:p14="http://schemas.microsoft.com/office/powerpoint/2010/main" val="383613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592" cy="1325563"/>
          </a:xfrm>
        </p:spPr>
        <p:txBody>
          <a:bodyPr/>
          <a:lstStyle/>
          <a:p>
            <a:r>
              <a:rPr lang="ru-RU" dirty="0">
                <a:latin typeface="Söhne"/>
                <a:ea typeface="Fira Code Retina" pitchFamily="49" charset="0"/>
                <a:cs typeface="Fira Code Retina" pitchFamily="49" charset="0"/>
              </a:rPr>
              <a:t>Оптимизация модели с одним весом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67271-C860-B708-51D0-5C65F26C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539"/>
            <a:ext cx="12202359" cy="34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0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Градиентный спуск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3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Градиентный спуск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301B5-DF92-A89C-BC0D-7B39A941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707"/>
            <a:ext cx="6582103" cy="42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5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Градиентный спуск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564D63-6122-2B85-DB3C-306C51AA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30103" cy="4351338"/>
          </a:xfrm>
        </p:spPr>
        <p:txBody>
          <a:bodyPr>
            <a:normAutofit/>
          </a:bodyPr>
          <a:lstStyle/>
          <a:p>
            <a:r>
              <a:rPr lang="ru-RU" dirty="0"/>
              <a:t>Если наклон положителен:</a:t>
            </a:r>
          </a:p>
          <a:p>
            <a:pPr lvl="1"/>
            <a:r>
              <a:rPr lang="ru-RU" dirty="0"/>
              <a:t>Движение против наклона означает движение к меньшим числам</a:t>
            </a:r>
          </a:p>
          <a:p>
            <a:pPr lvl="1"/>
            <a:r>
              <a:rPr lang="ru-RU" dirty="0"/>
              <a:t>Вычтите наклон из текущего значения</a:t>
            </a:r>
          </a:p>
          <a:p>
            <a:pPr lvl="1"/>
            <a:r>
              <a:rPr lang="ru-RU" dirty="0"/>
              <a:t>Слишком большой шаг может завести нас в сторону</a:t>
            </a:r>
          </a:p>
          <a:p>
            <a:r>
              <a:rPr lang="ru-RU" dirty="0"/>
              <a:t>Решение: скорость обучения</a:t>
            </a:r>
          </a:p>
          <a:p>
            <a:pPr lvl="1"/>
            <a:r>
              <a:rPr lang="ru-RU" dirty="0"/>
              <a:t>Обновляйте каждый вес, вычитая скорость обучения * наклон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7836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Пример расчета наклона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564D63-6122-2B85-DB3C-306C51AA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35479"/>
            <a:ext cx="9630103" cy="3341484"/>
          </a:xfrm>
        </p:spPr>
        <p:txBody>
          <a:bodyPr>
            <a:normAutofit/>
          </a:bodyPr>
          <a:lstStyle/>
          <a:p>
            <a:r>
              <a:rPr lang="ru-RU" dirty="0"/>
              <a:t>Чтобы вычислить наклон для веса нужно умножить:</a:t>
            </a:r>
          </a:p>
          <a:p>
            <a:pPr lvl="1"/>
            <a:r>
              <a:rPr lang="ru-RU" dirty="0"/>
              <a:t>Наклон функции потерь относительно значения на узле, которое мы подаем;</a:t>
            </a:r>
          </a:p>
          <a:p>
            <a:pPr lvl="1"/>
            <a:r>
              <a:rPr lang="ru-RU" dirty="0"/>
              <a:t>Значения узла, которое подается на наш вес</a:t>
            </a:r>
          </a:p>
          <a:p>
            <a:pPr lvl="1"/>
            <a:r>
              <a:rPr lang="ru-RU" dirty="0"/>
              <a:t>Наклон функции активации относительно значения, которое мы подаем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C4F75-E884-D484-8E57-ED1977D4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0985"/>
            <a:ext cx="5092818" cy="9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7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Пример расчета наклона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564D63-6122-2B85-DB3C-306C51AA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35479"/>
            <a:ext cx="10702160" cy="3341484"/>
          </a:xfrm>
        </p:spPr>
        <p:txBody>
          <a:bodyPr>
            <a:normAutofit/>
          </a:bodyPr>
          <a:lstStyle/>
          <a:p>
            <a:r>
              <a:rPr lang="ru-RU" dirty="0"/>
              <a:t>Наклон функции потерь относительно значения на узле;</a:t>
            </a:r>
          </a:p>
          <a:p>
            <a:pPr lvl="1"/>
            <a:r>
              <a:rPr lang="ru-RU" dirty="0"/>
              <a:t>2 </a:t>
            </a:r>
            <a:r>
              <a:rPr lang="en-US" dirty="0"/>
              <a:t>* </a:t>
            </a:r>
            <a:r>
              <a:rPr lang="ru-RU" dirty="0"/>
              <a:t>(Предсказанное Значение - Фактическое Значение) = 2 </a:t>
            </a:r>
            <a:r>
              <a:rPr lang="en-US" dirty="0"/>
              <a:t>* </a:t>
            </a:r>
            <a:r>
              <a:rPr lang="ru-RU" dirty="0"/>
              <a:t>Ошибка</a:t>
            </a:r>
            <a:endParaRPr lang="en-US" dirty="0"/>
          </a:p>
          <a:p>
            <a:pPr lvl="1"/>
            <a:r>
              <a:rPr lang="en-US" dirty="0"/>
              <a:t>2 * -4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C4F75-E884-D484-8E57-ED1977D4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0985"/>
            <a:ext cx="5092818" cy="9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7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Пример расчета наклона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564D63-6122-2B85-DB3C-306C51AA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35479"/>
            <a:ext cx="10702160" cy="3341484"/>
          </a:xfrm>
        </p:spPr>
        <p:txBody>
          <a:bodyPr>
            <a:normAutofit/>
          </a:bodyPr>
          <a:lstStyle/>
          <a:p>
            <a:r>
              <a:rPr lang="en-US" dirty="0"/>
              <a:t>2 * -4 * 3</a:t>
            </a:r>
          </a:p>
          <a:p>
            <a:r>
              <a:rPr lang="en-US" dirty="0"/>
              <a:t>-24</a:t>
            </a:r>
          </a:p>
          <a:p>
            <a:r>
              <a:rPr lang="ru-RU" dirty="0"/>
              <a:t>Если скорость обучения 0,01, то необходимо обновить вес:</a:t>
            </a:r>
          </a:p>
          <a:p>
            <a:r>
              <a:rPr lang="ru-RU" dirty="0"/>
              <a:t>2 – 0,01 </a:t>
            </a:r>
            <a:r>
              <a:rPr lang="en-US" dirty="0"/>
              <a:t>*(-24) = 2,24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C4F75-E884-D484-8E57-ED1977D4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0985"/>
            <a:ext cx="5092818" cy="9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0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Сеть с двумя входами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6467A-2580-06D6-DFC6-BB7F6749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35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6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Необходимость оптимизации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5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Расчет наклона и обновление весов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521B0-67E9-6E55-4F2A-1AFC7579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6169"/>
            <a:ext cx="7772400" cy="42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Расчет наклона и обновление весов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F81AB-33F9-F4F5-187C-4A2D1F87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6169"/>
            <a:ext cx="7772400" cy="44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6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Обратное распространение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84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Обратное распространение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E9B67-EEDF-F303-631D-FEA7BFD6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2" y="1475390"/>
            <a:ext cx="6329856" cy="24709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70329A-CCBD-D53C-D25E-F1D92CB9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46322"/>
            <a:ext cx="10933387" cy="2546554"/>
          </a:xfrm>
        </p:spPr>
        <p:txBody>
          <a:bodyPr>
            <a:normAutofit/>
          </a:bodyPr>
          <a:lstStyle/>
          <a:p>
            <a:r>
              <a:rPr lang="ru-RU" dirty="0"/>
              <a:t>Позволяет градиентному спуску обновлять все веса в нейронной сети (получая градиенты для всех весов)</a:t>
            </a:r>
          </a:p>
          <a:p>
            <a:r>
              <a:rPr lang="ru-RU" dirty="0"/>
              <a:t>Исходит из правила цепочки в исчислении конечных разностей</a:t>
            </a:r>
          </a:p>
          <a:p>
            <a:r>
              <a:rPr lang="ru-RU" dirty="0"/>
              <a:t>Важно понимать этот процесс, но обычно вы будете использовать библиотеку, которая реализует его</a:t>
            </a:r>
          </a:p>
        </p:txBody>
      </p:sp>
    </p:spTree>
    <p:extLst>
      <p:ext uri="{BB962C8B-B14F-4D97-AF65-F5344CB8AC3E}">
        <p14:creationId xmlns:p14="http://schemas.microsoft.com/office/powerpoint/2010/main" val="7318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Процесс обратного распространения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70329A-CCBD-D53C-D25E-F1D92CB9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42"/>
            <a:ext cx="10933387" cy="2546554"/>
          </a:xfrm>
        </p:spPr>
        <p:txBody>
          <a:bodyPr>
            <a:normAutofit/>
          </a:bodyPr>
          <a:lstStyle/>
          <a:p>
            <a:r>
              <a:rPr lang="ru-RU" dirty="0"/>
              <a:t>Попытка оценить наклон функции потерь относительно каждого веса </a:t>
            </a:r>
          </a:p>
          <a:p>
            <a:r>
              <a:rPr lang="ru-RU" dirty="0"/>
              <a:t>Выполнение прямого распространения для вычисления прогнозов 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01742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Процесс обратного распространения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FB47E-CD9B-0D6B-0C2C-CDF11F68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046"/>
            <a:ext cx="7772400" cy="26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4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Процесс обратного распространения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70329A-CCBD-D53C-D25E-F1D92CB9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42"/>
            <a:ext cx="10933387" cy="2546554"/>
          </a:xfrm>
        </p:spPr>
        <p:txBody>
          <a:bodyPr>
            <a:normAutofit/>
          </a:bodyPr>
          <a:lstStyle/>
          <a:p>
            <a:r>
              <a:rPr lang="ru-RU" dirty="0"/>
              <a:t>Возвращайтесь назад по одному уровню за раз</a:t>
            </a:r>
          </a:p>
          <a:p>
            <a:r>
              <a:rPr lang="ru-RU" dirty="0"/>
              <a:t>Градиент для веса является произведением: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Значения узла, подающегося на этот вес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Наклона функции потерь относительно узла, который он подает.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Наклона функции активации в узле, который он подает.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37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Функция активации </a:t>
            </a:r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ReLU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5D8C2-35A7-B3B6-E589-0785EEDE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4368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90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Процесс обратного распространения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70329A-CCBD-D53C-D25E-F1D92CB9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42"/>
            <a:ext cx="10933387" cy="2546554"/>
          </a:xfrm>
        </p:spPr>
        <p:txBody>
          <a:bodyPr>
            <a:normAutofit/>
          </a:bodyPr>
          <a:lstStyle/>
          <a:p>
            <a:r>
              <a:rPr lang="ru-RU" dirty="0"/>
              <a:t>Необходимо также отслеживать наклоны функции потерь относительно значений узлов. </a:t>
            </a:r>
          </a:p>
          <a:p>
            <a:r>
              <a:rPr lang="ru-RU" dirty="0"/>
              <a:t>Наклон значений узлов представляет собой сумму наклонов для всех весов, выходящих из них.</a:t>
            </a:r>
          </a:p>
        </p:txBody>
      </p:sp>
    </p:spTree>
    <p:extLst>
      <p:ext uri="{BB962C8B-B14F-4D97-AF65-F5344CB8AC3E}">
        <p14:creationId xmlns:p14="http://schemas.microsoft.com/office/powerpoint/2010/main" val="3437956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Создание модели в </a:t>
            </a:r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keras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Базовая нейронная сеть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F290C-69DB-3720-BDA8-CB9CB9BB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794"/>
            <a:ext cx="5357401" cy="36926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1DDD6F-8B96-D5B0-A307-DE0780A8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67" y="5340883"/>
            <a:ext cx="9418211" cy="2004503"/>
          </a:xfrm>
        </p:spPr>
        <p:txBody>
          <a:bodyPr>
            <a:normAutofit/>
          </a:bodyPr>
          <a:lstStyle/>
          <a:p>
            <a:r>
              <a:rPr lang="ru-RU" dirty="0"/>
              <a:t>Фактическое значение: 13</a:t>
            </a:r>
          </a:p>
          <a:p>
            <a:r>
              <a:rPr lang="ru-RU" dirty="0"/>
              <a:t>Ошибка: Предсказание - Фактическое значение = -4</a:t>
            </a:r>
          </a:p>
        </p:txBody>
      </p:sp>
    </p:spTree>
    <p:extLst>
      <p:ext uri="{BB962C8B-B14F-4D97-AF65-F5344CB8AC3E}">
        <p14:creationId xmlns:p14="http://schemas.microsoft.com/office/powerpoint/2010/main" val="1102141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Шаги по созданию модели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70329A-CCBD-D53C-D25E-F1D92CB9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3387" cy="2546554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архитектуры модели</a:t>
            </a:r>
          </a:p>
          <a:p>
            <a:r>
              <a:rPr lang="ru-RU" dirty="0"/>
              <a:t>Компиляция</a:t>
            </a:r>
          </a:p>
          <a:p>
            <a:r>
              <a:rPr lang="ru-RU" dirty="0"/>
              <a:t>Обучение</a:t>
            </a:r>
          </a:p>
          <a:p>
            <a:r>
              <a:rPr lang="ru-RU" dirty="0"/>
              <a:t>Предсказание</a:t>
            </a:r>
          </a:p>
        </p:txBody>
      </p:sp>
    </p:spTree>
    <p:extLst>
      <p:ext uri="{BB962C8B-B14F-4D97-AF65-F5344CB8AC3E}">
        <p14:creationId xmlns:p14="http://schemas.microsoft.com/office/powerpoint/2010/main" val="1434274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Определение архитектуры модели</a:t>
            </a:r>
            <a:b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</a:b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624D7-6373-B674-6AA7-D83EC4BC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7981"/>
            <a:ext cx="9537441" cy="47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42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Компиляция модели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70329A-CCBD-D53C-D25E-F1D92CB9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42"/>
            <a:ext cx="10933387" cy="2546554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оптимизатора</a:t>
            </a:r>
          </a:p>
          <a:p>
            <a:pPr lvl="1"/>
            <a:r>
              <a:rPr lang="ru-RU" dirty="0"/>
              <a:t>Множество вариантов, математически сложный процесс </a:t>
            </a:r>
          </a:p>
          <a:p>
            <a:pPr lvl="1"/>
            <a:r>
              <a:rPr lang="ru-RU" dirty="0"/>
              <a:t>Чаще всего хороший выбор – «</a:t>
            </a:r>
            <a:r>
              <a:rPr lang="en-US" dirty="0"/>
              <a:t>Adam</a:t>
            </a:r>
            <a:r>
              <a:rPr lang="ru-RU" dirty="0"/>
              <a:t>»</a:t>
            </a:r>
          </a:p>
          <a:p>
            <a:r>
              <a:rPr lang="ru-RU" dirty="0"/>
              <a:t>Определение функции потерь</a:t>
            </a:r>
          </a:p>
          <a:p>
            <a:pPr lvl="1"/>
            <a:r>
              <a:rPr lang="ru-RU" dirty="0"/>
              <a:t>«</a:t>
            </a:r>
            <a:r>
              <a:rPr lang="en-US" dirty="0" err="1"/>
              <a:t>mean_squared_error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самый частый вариант для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2604713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Компиляция модели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2BEF-8114-06B0-F8C9-006A7F8C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01936" cy="30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Обучение модели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70329A-CCBD-D53C-D25E-F1D92CB9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42"/>
            <a:ext cx="10933387" cy="2546554"/>
          </a:xfrm>
        </p:spPr>
        <p:txBody>
          <a:bodyPr>
            <a:normAutofit/>
          </a:bodyPr>
          <a:lstStyle/>
          <a:p>
            <a:r>
              <a:rPr lang="ru-RU" dirty="0"/>
              <a:t>Применение обратного распространения ошибки и градиентного спуска с вашими данными для обновления весов </a:t>
            </a:r>
          </a:p>
          <a:p>
            <a:r>
              <a:rPr lang="ru-RU" dirty="0"/>
              <a:t>Масштабирование данных перед подгонкой может облегчить оптимизацию</a:t>
            </a:r>
          </a:p>
        </p:txBody>
      </p:sp>
    </p:spTree>
    <p:extLst>
      <p:ext uri="{BB962C8B-B14F-4D97-AF65-F5344CB8AC3E}">
        <p14:creationId xmlns:p14="http://schemas.microsoft.com/office/powerpoint/2010/main" val="3105001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206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Обучение модели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16B54-5D28-EB8E-CD85-9E72A08F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651481" cy="35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Базовая нейронная сеть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06A88-C2EE-3CC1-D71F-19E518DC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922"/>
            <a:ext cx="5438274" cy="374841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1DDD6F-8B96-D5B0-A307-DE0780A8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67" y="5340883"/>
            <a:ext cx="9418211" cy="2004503"/>
          </a:xfrm>
        </p:spPr>
        <p:txBody>
          <a:bodyPr>
            <a:normAutofit/>
          </a:bodyPr>
          <a:lstStyle/>
          <a:p>
            <a:r>
              <a:rPr lang="ru-RU" dirty="0"/>
              <a:t>Фактическое значение: 13</a:t>
            </a:r>
          </a:p>
          <a:p>
            <a:r>
              <a:rPr lang="ru-RU" dirty="0"/>
              <a:t>Ошибка: Предсказание - Фактическое значение = 0</a:t>
            </a:r>
          </a:p>
        </p:txBody>
      </p:sp>
    </p:spTree>
    <p:extLst>
      <p:ext uri="{BB962C8B-B14F-4D97-AF65-F5344CB8AC3E}">
        <p14:creationId xmlns:p14="http://schemas.microsoft.com/office/powerpoint/2010/main" val="374164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0977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Предсказание с множеством точек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3D72-A9BD-8FB4-159D-1F03B8CA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Делать прогнозы становится сложнее с множеством точек;</a:t>
            </a:r>
          </a:p>
          <a:p>
            <a:r>
              <a:rPr lang="ru-RU" dirty="0"/>
              <a:t>При любом наборе весов имеется много значений и ошибок.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77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59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Функция потерь (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loss function</a:t>
            </a:r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)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3D72-A9BD-8FB4-159D-1F03B8CA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b="0" i="0" u="none" strike="noStrike" dirty="0">
                <a:effectLst/>
                <a:latin typeface="Söhne"/>
              </a:rPr>
              <a:t>Объединяет ошибки прогнозов из множества точек данных в одно число;</a:t>
            </a:r>
          </a:p>
          <a:p>
            <a:r>
              <a:rPr lang="ru-RU" b="0" i="0" u="none" strike="noStrike" dirty="0">
                <a:effectLst/>
                <a:latin typeface="Söhne"/>
              </a:rPr>
              <a:t>Мера предсказательной эффективности модели.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9381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59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Среднеквадратическая ошибка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9265AF-ABFB-0D8F-61F0-F130B5601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854463"/>
              </p:ext>
            </p:extLst>
          </p:nvPr>
        </p:nvGraphicFramePr>
        <p:xfrm>
          <a:off x="838200" y="1842878"/>
          <a:ext cx="931509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087">
                  <a:extLst>
                    <a:ext uri="{9D8B030D-6E8A-4147-A177-3AD203B41FA5}">
                      <a16:colId xmlns:a16="http://schemas.microsoft.com/office/drawing/2014/main" val="232361226"/>
                    </a:ext>
                  </a:extLst>
                </a:gridCol>
                <a:gridCol w="2467155">
                  <a:extLst>
                    <a:ext uri="{9D8B030D-6E8A-4147-A177-3AD203B41FA5}">
                      <a16:colId xmlns:a16="http://schemas.microsoft.com/office/drawing/2014/main" val="2832841529"/>
                    </a:ext>
                  </a:extLst>
                </a:gridCol>
                <a:gridCol w="1138686">
                  <a:extLst>
                    <a:ext uri="{9D8B030D-6E8A-4147-A177-3AD203B41FA5}">
                      <a16:colId xmlns:a16="http://schemas.microsoft.com/office/drawing/2014/main" val="3155409303"/>
                    </a:ext>
                  </a:extLst>
                </a:gridCol>
                <a:gridCol w="4037163">
                  <a:extLst>
                    <a:ext uri="{9D8B030D-6E8A-4147-A177-3AD203B41FA5}">
                      <a16:colId xmlns:a16="http://schemas.microsoft.com/office/drawing/2014/main" val="39322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Предсказание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Фактическое значение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Среднеквадратическая ошибка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5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8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81088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03A5E-8358-0C4D-D9B1-2A3BE599B01D}"/>
              </a:ext>
            </a:extLst>
          </p:cNvPr>
          <p:cNvSpPr txBox="1">
            <a:spLocks/>
          </p:cNvSpPr>
          <p:nvPr/>
        </p:nvSpPr>
        <p:spPr>
          <a:xfrm>
            <a:off x="838200" y="3640347"/>
            <a:ext cx="10515600" cy="253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öhne"/>
              </a:rPr>
              <a:t>Total Squared Error: 150</a:t>
            </a:r>
            <a:endParaRPr lang="ru-RU" dirty="0">
              <a:latin typeface="Söhne"/>
            </a:endParaRPr>
          </a:p>
          <a:p>
            <a:r>
              <a:rPr lang="en-US" dirty="0">
                <a:latin typeface="Söhne"/>
              </a:rPr>
              <a:t>Mean Squared Error: 50</a:t>
            </a:r>
            <a:endParaRPr lang="ru-RU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0525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59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Функция потерь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51576-069A-CEBE-5CA2-0A780E24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32704"/>
            <a:ext cx="7569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592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Функция потерь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BC6D-3642-7CBC-B5FC-2252139A0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b="0" i="0" u="none" strike="noStrike" dirty="0">
                <a:effectLst/>
                <a:latin typeface="Söhne"/>
              </a:rPr>
              <a:t>Меньшее значение функции потерь означает лучшую модель;</a:t>
            </a:r>
          </a:p>
          <a:p>
            <a:r>
              <a:rPr lang="ru-RU" b="0" i="0" u="none" strike="noStrike" dirty="0">
                <a:effectLst/>
                <a:latin typeface="Söhne"/>
              </a:rPr>
              <a:t>Цель: Найти веса, которые дают наименьшее значение для функции потерь;</a:t>
            </a:r>
          </a:p>
          <a:p>
            <a:r>
              <a:rPr lang="ru-RU" b="0" i="0" u="none" strike="noStrike" dirty="0">
                <a:effectLst/>
                <a:latin typeface="Söhne"/>
              </a:rPr>
              <a:t>Градиентный спуск.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1396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590</Words>
  <Application>Microsoft Macintosh PowerPoint</Application>
  <PresentationFormat>Widescreen</PresentationFormat>
  <Paragraphs>114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Fira Code Retina</vt:lpstr>
      <vt:lpstr>Söhne</vt:lpstr>
      <vt:lpstr>Office Theme</vt:lpstr>
      <vt:lpstr>Математические основы нейронных сетей </vt:lpstr>
      <vt:lpstr>Необходимость оптимизации</vt:lpstr>
      <vt:lpstr>Базовая нейронная сеть</vt:lpstr>
      <vt:lpstr>Базовая нейронная сеть</vt:lpstr>
      <vt:lpstr>Предсказание с множеством точек</vt:lpstr>
      <vt:lpstr>Функция потерь (loss function)</vt:lpstr>
      <vt:lpstr>Среднеквадратическая ошибка</vt:lpstr>
      <vt:lpstr>Функция потерь</vt:lpstr>
      <vt:lpstr>Функция потерь</vt:lpstr>
      <vt:lpstr>Градиентный спуск (аналогия)</vt:lpstr>
      <vt:lpstr>Градиентный спуск (шаги)</vt:lpstr>
      <vt:lpstr>Оптимизация модели с одним весом</vt:lpstr>
      <vt:lpstr>Градиентный спуск</vt:lpstr>
      <vt:lpstr>Градиентный спуск</vt:lpstr>
      <vt:lpstr>Градиентный спуск</vt:lpstr>
      <vt:lpstr>Пример расчета наклона</vt:lpstr>
      <vt:lpstr>Пример расчета наклона</vt:lpstr>
      <vt:lpstr>Пример расчета наклона</vt:lpstr>
      <vt:lpstr>Сеть с двумя входами</vt:lpstr>
      <vt:lpstr>Расчет наклона и обновление весов</vt:lpstr>
      <vt:lpstr>Расчет наклона и обновление весов</vt:lpstr>
      <vt:lpstr>Обратное распространение</vt:lpstr>
      <vt:lpstr>Обратное распространение</vt:lpstr>
      <vt:lpstr>Процесс обратного распространения</vt:lpstr>
      <vt:lpstr>Процесс обратного распространения</vt:lpstr>
      <vt:lpstr>Процесс обратного распространения</vt:lpstr>
      <vt:lpstr>Функция активации ReLU</vt:lpstr>
      <vt:lpstr>Процесс обратного распространения</vt:lpstr>
      <vt:lpstr>Создание модели в keras</vt:lpstr>
      <vt:lpstr>Шаги по созданию модели</vt:lpstr>
      <vt:lpstr>Определение архитектуры модели </vt:lpstr>
      <vt:lpstr>Компиляция модели</vt:lpstr>
      <vt:lpstr>Компиляция модели</vt:lpstr>
      <vt:lpstr>Обучение модели</vt:lpstr>
      <vt:lpstr>Обучение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глубокое обучение </dc:title>
  <dc:creator>Artem Golubnichiy</dc:creator>
  <cp:lastModifiedBy>Artem Golubnichiy</cp:lastModifiedBy>
  <cp:revision>22</cp:revision>
  <dcterms:created xsi:type="dcterms:W3CDTF">2024-01-29T07:44:11Z</dcterms:created>
  <dcterms:modified xsi:type="dcterms:W3CDTF">2024-03-26T11:29:02Z</dcterms:modified>
</cp:coreProperties>
</file>