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6" r:id="rId10"/>
    <p:sldId id="262" r:id="rId11"/>
    <p:sldId id="264" r:id="rId12"/>
    <p:sldId id="267" r:id="rId13"/>
    <p:sldId id="268" r:id="rId14"/>
    <p:sldId id="270" r:id="rId15"/>
    <p:sldId id="26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6"/>
    <p:restoredTop sz="94608"/>
  </p:normalViewPr>
  <p:slideViewPr>
    <p:cSldViewPr snapToGrid="0" snapToObjects="1">
      <p:cViewPr varScale="1">
        <p:scale>
          <a:sx n="105" d="100"/>
          <a:sy n="105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6CF8-6DA0-8E4A-A42D-4A5CD3632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0609D-FCE1-1E4A-A5FD-589BD7E1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FAA8-F2B8-164E-BD88-20BCD44E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1490-F040-AA41-8A33-808F9636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B1EB-445B-2248-8FDA-F8F165E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4507-90CD-DD4B-ACAB-A4C9F67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89468-B25C-1B4F-9450-684D921C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D7B4-0FED-FB44-8E7F-8B3C65B6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BC4D-B2F5-C544-BB24-25669015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A4F5-2E2F-154D-86F4-01CB0420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103C7-1FB6-1846-900E-47CAB9476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CEF45-970A-DB49-9521-8A9CBD6FB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C77A-F017-3B49-A234-D538A504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0262-5290-F346-8140-836B95B7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E087-644F-8A4D-AB48-1AFDD713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0C4E-3EC9-BA4B-AF32-590A4AD1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9407-347F-B64A-BA51-826373A1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AB69-7350-0748-BD36-5EE9AED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CBA4-7D0C-0E44-95B7-F8C01030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FCB9-22B9-7F41-8322-4EE065F6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935-68DF-4342-AF84-6D7DCB3C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72DC-F916-C24F-BD54-73870AA7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4694-AB47-D548-B83A-64306201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3F16-8A5D-7143-85EB-2C99969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5821-CAB4-574A-AA11-2CFE128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8FEC-F5FC-4A4D-9864-DFB389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1385-6F2E-FF44-9F18-C662AEF50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3F6AE-0A71-D94B-AAEC-AA08B50A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1BCD-2D8D-0742-8DC6-3967D7FB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F864-D86C-E74C-BD9B-F4F0B2AC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D8162-B5E6-D74D-8822-58311D94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8EDB-639C-CE4C-A065-33C05061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A174-23B3-004C-8E00-7B702E33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31BA-44AD-894B-9AA4-B164D4D6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ADB6A-444B-4743-B718-3F0392921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2EBD8-EBDC-7543-B1D9-08ADC085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52CDD-5246-0948-B2EE-D31AC365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6CB83-9799-B742-AB06-3619DF05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89DE4-49F1-9144-B006-9BDFB430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817C-885A-5444-819E-F8794350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F529B-151A-1A48-A2B0-AA98F76C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00D62-4075-F94E-A8F7-58391712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CB40A-D8B0-F84D-BC1A-5C1CE180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C9C87-F31D-794A-AE26-3F8AF304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0156A-AEC9-1647-A295-03121B05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D0A98-3A27-B040-8A35-9D831DF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F775-B0E3-214B-87E0-9F9DC75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CBED-9C02-BD4A-82A6-AB8A1804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4C17-4D7A-9441-B432-AF13C70C7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E1EF6-27DB-B740-AEB3-53B37A18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1CD4-CF94-CC44-AE44-EE08A845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C380A-EE70-8148-ACE3-22D453A3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8A7A-D4CE-CB4D-9577-6A76667D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02B4A-4921-4940-8F51-CCBC5756C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F8590-D6A7-8E45-8CDB-6630B0EA1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FC1D6-2DE6-054F-A405-6B4C6B05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E026F-BC52-FA47-B5E5-966404D9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1A82-C675-7347-A128-5EA4FBC9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F8A65-CC1E-8040-86F2-55D55334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BA44-4355-CB47-BF77-5FB74F13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8942-995B-A248-813A-0C058DB53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1E72-3072-7447-A431-2B09A46B4DDB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683B-B5DF-D440-9F15-7C4D88E2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3C9D-A4E7-3641-AB9F-D15923606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5690-FC87-7C47-9947-57BE7D6DB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0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B7F0-3679-A946-A8D6-597F6691E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Calibration of </a:t>
            </a:r>
            <a:br>
              <a:rPr lang="en-US" dirty="0"/>
            </a:br>
            <a:r>
              <a:rPr lang="en-US" dirty="0"/>
              <a:t>HELIOS Data</a:t>
            </a:r>
          </a:p>
        </p:txBody>
      </p:sp>
    </p:spTree>
    <p:extLst>
      <p:ext uri="{BB962C8B-B14F-4D97-AF65-F5344CB8AC3E}">
        <p14:creationId xmlns:p14="http://schemas.microsoft.com/office/powerpoint/2010/main" val="140334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321-2D0C-CB41-A9A8-2E61456B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F1A9-4013-6148-8923-BCE1E4E2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9618" cy="17162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Minimum Labor. </a:t>
            </a:r>
          </a:p>
          <a:p>
            <a:pPr lvl="1"/>
            <a:r>
              <a:rPr lang="en-US" dirty="0"/>
              <a:t>Require a simple survey on the data before calibration.</a:t>
            </a:r>
          </a:p>
          <a:p>
            <a:r>
              <a:rPr lang="en-US" dirty="0"/>
              <a:t>No need to cut out low </a:t>
            </a:r>
            <a:r>
              <a:rPr lang="en-US" dirty="0" err="1"/>
              <a:t>thetaCM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auto-cut when “folded”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EB158A-37A3-1A49-9151-27D3F6A342D6}"/>
              </a:ext>
            </a:extLst>
          </p:cNvPr>
          <p:cNvSpPr txBox="1">
            <a:spLocks/>
          </p:cNvSpPr>
          <p:nvPr/>
        </p:nvSpPr>
        <p:spPr>
          <a:xfrm>
            <a:off x="838200" y="3457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Disadvantage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CCB34F-3B52-4C46-924F-93A9EDAFBE24}"/>
              </a:ext>
            </a:extLst>
          </p:cNvPr>
          <p:cNvSpPr txBox="1">
            <a:spLocks/>
          </p:cNvSpPr>
          <p:nvPr/>
        </p:nvSpPr>
        <p:spPr>
          <a:xfrm>
            <a:off x="838200" y="4698075"/>
            <a:ext cx="6393873" cy="1716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Larger resolution</a:t>
            </a:r>
          </a:p>
          <a:p>
            <a:r>
              <a:rPr lang="en-US" dirty="0"/>
              <a:t>At least 2 levels is needed.</a:t>
            </a:r>
          </a:p>
          <a:p>
            <a:r>
              <a:rPr lang="en-US" dirty="0"/>
              <a:t>The range of (</a:t>
            </a:r>
            <a:r>
              <a:rPr lang="en-US" dirty="0" err="1"/>
              <a:t>a,b</a:t>
            </a:r>
            <a:r>
              <a:rPr lang="en-US" dirty="0"/>
              <a:t>) can be difficult to find.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33F6C-1619-3F4F-BF42-5C52962E77D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r="1"/>
          <a:stretch/>
        </p:blipFill>
        <p:spPr bwMode="auto">
          <a:xfrm>
            <a:off x="7438310" y="1133570"/>
            <a:ext cx="4304999" cy="4647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82E8D-62E2-FD4B-84CE-678FD5A884B1}"/>
              </a:ext>
            </a:extLst>
          </p:cNvPr>
          <p:cNvSpPr txBox="1"/>
          <p:nvPr/>
        </p:nvSpPr>
        <p:spPr>
          <a:xfrm>
            <a:off x="8769687" y="3773859"/>
            <a:ext cx="82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257561-3848-B14C-8F61-A89E9778B800}"/>
              </a:ext>
            </a:extLst>
          </p:cNvPr>
          <p:cNvCxnSpPr>
            <a:stCxn id="7" idx="2"/>
          </p:cNvCxnSpPr>
          <p:nvPr/>
        </p:nvCxnSpPr>
        <p:spPr>
          <a:xfrm flipH="1">
            <a:off x="8589818" y="4143191"/>
            <a:ext cx="590430" cy="387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DDCFF3-1FE3-714B-997C-567FF9BB73B1}"/>
              </a:ext>
            </a:extLst>
          </p:cNvPr>
          <p:cNvCxnSpPr>
            <a:cxnSpLocks/>
          </p:cNvCxnSpPr>
          <p:nvPr/>
        </p:nvCxnSpPr>
        <p:spPr>
          <a:xfrm>
            <a:off x="9180248" y="4143191"/>
            <a:ext cx="662480" cy="54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9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3C-DBBE-1B49-AFE3-AB51405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14D6-2BE8-F44C-8FD3-EB637B4E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method to fit same-</a:t>
            </a:r>
            <a:r>
              <a:rPr lang="en-US" dirty="0" err="1"/>
              <a:t>pos</a:t>
            </a:r>
            <a:r>
              <a:rPr lang="en-US" dirty="0"/>
              <a:t> detectors all together</a:t>
            </a:r>
          </a:p>
          <a:p>
            <a:pPr lvl="1"/>
            <a:r>
              <a:rPr lang="en-US" dirty="0"/>
              <a:t>So that the scaling factor is the same , 1+4-dim search, #trial ~ 3 order more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improve resolution</a:t>
            </a:r>
          </a:p>
          <a:p>
            <a:r>
              <a:rPr lang="en-US" dirty="0"/>
              <a:t>Better searching algorithm (machine learning?)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faster</a:t>
            </a:r>
            <a:endParaRPr lang="en-US" dirty="0"/>
          </a:p>
          <a:p>
            <a:r>
              <a:rPr lang="en-US" dirty="0"/>
              <a:t>Will the fit is better if simulation has no energy loss?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improve accuracy</a:t>
            </a:r>
            <a:endParaRPr lang="en-US" dirty="0"/>
          </a:p>
          <a:p>
            <a:r>
              <a:rPr lang="en-US" dirty="0"/>
              <a:t>A better mapping from 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)?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push the </a:t>
            </a:r>
            <a:r>
              <a:rPr lang="en-US" dirty="0" err="1">
                <a:sym typeface="Wingdings" pitchFamily="2" charset="2"/>
              </a:rPr>
              <a:t>thetaCM</a:t>
            </a:r>
            <a:r>
              <a:rPr lang="en-US" dirty="0">
                <a:sym typeface="Wingdings" pitchFamily="2" charset="2"/>
              </a:rPr>
              <a:t> to 0 degree?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7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4318-BC38-D249-BEA7-1B639426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89" y="245564"/>
            <a:ext cx="10515600" cy="13255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EE237E-7016-5C4B-8C23-006C22253BF3}"/>
                  </a:ext>
                </a:extLst>
              </p:cNvPr>
              <p:cNvSpPr/>
              <p:nvPr/>
            </p:nvSpPr>
            <p:spPr>
              <a:xfrm>
                <a:off x="466846" y="1662933"/>
                <a:ext cx="7276618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EE237E-7016-5C4B-8C23-006C22253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46" y="1662933"/>
                <a:ext cx="7276618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4E97D-ACA9-9049-8C58-6774B586BACD}"/>
                  </a:ext>
                </a:extLst>
              </p:cNvPr>
              <p:cNvSpPr txBox="1"/>
              <p:nvPr/>
            </p:nvSpPr>
            <p:spPr>
              <a:xfrm>
                <a:off x="8114819" y="752355"/>
                <a:ext cx="3711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momentum of b or B in CM frame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4E97D-ACA9-9049-8C58-6774B586B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752355"/>
                <a:ext cx="3711144" cy="369332"/>
              </a:xfrm>
              <a:prstGeom prst="rect">
                <a:avLst/>
              </a:prstGeom>
              <a:blipFill>
                <a:blip r:embed="rId3"/>
                <a:stretch>
                  <a:fillRect t="-3333" r="-3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A28C8-7252-794E-B4AA-8166E7C2B261}"/>
                  </a:ext>
                </a:extLst>
              </p:cNvPr>
              <p:cNvSpPr txBox="1"/>
              <p:nvPr/>
            </p:nvSpPr>
            <p:spPr>
              <a:xfrm>
                <a:off x="8114819" y="1121687"/>
                <a:ext cx="2014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mass of proton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CA28C8-7252-794E-B4AA-8166E7C2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1121687"/>
                <a:ext cx="2014911" cy="369332"/>
              </a:xfrm>
              <a:prstGeom prst="rect">
                <a:avLst/>
              </a:prstGeom>
              <a:blipFill>
                <a:blip r:embed="rId4"/>
                <a:stretch>
                  <a:fillRect t="-3333" r="-1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238F8-842E-1A45-8474-1B4A8E665174}"/>
                  </a:ext>
                </a:extLst>
              </p:cNvPr>
              <p:cNvSpPr txBox="1"/>
              <p:nvPr/>
            </p:nvSpPr>
            <p:spPr>
              <a:xfrm>
                <a:off x="8114819" y="1564629"/>
                <a:ext cx="3552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= beta for center of mass 4-vector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238F8-842E-1A45-8474-1B4A8E66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1564629"/>
                <a:ext cx="3552319" cy="369332"/>
              </a:xfrm>
              <a:prstGeom prst="rect">
                <a:avLst/>
              </a:prstGeom>
              <a:blipFill>
                <a:blip r:embed="rId5"/>
                <a:stretch>
                  <a:fillRect l="-356" t="-6667" r="-35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49212-0C75-7347-B6CF-2E386456AFF2}"/>
                  </a:ext>
                </a:extLst>
              </p:cNvPr>
              <p:cNvSpPr txBox="1"/>
              <p:nvPr/>
            </p:nvSpPr>
            <p:spPr>
              <a:xfrm>
                <a:off x="8114819" y="2049243"/>
                <a:ext cx="1265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149212-0C75-7347-B6CF-2E386456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2049243"/>
                <a:ext cx="126528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63134-4E66-B743-A253-25AA590843E3}"/>
                  </a:ext>
                </a:extLst>
              </p:cNvPr>
              <p:cNvSpPr txBox="1"/>
              <p:nvPr/>
            </p:nvSpPr>
            <p:spPr>
              <a:xfrm>
                <a:off x="8114818" y="2463409"/>
                <a:ext cx="10827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𝑐𝑍𝐵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63134-4E66-B743-A253-25AA5908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8" y="2463409"/>
                <a:ext cx="1082732" cy="610936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C0760-0FBA-9B4C-ACAF-3E58D60E4FF3}"/>
                  </a:ext>
                </a:extLst>
              </p:cNvPr>
              <p:cNvSpPr txBox="1"/>
              <p:nvPr/>
            </p:nvSpPr>
            <p:spPr>
              <a:xfrm>
                <a:off x="1314288" y="2499687"/>
                <a:ext cx="11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C0760-0FBA-9B4C-ACAF-3E58D60E4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88" y="2499687"/>
                <a:ext cx="1189365" cy="369332"/>
              </a:xfrm>
              <a:prstGeom prst="rect">
                <a:avLst/>
              </a:prstGeom>
              <a:blipFill>
                <a:blip r:embed="rId8"/>
                <a:stretch>
                  <a:fillRect l="-315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043F15B-8164-E14F-9C10-38A0EABBF440}"/>
              </a:ext>
            </a:extLst>
          </p:cNvPr>
          <p:cNvSpPr txBox="1"/>
          <p:nvPr/>
        </p:nvSpPr>
        <p:spPr>
          <a:xfrm>
            <a:off x="466846" y="3129664"/>
            <a:ext cx="404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equation can be reduced to the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E76AC8-16BF-E446-B67A-D55B1D1A4BAC}"/>
                  </a:ext>
                </a:extLst>
              </p:cNvPr>
              <p:cNvSpPr/>
              <p:nvPr/>
            </p:nvSpPr>
            <p:spPr>
              <a:xfrm>
                <a:off x="2917009" y="3630971"/>
                <a:ext cx="2376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E76AC8-16BF-E446-B67A-D55B1D1A4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09" y="3630971"/>
                <a:ext cx="2376292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B2B512-B515-C14D-A889-DFB37367C5C9}"/>
                  </a:ext>
                </a:extLst>
              </p:cNvPr>
              <p:cNvSpPr txBox="1"/>
              <p:nvPr/>
            </p:nvSpPr>
            <p:spPr>
              <a:xfrm>
                <a:off x="6096000" y="3314330"/>
                <a:ext cx="119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B2B512-B515-C14D-A889-DFB37367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4330"/>
                <a:ext cx="119616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335D0-3ED9-9E40-B00C-6BD6632E4896}"/>
                  </a:ext>
                </a:extLst>
              </p:cNvPr>
              <p:cNvSpPr txBox="1"/>
              <p:nvPr/>
            </p:nvSpPr>
            <p:spPr>
              <a:xfrm>
                <a:off x="6096000" y="4095813"/>
                <a:ext cx="198240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𝛽𝛾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0335D0-3ED9-9E40-B00C-6BD6632E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5813"/>
                <a:ext cx="1982401" cy="427746"/>
              </a:xfrm>
              <a:prstGeom prst="rect">
                <a:avLst/>
              </a:prstGeom>
              <a:blipFill>
                <a:blip r:embed="rId11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B4D166-5FDC-CD4A-B890-208571984EC9}"/>
                  </a:ext>
                </a:extLst>
              </p:cNvPr>
              <p:cNvSpPr txBox="1"/>
              <p:nvPr/>
            </p:nvSpPr>
            <p:spPr>
              <a:xfrm>
                <a:off x="6096000" y="3726481"/>
                <a:ext cx="1227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B4D166-5FDC-CD4A-B890-208571984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26481"/>
                <a:ext cx="1227965" cy="369332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79C1B9-8F5D-1B46-86DF-098D688E1F37}"/>
                  </a:ext>
                </a:extLst>
              </p:cNvPr>
              <p:cNvSpPr txBox="1"/>
              <p:nvPr/>
            </p:nvSpPr>
            <p:spPr>
              <a:xfrm>
                <a:off x="8114819" y="3119179"/>
                <a:ext cx="401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radial distance of the axis to detector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79C1B9-8F5D-1B46-86DF-098D688E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819" y="3119179"/>
                <a:ext cx="4017062" cy="369332"/>
              </a:xfrm>
              <a:prstGeom prst="rect">
                <a:avLst/>
              </a:prstGeom>
              <a:blipFill>
                <a:blip r:embed="rId13"/>
                <a:stretch>
                  <a:fillRect t="-6667" r="-3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63009-8128-B648-8EF7-8481B6C33FDF}"/>
                  </a:ext>
                </a:extLst>
              </p:cNvPr>
              <p:cNvSpPr txBox="1"/>
              <p:nvPr/>
            </p:nvSpPr>
            <p:spPr>
              <a:xfrm>
                <a:off x="3030508" y="4338893"/>
                <a:ext cx="1378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63009-8128-B648-8EF7-8481B6C33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08" y="4338893"/>
                <a:ext cx="1378070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47247-26FE-FF4F-8CAE-2969B378590F}"/>
                  </a:ext>
                </a:extLst>
              </p:cNvPr>
              <p:cNvSpPr txBox="1"/>
              <p:nvPr/>
            </p:nvSpPr>
            <p:spPr>
              <a:xfrm>
                <a:off x="1285627" y="4000303"/>
                <a:ext cx="1218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47247-26FE-FF4F-8CAE-2969B378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27" y="4000303"/>
                <a:ext cx="1218026" cy="369332"/>
              </a:xfrm>
              <a:prstGeom prst="rect">
                <a:avLst/>
              </a:prstGeom>
              <a:blipFill>
                <a:blip r:embed="rId15"/>
                <a:stretch>
                  <a:fillRect l="-3093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122187-85D7-2742-A659-D4BF9F48C79B}"/>
                  </a:ext>
                </a:extLst>
              </p:cNvPr>
              <p:cNvSpPr txBox="1"/>
              <p:nvPr/>
            </p:nvSpPr>
            <p:spPr>
              <a:xfrm>
                <a:off x="2088296" y="4956534"/>
                <a:ext cx="3262495" cy="43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122187-85D7-2742-A659-D4BF9F48C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6" y="4956534"/>
                <a:ext cx="3262495" cy="4356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7FBDC-8306-1E40-8C17-DD3833EF7E0A}"/>
                  </a:ext>
                </a:extLst>
              </p:cNvPr>
              <p:cNvSpPr txBox="1"/>
              <p:nvPr/>
            </p:nvSpPr>
            <p:spPr>
              <a:xfrm>
                <a:off x="2088296" y="5449348"/>
                <a:ext cx="1641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E7FBDC-8306-1E40-8C17-DD3833E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6" y="5449348"/>
                <a:ext cx="16415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89C94-5B89-334B-A2A5-132573EFA35F}"/>
                  </a:ext>
                </a:extLst>
              </p:cNvPr>
              <p:cNvSpPr txBox="1"/>
              <p:nvPr/>
            </p:nvSpPr>
            <p:spPr>
              <a:xfrm>
                <a:off x="5734933" y="4962888"/>
                <a:ext cx="2965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total energy in CM frame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E89C94-5B89-334B-A2A5-132573EF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933" y="4962888"/>
                <a:ext cx="2965812" cy="369332"/>
              </a:xfrm>
              <a:prstGeom prst="rect">
                <a:avLst/>
              </a:prstGeom>
              <a:blipFill>
                <a:blip r:embed="rId18"/>
                <a:stretch>
                  <a:fillRect t="-6667" r="-42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42254-0184-DC49-B284-BE45A0FC8924}"/>
                  </a:ext>
                </a:extLst>
              </p:cNvPr>
              <p:cNvSpPr txBox="1"/>
              <p:nvPr/>
            </p:nvSpPr>
            <p:spPr>
              <a:xfrm>
                <a:off x="5743589" y="5369830"/>
                <a:ext cx="4591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= total energy of recoil particle in Lab frame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42254-0184-DC49-B284-BE45A0FC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89" y="5369830"/>
                <a:ext cx="4591129" cy="369332"/>
              </a:xfrm>
              <a:prstGeom prst="rect">
                <a:avLst/>
              </a:prstGeom>
              <a:blipFill>
                <a:blip r:embed="rId1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26B4CF-6C69-994B-A8EA-0A7829381D6D}"/>
                  </a:ext>
                </a:extLst>
              </p:cNvPr>
              <p:cNvSpPr txBox="1"/>
              <p:nvPr/>
            </p:nvSpPr>
            <p:spPr>
              <a:xfrm>
                <a:off x="5743589" y="5739162"/>
                <a:ext cx="2777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= mass of recoil particle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26B4CF-6C69-994B-A8EA-0A782938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89" y="5739162"/>
                <a:ext cx="2777812" cy="369332"/>
              </a:xfrm>
              <a:prstGeom prst="rect">
                <a:avLst/>
              </a:prstGeom>
              <a:blipFill>
                <a:blip r:embed="rId20"/>
                <a:stretch>
                  <a:fillRect t="-6667" r="-45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91029-A748-C74B-B031-F934E3ADD694}"/>
                  </a:ext>
                </a:extLst>
              </p:cNvPr>
              <p:cNvSpPr txBox="1"/>
              <p:nvPr/>
            </p:nvSpPr>
            <p:spPr>
              <a:xfrm>
                <a:off x="2088296" y="5780790"/>
                <a:ext cx="2785763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𝛽𝛾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F91029-A748-C74B-B031-F934E3AD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6" y="5780790"/>
                <a:ext cx="2785763" cy="729559"/>
              </a:xfrm>
              <a:prstGeom prst="rect">
                <a:avLst/>
              </a:prstGeom>
              <a:blipFill>
                <a:blip r:embed="rId2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35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8050-A6E6-1948-A025-7F9BD4FC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– share scaling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AB7BF-C7BD-7745-8746-191B5F28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501"/>
            <a:ext cx="12192000" cy="3742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8051E1-B32A-FF42-8018-BE7341AB812F}"/>
              </a:ext>
            </a:extLst>
          </p:cNvPr>
          <p:cNvSpPr txBox="1"/>
          <p:nvPr/>
        </p:nvSpPr>
        <p:spPr>
          <a:xfrm>
            <a:off x="838200" y="2189018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use </a:t>
            </a:r>
            <a:r>
              <a:rPr lang="en-US" dirty="0" err="1"/>
              <a:t>detID</a:t>
            </a:r>
            <a:r>
              <a:rPr lang="en-US" dirty="0"/>
              <a:t> = 2,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C956C-F7CC-9749-80CB-17F1A9B834DC}"/>
              </a:ext>
            </a:extLst>
          </p:cNvPr>
          <p:cNvSpPr txBox="1"/>
          <p:nvPr/>
        </p:nvSpPr>
        <p:spPr>
          <a:xfrm>
            <a:off x="3297382" y="5583382"/>
            <a:ext cx="368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for 14 min for 60 trial. 781 used.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DA6C-7C10-F54B-A7EB-575BB6D2B72C}"/>
              </a:ext>
            </a:extLst>
          </p:cNvPr>
          <p:cNvSpPr txBox="1"/>
          <p:nvPr/>
        </p:nvSpPr>
        <p:spPr>
          <a:xfrm>
            <a:off x="8312728" y="5264130"/>
            <a:ext cx="363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resolution is better than before!</a:t>
            </a:r>
          </a:p>
        </p:txBody>
      </p:sp>
    </p:spTree>
    <p:extLst>
      <p:ext uri="{BB962C8B-B14F-4D97-AF65-F5344CB8AC3E}">
        <p14:creationId xmlns:p14="http://schemas.microsoft.com/office/powerpoint/2010/main" val="410267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1D76AE2-BCD2-44BE-8D15-C5AFB3DD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01" y="1508098"/>
            <a:ext cx="4380033" cy="1964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61CB88-4C94-4F3B-9246-14B000E4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09" y="3391886"/>
            <a:ext cx="4784008" cy="3451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0299C1-C6A2-4604-BBE6-C673974F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97321"/>
            <a:ext cx="10515600" cy="1325563"/>
          </a:xfrm>
        </p:spPr>
        <p:txBody>
          <a:bodyPr/>
          <a:lstStyle/>
          <a:p>
            <a:r>
              <a:rPr lang="en-US" dirty="0"/>
              <a:t>Update – simulation has no energy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6D609-7D14-4C2A-ACC7-12A24367DB97}"/>
              </a:ext>
            </a:extLst>
          </p:cNvPr>
          <p:cNvSpPr txBox="1"/>
          <p:nvPr/>
        </p:nvSpPr>
        <p:spPr>
          <a:xfrm>
            <a:off x="6836437" y="1582845"/>
            <a:ext cx="154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Sigma : 79 keV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8F0B32-8872-4725-9C0E-A7264EB6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72" y="3376219"/>
            <a:ext cx="4910031" cy="3467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5A5E5-9B10-475E-AB31-3E9756882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595" y="1464472"/>
            <a:ext cx="4555748" cy="1900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C446B4-F64C-40C5-9442-A6AE7911EAFB}"/>
              </a:ext>
            </a:extLst>
          </p:cNvPr>
          <p:cNvSpPr txBox="1"/>
          <p:nvPr/>
        </p:nvSpPr>
        <p:spPr>
          <a:xfrm>
            <a:off x="6791657" y="3553366"/>
            <a:ext cx="1892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accurate</a:t>
            </a:r>
          </a:p>
          <a:p>
            <a:r>
              <a:rPr lang="en-US" dirty="0">
                <a:solidFill>
                  <a:srgbClr val="FF0000"/>
                </a:solidFill>
              </a:rPr>
              <a:t>Smaller resolution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50DFD-F92E-43D9-90BB-1624A7D93908}"/>
              </a:ext>
            </a:extLst>
          </p:cNvPr>
          <p:cNvSpPr txBox="1"/>
          <p:nvPr/>
        </p:nvSpPr>
        <p:spPr>
          <a:xfrm>
            <a:off x="1657885" y="1602590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Sigma : 100 keV</a:t>
            </a:r>
          </a:p>
        </p:txBody>
      </p:sp>
    </p:spTree>
    <p:extLst>
      <p:ext uri="{BB962C8B-B14F-4D97-AF65-F5344CB8AC3E}">
        <p14:creationId xmlns:p14="http://schemas.microsoft.com/office/powerpoint/2010/main" val="120762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BDAE-42AD-43DE-97D9-0131F5A1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 to reduce phase space while keeping the scaling factor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915B-97DC-417A-9DD1-17B45FEE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detector to find the scaling factor.</a:t>
            </a:r>
          </a:p>
          <a:p>
            <a:r>
              <a:rPr lang="en-US" dirty="0"/>
              <a:t>After the scaling factor found, all other detectors with  same position use that scaling factor with difference offset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33F3F-AAC8-4E9C-8D69-13BD8B95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23" y="3386579"/>
            <a:ext cx="4815982" cy="3445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377C6-8B79-48FE-98C2-0CA03E0C9CF9}"/>
              </a:ext>
            </a:extLst>
          </p:cNvPr>
          <p:cNvSpPr txBox="1"/>
          <p:nvPr/>
        </p:nvSpPr>
        <p:spPr>
          <a:xfrm>
            <a:off x="402336" y="5001768"/>
            <a:ext cx="566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principle, there is no physical reason for same scaling factor, i.e. the </a:t>
            </a:r>
            <a:r>
              <a:rPr lang="en-US" dirty="0" err="1"/>
              <a:t>ch</a:t>
            </a:r>
            <a:r>
              <a:rPr lang="en-US" dirty="0"/>
              <a:t>-MeV are the same for same position detectors</a:t>
            </a:r>
          </a:p>
        </p:txBody>
      </p:sp>
    </p:spTree>
    <p:extLst>
      <p:ext uri="{BB962C8B-B14F-4D97-AF65-F5344CB8AC3E}">
        <p14:creationId xmlns:p14="http://schemas.microsoft.com/office/powerpoint/2010/main" val="342758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EF1A355-0972-4F65-BFBD-5474F084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93" y="1201218"/>
            <a:ext cx="4687007" cy="2132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9CB0C3-704C-4569-A782-26CD6754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248" y="3405360"/>
            <a:ext cx="4833135" cy="3383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A9BF9E-AD08-43F8-BE19-CDE82BED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47" y="294692"/>
            <a:ext cx="10515600" cy="951611"/>
          </a:xfrm>
        </p:spPr>
        <p:txBody>
          <a:bodyPr>
            <a:normAutofit/>
          </a:bodyPr>
          <a:lstStyle/>
          <a:p>
            <a:r>
              <a:rPr lang="en-US" sz="4000" dirty="0"/>
              <a:t>Other approach – use the theoretical e-z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33EE-32AD-4653-9E8E-A63C5517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47" y="1452389"/>
            <a:ext cx="5257800" cy="1850263"/>
          </a:xfrm>
        </p:spPr>
        <p:txBody>
          <a:bodyPr>
            <a:normAutofit/>
          </a:bodyPr>
          <a:lstStyle/>
          <a:p>
            <a:r>
              <a:rPr lang="en-US" sz="2000" dirty="0"/>
              <a:t>Calculate the shorted distance from the theoretical e-z curves</a:t>
            </a:r>
          </a:p>
          <a:p>
            <a:pPr lvl="1"/>
            <a:r>
              <a:rPr lang="en-US" sz="1800" dirty="0"/>
              <a:t>Super difficult to get the analytic solution for small </a:t>
            </a:r>
            <a:r>
              <a:rPr lang="en-US" sz="1800" dirty="0" err="1"/>
              <a:t>thetaCM</a:t>
            </a:r>
            <a:endParaRPr lang="en-US" sz="1800" dirty="0"/>
          </a:p>
          <a:p>
            <a:r>
              <a:rPr lang="en-US" sz="2000" dirty="0"/>
              <a:t>Cheat, using e = TF1::Eval(z)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7CE39-60F0-430C-87FF-24536AC7A5C2}"/>
              </a:ext>
            </a:extLst>
          </p:cNvPr>
          <p:cNvSpPr txBox="1"/>
          <p:nvPr/>
        </p:nvSpPr>
        <p:spPr>
          <a:xfrm>
            <a:off x="6809005" y="1686726"/>
            <a:ext cx="154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Sigma : 7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keV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D3F8E-3D35-41B5-9B6A-F8FC7B5C11F6}"/>
              </a:ext>
            </a:extLst>
          </p:cNvPr>
          <p:cNvSpPr txBox="1"/>
          <p:nvPr/>
        </p:nvSpPr>
        <p:spPr>
          <a:xfrm>
            <a:off x="6621780" y="3557099"/>
            <a:ext cx="2768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Well aligned.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Close to resolution of manual-Cali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Super fast ( ~6 min, 1000 Trials each)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1373EA1-6181-4390-BAD4-7D321216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5" y="3642073"/>
            <a:ext cx="6107968" cy="18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3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E31-821F-4279-B590-442AD891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Searching Method – Random Walk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B1A49BC8-061B-4087-941F-FC4DA9981AB0}"/>
              </a:ext>
            </a:extLst>
          </p:cNvPr>
          <p:cNvSpPr/>
          <p:nvPr/>
        </p:nvSpPr>
        <p:spPr>
          <a:xfrm>
            <a:off x="1329690" y="5137410"/>
            <a:ext cx="566928" cy="566928"/>
          </a:xfrm>
          <a:prstGeom prst="mathMultiply">
            <a:avLst>
              <a:gd name="adj1" fmla="val 90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F4EFD8-D9B0-4A5B-96C6-F1B91668D837}"/>
                  </a:ext>
                </a:extLst>
              </p:cNvPr>
              <p:cNvSpPr txBox="1"/>
              <p:nvPr/>
            </p:nvSpPr>
            <p:spPr>
              <a:xfrm>
                <a:off x="1717507" y="5501651"/>
                <a:ext cx="18125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F4EFD8-D9B0-4A5B-96C6-F1B91668D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07" y="5501651"/>
                <a:ext cx="181254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3E3A43-D003-4688-B6CE-C3A3ADFA850B}"/>
              </a:ext>
            </a:extLst>
          </p:cNvPr>
          <p:cNvCxnSpPr/>
          <p:nvPr/>
        </p:nvCxnSpPr>
        <p:spPr>
          <a:xfrm flipV="1">
            <a:off x="2446020" y="3886335"/>
            <a:ext cx="516636" cy="6216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1AA6E8-4D47-4878-9B6D-8D7ED178C5AE}"/>
              </a:ext>
            </a:extLst>
          </p:cNvPr>
          <p:cNvCxnSpPr>
            <a:cxnSpLocks/>
          </p:cNvCxnSpPr>
          <p:nvPr/>
        </p:nvCxnSpPr>
        <p:spPr>
          <a:xfrm flipH="1">
            <a:off x="1828038" y="4818686"/>
            <a:ext cx="531876" cy="60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997812-EFEB-42D0-B8A0-D3C59DE53839}"/>
              </a:ext>
            </a:extLst>
          </p:cNvPr>
          <p:cNvCxnSpPr>
            <a:cxnSpLocks/>
          </p:cNvCxnSpPr>
          <p:nvPr/>
        </p:nvCxnSpPr>
        <p:spPr>
          <a:xfrm flipV="1">
            <a:off x="3165348" y="2940508"/>
            <a:ext cx="644076" cy="5983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E77016-179E-433C-9FCA-DFD796CF0C15}"/>
              </a:ext>
            </a:extLst>
          </p:cNvPr>
          <p:cNvGrpSpPr/>
          <p:nvPr/>
        </p:nvGrpSpPr>
        <p:grpSpPr>
          <a:xfrm>
            <a:off x="1124375" y="3305238"/>
            <a:ext cx="2588089" cy="2599059"/>
            <a:chOff x="1124375" y="3305238"/>
            <a:chExt cx="2588089" cy="2599059"/>
          </a:xfrm>
        </p:grpSpPr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EC7D8FB8-FF4E-4345-808D-D2DBB2F18C2F}"/>
                </a:ext>
              </a:extLst>
            </p:cNvPr>
            <p:cNvSpPr/>
            <p:nvPr/>
          </p:nvSpPr>
          <p:spPr>
            <a:xfrm>
              <a:off x="2162556" y="4340673"/>
              <a:ext cx="566928" cy="566928"/>
            </a:xfrm>
            <a:prstGeom prst="mathMultiply">
              <a:avLst>
                <a:gd name="adj1" fmla="val 90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A854B2-3779-434D-B388-9584B824E010}"/>
                </a:ext>
              </a:extLst>
            </p:cNvPr>
            <p:cNvSpPr/>
            <p:nvPr/>
          </p:nvSpPr>
          <p:spPr>
            <a:xfrm>
              <a:off x="1179576" y="3343977"/>
              <a:ext cx="2532888" cy="25603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215916-FE32-4514-A6A6-5AB20D4E4DC3}"/>
                </a:ext>
              </a:extLst>
            </p:cNvPr>
            <p:cNvSpPr txBox="1"/>
            <p:nvPr/>
          </p:nvSpPr>
          <p:spPr>
            <a:xfrm rot="16200000">
              <a:off x="616672" y="3812941"/>
              <a:ext cx="1353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Search square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F6290D-57EB-48F9-8531-5EC573A7713E}"/>
              </a:ext>
            </a:extLst>
          </p:cNvPr>
          <p:cNvGrpSpPr/>
          <p:nvPr/>
        </p:nvGrpSpPr>
        <p:grpSpPr>
          <a:xfrm>
            <a:off x="2108988" y="2733727"/>
            <a:ext cx="2092654" cy="2103387"/>
            <a:chOff x="1884535" y="2508825"/>
            <a:chExt cx="2547257" cy="2560320"/>
          </a:xfrm>
        </p:grpSpPr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54ACD54B-ECF7-4C80-BC0C-09BF7DD3C90B}"/>
                </a:ext>
              </a:extLst>
            </p:cNvPr>
            <p:cNvSpPr/>
            <p:nvPr/>
          </p:nvSpPr>
          <p:spPr>
            <a:xfrm>
              <a:off x="2881884" y="3505521"/>
              <a:ext cx="566928" cy="566928"/>
            </a:xfrm>
            <a:prstGeom prst="mathMultiply">
              <a:avLst>
                <a:gd name="adj1" fmla="val 900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21786C-A7A3-4BE7-A38C-F4E992F5EAFF}"/>
                </a:ext>
              </a:extLst>
            </p:cNvPr>
            <p:cNvSpPr/>
            <p:nvPr/>
          </p:nvSpPr>
          <p:spPr>
            <a:xfrm>
              <a:off x="1898904" y="2508825"/>
              <a:ext cx="2532888" cy="25603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4D9E88-94A0-48C2-AEF2-1EEDF6AAF868}"/>
                </a:ext>
              </a:extLst>
            </p:cNvPr>
            <p:cNvSpPr txBox="1"/>
            <p:nvPr/>
          </p:nvSpPr>
          <p:spPr>
            <a:xfrm rot="16200000">
              <a:off x="1376832" y="3289360"/>
              <a:ext cx="1353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Search square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021F22-3234-427E-B5E7-B6B3523FBE76}"/>
              </a:ext>
            </a:extLst>
          </p:cNvPr>
          <p:cNvGrpSpPr/>
          <p:nvPr/>
        </p:nvGrpSpPr>
        <p:grpSpPr>
          <a:xfrm>
            <a:off x="3096476" y="1906752"/>
            <a:ext cx="1999133" cy="1979583"/>
            <a:chOff x="1015608" y="1734002"/>
            <a:chExt cx="2585604" cy="2560320"/>
          </a:xfrm>
        </p:grpSpPr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AA9E96F4-9525-47C0-839D-9F60B808DEF7}"/>
                </a:ext>
              </a:extLst>
            </p:cNvPr>
            <p:cNvSpPr/>
            <p:nvPr/>
          </p:nvSpPr>
          <p:spPr>
            <a:xfrm>
              <a:off x="2051304" y="2730698"/>
              <a:ext cx="566928" cy="566928"/>
            </a:xfrm>
            <a:prstGeom prst="mathMultiply">
              <a:avLst>
                <a:gd name="adj1" fmla="val 900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00F873-20DF-418E-94A9-C32BFA885A61}"/>
                </a:ext>
              </a:extLst>
            </p:cNvPr>
            <p:cNvSpPr/>
            <p:nvPr/>
          </p:nvSpPr>
          <p:spPr>
            <a:xfrm>
              <a:off x="1068324" y="1734002"/>
              <a:ext cx="2532888" cy="256032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BD4916-CC9B-4EDA-8CDA-9BEE2E054C32}"/>
                </a:ext>
              </a:extLst>
            </p:cNvPr>
            <p:cNvSpPr txBox="1"/>
            <p:nvPr/>
          </p:nvSpPr>
          <p:spPr>
            <a:xfrm rot="16200000">
              <a:off x="507905" y="2597861"/>
              <a:ext cx="1353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Search square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C6AF59-3F96-4E67-A376-AA9E29E7F602}"/>
                  </a:ext>
                </a:extLst>
              </p:cNvPr>
              <p:cNvSpPr txBox="1"/>
              <p:nvPr/>
            </p:nvSpPr>
            <p:spPr>
              <a:xfrm>
                <a:off x="3189620" y="3942285"/>
                <a:ext cx="18144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C6AF59-3F96-4E67-A376-AA9E29E7F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20" y="3942285"/>
                <a:ext cx="18144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B3C1E0-7FDD-4CD0-A1DD-C1C70DA83340}"/>
                  </a:ext>
                </a:extLst>
              </p:cNvPr>
              <p:cNvSpPr txBox="1"/>
              <p:nvPr/>
            </p:nvSpPr>
            <p:spPr>
              <a:xfrm>
                <a:off x="2675392" y="4875335"/>
                <a:ext cx="7645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B3C1E0-7FDD-4CD0-A1DD-C1C70DA8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92" y="4875335"/>
                <a:ext cx="76456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715FA37-0DFB-4B49-BFBF-34174A3E1FDD}"/>
              </a:ext>
            </a:extLst>
          </p:cNvPr>
          <p:cNvSpPr txBox="1"/>
          <p:nvPr/>
        </p:nvSpPr>
        <p:spPr>
          <a:xfrm>
            <a:off x="5304502" y="3228977"/>
            <a:ext cx="296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search square reduced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657410-F4EE-4EEA-B6F2-EA2BFEB05049}"/>
              </a:ext>
            </a:extLst>
          </p:cNvPr>
          <p:cNvSpPr txBox="1"/>
          <p:nvPr/>
        </p:nvSpPr>
        <p:spPr>
          <a:xfrm>
            <a:off x="6574536" y="4614931"/>
            <a:ext cx="2624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longer need.</a:t>
            </a:r>
          </a:p>
          <a:p>
            <a:r>
              <a:rPr lang="en-US" dirty="0">
                <a:solidFill>
                  <a:srgbClr val="FF0000"/>
                </a:solidFill>
              </a:rPr>
              <a:t>But interesting to explore.</a:t>
            </a:r>
          </a:p>
        </p:txBody>
      </p:sp>
    </p:spTree>
    <p:extLst>
      <p:ext uri="{BB962C8B-B14F-4D97-AF65-F5344CB8AC3E}">
        <p14:creationId xmlns:p14="http://schemas.microsoft.com/office/powerpoint/2010/main" val="30001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5BAA-EB28-D444-B9C8-1EB9DA32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6351-34BD-3E49-AB68-3805BD8E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6150"/>
          </a:xfrm>
        </p:spPr>
        <p:txBody>
          <a:bodyPr/>
          <a:lstStyle/>
          <a:p>
            <a:r>
              <a:rPr lang="en-US" dirty="0"/>
              <a:t>Difference detector has difference gain, or MeV-to-channel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53A99-0878-A24C-983C-4BBE7DCEC60B}"/>
              </a:ext>
            </a:extLst>
          </p:cNvPr>
          <p:cNvSpPr txBox="1"/>
          <p:nvPr/>
        </p:nvSpPr>
        <p:spPr>
          <a:xfrm>
            <a:off x="1386463" y="2854919"/>
            <a:ext cx="32451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</a:t>
            </a:r>
            <a:r>
              <a:rPr lang="en-US" dirty="0">
                <a:solidFill>
                  <a:srgbClr val="FF0000"/>
                </a:solidFill>
              </a:rPr>
              <a:t>nual or Semi-Manual method</a:t>
            </a:r>
          </a:p>
          <a:p>
            <a:endParaRPr lang="en-US" dirty="0"/>
          </a:p>
          <a:p>
            <a:r>
              <a:rPr lang="en-US" dirty="0"/>
              <a:t>Flatten e’ = a*z -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D3911-CA4A-7948-B467-2FAA015D2248}"/>
              </a:ext>
            </a:extLst>
          </p:cNvPr>
          <p:cNvSpPr txBox="1"/>
          <p:nvPr/>
        </p:nvSpPr>
        <p:spPr>
          <a:xfrm>
            <a:off x="6438900" y="2906712"/>
            <a:ext cx="22879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Automatic method</a:t>
            </a:r>
          </a:p>
          <a:p>
            <a:endParaRPr lang="en-US" dirty="0"/>
          </a:p>
          <a:p>
            <a:r>
              <a:rPr lang="en-US" dirty="0"/>
              <a:t>Compare e with </a:t>
            </a:r>
            <a:r>
              <a:rPr lang="en-US" dirty="0" err="1"/>
              <a:t>e_sim</a:t>
            </a:r>
            <a:endParaRPr lang="en-US" dirty="0"/>
          </a:p>
          <a:p>
            <a:endParaRPr lang="en-US" dirty="0"/>
          </a:p>
          <a:p>
            <a:r>
              <a:rPr lang="en-US" dirty="0"/>
              <a:t>(least square method)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F3D7C-7E69-5145-9E22-52052A951CE5}"/>
              </a:ext>
            </a:extLst>
          </p:cNvPr>
          <p:cNvSpPr txBox="1"/>
          <p:nvPr/>
        </p:nvSpPr>
        <p:spPr>
          <a:xfrm>
            <a:off x="685801" y="4529138"/>
            <a:ext cx="18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Manually to find 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7B3B96-E8F1-9845-94BD-4553B6A9DA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630611" y="3778249"/>
            <a:ext cx="1378444" cy="75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69C8A0-158E-9341-8335-D302493606D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009055" y="3778249"/>
            <a:ext cx="1225884" cy="73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FD852A-7BDE-EA41-9E8B-28B4F4458371}"/>
              </a:ext>
            </a:extLst>
          </p:cNvPr>
          <p:cNvSpPr txBox="1"/>
          <p:nvPr/>
        </p:nvSpPr>
        <p:spPr>
          <a:xfrm>
            <a:off x="3285929" y="4516993"/>
            <a:ext cx="18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correlation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8AC3C-39E1-414C-A5A1-411876B4385C}"/>
              </a:ext>
            </a:extLst>
          </p:cNvPr>
          <p:cNvSpPr txBox="1"/>
          <p:nvPr/>
        </p:nvSpPr>
        <p:spPr>
          <a:xfrm>
            <a:off x="1254220" y="5724525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e’ for difference detectors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610625-C29D-CF48-BA33-43D16240DC87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1630611" y="4898470"/>
            <a:ext cx="1387874" cy="82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BC1694-6FFD-384E-9740-25D217C2D7E5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flipH="1">
            <a:off x="3018485" y="4886325"/>
            <a:ext cx="121645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A98-54E3-6445-8647-385FDE4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67C5-25DD-2D4C-A1C3-A38629FD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6738" cy="4351338"/>
          </a:xfrm>
        </p:spPr>
        <p:txBody>
          <a:bodyPr/>
          <a:lstStyle/>
          <a:p>
            <a:r>
              <a:rPr lang="en-US" dirty="0"/>
              <a:t>Since the e-z plot is completely determined by kinematics</a:t>
            </a:r>
          </a:p>
          <a:p>
            <a:r>
              <a:rPr lang="en-US" dirty="0"/>
              <a:t>We can “map” the experimental plot to simulated plot </a:t>
            </a:r>
          </a:p>
          <a:p>
            <a:endParaRPr lang="en-US" dirty="0"/>
          </a:p>
          <a:p>
            <a:r>
              <a:rPr lang="en-US" dirty="0"/>
              <a:t>Challenge --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13AB-BFE1-1040-8DF5-82B80A72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403" y="842963"/>
            <a:ext cx="6631922" cy="58443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A269F-B3FD-EE4F-A713-E98ED54A2E2A}"/>
              </a:ext>
            </a:extLst>
          </p:cNvPr>
          <p:cNvSpPr/>
          <p:nvPr/>
        </p:nvSpPr>
        <p:spPr>
          <a:xfrm>
            <a:off x="5112403" y="842963"/>
            <a:ext cx="388285" cy="570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A8B30-C6A0-B544-BE46-82BD1A00EB95}"/>
              </a:ext>
            </a:extLst>
          </p:cNvPr>
          <p:cNvSpPr/>
          <p:nvPr/>
        </p:nvSpPr>
        <p:spPr>
          <a:xfrm>
            <a:off x="8593791" y="842963"/>
            <a:ext cx="388285" cy="5700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F4EC0A-019A-D242-A478-9583C49FB370}"/>
              </a:ext>
            </a:extLst>
          </p:cNvPr>
          <p:cNvCxnSpPr>
            <a:cxnSpLocks/>
          </p:cNvCxnSpPr>
          <p:nvPr/>
        </p:nvCxnSpPr>
        <p:spPr>
          <a:xfrm>
            <a:off x="7272338" y="3765153"/>
            <a:ext cx="2914650" cy="42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DE6488-1246-F748-86AC-A99AA418D2B8}"/>
              </a:ext>
            </a:extLst>
          </p:cNvPr>
          <p:cNvCxnSpPr>
            <a:cxnSpLocks/>
          </p:cNvCxnSpPr>
          <p:nvPr/>
        </p:nvCxnSpPr>
        <p:spPr>
          <a:xfrm>
            <a:off x="7359183" y="4902995"/>
            <a:ext cx="2456330" cy="154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EB6A8FA-770A-5E45-B6CE-82D954C66E16}"/>
              </a:ext>
            </a:extLst>
          </p:cNvPr>
          <p:cNvSpPr/>
          <p:nvPr/>
        </p:nvSpPr>
        <p:spPr>
          <a:xfrm rot="20750813">
            <a:off x="5740392" y="5039965"/>
            <a:ext cx="2414723" cy="88173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Noise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B73217-3F1A-4C4B-8623-D699F8545E86}"/>
              </a:ext>
            </a:extLst>
          </p:cNvPr>
          <p:cNvSpPr txBox="1"/>
          <p:nvPr/>
        </p:nvSpPr>
        <p:spPr>
          <a:xfrm>
            <a:off x="6100763" y="1400175"/>
            <a:ext cx="77938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Exp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8721E6-53CD-4948-81B5-4710B6CA0B74}"/>
              </a:ext>
            </a:extLst>
          </p:cNvPr>
          <p:cNvSpPr txBox="1"/>
          <p:nvPr/>
        </p:nvSpPr>
        <p:spPr>
          <a:xfrm>
            <a:off x="9583556" y="1400175"/>
            <a:ext cx="7970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6728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E1B2-3142-8740-B6D5-5D6477B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 least square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6DCA-0088-DE41-A7A2-BD710359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52773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a point in experimental data,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Scale the energy,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point in simulation data,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 that                                 is minimum.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         = Sum of all 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(</a:t>
            </a:r>
            <a:r>
              <a:rPr lang="en-US" dirty="0" err="1"/>
              <a:t>a,b</a:t>
            </a:r>
            <a:r>
              <a:rPr lang="en-US" dirty="0"/>
              <a:t>), so that          is minimum.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Monte Carlo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D50A6-196E-664E-8CFB-581A65631A7D}"/>
              </a:ext>
            </a:extLst>
          </p:cNvPr>
          <p:cNvSpPr txBox="1"/>
          <p:nvPr/>
        </p:nvSpPr>
        <p:spPr>
          <a:xfrm>
            <a:off x="5630414" y="3431936"/>
            <a:ext cx="352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threshold can discard the noise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90CB0E-27C7-5F4B-A613-B7BD168F083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258940" y="3616602"/>
            <a:ext cx="371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06C4B5-AF0B-8D46-94E9-1A78DD0619E4}"/>
              </a:ext>
            </a:extLst>
          </p:cNvPr>
          <p:cNvSpPr txBox="1"/>
          <p:nvPr/>
        </p:nvSpPr>
        <p:spPr>
          <a:xfrm>
            <a:off x="5667245" y="3898516"/>
            <a:ext cx="302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up trick: Sampling data.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8DAD41-8726-DB4C-B9A5-F8642FC0AD4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237477" y="4083182"/>
            <a:ext cx="4297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8BD335-FFD7-3F40-90BD-36FA96624754}"/>
                  </a:ext>
                </a:extLst>
              </p:cNvPr>
              <p:cNvSpPr txBox="1"/>
              <p:nvPr/>
            </p:nvSpPr>
            <p:spPr>
              <a:xfrm>
                <a:off x="8068300" y="4469882"/>
                <a:ext cx="3714750" cy="214526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User define 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lang="en-US" sz="2400" dirty="0"/>
                  <a:t> = 0.02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Search range for (</a:t>
                </a:r>
                <a:r>
                  <a:rPr lang="en-US" sz="2400" dirty="0" err="1"/>
                  <a:t>a,b</a:t>
                </a:r>
                <a:r>
                  <a:rPr lang="en-US" sz="2400" dirty="0"/>
                  <a:t>) </a:t>
                </a:r>
                <a:endParaRPr lang="en-US" sz="24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Monte Carlo trial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8BD335-FFD7-3F40-90BD-36FA96624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00" y="4469882"/>
                <a:ext cx="3714750" cy="214526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FD80-E853-7B4F-9FB0-37BC6F416C52}"/>
                  </a:ext>
                </a:extLst>
              </p:cNvPr>
              <p:cNvSpPr txBox="1"/>
              <p:nvPr/>
            </p:nvSpPr>
            <p:spPr>
              <a:xfrm>
                <a:off x="6255664" y="1584331"/>
                <a:ext cx="12947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FD80-E853-7B4F-9FB0-37BC6F41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64" y="1584331"/>
                <a:ext cx="1294713" cy="307777"/>
              </a:xfrm>
              <a:prstGeom prst="rect">
                <a:avLst/>
              </a:prstGeom>
              <a:blipFill>
                <a:blip r:embed="rId3"/>
                <a:stretch>
                  <a:fillRect l="-1942" r="-4854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66ADA-1174-9946-9B1A-41B252DFF34B}"/>
                  </a:ext>
                </a:extLst>
              </p:cNvPr>
              <p:cNvSpPr txBox="1"/>
              <p:nvPr/>
            </p:nvSpPr>
            <p:spPr>
              <a:xfrm>
                <a:off x="3883191" y="1940457"/>
                <a:ext cx="2678618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66ADA-1174-9946-9B1A-41B252DF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91" y="1940457"/>
                <a:ext cx="2678618" cy="527132"/>
              </a:xfrm>
              <a:prstGeom prst="rect">
                <a:avLst/>
              </a:prstGeom>
              <a:blipFill>
                <a:blip r:embed="rId4"/>
                <a:stretch>
                  <a:fillRect l="-1415" r="-141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A9B81-6F7A-9341-8F8F-F036572E0822}"/>
                  </a:ext>
                </a:extLst>
              </p:cNvPr>
              <p:cNvSpPr txBox="1"/>
              <p:nvPr/>
            </p:nvSpPr>
            <p:spPr>
              <a:xfrm>
                <a:off x="6096000" y="2564583"/>
                <a:ext cx="1480982" cy="378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A9B81-6F7A-9341-8F8F-F036572E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64583"/>
                <a:ext cx="1480982" cy="378950"/>
              </a:xfrm>
              <a:prstGeom prst="rect">
                <a:avLst/>
              </a:prstGeom>
              <a:blipFill>
                <a:blip r:embed="rId5"/>
                <a:stretch>
                  <a:fillRect l="-341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98DBE4-F8BB-ED45-8FB7-CBFCB369F2AA}"/>
                  </a:ext>
                </a:extLst>
              </p:cNvPr>
              <p:cNvSpPr txBox="1"/>
              <p:nvPr/>
            </p:nvSpPr>
            <p:spPr>
              <a:xfrm>
                <a:off x="2648642" y="2928804"/>
                <a:ext cx="2054922" cy="439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98DBE4-F8BB-ED45-8FB7-CBFCB369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42" y="2928804"/>
                <a:ext cx="2054922" cy="439736"/>
              </a:xfrm>
              <a:prstGeom prst="rect">
                <a:avLst/>
              </a:prstGeom>
              <a:blipFill>
                <a:blip r:embed="rId6"/>
                <a:stretch>
                  <a:fillRect l="-2469" r="-30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3C231-BE33-5B4B-91A5-C3CEDB617347}"/>
                  </a:ext>
                </a:extLst>
              </p:cNvPr>
              <p:cNvSpPr/>
              <p:nvPr/>
            </p:nvSpPr>
            <p:spPr>
              <a:xfrm>
                <a:off x="1572813" y="3408497"/>
                <a:ext cx="3662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3C231-BE33-5B4B-91A5-C3CEDB617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13" y="3408497"/>
                <a:ext cx="36624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99005F-9A7B-E044-9D5A-3B0B689962FA}"/>
                  </a:ext>
                </a:extLst>
              </p:cNvPr>
              <p:cNvSpPr/>
              <p:nvPr/>
            </p:nvSpPr>
            <p:spPr>
              <a:xfrm>
                <a:off x="2221621" y="3829755"/>
                <a:ext cx="7657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99005F-9A7B-E044-9D5A-3B0B68996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21" y="3829755"/>
                <a:ext cx="765787" cy="461665"/>
              </a:xfrm>
              <a:prstGeom prst="rect">
                <a:avLst/>
              </a:prstGeom>
              <a:blipFill>
                <a:blip r:embed="rId8"/>
                <a:stretch>
                  <a:fillRect l="-163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206B32-E1AD-F045-8836-412E49AD5A7E}"/>
                  </a:ext>
                </a:extLst>
              </p:cNvPr>
              <p:cNvSpPr/>
              <p:nvPr/>
            </p:nvSpPr>
            <p:spPr>
              <a:xfrm>
                <a:off x="4334525" y="4351013"/>
                <a:ext cx="7657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206B32-E1AD-F045-8836-412E49AD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25" y="4351013"/>
                <a:ext cx="765787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3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76C56-6B38-6C42-8C15-CF6EBD8D7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22" y="0"/>
            <a:ext cx="106324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2C236-EE61-6644-971C-8CBC1BECE24A}"/>
              </a:ext>
            </a:extLst>
          </p:cNvPr>
          <p:cNvSpPr txBox="1"/>
          <p:nvPr/>
        </p:nvSpPr>
        <p:spPr>
          <a:xfrm rot="16200000">
            <a:off x="-1419417" y="3171800"/>
            <a:ext cx="4408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7785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CE718-1A1F-5B48-8777-0185D078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19" y="958119"/>
            <a:ext cx="9368893" cy="2884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4EC91-DE12-0A49-BFA6-EEAFA91446BB}"/>
              </a:ext>
            </a:extLst>
          </p:cNvPr>
          <p:cNvSpPr txBox="1"/>
          <p:nvPr/>
        </p:nvSpPr>
        <p:spPr>
          <a:xfrm>
            <a:off x="314326" y="-13261"/>
            <a:ext cx="3798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runtime: ~ 6 mins, </a:t>
            </a:r>
          </a:p>
          <a:p>
            <a:r>
              <a:rPr lang="en-US" dirty="0"/>
              <a:t>~ 300 data point for experimental data</a:t>
            </a:r>
          </a:p>
          <a:p>
            <a:r>
              <a:rPr lang="en-US" dirty="0"/>
              <a:t>~ 200 data point for simulation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8830B-7280-7147-BEF4-2001FFD3ABB1}"/>
              </a:ext>
            </a:extLst>
          </p:cNvPr>
          <p:cNvSpPr txBox="1"/>
          <p:nvPr/>
        </p:nvSpPr>
        <p:spPr>
          <a:xfrm>
            <a:off x="7806293" y="130345"/>
            <a:ext cx="2352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#Monte Carlo trial = 60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threshold</a:t>
            </a:r>
            <a:r>
              <a:rPr lang="en-US" dirty="0"/>
              <a:t> = 300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0CBF9-9094-9C40-8589-E9FCBE6F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383" y="3890549"/>
            <a:ext cx="9279424" cy="287239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A675198-ED54-C740-9587-11054FC69989}"/>
              </a:ext>
            </a:extLst>
          </p:cNvPr>
          <p:cNvSpPr/>
          <p:nvPr/>
        </p:nvSpPr>
        <p:spPr>
          <a:xfrm>
            <a:off x="8889357" y="4826642"/>
            <a:ext cx="324091" cy="32409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AF678A-BEFA-4F47-B99E-CB840FB5887B}"/>
              </a:ext>
            </a:extLst>
          </p:cNvPr>
          <p:cNvSpPr/>
          <p:nvPr/>
        </p:nvSpPr>
        <p:spPr>
          <a:xfrm>
            <a:off x="8658261" y="1939724"/>
            <a:ext cx="324091" cy="32409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6086E-FBB7-4444-8186-3CBDE80F808A}"/>
              </a:ext>
            </a:extLst>
          </p:cNvPr>
          <p:cNvSpPr txBox="1"/>
          <p:nvPr/>
        </p:nvSpPr>
        <p:spPr>
          <a:xfrm rot="21209221">
            <a:off x="5522960" y="4766589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Slightly misaligned</a:t>
            </a:r>
          </a:p>
        </p:txBody>
      </p:sp>
    </p:spTree>
    <p:extLst>
      <p:ext uri="{BB962C8B-B14F-4D97-AF65-F5344CB8AC3E}">
        <p14:creationId xmlns:p14="http://schemas.microsoft.com/office/powerpoint/2010/main" val="299585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692E3A1-3B75-3C44-9367-93F21BEE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2706079"/>
            <a:ext cx="5625650" cy="3756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F31916-FAC1-4A49-A023-BFCAE029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079"/>
            <a:ext cx="5319712" cy="3756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6B1E0-1281-C141-88A8-16CBE005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(e-z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AB11-39CB-0943-ABA7-A1A8FF0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411179"/>
            <a:ext cx="9248775" cy="11886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resolution is not as good as Manual.</a:t>
            </a:r>
          </a:p>
          <a:p>
            <a:pPr lvl="1"/>
            <a:r>
              <a:rPr lang="en-US" dirty="0"/>
              <a:t>The scaling parameters are not the same for each detectors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the resultant slope of the e-z lines are not identical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690E-6C2C-5642-89C3-84DBCCCA7B68}"/>
              </a:ext>
            </a:extLst>
          </p:cNvPr>
          <p:cNvSpPr txBox="1"/>
          <p:nvPr/>
        </p:nvSpPr>
        <p:spPr>
          <a:xfrm>
            <a:off x="1328735" y="3086096"/>
            <a:ext cx="32037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Manual Calibration ( ~ few days)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4DE65-A79A-FA40-A86E-6B5A858A13A7}"/>
              </a:ext>
            </a:extLst>
          </p:cNvPr>
          <p:cNvSpPr txBox="1"/>
          <p:nvPr/>
        </p:nvSpPr>
        <p:spPr>
          <a:xfrm>
            <a:off x="6910385" y="3086096"/>
            <a:ext cx="30516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Auto Calibration ( ~ few hours)</a:t>
            </a:r>
          </a:p>
        </p:txBody>
      </p:sp>
    </p:spTree>
    <p:extLst>
      <p:ext uri="{BB962C8B-B14F-4D97-AF65-F5344CB8AC3E}">
        <p14:creationId xmlns:p14="http://schemas.microsoft.com/office/powerpoint/2010/main" val="31012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BA3A9-A5D4-CC4D-ADC3-EBB0BD9B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34" y="2427111"/>
            <a:ext cx="5621865" cy="3747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DB524-EE54-194F-B27A-50F3AC0F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" y="2453083"/>
            <a:ext cx="5515974" cy="37628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906E6C-BEA6-1540-B2B4-E5B72BFE031F}"/>
              </a:ext>
            </a:extLst>
          </p:cNvPr>
          <p:cNvCxnSpPr>
            <a:cxnSpLocks/>
          </p:cNvCxnSpPr>
          <p:nvPr/>
        </p:nvCxnSpPr>
        <p:spPr>
          <a:xfrm flipV="1">
            <a:off x="787077" y="2166753"/>
            <a:ext cx="2889527" cy="355114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0D19EE-354B-474D-879B-DE44ECE5B67A}"/>
              </a:ext>
            </a:extLst>
          </p:cNvPr>
          <p:cNvSpPr/>
          <p:nvPr/>
        </p:nvSpPr>
        <p:spPr>
          <a:xfrm>
            <a:off x="1898248" y="3796496"/>
            <a:ext cx="1064871" cy="6944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959CC-AEEF-F040-B018-AA271DD58E54}"/>
              </a:ext>
            </a:extLst>
          </p:cNvPr>
          <p:cNvSpPr/>
          <p:nvPr/>
        </p:nvSpPr>
        <p:spPr>
          <a:xfrm>
            <a:off x="7791691" y="3796496"/>
            <a:ext cx="1064871" cy="6944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703CD-175D-E54A-886B-6DDA5EB95156}"/>
              </a:ext>
            </a:extLst>
          </p:cNvPr>
          <p:cNvSpPr txBox="1"/>
          <p:nvPr/>
        </p:nvSpPr>
        <p:spPr>
          <a:xfrm>
            <a:off x="4215128" y="2927138"/>
            <a:ext cx="39681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Straighten the data for small </a:t>
            </a:r>
            <a:r>
              <a:rPr lang="en-US" dirty="0" err="1">
                <a:solidFill>
                  <a:srgbClr val="FF0000"/>
                </a:solidFill>
              </a:rPr>
              <a:t>thetaCM</a:t>
            </a:r>
            <a:r>
              <a:rPr lang="en-US" dirty="0">
                <a:solidFill>
                  <a:srgbClr val="FF0000"/>
                </a:solidFill>
              </a:rPr>
              <a:t>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0F61-5F66-5540-B6B3-7D6ECEF368B4}"/>
              </a:ext>
            </a:extLst>
          </p:cNvPr>
          <p:cNvSpPr txBox="1"/>
          <p:nvPr/>
        </p:nvSpPr>
        <p:spPr>
          <a:xfrm rot="18563084">
            <a:off x="6216626" y="3611830"/>
            <a:ext cx="393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when solving ( 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40744E-C677-064B-BCB4-8BF117C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(Ex-z plot)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B41B7-E076-354B-B84B-E9C345D64708}"/>
              </a:ext>
            </a:extLst>
          </p:cNvPr>
          <p:cNvSpPr txBox="1"/>
          <p:nvPr/>
        </p:nvSpPr>
        <p:spPr>
          <a:xfrm>
            <a:off x="439737" y="6215918"/>
            <a:ext cx="705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manual-Cali is using 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mapping, could be improved.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656614-FC80-9F42-B941-FFA09C48B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064" y="604775"/>
            <a:ext cx="4555748" cy="1725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800151-BE1F-F746-B2E3-B3ADA9E13419}"/>
              </a:ext>
            </a:extLst>
          </p:cNvPr>
          <p:cNvSpPr txBox="1"/>
          <p:nvPr/>
        </p:nvSpPr>
        <p:spPr>
          <a:xfrm>
            <a:off x="6991284" y="160530"/>
            <a:ext cx="325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resolution: sigma = 100 </a:t>
            </a:r>
            <a:r>
              <a:rPr lang="en-US" dirty="0" err="1"/>
              <a:t>keV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D6563-8203-6A4F-9DAE-867CD8B33479}"/>
              </a:ext>
            </a:extLst>
          </p:cNvPr>
          <p:cNvSpPr txBox="1"/>
          <p:nvPr/>
        </p:nvSpPr>
        <p:spPr>
          <a:xfrm>
            <a:off x="6405034" y="1027886"/>
            <a:ext cx="213436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 accurate</a:t>
            </a:r>
          </a:p>
          <a:p>
            <a:r>
              <a:rPr lang="en-US" dirty="0"/>
              <a:t>Offset by energy loss</a:t>
            </a:r>
          </a:p>
        </p:txBody>
      </p:sp>
    </p:spTree>
    <p:extLst>
      <p:ext uri="{BB962C8B-B14F-4D97-AF65-F5344CB8AC3E}">
        <p14:creationId xmlns:p14="http://schemas.microsoft.com/office/powerpoint/2010/main" val="26606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340744E-C677-064B-BCB4-8BF117C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7" y="85616"/>
            <a:ext cx="10515600" cy="1325563"/>
          </a:xfrm>
        </p:spPr>
        <p:txBody>
          <a:bodyPr/>
          <a:lstStyle/>
          <a:p>
            <a:r>
              <a:rPr lang="en-US" dirty="0"/>
              <a:t>Result – (Cos(</a:t>
            </a:r>
            <a:r>
              <a:rPr lang="en-US" dirty="0" err="1"/>
              <a:t>thetaCM</a:t>
            </a:r>
            <a:r>
              <a:rPr lang="en-US" dirty="0"/>
              <a:t>)-z plot)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A8CE3-4E57-B043-8C9B-D2C219403331}"/>
              </a:ext>
            </a:extLst>
          </p:cNvPr>
          <p:cNvSpPr txBox="1"/>
          <p:nvPr/>
        </p:nvSpPr>
        <p:spPr>
          <a:xfrm>
            <a:off x="659656" y="1387285"/>
            <a:ext cx="804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manual-Cali is using (</a:t>
            </a:r>
            <a:r>
              <a:rPr lang="en-US" dirty="0" err="1"/>
              <a:t>e,z</a:t>
            </a:r>
            <a:r>
              <a:rPr lang="en-US" dirty="0"/>
              <a:t>) to (Ex, </a:t>
            </a:r>
            <a:r>
              <a:rPr lang="en-US" dirty="0" err="1"/>
              <a:t>thetaCM</a:t>
            </a:r>
            <a:r>
              <a:rPr lang="en-US" dirty="0"/>
              <a:t>) mapping, Cos(</a:t>
            </a:r>
            <a:r>
              <a:rPr lang="en-US" dirty="0" err="1"/>
              <a:t>thetaCM</a:t>
            </a:r>
            <a:r>
              <a:rPr lang="en-US" dirty="0"/>
              <a:t>) could be done.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D9695-E731-D744-A232-E6DA25A3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53" y="2335351"/>
            <a:ext cx="5363475" cy="3672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B27FE-598C-214A-A87A-195AC74D3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" y="2434966"/>
            <a:ext cx="5326346" cy="357274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58D850-BC5C-C648-AFCB-552953DA2FBA}"/>
              </a:ext>
            </a:extLst>
          </p:cNvPr>
          <p:cNvSpPr/>
          <p:nvPr/>
        </p:nvSpPr>
        <p:spPr>
          <a:xfrm>
            <a:off x="659656" y="4618300"/>
            <a:ext cx="5266582" cy="7870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843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Auto Calibration of  HELIOS Data</vt:lpstr>
      <vt:lpstr>The Problem</vt:lpstr>
      <vt:lpstr>Idea</vt:lpstr>
      <vt:lpstr>Algorithm – least square method</vt:lpstr>
      <vt:lpstr>PowerPoint Presentation</vt:lpstr>
      <vt:lpstr>PowerPoint Presentation</vt:lpstr>
      <vt:lpstr>Result – (e-z plot)</vt:lpstr>
      <vt:lpstr>Result – (Ex-z plot)</vt:lpstr>
      <vt:lpstr>Result – (Cos(thetaCM)-z plot)</vt:lpstr>
      <vt:lpstr>Advantage</vt:lpstr>
      <vt:lpstr>Future improvement</vt:lpstr>
      <vt:lpstr>(e,z) to (Ex, thetaCM) map</vt:lpstr>
      <vt:lpstr>Update – share scaling</vt:lpstr>
      <vt:lpstr>Update – simulation has no energy loss</vt:lpstr>
      <vt:lpstr>other approach to reduce phase space while keeping the scaling factor the same</vt:lpstr>
      <vt:lpstr>Other approach – use the theoretical e-z curve</vt:lpstr>
      <vt:lpstr>Faster Searching Method – Random Walk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of HELIOS Data Calibration</dc:title>
  <dc:creator>Ryan Tang</dc:creator>
  <cp:lastModifiedBy>Ryan Tang</cp:lastModifiedBy>
  <cp:revision>124</cp:revision>
  <dcterms:created xsi:type="dcterms:W3CDTF">2018-07-12T20:07:31Z</dcterms:created>
  <dcterms:modified xsi:type="dcterms:W3CDTF">2018-07-15T22:42:47Z</dcterms:modified>
</cp:coreProperties>
</file>