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5" r:id="rId9"/>
    <p:sldId id="266" r:id="rId10"/>
    <p:sldId id="262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2"/>
    <p:restoredTop sz="94608"/>
  </p:normalViewPr>
  <p:slideViewPr>
    <p:cSldViewPr snapToGrid="0" snapToObjects="1">
      <p:cViewPr varScale="1">
        <p:scale>
          <a:sx n="111" d="100"/>
          <a:sy n="111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6CF8-6DA0-8E4A-A42D-4A5CD3632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0609D-FCE1-1E4A-A5FD-589BD7E1D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CFAA8-F2B8-164E-BD88-20BCD44E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E72-3072-7447-A431-2B09A46B4DDB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51490-F040-AA41-8A33-808F9636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1B1EB-445B-2248-8FDA-F8F165E2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9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D4507-90CD-DD4B-ACAB-A4C9F674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89468-B25C-1B4F-9450-684D921C0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6D7B4-0FED-FB44-8E7F-8B3C65B6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E72-3072-7447-A431-2B09A46B4DDB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ABC4D-B2F5-C544-BB24-256690158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AA4F5-2E2F-154D-86F4-01CB0420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5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F103C7-1FB6-1846-900E-47CAB9476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CEF45-970A-DB49-9521-8A9CBD6FB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1C77A-F017-3B49-A234-D538A504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E72-3072-7447-A431-2B09A46B4DDB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A0262-5290-F346-8140-836B95B7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DE087-644F-8A4D-AB48-1AFDD713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0C4E-3EC9-BA4B-AF32-590A4AD1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9407-347F-B64A-BA51-826373A1A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7AB69-7350-0748-BD36-5EE9AEDA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E72-3072-7447-A431-2B09A46B4DDB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1CBA4-7D0C-0E44-95B7-F8C01030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FCB9-22B9-7F41-8322-4EE065F6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5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D935-68DF-4342-AF84-6D7DCB3CD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972DC-F916-C24F-BD54-73870AA79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14694-AB47-D548-B83A-64306201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E72-3072-7447-A431-2B09A46B4DDB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E3F16-8A5D-7143-85EB-2C999692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B5821-CAB4-574A-AA11-2CFE128C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1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8FEC-F5FC-4A4D-9864-DFB38900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D1385-6F2E-FF44-9F18-C662AEF50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3F6AE-0A71-D94B-AAEC-AA08B50A4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11BCD-2D8D-0742-8DC6-3967D7FB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E72-3072-7447-A431-2B09A46B4DDB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5F864-D86C-E74C-BD9B-F4F0B2AC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D8162-B5E6-D74D-8822-58311D94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4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8EDB-639C-CE4C-A065-33C050611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5A174-23B3-004C-8E00-7B702E33B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C31BA-44AD-894B-9AA4-B164D4D6B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ADB6A-444B-4743-B718-3F0392921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2EBD8-EBDC-7543-B1D9-08ADC0852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C52CDD-5246-0948-B2EE-D31AC365D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E72-3072-7447-A431-2B09A46B4DDB}" type="datetimeFigureOut">
              <a:rPr lang="en-US" smtClean="0"/>
              <a:t>7/12/18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6CB83-9799-B742-AB06-3619DF05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689DE4-49F1-9144-B006-9BDFB4307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7817C-885A-5444-819E-F8794350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F529B-151A-1A48-A2B0-AA98F76CB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E72-3072-7447-A431-2B09A46B4DDB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00D62-4075-F94E-A8F7-58391712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CB40A-D8B0-F84D-BC1A-5C1CE180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5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1C9C87-F31D-794A-AE26-3F8AF304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E72-3072-7447-A431-2B09A46B4DDB}" type="datetimeFigureOut">
              <a:rPr lang="en-US" smtClean="0"/>
              <a:t>7/12/18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0156A-AEC9-1647-A295-03121B05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D0A98-3A27-B040-8A35-9D831DF6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4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BF775-B0E3-214B-87E0-9F9DC755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ACBED-9C02-BD4A-82A6-AB8A1804D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94C17-4D7A-9441-B432-AF13C70C7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E1EF6-27DB-B740-AEB3-53B37A18C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E72-3072-7447-A431-2B09A46B4DDB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E1CD4-CF94-CC44-AE44-EE08A845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C380A-EE70-8148-ACE3-22D453A3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4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8A7A-D4CE-CB4D-9577-6A76667D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C02B4A-4921-4940-8F51-CCBC5756C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F8590-D6A7-8E45-8CDB-6630B0EA1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FC1D6-2DE6-054F-A405-6B4C6B05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E72-3072-7447-A431-2B09A46B4DDB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E026F-BC52-FA47-B5E5-966404D9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01A82-C675-7347-A128-5EA4FBC9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8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F8A65-CC1E-8040-86F2-55D55334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4BA44-4355-CB47-BF77-5FB74F136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E8942-995B-A248-813A-0C058DB53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11E72-3072-7447-A431-2B09A46B4DDB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8683B-B5DF-D440-9F15-7C4D88E21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93C9D-A4E7-3641-AB9F-D15923606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0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B7F0-3679-A946-A8D6-597F6691ED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 Calibration of </a:t>
            </a:r>
            <a:br>
              <a:rPr lang="en-US" dirty="0"/>
            </a:br>
            <a:r>
              <a:rPr lang="en-US" dirty="0"/>
              <a:t>HELIOS Data</a:t>
            </a:r>
          </a:p>
        </p:txBody>
      </p:sp>
    </p:spTree>
    <p:extLst>
      <p:ext uri="{BB962C8B-B14F-4D97-AF65-F5344CB8AC3E}">
        <p14:creationId xmlns:p14="http://schemas.microsoft.com/office/powerpoint/2010/main" val="140334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A321-2D0C-CB41-A9A8-2E61456B7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1F1A9-4013-6148-8923-BCE1E4E2C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9192" cy="17162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Minimum Labor. </a:t>
            </a:r>
          </a:p>
          <a:p>
            <a:pPr lvl="1"/>
            <a:r>
              <a:rPr lang="en-US" dirty="0"/>
              <a:t>Require a simple survey on the data before calibration.</a:t>
            </a:r>
          </a:p>
          <a:p>
            <a:r>
              <a:rPr lang="en-US" dirty="0"/>
              <a:t>No need to cut out low </a:t>
            </a:r>
            <a:r>
              <a:rPr lang="en-US" dirty="0" err="1"/>
              <a:t>thetaCM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auto-cut when “folded”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EB158A-37A3-1A49-9151-27D3F6A342D6}"/>
              </a:ext>
            </a:extLst>
          </p:cNvPr>
          <p:cNvSpPr txBox="1">
            <a:spLocks/>
          </p:cNvSpPr>
          <p:nvPr/>
        </p:nvSpPr>
        <p:spPr>
          <a:xfrm>
            <a:off x="838200" y="3457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Disadvantage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CCB34F-3B52-4C46-924F-93A9EDAFBE24}"/>
              </a:ext>
            </a:extLst>
          </p:cNvPr>
          <p:cNvSpPr txBox="1">
            <a:spLocks/>
          </p:cNvSpPr>
          <p:nvPr/>
        </p:nvSpPr>
        <p:spPr>
          <a:xfrm>
            <a:off x="838200" y="4698075"/>
            <a:ext cx="10515600" cy="1716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Larger resolution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933F6C-1619-3F4F-BF42-5C52962E77D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" r="1"/>
          <a:stretch/>
        </p:blipFill>
        <p:spPr bwMode="auto">
          <a:xfrm>
            <a:off x="8753174" y="640901"/>
            <a:ext cx="3019425" cy="32594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87593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133C-DBBE-1B49-AFE3-AB51405D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A14D6-2BE8-F44C-8FD3-EB637B4ED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searching algorithm</a:t>
            </a:r>
          </a:p>
          <a:p>
            <a:r>
              <a:rPr lang="en-US" dirty="0"/>
              <a:t>Find a method to fit same-</a:t>
            </a:r>
            <a:r>
              <a:rPr lang="en-US" dirty="0" err="1"/>
              <a:t>pos</a:t>
            </a:r>
            <a:r>
              <a:rPr lang="en-US" dirty="0"/>
              <a:t> detectors all together</a:t>
            </a:r>
          </a:p>
          <a:p>
            <a:pPr lvl="1"/>
            <a:r>
              <a:rPr lang="en-US" dirty="0"/>
              <a:t>So that the scaling factor is the same</a:t>
            </a:r>
          </a:p>
          <a:p>
            <a:r>
              <a:rPr lang="en-US" dirty="0"/>
              <a:t>A easy mapping from (</a:t>
            </a:r>
            <a:r>
              <a:rPr lang="en-US" dirty="0" err="1"/>
              <a:t>e,z</a:t>
            </a:r>
            <a:r>
              <a:rPr lang="en-US" dirty="0"/>
              <a:t>) to (Ex, </a:t>
            </a:r>
            <a:r>
              <a:rPr lang="en-US" dirty="0" err="1"/>
              <a:t>thetaCM</a:t>
            </a:r>
            <a:r>
              <a:rPr lang="en-US" dirty="0"/>
              <a:t>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87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64318-BC38-D249-BEA7-1B639426E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e,z</a:t>
            </a:r>
            <a:r>
              <a:rPr lang="en-US" dirty="0"/>
              <a:t>) to (Ex, </a:t>
            </a:r>
            <a:r>
              <a:rPr lang="en-US" dirty="0" err="1"/>
              <a:t>thetaCM</a:t>
            </a:r>
            <a:r>
              <a:rPr lang="en-US" dirty="0"/>
              <a:t>) map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EE237E-7016-5C4B-8C23-006C22253BF3}"/>
                  </a:ext>
                </a:extLst>
              </p:cNvPr>
              <p:cNvSpPr/>
              <p:nvPr/>
            </p:nvSpPr>
            <p:spPr>
              <a:xfrm>
                <a:off x="466846" y="1690688"/>
                <a:ext cx="7276618" cy="984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𝛼𝛽𝛾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𝛽𝛾𝛼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EE237E-7016-5C4B-8C23-006C22253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46" y="1690688"/>
                <a:ext cx="7276618" cy="9840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34E97D-ACA9-9049-8C58-6774B586BACD}"/>
                  </a:ext>
                </a:extLst>
              </p:cNvPr>
              <p:cNvSpPr txBox="1"/>
              <p:nvPr/>
            </p:nvSpPr>
            <p:spPr>
              <a:xfrm>
                <a:off x="8114819" y="752355"/>
                <a:ext cx="3711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= momentum of b or B in CM frame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34E97D-ACA9-9049-8C58-6774B586B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819" y="752355"/>
                <a:ext cx="3711144" cy="369332"/>
              </a:xfrm>
              <a:prstGeom prst="rect">
                <a:avLst/>
              </a:prstGeom>
              <a:blipFill>
                <a:blip r:embed="rId3"/>
                <a:stretch>
                  <a:fillRect t="-3333" r="-34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CA28C8-7252-794E-B4AA-8166E7C2B261}"/>
                  </a:ext>
                </a:extLst>
              </p:cNvPr>
              <p:cNvSpPr txBox="1"/>
              <p:nvPr/>
            </p:nvSpPr>
            <p:spPr>
              <a:xfrm>
                <a:off x="8114819" y="1121687"/>
                <a:ext cx="20149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= mass of proton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CA28C8-7252-794E-B4AA-8166E7C2B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819" y="1121687"/>
                <a:ext cx="2014911" cy="369332"/>
              </a:xfrm>
              <a:prstGeom prst="rect">
                <a:avLst/>
              </a:prstGeom>
              <a:blipFill>
                <a:blip r:embed="rId4"/>
                <a:stretch>
                  <a:fillRect t="-3333" r="-125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238F8-842E-1A45-8474-1B4A8E665174}"/>
                  </a:ext>
                </a:extLst>
              </p:cNvPr>
              <p:cNvSpPr txBox="1"/>
              <p:nvPr/>
            </p:nvSpPr>
            <p:spPr>
              <a:xfrm>
                <a:off x="8114819" y="1564629"/>
                <a:ext cx="35523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= beta for center of mass 4-vector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238F8-842E-1A45-8474-1B4A8E665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819" y="1564629"/>
                <a:ext cx="3552319" cy="369332"/>
              </a:xfrm>
              <a:prstGeom prst="rect">
                <a:avLst/>
              </a:prstGeom>
              <a:blipFill>
                <a:blip r:embed="rId5"/>
                <a:stretch>
                  <a:fillRect l="-356" t="-6667" r="-356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149212-0C75-7347-B6CF-2E386456AFF2}"/>
                  </a:ext>
                </a:extLst>
              </p:cNvPr>
              <p:cNvSpPr txBox="1"/>
              <p:nvPr/>
            </p:nvSpPr>
            <p:spPr>
              <a:xfrm>
                <a:off x="8114819" y="2049243"/>
                <a:ext cx="1265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149212-0C75-7347-B6CF-2E386456A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819" y="2049243"/>
                <a:ext cx="1265283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63134-4E66-B743-A253-25AA590843E3}"/>
                  </a:ext>
                </a:extLst>
              </p:cNvPr>
              <p:cNvSpPr txBox="1"/>
              <p:nvPr/>
            </p:nvSpPr>
            <p:spPr>
              <a:xfrm>
                <a:off x="8114818" y="2463409"/>
                <a:ext cx="108273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𝑐𝑍𝐵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63134-4E66-B743-A253-25AA59084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818" y="2463409"/>
                <a:ext cx="1082732" cy="610936"/>
              </a:xfrm>
              <a:prstGeom prst="rect">
                <a:avLst/>
              </a:prstGeom>
              <a:blipFill>
                <a:blip r:embed="rId7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0C0760-0FBA-9B4C-ACAF-3E58D60E4FF3}"/>
                  </a:ext>
                </a:extLst>
              </p:cNvPr>
              <p:cNvSpPr txBox="1"/>
              <p:nvPr/>
            </p:nvSpPr>
            <p:spPr>
              <a:xfrm>
                <a:off x="1211353" y="2490074"/>
                <a:ext cx="1189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0C0760-0FBA-9B4C-ACAF-3E58D60E4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353" y="2490074"/>
                <a:ext cx="1189365" cy="369332"/>
              </a:xfrm>
              <a:prstGeom prst="rect">
                <a:avLst/>
              </a:prstGeom>
              <a:blipFill>
                <a:blip r:embed="rId8"/>
                <a:stretch>
                  <a:fillRect l="-3158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043F15B-8164-E14F-9C10-38A0EABBF440}"/>
              </a:ext>
            </a:extLst>
          </p:cNvPr>
          <p:cNvSpPr txBox="1"/>
          <p:nvPr/>
        </p:nvSpPr>
        <p:spPr>
          <a:xfrm>
            <a:off x="466846" y="3129664"/>
            <a:ext cx="404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equation can be reduced to the 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CE76AC8-16BF-E446-B67A-D55B1D1A4BAC}"/>
                  </a:ext>
                </a:extLst>
              </p:cNvPr>
              <p:cNvSpPr/>
              <p:nvPr/>
            </p:nvSpPr>
            <p:spPr>
              <a:xfrm>
                <a:off x="2917009" y="3630971"/>
                <a:ext cx="2376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CE76AC8-16BF-E446-B67A-D55B1D1A4B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009" y="3630971"/>
                <a:ext cx="2376292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B2B512-B515-C14D-A889-DFB37367C5C9}"/>
                  </a:ext>
                </a:extLst>
              </p:cNvPr>
              <p:cNvSpPr txBox="1"/>
              <p:nvPr/>
            </p:nvSpPr>
            <p:spPr>
              <a:xfrm>
                <a:off x="6096000" y="3314330"/>
                <a:ext cx="1196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𝛼𝛽𝛾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B2B512-B515-C14D-A889-DFB37367C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14330"/>
                <a:ext cx="1196161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0335D0-3ED9-9E40-B00C-6BD6632E4896}"/>
                  </a:ext>
                </a:extLst>
              </p:cNvPr>
              <p:cNvSpPr txBox="1"/>
              <p:nvPr/>
            </p:nvSpPr>
            <p:spPr>
              <a:xfrm>
                <a:off x="6096000" y="4095813"/>
                <a:ext cx="1982401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𝛽𝛾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0335D0-3ED9-9E40-B00C-6BD6632E4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95813"/>
                <a:ext cx="1982401" cy="427746"/>
              </a:xfrm>
              <a:prstGeom prst="rect">
                <a:avLst/>
              </a:prstGeom>
              <a:blipFill>
                <a:blip r:embed="rId11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B4D166-5FDC-CD4A-B890-208571984EC9}"/>
                  </a:ext>
                </a:extLst>
              </p:cNvPr>
              <p:cNvSpPr txBox="1"/>
              <p:nvPr/>
            </p:nvSpPr>
            <p:spPr>
              <a:xfrm>
                <a:off x="6096000" y="3726481"/>
                <a:ext cx="1227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𝛼𝛽𝛾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B4D166-5FDC-CD4A-B890-208571984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26481"/>
                <a:ext cx="1227965" cy="369332"/>
              </a:xfrm>
              <a:prstGeom prst="rect">
                <a:avLst/>
              </a:prstGeom>
              <a:blipFill>
                <a:blip r:embed="rId12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79C1B9-8F5D-1B46-86DF-098D688E1F37}"/>
                  </a:ext>
                </a:extLst>
              </p:cNvPr>
              <p:cNvSpPr txBox="1"/>
              <p:nvPr/>
            </p:nvSpPr>
            <p:spPr>
              <a:xfrm>
                <a:off x="8114819" y="3119179"/>
                <a:ext cx="40170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= radial distance of the axis to detector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79C1B9-8F5D-1B46-86DF-098D688E1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819" y="3119179"/>
                <a:ext cx="4017062" cy="369332"/>
              </a:xfrm>
              <a:prstGeom prst="rect">
                <a:avLst/>
              </a:prstGeom>
              <a:blipFill>
                <a:blip r:embed="rId13"/>
                <a:stretch>
                  <a:fillRect t="-6667" r="-31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A63009-8128-B648-8EF7-8481B6C33FDF}"/>
                  </a:ext>
                </a:extLst>
              </p:cNvPr>
              <p:cNvSpPr txBox="1"/>
              <p:nvPr/>
            </p:nvSpPr>
            <p:spPr>
              <a:xfrm>
                <a:off x="3030508" y="4338893"/>
                <a:ext cx="1378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A63009-8128-B648-8EF7-8481B6C33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08" y="4338893"/>
                <a:ext cx="1378070" cy="369332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B47247-26FE-FF4F-8CAE-2969B378590F}"/>
                  </a:ext>
                </a:extLst>
              </p:cNvPr>
              <p:cNvSpPr txBox="1"/>
              <p:nvPr/>
            </p:nvSpPr>
            <p:spPr>
              <a:xfrm>
                <a:off x="1285627" y="4000303"/>
                <a:ext cx="1218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B47247-26FE-FF4F-8CAE-2969B3785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627" y="4000303"/>
                <a:ext cx="1218026" cy="369332"/>
              </a:xfrm>
              <a:prstGeom prst="rect">
                <a:avLst/>
              </a:prstGeom>
              <a:blipFill>
                <a:blip r:embed="rId15"/>
                <a:stretch>
                  <a:fillRect l="-3093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A122187-85D7-2742-A659-D4BF9F48C79B}"/>
                  </a:ext>
                </a:extLst>
              </p:cNvPr>
              <p:cNvSpPr txBox="1"/>
              <p:nvPr/>
            </p:nvSpPr>
            <p:spPr>
              <a:xfrm>
                <a:off x="2088296" y="4956534"/>
                <a:ext cx="3262495" cy="435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A122187-85D7-2742-A659-D4BF9F48C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96" y="4956534"/>
                <a:ext cx="3262495" cy="43569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E7FBDC-8306-1E40-8C17-DD3833EF7E0A}"/>
                  </a:ext>
                </a:extLst>
              </p:cNvPr>
              <p:cNvSpPr txBox="1"/>
              <p:nvPr/>
            </p:nvSpPr>
            <p:spPr>
              <a:xfrm>
                <a:off x="2088296" y="5449348"/>
                <a:ext cx="1641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E7FBDC-8306-1E40-8C17-DD3833EF7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96" y="5449348"/>
                <a:ext cx="164154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E89C94-5B89-334B-A2A5-132573EFA35F}"/>
                  </a:ext>
                </a:extLst>
              </p:cNvPr>
              <p:cNvSpPr txBox="1"/>
              <p:nvPr/>
            </p:nvSpPr>
            <p:spPr>
              <a:xfrm>
                <a:off x="5734933" y="4962888"/>
                <a:ext cx="2965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= total energy in CM frame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E89C94-5B89-334B-A2A5-132573EFA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933" y="4962888"/>
                <a:ext cx="2965812" cy="369332"/>
              </a:xfrm>
              <a:prstGeom prst="rect">
                <a:avLst/>
              </a:prstGeom>
              <a:blipFill>
                <a:blip r:embed="rId18"/>
                <a:stretch>
                  <a:fillRect t="-6667" r="-42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142254-0184-DC49-B284-BE45A0FC8924}"/>
                  </a:ext>
                </a:extLst>
              </p:cNvPr>
              <p:cNvSpPr txBox="1"/>
              <p:nvPr/>
            </p:nvSpPr>
            <p:spPr>
              <a:xfrm>
                <a:off x="5743589" y="5369830"/>
                <a:ext cx="4591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= total energy of recoil particle in Lab frame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142254-0184-DC49-B284-BE45A0FC8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589" y="5369830"/>
                <a:ext cx="4591129" cy="369332"/>
              </a:xfrm>
              <a:prstGeom prst="rect">
                <a:avLst/>
              </a:prstGeom>
              <a:blipFill>
                <a:blip r:embed="rId19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26B4CF-6C69-994B-A8EA-0A7829381D6D}"/>
                  </a:ext>
                </a:extLst>
              </p:cNvPr>
              <p:cNvSpPr txBox="1"/>
              <p:nvPr/>
            </p:nvSpPr>
            <p:spPr>
              <a:xfrm>
                <a:off x="5743589" y="5739162"/>
                <a:ext cx="2777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= mass of recoil particle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26B4CF-6C69-994B-A8EA-0A7829381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589" y="5739162"/>
                <a:ext cx="2777812" cy="369332"/>
              </a:xfrm>
              <a:prstGeom prst="rect">
                <a:avLst/>
              </a:prstGeom>
              <a:blipFill>
                <a:blip r:embed="rId20"/>
                <a:stretch>
                  <a:fillRect t="-6667" r="-45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6F91029-A748-C74B-B031-F934E3ADD694}"/>
                  </a:ext>
                </a:extLst>
              </p:cNvPr>
              <p:cNvSpPr txBox="1"/>
              <p:nvPr/>
            </p:nvSpPr>
            <p:spPr>
              <a:xfrm>
                <a:off x="2088296" y="5780790"/>
                <a:ext cx="2785763" cy="72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𝛽𝛾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6F91029-A748-C74B-B031-F934E3ADD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96" y="5780790"/>
                <a:ext cx="2785763" cy="729559"/>
              </a:xfrm>
              <a:prstGeom prst="rect">
                <a:avLst/>
              </a:prstGeom>
              <a:blipFill>
                <a:blip r:embed="rId21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35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5BAA-EB28-D444-B9C8-1EB9DA32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96351-34BD-3E49-AB68-3805BD8EC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6150"/>
          </a:xfrm>
        </p:spPr>
        <p:txBody>
          <a:bodyPr/>
          <a:lstStyle/>
          <a:p>
            <a:r>
              <a:rPr lang="en-US" dirty="0"/>
              <a:t>Difference detector has difference gain, or MeV-to-channel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53A99-0878-A24C-983C-4BBE7DCEC60B}"/>
              </a:ext>
            </a:extLst>
          </p:cNvPr>
          <p:cNvSpPr txBox="1"/>
          <p:nvPr/>
        </p:nvSpPr>
        <p:spPr>
          <a:xfrm>
            <a:off x="1386463" y="2854919"/>
            <a:ext cx="324518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</a:t>
            </a:r>
            <a:r>
              <a:rPr lang="en-US" dirty="0">
                <a:solidFill>
                  <a:srgbClr val="FF0000"/>
                </a:solidFill>
              </a:rPr>
              <a:t>nual or Semi-Manual method</a:t>
            </a:r>
          </a:p>
          <a:p>
            <a:endParaRPr lang="en-US" dirty="0"/>
          </a:p>
          <a:p>
            <a:r>
              <a:rPr lang="en-US" dirty="0"/>
              <a:t>Flatten e’ = a*z - 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D3911-CA4A-7948-B467-2FAA015D2248}"/>
              </a:ext>
            </a:extLst>
          </p:cNvPr>
          <p:cNvSpPr txBox="1"/>
          <p:nvPr/>
        </p:nvSpPr>
        <p:spPr>
          <a:xfrm>
            <a:off x="6438900" y="2906712"/>
            <a:ext cx="228799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Automatic method</a:t>
            </a:r>
          </a:p>
          <a:p>
            <a:endParaRPr lang="en-US" dirty="0"/>
          </a:p>
          <a:p>
            <a:r>
              <a:rPr lang="en-US" dirty="0"/>
              <a:t>Compare e with </a:t>
            </a:r>
            <a:r>
              <a:rPr lang="en-US" dirty="0" err="1"/>
              <a:t>e_sim</a:t>
            </a:r>
            <a:endParaRPr lang="en-US" dirty="0"/>
          </a:p>
          <a:p>
            <a:endParaRPr lang="en-US" dirty="0"/>
          </a:p>
          <a:p>
            <a:r>
              <a:rPr lang="en-US" dirty="0"/>
              <a:t>(least square method)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7F3D7C-7E69-5145-9E22-52052A951CE5}"/>
              </a:ext>
            </a:extLst>
          </p:cNvPr>
          <p:cNvSpPr txBox="1"/>
          <p:nvPr/>
        </p:nvSpPr>
        <p:spPr>
          <a:xfrm>
            <a:off x="685801" y="4529138"/>
            <a:ext cx="1889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Manually to find 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7B3B96-E8F1-9845-94BD-4553B6A9DACC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1630611" y="3778249"/>
            <a:ext cx="1378444" cy="75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69C8A0-158E-9341-8335-D302493606D2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3009055" y="3778249"/>
            <a:ext cx="1225884" cy="73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FD852A-7BDE-EA41-9E8B-28B4F4458371}"/>
              </a:ext>
            </a:extLst>
          </p:cNvPr>
          <p:cNvSpPr txBox="1"/>
          <p:nvPr/>
        </p:nvSpPr>
        <p:spPr>
          <a:xfrm>
            <a:off x="3285929" y="4516993"/>
            <a:ext cx="189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correlation =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88AC3C-39E1-414C-A5A1-411876B4385C}"/>
              </a:ext>
            </a:extLst>
          </p:cNvPr>
          <p:cNvSpPr txBox="1"/>
          <p:nvPr/>
        </p:nvSpPr>
        <p:spPr>
          <a:xfrm>
            <a:off x="1254220" y="5724525"/>
            <a:ext cx="352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e’ for difference detectors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610625-C29D-CF48-BA33-43D16240DC87}"/>
              </a:ext>
            </a:extLst>
          </p:cNvPr>
          <p:cNvCxnSpPr>
            <a:stCxn id="6" idx="2"/>
            <a:endCxn id="19" idx="0"/>
          </p:cNvCxnSpPr>
          <p:nvPr/>
        </p:nvCxnSpPr>
        <p:spPr>
          <a:xfrm>
            <a:off x="1630611" y="4898470"/>
            <a:ext cx="1387874" cy="82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BC1694-6FFD-384E-9740-25D217C2D7E5}"/>
              </a:ext>
            </a:extLst>
          </p:cNvPr>
          <p:cNvCxnSpPr>
            <a:stCxn id="11" idx="2"/>
            <a:endCxn id="19" idx="0"/>
          </p:cNvCxnSpPr>
          <p:nvPr/>
        </p:nvCxnSpPr>
        <p:spPr>
          <a:xfrm flipH="1">
            <a:off x="3018485" y="4886325"/>
            <a:ext cx="1216454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97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3A98-54E3-6445-8647-385FDE4C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67C5-25DD-2D4C-A1C3-A38629FD6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6738" cy="4351338"/>
          </a:xfrm>
        </p:spPr>
        <p:txBody>
          <a:bodyPr/>
          <a:lstStyle/>
          <a:p>
            <a:r>
              <a:rPr lang="en-US" dirty="0"/>
              <a:t>Since the e-z plot is completely determined by kinematics</a:t>
            </a:r>
          </a:p>
          <a:p>
            <a:r>
              <a:rPr lang="en-US" dirty="0"/>
              <a:t>We can “map” the experimental plot to simulated plot </a:t>
            </a:r>
          </a:p>
          <a:p>
            <a:endParaRPr lang="en-US" dirty="0"/>
          </a:p>
          <a:p>
            <a:r>
              <a:rPr lang="en-US" dirty="0"/>
              <a:t>Challenge -- noise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F13AB-BFE1-1040-8DF5-82B80A72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403" y="842963"/>
            <a:ext cx="6631922" cy="58443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CA269F-B3FD-EE4F-A713-E98ED54A2E2A}"/>
              </a:ext>
            </a:extLst>
          </p:cNvPr>
          <p:cNvSpPr/>
          <p:nvPr/>
        </p:nvSpPr>
        <p:spPr>
          <a:xfrm>
            <a:off x="5112403" y="842963"/>
            <a:ext cx="388285" cy="5700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FA8B30-C6A0-B544-BE46-82BD1A00EB95}"/>
              </a:ext>
            </a:extLst>
          </p:cNvPr>
          <p:cNvSpPr/>
          <p:nvPr/>
        </p:nvSpPr>
        <p:spPr>
          <a:xfrm>
            <a:off x="8593791" y="842963"/>
            <a:ext cx="388285" cy="5700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F4EC0A-019A-D242-A478-9583C49FB370}"/>
              </a:ext>
            </a:extLst>
          </p:cNvPr>
          <p:cNvCxnSpPr>
            <a:cxnSpLocks/>
          </p:cNvCxnSpPr>
          <p:nvPr/>
        </p:nvCxnSpPr>
        <p:spPr>
          <a:xfrm>
            <a:off x="7272338" y="3765153"/>
            <a:ext cx="2914650" cy="4210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DE6488-1246-F748-86AC-A99AA418D2B8}"/>
              </a:ext>
            </a:extLst>
          </p:cNvPr>
          <p:cNvCxnSpPr>
            <a:cxnSpLocks/>
          </p:cNvCxnSpPr>
          <p:nvPr/>
        </p:nvCxnSpPr>
        <p:spPr>
          <a:xfrm>
            <a:off x="7359183" y="4902995"/>
            <a:ext cx="2456330" cy="1547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EB6A8FA-770A-5E45-B6CE-82D954C66E16}"/>
              </a:ext>
            </a:extLst>
          </p:cNvPr>
          <p:cNvSpPr/>
          <p:nvPr/>
        </p:nvSpPr>
        <p:spPr>
          <a:xfrm rot="20750813">
            <a:off x="5740392" y="5039965"/>
            <a:ext cx="2414723" cy="88173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Noise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B73217-3F1A-4C4B-8623-D699F8545E86}"/>
              </a:ext>
            </a:extLst>
          </p:cNvPr>
          <p:cNvSpPr txBox="1"/>
          <p:nvPr/>
        </p:nvSpPr>
        <p:spPr>
          <a:xfrm>
            <a:off x="6100763" y="1400175"/>
            <a:ext cx="77938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Exp</a:t>
            </a:r>
            <a:endParaRPr 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8721E6-53CD-4948-81B5-4710B6CA0B74}"/>
              </a:ext>
            </a:extLst>
          </p:cNvPr>
          <p:cNvSpPr txBox="1"/>
          <p:nvPr/>
        </p:nvSpPr>
        <p:spPr>
          <a:xfrm>
            <a:off x="9583556" y="1400175"/>
            <a:ext cx="79701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367283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E1B2-3142-8740-B6D5-5D6477B6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6DCA-0088-DE41-A7A2-BD7103590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7" y="1527733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Pick a point in experimental data,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Scale the energy,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point in simulation data,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So that                                 is minimum.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Obtain          = Sum of all 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(</a:t>
            </a:r>
            <a:r>
              <a:rPr lang="en-US" dirty="0" err="1"/>
              <a:t>a,b</a:t>
            </a:r>
            <a:r>
              <a:rPr lang="en-US" dirty="0"/>
              <a:t>), so that 𝚺D is minimum.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Monte Carlo 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5D50A6-196E-664E-8CFB-581A65631A7D}"/>
              </a:ext>
            </a:extLst>
          </p:cNvPr>
          <p:cNvSpPr txBox="1"/>
          <p:nvPr/>
        </p:nvSpPr>
        <p:spPr>
          <a:xfrm>
            <a:off x="5630414" y="3431936"/>
            <a:ext cx="352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threshold can discard the noise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90CB0E-27C7-5F4B-A613-B7BD168F083F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5258940" y="3616602"/>
            <a:ext cx="3714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F06C4B5-AF0B-8D46-94E9-1A78DD0619E4}"/>
              </a:ext>
            </a:extLst>
          </p:cNvPr>
          <p:cNvSpPr txBox="1"/>
          <p:nvPr/>
        </p:nvSpPr>
        <p:spPr>
          <a:xfrm>
            <a:off x="5667245" y="3898516"/>
            <a:ext cx="302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 up trick: Sampling data.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8DAD41-8726-DB4C-B9A5-F8642FC0AD47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237477" y="4083182"/>
            <a:ext cx="4297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8BD335-FFD7-3F40-90BD-36FA96624754}"/>
                  </a:ext>
                </a:extLst>
              </p:cNvPr>
              <p:cNvSpPr txBox="1"/>
              <p:nvPr/>
            </p:nvSpPr>
            <p:spPr>
              <a:xfrm>
                <a:off x="8068300" y="4469882"/>
                <a:ext cx="3714750" cy="2145268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User define parameters: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</m:sub>
                    </m:sSub>
                  </m:oMath>
                </a14:m>
                <a:r>
                  <a:rPr lang="en-US" sz="2400" dirty="0"/>
                  <a:t> = 0.02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Search range for (</a:t>
                </a:r>
                <a:r>
                  <a:rPr lang="en-US" sz="2400" dirty="0" err="1"/>
                  <a:t>a,b</a:t>
                </a:r>
                <a:r>
                  <a:rPr lang="en-US" sz="2400" dirty="0"/>
                  <a:t>) </a:t>
                </a:r>
                <a:endParaRPr lang="en-US" sz="2400" baseline="-25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Monte Carlo trial</a:t>
                </a:r>
                <a:endParaRPr lang="en-US" sz="2400" baseline="-25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8BD335-FFD7-3F40-90BD-36FA96624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300" y="4469882"/>
                <a:ext cx="3714750" cy="214526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06FD80-E853-7B4F-9FB0-37BC6F416C52}"/>
                  </a:ext>
                </a:extLst>
              </p:cNvPr>
              <p:cNvSpPr txBox="1"/>
              <p:nvPr/>
            </p:nvSpPr>
            <p:spPr>
              <a:xfrm>
                <a:off x="6255664" y="1584331"/>
                <a:ext cx="12947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06FD80-E853-7B4F-9FB0-37BC6F416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664" y="1584331"/>
                <a:ext cx="1294713" cy="307777"/>
              </a:xfrm>
              <a:prstGeom prst="rect">
                <a:avLst/>
              </a:prstGeom>
              <a:blipFill>
                <a:blip r:embed="rId3"/>
                <a:stretch>
                  <a:fillRect l="-1942" r="-4854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4466ADA-1174-9946-9B1A-41B252DFF34B}"/>
                  </a:ext>
                </a:extLst>
              </p:cNvPr>
              <p:cNvSpPr txBox="1"/>
              <p:nvPr/>
            </p:nvSpPr>
            <p:spPr>
              <a:xfrm>
                <a:off x="3883191" y="1940457"/>
                <a:ext cx="2678618" cy="527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4466ADA-1174-9946-9B1A-41B252DFF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191" y="1940457"/>
                <a:ext cx="2678618" cy="527132"/>
              </a:xfrm>
              <a:prstGeom prst="rect">
                <a:avLst/>
              </a:prstGeom>
              <a:blipFill>
                <a:blip r:embed="rId4"/>
                <a:stretch>
                  <a:fillRect l="-1415" r="-1415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FA9B81-6F7A-9341-8F8F-F036572E0822}"/>
                  </a:ext>
                </a:extLst>
              </p:cNvPr>
              <p:cNvSpPr txBox="1"/>
              <p:nvPr/>
            </p:nvSpPr>
            <p:spPr>
              <a:xfrm>
                <a:off x="6096000" y="2564583"/>
                <a:ext cx="1480982" cy="378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FA9B81-6F7A-9341-8F8F-F036572E0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64583"/>
                <a:ext cx="1480982" cy="378950"/>
              </a:xfrm>
              <a:prstGeom prst="rect">
                <a:avLst/>
              </a:prstGeom>
              <a:blipFill>
                <a:blip r:embed="rId5"/>
                <a:stretch>
                  <a:fillRect l="-3419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198DBE4-F8BB-ED45-8FB7-CBFCB369F2AA}"/>
                  </a:ext>
                </a:extLst>
              </p:cNvPr>
              <p:cNvSpPr txBox="1"/>
              <p:nvPr/>
            </p:nvSpPr>
            <p:spPr>
              <a:xfrm>
                <a:off x="2648642" y="2928804"/>
                <a:ext cx="2054922" cy="439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198DBE4-F8BB-ED45-8FB7-CBFCB369F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642" y="2928804"/>
                <a:ext cx="2054922" cy="439736"/>
              </a:xfrm>
              <a:prstGeom prst="rect">
                <a:avLst/>
              </a:prstGeom>
              <a:blipFill>
                <a:blip r:embed="rId6"/>
                <a:stretch>
                  <a:fillRect l="-2469" r="-3086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1C3C231-BE33-5B4B-91A5-C3CEDB617347}"/>
                  </a:ext>
                </a:extLst>
              </p:cNvPr>
              <p:cNvSpPr/>
              <p:nvPr/>
            </p:nvSpPr>
            <p:spPr>
              <a:xfrm>
                <a:off x="1572813" y="3408497"/>
                <a:ext cx="36624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𝑡h𝑟𝑒𝑠h𝑜𝑙𝑑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𝑡h𝑟𝑒𝑠h𝑜𝑙𝑑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1C3C231-BE33-5B4B-91A5-C3CEDB6173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813" y="3408497"/>
                <a:ext cx="366247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899005F-9A7B-E044-9D5A-3B0B689962FA}"/>
                  </a:ext>
                </a:extLst>
              </p:cNvPr>
              <p:cNvSpPr/>
              <p:nvPr/>
            </p:nvSpPr>
            <p:spPr>
              <a:xfrm>
                <a:off x="2221621" y="3829755"/>
                <a:ext cx="7657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899005F-9A7B-E044-9D5A-3B0B68996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621" y="3829755"/>
                <a:ext cx="765787" cy="461665"/>
              </a:xfrm>
              <a:prstGeom prst="rect">
                <a:avLst/>
              </a:prstGeom>
              <a:blipFill>
                <a:blip r:embed="rId8"/>
                <a:stretch>
                  <a:fillRect l="-1639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33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776C56-6B38-6C42-8C15-CF6EBD8D7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522" y="0"/>
            <a:ext cx="1063247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2C236-EE61-6644-971C-8CBC1BECE24A}"/>
              </a:ext>
            </a:extLst>
          </p:cNvPr>
          <p:cNvSpPr txBox="1"/>
          <p:nvPr/>
        </p:nvSpPr>
        <p:spPr>
          <a:xfrm rot="16200000">
            <a:off x="-1419417" y="3171800"/>
            <a:ext cx="4408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Experimental Data</a:t>
            </a:r>
          </a:p>
        </p:txBody>
      </p:sp>
    </p:spTree>
    <p:extLst>
      <p:ext uri="{BB962C8B-B14F-4D97-AF65-F5344CB8AC3E}">
        <p14:creationId xmlns:p14="http://schemas.microsoft.com/office/powerpoint/2010/main" val="77854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FCE718-1A1F-5B48-8777-0185D0786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19" y="958119"/>
            <a:ext cx="9368893" cy="28843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44EC91-DE12-0A49-BFA6-EEAFA91446BB}"/>
              </a:ext>
            </a:extLst>
          </p:cNvPr>
          <p:cNvSpPr txBox="1"/>
          <p:nvPr/>
        </p:nvSpPr>
        <p:spPr>
          <a:xfrm>
            <a:off x="314326" y="-13261"/>
            <a:ext cx="3798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runtime: ~ 6 mins, </a:t>
            </a:r>
          </a:p>
          <a:p>
            <a:r>
              <a:rPr lang="en-US" dirty="0"/>
              <a:t>~ 300 data point for experimental data</a:t>
            </a:r>
          </a:p>
          <a:p>
            <a:r>
              <a:rPr lang="en-US" dirty="0"/>
              <a:t>~ 200 data point for simulation data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48830B-7280-7147-BEF4-2001FFD3ABB1}"/>
              </a:ext>
            </a:extLst>
          </p:cNvPr>
          <p:cNvSpPr txBox="1"/>
          <p:nvPr/>
        </p:nvSpPr>
        <p:spPr>
          <a:xfrm>
            <a:off x="7806293" y="130345"/>
            <a:ext cx="2352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#Monte Carlo trial = 60</a:t>
            </a:r>
          </a:p>
          <a:p>
            <a:r>
              <a:rPr lang="en-US" dirty="0" err="1"/>
              <a:t>e</a:t>
            </a:r>
            <a:r>
              <a:rPr lang="en-US" baseline="-25000" dirty="0" err="1"/>
              <a:t>threshold</a:t>
            </a:r>
            <a:r>
              <a:rPr lang="en-US" dirty="0"/>
              <a:t> = 300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20CBF9-9094-9C40-8589-E9FCBE6F6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383" y="3890549"/>
            <a:ext cx="9279424" cy="287239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6A675198-ED54-C740-9587-11054FC69989}"/>
              </a:ext>
            </a:extLst>
          </p:cNvPr>
          <p:cNvSpPr/>
          <p:nvPr/>
        </p:nvSpPr>
        <p:spPr>
          <a:xfrm>
            <a:off x="8889357" y="4826642"/>
            <a:ext cx="324091" cy="32409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AF678A-BEFA-4F47-B99E-CB840FB5887B}"/>
              </a:ext>
            </a:extLst>
          </p:cNvPr>
          <p:cNvSpPr/>
          <p:nvPr/>
        </p:nvSpPr>
        <p:spPr>
          <a:xfrm>
            <a:off x="8658261" y="1939724"/>
            <a:ext cx="324091" cy="32409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16086E-FBB7-4444-8186-3CBDE80F808A}"/>
              </a:ext>
            </a:extLst>
          </p:cNvPr>
          <p:cNvSpPr txBox="1"/>
          <p:nvPr/>
        </p:nvSpPr>
        <p:spPr>
          <a:xfrm rot="21209221">
            <a:off x="5522960" y="4766589"/>
            <a:ext cx="19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Slightly misaligned</a:t>
            </a:r>
          </a:p>
        </p:txBody>
      </p:sp>
    </p:spTree>
    <p:extLst>
      <p:ext uri="{BB962C8B-B14F-4D97-AF65-F5344CB8AC3E}">
        <p14:creationId xmlns:p14="http://schemas.microsoft.com/office/powerpoint/2010/main" val="299585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692E3A1-3B75-3C44-9367-93F21BEE7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37" y="2706079"/>
            <a:ext cx="5625650" cy="37563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F31916-FAC1-4A49-A023-BFCAE029B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06079"/>
            <a:ext cx="5319712" cy="37563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6B1E0-1281-C141-88A8-16CBE005E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37" y="85616"/>
            <a:ext cx="10515600" cy="1325563"/>
          </a:xfrm>
        </p:spPr>
        <p:txBody>
          <a:bodyPr/>
          <a:lstStyle/>
          <a:p>
            <a:r>
              <a:rPr lang="en-US" dirty="0"/>
              <a:t>Result – (e-z plot)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1AB11-39CB-0943-ABA7-A1A8FF0B5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7" y="1411179"/>
            <a:ext cx="9248775" cy="11886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resolution is not as good as Manual.</a:t>
            </a:r>
          </a:p>
          <a:p>
            <a:pPr lvl="1"/>
            <a:r>
              <a:rPr lang="en-US" dirty="0"/>
              <a:t>The scaling parameters are not the same for each detectors 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the resultant slope of the e-z lines are not identical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3690E-6C2C-5642-89C3-84DBCCCA7B68}"/>
              </a:ext>
            </a:extLst>
          </p:cNvPr>
          <p:cNvSpPr txBox="1"/>
          <p:nvPr/>
        </p:nvSpPr>
        <p:spPr>
          <a:xfrm>
            <a:off x="1328735" y="3086096"/>
            <a:ext cx="32037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Manual Calibration ( ~ few days)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4DE65-A79A-FA40-A86E-6B5A858A13A7}"/>
              </a:ext>
            </a:extLst>
          </p:cNvPr>
          <p:cNvSpPr txBox="1"/>
          <p:nvPr/>
        </p:nvSpPr>
        <p:spPr>
          <a:xfrm>
            <a:off x="6910385" y="3086096"/>
            <a:ext cx="30516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Auto Calibration ( ~ few hours)</a:t>
            </a:r>
          </a:p>
        </p:txBody>
      </p:sp>
    </p:spTree>
    <p:extLst>
      <p:ext uri="{BB962C8B-B14F-4D97-AF65-F5344CB8AC3E}">
        <p14:creationId xmlns:p14="http://schemas.microsoft.com/office/powerpoint/2010/main" val="31012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0BA3A9-A5D4-CC4D-ADC3-EBB0BD9B4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034" y="2427111"/>
            <a:ext cx="5621865" cy="3747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2DB524-EE54-194F-B27A-50F3AC0F5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58" y="2453083"/>
            <a:ext cx="5515974" cy="376283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906E6C-BEA6-1540-B2B4-E5B72BFE031F}"/>
              </a:ext>
            </a:extLst>
          </p:cNvPr>
          <p:cNvCxnSpPr>
            <a:cxnSpLocks/>
          </p:cNvCxnSpPr>
          <p:nvPr/>
        </p:nvCxnSpPr>
        <p:spPr>
          <a:xfrm flipV="1">
            <a:off x="787077" y="2166753"/>
            <a:ext cx="2889527" cy="355114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B0D19EE-354B-474D-879B-DE44ECE5B67A}"/>
              </a:ext>
            </a:extLst>
          </p:cNvPr>
          <p:cNvSpPr/>
          <p:nvPr/>
        </p:nvSpPr>
        <p:spPr>
          <a:xfrm>
            <a:off x="1898248" y="3796496"/>
            <a:ext cx="1064871" cy="6944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6959CC-AEEF-F040-B018-AA271DD58E54}"/>
              </a:ext>
            </a:extLst>
          </p:cNvPr>
          <p:cNvSpPr/>
          <p:nvPr/>
        </p:nvSpPr>
        <p:spPr>
          <a:xfrm>
            <a:off x="7791691" y="3796496"/>
            <a:ext cx="1064871" cy="6944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8703CD-175D-E54A-886B-6DDA5EB95156}"/>
              </a:ext>
            </a:extLst>
          </p:cNvPr>
          <p:cNvSpPr txBox="1"/>
          <p:nvPr/>
        </p:nvSpPr>
        <p:spPr>
          <a:xfrm>
            <a:off x="4215128" y="2927138"/>
            <a:ext cx="36845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Strength the data for small </a:t>
            </a:r>
            <a:r>
              <a:rPr lang="en-US" dirty="0" err="1">
                <a:solidFill>
                  <a:srgbClr val="FF0000"/>
                </a:solidFill>
              </a:rPr>
              <a:t>thetaCM</a:t>
            </a:r>
            <a:r>
              <a:rPr lang="en-US" dirty="0">
                <a:solidFill>
                  <a:srgbClr val="FF0000"/>
                </a:solidFill>
              </a:rPr>
              <a:t> 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C40F61-5F66-5540-B6B3-7D6ECEF368B4}"/>
              </a:ext>
            </a:extLst>
          </p:cNvPr>
          <p:cNvSpPr txBox="1"/>
          <p:nvPr/>
        </p:nvSpPr>
        <p:spPr>
          <a:xfrm rot="18563084">
            <a:off x="6216626" y="3611830"/>
            <a:ext cx="393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 when solving ( </a:t>
            </a:r>
            <a:r>
              <a:rPr lang="en-US" dirty="0" err="1"/>
              <a:t>e,z</a:t>
            </a:r>
            <a:r>
              <a:rPr lang="en-US" dirty="0"/>
              <a:t>) to (Ex, </a:t>
            </a:r>
            <a:r>
              <a:rPr lang="en-US" dirty="0" err="1"/>
              <a:t>thetaCM</a:t>
            </a:r>
            <a:r>
              <a:rPr lang="en-US" dirty="0"/>
              <a:t>)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340744E-C677-064B-BCB4-8BF117C9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37" y="85616"/>
            <a:ext cx="10515600" cy="1325563"/>
          </a:xfrm>
        </p:spPr>
        <p:txBody>
          <a:bodyPr/>
          <a:lstStyle/>
          <a:p>
            <a:r>
              <a:rPr lang="en-US" dirty="0"/>
              <a:t>Result – (Ex-z plot)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6B41B7-E076-354B-B84B-E9C345D64708}"/>
              </a:ext>
            </a:extLst>
          </p:cNvPr>
          <p:cNvSpPr txBox="1"/>
          <p:nvPr/>
        </p:nvSpPr>
        <p:spPr>
          <a:xfrm>
            <a:off x="439737" y="6215918"/>
            <a:ext cx="705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manual-Cali is using (</a:t>
            </a:r>
            <a:r>
              <a:rPr lang="en-US" dirty="0" err="1"/>
              <a:t>e,z</a:t>
            </a:r>
            <a:r>
              <a:rPr lang="en-US" dirty="0"/>
              <a:t>) to (Ex, </a:t>
            </a:r>
            <a:r>
              <a:rPr lang="en-US" dirty="0" err="1"/>
              <a:t>thetaCM</a:t>
            </a:r>
            <a:r>
              <a:rPr lang="en-US" dirty="0"/>
              <a:t>) mapping, could be improved.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656614-FC80-9F42-B941-FFA09C48B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064" y="604775"/>
            <a:ext cx="4555748" cy="17252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4800151-BE1F-F746-B2E3-B3ADA9E13419}"/>
              </a:ext>
            </a:extLst>
          </p:cNvPr>
          <p:cNvSpPr txBox="1"/>
          <p:nvPr/>
        </p:nvSpPr>
        <p:spPr>
          <a:xfrm>
            <a:off x="7060557" y="289367"/>
            <a:ext cx="325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Poor resolution: sigma = 100 </a:t>
            </a:r>
            <a:r>
              <a:rPr lang="en-US" dirty="0" err="1"/>
              <a:t>keV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8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340744E-C677-064B-BCB4-8BF117C9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37" y="85616"/>
            <a:ext cx="10515600" cy="1325563"/>
          </a:xfrm>
        </p:spPr>
        <p:txBody>
          <a:bodyPr/>
          <a:lstStyle/>
          <a:p>
            <a:r>
              <a:rPr lang="en-US" dirty="0"/>
              <a:t>Result – (Cos(</a:t>
            </a:r>
            <a:r>
              <a:rPr lang="en-US" dirty="0" err="1"/>
              <a:t>thetaCM</a:t>
            </a:r>
            <a:r>
              <a:rPr lang="en-US" dirty="0"/>
              <a:t>)-z plot)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A8CE3-4E57-B043-8C9B-D2C219403331}"/>
              </a:ext>
            </a:extLst>
          </p:cNvPr>
          <p:cNvSpPr txBox="1"/>
          <p:nvPr/>
        </p:nvSpPr>
        <p:spPr>
          <a:xfrm>
            <a:off x="659656" y="1387285"/>
            <a:ext cx="804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manual-Cali is using (</a:t>
            </a:r>
            <a:r>
              <a:rPr lang="en-US" dirty="0" err="1"/>
              <a:t>e,z</a:t>
            </a:r>
            <a:r>
              <a:rPr lang="en-US" dirty="0"/>
              <a:t>) to (Ex, </a:t>
            </a:r>
            <a:r>
              <a:rPr lang="en-US" dirty="0" err="1"/>
              <a:t>thetaCM</a:t>
            </a:r>
            <a:r>
              <a:rPr lang="en-US" dirty="0"/>
              <a:t>) mapping, Cos(</a:t>
            </a:r>
            <a:r>
              <a:rPr lang="en-US" dirty="0" err="1"/>
              <a:t>thetaCM</a:t>
            </a:r>
            <a:r>
              <a:rPr lang="en-US" dirty="0"/>
              <a:t>) could be done.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5D9695-E731-D744-A232-E6DA25A3C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853" y="2335351"/>
            <a:ext cx="5363475" cy="36723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CB27FE-598C-214A-A87A-195AC74D3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37" y="2434966"/>
            <a:ext cx="5326346" cy="3572749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558D850-BC5C-C648-AFCB-552953DA2FBA}"/>
              </a:ext>
            </a:extLst>
          </p:cNvPr>
          <p:cNvSpPr/>
          <p:nvPr/>
        </p:nvSpPr>
        <p:spPr>
          <a:xfrm>
            <a:off x="659656" y="4618300"/>
            <a:ext cx="5266582" cy="78707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75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</TotalTime>
  <Words>555</Words>
  <Application>Microsoft Macintosh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Office Theme</vt:lpstr>
      <vt:lpstr>Auto Calibration of  HELIOS Data</vt:lpstr>
      <vt:lpstr>The Problem</vt:lpstr>
      <vt:lpstr>Idea</vt:lpstr>
      <vt:lpstr>Algorithm</vt:lpstr>
      <vt:lpstr>PowerPoint Presentation</vt:lpstr>
      <vt:lpstr>PowerPoint Presentation</vt:lpstr>
      <vt:lpstr>Result – (e-z plot)</vt:lpstr>
      <vt:lpstr>Result – (Ex-z plot)</vt:lpstr>
      <vt:lpstr>Result – (Cos(thetaCM)-z plot)</vt:lpstr>
      <vt:lpstr>Advantage</vt:lpstr>
      <vt:lpstr>Future improvement</vt:lpstr>
      <vt:lpstr>(e,z) to (Ex, thetaCM) map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of HELIOS Data Calibration</dc:title>
  <dc:creator>Ryan Tang</dc:creator>
  <cp:lastModifiedBy>Ryan Tang</cp:lastModifiedBy>
  <cp:revision>63</cp:revision>
  <dcterms:created xsi:type="dcterms:W3CDTF">2018-07-12T20:07:31Z</dcterms:created>
  <dcterms:modified xsi:type="dcterms:W3CDTF">2018-07-14T07:59:23Z</dcterms:modified>
</cp:coreProperties>
</file>