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>
        <p:scale>
          <a:sx n="62" d="100"/>
          <a:sy n="62" d="100"/>
        </p:scale>
        <p:origin x="0" y="0"/>
      </p:cViewPr>
      <p:guideLst>
        <p:guide orient="horz" pos="792"/>
        <p:guide orient="horz" pos="1080"/>
        <p:guide pos="192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6119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6199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7632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7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072688" y="78002"/>
            <a:ext cx="1800225" cy="5755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0"/>
            <a:ext cx="9829800" cy="717630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888967" y="-419"/>
            <a:ext cx="112283" cy="732357"/>
          </a:xfrm>
          <a:prstGeom xmlns:a="http://schemas.openxmlformats.org/drawingml/2006/main" prst="rect"/>
          <a:solidFill xmlns:a="http://schemas.openxmlformats.org/drawingml/2006/main">
            <a:srgbClr val="7FBA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0" name="图片" descr="A blue and white background&#10;&#10;Description automatically generated with medium confidence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t="24724" b="63695" r="1619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983932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25300" y="-419"/>
            <a:ext cx="266699" cy="732357"/>
          </a:xfrm>
          <a:prstGeom xmlns:a="http://schemas.openxmlformats.org/drawingml/2006/main" prst="rect"/>
          <a:solidFill xmlns:a="http://schemas.openxmlformats.org/drawingml/2006/main">
            <a:srgbClr val="FED5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8796367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8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072688" y="78002"/>
            <a:ext cx="1800225" cy="5755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0"/>
            <a:ext cx="9829800" cy="717630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2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888967" y="-419"/>
            <a:ext cx="112283" cy="732357"/>
          </a:xfrm>
          <a:prstGeom xmlns:a="http://schemas.openxmlformats.org/drawingml/2006/main" prst="rect"/>
          <a:solidFill xmlns:a="http://schemas.openxmlformats.org/drawingml/2006/main">
            <a:srgbClr val="7FBA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21" name="图片" descr="A blue and white background&#10;&#10;Description automatically generated with medium confidence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t="24724" b="63695" r="1619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983932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25300" y="-419"/>
            <a:ext cx="266699" cy="732357"/>
          </a:xfrm>
          <a:prstGeom xmlns:a="http://schemas.openxmlformats.org/drawingml/2006/main" prst="rect"/>
          <a:solidFill xmlns:a="http://schemas.openxmlformats.org/drawingml/2006/main">
            <a:srgbClr val="FED5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776875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924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181218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097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045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7278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90018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7427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619674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A close up of a sign&#10;&#10;Description automatically generated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072688" y="78002"/>
            <a:ext cx="1800225" cy="57551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3" name="矩形"/>
          <p:cNvSpPr>
            <a:spLocks/>
          </p:cNvSpPr>
          <p:nvPr/>
        </p:nvSpPr>
        <p:spPr>
          <a:xfrm rot="0">
            <a:off x="1" y="0"/>
            <a:ext cx="9829800" cy="717630"/>
          </a:xfrm>
          <a:prstGeom prst="rect"/>
          <a:solidFill>
            <a:srgbClr val="213264"/>
          </a:solidFill>
          <a:ln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4" name="矩形"/>
          <p:cNvSpPr>
            <a:spLocks/>
          </p:cNvSpPr>
          <p:nvPr/>
        </p:nvSpPr>
        <p:spPr>
          <a:xfrm rot="0">
            <a:off x="9888967" y="-419"/>
            <a:ext cx="112283" cy="732357"/>
          </a:xfrm>
          <a:prstGeom prst="rect"/>
          <a:solidFill>
            <a:srgbClr val="7FBA00"/>
          </a:solidFill>
          <a:ln w="25400" cmpd="sng" cap="flat">
            <a:noFill/>
            <a:prstDash val="solid"/>
            <a:round/>
          </a:ln>
        </p:spPr>
      </p:sp>
      <p:pic>
        <p:nvPicPr>
          <p:cNvPr id="5" name="图片" descr="A blue and white background&#10;&#10;Description automatically generated with medium confidence"/>
          <p:cNvPicPr>
            <a:picLocks noChangeAspect="1"/>
          </p:cNvPicPr>
          <p:nvPr/>
        </p:nvPicPr>
        <p:blipFill>
          <a:blip r:embed="rId2" cstate="print"/>
          <a:srcRect t="24724" b="63695" r="1619"/>
          <a:stretch>
            <a:fillRect/>
          </a:stretch>
        </p:blipFill>
        <p:spPr>
          <a:xfrm rot="0">
            <a:off x="0" y="-1"/>
            <a:ext cx="9839325" cy="7239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" name="矩形"/>
          <p:cNvSpPr>
            <a:spLocks/>
          </p:cNvSpPr>
          <p:nvPr/>
        </p:nvSpPr>
        <p:spPr>
          <a:xfrm rot="0">
            <a:off x="11925300" y="-419"/>
            <a:ext cx="266699" cy="732357"/>
          </a:xfrm>
          <a:prstGeom prst="rect"/>
          <a:solidFill>
            <a:srgbClr val="FED500"/>
          </a:solidFill>
          <a:ln w="254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751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sldNum="0" hdr="0" ftr="0" dt="0"/>
  <p:txStyles>
    <p:titleStyle>
      <a:lvl1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reepik.com/" TargetMode="External"/><Relationship Id="rId2" Type="http://schemas.openxmlformats.org/officeDocument/2006/relationships/image" Target="../media/6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" name="圆角矩形"/>
          <p:cNvSpPr>
            <a:spLocks/>
          </p:cNvSpPr>
          <p:nvPr/>
        </p:nvSpPr>
        <p:spPr>
          <a:xfrm rot="0">
            <a:off x="5873750" y="584200"/>
            <a:ext cx="4673600" cy="977900"/>
          </a:xfrm>
          <a:prstGeom prst="roundRect">
            <a:avLst>
              <a:gd name="adj" fmla="val 16666"/>
            </a:avLst>
          </a:prstGeom>
          <a:solidFill>
            <a:srgbClr val="EBEEF9"/>
          </a:solidFill>
          <a:ln w="25400" cmpd="sng" cap="flat">
            <a:solidFill>
              <a:srgbClr val="D8D8D8"/>
            </a:solidFill>
            <a:prstDash val="solid"/>
            <a:round/>
          </a:ln>
        </p:spPr>
      </p:sp>
      <p:sp>
        <p:nvSpPr>
          <p:cNvPr id="14" name="矩形"/>
          <p:cNvSpPr>
            <a:spLocks/>
          </p:cNvSpPr>
          <p:nvPr/>
        </p:nvSpPr>
        <p:spPr>
          <a:xfrm rot="0">
            <a:off x="4151586" y="3429000"/>
            <a:ext cx="6870861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bg1"/>
                </a:solidFill>
                <a:latin typeface="Calibri" pitchFamily="34" charset="0"/>
                <a:ea typeface="Arial" pitchFamily="0" charset="0"/>
                <a:cs typeface="Times New Roman" pitchFamily="18" charset="0"/>
                <a:sym typeface="Arial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bg1"/>
                </a:solidFill>
                <a:latin typeface="Calibri" pitchFamily="34" charset="0"/>
                <a:ea typeface="Arial" pitchFamily="0" charset="0"/>
                <a:cs typeface="Times New Roman" pitchFamily="18" charset="0"/>
              </a:rPr>
              <a:t>EV Vehicle/Charging Demand Prediction</a:t>
            </a:r>
            <a:endParaRPr lang="en-US" altLang="zh-CN" sz="3600" b="1" i="0" u="none" strike="noStrike" kern="0" cap="none" spc="0" baseline="0">
              <a:solidFill>
                <a:schemeClr val="bg1"/>
              </a:solidFill>
              <a:latin typeface="Calibri" pitchFamily="34" charset="0"/>
              <a:ea typeface="Arial" pitchFamily="0" charset="0"/>
              <a:cs typeface="Times New Roman" pitchFamily="18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bg1"/>
                </a:solidFill>
                <a:latin typeface="Calibri" pitchFamily="34" charset="0"/>
                <a:ea typeface="Arial" pitchFamily="0" charset="0"/>
                <a:cs typeface="Times New Roman" pitchFamily="18" charset="0"/>
              </a:rPr>
              <a:t>By: Deepak Kumar Rajbhar</a:t>
            </a:r>
            <a:endParaRPr lang="en-US" altLang="zh-CN" sz="3600" b="1" i="0" u="none" strike="noStrike" kern="0" cap="none" spc="0" baseline="0">
              <a:solidFill>
                <a:schemeClr val="bg1"/>
              </a:solidFill>
              <a:latin typeface="Calibri" pitchFamily="34" charset="0"/>
              <a:ea typeface="Arial" pitchFamily="0" charset="0"/>
              <a:cs typeface="Times New Roman" pitchFamily="18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1" i="0" u="none" strike="noStrike" kern="0" cap="none" spc="0" baseline="0">
              <a:solidFill>
                <a:schemeClr val="bg1"/>
              </a:solidFill>
              <a:latin typeface="Calibri" pitchFamily="34" charset="0"/>
              <a:ea typeface="Arial" pitchFamily="0" charset="0"/>
              <a:cs typeface="Times New Roman" pitchFamily="18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bg1"/>
                </a:solidFill>
                <a:latin typeface="Calibri" pitchFamily="34" charset="0"/>
                <a:ea typeface="Arial" pitchFamily="0" charset="0"/>
                <a:cs typeface="Times New Roman" pitchFamily="18" charset="0"/>
                <a:sym typeface="Arial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bg1"/>
                </a:solidFill>
                <a:latin typeface="Calibri" pitchFamily="34" charset="0"/>
                <a:ea typeface="Arial" pitchFamily="0" charset="0"/>
                <a:cs typeface="Times New Roman" pitchFamily="18" charset="0"/>
                <a:sym typeface="Arial" pitchFamily="0" charset="0"/>
              </a:rPr>
              <a:t> </a:t>
            </a:r>
            <a:endParaRPr lang="zh-CN" altLang="en-US" sz="3600" b="1" i="0" u="none" strike="noStrike" kern="0" cap="none" spc="0" baseline="0">
              <a:solidFill>
                <a:schemeClr val="bg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grpSp>
        <p:nvGrpSpPr>
          <p:cNvPr id="17" name="组合"/>
          <p:cNvGrpSpPr>
            <a:grpSpLocks/>
          </p:cNvGrpSpPr>
          <p:nvPr/>
        </p:nvGrpSpPr>
        <p:grpSpPr>
          <a:xfrm>
            <a:off x="6890523" y="742091"/>
            <a:ext cx="2640052" cy="664377"/>
            <a:chOff x="6890523" y="742091"/>
            <a:chExt cx="2640052" cy="664377"/>
          </a:xfrm>
        </p:grpSpPr>
        <p:pic>
          <p:nvPicPr>
            <p:cNvPr id="15" name="图片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267419" y="868861"/>
              <a:ext cx="1263157" cy="41083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" name="图片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890523" y="742091"/>
              <a:ext cx="790157" cy="6643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4730481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191911" y="972537"/>
            <a:ext cx="2652889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Learning Objectives</a:t>
            </a:r>
            <a:endParaRPr lang="zh-CN" altLang="en-US" sz="2000" b="0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199809" y="6135328"/>
            <a:ext cx="795871" cy="272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 </a:t>
            </a:r>
            <a:endParaRPr lang="zh-CN" altLang="en-US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880528" y="6135328"/>
            <a:ext cx="1842350" cy="272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  <a:hlinkClick r:id="rId1"/>
              </a:rPr>
              <a:t>www.freepik.com/</a:t>
            </a:r>
            <a:endParaRPr lang="zh-CN" altLang="en-US" sz="1200" b="0" i="0" u="none" strike="noStrike" kern="0" cap="none" spc="0" baseline="0">
              <a:solidFill>
                <a:srgbClr val="0000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6" name="直线"/>
          <p:cNvSpPr>
            <a:spLocks/>
          </p:cNvSpPr>
          <p:nvPr/>
        </p:nvSpPr>
        <p:spPr>
          <a:xfrm rot="0">
            <a:off x="0" y="6055360"/>
            <a:ext cx="12192000" cy="0"/>
          </a:xfrm>
          <a:prstGeom prst="line"/>
          <a:noFill/>
          <a:ln w="12700" cmpd="sng" cap="flat">
            <a:solidFill>
              <a:srgbClr val="D8D8D8"/>
            </a:solidFill>
            <a:prstDash val="solid"/>
            <a:round/>
          </a:ln>
        </p:spPr>
      </p:sp>
      <p:pic>
        <p:nvPicPr>
          <p:cNvPr id="27" name="图片" descr="A ladder leading to a large yellow circle&#10;&#10;Description automatically generated"/>
          <p:cNvPicPr>
            <a:picLocks noChangeAspect="1"/>
          </p:cNvPicPr>
          <p:nvPr/>
        </p:nvPicPr>
        <p:blipFill>
          <a:blip r:embed="rId2" cstate="print"/>
          <a:srcRect t="6135" l="13763" r="13650"/>
          <a:stretch>
            <a:fillRect/>
          </a:stretch>
        </p:blipFill>
        <p:spPr>
          <a:xfrm rot="0">
            <a:off x="7345680" y="1442720"/>
            <a:ext cx="4500879" cy="463296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8" name="矩形"/>
          <p:cNvSpPr>
            <a:spLocks/>
          </p:cNvSpPr>
          <p:nvPr/>
        </p:nvSpPr>
        <p:spPr>
          <a:xfrm rot="0">
            <a:off x="8839200" y="3168609"/>
            <a:ext cx="1503681" cy="615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GO</a:t>
            </a: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AL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426577" y="1971645"/>
            <a:ext cx="7031383" cy="2091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Understand trends in EV adoption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Predict future EV demand using historical data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Visualize EV growth for different counties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Build a Streamlit dashboard for forecast interaction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419093" y="4400483"/>
            <a:ext cx="4762426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Build an interactive system to forecast EV growth and charging demand using machine learning.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874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135834" y="1067664"/>
            <a:ext cx="6102626" cy="3867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</a:t>
            </a: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ools</a:t>
            </a: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and Technology used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4037858" y="2047843"/>
            <a:ext cx="4105893" cy="3806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Python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Streamlit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scikit-learn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pandas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numpy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matplotlib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joblib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306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268356" y="1014656"/>
            <a:ext cx="6102624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Methodology</a:t>
            </a:r>
            <a:r>
              <a:rPr lang="en-US" altLang="zh-CN" sz="18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endParaRPr lang="zh-CN" altLang="en-US" sz="1800" b="0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4114737" y="2514560"/>
            <a:ext cx="4762427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Data Collection &amp; Preprocessing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Feature Engineering (lags, rolling mean, etc.)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Model Training (using past EV trends)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Deployment via Streamlit Dashboard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884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 rot="0">
            <a:off x="255104" y="1054412"/>
            <a:ext cx="6102626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Problem Statement: 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2752683" y="3067003"/>
            <a:ext cx="5781964" cy="1234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Accurate forecasting of EV demand is essential for energy planning and infrastructure development.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Existing methods lack interactive and county-wise forecasting capabilities.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526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 rot="0">
            <a:off x="255104" y="1054412"/>
            <a:ext cx="6102626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Solution: 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2330754" y="2476462"/>
            <a:ext cx="6146367" cy="2948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ML-based forecasting using historical EV data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Predict next 3 years of EV growth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County-wise prediction using a trained model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Visual &amp; interactive forecasting via Streamlit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GitHub Link: https://github.com/goludee/AICTE_Internship_2025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093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 rot="0">
            <a:off x="255104" y="1054412"/>
            <a:ext cx="6102626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Screenshot of Output: 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6191155" y="2762208"/>
            <a:ext cx="4762426" cy="1234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EV car factory image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Forecast dashboard screenshot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  <p:pic>
        <p:nvPicPr>
          <p:cNvPr id="4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19181" y="2538373"/>
            <a:ext cx="4733852" cy="32463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61589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"/>
          <p:cNvSpPr>
            <a:spLocks/>
          </p:cNvSpPr>
          <p:nvPr/>
        </p:nvSpPr>
        <p:spPr>
          <a:xfrm rot="0">
            <a:off x="149087" y="988151"/>
            <a:ext cx="6102626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Conclusion:</a:t>
            </a:r>
            <a:r>
              <a:rPr lang="en-US" altLang="zh-CN" sz="1800" b="1" i="0" u="none" strike="noStrike" kern="0" cap="none" spc="0" baseline="0">
                <a:solidFill>
                  <a:srgbClr val="213163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</a:t>
            </a:r>
            <a:endParaRPr lang="zh-CN" altLang="en-US" sz="1800" b="0" i="0" u="none" strike="noStrike" kern="0" cap="none" spc="0" baseline="0">
              <a:solidFill>
                <a:srgbClr val="213163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2781257" y="2628859"/>
            <a:ext cx="6202360" cy="1520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Interactive tool simplifies forecasting EV trends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Supports strategic planning for energy and infrastructure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 pitchFamily="0" charset="0"/>
              </a:rPr>
              <a:t>Scalable to multiple regions and real-time updates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82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ession 01 Design Thinking &amp; Critical Thinking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ession 01 Design Thinking &amp; Critical Thinking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ession 01 Design Thinking &amp; Critical Thinking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Mahesh Kurhe</dc:creator>
  <cp:lastModifiedBy>root</cp:lastModifiedBy>
  <cp:revision>3</cp:revision>
  <dcterms:created xsi:type="dcterms:W3CDTF">2024-12-31T09:40:01Z</dcterms:created>
  <dcterms:modified xsi:type="dcterms:W3CDTF">2025-08-03T04:27:01Z</dcterms:modified>
</cp:coreProperties>
</file>