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4353" autoAdjust="0"/>
  </p:normalViewPr>
  <p:slideViewPr>
    <p:cSldViewPr>
      <p:cViewPr>
        <p:scale>
          <a:sx n="66" d="100"/>
          <a:sy n="66" d="100"/>
        </p:scale>
        <p:origin x="-2343" y="-7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a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a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a\Downloads\Task%203_Final%20Content%20Data%20se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MOST</a:t>
            </a:r>
            <a:r>
              <a:rPr lang="en-US" sz="2800" baseline="0" dirty="0"/>
              <a:t> POPULAR CATEGORIES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271808"/>
        <c:axId val="1473275648"/>
      </c:barChart>
      <c:catAx>
        <c:axId val="1473271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 dirty="0">
                    <a:solidFill>
                      <a:schemeClr val="accent1">
                        <a:lumMod val="75000"/>
                      </a:schemeClr>
                    </a:solidFill>
                  </a:rPr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275648"/>
        <c:crosses val="autoZero"/>
        <c:auto val="1"/>
        <c:lblAlgn val="ctr"/>
        <c:lblOffset val="100"/>
        <c:noMultiLvlLbl val="0"/>
      </c:catAx>
      <c:valAx>
        <c:axId val="14732756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 dirty="0">
                    <a:solidFill>
                      <a:schemeClr val="accent1">
                        <a:lumMod val="75000"/>
                      </a:schemeClr>
                    </a:solidFill>
                  </a:rPr>
                  <a:t>Total</a:t>
                </a:r>
                <a:r>
                  <a:rPr lang="en-IN" sz="2800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 Score</a:t>
                </a:r>
                <a:endParaRPr lang="en-IN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2718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738648293963254"/>
          <c:y val="0.20875000000000005"/>
          <c:w val="0.80261351261777381"/>
          <c:h val="0.55459072912496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Sheet1!$G$5:$G$9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Sheet1!$H$5:$H$9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7-4799-A419-BBC1E7CCDC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8170448"/>
        <c:axId val="1798168528"/>
      </c:barChart>
      <c:catAx>
        <c:axId val="1798170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en-IN" sz="2400" b="0" i="0" u="none" strike="noStrike" kern="1200" baseline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r>
                  <a:rPr lang="en-IN" sz="2400" b="0" i="0" u="none" strike="noStrike" kern="1200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Category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IN" sz="2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168528"/>
        <c:crosses val="autoZero"/>
        <c:auto val="1"/>
        <c:lblAlgn val="ctr"/>
        <c:lblOffset val="100"/>
        <c:noMultiLvlLbl val="0"/>
      </c:catAx>
      <c:valAx>
        <c:axId val="1798168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 b="0" i="0" u="none" strike="noStrike" kern="1200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Total Score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IN" sz="2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17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Popularity</a:t>
            </a:r>
            <a:r>
              <a:rPr lang="en-US" sz="3600" baseline="0" dirty="0"/>
              <a:t> Percentage</a:t>
            </a:r>
            <a:endParaRPr lang="en-US" sz="3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8C-42CF-A817-909ED4EA5C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8C-42CF-A817-909ED4EA5C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8C-42CF-A817-909ED4EA5C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8C-42CF-A817-909ED4EA5C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8C-42CF-A817-909ED4EA5C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0.214</c:v>
                </c:pt>
                <c:pt idx="1">
                  <c:v>0.20300000000000001</c:v>
                </c:pt>
                <c:pt idx="2">
                  <c:v>0.19800000000000001</c:v>
                </c:pt>
                <c:pt idx="3">
                  <c:v>0.19600000000000001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8C-42CF-A817-909ED4EA5C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social Buzz is a fast growing technology unicorn that need to adapt quickly to it's global </a:t>
            </a:r>
            <a:r>
              <a:rPr lang="en-GB" dirty="0" err="1"/>
              <a:t>scale.Accenture</a:t>
            </a:r>
            <a:r>
              <a:rPr lang="en-GB" dirty="0"/>
              <a:t> has begun a 3 month POC focusing on these tasks:</a:t>
            </a:r>
          </a:p>
          <a:p>
            <a:pPr lvl="0"/>
            <a:r>
              <a:rPr lang="en-GB" dirty="0"/>
              <a:t>• An audit of Social Buzz's big data practice</a:t>
            </a:r>
          </a:p>
          <a:p>
            <a:pPr lvl="0"/>
            <a:r>
              <a:rPr lang="en-GB" dirty="0"/>
              <a:t>• Recommendations for a successful IPO</a:t>
            </a:r>
          </a:p>
          <a:p>
            <a:pPr lvl="0"/>
            <a:r>
              <a:rPr lang="en-GB" dirty="0"/>
              <a:t>• Analysis to find Social Buzz's top 5 most popular categories of content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706827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084085" y="6940306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F3BE635-8A5B-854E-D384-EAD25FFC2628}"/>
              </a:ext>
            </a:extLst>
          </p:cNvPr>
          <p:cNvSpPr txBox="1"/>
          <p:nvPr/>
        </p:nvSpPr>
        <p:spPr>
          <a:xfrm>
            <a:off x="10971292" y="1740413"/>
            <a:ext cx="6210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ANALYSIS</a:t>
            </a:r>
          </a:p>
          <a:p>
            <a:endParaRPr lang="en-IN" dirty="0"/>
          </a:p>
          <a:p>
            <a:pPr algn="just"/>
            <a:r>
              <a:rPr lang="en-IN" dirty="0"/>
              <a:t>Animals and science are the two most popular categories of content, showing that people enjoy "real-life" and "factual" content the most.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6ABA5-A4CC-0770-F8F1-58260637D9FC}"/>
              </a:ext>
            </a:extLst>
          </p:cNvPr>
          <p:cNvSpPr txBox="1"/>
          <p:nvPr/>
        </p:nvSpPr>
        <p:spPr>
          <a:xfrm>
            <a:off x="11084085" y="3848100"/>
            <a:ext cx="5984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</a:t>
            </a:r>
          </a:p>
          <a:p>
            <a:endParaRPr lang="en-IN" dirty="0"/>
          </a:p>
          <a:p>
            <a:pPr algn="just"/>
            <a:r>
              <a:rPr lang="en-IN" dirty="0"/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DEC71-7C57-B819-D4E1-3020540CAA39}"/>
              </a:ext>
            </a:extLst>
          </p:cNvPr>
          <p:cNvSpPr txBox="1"/>
          <p:nvPr/>
        </p:nvSpPr>
        <p:spPr>
          <a:xfrm>
            <a:off x="10971293" y="6743700"/>
            <a:ext cx="5790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NEXT STEPS</a:t>
            </a:r>
          </a:p>
          <a:p>
            <a:endParaRPr lang="en-IN" dirty="0"/>
          </a:p>
          <a:p>
            <a:pPr algn="just"/>
            <a:r>
              <a:rPr lang="en-IN" dirty="0"/>
              <a:t>This ad-hoc analysis is insightful, but it's time to take this analysis into large scale production for real-time understanding of your business. We can show you how to do this.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50440C-A827-1DBB-E5C3-22CB6464226D}"/>
              </a:ext>
            </a:extLst>
          </p:cNvPr>
          <p:cNvSpPr txBox="1"/>
          <p:nvPr/>
        </p:nvSpPr>
        <p:spPr>
          <a:xfrm>
            <a:off x="8839013" y="3246829"/>
            <a:ext cx="69442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3200" dirty="0"/>
              <a:t>Social Buzz is a fast growing technology unicorn that need to adapt quickly to it's global </a:t>
            </a:r>
            <a:r>
              <a:rPr lang="en-GB" sz="3200" dirty="0" err="1"/>
              <a:t>scale.Accenture</a:t>
            </a:r>
            <a:r>
              <a:rPr lang="en-GB" sz="3200" dirty="0"/>
              <a:t> has begun a 3 month POC focusing on these tasks:</a:t>
            </a:r>
          </a:p>
          <a:p>
            <a:pPr lvl="0"/>
            <a:r>
              <a:rPr lang="en-GB" sz="3200" dirty="0"/>
              <a:t>• An audit of Social Buzz's big data practice</a:t>
            </a:r>
          </a:p>
          <a:p>
            <a:pPr lvl="0"/>
            <a:r>
              <a:rPr lang="en-GB" sz="3200" dirty="0"/>
              <a:t>• Recommendations for a successful IPO</a:t>
            </a:r>
          </a:p>
          <a:p>
            <a:pPr lvl="0"/>
            <a:r>
              <a:rPr lang="en-GB" sz="3200" dirty="0"/>
              <a:t>• Analysis to find Social Buzz's top 5 most popular categories of content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C5511-9F0C-9453-B7AE-54C109D6AB48}"/>
              </a:ext>
            </a:extLst>
          </p:cNvPr>
          <p:cNvSpPr txBox="1"/>
          <p:nvPr/>
        </p:nvSpPr>
        <p:spPr>
          <a:xfrm>
            <a:off x="2514600" y="5219700"/>
            <a:ext cx="71124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Over </a:t>
            </a:r>
            <a:r>
              <a:rPr lang="en-GB" sz="4000" u="sng" dirty="0">
                <a:solidFill>
                  <a:schemeClr val="bg1"/>
                </a:solidFill>
              </a:rPr>
              <a:t>100000</a:t>
            </a:r>
            <a:r>
              <a:rPr lang="en-GB" sz="4000" dirty="0">
                <a:solidFill>
                  <a:schemeClr val="bg1"/>
                </a:solidFill>
              </a:rPr>
              <a:t> posts per day </a:t>
            </a:r>
            <a:r>
              <a:rPr lang="en-GB" sz="4000" u="sng" dirty="0">
                <a:solidFill>
                  <a:schemeClr val="bg1"/>
                </a:solidFill>
              </a:rPr>
              <a:t>36,500,000</a:t>
            </a:r>
            <a:r>
              <a:rPr lang="en-GB" sz="4000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u="sng" dirty="0">
                <a:solidFill>
                  <a:schemeClr val="bg1"/>
                </a:solidFill>
              </a:rPr>
              <a:t>Analysis to find Social Buzz's top 5 most popular categories of content</a:t>
            </a:r>
            <a:endParaRPr lang="en-IN" sz="2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73821-2D87-F1E9-AEE0-BD5D0335419F}"/>
              </a:ext>
            </a:extLst>
          </p:cNvPr>
          <p:cNvSpPr txBox="1"/>
          <p:nvPr/>
        </p:nvSpPr>
        <p:spPr>
          <a:xfrm>
            <a:off x="14706600" y="1638300"/>
            <a:ext cx="246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Bhavani Golusu</a:t>
            </a:r>
          </a:p>
          <a:p>
            <a:r>
              <a:rPr lang="en-IN" dirty="0"/>
              <a:t>Data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046BE2-9934-B0CA-BA45-F9B7C5609BCF}"/>
              </a:ext>
            </a:extLst>
          </p:cNvPr>
          <p:cNvSpPr txBox="1"/>
          <p:nvPr/>
        </p:nvSpPr>
        <p:spPr>
          <a:xfrm>
            <a:off x="14729455" y="450669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Marcus </a:t>
            </a:r>
            <a:r>
              <a:rPr lang="en-IN" b="1" dirty="0" err="1"/>
              <a:t>Rompton</a:t>
            </a:r>
            <a:endParaRPr lang="en-IN" b="1" dirty="0"/>
          </a:p>
          <a:p>
            <a:r>
              <a:rPr lang="en-IN" dirty="0"/>
              <a:t>Senior Principle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1D0DB0-1C95-8365-0C0F-819AA11B67C2}"/>
              </a:ext>
            </a:extLst>
          </p:cNvPr>
          <p:cNvSpPr txBox="1"/>
          <p:nvPr/>
        </p:nvSpPr>
        <p:spPr>
          <a:xfrm>
            <a:off x="14729456" y="7124700"/>
            <a:ext cx="272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Andrew Fleming</a:t>
            </a:r>
          </a:p>
          <a:p>
            <a:r>
              <a:rPr lang="en-IN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0A4C57-627B-79D9-31D8-0C18EDA990BF}"/>
              </a:ext>
            </a:extLst>
          </p:cNvPr>
          <p:cNvSpPr txBox="1"/>
          <p:nvPr/>
        </p:nvSpPr>
        <p:spPr>
          <a:xfrm flipH="1">
            <a:off x="5061531" y="1284816"/>
            <a:ext cx="426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Understanding</a:t>
            </a:r>
            <a:endParaRPr lang="en-IN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DF8954-C409-041F-E919-3823C64716E7}"/>
              </a:ext>
            </a:extLst>
          </p:cNvPr>
          <p:cNvSpPr txBox="1"/>
          <p:nvPr/>
        </p:nvSpPr>
        <p:spPr>
          <a:xfrm>
            <a:off x="6553200" y="2739291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72A99F-6340-D985-2BBA-246CAF3FDA9A}"/>
              </a:ext>
            </a:extLst>
          </p:cNvPr>
          <p:cNvSpPr txBox="1"/>
          <p:nvPr/>
        </p:nvSpPr>
        <p:spPr>
          <a:xfrm>
            <a:off x="8193880" y="4193766"/>
            <a:ext cx="314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D20436-8A0A-F3B4-F1FF-CFCBF5484871}"/>
              </a:ext>
            </a:extLst>
          </p:cNvPr>
          <p:cNvSpPr txBox="1"/>
          <p:nvPr/>
        </p:nvSpPr>
        <p:spPr>
          <a:xfrm>
            <a:off x="10287000" y="589746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6A5C9C-509F-4AEE-6B4B-D914E67BAAB7}"/>
              </a:ext>
            </a:extLst>
          </p:cNvPr>
          <p:cNvSpPr txBox="1"/>
          <p:nvPr/>
        </p:nvSpPr>
        <p:spPr>
          <a:xfrm>
            <a:off x="11658600" y="7886700"/>
            <a:ext cx="322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01F3C8-1142-C1BA-262D-2EC61654B8B4}"/>
              </a:ext>
            </a:extLst>
          </p:cNvPr>
          <p:cNvSpPr txBox="1"/>
          <p:nvPr/>
        </p:nvSpPr>
        <p:spPr>
          <a:xfrm>
            <a:off x="1905000" y="4217194"/>
            <a:ext cx="3194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A100FF"/>
                </a:solidFill>
              </a:rPr>
              <a:t>        16</a:t>
            </a:r>
          </a:p>
          <a:p>
            <a:endParaRPr lang="en-IN" sz="4400" dirty="0"/>
          </a:p>
          <a:p>
            <a:r>
              <a:rPr lang="en-IN" sz="2400" dirty="0"/>
              <a:t>  </a:t>
            </a:r>
            <a:r>
              <a:rPr lang="en-IN" sz="24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unique categories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F21BA5-0360-A8DF-AE19-591C232CADD4}"/>
              </a:ext>
            </a:extLst>
          </p:cNvPr>
          <p:cNvSpPr txBox="1"/>
          <p:nvPr/>
        </p:nvSpPr>
        <p:spPr>
          <a:xfrm>
            <a:off x="7924800" y="4152900"/>
            <a:ext cx="2913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A100FF"/>
                </a:solidFill>
                <a:latin typeface="Calibri" panose="020F0502020204030204" pitchFamily="34" charset="0"/>
              </a:rPr>
              <a:t>1897</a:t>
            </a:r>
            <a:endParaRPr lang="en-IN" sz="4400" b="1" dirty="0">
              <a:solidFill>
                <a:srgbClr val="A1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9088D-3F10-8FFC-C309-7269B432046E}"/>
              </a:ext>
            </a:extLst>
          </p:cNvPr>
          <p:cNvSpPr txBox="1"/>
          <p:nvPr/>
        </p:nvSpPr>
        <p:spPr>
          <a:xfrm>
            <a:off x="6934200" y="5522893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Reactions to </a:t>
            </a:r>
            <a:r>
              <a:rPr lang="en-IN" sz="2800" u="sng" dirty="0"/>
              <a:t>Animal</a:t>
            </a:r>
            <a:r>
              <a:rPr lang="en-IN" sz="2800" dirty="0"/>
              <a:t> Posts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170DD-E6BA-6935-B346-E90DEF695F24}"/>
              </a:ext>
            </a:extLst>
          </p:cNvPr>
          <p:cNvSpPr txBox="1"/>
          <p:nvPr/>
        </p:nvSpPr>
        <p:spPr>
          <a:xfrm>
            <a:off x="12039600" y="4000500"/>
            <a:ext cx="457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A100FF"/>
                </a:solidFill>
              </a:rPr>
              <a:t>May</a:t>
            </a:r>
          </a:p>
          <a:p>
            <a:endParaRPr lang="en-IN" sz="4400" dirty="0"/>
          </a:p>
          <a:p>
            <a:r>
              <a:rPr lang="en-IN" sz="4400" dirty="0"/>
              <a:t> </a:t>
            </a:r>
            <a:r>
              <a:rPr lang="en-IN" sz="2400" dirty="0"/>
              <a:t>The month with the most posts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85DEB-EB20-57A7-39CC-D5E6D9897BE3}"/>
              </a:ext>
            </a:extLst>
          </p:cNvPr>
          <p:cNvSpPr txBox="1"/>
          <p:nvPr/>
        </p:nvSpPr>
        <p:spPr>
          <a:xfrm>
            <a:off x="6476545" y="1515771"/>
            <a:ext cx="1036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A100FF"/>
                </a:solidFill>
              </a:rPr>
              <a:t>Here we outline some interesting findings about Social Buzz’s categories.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C7882BE-A0BA-3B67-81AA-22BDA9D04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452268"/>
              </p:ext>
            </p:extLst>
          </p:nvPr>
        </p:nvGraphicFramePr>
        <p:xfrm>
          <a:off x="5381693" y="2857501"/>
          <a:ext cx="10086907" cy="63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87B43C6-559D-6B6D-254C-142835610B60}"/>
              </a:ext>
            </a:extLst>
          </p:cNvPr>
          <p:cNvSpPr txBox="1"/>
          <p:nvPr/>
        </p:nvSpPr>
        <p:spPr>
          <a:xfrm>
            <a:off x="4524919" y="1559908"/>
            <a:ext cx="1087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rgbClr val="A100FF"/>
              </a:solidFill>
            </a:endParaRPr>
          </a:p>
          <a:p>
            <a:r>
              <a:rPr lang="en-IN" sz="2800" b="1" dirty="0">
                <a:solidFill>
                  <a:srgbClr val="A100FF"/>
                </a:solidFill>
              </a:rPr>
              <a:t>This bar chart shows the popularity of the top 5 categories.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1642A15-D3A2-8EEC-7520-2FD086207E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171407"/>
              </p:ext>
            </p:extLst>
          </p:nvPr>
        </p:nvGraphicFramePr>
        <p:xfrm>
          <a:off x="3390900" y="3162300"/>
          <a:ext cx="12611099" cy="5457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97939D4-237C-4417-68DE-9B64049439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337441"/>
              </p:ext>
            </p:extLst>
          </p:nvPr>
        </p:nvGraphicFramePr>
        <p:xfrm>
          <a:off x="5554929" y="2095500"/>
          <a:ext cx="10210800" cy="723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40167E8-9573-5BCF-845F-C0F90CB82DBA}"/>
              </a:ext>
            </a:extLst>
          </p:cNvPr>
          <p:cNvSpPr txBox="1"/>
          <p:nvPr/>
        </p:nvSpPr>
        <p:spPr>
          <a:xfrm>
            <a:off x="5583504" y="1180741"/>
            <a:ext cx="1161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A100FF"/>
                </a:solidFill>
              </a:rPr>
              <a:t>This Pie chart shows the popularity of the top 5 categories.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413</Words>
  <Application>Microsoft Office PowerPoint</Application>
  <PresentationFormat>Custom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Clear Sans Regular Bold</vt:lpstr>
      <vt:lpstr>Calibri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bhavani golusu</cp:lastModifiedBy>
  <cp:revision>10</cp:revision>
  <dcterms:created xsi:type="dcterms:W3CDTF">2006-08-16T00:00:00Z</dcterms:created>
  <dcterms:modified xsi:type="dcterms:W3CDTF">2024-12-16T07:49:24Z</dcterms:modified>
  <dc:identifier>DAEhDyfaYKE</dc:identifier>
</cp:coreProperties>
</file>