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4572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5017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58"/>
          <a:sy d="100" n="58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792" y="60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제목 슬라이드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685799"/>
            <a:ext cx="8001000" cy="29718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sz="4800">
                <a:effectLst/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3843867"/>
            <a:ext cx="6400800" cy="194733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altLang="en-US" lang="ko-KR">
                <a:uFillTx/>
              </a:rPr>
              <a:t>클릭하여 마스터 부제목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Straight Connector 1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Straight Connector 1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traight Connector 2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Straight Connector 2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캡션 있는 파노라마 그림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3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altLang="en-US" lang="ko-KR">
                <a:uFillTx/>
              </a:rPr>
              <a:t>그림을 추가하려면 아이콘을 클릭하십시오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Text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2" y="3843867"/>
            <a:ext cx="8304210" cy="457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indent="0" marL="0">
              <a:buFontTx/>
              <a:buNone/>
              <a:defRPr sz="1600">
                <a:uFillTx/>
              </a:defRPr>
            </a:lvl1pPr>
            <a:lvl2pPr indent="0" marL="457200">
              <a:buFontTx/>
              <a:buNone/>
              <a:defRPr>
                <a:uFillTx/>
              </a:defRPr>
            </a:lvl2pPr>
            <a:lvl3pPr indent="0" marL="914400">
              <a:buFontTx/>
              <a:buNone/>
              <a:defRPr>
                <a:uFillTx/>
              </a:defRPr>
            </a:lvl3pPr>
            <a:lvl4pPr indent="0" marL="1371600">
              <a:buFontTx/>
              <a:buNone/>
              <a:defRPr>
                <a:uFillTx/>
              </a:defRPr>
            </a:lvl4pPr>
            <a:lvl5pPr indent="0" marL="1828800">
              <a:buFontTx/>
              <a:buNone/>
              <a:defRPr>
                <a:uFillTx/>
              </a:defRPr>
            </a:lvl5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제목 및 캡션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685800"/>
            <a:ext cx="10058400" cy="2743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l">
              <a:defRPr b="0" cap="all" sz="32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4114800"/>
            <a:ext cx="8535988" cy="1879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캡션 있는 인용문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1411" y="685800"/>
            <a:ext cx="9144001" cy="2743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46212" y="3429000"/>
            <a:ext cx="8534400" cy="381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indent="0" marL="0">
              <a:buFontTx/>
              <a:buNone/>
              <a:defRPr>
                <a:uFillTx/>
              </a:defRPr>
            </a:lvl1pPr>
            <a:lvl2pPr indent="0" marL="457200">
              <a:buFontTx/>
              <a:buNone/>
              <a:defRPr>
                <a:uFillTx/>
              </a:defRPr>
            </a:lvl2pPr>
            <a:lvl3pPr indent="0" marL="914400">
              <a:buFontTx/>
              <a:buNone/>
              <a:defRPr>
                <a:uFillTx/>
              </a:defRPr>
            </a:lvl3pPr>
            <a:lvl4pPr indent="0" marL="1371600">
              <a:buFontTx/>
              <a:buNone/>
              <a:defRPr>
                <a:uFillTx/>
              </a:defRPr>
            </a:lvl4pPr>
            <a:lvl5pPr indent="0" marL="1828800">
              <a:buFontTx/>
              <a:buNone/>
              <a:defRPr>
                <a:uFillTx/>
              </a:defRPr>
            </a:lvl5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4301067"/>
            <a:ext cx="8534400" cy="168486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1812" y="812222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“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TextBox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85412" y="2768601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”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명함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3429000"/>
            <a:ext cx="8534400" cy="1697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cap="all" sz="32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1" y="5132981"/>
            <a:ext cx="8535990" cy="860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인용문 있는 명함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1413" y="685800"/>
            <a:ext cx="9144000" cy="2743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3928534"/>
            <a:ext cx="8534401" cy="104986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lang="en-US" sz="2400">
                <a:ln cmpd="sng" w="3175">
                  <a:noFill/>
                </a:ln>
                <a:solidFill>
                  <a:schemeClr val="tx1"/>
                </a:solidFill>
                <a:effectLst/>
                <a:uFillTx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1" y="4978400"/>
            <a:ext cx="8534401" cy="1016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1812" y="812222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“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85412" y="2768601"/>
            <a:ext cx="609600" cy="58477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Autofit/>
          </a:bodyPr>
          <a:lstStyle/>
          <a:p>
            <a:pPr algn="r" lvl="0"/>
            <a:r>
              <a:rPr dirty="0" lang="en-US" sz="8000">
                <a:solidFill>
                  <a:schemeClr val="tx1"/>
                </a:solidFill>
                <a:effectLst/>
                <a:uFillTx/>
              </a:rPr>
              <a:t>”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참 또는 거짓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685800"/>
            <a:ext cx="10058400" cy="2743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>
            <a:lvl1pPr>
              <a:defRPr b="0" dirty="0" lang="en-US">
                <a:uFillTx/>
              </a:defRPr>
            </a:lvl1pPr>
          </a:lstStyle>
          <a:p>
            <a:pPr lvl="0" marL="0"/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3928534"/>
            <a:ext cx="8534400" cy="838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lang="en-US" sz="2400">
                <a:ln cmpd="sng" w="3175">
                  <a:noFill/>
                </a:ln>
                <a:solidFill>
                  <a:schemeClr val="tx1"/>
                </a:solidFill>
                <a:effectLst/>
                <a:uFillTx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1" y="4766732"/>
            <a:ext cx="8534401" cy="12276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제목 및 세로 텍스트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>
              <a:defRPr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vert="eaVert"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세로 제목 및 텍스트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85212" y="685800"/>
            <a:ext cx="2057400" cy="4572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685800"/>
            <a:ext cx="7823200" cy="5308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vert="eaVert"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제목 및 내용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구역 머리글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1" y="2006600"/>
            <a:ext cx="8534401" cy="2281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cap="all" sz="36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4495800"/>
            <a:ext cx="8534400" cy="1498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콘텐츠 2개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1" y="685800"/>
            <a:ext cx="4937655" cy="36152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08133" y="685801"/>
            <a:ext cx="4934479" cy="361526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비교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72080" y="685800"/>
            <a:ext cx="4649787" cy="5762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1" y="1270529"/>
            <a:ext cx="4937655" cy="30305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79066" y="685800"/>
            <a:ext cx="4665134" cy="5762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06545" y="1262062"/>
            <a:ext cx="4929188" cy="30305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제목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빈 화면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캡션 있는 콘텐츠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85012" y="685800"/>
            <a:ext cx="3657600" cy="1371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sz="24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685800"/>
            <a:ext cx="5943601" cy="5308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85012" y="2209799"/>
            <a:ext cx="3657600" cy="20912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캡션 있는 그림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22812" y="1447800"/>
            <a:ext cx="60198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defRPr b="0" sz="2800">
                <a:uFillTx/>
              </a:defRPr>
            </a:lvl1pPr>
          </a:lstStyle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altLang="en-US" lang="ko-KR">
                <a:uFillTx/>
              </a:rPr>
              <a:t>그림을 추가하려면 아이콘을 클릭하십시오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22812" y="2777066"/>
            <a:ext cx="6021388" cy="204893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>
            <a:lvl1pPr indent="0" marL="0">
              <a:buNone/>
              <a:defRPr sz="18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slideLayouts/slideLayout13.xml" Type="http://schemas.openxmlformats.org/officeDocument/2006/relationships/slideLayout"></Relationship><Relationship Id="rId14" Target="../slideLayouts/slideLayout14.xml" Type="http://schemas.openxmlformats.org/officeDocument/2006/relationships/slideLayout"></Relationship><Relationship Id="rId15" Target="../slideLayouts/slideLayout15.xml" Type="http://schemas.openxmlformats.org/officeDocument/2006/relationships/slideLayout"></Relationship><Relationship Id="rId16" Target="../slideLayouts/slideLayout16.xml" Type="http://schemas.openxmlformats.org/officeDocument/2006/relationships/slideLayout"></Relationship><Relationship Id="rId17" Target="../slideLayouts/slideLayout17.xml" Type="http://schemas.openxmlformats.org/officeDocument/2006/relationships/slideLayout"></Relationship><Relationship Id="rId18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2">
        <a:schemeClr val="bg2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oup 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Straight Connector 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Straight Connector 9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traight Connector 10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Straight Connector 1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4487332"/>
            <a:ext cx="8534400" cy="1507067"/>
          </a:xfrm>
          <a:prstGeom prst="rect">
            <a:avLst/>
          </a:prstGeom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altLang="en-US" lang="ko-KR">
                <a:uFillTx/>
              </a:rPr>
              <a:t>마스터 제목 스타일 편집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685800"/>
            <a:ext cx="8534400" cy="361526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pPr lvl="0"/>
            <a:r>
              <a:rPr altLang="en-US" lang="ko-KR">
                <a:uFillTx/>
              </a:rPr>
              <a:t>마스터 텍스트 스타일을 편집하려면 클릭</a:t>
            </a:r>
          </a:p>
          <a:p>
            <a:pPr lvl="1"/>
            <a:r>
              <a:rPr altLang="en-US" lang="ko-KR">
                <a:uFillTx/>
              </a:rPr>
              <a:t>두 번째 수준</a:t>
            </a:r>
          </a:p>
          <a:p>
            <a:pPr lvl="2"/>
            <a:r>
              <a:rPr altLang="en-US" lang="ko-KR">
                <a:uFillTx/>
              </a:rPr>
              <a:t>세 번째 수준</a:t>
            </a:r>
          </a:p>
          <a:p>
            <a:pPr lvl="3"/>
            <a:r>
              <a:rPr altLang="en-US" lang="ko-KR">
                <a:uFillTx/>
              </a:rPr>
              <a:t>네 번째 수준</a:t>
            </a:r>
          </a:p>
          <a:p>
            <a:pPr lvl="4"/>
            <a:r>
              <a:rPr altLang="en-US" lang="ko-KR">
                <a:uFillTx/>
              </a:rPr>
              <a:t>다섯 번째 수준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904412" y="6172200"/>
            <a:ext cx="16002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/>
          <a:lstStyle>
            <a:lvl1pPr algn="r">
              <a:defRPr b="0" i="0" sz="1000"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</a:defRPr>
            </a:lvl1pPr>
          </a:lstStyle>
          <a:p>
            <a:fld id="{89CDF595-DF97-4F8A-AE0F-C3BFB1B2B5B3}" type="datetimeFigureOut">
              <a:rPr altLang="en-US" lang="ko-KR" smtClean="0">
                <a:uFillTx/>
              </a:rPr>
              <a:t>2019-12-23</a:t>
            </a:fld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6172200"/>
            <a:ext cx="75438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/>
          <a:lstStyle>
            <a:lvl1pPr algn="l">
              <a:defRPr b="0" i="0" sz="1000"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</a:defRPr>
            </a:lvl1pPr>
          </a:lstStyle>
          <a:p>
            <a:endParaRPr altLang="en-US" lang="ko-KR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363200" y="5578475"/>
            <a:ext cx="1142245" cy="6699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b="0" i="0" sz="3200"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</a:defRPr>
            </a:lvl1pPr>
          </a:lstStyle>
          <a:p>
            <a:fld id="{D2C4E1DC-C11A-49EF-9087-11A8EB8C6741}" type="slidenum">
              <a:rPr altLang="en-US" lang="ko-KR" smtClean="0">
                <a:uFillTx/>
              </a:rPr>
              <a:t>‹#›</a:t>
            </a:fld>
            <a:endParaRPr altLang="en-US" lang="ko-KR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dk1" bg2="dk2" folHlink="folHlink" hlink="hlink" tx1="lt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  <p:sldLayoutId r:id="rId13" id="2147483673"/>
    <p:sldLayoutId r:id="rId14" id="2147483674"/>
    <p:sldLayoutId r:id="rId15" id="2147483675"/>
    <p:sldLayoutId r:id="rId16" id="2147483676"/>
    <p:sldLayoutId r:id="rId17" id="2147483677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457200" eaLnBrk="1" hangingPunct="1" latinLnBrk="1" rtl="0">
        <a:spcBef>
          <a:spcPct val="0"/>
        </a:spcBef>
        <a:buNone/>
        <a:defRPr cap="all" kern="1200" sz="3600">
          <a:ln cmpd="sng" w="3175">
            <a:noFill/>
          </a:ln>
          <a:solidFill>
            <a:schemeClr val="tx1"/>
          </a:solidFill>
          <a:effectLst/>
          <a:uFillTx/>
          <a:latin typeface="+mj-lt"/>
          <a:ea typeface="+mj-ea"/>
          <a:cs typeface="+mj-cs"/>
        </a:defRPr>
      </a:lvl1pPr>
      <a:lvl2pPr eaLnBrk="1" hangingPunct="1" latinLnBrk="1">
        <a:defRPr>
          <a:solidFill>
            <a:schemeClr val="tx2"/>
          </a:solidFill>
          <a:uFillTx/>
        </a:defRPr>
      </a:lvl2pPr>
      <a:lvl3pPr eaLnBrk="1" hangingPunct="1" latinLnBrk="1">
        <a:defRPr>
          <a:solidFill>
            <a:schemeClr val="tx2"/>
          </a:solidFill>
          <a:uFillTx/>
        </a:defRPr>
      </a:lvl3pPr>
      <a:lvl4pPr eaLnBrk="1" hangingPunct="1" latinLnBrk="1">
        <a:defRPr>
          <a:solidFill>
            <a:schemeClr val="tx2"/>
          </a:solidFill>
          <a:uFillTx/>
        </a:defRPr>
      </a:lvl4pPr>
      <a:lvl5pPr eaLnBrk="1" hangingPunct="1" latinLnBrk="1">
        <a:defRPr>
          <a:solidFill>
            <a:schemeClr val="tx2"/>
          </a:solidFill>
          <a:uFillTx/>
        </a:defRPr>
      </a:lvl5pPr>
      <a:lvl6pPr eaLnBrk="1" hangingPunct="1" latinLnBrk="1">
        <a:defRPr>
          <a:solidFill>
            <a:schemeClr val="tx2"/>
          </a:solidFill>
          <a:uFillTx/>
        </a:defRPr>
      </a:lvl6pPr>
      <a:lvl7pPr eaLnBrk="1" hangingPunct="1" latinLnBrk="1">
        <a:defRPr>
          <a:solidFill>
            <a:schemeClr val="tx2"/>
          </a:solidFill>
          <a:uFillTx/>
        </a:defRPr>
      </a:lvl7pPr>
      <a:lvl8pPr eaLnBrk="1" hangingPunct="1" latinLnBrk="1">
        <a:defRPr>
          <a:solidFill>
            <a:schemeClr val="tx2"/>
          </a:solidFill>
          <a:uFillTx/>
        </a:defRPr>
      </a:lvl8pPr>
      <a:lvl9pPr eaLnBrk="1" hangingPunct="1" latinLnBrk="1">
        <a:defRPr>
          <a:solidFill>
            <a:schemeClr val="tx2"/>
          </a:solidFill>
          <a:uFillTx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457200" eaLnBrk="1" hangingPunct="1" indent="-285750" latinLnBrk="1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20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1pPr>
      <a:lvl2pPr algn="l" defTabSz="457200" eaLnBrk="1" hangingPunct="1" indent="-285750" latinLnBrk="1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8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2pPr>
      <a:lvl3pPr algn="l" defTabSz="457200" eaLnBrk="1" hangingPunct="1" indent="-285750" latinLnBrk="1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6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3pPr>
      <a:lvl4pPr algn="l" defTabSz="457200" eaLnBrk="1" hangingPunct="1" indent="-171450" latinLnBrk="1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4pPr>
      <a:lvl5pPr algn="l" defTabSz="457200" eaLnBrk="1" hangingPunct="1" indent="-171450" latinLnBrk="1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5pPr>
      <a:lvl6pPr algn="l" defTabSz="457200" eaLnBrk="1" hangingPunct="1" indent="-228600" latinLnBrk="1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6pPr>
      <a:lvl7pPr algn="l" defTabSz="457200" eaLnBrk="1" hangingPunct="1" indent="-228600" latinLnBrk="1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7pPr>
      <a:lvl8pPr algn="l" defTabSz="457200" eaLnBrk="1" hangingPunct="1" indent="-228600" latinLnBrk="1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8pPr>
      <a:lvl9pPr algn="l" defTabSz="457200" eaLnBrk="1" hangingPunct="1" indent="-228600" latinLnBrk="1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charset="2" panose="05040102010807070707" pitchFamily="18" typeface="Wingdings 3"/>
        <a:buChar char=""/>
        <a:defRPr cap="none" kern="1200" sz="1400">
          <a:solidFill>
            <a:schemeClr val="bg2">
              <a:lumMod val="75000"/>
            </a:schemeClr>
          </a:solidFill>
          <a:effectLst/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457200" eaLnBrk="1" hangingPunct="1" latinLnBrk="1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0" eaLnBrk="1" hangingPunct="1" latinLnBrk="1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0" eaLnBrk="1" hangingPunct="1" latinLnBrk="1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0" eaLnBrk="1" hangingPunct="1" latinLnBrk="1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0" eaLnBrk="1" hangingPunct="1" latinLnBrk="1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0" eaLnBrk="1" hangingPunct="1" latinLnBrk="1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latinLnBrk="1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latinLnBrk="1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latinLnBrk="1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2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png" Type="http://schemas.openxmlformats.org/officeDocument/2006/relationships/image"></Relationship><Relationship Id="rId3" Target="../media/image4.png" Type="http://schemas.openxmlformats.org/officeDocument/2006/relationships/image"></Relationship><Relationship Id="rId4" Target="../media/image5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7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8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Snip Diagonal Corner 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0" y="0"/>
            <a:ext cx="12191075" cy="6857998"/>
          </a:xfrm>
          <a:prstGeom prst="snip2DiagRect">
            <a:avLst>
              <a:gd fmla="val 0" name="adj1"/>
              <a:gd fmla="val 42414" name="adj2"/>
            </a:avLst>
          </a:prstGeom>
          <a:ln>
            <a:noFill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noAutofit/>
          </a:bodyPr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2497" y="3954380"/>
            <a:ext cx="8737600" cy="271610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/>
          <a:p>
            <a:r>
              <a:rPr altLang="ko-KR" dirty="0" lang="en-US" sz="5400">
                <a:solidFill>
                  <a:schemeClr val="tx2"/>
                </a:solidFill>
                <a:uFillTx/>
              </a:rPr>
              <a:t>Term Project</a:t>
            </a:r>
            <a:endParaRPr altLang="en-US" dirty="0" lang="ko-KR" sz="5400">
              <a:solidFill>
                <a:schemeClr val="tx2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부제목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4915" y="4902409"/>
            <a:ext cx="6673254" cy="9144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ko-KR" lang="en-US">
                <a:solidFill>
                  <a:schemeClr val="tx1"/>
                </a:solidFill>
                <a:uFillTx/>
              </a:rPr>
              <a:t>20151600</a:t>
            </a:r>
          </a:p>
          <a:p>
            <a:r>
              <a:rPr altLang="en-US" lang="ko-KR">
                <a:solidFill>
                  <a:schemeClr val="tx1"/>
                </a:solidFill>
                <a:uFillTx/>
              </a:rPr>
              <a:t>장승민</a:t>
            </a:r>
            <a:endParaRPr altLang="ko-KR"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49232" y="1004393"/>
            <a:ext cx="3117226" cy="86293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ko-KR">
                <a:uFillTx/>
              </a:rPr>
              <a:t>프로그램 목표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내용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66458" y="3319838"/>
            <a:ext cx="6939214" cy="172477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r>
              <a:rPr altLang="en-US" dirty="0" lang="ko-KR">
                <a:solidFill>
                  <a:schemeClr val="tx1">
                    <a:lumMod val="85000"/>
                  </a:schemeClr>
                </a:solidFill>
                <a:uFillTx/>
              </a:rPr>
              <a:t>해당 프로그램은 미국 야후 사이트에 올라와 있는 실시간 검색어를 바탕으로 해당 내용을 검색하는 기능을 제공하며  그 관심도를 누적하여 사람들이 해당 내용에 얼마나 흥미가 있는지를 보여준다</a:t>
            </a:r>
            <a:r>
              <a:rPr altLang="ko-KR" dirty="0" lang="en-US">
                <a:solidFill>
                  <a:schemeClr val="tx1">
                    <a:lumMod val="85000"/>
                  </a:schemeClr>
                </a:solidFill>
                <a:uFillTx/>
              </a:rPr>
              <a:t>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Straight Connector 6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Straight Connector 6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Straight Connector 6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Straight Connector 6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Straight Connector 7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Rectangle 7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5641" y="4473679"/>
            <a:ext cx="2901807" cy="47932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 fontScale="90000"/>
          </a:bodyPr>
          <a:lstStyle/>
          <a:p>
            <a:pPr latinLnBrk="0"/>
            <a:r>
              <a:rPr altLang="en-US" dirty="0" lang="ko-KR" sz="3000">
                <a:uFillTx/>
              </a:rPr>
              <a:t>프로그램 설명</a:t>
            </a:r>
            <a:r>
              <a:rPr altLang="ko-KR" dirty="0" lang="en-US" sz="3000">
                <a:uFillTx/>
              </a:rPr>
              <a:t>(1)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Content Placeholder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8815" y="5044545"/>
            <a:ext cx="9623477" cy="110455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>
            <a:normAutofit/>
          </a:bodyPr>
          <a:lstStyle/>
          <a:p>
            <a:pPr indent="0" latinLnBrk="0" marL="0">
              <a:buNone/>
            </a:pP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다음은 미국 야후 사이트의 실시간 검색어 순위이다</a:t>
            </a:r>
            <a:r>
              <a:rPr altLang="ko-KR" dirty="0" lang="en-US">
                <a:solidFill>
                  <a:schemeClr val="tx1">
                    <a:lumMod val="75000"/>
                  </a:schemeClr>
                </a:solidFill>
                <a:uFillTx/>
              </a:rPr>
              <a:t>. </a:t>
            </a:r>
          </a:p>
          <a:p>
            <a:pPr indent="0" latinLnBrk="0" marL="0">
              <a:buNone/>
            </a:pP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해당 내용을 </a:t>
            </a:r>
            <a:r>
              <a:rPr altLang="en-US" dirty="0" err="1" lang="ko-KR">
                <a:solidFill>
                  <a:schemeClr val="tx1">
                    <a:lumMod val="75000"/>
                  </a:schemeClr>
                </a:solidFill>
                <a:uFillTx/>
              </a:rPr>
              <a:t>클롤링을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 통해 가져왔다</a:t>
            </a:r>
            <a:r>
              <a:rPr altLang="ko-KR" dirty="0" lang="en-US">
                <a:solidFill>
                  <a:schemeClr val="tx1">
                    <a:lumMod val="75000"/>
                  </a:schemeClr>
                </a:solidFill>
                <a:uFillTx/>
              </a:rPr>
              <a:t>. 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 해당 페이지는 </a:t>
            </a:r>
            <a:r>
              <a:rPr altLang="ko-KR" dirty="0" lang="en-US">
                <a:solidFill>
                  <a:schemeClr val="tx1">
                    <a:lumMod val="75000"/>
                  </a:schemeClr>
                </a:solidFill>
                <a:uFillTx/>
              </a:rPr>
              <a:t>60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초마다 </a:t>
            </a:r>
            <a:r>
              <a:rPr altLang="ko-KR" dirty="0" err="1" lang="en-US">
                <a:solidFill>
                  <a:schemeClr val="tx1">
                    <a:lumMod val="75000"/>
                  </a:schemeClr>
                </a:solidFill>
                <a:uFillTx/>
              </a:rPr>
              <a:t>refres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된다</a:t>
            </a:r>
            <a:r>
              <a:rPr altLang="ko-KR" dirty="0" lang="en-US">
                <a:solidFill>
                  <a:schemeClr val="tx1">
                    <a:lumMod val="75000"/>
                  </a:schemeClr>
                </a:solidFill>
                <a:uFillTx/>
              </a:rPr>
              <a:t>.</a:t>
            </a:r>
            <a:endParaRPr dirty="0" lang="en-US">
              <a:solidFill>
                <a:schemeClr val="tx1">
                  <a:lumMod val="75000"/>
                </a:schemeClr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Group 7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 noGrp="1" noMove="1" noResize="1" noRot="1" noUngrp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Straight Connector 7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Straight Connector 7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Straight Connector 7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Straight Connector 78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Straight Connector 79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Snip Diagonal Corner 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2251" y="690851"/>
            <a:ext cx="9615670" cy="3584587"/>
          </a:xfrm>
          <a:prstGeom prst="snip2DiagRect">
            <a:avLst>
              <a:gd fmla="val 12305" name="adj1"/>
              <a:gd fmla="val 0" name="adj2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그림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61535" y="1571986"/>
            <a:ext cx="4201297" cy="191590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그림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19608" y="995767"/>
            <a:ext cx="1999983" cy="3048103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28429" y="4543367"/>
            <a:ext cx="4205003" cy="94650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en-US" dirty="0" lang="ko-KR" sz="3000">
                <a:uFillTx/>
              </a:rPr>
              <a:t>프로그램 설명</a:t>
            </a:r>
            <a:r>
              <a:rPr altLang="ko-KR" dirty="0" lang="en-US" sz="3000">
                <a:uFillTx/>
              </a:rPr>
              <a:t>(2)</a:t>
            </a:r>
            <a:endParaRPr altLang="en-US" dirty="0" lang="ko-KR" sz="3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nip Diagonal Corner Rectangle 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4000" y="620722"/>
            <a:ext cx="5136155" cy="5286838"/>
          </a:xfrm>
          <a:prstGeom prst="snip2DiagRect">
            <a:avLst>
              <a:gd fmla="val 9954" name="adj1"/>
              <a:gd fmla="val 0" name="adj2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Snip Single Corner Rectangle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95900" y="794540"/>
            <a:ext cx="2494490" cy="4947625"/>
          </a:xfrm>
          <a:prstGeom prst="snip1Rect">
            <a:avLst>
              <a:gd fmla="val 17607" name="adj"/>
            </a:avLst>
          </a:prstGeom>
          <a:solidFill>
            <a:srgbClr val="FFFFFF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그림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60507" y="981076"/>
            <a:ext cx="942466" cy="4597399"/>
          </a:xfrm>
          <a:custGeom>
            <a:avLst/>
            <a:gdLst>
              <a:gd fmla="*/ 290982 w 2120380" name="connsiteX0"/>
              <a:gd fmla="*/ 0 h 4597399" name="connsiteY0"/>
              <a:gd fmla="*/ 2120380 w 2120380" name="connsiteX1"/>
              <a:gd fmla="*/ 0 h 4597399" name="connsiteY1"/>
              <a:gd fmla="*/ 2120380 w 2120380" name="connsiteX2"/>
              <a:gd fmla="*/ 4597399 h 4597399" name="connsiteY2"/>
              <a:gd fmla="*/ 0 w 2120380" name="connsiteX3"/>
              <a:gd fmla="*/ 4597399 h 4597399" name="connsiteY3"/>
              <a:gd fmla="*/ 0 w 2120380" name="connsiteX4"/>
              <a:gd fmla="*/ 290982 h 4597399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4597399" w="2120380">
                <a:moveTo>
                  <a:pt x="290982" y="0"/>
                </a:moveTo>
                <a:lnTo>
                  <a:pt x="2120380" y="0"/>
                </a:lnTo>
                <a:lnTo>
                  <a:pt x="2120380" y="4597399"/>
                </a:lnTo>
                <a:lnTo>
                  <a:pt x="0" y="4597399"/>
                </a:lnTo>
                <a:lnTo>
                  <a:pt x="0" y="290982"/>
                </a:lnTo>
                <a:close/>
              </a:path>
            </a:pathLst>
          </a:cu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Snip Single Corner Rectangle 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3452291" y="792753"/>
            <a:ext cx="2153726" cy="2369545"/>
          </a:xfrm>
          <a:prstGeom prst="snip1Rect">
            <a:avLst>
              <a:gd fmla="val 0" name="adj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16233" y="1564570"/>
            <a:ext cx="1832067" cy="81526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Snip Single Corner Rectangle 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V="1">
            <a:off x="3460769" y="3344573"/>
            <a:ext cx="2145247" cy="2397589"/>
          </a:xfrm>
          <a:prstGeom prst="snip1Rect">
            <a:avLst>
              <a:gd fmla="val 19746" name="adj"/>
            </a:avLst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그림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16233" y="4035358"/>
            <a:ext cx="1832067" cy="1026341"/>
          </a:xfrm>
          <a:custGeom>
            <a:avLst/>
            <a:gdLst>
              <a:gd fmla="*/ 0 w 1832067" name="connsiteX0"/>
              <a:gd fmla="*/ 0 h 1982258" name="connsiteY0"/>
              <a:gd fmla="*/ 1832067 w 1832067" name="connsiteX1"/>
              <a:gd fmla="*/ 0 h 1982258" name="connsiteY1"/>
              <a:gd fmla="*/ 1832067 w 1832067" name="connsiteX2"/>
              <a:gd fmla="*/ 1728256 h 1982258" name="connsiteY2"/>
              <a:gd fmla="*/ 1578065 w 1832067" name="connsiteX3"/>
              <a:gd fmla="*/ 1982258 h 1982258" name="connsiteY3"/>
              <a:gd fmla="*/ 0 w 1832067" name="connsiteX4"/>
              <a:gd fmla="*/ 1982258 h 198225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982258" w="1832067">
                <a:moveTo>
                  <a:pt x="0" y="0"/>
                </a:moveTo>
                <a:lnTo>
                  <a:pt x="1832067" y="0"/>
                </a:lnTo>
                <a:lnTo>
                  <a:pt x="1832067" y="1728256"/>
                </a:lnTo>
                <a:lnTo>
                  <a:pt x="1578065" y="1982258"/>
                </a:lnTo>
                <a:lnTo>
                  <a:pt x="0" y="1982258"/>
                </a:lnTo>
                <a:close/>
              </a:path>
            </a:pathLst>
          </a:cu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내용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5998" y="685800"/>
            <a:ext cx="4819653" cy="36152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지금 </a:t>
            </a:r>
            <a:r>
              <a:rPr altLang="en-US" dirty="0" err="1" lang="ko-KR">
                <a:solidFill>
                  <a:schemeClr val="tx1">
                    <a:lumMod val="75000"/>
                  </a:schemeClr>
                </a:solidFill>
                <a:uFillTx/>
              </a:rPr>
              <a:t>인기검색어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 블랙 </a:t>
            </a:r>
            <a:r>
              <a:rPr altLang="en-US" dirty="0" err="1" lang="ko-KR">
                <a:solidFill>
                  <a:schemeClr val="tx1">
                    <a:lumMod val="75000"/>
                  </a:schemeClr>
                </a:solidFill>
                <a:uFillTx/>
              </a:rPr>
              <a:t>스완에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 대해 알고 싶으면 해당 버튼 을 누르면 된다</a:t>
            </a:r>
            <a:r>
              <a:rPr altLang="ko-KR" dirty="0" lang="en-US">
                <a:solidFill>
                  <a:schemeClr val="tx1">
                    <a:lumMod val="75000"/>
                  </a:schemeClr>
                </a:solidFill>
                <a:uFillTx/>
              </a:rPr>
              <a:t>.</a:t>
            </a:r>
          </a:p>
          <a:p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누르면 네이버에서 블랙 </a:t>
            </a:r>
            <a:r>
              <a:rPr altLang="en-US" dirty="0" err="1" lang="ko-KR">
                <a:solidFill>
                  <a:schemeClr val="tx1">
                    <a:lumMod val="75000"/>
                  </a:schemeClr>
                </a:solidFill>
                <a:uFillTx/>
              </a:rPr>
              <a:t>스완을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 검색한 페이지와 </a:t>
            </a:r>
            <a:r>
              <a:rPr altLang="en-US" dirty="0" err="1" lang="ko-KR">
                <a:solidFill>
                  <a:schemeClr val="tx1">
                    <a:lumMod val="75000"/>
                  </a:schemeClr>
                </a:solidFill>
                <a:uFillTx/>
              </a:rPr>
              <a:t>블랙스완에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 관련된 이미지 그리고 위키피디아에 블랙 </a:t>
            </a:r>
            <a:r>
              <a:rPr altLang="en-US" dirty="0" err="1" lang="ko-KR">
                <a:solidFill>
                  <a:schemeClr val="tx1">
                    <a:lumMod val="75000"/>
                  </a:schemeClr>
                </a:solidFill>
                <a:uFillTx/>
              </a:rPr>
              <a:t>스완을</a:t>
            </a: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 검색한 이미지가 나온다</a:t>
            </a:r>
            <a:r>
              <a:rPr altLang="ko-KR" dirty="0" lang="en-US">
                <a:solidFill>
                  <a:schemeClr val="tx1">
                    <a:lumMod val="75000"/>
                  </a:schemeClr>
                </a:solidFill>
                <a:uFillTx/>
              </a:rPr>
              <a:t>.</a:t>
            </a:r>
            <a:endParaRPr altLang="en-US" dirty="0" lang="ko-KR">
              <a:solidFill>
                <a:schemeClr val="tx1">
                  <a:lumMod val="75000"/>
                </a:schemeClr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 noGrp="1" noMove="1" noResize="1" noRot="1" noUngrp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Straight Connector 2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Straight Connector 2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Straight Connector 24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1860" y="4487332"/>
            <a:ext cx="3225467" cy="8960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en-US" dirty="0" lang="ko-KR" sz="3000">
                <a:uFillTx/>
              </a:rPr>
              <a:t>프로그램 설명</a:t>
            </a:r>
            <a:r>
              <a:rPr altLang="ko-KR" dirty="0" lang="en-US" sz="3000">
                <a:uFillTx/>
              </a:rPr>
              <a:t>(3)</a:t>
            </a:r>
            <a:endParaRPr altLang="en-US" dirty="0" lang="ko-KR" sz="3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Snip Diagonal Corner Rectangle 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4001" y="620722"/>
            <a:ext cx="3670674" cy="5286838"/>
          </a:xfrm>
          <a:prstGeom prst="snip2DiagRect">
            <a:avLst>
              <a:gd fmla="val 11518" name="adj1"/>
              <a:gd fmla="val 0" name="adj2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내용 개체 틀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/>
          <a:srcRect b="-2" r="8166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0558" y="786117"/>
            <a:ext cx="3337560" cy="4956048"/>
          </a:xfrm>
          <a:custGeom>
            <a:avLst/>
            <a:gdLst>
              <a:gd fmla="*/ 384420 w 3337560" name="connsiteX0"/>
              <a:gd fmla="*/ 0 h 4956048" name="connsiteY0"/>
              <a:gd fmla="*/ 3337560 w 3337560" name="connsiteX1"/>
              <a:gd fmla="*/ 0 h 4956048" name="connsiteY1"/>
              <a:gd fmla="*/ 3337560 w 3337560" name="connsiteX2"/>
              <a:gd fmla="*/ 4571628 h 4956048" name="connsiteY2"/>
              <a:gd fmla="*/ 2953140 w 3337560" name="connsiteX3"/>
              <a:gd fmla="*/ 4956048 h 4956048" name="connsiteY3"/>
              <a:gd fmla="*/ 0 w 3337560" name="connsiteX4"/>
              <a:gd fmla="*/ 4956048 h 4956048" name="connsiteY4"/>
              <a:gd fmla="*/ 0 w 3337560" name="connsiteX5"/>
              <a:gd fmla="*/ 384420 h 495604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4956048" w="3337560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Content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1860" y="685800"/>
            <a:ext cx="6253792" cy="361526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indent="0" marL="0">
              <a:buNone/>
            </a:pPr>
            <a:r>
              <a:rPr altLang="en-US" dirty="0" lang="ko-KR">
                <a:solidFill>
                  <a:schemeClr val="tx1">
                    <a:lumMod val="75000"/>
                  </a:schemeClr>
                </a:solidFill>
                <a:uFillTx/>
              </a:rPr>
              <a:t>해당 프로그램은 실시간 검색어를 데이터베이스에 저장해 놓는다 그리고 사람들의 관심도를 축척해 나간다</a:t>
            </a:r>
            <a:r>
              <a:rPr altLang="ko-KR" dirty="0" lang="en-US">
                <a:solidFill>
                  <a:schemeClr val="tx1">
                    <a:lumMod val="75000"/>
                  </a:schemeClr>
                </a:solidFill>
                <a:uFillTx/>
              </a:rPr>
              <a:t>.</a:t>
            </a:r>
            <a:endParaRPr dirty="0" lang="en-US">
              <a:solidFill>
                <a:schemeClr val="tx1">
                  <a:lumMod val="75000"/>
                </a:schemeClr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 noGrp="1" noMove="1" noResize="1" noRot="1" noUngrp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Straight Connector 1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Straight Connector 1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Straight Connector 18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Straight Connector 19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traight Connector 1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Straight Connector 1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Connector 1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Straight Connector 1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Rectangle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32710" y="628617"/>
            <a:ext cx="3971902" cy="12832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latinLnBrk="0"/>
            <a:r>
              <a:rPr altLang="en-US" dirty="0" lang="ko-KR" sz="3000">
                <a:uFillTx/>
              </a:rPr>
              <a:t>코드 설명</a:t>
            </a:r>
            <a:r>
              <a:rPr altLang="ko-KR" dirty="0" lang="en-US" sz="3000">
                <a:uFillTx/>
              </a:rPr>
              <a:t>-</a:t>
            </a:r>
            <a:r>
              <a:rPr altLang="en-US" dirty="0" lang="ko-KR" sz="3000">
                <a:uFillTx/>
              </a:rPr>
              <a:t>프로그램</a:t>
            </a:r>
            <a:r>
              <a:rPr altLang="ko-KR" dirty="0" lang="en-US" sz="3000">
                <a:uFillTx/>
              </a:rPr>
              <a:t>(1)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Snip Diagonal Corner 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4000" y="620722"/>
            <a:ext cx="6575496" cy="5286838"/>
          </a:xfrm>
          <a:prstGeom prst="snip2DiagRect">
            <a:avLst>
              <a:gd fmla="val 10787" name="adj1"/>
              <a:gd fmla="val 0" name="adj2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내용 개체 틀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/>
          <a:srcRect b="5910" r="-2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9072" y="786117"/>
            <a:ext cx="6245352" cy="4956048"/>
          </a:xfrm>
          <a:custGeom>
            <a:avLst/>
            <a:gdLst>
              <a:gd fmla="*/ 534609 w 6245352" name="connsiteX0"/>
              <a:gd fmla="*/ 0 h 4956048" name="connsiteY0"/>
              <a:gd fmla="*/ 6245352 w 6245352" name="connsiteX1"/>
              <a:gd fmla="*/ 0 h 4956048" name="connsiteY1"/>
              <a:gd fmla="*/ 6245352 w 6245352" name="connsiteX2"/>
              <a:gd fmla="*/ 4421439 h 4956048" name="connsiteY2"/>
              <a:gd fmla="*/ 5710743 w 6245352" name="connsiteX3"/>
              <a:gd fmla="*/ 4956048 h 4956048" name="connsiteY3"/>
              <a:gd fmla="*/ 0 w 6245352" name="connsiteX4"/>
              <a:gd fmla="*/ 4956048 h 4956048" name="connsiteY4"/>
              <a:gd fmla="*/ 0 w 6245352" name="connsiteX5"/>
              <a:gd fmla="*/ 534609 h 495604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4956048" w="6245352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Group 2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 noGrp="1" noMove="1" noResize="1" noRot="1" noUngrp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traight Connector 2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Straight Connector 24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Straight Connector 2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Straight Connector 2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traight Connector 2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16953" y="2185644"/>
            <a:ext cx="3521197" cy="2585323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altLang="en-US" dirty="0" lang="ko-KR">
                <a:uFillTx/>
              </a:rPr>
              <a:t>야후에서 인기 검색어를 가져오는 기능은 </a:t>
            </a:r>
            <a:r>
              <a:rPr altLang="ko-KR" dirty="0" lang="en-US">
                <a:uFillTx/>
              </a:rPr>
              <a:t>python</a:t>
            </a:r>
            <a:r>
              <a:rPr altLang="en-US" dirty="0" lang="ko-KR">
                <a:uFillTx/>
              </a:rPr>
              <a:t>으로 구현 하여 </a:t>
            </a:r>
            <a:r>
              <a:rPr altLang="en-US" dirty="0" err="1" lang="ko-KR">
                <a:uFillTx/>
              </a:rPr>
              <a:t>크롤링</a:t>
            </a:r>
            <a:r>
              <a:rPr altLang="en-US" dirty="0" lang="ko-KR">
                <a:uFillTx/>
              </a:rPr>
              <a:t> 하였다</a:t>
            </a:r>
            <a:r>
              <a:rPr altLang="ko-KR" dirty="0" lang="en-US">
                <a:uFillTx/>
              </a:rPr>
              <a:t>.</a:t>
            </a:r>
          </a:p>
          <a:p>
            <a:endParaRPr altLang="ko-KR" dirty="0" lang="en-US">
              <a:uFillTx/>
            </a:endParaRPr>
          </a:p>
          <a:p>
            <a:r>
              <a:rPr altLang="en-US" dirty="0" lang="ko-KR">
                <a:uFillTx/>
              </a:rPr>
              <a:t>해당 태그를 검색하여 원하는 정보만 모았다</a:t>
            </a:r>
            <a:r>
              <a:rPr altLang="ko-KR" dirty="0" lang="en-US">
                <a:uFillTx/>
              </a:rPr>
              <a:t>. </a:t>
            </a:r>
            <a:r>
              <a:rPr altLang="en-US" dirty="0" lang="ko-KR">
                <a:uFillTx/>
              </a:rPr>
              <a:t>여기서는 인기 검색에 대한 정보만이 필요함으로 인기 정보를 추출하였다</a:t>
            </a:r>
            <a:r>
              <a:rPr altLang="ko-KR" dirty="0" lang="en-US">
                <a:uFillTx/>
              </a:rPr>
              <a:t>.</a:t>
            </a:r>
            <a:endParaRPr altLang="en-US" dirty="0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32710" y="620722"/>
            <a:ext cx="4199944" cy="11424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/>
          <a:p>
            <a:r>
              <a:rPr altLang="en-US" dirty="0" lang="ko-KR" sz="3000">
                <a:uFillTx/>
              </a:rPr>
              <a:t>코드 설명</a:t>
            </a:r>
            <a:r>
              <a:rPr altLang="ko-KR" dirty="0" lang="en-US" sz="3000">
                <a:uFillTx/>
              </a:rPr>
              <a:t>-</a:t>
            </a:r>
            <a:r>
              <a:rPr altLang="en-US" dirty="0" lang="ko-KR" sz="3000">
                <a:uFillTx/>
              </a:rPr>
              <a:t>프로그램</a:t>
            </a:r>
            <a:r>
              <a:rPr altLang="ko-KR" dirty="0" lang="en-US" sz="3000">
                <a:uFillTx/>
              </a:rPr>
              <a:t>(2)</a:t>
            </a:r>
            <a:endParaRPr altLang="en-US" dirty="0" lang="ko-KR" sz="3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nip Diagonal Corner Rectangle 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2990" y="620722"/>
            <a:ext cx="6575496" cy="5286838"/>
          </a:xfrm>
          <a:prstGeom prst="snip2DiagRect">
            <a:avLst>
              <a:gd fmla="val 10787" name="adj1"/>
              <a:gd fmla="val 0" name="adj2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/>
          <a:srcRect b="179" r="-2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8062" y="786117"/>
            <a:ext cx="6245352" cy="4956048"/>
          </a:xfrm>
          <a:custGeom>
            <a:avLst/>
            <a:gdLst>
              <a:gd fmla="*/ 534609 w 6245352" name="connsiteX0"/>
              <a:gd fmla="*/ 0 h 4956048" name="connsiteY0"/>
              <a:gd fmla="*/ 6245352 w 6245352" name="connsiteX1"/>
              <a:gd fmla="*/ 0 h 4956048" name="connsiteY1"/>
              <a:gd fmla="*/ 6245352 w 6245352" name="connsiteX2"/>
              <a:gd fmla="*/ 4421439 h 4956048" name="connsiteY2"/>
              <a:gd fmla="*/ 5710743 w 6245352" name="connsiteX3"/>
              <a:gd fmla="*/ 4956048 h 4956048" name="connsiteY3"/>
              <a:gd fmla="*/ 0 w 6245352" name="connsiteX4"/>
              <a:gd fmla="*/ 4956048 h 4956048" name="connsiteY4"/>
              <a:gd fmla="*/ 0 w 6245352" name="connsiteX5"/>
              <a:gd fmla="*/ 534609 h 495604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4956048" w="6245352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내용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32710" y="1822449"/>
            <a:ext cx="3479419" cy="307022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/>
          <a:p>
            <a:pPr indent="0" marL="0">
              <a:buNone/>
            </a:pPr>
            <a:r>
              <a:rPr altLang="en-US" dirty="0" lang="ko-KR" sz="1400">
                <a:solidFill>
                  <a:schemeClr val="tx1">
                    <a:lumMod val="75000"/>
                  </a:schemeClr>
                </a:solidFill>
                <a:uFillTx/>
              </a:rPr>
              <a:t>해당 검색어에 대해서 정보를 구하는 것은 </a:t>
            </a:r>
            <a:r>
              <a:rPr altLang="ko-KR" dirty="0" lang="en-US" sz="1400">
                <a:solidFill>
                  <a:schemeClr val="tx1">
                    <a:lumMod val="75000"/>
                  </a:schemeClr>
                </a:solidFill>
                <a:uFillTx/>
              </a:rPr>
              <a:t>PHP</a:t>
            </a:r>
            <a:r>
              <a:rPr altLang="en-US" dirty="0" lang="ko-KR" sz="1400">
                <a:solidFill>
                  <a:schemeClr val="tx1">
                    <a:lumMod val="75000"/>
                  </a:schemeClr>
                </a:solidFill>
                <a:uFillTx/>
              </a:rPr>
              <a:t>의 </a:t>
            </a:r>
            <a:r>
              <a:rPr altLang="en-US" dirty="0" err="1" lang="ko-KR" sz="1400">
                <a:solidFill>
                  <a:schemeClr val="tx1">
                    <a:lumMod val="75000"/>
                  </a:schemeClr>
                </a:solidFill>
                <a:uFillTx/>
              </a:rPr>
              <a:t>크롤링으로</a:t>
            </a:r>
            <a:r>
              <a:rPr altLang="en-US" dirty="0" lang="ko-KR" sz="1400">
                <a:solidFill>
                  <a:schemeClr val="tx1">
                    <a:lumMod val="75000"/>
                  </a:schemeClr>
                </a:solidFill>
                <a:uFillTx/>
              </a:rPr>
              <a:t> 구하였다</a:t>
            </a:r>
            <a:r>
              <a:rPr altLang="ko-KR" dirty="0" lang="en-US" sz="1400">
                <a:solidFill>
                  <a:schemeClr val="tx1">
                    <a:lumMod val="75000"/>
                  </a:schemeClr>
                </a:solidFill>
                <a:uFillTx/>
              </a:rPr>
              <a:t>.</a:t>
            </a:r>
          </a:p>
          <a:p>
            <a:pPr indent="0" marL="0">
              <a:buNone/>
            </a:pPr>
            <a:r>
              <a:rPr altLang="en-US" dirty="0" lang="ko-KR" sz="1400">
                <a:solidFill>
                  <a:schemeClr val="tx1">
                    <a:lumMod val="75000"/>
                  </a:schemeClr>
                </a:solidFill>
                <a:uFillTx/>
              </a:rPr>
              <a:t>먼저 웹페이지를 불러온 후 태그를 따라 검색하면서 필요한 정보만 추출하였다</a:t>
            </a:r>
            <a:r>
              <a:rPr altLang="ko-KR" dirty="0" lang="en-US" sz="1400">
                <a:solidFill>
                  <a:schemeClr val="tx1">
                    <a:lumMod val="75000"/>
                  </a:schemeClr>
                </a:solidFill>
                <a:uFillTx/>
              </a:rPr>
              <a:t>.</a:t>
            </a:r>
            <a:endParaRPr altLang="en-US" dirty="0" lang="ko-KR" sz="1400">
              <a:solidFill>
                <a:schemeClr val="tx1">
                  <a:lumMod val="75000"/>
                </a:schemeClr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roup 1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 noGrp="1" noMove="1" noResize="1" noRot="1" noUngrp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traight Connector 1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Connector 14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Straight Connector 1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Straight Connector 1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32710" y="620722"/>
            <a:ext cx="4290096" cy="11424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/>
          <a:p>
            <a:r>
              <a:rPr altLang="en-US" dirty="0" lang="ko-KR" sz="3000">
                <a:uFillTx/>
              </a:rPr>
              <a:t>코드 설명</a:t>
            </a:r>
            <a:r>
              <a:rPr altLang="ko-KR" dirty="0" lang="en-US" sz="3000">
                <a:uFillTx/>
              </a:rPr>
              <a:t>-</a:t>
            </a:r>
            <a:r>
              <a:rPr altLang="en-US" dirty="0" lang="ko-KR" sz="3000">
                <a:uFillTx/>
              </a:rPr>
              <a:t>프로그램</a:t>
            </a:r>
            <a:r>
              <a:rPr altLang="ko-KR" dirty="0" lang="en-US" sz="3000">
                <a:uFillTx/>
              </a:rPr>
              <a:t>(3)</a:t>
            </a:r>
            <a:endParaRPr altLang="en-US" dirty="0" lang="ko-KR" sz="3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nip Diagonal Corner Rectangle 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2990" y="620722"/>
            <a:ext cx="6575496" cy="5286838"/>
          </a:xfrm>
          <a:prstGeom prst="snip2DiagRect">
            <a:avLst>
              <a:gd fmla="val 10787" name="adj1"/>
              <a:gd fmla="val 0" name="adj2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그림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/>
          <a:srcRect b="22605" r="-1" t="25417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8062" y="786117"/>
            <a:ext cx="6245352" cy="4956048"/>
          </a:xfrm>
          <a:custGeom>
            <a:avLst/>
            <a:gdLst>
              <a:gd fmla="*/ 534609 w 6245352" name="connsiteX0"/>
              <a:gd fmla="*/ 0 h 4956048" name="connsiteY0"/>
              <a:gd fmla="*/ 6245352 w 6245352" name="connsiteX1"/>
              <a:gd fmla="*/ 0 h 4956048" name="connsiteY1"/>
              <a:gd fmla="*/ 6245352 w 6245352" name="connsiteX2"/>
              <a:gd fmla="*/ 4421439 h 4956048" name="connsiteY2"/>
              <a:gd fmla="*/ 5710743 w 6245352" name="connsiteX3"/>
              <a:gd fmla="*/ 4956048 h 4956048" name="connsiteY3"/>
              <a:gd fmla="*/ 0 w 6245352" name="connsiteX4"/>
              <a:gd fmla="*/ 4956048 h 4956048" name="connsiteY4"/>
              <a:gd fmla="*/ 0 w 6245352" name="connsiteX5"/>
              <a:gd fmla="*/ 534609 h 4956048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4956048" w="6245352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내용 개체 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32710" y="1822449"/>
            <a:ext cx="3479419" cy="307022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rmAutofit/>
          </a:bodyPr>
          <a:lstStyle/>
          <a:p>
            <a:r>
              <a:rPr altLang="en-US" dirty="0" lang="ko-KR" sz="1400">
                <a:solidFill>
                  <a:schemeClr val="tx1">
                    <a:lumMod val="75000"/>
                  </a:schemeClr>
                </a:solidFill>
                <a:uFillTx/>
              </a:rPr>
              <a:t>해당 검색어를 데이터베이스에 축척하는 </a:t>
            </a:r>
            <a:r>
              <a:rPr altLang="ko-KR" dirty="0" lang="en-US" sz="1400">
                <a:solidFill>
                  <a:schemeClr val="tx1">
                    <a:lumMod val="75000"/>
                  </a:schemeClr>
                </a:solidFill>
                <a:uFillTx/>
              </a:rPr>
              <a:t>php</a:t>
            </a:r>
            <a:r>
              <a:rPr altLang="en-US" dirty="0" lang="ko-KR" sz="1400">
                <a:solidFill>
                  <a:schemeClr val="tx1">
                    <a:lumMod val="75000"/>
                  </a:schemeClr>
                </a:solidFill>
                <a:uFillTx/>
              </a:rPr>
              <a:t>부분이다</a:t>
            </a:r>
            <a:r>
              <a:rPr altLang="ko-KR" dirty="0" lang="en-US" sz="1400">
                <a:solidFill>
                  <a:schemeClr val="tx1">
                    <a:lumMod val="75000"/>
                  </a:schemeClr>
                </a:solidFill>
                <a:uFillTx/>
              </a:rPr>
              <a:t>.</a:t>
            </a:r>
            <a:endParaRPr altLang="en-US" dirty="0" lang="ko-KR" sz="1400">
              <a:solidFill>
                <a:schemeClr val="tx1">
                  <a:lumMod val="75000"/>
                </a:schemeClr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roup 1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 noGrp="1" noMove="1" noResize="1" noRot="1" noUngrp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traight Connector 13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Connector 14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Straight Connector 1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Straight Connector 17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제목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2" y="2625754"/>
            <a:ext cx="3619340" cy="103184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ko-KR">
                <a:uFillTx/>
              </a:rPr>
              <a:t>감사합니다</a:t>
            </a:r>
            <a:r>
              <a:rPr altLang="ko-KR" dirty="0" lang="en-US">
                <a:uFillTx/>
              </a:rPr>
              <a:t>.</a:t>
            </a:r>
            <a:endParaRPr altLang="en-US" dirty="0" lang="ko-KR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슬라이스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슬라이스">
      <a:maj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algn="ctr" cap="rnd" cmpd="sng" w="9525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algn="ctr" cap="rnd" cmpd="sng" w="15875">
          <a:solidFill>
            <a:schemeClr val="phClr">
              <a:hueMod val="94000"/>
            </a:schemeClr>
          </a:solidFill>
          <a:prstDash val="solid"/>
        </a:ln>
        <a:ln algn="ctr" cap="rnd" cmpd="sng" w="28575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h="25400" w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192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슬라이스</vt:lpstr>
      <vt:lpstr>Term Project</vt:lpstr>
      <vt:lpstr>프로그램 목표</vt:lpstr>
      <vt:lpstr>프로그램 설명(1)</vt:lpstr>
      <vt:lpstr>프로그램 설명(2)</vt:lpstr>
      <vt:lpstr>프로그램 설명(3)</vt:lpstr>
      <vt:lpstr>코드 설명-프로그램(1)</vt:lpstr>
      <vt:lpstr>코드 설명-프로그램(2)</vt:lpstr>
      <vt:lpstr>코드 설명-프로그램(3)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장승민</dc:creator>
  <cp:lastModifiedBy>장승민</cp:lastModifiedBy>
  <cp:revision>3</cp:revision>
  <dcterms:created xsi:type="dcterms:W3CDTF">2019-12-22T20:25:20Z</dcterms:created>
  <dcterms:modified xsi:type="dcterms:W3CDTF">2019-12-23T02:01:47Z</dcterms:modified>
</cp:coreProperties>
</file>