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3"/>
  </p:notesMasterIdLst>
  <p:sldIdLst>
    <p:sldId id="455" r:id="rId2"/>
    <p:sldId id="464" r:id="rId3"/>
    <p:sldId id="257" r:id="rId4"/>
    <p:sldId id="459" r:id="rId5"/>
    <p:sldId id="465" r:id="rId6"/>
    <p:sldId id="458" r:id="rId7"/>
    <p:sldId id="466" r:id="rId8"/>
    <p:sldId id="467" r:id="rId9"/>
    <p:sldId id="468" r:id="rId10"/>
    <p:sldId id="469" r:id="rId11"/>
    <p:sldId id="456" r:id="rId12"/>
  </p:sldIdLst>
  <p:sldSz cx="12192000" cy="6858000"/>
  <p:notesSz cx="6858000" cy="9144000"/>
  <p:embeddedFontLst>
    <p:embeddedFont>
      <p:font typeface="Open Sans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Arial Black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 snapToObjects="1">
      <p:cViewPr varScale="1">
        <p:scale>
          <a:sx n="69" d="100"/>
          <a:sy n="69" d="100"/>
        </p:scale>
        <p:origin x="-7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9434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Open Sans"/>
              <a:buNone/>
              <a:defRPr sz="4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7C0"/>
              </a:buClr>
              <a:buSzPts val="2000"/>
              <a:buNone/>
              <a:defRPr sz="2000">
                <a:solidFill>
                  <a:srgbClr val="8F97C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7C0"/>
              </a:buClr>
              <a:buSzPts val="1800"/>
              <a:buNone/>
              <a:defRPr sz="1800">
                <a:solidFill>
                  <a:srgbClr val="8F97C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7C0"/>
              </a:buClr>
              <a:buSzPts val="1600"/>
              <a:buNone/>
              <a:defRPr sz="1600">
                <a:solidFill>
                  <a:srgbClr val="8F97C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7C0"/>
              </a:buClr>
              <a:buSzPts val="1600"/>
              <a:buNone/>
              <a:defRPr sz="1600">
                <a:solidFill>
                  <a:srgbClr val="8F97C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7C0"/>
              </a:buClr>
              <a:buSzPts val="1600"/>
              <a:buNone/>
              <a:defRPr sz="1600">
                <a:solidFill>
                  <a:srgbClr val="8F97C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7C0"/>
              </a:buClr>
              <a:buSzPts val="1600"/>
              <a:buNone/>
              <a:defRPr sz="1600">
                <a:solidFill>
                  <a:srgbClr val="8F97C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7C0"/>
              </a:buClr>
              <a:buSzPts val="1600"/>
              <a:buNone/>
              <a:defRPr sz="1600">
                <a:solidFill>
                  <a:srgbClr val="8F97C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7C0"/>
              </a:buClr>
              <a:buSzPts val="1600"/>
              <a:buNone/>
              <a:defRPr sz="1600">
                <a:solidFill>
                  <a:srgbClr val="8F97C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6743700" y="6485503"/>
            <a:ext cx="5141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8200" y="307780"/>
            <a:ext cx="10515600" cy="85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901908" y="353370"/>
            <a:ext cx="10192400" cy="61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56696" y="383915"/>
            <a:ext cx="10515600" cy="59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A166F-572A-4163-AA83-3CE0FC4EC6C4}" type="datetimeFigureOut">
              <a:rPr lang="en-IN"/>
              <a:pPr>
                <a:defRPr/>
              </a:pPr>
              <a:t>19-12-2022</a:t>
            </a:fld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EE55-15E4-40A8-8EC1-2826EA50C9E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9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756696" y="383915"/>
            <a:ext cx="10515600" cy="59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-44450" y="-24767"/>
            <a:ext cx="12280900" cy="698278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6400" y="156121"/>
            <a:ext cx="1365518" cy="29531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7770340" y="64474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14295" y="223261"/>
            <a:ext cx="8201737" cy="97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66297" y="1705969"/>
            <a:ext cx="4307006" cy="268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Open Sans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7252128" y="4443136"/>
            <a:ext cx="4321175" cy="83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5577" y="217739"/>
            <a:ext cx="8776982" cy="90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8200" y="307781"/>
            <a:ext cx="10515600" cy="91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6718300" y="6485503"/>
            <a:ext cx="5166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56696" y="383915"/>
            <a:ext cx="10515600" cy="59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Open Sans"/>
              <a:buNone/>
              <a:defRPr sz="32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-37069" y="6444123"/>
            <a:ext cx="12229069" cy="42983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1" descr="A close up of a sign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60642" y="6503645"/>
            <a:ext cx="1416318" cy="30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A close up of a sign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566400" y="156121"/>
            <a:ext cx="1365518" cy="295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256054" y="539789"/>
            <a:ext cx="216811" cy="251044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23172" y="539789"/>
            <a:ext cx="216811" cy="251044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9648" y="539789"/>
            <a:ext cx="216811" cy="251044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473371" y="6444122"/>
            <a:ext cx="5718629" cy="437835"/>
          </a:xfrm>
          <a:prstGeom prst="parallelogram">
            <a:avLst>
              <a:gd name="adj" fmla="val 2500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6662057" y="6490945"/>
            <a:ext cx="5223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2148017" y="65493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DAE1E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rgbClr val="DAE1E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7"/>
          <a:stretch>
            <a:fillRect/>
          </a:stretch>
        </p:blipFill>
        <p:spPr bwMode="auto">
          <a:xfrm>
            <a:off x="15664" y="15735"/>
            <a:ext cx="6035644" cy="641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6051090" y="2923953"/>
            <a:ext cx="6142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I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Simplifying Healthcare</a:t>
            </a:r>
          </a:p>
          <a:p>
            <a:pPr algn="ctr"/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Multiplying Prosperity</a:t>
            </a:r>
            <a:endParaRPr lang="en-IN" altLang="en-US" sz="18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96329" y="1523361"/>
            <a:ext cx="6142288" cy="153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3544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6;p26" descr="apple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268" y="1137811"/>
            <a:ext cx="6116938" cy="50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6743700" y="6485503"/>
            <a:ext cx="5141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@2020 Medi Assist | Retail Login Process | Confidential</a:t>
            </a:r>
            <a:endParaRPr/>
          </a:p>
        </p:txBody>
      </p:sp>
      <p:sp>
        <p:nvSpPr>
          <p:cNvPr id="5" name="Google Shape;264;p27"/>
          <p:cNvSpPr txBox="1"/>
          <p:nvPr/>
        </p:nvSpPr>
        <p:spPr>
          <a:xfrm>
            <a:off x="816955" y="346886"/>
            <a:ext cx="9167495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2"/>
              </a:buClr>
              <a:buSzPts val="2800"/>
            </a:pP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Complete claim form and submit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726191" y="1302326"/>
            <a:ext cx="5607435" cy="3574473"/>
          </a:xfrm>
          <a:prstGeom prst="rect">
            <a:avLst/>
          </a:prstGeom>
        </p:spPr>
      </p:pic>
      <p:grpSp>
        <p:nvGrpSpPr>
          <p:cNvPr id="9" name="Google Shape;236;p26"/>
          <p:cNvGrpSpPr/>
          <p:nvPr/>
        </p:nvGrpSpPr>
        <p:grpSpPr>
          <a:xfrm>
            <a:off x="629489" y="1607099"/>
            <a:ext cx="3415999" cy="539755"/>
            <a:chOff x="750628" y="2751458"/>
            <a:chExt cx="1783645" cy="252773"/>
          </a:xfrm>
        </p:grpSpPr>
        <p:sp>
          <p:nvSpPr>
            <p:cNvPr id="10" name="Google Shape;237;p26"/>
            <p:cNvSpPr/>
            <p:nvPr/>
          </p:nvSpPr>
          <p:spPr>
            <a:xfrm>
              <a:off x="932275" y="2751458"/>
              <a:ext cx="1601998" cy="252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Complete claim form and submit</a:t>
              </a:r>
              <a:endParaRPr dirty="0"/>
            </a:p>
          </p:txBody>
        </p:sp>
        <p:sp>
          <p:nvSpPr>
            <p:cNvPr id="11" name="Google Shape;238;p26"/>
            <p:cNvSpPr/>
            <p:nvPr/>
          </p:nvSpPr>
          <p:spPr>
            <a:xfrm>
              <a:off x="750628" y="2753884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1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235527" y="401782"/>
            <a:ext cx="11649613" cy="569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Open Sans"/>
              <a:buNone/>
            </a:pPr>
            <a:r>
              <a:rPr lang="en-US" dirty="0" smtClean="0"/>
              <a:t>THANK YOU</a:t>
            </a: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6743700" y="6485503"/>
            <a:ext cx="5141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@2020 Medi Assist | Retail Login Process |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48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4;p27"/>
          <p:cNvSpPr txBox="1"/>
          <p:nvPr/>
        </p:nvSpPr>
        <p:spPr>
          <a:xfrm>
            <a:off x="124691" y="2133601"/>
            <a:ext cx="11901054" cy="128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None/>
            </a:pPr>
            <a:r>
              <a:rPr lang="en-US" sz="2800" b="1" dirty="0" err="1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MediAssist</a:t>
            </a: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Employee portal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None/>
            </a:pPr>
            <a:endParaRPr lang="en-US" sz="2800" b="1" dirty="0" smtClean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Reimbursement claim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48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6743700" y="6485503"/>
            <a:ext cx="5141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@2020 Medi Assist | Retail Login Process | Confidential</a:t>
            </a:r>
            <a:endParaRPr/>
          </a:p>
        </p:txBody>
      </p:sp>
      <p:sp>
        <p:nvSpPr>
          <p:cNvPr id="5" name="Google Shape;264;p27"/>
          <p:cNvSpPr txBox="1"/>
          <p:nvPr/>
        </p:nvSpPr>
        <p:spPr>
          <a:xfrm>
            <a:off x="816955" y="346886"/>
            <a:ext cx="9167495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Home Page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1005813"/>
            <a:ext cx="9476510" cy="520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6743700" y="6485503"/>
            <a:ext cx="5141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@2020 Medi Assist | Retail Login Process | Confidential</a:t>
            </a:r>
            <a:endParaRPr/>
          </a:p>
        </p:txBody>
      </p:sp>
      <p:sp>
        <p:nvSpPr>
          <p:cNvPr id="5" name="Google Shape;264;p27"/>
          <p:cNvSpPr txBox="1"/>
          <p:nvPr/>
        </p:nvSpPr>
        <p:spPr>
          <a:xfrm>
            <a:off x="816954" y="346886"/>
            <a:ext cx="9167495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Click “Submit Claim”</a:t>
            </a:r>
            <a:endParaRPr dirty="0"/>
          </a:p>
        </p:txBody>
      </p:sp>
      <p:grpSp>
        <p:nvGrpSpPr>
          <p:cNvPr id="10" name="Group 9"/>
          <p:cNvGrpSpPr/>
          <p:nvPr/>
        </p:nvGrpSpPr>
        <p:grpSpPr>
          <a:xfrm>
            <a:off x="816955" y="995730"/>
            <a:ext cx="9851045" cy="5101833"/>
            <a:chOff x="816955" y="995730"/>
            <a:chExt cx="9851045" cy="510183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5" y="995730"/>
              <a:ext cx="9851045" cy="5060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6369" y="3145140"/>
              <a:ext cx="3738748" cy="2952423"/>
            </a:xfrm>
            <a:prstGeom prst="rect">
              <a:avLst/>
            </a:prstGeom>
            <a:ln>
              <a:solidFill>
                <a:srgbClr val="FFFF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Lef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27937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4;p27"/>
          <p:cNvSpPr txBox="1"/>
          <p:nvPr/>
        </p:nvSpPr>
        <p:spPr>
          <a:xfrm>
            <a:off x="816955" y="443871"/>
            <a:ext cx="10017300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Hospitalization details-Fill all mandatory fields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pen Sans"/>
              <a:buNone/>
            </a:pP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4447268" y="1137811"/>
            <a:ext cx="6116938" cy="5027462"/>
            <a:chOff x="5721928" y="1123956"/>
            <a:chExt cx="6116938" cy="5027462"/>
          </a:xfrm>
        </p:grpSpPr>
        <p:pic>
          <p:nvPicPr>
            <p:cNvPr id="6" name="Google Shape;256;p26" descr="apple icons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721928" y="1123956"/>
              <a:ext cx="6116938" cy="5027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1304" y="1376496"/>
              <a:ext cx="5587117" cy="3456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oogle Shape;236;p26"/>
          <p:cNvGrpSpPr/>
          <p:nvPr/>
        </p:nvGrpSpPr>
        <p:grpSpPr>
          <a:xfrm>
            <a:off x="945442" y="1362642"/>
            <a:ext cx="3113940" cy="3794035"/>
            <a:chOff x="735636" y="2686577"/>
            <a:chExt cx="2819488" cy="2548798"/>
          </a:xfrm>
        </p:grpSpPr>
        <p:sp>
          <p:nvSpPr>
            <p:cNvPr id="8" name="Google Shape;237;p26"/>
            <p:cNvSpPr/>
            <p:nvPr/>
          </p:nvSpPr>
          <p:spPr>
            <a:xfrm>
              <a:off x="968445" y="2686577"/>
              <a:ext cx="1305422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Email</a:t>
              </a:r>
              <a:endParaRPr dirty="0"/>
            </a:p>
          </p:txBody>
        </p:sp>
        <p:sp>
          <p:nvSpPr>
            <p:cNvPr id="9" name="Google Shape;238;p26"/>
            <p:cNvSpPr/>
            <p:nvPr/>
          </p:nvSpPr>
          <p:spPr>
            <a:xfrm>
              <a:off x="750628" y="2753884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9;p26"/>
            <p:cNvSpPr/>
            <p:nvPr/>
          </p:nvSpPr>
          <p:spPr>
            <a:xfrm>
              <a:off x="750628" y="3483068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40;p26"/>
            <p:cNvSpPr/>
            <p:nvPr/>
          </p:nvSpPr>
          <p:spPr>
            <a:xfrm>
              <a:off x="750628" y="3817317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41;p26"/>
            <p:cNvSpPr/>
            <p:nvPr/>
          </p:nvSpPr>
          <p:spPr>
            <a:xfrm>
              <a:off x="750628" y="3124537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42;p26"/>
            <p:cNvSpPr/>
            <p:nvPr/>
          </p:nvSpPr>
          <p:spPr>
            <a:xfrm>
              <a:off x="968445" y="3061463"/>
              <a:ext cx="1800476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Mobile No </a:t>
              </a:r>
              <a:endParaRPr dirty="0"/>
            </a:p>
          </p:txBody>
        </p:sp>
        <p:sp>
          <p:nvSpPr>
            <p:cNvPr id="14" name="Google Shape;243;p26"/>
            <p:cNvSpPr/>
            <p:nvPr/>
          </p:nvSpPr>
          <p:spPr>
            <a:xfrm>
              <a:off x="968445" y="3403072"/>
              <a:ext cx="1627369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A/c No/IFSC Code</a:t>
              </a:r>
              <a:endParaRPr dirty="0"/>
            </a:p>
          </p:txBody>
        </p:sp>
        <p:sp>
          <p:nvSpPr>
            <p:cNvPr id="15" name="Google Shape;244;p26"/>
            <p:cNvSpPr/>
            <p:nvPr/>
          </p:nvSpPr>
          <p:spPr>
            <a:xfrm>
              <a:off x="968444" y="3756863"/>
              <a:ext cx="2105277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A/c Holder Name</a:t>
              </a:r>
              <a:endParaRPr dirty="0"/>
            </a:p>
          </p:txBody>
        </p:sp>
        <p:sp>
          <p:nvSpPr>
            <p:cNvPr id="16" name="Google Shape;245;p26"/>
            <p:cNvSpPr/>
            <p:nvPr/>
          </p:nvSpPr>
          <p:spPr>
            <a:xfrm>
              <a:off x="968443" y="4130013"/>
              <a:ext cx="2313096" cy="335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A/c Number</a:t>
              </a:r>
              <a:endParaRPr dirty="0"/>
            </a:p>
          </p:txBody>
        </p:sp>
        <p:sp>
          <p:nvSpPr>
            <p:cNvPr id="17" name="Google Shape;246;p26"/>
            <p:cNvSpPr/>
            <p:nvPr/>
          </p:nvSpPr>
          <p:spPr>
            <a:xfrm>
              <a:off x="968442" y="4504898"/>
              <a:ext cx="2586682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Fetch Bank details</a:t>
              </a:r>
              <a:endParaRPr dirty="0"/>
            </a:p>
          </p:txBody>
        </p:sp>
        <p:sp>
          <p:nvSpPr>
            <p:cNvPr id="18" name="Google Shape;247;p26"/>
            <p:cNvSpPr/>
            <p:nvPr/>
          </p:nvSpPr>
          <p:spPr>
            <a:xfrm>
              <a:off x="968442" y="4867838"/>
              <a:ext cx="2586682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Attach Copy of </a:t>
              </a:r>
              <a:r>
                <a:rPr lang="en-US" sz="1200" dirty="0" err="1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Cheque</a:t>
              </a:r>
              <a:endParaRPr dirty="0"/>
            </a:p>
          </p:txBody>
        </p:sp>
        <p:sp>
          <p:nvSpPr>
            <p:cNvPr id="21" name="Google Shape;250;p26"/>
            <p:cNvSpPr/>
            <p:nvPr/>
          </p:nvSpPr>
          <p:spPr>
            <a:xfrm>
              <a:off x="750628" y="4205108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1;p26"/>
            <p:cNvSpPr/>
            <p:nvPr/>
          </p:nvSpPr>
          <p:spPr>
            <a:xfrm>
              <a:off x="750628" y="4575115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2;p26"/>
            <p:cNvSpPr/>
            <p:nvPr/>
          </p:nvSpPr>
          <p:spPr>
            <a:xfrm>
              <a:off x="735636" y="4944377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60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56;p26" descr="apple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268" y="1137811"/>
            <a:ext cx="6116938" cy="50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6743700" y="6485503"/>
            <a:ext cx="5141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@2020 Medi Assist | Retail Login Process | Confidential</a:t>
            </a:r>
            <a:endParaRPr/>
          </a:p>
        </p:txBody>
      </p:sp>
      <p:sp>
        <p:nvSpPr>
          <p:cNvPr id="5" name="Google Shape;264;p27"/>
          <p:cNvSpPr txBox="1"/>
          <p:nvPr/>
        </p:nvSpPr>
        <p:spPr>
          <a:xfrm>
            <a:off x="816955" y="346886"/>
            <a:ext cx="9167495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2"/>
              </a:buClr>
              <a:buSzPts val="2800"/>
            </a:pP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Claim details 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4" y="1348787"/>
            <a:ext cx="5694217" cy="349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oogle Shape;236;p26"/>
          <p:cNvGrpSpPr/>
          <p:nvPr/>
        </p:nvGrpSpPr>
        <p:grpSpPr>
          <a:xfrm>
            <a:off x="945442" y="1362642"/>
            <a:ext cx="3113940" cy="3794035"/>
            <a:chOff x="735636" y="2686577"/>
            <a:chExt cx="2819488" cy="2548798"/>
          </a:xfrm>
        </p:grpSpPr>
        <p:sp>
          <p:nvSpPr>
            <p:cNvPr id="10" name="Google Shape;237;p26"/>
            <p:cNvSpPr/>
            <p:nvPr/>
          </p:nvSpPr>
          <p:spPr>
            <a:xfrm>
              <a:off x="968445" y="2686577"/>
              <a:ext cx="1305422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DOA &amp; DOD</a:t>
              </a:r>
              <a:endParaRPr dirty="0"/>
            </a:p>
          </p:txBody>
        </p:sp>
        <p:sp>
          <p:nvSpPr>
            <p:cNvPr id="11" name="Google Shape;238;p26"/>
            <p:cNvSpPr/>
            <p:nvPr/>
          </p:nvSpPr>
          <p:spPr>
            <a:xfrm>
              <a:off x="750628" y="2753884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9;p26"/>
            <p:cNvSpPr/>
            <p:nvPr/>
          </p:nvSpPr>
          <p:spPr>
            <a:xfrm>
              <a:off x="750628" y="3483068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40;p26"/>
            <p:cNvSpPr/>
            <p:nvPr/>
          </p:nvSpPr>
          <p:spPr>
            <a:xfrm>
              <a:off x="750628" y="3817317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41;p26"/>
            <p:cNvSpPr/>
            <p:nvPr/>
          </p:nvSpPr>
          <p:spPr>
            <a:xfrm>
              <a:off x="750628" y="3124537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42;p26"/>
            <p:cNvSpPr/>
            <p:nvPr/>
          </p:nvSpPr>
          <p:spPr>
            <a:xfrm>
              <a:off x="968445" y="3061463"/>
              <a:ext cx="1800476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Hospital Name</a:t>
              </a:r>
              <a:endParaRPr dirty="0"/>
            </a:p>
          </p:txBody>
        </p:sp>
        <p:sp>
          <p:nvSpPr>
            <p:cNvPr id="16" name="Google Shape;243;p26"/>
            <p:cNvSpPr/>
            <p:nvPr/>
          </p:nvSpPr>
          <p:spPr>
            <a:xfrm>
              <a:off x="968445" y="3403072"/>
              <a:ext cx="1627369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Reason</a:t>
              </a:r>
              <a:endParaRPr dirty="0"/>
            </a:p>
          </p:txBody>
        </p:sp>
        <p:sp>
          <p:nvSpPr>
            <p:cNvPr id="17" name="Google Shape;244;p26"/>
            <p:cNvSpPr/>
            <p:nvPr/>
          </p:nvSpPr>
          <p:spPr>
            <a:xfrm>
              <a:off x="968444" y="3756863"/>
              <a:ext cx="2105277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Treatment Name</a:t>
              </a:r>
              <a:endParaRPr dirty="0"/>
            </a:p>
          </p:txBody>
        </p:sp>
        <p:sp>
          <p:nvSpPr>
            <p:cNvPr id="18" name="Google Shape;245;p26"/>
            <p:cNvSpPr/>
            <p:nvPr/>
          </p:nvSpPr>
          <p:spPr>
            <a:xfrm>
              <a:off x="968443" y="4130013"/>
              <a:ext cx="2313096" cy="335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Amount Claimed</a:t>
              </a:r>
              <a:endParaRPr dirty="0"/>
            </a:p>
          </p:txBody>
        </p:sp>
        <p:sp>
          <p:nvSpPr>
            <p:cNvPr id="19" name="Google Shape;246;p26"/>
            <p:cNvSpPr/>
            <p:nvPr/>
          </p:nvSpPr>
          <p:spPr>
            <a:xfrm>
              <a:off x="968442" y="4504898"/>
              <a:ext cx="2586682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Fetch Bank details</a:t>
              </a:r>
              <a:endParaRPr dirty="0"/>
            </a:p>
          </p:txBody>
        </p:sp>
        <p:sp>
          <p:nvSpPr>
            <p:cNvPr id="20" name="Google Shape;247;p26"/>
            <p:cNvSpPr/>
            <p:nvPr/>
          </p:nvSpPr>
          <p:spPr>
            <a:xfrm>
              <a:off x="968442" y="4867838"/>
              <a:ext cx="2586682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Attach Copy of </a:t>
              </a:r>
              <a:r>
                <a:rPr lang="en-US" sz="1200" dirty="0" err="1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Cheque</a:t>
              </a:r>
              <a:endParaRPr dirty="0"/>
            </a:p>
          </p:txBody>
        </p:sp>
        <p:sp>
          <p:nvSpPr>
            <p:cNvPr id="21" name="Google Shape;250;p26"/>
            <p:cNvSpPr/>
            <p:nvPr/>
          </p:nvSpPr>
          <p:spPr>
            <a:xfrm>
              <a:off x="750628" y="4205108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1;p26"/>
            <p:cNvSpPr/>
            <p:nvPr/>
          </p:nvSpPr>
          <p:spPr>
            <a:xfrm>
              <a:off x="750628" y="4575115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2;p26"/>
            <p:cNvSpPr/>
            <p:nvPr/>
          </p:nvSpPr>
          <p:spPr>
            <a:xfrm>
              <a:off x="735636" y="4944377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5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56;p26" descr="apple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268" y="1137811"/>
            <a:ext cx="6116938" cy="50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6743700" y="6485503"/>
            <a:ext cx="5141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@2020 Medi Assist | Retail Login Process | Confidential</a:t>
            </a:r>
            <a:endParaRPr/>
          </a:p>
        </p:txBody>
      </p:sp>
      <p:sp>
        <p:nvSpPr>
          <p:cNvPr id="5" name="Google Shape;264;p27"/>
          <p:cNvSpPr txBox="1"/>
          <p:nvPr/>
        </p:nvSpPr>
        <p:spPr>
          <a:xfrm>
            <a:off x="816955" y="346886"/>
            <a:ext cx="9167495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2"/>
              </a:buClr>
              <a:buSzPts val="2800"/>
            </a:pP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Add KYC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27418" y="1362641"/>
            <a:ext cx="5763491" cy="3472595"/>
          </a:xfrm>
          <a:prstGeom prst="rect">
            <a:avLst/>
          </a:prstGeom>
        </p:spPr>
      </p:pic>
      <p:grpSp>
        <p:nvGrpSpPr>
          <p:cNvPr id="8" name="Google Shape;236;p26"/>
          <p:cNvGrpSpPr/>
          <p:nvPr/>
        </p:nvGrpSpPr>
        <p:grpSpPr>
          <a:xfrm>
            <a:off x="962000" y="1362641"/>
            <a:ext cx="2795224" cy="2140283"/>
            <a:chOff x="750628" y="2686577"/>
            <a:chExt cx="2530910" cy="1437823"/>
          </a:xfrm>
        </p:grpSpPr>
        <p:sp>
          <p:nvSpPr>
            <p:cNvPr id="9" name="Google Shape;237;p26"/>
            <p:cNvSpPr/>
            <p:nvPr/>
          </p:nvSpPr>
          <p:spPr>
            <a:xfrm>
              <a:off x="968445" y="2686577"/>
              <a:ext cx="1305422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PAN Card</a:t>
              </a:r>
              <a:endParaRPr dirty="0"/>
            </a:p>
          </p:txBody>
        </p:sp>
        <p:sp>
          <p:nvSpPr>
            <p:cNvPr id="10" name="Google Shape;238;p26"/>
            <p:cNvSpPr/>
            <p:nvPr/>
          </p:nvSpPr>
          <p:spPr>
            <a:xfrm>
              <a:off x="750628" y="2753884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9;p26"/>
            <p:cNvSpPr/>
            <p:nvPr/>
          </p:nvSpPr>
          <p:spPr>
            <a:xfrm>
              <a:off x="750628" y="3483068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40;p26"/>
            <p:cNvSpPr/>
            <p:nvPr/>
          </p:nvSpPr>
          <p:spPr>
            <a:xfrm>
              <a:off x="750628" y="3817317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41;p26"/>
            <p:cNvSpPr/>
            <p:nvPr/>
          </p:nvSpPr>
          <p:spPr>
            <a:xfrm>
              <a:off x="750628" y="3124537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42;p26"/>
            <p:cNvSpPr/>
            <p:nvPr/>
          </p:nvSpPr>
          <p:spPr>
            <a:xfrm>
              <a:off x="968444" y="3061463"/>
              <a:ext cx="2313094" cy="341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Govt.ID proof-</a:t>
              </a:r>
              <a:r>
                <a:rPr lang="en-US" sz="1200" dirty="0" err="1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Aadhaar</a:t>
              </a: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/DL</a:t>
              </a:r>
              <a:endParaRPr dirty="0"/>
            </a:p>
          </p:txBody>
        </p:sp>
        <p:sp>
          <p:nvSpPr>
            <p:cNvPr id="15" name="Google Shape;243;p26"/>
            <p:cNvSpPr/>
            <p:nvPr/>
          </p:nvSpPr>
          <p:spPr>
            <a:xfrm>
              <a:off x="968445" y="3403072"/>
              <a:ext cx="1627369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Attach Soft copies</a:t>
              </a:r>
              <a:endParaRPr dirty="0"/>
            </a:p>
          </p:txBody>
        </p:sp>
        <p:sp>
          <p:nvSpPr>
            <p:cNvPr id="16" name="Google Shape;244;p26"/>
            <p:cNvSpPr/>
            <p:nvPr/>
          </p:nvSpPr>
          <p:spPr>
            <a:xfrm>
              <a:off x="968444" y="3756863"/>
              <a:ext cx="2105277" cy="367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Treatment Name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863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56;p26" descr="apple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268" y="1137811"/>
            <a:ext cx="6116938" cy="50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6743700" y="6485503"/>
            <a:ext cx="5141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@2020 Medi Assist | Retail Login Process | Confidential</a:t>
            </a:r>
            <a:endParaRPr/>
          </a:p>
        </p:txBody>
      </p:sp>
      <p:sp>
        <p:nvSpPr>
          <p:cNvPr id="5" name="Google Shape;264;p27"/>
          <p:cNvSpPr txBox="1"/>
          <p:nvPr/>
        </p:nvSpPr>
        <p:spPr>
          <a:xfrm>
            <a:off x="816955" y="346886"/>
            <a:ext cx="9167495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2"/>
              </a:buClr>
              <a:buSzPts val="2800"/>
            </a:pP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Upload Claim Documents</a:t>
            </a:r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55126" y="1371599"/>
            <a:ext cx="5721929" cy="3394365"/>
          </a:xfrm>
          <a:prstGeom prst="rect">
            <a:avLst/>
          </a:prstGeom>
        </p:spPr>
      </p:pic>
      <p:grpSp>
        <p:nvGrpSpPr>
          <p:cNvPr id="10" name="Google Shape;236;p26"/>
          <p:cNvGrpSpPr/>
          <p:nvPr/>
        </p:nvGrpSpPr>
        <p:grpSpPr>
          <a:xfrm>
            <a:off x="629489" y="1607099"/>
            <a:ext cx="3415999" cy="539755"/>
            <a:chOff x="750628" y="2751458"/>
            <a:chExt cx="1783645" cy="252773"/>
          </a:xfrm>
        </p:grpSpPr>
        <p:sp>
          <p:nvSpPr>
            <p:cNvPr id="11" name="Google Shape;237;p26"/>
            <p:cNvSpPr/>
            <p:nvPr/>
          </p:nvSpPr>
          <p:spPr>
            <a:xfrm>
              <a:off x="932275" y="2751458"/>
              <a:ext cx="1601998" cy="252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Upload Soft Copy all claim document</a:t>
              </a:r>
              <a:endParaRPr dirty="0"/>
            </a:p>
          </p:txBody>
        </p:sp>
        <p:sp>
          <p:nvSpPr>
            <p:cNvPr id="12" name="Google Shape;238;p26"/>
            <p:cNvSpPr/>
            <p:nvPr/>
          </p:nvSpPr>
          <p:spPr>
            <a:xfrm>
              <a:off x="750628" y="2753884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9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6;p26" descr="apple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268" y="1137811"/>
            <a:ext cx="6116938" cy="50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6743700" y="6485503"/>
            <a:ext cx="5141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@2020 Medi Assist | Retail Login Process | Confidential</a:t>
            </a:r>
            <a:endParaRPr/>
          </a:p>
        </p:txBody>
      </p:sp>
      <p:sp>
        <p:nvSpPr>
          <p:cNvPr id="5" name="Google Shape;264;p27"/>
          <p:cNvSpPr txBox="1"/>
          <p:nvPr/>
        </p:nvSpPr>
        <p:spPr>
          <a:xfrm>
            <a:off x="816955" y="346886"/>
            <a:ext cx="9167495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2"/>
              </a:buClr>
              <a:buSzPts val="2800"/>
            </a:pPr>
            <a:r>
              <a:rPr lang="en-US" sz="2800" b="1" dirty="0" smtClean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Upload Claim Documents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55128" y="1343892"/>
            <a:ext cx="5680364" cy="3394364"/>
          </a:xfrm>
          <a:prstGeom prst="rect">
            <a:avLst/>
          </a:prstGeom>
        </p:spPr>
      </p:pic>
      <p:grpSp>
        <p:nvGrpSpPr>
          <p:cNvPr id="9" name="Google Shape;236;p26"/>
          <p:cNvGrpSpPr/>
          <p:nvPr/>
        </p:nvGrpSpPr>
        <p:grpSpPr>
          <a:xfrm>
            <a:off x="629489" y="1607099"/>
            <a:ext cx="3415999" cy="539755"/>
            <a:chOff x="750628" y="2751458"/>
            <a:chExt cx="1783645" cy="252773"/>
          </a:xfrm>
        </p:grpSpPr>
        <p:sp>
          <p:nvSpPr>
            <p:cNvPr id="10" name="Google Shape;237;p26"/>
            <p:cNvSpPr/>
            <p:nvPr/>
          </p:nvSpPr>
          <p:spPr>
            <a:xfrm>
              <a:off x="932275" y="2751458"/>
              <a:ext cx="1601998" cy="252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Click on declaration and submit</a:t>
              </a:r>
              <a:endParaRPr dirty="0"/>
            </a:p>
          </p:txBody>
        </p:sp>
        <p:sp>
          <p:nvSpPr>
            <p:cNvPr id="11" name="Google Shape;238;p26"/>
            <p:cNvSpPr/>
            <p:nvPr/>
          </p:nvSpPr>
          <p:spPr>
            <a:xfrm>
              <a:off x="750628" y="2753884"/>
              <a:ext cx="162638" cy="185466"/>
            </a:xfrm>
            <a:prstGeom prst="chevron">
              <a:avLst>
                <a:gd name="adj" fmla="val 45206"/>
              </a:avLst>
            </a:prstGeom>
            <a:solidFill>
              <a:srgbClr val="F397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3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3B54A5"/>
      </a:dk1>
      <a:lt1>
        <a:srgbClr val="E9EDF0"/>
      </a:lt1>
      <a:dk2>
        <a:srgbClr val="3B54A5"/>
      </a:dk2>
      <a:lt2>
        <a:srgbClr val="FAFBFC"/>
      </a:lt2>
      <a:accent1>
        <a:srgbClr val="010466"/>
      </a:accent1>
      <a:accent2>
        <a:srgbClr val="555EAA"/>
      </a:accent2>
      <a:accent3>
        <a:srgbClr val="4E4DFF"/>
      </a:accent3>
      <a:accent4>
        <a:srgbClr val="FF4D4D"/>
      </a:accent4>
      <a:accent5>
        <a:srgbClr val="FFC14E"/>
      </a:accent5>
      <a:accent6>
        <a:srgbClr val="2F3841"/>
      </a:accent6>
      <a:hlink>
        <a:srgbClr val="4E4DFF"/>
      </a:hlink>
      <a:folHlink>
        <a:srgbClr val="FF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CB445E2E3304C99676D9BF3258DFA" ma:contentTypeVersion="0" ma:contentTypeDescription="Create a new document." ma:contentTypeScope="" ma:versionID="b673f8fc67696fbfb0b30f5917cbc2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52D647-BB2E-4008-AD02-3FEDFD3B45CE}"/>
</file>

<file path=customXml/itemProps2.xml><?xml version="1.0" encoding="utf-8"?>
<ds:datastoreItem xmlns:ds="http://schemas.openxmlformats.org/officeDocument/2006/customXml" ds:itemID="{7D01BA1E-A88C-4456-9E62-B1F78D510FE0}"/>
</file>

<file path=customXml/itemProps3.xml><?xml version="1.0" encoding="utf-8"?>
<ds:datastoreItem xmlns:ds="http://schemas.openxmlformats.org/officeDocument/2006/customXml" ds:itemID="{5B37F4B4-08A7-48E2-8819-DD5E0C9D788A}"/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181</Words>
  <Application>Microsoft Office PowerPoint</Application>
  <PresentationFormat>Custom</PresentationFormat>
  <Paragraphs>43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Calibri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Sukumar</dc:creator>
  <cp:lastModifiedBy>Vikas Sukumar</cp:lastModifiedBy>
  <cp:revision>42</cp:revision>
  <dcterms:modified xsi:type="dcterms:W3CDTF">2022-12-20T06:05:01Z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0x010100425CB445E2E3304C99676D9BF3258DFA</vt:lpwstr>
  </property>
</Properties>
</file>