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3" r:id="rId4"/>
    <p:sldId id="269" r:id="rId5"/>
    <p:sldId id="271" r:id="rId6"/>
    <p:sldId id="277" r:id="rId7"/>
    <p:sldId id="278" r:id="rId8"/>
    <p:sldId id="256" r:id="rId9"/>
    <p:sldId id="274" r:id="rId10"/>
    <p:sldId id="276" r:id="rId11"/>
    <p:sldId id="261" r:id="rId12"/>
    <p:sldId id="262" r:id="rId13"/>
    <p:sldId id="266" r:id="rId14"/>
    <p:sldId id="267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5D5D"/>
    <a:srgbClr val="323232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696" y="-8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D3552-42DF-422E-AF6B-805469ABB4C4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398DC-8ACC-4B6F-8D0A-8B9CF5524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346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398DC-8ACC-4B6F-8D0A-8B9CF5524AD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4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6FD9-0828-4004-8B26-7FF1024AD51E}" type="datetimeFigureOut">
              <a:rPr lang="zh-CN" altLang="en-US"/>
              <a:pPr>
                <a:defRPr/>
              </a:pPr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B532D-EA25-425F-8D5E-371735E4A7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1930A-EEB5-43A8-9926-4D8DFF6F7646}" type="datetimeFigureOut">
              <a:rPr lang="zh-CN" altLang="en-US"/>
              <a:pPr>
                <a:defRPr/>
              </a:pPr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445F7-E197-4A9E-8AB3-34F35D1090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26CD2-80B8-4BFD-A650-BF0D6C5A44E8}" type="datetimeFigureOut">
              <a:rPr lang="zh-CN" altLang="en-US"/>
              <a:pPr>
                <a:defRPr/>
              </a:pPr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9AD57-9015-41A3-8720-98BAC787C4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5DB1D-6C74-4CDE-B410-B2D63918C942}" type="datetimeFigureOut">
              <a:rPr lang="zh-CN" altLang="en-US"/>
              <a:pPr>
                <a:defRPr/>
              </a:pPr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67ED2-D6E9-4961-A863-A6F7A371DE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2D6EE-ED54-417C-880C-DDA1671647E9}" type="datetimeFigureOut">
              <a:rPr lang="zh-CN" altLang="en-US"/>
              <a:pPr>
                <a:defRPr/>
              </a:pPr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3B00E-BED9-442E-BB2D-91EC64B81D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FC074-FD56-415D-A398-873B6842BDE4}" type="datetimeFigureOut">
              <a:rPr lang="zh-CN" altLang="en-US"/>
              <a:pPr>
                <a:defRPr/>
              </a:pPr>
              <a:t>2015/4/16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487F5-2168-43FF-9189-BDC509E906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2E666-C9D0-4709-9553-5288DF37DEF6}" type="datetimeFigureOut">
              <a:rPr lang="zh-CN" altLang="en-US"/>
              <a:pPr>
                <a:defRPr/>
              </a:pPr>
              <a:t>2015/4/16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F9E66-E823-4583-893E-5C4D8659AB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367BB-ED48-4167-AA79-A47CECF592B5}" type="datetimeFigureOut">
              <a:rPr lang="zh-CN" altLang="en-US"/>
              <a:pPr>
                <a:defRPr/>
              </a:pPr>
              <a:t>2015/4/16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E2152-EEB1-4D07-8A9D-273DE2D491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6CBC-A22B-443B-8B55-8DA062224BEC}" type="datetimeFigureOut">
              <a:rPr lang="zh-CN" altLang="en-US"/>
              <a:pPr>
                <a:defRPr/>
              </a:pPr>
              <a:t>2015/4/16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C9BC2-6C62-4175-B0EB-3E70127645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ED80A-D469-46D4-AB0E-BC2600F97A5F}" type="datetimeFigureOut">
              <a:rPr lang="zh-CN" altLang="en-US"/>
              <a:pPr>
                <a:defRPr/>
              </a:pPr>
              <a:t>2015/4/16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EAFC5-C824-4E72-A39F-9759E397DD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FA12E-5FC8-4034-8FF9-0DDEA5E9D160}" type="datetimeFigureOut">
              <a:rPr lang="zh-CN" altLang="en-US"/>
              <a:pPr>
                <a:defRPr/>
              </a:pPr>
              <a:t>2015/4/16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1E716-6B24-46A8-BC06-DA5E3C017E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2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F135CC-01C8-42D3-9D4E-10760C0B2F56}" type="datetimeFigureOut">
              <a:rPr lang="zh-CN" altLang="en-US"/>
              <a:pPr>
                <a:defRPr/>
              </a:pPr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47BA37-D357-4A11-B4D1-75B36EE363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五边形 10"/>
          <p:cNvSpPr/>
          <p:nvPr/>
        </p:nvSpPr>
        <p:spPr>
          <a:xfrm>
            <a:off x="179388" y="950915"/>
            <a:ext cx="5740400" cy="720725"/>
          </a:xfrm>
          <a:prstGeom prst="homePlate">
            <a:avLst/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5D5D5D"/>
              </a:solidFill>
              <a:latin typeface="Verdana" pitchFamily="34" charset="0"/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4" y="842965"/>
            <a:ext cx="5795963" cy="9366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5D5D5D"/>
              </a:solidFill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392" y="1039814"/>
            <a:ext cx="6048792" cy="523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项目二：基本多路复用程序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框架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Verdan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963" y="2571750"/>
            <a:ext cx="3346450" cy="1944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文本框 2"/>
          <p:cNvSpPr txBox="1"/>
          <p:nvPr/>
        </p:nvSpPr>
        <p:spPr>
          <a:xfrm>
            <a:off x="5807715" y="2927509"/>
            <a:ext cx="346280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第二组</a:t>
            </a:r>
            <a:endParaRPr lang="en-US" altLang="zh-CN" sz="2400" dirty="0" smtClean="0"/>
          </a:p>
          <a:p>
            <a:pPr algn="just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2012019030008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宁培阳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2012019030028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田怡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2012019080020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周潮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267744" y="969169"/>
            <a:ext cx="6553200" cy="3960812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1143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五边形 13"/>
          <p:cNvSpPr/>
          <p:nvPr/>
        </p:nvSpPr>
        <p:spPr>
          <a:xfrm>
            <a:off x="0" y="1058864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D5D5D"/>
                </a:solidFill>
                <a:latin typeface="Verdana" pitchFamily="34" charset="0"/>
                <a:cs typeface="Verdana" pitchFamily="34" charset="0"/>
              </a:rPr>
              <a:t>设计思路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0" y="1751805"/>
            <a:ext cx="1906588" cy="504825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关键技术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0" y="2319338"/>
            <a:ext cx="1906588" cy="504825"/>
          </a:xfrm>
          <a:prstGeom prst="homePlate">
            <a:avLst/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实现</a:t>
            </a:r>
            <a:r>
              <a:rPr lang="zh-CN" altLang="en-US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方法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0" y="2949575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运行测试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0" y="3579815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项目总结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824041" y="2256630"/>
            <a:ext cx="1296144" cy="10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27773" y="1311276"/>
            <a:ext cx="936104" cy="8284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732240" y="1311276"/>
            <a:ext cx="1008112" cy="9453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932053" y="3845537"/>
            <a:ext cx="1080120" cy="8638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5" idx="5"/>
            <a:endCxn id="4" idx="1"/>
          </p:cNvCxnSpPr>
          <p:nvPr/>
        </p:nvCxnSpPr>
        <p:spPr>
          <a:xfrm>
            <a:off x="4326788" y="2018382"/>
            <a:ext cx="687069" cy="395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2"/>
            <a:endCxn id="4" idx="7"/>
          </p:cNvCxnSpPr>
          <p:nvPr/>
        </p:nvCxnSpPr>
        <p:spPr>
          <a:xfrm flipH="1">
            <a:off x="5930369" y="1783953"/>
            <a:ext cx="801871" cy="629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" idx="4"/>
            <a:endCxn id="7" idx="0"/>
          </p:cNvCxnSpPr>
          <p:nvPr/>
        </p:nvCxnSpPr>
        <p:spPr>
          <a:xfrm>
            <a:off x="5472113" y="3328988"/>
            <a:ext cx="0" cy="516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右箭头 24"/>
          <p:cNvSpPr/>
          <p:nvPr/>
        </p:nvSpPr>
        <p:spPr>
          <a:xfrm rot="1811922">
            <a:off x="4488786" y="1918521"/>
            <a:ext cx="849628" cy="137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740352" y="1311276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已上线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120185" y="4277474"/>
            <a:ext cx="126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已上线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555776" y="131127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准备下线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670322" y="1563689"/>
            <a:ext cx="112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断开连接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750248" y="2571750"/>
            <a:ext cx="113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已下线！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120185" y="3614319"/>
            <a:ext cx="162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已下线！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 rot="19190393">
            <a:off x="6200997" y="2380831"/>
            <a:ext cx="801871" cy="1976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5400000">
            <a:off x="5543566" y="3566818"/>
            <a:ext cx="750966" cy="1715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47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/>
      <p:bldP spid="30" grpId="0"/>
      <p:bldP spid="31" grpId="0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95513" y="842965"/>
            <a:ext cx="6553200" cy="3960812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1143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五边形 13"/>
          <p:cNvSpPr/>
          <p:nvPr/>
        </p:nvSpPr>
        <p:spPr>
          <a:xfrm>
            <a:off x="0" y="1058864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5D5D5D"/>
                </a:solidFill>
                <a:latin typeface="Verdana" pitchFamily="34" charset="0"/>
                <a:cs typeface="Verdana" pitchFamily="34" charset="0"/>
              </a:rPr>
              <a:t>设计思路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0" y="1689101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关键技术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0" y="2319338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实现方法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0" y="2949575"/>
            <a:ext cx="1906588" cy="504825"/>
          </a:xfrm>
          <a:prstGeom prst="homePlate">
            <a:avLst/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E8E8E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运行测试</a:t>
            </a:r>
            <a:endParaRPr lang="zh-CN" altLang="en-US" dirty="0">
              <a:solidFill>
                <a:srgbClr val="E8E8E8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0" y="3579815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项目总结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95513" y="842965"/>
            <a:ext cx="6553200" cy="3960812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1143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65388" y="1563688"/>
            <a:ext cx="5994400" cy="2952750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体会了多路复用的基本流程，并完整的写出服务器和有界面的客户端</a:t>
            </a:r>
            <a:r>
              <a:rPr lang="zh-CN" altLang="en-US" dirty="0" smtClean="0"/>
              <a:t>。界面</a:t>
            </a:r>
            <a:r>
              <a:rPr lang="zh-CN" altLang="en-US" dirty="0"/>
              <a:t>的优化，客户端的多窗口和服务器端的实现</a:t>
            </a:r>
            <a:r>
              <a:rPr lang="en-US" altLang="zh-CN" dirty="0"/>
              <a:t>select</a:t>
            </a:r>
            <a:r>
              <a:rPr lang="zh-CN" altLang="en-US" dirty="0"/>
              <a:t>停</a:t>
            </a:r>
            <a:r>
              <a:rPr lang="zh-CN" altLang="en-US" dirty="0" smtClean="0"/>
              <a:t>等等功能还需改进。</a:t>
            </a:r>
            <a:endParaRPr lang="zh-CN" altLang="en-US" dirty="0"/>
          </a:p>
        </p:txBody>
      </p:sp>
      <p:sp>
        <p:nvSpPr>
          <p:cNvPr id="22531" name="TextBox 12"/>
          <p:cNvSpPr txBox="1">
            <a:spLocks noChangeArrowheads="1"/>
          </p:cNvSpPr>
          <p:nvPr/>
        </p:nvSpPr>
        <p:spPr bwMode="auto">
          <a:xfrm>
            <a:off x="2282825" y="906465"/>
            <a:ext cx="26495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5D5D5D"/>
                </a:solidFill>
                <a:latin typeface="Verdana" pitchFamily="34" charset="0"/>
              </a:rPr>
              <a:t>项目总结</a:t>
            </a:r>
          </a:p>
        </p:txBody>
      </p:sp>
      <p:sp>
        <p:nvSpPr>
          <p:cNvPr id="14" name="五边形 13"/>
          <p:cNvSpPr/>
          <p:nvPr/>
        </p:nvSpPr>
        <p:spPr>
          <a:xfrm>
            <a:off x="0" y="1058864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设计</a:t>
            </a:r>
            <a:r>
              <a:rPr lang="zh-CN" altLang="en-US" dirty="0" smtClean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思路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0" y="1689101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关键技术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0" y="2319338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实现方法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0" y="2949575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运行测试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0" y="3579815"/>
            <a:ext cx="1906588" cy="504825"/>
          </a:xfrm>
          <a:prstGeom prst="homePlate">
            <a:avLst/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E8E8E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项目总结</a:t>
            </a:r>
            <a:endParaRPr lang="zh-CN" altLang="en-US" dirty="0">
              <a:solidFill>
                <a:srgbClr val="E8E8E8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3568" y="843558"/>
            <a:ext cx="7776074" cy="4104828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1143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3554" name="TextBox 12"/>
          <p:cNvSpPr txBox="1">
            <a:spLocks noChangeArrowheads="1"/>
          </p:cNvSpPr>
          <p:nvPr/>
        </p:nvSpPr>
        <p:spPr bwMode="auto">
          <a:xfrm>
            <a:off x="1115132" y="1085806"/>
            <a:ext cx="69129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5D5D5D"/>
                </a:solidFill>
                <a:latin typeface="Verdana" pitchFamily="34" charset="0"/>
              </a:rPr>
              <a:t>问题</a:t>
            </a:r>
            <a:endParaRPr lang="en-US" altLang="zh-CN" sz="3200" dirty="0" smtClean="0">
              <a:solidFill>
                <a:srgbClr val="5D5D5D"/>
              </a:solidFill>
              <a:latin typeface="Verdana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22518" y="3507854"/>
            <a:ext cx="6902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1225" y="1779590"/>
            <a:ext cx="6840760" cy="2767400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本</a:t>
            </a:r>
            <a:r>
              <a:rPr lang="zh-CN" altLang="en-US" dirty="0" smtClean="0"/>
              <a:t>实验我们使用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的值作为用户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，是否可靠？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组合 6"/>
          <p:cNvGrpSpPr>
            <a:grpSpLocks/>
          </p:cNvGrpSpPr>
          <p:nvPr/>
        </p:nvGrpSpPr>
        <p:grpSpPr bwMode="auto">
          <a:xfrm>
            <a:off x="4787900" y="3363913"/>
            <a:ext cx="4356100" cy="1152525"/>
            <a:chOff x="6084168" y="3780445"/>
            <a:chExt cx="3060207" cy="735521"/>
          </a:xfrm>
        </p:grpSpPr>
        <p:grpSp>
          <p:nvGrpSpPr>
            <p:cNvPr id="24578" name="组合 1"/>
            <p:cNvGrpSpPr>
              <a:grpSpLocks/>
            </p:cNvGrpSpPr>
            <p:nvPr/>
          </p:nvGrpSpPr>
          <p:grpSpPr bwMode="auto">
            <a:xfrm>
              <a:off x="6084168" y="3780445"/>
              <a:ext cx="3060207" cy="735521"/>
              <a:chOff x="6084168" y="3780445"/>
              <a:chExt cx="3060207" cy="735521"/>
            </a:xfrm>
          </p:grpSpPr>
          <p:sp>
            <p:nvSpPr>
              <p:cNvPr id="3" name="五边形 2"/>
              <p:cNvSpPr/>
              <p:nvPr/>
            </p:nvSpPr>
            <p:spPr>
              <a:xfrm flipH="1">
                <a:off x="6660745" y="4156310"/>
                <a:ext cx="2483630" cy="359656"/>
              </a:xfrm>
              <a:prstGeom prst="homePlate">
                <a:avLst/>
              </a:prstGeom>
              <a:solidFill>
                <a:srgbClr val="5D5D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" name="五边形 3"/>
              <p:cNvSpPr/>
              <p:nvPr/>
            </p:nvSpPr>
            <p:spPr>
              <a:xfrm flipH="1">
                <a:off x="7308697" y="3780445"/>
                <a:ext cx="1835678" cy="159059"/>
              </a:xfrm>
              <a:prstGeom prst="homePlate">
                <a:avLst/>
              </a:prstGeom>
              <a:solidFill>
                <a:srgbClr val="5D5D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" name="五边形 4"/>
              <p:cNvSpPr/>
              <p:nvPr/>
            </p:nvSpPr>
            <p:spPr>
              <a:xfrm flipH="1">
                <a:off x="6084168" y="3883783"/>
                <a:ext cx="3060207" cy="496426"/>
              </a:xfrm>
              <a:prstGeom prst="homePlate">
                <a:avLst/>
              </a:prstGeom>
              <a:solidFill>
                <a:srgbClr val="E8E8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4579" name="TextBox 5"/>
            <p:cNvSpPr txBox="1">
              <a:spLocks noChangeArrowheads="1"/>
            </p:cNvSpPr>
            <p:nvPr/>
          </p:nvSpPr>
          <p:spPr bwMode="auto">
            <a:xfrm>
              <a:off x="6351377" y="3964833"/>
              <a:ext cx="1944216" cy="3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5D5D5D"/>
                  </a:solidFill>
                  <a:latin typeface="Verdana" pitchFamily="34" charset="0"/>
                </a:rPr>
                <a:t>Thank  you</a:t>
              </a:r>
              <a:endParaRPr lang="zh-CN" altLang="en-US" sz="2800" b="1">
                <a:solidFill>
                  <a:srgbClr val="5D5D5D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231504" y="1079394"/>
            <a:ext cx="6553200" cy="3817514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1143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0" y="1058864"/>
            <a:ext cx="1906588" cy="504825"/>
          </a:xfrm>
          <a:prstGeom prst="homePlate">
            <a:avLst/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E8E8E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设计思路</a:t>
            </a:r>
            <a:endParaRPr lang="zh-CN" altLang="en-US" dirty="0">
              <a:solidFill>
                <a:srgbClr val="E8E8E8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11760" y="1131590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采用多路复用基本框架并加以改进，完成了‘客户端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客户端’模式的聊天系统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076056" y="3075806"/>
            <a:ext cx="86409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39952" y="4083918"/>
            <a:ext cx="79208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76056" y="326617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067944" y="426535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客户机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532" y="2199862"/>
            <a:ext cx="816935" cy="743776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6504543" y="2393893"/>
            <a:ext cx="1068448" cy="68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 smtClean="0">
                <a:solidFill>
                  <a:prstClr val="black"/>
                </a:solidFill>
                <a:latin typeface="Arial" charset="0"/>
                <a:ea typeface="宋体" charset="-122"/>
              </a:rPr>
              <a:t>客户机</a:t>
            </a:r>
            <a:endParaRPr lang="zh-CN" altLang="en-US" dirty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33418" y="238708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客户机</a:t>
            </a:r>
          </a:p>
        </p:txBody>
      </p:sp>
      <p:cxnSp>
        <p:nvCxnSpPr>
          <p:cNvPr id="15" name="直接连接符 14"/>
          <p:cNvCxnSpPr>
            <a:stCxn id="11" idx="2"/>
            <a:endCxn id="3" idx="1"/>
          </p:cNvCxnSpPr>
          <p:nvPr/>
        </p:nvCxnSpPr>
        <p:spPr>
          <a:xfrm>
            <a:off x="4572000" y="2943638"/>
            <a:ext cx="630600" cy="237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5810709" y="2923451"/>
            <a:ext cx="800054" cy="342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6" idx="7"/>
          </p:cNvCxnSpPr>
          <p:nvPr/>
        </p:nvCxnSpPr>
        <p:spPr>
          <a:xfrm flipH="1">
            <a:off x="4816041" y="3667553"/>
            <a:ext cx="332023" cy="521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500" y="2262195"/>
            <a:ext cx="2066723" cy="695004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347" y="2921725"/>
            <a:ext cx="2066723" cy="688908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1347" y="3580960"/>
            <a:ext cx="2066723" cy="695004"/>
          </a:xfrm>
          <a:prstGeom prst="rect">
            <a:avLst/>
          </a:prstGeom>
        </p:spPr>
      </p:pic>
      <p:sp>
        <p:nvSpPr>
          <p:cNvPr id="37" name="五边形 36"/>
          <p:cNvSpPr/>
          <p:nvPr/>
        </p:nvSpPr>
        <p:spPr>
          <a:xfrm>
            <a:off x="0" y="1710174"/>
            <a:ext cx="1906588" cy="504825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关键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技术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051720" y="915566"/>
            <a:ext cx="6553200" cy="3960812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1143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五边形 13"/>
          <p:cNvSpPr/>
          <p:nvPr/>
        </p:nvSpPr>
        <p:spPr>
          <a:xfrm>
            <a:off x="0" y="1790206"/>
            <a:ext cx="1906588" cy="504825"/>
          </a:xfrm>
          <a:prstGeom prst="homePlate">
            <a:avLst/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E8E8E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关键技术</a:t>
            </a:r>
            <a:endParaRPr lang="zh-CN" altLang="en-US" dirty="0">
              <a:solidFill>
                <a:srgbClr val="E8E8E8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5972" y="1059582"/>
            <a:ext cx="62646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2800" dirty="0" smtClean="0"/>
              <a:t>()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函数实现服用服务器的方法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设计客户端间通用的传输信息的数据结构，完整打包用户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，昵称，发送消息和上线状态。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可视化程序的设计。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20" name="五边形 19"/>
          <p:cNvSpPr/>
          <p:nvPr/>
        </p:nvSpPr>
        <p:spPr>
          <a:xfrm>
            <a:off x="0" y="1059582"/>
            <a:ext cx="1906588" cy="504825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设计思路</a:t>
            </a:r>
            <a:endParaRPr lang="zh-CN" altLang="en-US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35" y="2443395"/>
            <a:ext cx="2066723" cy="6950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067" y="3106025"/>
            <a:ext cx="2066723" cy="7273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195" y="3790486"/>
            <a:ext cx="2066723" cy="695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051720" y="428521"/>
            <a:ext cx="6553200" cy="3960812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1143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五边形 13"/>
          <p:cNvSpPr/>
          <p:nvPr/>
        </p:nvSpPr>
        <p:spPr>
          <a:xfrm>
            <a:off x="0" y="1790206"/>
            <a:ext cx="1906588" cy="504825"/>
          </a:xfrm>
          <a:prstGeom prst="homePlate">
            <a:avLst/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E8E8E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关键</a:t>
            </a:r>
            <a:r>
              <a:rPr lang="zh-CN" altLang="en-US" dirty="0">
                <a:solidFill>
                  <a:srgbClr val="E8E8E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技术</a:t>
            </a:r>
            <a:endParaRPr lang="zh-CN" altLang="en-US" dirty="0">
              <a:solidFill>
                <a:srgbClr val="E8E8E8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09352" y="610941"/>
            <a:ext cx="626469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通用的传输信息的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msg_block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数据信息模块，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指示接收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发送者套接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union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SOCKET ID; char command; char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msg_buf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[MSG_BUF_SIZE]; }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char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char_buf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[CHAR_BUF_SIZE];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 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代表用户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代表用户消息的标识符（上线，下线，传输消息），用来通知服务器应该如何工作。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/>
          </a:p>
        </p:txBody>
      </p:sp>
      <p:sp>
        <p:nvSpPr>
          <p:cNvPr id="20" name="五边形 19"/>
          <p:cNvSpPr/>
          <p:nvPr/>
        </p:nvSpPr>
        <p:spPr>
          <a:xfrm>
            <a:off x="0" y="1059582"/>
            <a:ext cx="1906588" cy="504825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设计思路</a:t>
            </a:r>
            <a:endParaRPr lang="zh-CN" altLang="en-US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67" y="2408927"/>
            <a:ext cx="2066723" cy="6950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067" y="3106025"/>
            <a:ext cx="2066723" cy="7273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195" y="3790486"/>
            <a:ext cx="2066723" cy="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051720" y="428521"/>
            <a:ext cx="6553200" cy="3960812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1143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五边形 13"/>
          <p:cNvSpPr/>
          <p:nvPr/>
        </p:nvSpPr>
        <p:spPr>
          <a:xfrm>
            <a:off x="0" y="1790206"/>
            <a:ext cx="1906588" cy="504825"/>
          </a:xfrm>
          <a:prstGeom prst="homePlate">
            <a:avLst/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E8E8E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关键</a:t>
            </a:r>
            <a:r>
              <a:rPr lang="zh-CN" altLang="en-US" dirty="0">
                <a:solidFill>
                  <a:srgbClr val="E8E8E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技术</a:t>
            </a:r>
            <a:endParaRPr lang="zh-CN" altLang="en-US" dirty="0">
              <a:solidFill>
                <a:srgbClr val="E8E8E8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09352" y="610941"/>
            <a:ext cx="62646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通用的传输信息的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user_block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用户信息存储模块</a:t>
            </a:r>
          </a:p>
          <a:p>
            <a:r>
              <a:rPr lang="en-US" altLang="zh-CN" dirty="0"/>
              <a:t>SOCKET ID</a:t>
            </a:r>
            <a:r>
              <a:rPr lang="en-US" altLang="zh-CN" dirty="0" smtClean="0"/>
              <a:t>;                       //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ID</a:t>
            </a:r>
            <a:endParaRPr lang="en-US" altLang="zh-CN" dirty="0"/>
          </a:p>
          <a:p>
            <a:r>
              <a:rPr lang="en-US" altLang="zh-CN" dirty="0"/>
              <a:t>char nickname[NICKNAME_LEN</a:t>
            </a:r>
            <a:r>
              <a:rPr lang="en-US" altLang="zh-CN" dirty="0" smtClean="0"/>
              <a:t>];            //</a:t>
            </a:r>
            <a:r>
              <a:rPr lang="zh-CN" altLang="en-US" dirty="0" smtClean="0"/>
              <a:t>用户昵称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msg_num</a:t>
            </a:r>
            <a:r>
              <a:rPr lang="en-US" altLang="zh-CN" dirty="0" smtClean="0"/>
              <a:t>;           //</a:t>
            </a:r>
            <a:r>
              <a:rPr lang="zh-CN" altLang="en-US" dirty="0" smtClean="0"/>
              <a:t>有效数据数量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msg_block</a:t>
            </a:r>
            <a:r>
              <a:rPr lang="en-US" altLang="zh-CN" dirty="0"/>
              <a:t> *</a:t>
            </a:r>
            <a:r>
              <a:rPr lang="en-US" altLang="zh-CN" dirty="0" err="1"/>
              <a:t>p_recv_msg</a:t>
            </a:r>
            <a:r>
              <a:rPr lang="en-US" altLang="zh-CN" dirty="0"/>
              <a:t>[RECV_MSG_LEN];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/>
          </a:p>
        </p:txBody>
      </p:sp>
      <p:sp>
        <p:nvSpPr>
          <p:cNvPr id="20" name="五边形 19"/>
          <p:cNvSpPr/>
          <p:nvPr/>
        </p:nvSpPr>
        <p:spPr>
          <a:xfrm>
            <a:off x="0" y="1059582"/>
            <a:ext cx="1906588" cy="504825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设计思路</a:t>
            </a:r>
            <a:endParaRPr lang="zh-CN" altLang="en-US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67" y="2408927"/>
            <a:ext cx="2066723" cy="6950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067" y="3106025"/>
            <a:ext cx="2066723" cy="7273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195" y="3790486"/>
            <a:ext cx="2066723" cy="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0"/>
            <a:ext cx="4678052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4079" y="555526"/>
            <a:ext cx="615553" cy="37444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客户端接收消息流程图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2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81" y="0"/>
            <a:ext cx="2872437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77752" y="591530"/>
            <a:ext cx="615553" cy="3960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客户端发送消息流程图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267744" y="969169"/>
            <a:ext cx="6553200" cy="3960812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1143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五边形 13"/>
          <p:cNvSpPr/>
          <p:nvPr/>
        </p:nvSpPr>
        <p:spPr>
          <a:xfrm>
            <a:off x="0" y="1058864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D5D5D"/>
                </a:solidFill>
                <a:latin typeface="Verdana" pitchFamily="34" charset="0"/>
                <a:cs typeface="Verdana" pitchFamily="34" charset="0"/>
              </a:rPr>
              <a:t>设计思路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0" y="1751805"/>
            <a:ext cx="1906588" cy="504825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关键技术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0" y="2319338"/>
            <a:ext cx="1906588" cy="504825"/>
          </a:xfrm>
          <a:prstGeom prst="homePlate">
            <a:avLst/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实现</a:t>
            </a:r>
            <a:r>
              <a:rPr lang="zh-CN" altLang="en-US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方法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0" y="2949575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运行测试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0" y="3579815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项目总结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824041" y="2256630"/>
            <a:ext cx="1296144" cy="10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27773" y="1311276"/>
            <a:ext cx="936104" cy="8284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732240" y="1311276"/>
            <a:ext cx="1008112" cy="9453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932053" y="3845537"/>
            <a:ext cx="1080120" cy="8638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5" idx="5"/>
            <a:endCxn id="4" idx="1"/>
          </p:cNvCxnSpPr>
          <p:nvPr/>
        </p:nvCxnSpPr>
        <p:spPr>
          <a:xfrm>
            <a:off x="4326788" y="2018382"/>
            <a:ext cx="687069" cy="395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2"/>
            <a:endCxn id="4" idx="7"/>
          </p:cNvCxnSpPr>
          <p:nvPr/>
        </p:nvCxnSpPr>
        <p:spPr>
          <a:xfrm flipH="1">
            <a:off x="5930369" y="1783953"/>
            <a:ext cx="801871" cy="629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" idx="4"/>
            <a:endCxn id="7" idx="0"/>
          </p:cNvCxnSpPr>
          <p:nvPr/>
        </p:nvCxnSpPr>
        <p:spPr>
          <a:xfrm>
            <a:off x="5472113" y="3328988"/>
            <a:ext cx="0" cy="516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右箭头 24"/>
          <p:cNvSpPr/>
          <p:nvPr/>
        </p:nvSpPr>
        <p:spPr>
          <a:xfrm rot="1811922">
            <a:off x="4488786" y="1918521"/>
            <a:ext cx="849628" cy="137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740352" y="1311276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已上线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120185" y="4277474"/>
            <a:ext cx="126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已上线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555776" y="131127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准备上线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670322" y="1563689"/>
            <a:ext cx="112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750248" y="2571750"/>
            <a:ext cx="113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已上线！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120185" y="3614319"/>
            <a:ext cx="162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已上线！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 rot="19190393">
            <a:off x="6200997" y="2380831"/>
            <a:ext cx="801871" cy="1976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5400000">
            <a:off x="5543566" y="3566818"/>
            <a:ext cx="750966" cy="1715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/>
      <p:bldP spid="30" grpId="0"/>
      <p:bldP spid="31" grpId="0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267744" y="969169"/>
            <a:ext cx="6553200" cy="3960812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1143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五边形 13"/>
          <p:cNvSpPr/>
          <p:nvPr/>
        </p:nvSpPr>
        <p:spPr>
          <a:xfrm>
            <a:off x="0" y="1058864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D5D5D"/>
                </a:solidFill>
                <a:latin typeface="Verdana" pitchFamily="34" charset="0"/>
                <a:cs typeface="Verdana" pitchFamily="34" charset="0"/>
              </a:rPr>
              <a:t>设计思路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0" y="1751805"/>
            <a:ext cx="1906588" cy="504825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关键技术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0" y="2319338"/>
            <a:ext cx="1906588" cy="504825"/>
          </a:xfrm>
          <a:prstGeom prst="homePlate">
            <a:avLst/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实现</a:t>
            </a:r>
            <a:r>
              <a:rPr lang="zh-CN" altLang="en-US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方法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0" y="2949575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运行测试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0" y="3579815"/>
            <a:ext cx="1906588" cy="504825"/>
          </a:xfrm>
          <a:prstGeom prst="homePlate">
            <a:avLst/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5D5D5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项目总结</a:t>
            </a:r>
            <a:endParaRPr lang="zh-CN" altLang="en-US" dirty="0">
              <a:solidFill>
                <a:srgbClr val="5D5D5D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824041" y="2256630"/>
            <a:ext cx="1296144" cy="10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27773" y="1311276"/>
            <a:ext cx="936104" cy="8284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732240" y="1311276"/>
            <a:ext cx="1008112" cy="9453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932053" y="3845537"/>
            <a:ext cx="1080120" cy="8638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5" idx="5"/>
            <a:endCxn id="4" idx="1"/>
          </p:cNvCxnSpPr>
          <p:nvPr/>
        </p:nvCxnSpPr>
        <p:spPr>
          <a:xfrm>
            <a:off x="4326788" y="2018382"/>
            <a:ext cx="687069" cy="395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2"/>
            <a:endCxn id="4" idx="7"/>
          </p:cNvCxnSpPr>
          <p:nvPr/>
        </p:nvCxnSpPr>
        <p:spPr>
          <a:xfrm flipH="1">
            <a:off x="5930369" y="1783953"/>
            <a:ext cx="801871" cy="629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" idx="4"/>
            <a:endCxn id="7" idx="0"/>
          </p:cNvCxnSpPr>
          <p:nvPr/>
        </p:nvCxnSpPr>
        <p:spPr>
          <a:xfrm>
            <a:off x="5472113" y="3328988"/>
            <a:ext cx="0" cy="516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右箭头 24"/>
          <p:cNvSpPr/>
          <p:nvPr/>
        </p:nvSpPr>
        <p:spPr>
          <a:xfrm rot="1811922">
            <a:off x="4488786" y="1918521"/>
            <a:ext cx="849628" cy="137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740352" y="1311276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已上线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120185" y="4277474"/>
            <a:ext cx="126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已上线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555776" y="131127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已上线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756623" y="1362415"/>
            <a:ext cx="112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：你好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750248" y="2571750"/>
            <a:ext cx="113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收到服务器转发：你好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 rot="19190393">
            <a:off x="6200997" y="2380831"/>
            <a:ext cx="801871" cy="1976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4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/>
      <p:bldP spid="30" grpId="0"/>
      <p:bldP spid="3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430</Words>
  <Application>Microsoft Office PowerPoint</Application>
  <PresentationFormat>全屏显示(16:9)</PresentationFormat>
  <Paragraphs>117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Yi Tian</cp:lastModifiedBy>
  <cp:revision>29</cp:revision>
  <dcterms:created xsi:type="dcterms:W3CDTF">2011-10-28T12:05:49Z</dcterms:created>
  <dcterms:modified xsi:type="dcterms:W3CDTF">2015-04-16T10:56:39Z</dcterms:modified>
</cp:coreProperties>
</file>