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1"/>
  </p:notesMasterIdLst>
  <p:sldIdLst>
    <p:sldId id="322" r:id="rId2"/>
    <p:sldId id="323" r:id="rId3"/>
    <p:sldId id="331" r:id="rId4"/>
    <p:sldId id="332" r:id="rId5"/>
    <p:sldId id="297" r:id="rId6"/>
    <p:sldId id="341" r:id="rId7"/>
    <p:sldId id="342" r:id="rId8"/>
    <p:sldId id="298" r:id="rId9"/>
    <p:sldId id="348" r:id="rId10"/>
    <p:sldId id="333" r:id="rId11"/>
    <p:sldId id="299" r:id="rId12"/>
    <p:sldId id="343" r:id="rId13"/>
    <p:sldId id="344" r:id="rId14"/>
    <p:sldId id="345" r:id="rId15"/>
    <p:sldId id="336" r:id="rId16"/>
    <p:sldId id="346" r:id="rId17"/>
    <p:sldId id="347" r:id="rId18"/>
    <p:sldId id="303" r:id="rId19"/>
    <p:sldId id="337"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4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A8A7"/>
    <a:srgbClr val="517399"/>
    <a:srgbClr val="444F53"/>
    <a:srgbClr val="4B6075"/>
    <a:srgbClr val="304860"/>
    <a:srgbClr val="4C5E74"/>
    <a:srgbClr val="4D5F75"/>
    <a:srgbClr val="F5F4EF"/>
    <a:srgbClr val="4A5F74"/>
    <a:srgbClr val="339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6314" autoAdjust="0"/>
  </p:normalViewPr>
  <p:slideViewPr>
    <p:cSldViewPr snapToGrid="0" showGuides="1">
      <p:cViewPr varScale="1">
        <p:scale>
          <a:sx n="106" d="100"/>
          <a:sy n="106" d="100"/>
        </p:scale>
        <p:origin x="396" y="72"/>
      </p:cViewPr>
      <p:guideLst>
        <p:guide orient="horz" pos="254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541E46-6EB0-44B2-82B5-86F15F8B6D9E}" type="datetimeFigureOut">
              <a:rPr lang="zh-CN" altLang="en-US" smtClean="0"/>
              <a:t>2024/5/17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F5BE6-F7C7-41E3-9584-D4ED6DE056F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56F5BE6-F7C7-41E3-9584-D4ED6DE056F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4" name="直接连接符 3"/>
          <p:cNvCxnSpPr/>
          <p:nvPr userDrawn="1"/>
        </p:nvCxnSpPr>
        <p:spPr>
          <a:xfrm>
            <a:off x="5496560" y="850132"/>
            <a:ext cx="1127760" cy="0"/>
          </a:xfrm>
          <a:prstGeom prst="line">
            <a:avLst/>
          </a:prstGeom>
          <a:ln w="19050">
            <a:solidFill>
              <a:srgbClr val="304860"/>
            </a:solidFill>
          </a:ln>
        </p:spPr>
        <p:style>
          <a:lnRef idx="1">
            <a:schemeClr val="accent1"/>
          </a:lnRef>
          <a:fillRef idx="0">
            <a:schemeClr val="accent1"/>
          </a:fillRef>
          <a:effectRef idx="0">
            <a:schemeClr val="accent1"/>
          </a:effectRef>
          <a:fontRef idx="minor">
            <a:schemeClr val="tx1"/>
          </a:fontRef>
        </p:style>
      </p:cxnSp>
      <p:sp>
        <p:nvSpPr>
          <p:cNvPr id="8" name="等腰三角形 7"/>
          <p:cNvSpPr/>
          <p:nvPr userDrawn="1"/>
        </p:nvSpPr>
        <p:spPr>
          <a:xfrm rot="10800000">
            <a:off x="6002812" y="850132"/>
            <a:ext cx="115256" cy="76399"/>
          </a:xfrm>
          <a:prstGeom prst="triangle">
            <a:avLst/>
          </a:prstGeom>
          <a:solidFill>
            <a:srgbClr val="517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2024/5/17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2024/5/17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2024/5/17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6370D86-9754-4443-9CA0-396C6AD3AAF3}" type="datetimeFigureOut">
              <a:rPr lang="zh-CN" altLang="en-US" smtClean="0"/>
              <a:t>2024/5/17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654A74-8552-4CA6-8096-43634C5B79B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6370D86-9754-4443-9CA0-396C6AD3AAF3}" type="datetimeFigureOut">
              <a:rPr lang="zh-CN" altLang="en-US" smtClean="0"/>
              <a:t>2024/5/17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54A74-8552-4CA6-8096-43634C5B79B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6370D86-9754-4443-9CA0-396C6AD3AAF3}" type="datetimeFigureOut">
              <a:rPr lang="zh-CN" altLang="en-US" smtClean="0"/>
              <a:t>2024/5/17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654A74-8552-4CA6-8096-43634C5B79B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6370D86-9754-4443-9CA0-396C6AD3AAF3}" type="datetimeFigureOut">
              <a:rPr lang="zh-CN" altLang="en-US" smtClean="0"/>
              <a:t>2024/5/17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654A74-8552-4CA6-8096-43634C5B79B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370D86-9754-4443-9CA0-396C6AD3AAF3}" type="datetimeFigureOut">
              <a:rPr lang="zh-CN" altLang="en-US" smtClean="0"/>
              <a:t>2024/5/17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654A74-8552-4CA6-8096-43634C5B79BC}" type="slidenum">
              <a:rPr lang="zh-CN" altLang="en-US" smtClean="0"/>
              <a:t>‹#›</a:t>
            </a:fld>
            <a:endParaRPr lang="zh-CN" altLang="en-US"/>
          </a:p>
        </p:txBody>
      </p:sp>
      <p:cxnSp>
        <p:nvCxnSpPr>
          <p:cNvPr id="5" name="直接连接符 4"/>
          <p:cNvCxnSpPr/>
          <p:nvPr userDrawn="1"/>
        </p:nvCxnSpPr>
        <p:spPr>
          <a:xfrm>
            <a:off x="5496560" y="850132"/>
            <a:ext cx="1127760" cy="0"/>
          </a:xfrm>
          <a:prstGeom prst="line">
            <a:avLst/>
          </a:prstGeom>
          <a:ln w="19050">
            <a:solidFill>
              <a:srgbClr val="304860"/>
            </a:solidFill>
          </a:ln>
        </p:spPr>
        <p:style>
          <a:lnRef idx="1">
            <a:schemeClr val="accent1"/>
          </a:lnRef>
          <a:fillRef idx="0">
            <a:schemeClr val="accent1"/>
          </a:fillRef>
          <a:effectRef idx="0">
            <a:schemeClr val="accent1"/>
          </a:effectRef>
          <a:fontRef idx="minor">
            <a:schemeClr val="tx1"/>
          </a:fontRef>
        </p:style>
      </p:cxnSp>
      <p:sp>
        <p:nvSpPr>
          <p:cNvPr id="6" name="等腰三角形 5"/>
          <p:cNvSpPr/>
          <p:nvPr userDrawn="1"/>
        </p:nvSpPr>
        <p:spPr>
          <a:xfrm rot="10800000">
            <a:off x="6002812" y="850132"/>
            <a:ext cx="115256" cy="76399"/>
          </a:xfrm>
          <a:prstGeom prst="triangle">
            <a:avLst/>
          </a:prstGeom>
          <a:solidFill>
            <a:srgbClr val="3048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370D86-9754-4443-9CA0-396C6AD3AAF3}" type="datetimeFigureOut">
              <a:rPr lang="zh-CN" altLang="en-US" smtClean="0"/>
              <a:t>2024/5/17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54A74-8552-4CA6-8096-43634C5B79B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6370D86-9754-4443-9CA0-396C6AD3AAF3}" type="datetimeFigureOut">
              <a:rPr lang="zh-CN" altLang="en-US" smtClean="0"/>
              <a:t>2024/5/17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654A74-8552-4CA6-8096-43634C5B79B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4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70D86-9754-4443-9CA0-396C6AD3AAF3}" type="datetimeFigureOut">
              <a:rPr lang="zh-CN" altLang="en-US" smtClean="0"/>
              <a:t>2024/5/17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54A74-8552-4CA6-8096-43634C5B79B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8868" y="3001513"/>
            <a:ext cx="10371222" cy="1015649"/>
          </a:xfrm>
          <a:prstGeom prst="rect">
            <a:avLst/>
          </a:prstGeom>
        </p:spPr>
        <p:txBody>
          <a:bodyPr wrap="square" lIns="91428" tIns="45713" rIns="91428" bIns="45713">
            <a:spAutoFit/>
          </a:bodyPr>
          <a:lstStyle/>
          <a:p>
            <a:pPr algn="r"/>
            <a:r>
              <a:rPr lang="zh-CN" altLang="en-US" sz="6000" dirty="0">
                <a:solidFill>
                  <a:srgbClr val="517399"/>
                </a:solidFill>
                <a:latin typeface="Times New Roman" panose="02020603050405020304" pitchFamily="18" charset="0"/>
                <a:ea typeface="微软雅黑" panose="020B0503020204020204" pitchFamily="34" charset="-122"/>
              </a:rPr>
              <a:t>Racing Game Course Design</a:t>
            </a:r>
          </a:p>
        </p:txBody>
      </p:sp>
      <p:cxnSp>
        <p:nvCxnSpPr>
          <p:cNvPr id="7" name="直接连接符 6"/>
          <p:cNvCxnSpPr/>
          <p:nvPr/>
        </p:nvCxnSpPr>
        <p:spPr>
          <a:xfrm>
            <a:off x="1498600" y="4132170"/>
            <a:ext cx="91948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364479" y="935036"/>
            <a:ext cx="1513840" cy="1513840"/>
            <a:chOff x="5364480" y="1371600"/>
            <a:chExt cx="1513840" cy="1513840"/>
          </a:xfrm>
        </p:grpSpPr>
        <p:sp>
          <p:nvSpPr>
            <p:cNvPr id="4" name="椭圆 3"/>
            <p:cNvSpPr/>
            <p:nvPr/>
          </p:nvSpPr>
          <p:spPr>
            <a:xfrm>
              <a:off x="5364480" y="1371600"/>
              <a:ext cx="1513840" cy="1513840"/>
            </a:xfrm>
            <a:prstGeom prst="ellipse">
              <a:avLst/>
            </a:prstGeom>
            <a:solidFill>
              <a:srgbClr val="517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8"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wrap="none" lIns="45712" tIns="22856" rIns="45712" bIns="22856" anchor="ctr"/>
            <a:lstStyle/>
            <a:p>
              <a:pPr>
                <a:defRPr/>
              </a:pPr>
              <a:endParaRPr lang="en-US" sz="900" dirty="0">
                <a:latin typeface="Times New Roman" panose="02020603050405020304" pitchFamily="18" charset="0"/>
                <a:ea typeface="微软雅黑" panose="020B0503020204020204" pitchFamily="34" charset="-122"/>
              </a:endParaRPr>
            </a:p>
          </p:txBody>
        </p:sp>
      </p:grpSp>
      <p:grpSp>
        <p:nvGrpSpPr>
          <p:cNvPr id="19" name="组合 18"/>
          <p:cNvGrpSpPr/>
          <p:nvPr/>
        </p:nvGrpSpPr>
        <p:grpSpPr>
          <a:xfrm>
            <a:off x="4649893" y="4730348"/>
            <a:ext cx="309030" cy="309030"/>
            <a:chOff x="6389502" y="5571667"/>
            <a:chExt cx="309030" cy="309030"/>
          </a:xfrm>
        </p:grpSpPr>
        <p:sp>
          <p:nvSpPr>
            <p:cNvPr id="16" name="椭圆 15"/>
            <p:cNvSpPr/>
            <p:nvPr/>
          </p:nvSpPr>
          <p:spPr>
            <a:xfrm>
              <a:off x="6389502" y="5571667"/>
              <a:ext cx="309030" cy="309030"/>
            </a:xfrm>
            <a:prstGeom prst="ellipse">
              <a:avLst/>
            </a:prstGeom>
            <a:solidFill>
              <a:srgbClr val="517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18"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p:spPr>
          <p:txBody>
            <a:bodyPr wrap="none" lIns="45712" tIns="22856" rIns="45712" bIns="22856" anchor="ctr"/>
            <a:lstStyle/>
            <a:p>
              <a:pPr>
                <a:defRPr/>
              </a:pPr>
              <a:endParaRPr lang="en-US" sz="900" dirty="0">
                <a:latin typeface="Times New Roman" panose="02020603050405020304" pitchFamily="18" charset="0"/>
                <a:ea typeface="微软雅黑" panose="020B0503020204020204" pitchFamily="34" charset="-122"/>
              </a:endParaRPr>
            </a:p>
          </p:txBody>
        </p:sp>
      </p:grpSp>
      <p:sp>
        <p:nvSpPr>
          <p:cNvPr id="20" name="TextBox 10"/>
          <p:cNvSpPr txBox="1"/>
          <p:nvPr/>
        </p:nvSpPr>
        <p:spPr>
          <a:xfrm>
            <a:off x="4958923" y="4684808"/>
            <a:ext cx="2798010" cy="400110"/>
          </a:xfrm>
          <a:prstGeom prst="rect">
            <a:avLst/>
          </a:prstGeom>
          <a:noFill/>
        </p:spPr>
        <p:txBody>
          <a:bodyPr wrap="none" rtlCol="0">
            <a:spAutoFit/>
          </a:bodyPr>
          <a:lstStyle/>
          <a:p>
            <a:r>
              <a:rPr lang="zh-CN" altLang="en-US" sz="2000" dirty="0">
                <a:solidFill>
                  <a:srgbClr val="517399"/>
                </a:solidFill>
                <a:latin typeface="Times New Roman" panose="02020603050405020304" pitchFamily="18" charset="0"/>
                <a:ea typeface="微软雅黑" panose="020B0503020204020204" pitchFamily="34" charset="-122"/>
              </a:rPr>
              <a:t>Presenter：</a:t>
            </a:r>
            <a:r>
              <a:rPr lang="en-US" altLang="zh-CN" sz="2000" dirty="0">
                <a:solidFill>
                  <a:srgbClr val="517399"/>
                </a:solidFill>
                <a:latin typeface="Times New Roman" panose="02020603050405020304" pitchFamily="18" charset="0"/>
                <a:ea typeface="微软雅黑" panose="020B0503020204020204" pitchFamily="34" charset="-122"/>
              </a:rPr>
              <a:t>Yuxuan Deng</a:t>
            </a:r>
            <a:endParaRPr lang="zh-CN" altLang="en-US" sz="2000" dirty="0">
              <a:solidFill>
                <a:srgbClr val="517399"/>
              </a:solidFill>
              <a:latin typeface="Times New Roman" panose="02020603050405020304" pitchFamily="18" charset="0"/>
              <a:ea typeface="微软雅黑" panose="020B0503020204020204"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7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700" fill="hold"/>
                                        <p:tgtEl>
                                          <p:spTgt spid="5"/>
                                        </p:tgtEl>
                                        <p:attrNameLst>
                                          <p:attrName>ppt_y</p:attrName>
                                        </p:attrNameLst>
                                      </p:cBhvr>
                                      <p:tavLst>
                                        <p:tav tm="0">
                                          <p:val>
                                            <p:strVal val="#ppt_y"/>
                                          </p:val>
                                        </p:tav>
                                        <p:tav tm="100000">
                                          <p:val>
                                            <p:strVal val="#ppt_y"/>
                                          </p:val>
                                        </p:tav>
                                      </p:tavLst>
                                    </p:anim>
                                    <p:anim calcmode="lin" valueType="num">
                                      <p:cBhvr>
                                        <p:cTn id="15" dur="7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7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700" tmFilter="0,0; .5, 1; 1, 1"/>
                                        <p:tgtEl>
                                          <p:spTgt spid="5"/>
                                        </p:tgtEl>
                                      </p:cBhvr>
                                    </p:animEffect>
                                  </p:childTnLst>
                                </p:cTn>
                              </p:par>
                            </p:childTnLst>
                          </p:cTn>
                        </p:par>
                        <p:par>
                          <p:cTn id="18" fill="hold">
                            <p:stCondLst>
                              <p:cond delay="219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690"/>
                            </p:stCondLst>
                            <p:childTnLst>
                              <p:par>
                                <p:cTn id="23" presetID="10"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319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rot="5400000">
            <a:off x="2410489" y="3756053"/>
            <a:ext cx="35703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a:off x="5750979" y="3756053"/>
            <a:ext cx="3570363"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11 Rectángulo"/>
          <p:cNvSpPr/>
          <p:nvPr/>
        </p:nvSpPr>
        <p:spPr>
          <a:xfrm>
            <a:off x="1157645" y="1970874"/>
            <a:ext cx="2634945" cy="1050453"/>
          </a:xfrm>
          <a:prstGeom prst="rect">
            <a:avLst/>
          </a:prstGeom>
          <a:solidFill>
            <a:srgbClr val="517399"/>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91428" tIns="45713" rIns="91428" bIns="45713"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defRPr/>
            </a:pPr>
            <a:r>
              <a:rPr lang="en-US" altLang="zh-CN" sz="2000" kern="0" dirty="0">
                <a:solidFill>
                  <a:schemeClr val="bg1"/>
                </a:solidFill>
                <a:latin typeface="Times New Roman" panose="02020603050405020304" pitchFamily="18" charset="0"/>
                <a:ea typeface="微软雅黑" panose="020B0503020204020204" pitchFamily="34" charset="-122"/>
              </a:rPr>
              <a:t>Microcontroller Peripheral Initialization</a:t>
            </a:r>
          </a:p>
        </p:txBody>
      </p:sp>
      <p:sp>
        <p:nvSpPr>
          <p:cNvPr id="23" name="矩形 22"/>
          <p:cNvSpPr/>
          <p:nvPr/>
        </p:nvSpPr>
        <p:spPr>
          <a:xfrm>
            <a:off x="1302823" y="3433539"/>
            <a:ext cx="2344589" cy="1477328"/>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Clock Initialization</a:t>
            </a:r>
          </a:p>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I/O Port Initialization</a:t>
            </a:r>
          </a:p>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Timer Initialization</a:t>
            </a:r>
          </a:p>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Interrupt Enable</a:t>
            </a:r>
          </a:p>
        </p:txBody>
      </p:sp>
      <p:sp>
        <p:nvSpPr>
          <p:cNvPr id="24" name="42 Rectángulo"/>
          <p:cNvSpPr/>
          <p:nvPr/>
        </p:nvSpPr>
        <p:spPr>
          <a:xfrm>
            <a:off x="4508691" y="1970875"/>
            <a:ext cx="2634947" cy="1050453"/>
          </a:xfrm>
          <a:prstGeom prst="rect">
            <a:avLst/>
          </a:prstGeom>
          <a:solidFill>
            <a:srgbClr val="D4A8A7"/>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91428" tIns="45713" rIns="91428" bIns="45713" anchor="ctr"/>
          <a:lstStyle/>
          <a:p>
            <a:pPr lvl="0" algn="ctr" eaLnBrk="0" fontAlgn="base" hangingPunct="0">
              <a:defRPr/>
            </a:pPr>
            <a:r>
              <a:rPr lang="en-US" altLang="zh-CN" sz="2000" kern="0" dirty="0">
                <a:solidFill>
                  <a:schemeClr val="bg1"/>
                </a:solidFill>
                <a:latin typeface="Times New Roman" panose="02020603050405020304" pitchFamily="18" charset="0"/>
                <a:ea typeface="微软雅黑" panose="020B0503020204020204" pitchFamily="34" charset="-122"/>
              </a:rPr>
              <a:t>LCD Initialization</a:t>
            </a:r>
          </a:p>
        </p:txBody>
      </p:sp>
      <p:sp>
        <p:nvSpPr>
          <p:cNvPr id="27" name="矩形 26"/>
          <p:cNvSpPr/>
          <p:nvPr/>
        </p:nvSpPr>
        <p:spPr>
          <a:xfrm>
            <a:off x="4603822" y="3433539"/>
            <a:ext cx="2444685" cy="1477328"/>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Display Settings</a:t>
            </a:r>
          </a:p>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Set Starting Line</a:t>
            </a:r>
          </a:p>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Set Page Address</a:t>
            </a:r>
          </a:p>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Set Display Register</a:t>
            </a:r>
          </a:p>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Clear Screen</a:t>
            </a:r>
          </a:p>
        </p:txBody>
      </p:sp>
      <p:sp>
        <p:nvSpPr>
          <p:cNvPr id="28" name="51 Rectángulo"/>
          <p:cNvSpPr/>
          <p:nvPr/>
        </p:nvSpPr>
        <p:spPr>
          <a:xfrm>
            <a:off x="7854729" y="1970875"/>
            <a:ext cx="2636709" cy="1050452"/>
          </a:xfrm>
          <a:prstGeom prst="rect">
            <a:avLst/>
          </a:prstGeom>
          <a:solidFill>
            <a:srgbClr val="517399"/>
          </a:solidFill>
          <a:ln w="63500">
            <a:solidFill>
              <a:schemeClr val="bg1"/>
            </a:solidFill>
          </a:ln>
          <a:effectLst>
            <a:outerShdw blurRad="127000" dist="38100" dir="8100000" algn="tr" rotWithShape="0">
              <a:prstClr val="black">
                <a:alpha val="40000"/>
              </a:prstClr>
            </a:outerShdw>
          </a:effectLst>
        </p:spPr>
        <p:style>
          <a:lnRef idx="3">
            <a:schemeClr val="lt1"/>
          </a:lnRef>
          <a:fillRef idx="1">
            <a:schemeClr val="accent4"/>
          </a:fillRef>
          <a:effectRef idx="1">
            <a:schemeClr val="accent4"/>
          </a:effectRef>
          <a:fontRef idx="minor">
            <a:schemeClr val="lt1"/>
          </a:fontRef>
        </p:style>
        <p:txBody>
          <a:bodyPr lIns="91428" tIns="45713" rIns="91428" bIns="45713" anchor="ctr"/>
          <a:lstStyle/>
          <a:p>
            <a:pPr lvl="0" algn="ctr" eaLnBrk="0" fontAlgn="base" hangingPunct="0">
              <a:defRPr/>
            </a:pPr>
            <a:r>
              <a:rPr lang="en-US" altLang="zh-CN" sz="2000" kern="0" dirty="0">
                <a:solidFill>
                  <a:schemeClr val="bg1"/>
                </a:solidFill>
                <a:latin typeface="Times New Roman" panose="02020603050405020304" pitchFamily="18" charset="0"/>
                <a:ea typeface="微软雅黑" panose="020B0503020204020204" pitchFamily="34" charset="-122"/>
              </a:rPr>
              <a:t>Game Interface Initialization</a:t>
            </a:r>
          </a:p>
        </p:txBody>
      </p:sp>
      <p:sp>
        <p:nvSpPr>
          <p:cNvPr id="31" name="矩形 30"/>
          <p:cNvSpPr/>
          <p:nvPr/>
        </p:nvSpPr>
        <p:spPr>
          <a:xfrm>
            <a:off x="7950741" y="3433539"/>
            <a:ext cx="2938436" cy="1477328"/>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Display Startup Screen</a:t>
            </a:r>
          </a:p>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Prepare Speed Selection Page</a:t>
            </a:r>
          </a:p>
          <a:p>
            <a:pPr marL="285750" indent="-285750">
              <a:buFont typeface="Arial" panose="020B0604020202020204" pitchFamily="34" charset="0"/>
              <a:buChar char="•"/>
            </a:pPr>
            <a:r>
              <a:rPr lang="en-US" altLang="zh-CN" dirty="0">
                <a:solidFill>
                  <a:srgbClr val="444F53"/>
                </a:solidFill>
                <a:latin typeface="Times New Roman" panose="02020603050405020304" pitchFamily="18" charset="0"/>
                <a:ea typeface="微软雅黑" panose="020B0503020204020204" pitchFamily="34" charset="-122"/>
              </a:rPr>
              <a:t>Prepare Game Control Page Layout</a:t>
            </a:r>
          </a:p>
        </p:txBody>
      </p:sp>
      <p:sp>
        <p:nvSpPr>
          <p:cNvPr id="32" name="TextBox 31"/>
          <p:cNvSpPr txBox="1"/>
          <p:nvPr/>
        </p:nvSpPr>
        <p:spPr>
          <a:xfrm>
            <a:off x="2847466" y="233373"/>
            <a:ext cx="7023076"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Software Section — System Initialization</a:t>
            </a:r>
            <a:endParaRPr lang="zh-CN" altLang="en-US" sz="3200" dirty="0">
              <a:solidFill>
                <a:srgbClr val="517399"/>
              </a:solidFill>
              <a:latin typeface="Times New Roman" panose="02020603050405020304" pitchFamily="18" charset="0"/>
              <a:ea typeface="微软雅黑" panose="020B0503020204020204" pitchFamily="34" charset="-122"/>
            </a:endParaRPr>
          </a:p>
        </p:txBody>
      </p:sp>
      <p:sp>
        <p:nvSpPr>
          <p:cNvPr id="36"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Times New Roman" panose="02020603050405020304" pitchFamily="18" charset="0"/>
                <a:ea typeface="微软雅黑" panose="020B0503020204020204" pitchFamily="34" charset="-122"/>
              </a:rPr>
              <a:t>延迟符号</a:t>
            </a:r>
            <a:endParaRPr lang="nl-NL" altLang="zh-CN" sz="1865" dirty="0">
              <a:solidFill>
                <a:srgbClr val="00AEEE"/>
              </a:solidFill>
              <a:latin typeface="Times New Roman" panose="02020603050405020304" pitchFamily="18" charset="0"/>
              <a:ea typeface="微软雅黑" panose="020B0503020204020204"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up)">
                                      <p:cBhvr>
                                        <p:cTn id="19" dur="500"/>
                                        <p:tgtEl>
                                          <p:spTgt spid="1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randombar(horizontal)">
                                      <p:cBhvr>
                                        <p:cTn id="23" dur="500"/>
                                        <p:tgtEl>
                                          <p:spTgt spid="28"/>
                                        </p:tgtEl>
                                      </p:cBhvr>
                                    </p:animEffect>
                                  </p:childTnLst>
                                </p:cTn>
                              </p:par>
                            </p:childTnLst>
                          </p:cTn>
                        </p:par>
                        <p:par>
                          <p:cTn id="24" fill="hold">
                            <p:stCondLst>
                              <p:cond delay="2500"/>
                            </p:stCondLst>
                            <p:childTnLst>
                              <p:par>
                                <p:cTn id="25" presetID="53" presetClass="entr" presetSubtype="16" fill="hold" grpId="0" nodeType="afterEffect">
                                  <p:stCondLst>
                                    <p:cond delay="0"/>
                                  </p:stCondLst>
                                  <p:iterate type="lt">
                                    <p:tmPct val="10000"/>
                                  </p:iterate>
                                  <p:childTnLst>
                                    <p:set>
                                      <p:cBhvr>
                                        <p:cTn id="26" dur="1" fill="hold">
                                          <p:stCondLst>
                                            <p:cond delay="0"/>
                                          </p:stCondLst>
                                        </p:cTn>
                                        <p:tgtEl>
                                          <p:spTgt spid="36"/>
                                        </p:tgtEl>
                                        <p:attrNameLst>
                                          <p:attrName>style.visibility</p:attrName>
                                        </p:attrNameLst>
                                      </p:cBhvr>
                                      <p:to>
                                        <p:strVal val="visible"/>
                                      </p:to>
                                    </p:set>
                                    <p:anim calcmode="lin" valueType="num">
                                      <p:cBhvr>
                                        <p:cTn id="27" dur="650" fill="hold"/>
                                        <p:tgtEl>
                                          <p:spTgt spid="36"/>
                                        </p:tgtEl>
                                        <p:attrNameLst>
                                          <p:attrName>ppt_w</p:attrName>
                                        </p:attrNameLst>
                                      </p:cBhvr>
                                      <p:tavLst>
                                        <p:tav tm="0">
                                          <p:val>
                                            <p:fltVal val="0"/>
                                          </p:val>
                                        </p:tav>
                                        <p:tav tm="100000">
                                          <p:val>
                                            <p:strVal val="#ppt_w"/>
                                          </p:val>
                                        </p:tav>
                                      </p:tavLst>
                                    </p:anim>
                                    <p:anim calcmode="lin" valueType="num">
                                      <p:cBhvr>
                                        <p:cTn id="28" dur="650" fill="hold"/>
                                        <p:tgtEl>
                                          <p:spTgt spid="36"/>
                                        </p:tgtEl>
                                        <p:attrNameLst>
                                          <p:attrName>ppt_h</p:attrName>
                                        </p:attrNameLst>
                                      </p:cBhvr>
                                      <p:tavLst>
                                        <p:tav tm="0">
                                          <p:val>
                                            <p:fltVal val="0"/>
                                          </p:val>
                                        </p:tav>
                                        <p:tav tm="100000">
                                          <p:val>
                                            <p:strVal val="#ppt_h"/>
                                          </p:val>
                                        </p:tav>
                                      </p:tavLst>
                                    </p:anim>
                                    <p:animEffect transition="in" filter="fade">
                                      <p:cBhvr>
                                        <p:cTn id="29" dur="65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p:bldP spid="24" grpId="0" animBg="1"/>
      <p:bldP spid="27" grpId="0"/>
      <p:bldP spid="28" grpId="0" animBg="1"/>
      <p:bldP spid="31"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777623" y="253946"/>
            <a:ext cx="6636753"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Software Section—</a:t>
            </a:r>
            <a:r>
              <a:rPr lang="zh-CN" altLang="en-US" sz="3200" dirty="0">
                <a:solidFill>
                  <a:srgbClr val="517399"/>
                </a:solidFill>
                <a:latin typeface="Times New Roman" panose="02020603050405020304" pitchFamily="18" charset="0"/>
                <a:ea typeface="微软雅黑" panose="020B0503020204020204" pitchFamily="34" charset="-122"/>
              </a:rPr>
              <a:t>Button Recognition</a:t>
            </a:r>
          </a:p>
        </p:txBody>
      </p:sp>
      <p:sp>
        <p:nvSpPr>
          <p:cNvPr id="24" name="文本框 23"/>
          <p:cNvSpPr txBox="1"/>
          <p:nvPr/>
        </p:nvSpPr>
        <p:spPr>
          <a:xfrm>
            <a:off x="1134715" y="3714769"/>
            <a:ext cx="3467364" cy="400110"/>
          </a:xfrm>
          <a:prstGeom prst="rect">
            <a:avLst/>
          </a:prstGeom>
          <a:solidFill>
            <a:srgbClr val="517399"/>
          </a:solidFill>
          <a:ln>
            <a:solidFill>
              <a:schemeClr val="accent1"/>
            </a:solidFill>
          </a:ln>
        </p:spPr>
        <p:txBody>
          <a:bodyPr wrap="square" rtlCol="0">
            <a:spAutoFit/>
          </a:bodyPr>
          <a:lstStyle/>
          <a:p>
            <a:pPr algn="ctr"/>
            <a:r>
              <a:rPr lang="en-US" altLang="zh-CN" sz="2000" dirty="0">
                <a:solidFill>
                  <a:schemeClr val="bg1"/>
                </a:solidFill>
                <a:latin typeface="Times New Roman" panose="02020603050405020304" pitchFamily="18" charset="0"/>
                <a:ea typeface="微软雅黑" panose="020B0503020204020204" pitchFamily="34" charset="-122"/>
              </a:rPr>
              <a:t>Button Port Definition</a:t>
            </a:r>
            <a:endParaRPr lang="zh-CN" altLang="en-US" sz="2000" dirty="0">
              <a:solidFill>
                <a:schemeClr val="bg1"/>
              </a:solidFill>
              <a:latin typeface="Times New Roman" panose="02020603050405020304" pitchFamily="18" charset="0"/>
              <a:ea typeface="微软雅黑" panose="020B0503020204020204" pitchFamily="34" charset="-122"/>
            </a:endParaRPr>
          </a:p>
        </p:txBody>
      </p:sp>
      <p:sp>
        <p:nvSpPr>
          <p:cNvPr id="27" name="文本框 26"/>
          <p:cNvSpPr txBox="1"/>
          <p:nvPr/>
        </p:nvSpPr>
        <p:spPr>
          <a:xfrm>
            <a:off x="1120222" y="4480763"/>
            <a:ext cx="9599527" cy="2308324"/>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Hardware Wiring</a:t>
            </a:r>
          </a:p>
          <a:p>
            <a:r>
              <a:rPr lang="en-US" altLang="zh-CN" dirty="0">
                <a:latin typeface="Times New Roman" panose="02020603050405020304" pitchFamily="18" charset="0"/>
                <a:cs typeface="Times New Roman" panose="02020603050405020304" pitchFamily="18" charset="0"/>
              </a:rPr>
              <a:t>One end of the button connects to P1.0, and the other end connects to GND.</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Button Detection</a:t>
            </a:r>
          </a:p>
          <a:p>
            <a:r>
              <a:rPr lang="en-US" altLang="zh-CN" dirty="0">
                <a:latin typeface="Times New Roman" panose="02020603050405020304" pitchFamily="18" charset="0"/>
                <a:cs typeface="Times New Roman" panose="02020603050405020304" pitchFamily="18" charset="0"/>
              </a:rPr>
              <a:t>Low level indicates the button is pressed, high level indicates the button is released.</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Debouncing</a:t>
            </a:r>
          </a:p>
          <a:p>
            <a:r>
              <a:rPr lang="en-US" altLang="zh-CN" dirty="0">
                <a:latin typeface="Times New Roman" panose="02020603050405020304" pitchFamily="18" charset="0"/>
                <a:cs typeface="Times New Roman" panose="02020603050405020304" pitchFamily="18" charset="0"/>
              </a:rPr>
              <a:t>If the button press duration exceeds `</a:t>
            </a:r>
            <a:r>
              <a:rPr lang="en-US" altLang="zh-CN" dirty="0" err="1">
                <a:latin typeface="Times New Roman" panose="02020603050405020304" pitchFamily="18" charset="0"/>
                <a:cs typeface="Times New Roman" panose="02020603050405020304" pitchFamily="18" charset="0"/>
              </a:rPr>
              <a:t>button_delay</a:t>
            </a:r>
            <a:r>
              <a:rPr lang="en-US" altLang="zh-CN" dirty="0">
                <a:latin typeface="Times New Roman" panose="02020603050405020304" pitchFamily="18" charset="0"/>
                <a:cs typeface="Times New Roman" panose="02020603050405020304" pitchFamily="18" charset="0"/>
              </a:rPr>
              <a:t>`, it is considered valid.</a:t>
            </a:r>
            <a:endParaRPr lang="en-US" altLang="zh-CN" dirty="0">
              <a:solidFill>
                <a:srgbClr val="444F53"/>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9" name="Straight Connector 20"/>
          <p:cNvCxnSpPr/>
          <p:nvPr/>
        </p:nvCxnSpPr>
        <p:spPr>
          <a:xfrm>
            <a:off x="1144713" y="4359678"/>
            <a:ext cx="9589529" cy="0"/>
          </a:xfrm>
          <a:prstGeom prst="line">
            <a:avLst/>
          </a:prstGeom>
          <a:ln w="12700">
            <a:solidFill>
              <a:schemeClr val="tx2">
                <a:lumMod val="60000"/>
                <a:lumOff val="4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1120222" y="1330731"/>
            <a:ext cx="3533259" cy="2288381"/>
          </a:xfrm>
          <a:prstGeom prst="rect">
            <a:avLst/>
          </a:prstGeom>
        </p:spPr>
      </p:pic>
      <p:pic>
        <p:nvPicPr>
          <p:cNvPr id="5" name="图片 4"/>
          <p:cNvPicPr>
            <a:picLocks noChangeAspect="1"/>
          </p:cNvPicPr>
          <p:nvPr/>
        </p:nvPicPr>
        <p:blipFill>
          <a:blip r:embed="rId4"/>
          <a:stretch>
            <a:fillRect/>
          </a:stretch>
        </p:blipFill>
        <p:spPr>
          <a:xfrm>
            <a:off x="6382692" y="1314050"/>
            <a:ext cx="2852239" cy="2281791"/>
          </a:xfrm>
          <a:prstGeom prst="rect">
            <a:avLst/>
          </a:prstGeom>
        </p:spPr>
      </p:pic>
      <p:sp>
        <p:nvSpPr>
          <p:cNvPr id="6" name="文本框 5"/>
          <p:cNvSpPr txBox="1"/>
          <p:nvPr/>
        </p:nvSpPr>
        <p:spPr>
          <a:xfrm>
            <a:off x="6382692" y="3717796"/>
            <a:ext cx="3260619" cy="400110"/>
          </a:xfrm>
          <a:prstGeom prst="rect">
            <a:avLst/>
          </a:prstGeom>
          <a:solidFill>
            <a:srgbClr val="517399"/>
          </a:solidFill>
          <a:ln>
            <a:solidFill>
              <a:schemeClr val="accent1"/>
            </a:solidFill>
          </a:ln>
        </p:spPr>
        <p:txBody>
          <a:bodyPr wrap="square" rtlCol="0">
            <a:spAutoFit/>
          </a:bodyPr>
          <a:lstStyle/>
          <a:p>
            <a:pPr algn="ctr"/>
            <a:r>
              <a:rPr lang="en-US" altLang="zh-CN" sz="2000" dirty="0">
                <a:solidFill>
                  <a:schemeClr val="bg1"/>
                </a:solidFill>
                <a:latin typeface="Times New Roman" panose="02020603050405020304" pitchFamily="18" charset="0"/>
                <a:ea typeface="微软雅黑" panose="020B0503020204020204" pitchFamily="34" charset="-122"/>
              </a:rPr>
              <a:t>Button Recognition Handling</a:t>
            </a:r>
            <a:endParaRPr lang="zh-CN" altLang="en-US" sz="2000" dirty="0">
              <a:solidFill>
                <a:schemeClr val="bg1"/>
              </a:solidFill>
              <a:latin typeface="Times New Roman" panose="02020603050405020304" pitchFamily="18" charset="0"/>
              <a:ea typeface="微软雅黑" panose="020B0503020204020204"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853793" y="260298"/>
            <a:ext cx="6132384"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Software Section — Timer Interrupt</a:t>
            </a:r>
            <a:endParaRPr lang="zh-CN" altLang="en-US" sz="3200" dirty="0">
              <a:solidFill>
                <a:srgbClr val="517399"/>
              </a:solidFill>
              <a:latin typeface="Times New Roman" panose="02020603050405020304" pitchFamily="18" charset="0"/>
              <a:ea typeface="微软雅黑" panose="020B0503020204020204" pitchFamily="34" charset="-122"/>
            </a:endParaRPr>
          </a:p>
        </p:txBody>
      </p:sp>
      <p:sp>
        <p:nvSpPr>
          <p:cNvPr id="24" name="文本框 23"/>
          <p:cNvSpPr txBox="1"/>
          <p:nvPr/>
        </p:nvSpPr>
        <p:spPr>
          <a:xfrm>
            <a:off x="1134714" y="3714769"/>
            <a:ext cx="2524125" cy="400110"/>
          </a:xfrm>
          <a:prstGeom prst="rect">
            <a:avLst/>
          </a:prstGeom>
          <a:solidFill>
            <a:srgbClr val="517399"/>
          </a:solidFill>
          <a:ln>
            <a:solidFill>
              <a:schemeClr val="accent1"/>
            </a:solidFill>
          </a:ln>
        </p:spPr>
        <p:txBody>
          <a:bodyPr wrap="square" rtlCol="0">
            <a:spAutoFit/>
          </a:bodyPr>
          <a:lstStyle/>
          <a:p>
            <a:pPr algn="ctr"/>
            <a:r>
              <a:rPr lang="en-US" altLang="zh-CN" sz="2000" dirty="0">
                <a:solidFill>
                  <a:schemeClr val="bg1"/>
                </a:solidFill>
                <a:latin typeface="Times New Roman" panose="02020603050405020304" pitchFamily="18" charset="0"/>
                <a:ea typeface="微软雅黑" panose="020B0503020204020204" pitchFamily="34" charset="-122"/>
              </a:rPr>
              <a:t>Timer Initialization</a:t>
            </a:r>
            <a:endParaRPr lang="zh-CN" altLang="en-US" sz="2000" dirty="0">
              <a:solidFill>
                <a:schemeClr val="bg1"/>
              </a:solidFill>
              <a:latin typeface="Times New Roman" panose="02020603050405020304" pitchFamily="18" charset="0"/>
              <a:ea typeface="微软雅黑" panose="020B0503020204020204" pitchFamily="34" charset="-122"/>
            </a:endParaRPr>
          </a:p>
        </p:txBody>
      </p:sp>
      <p:sp>
        <p:nvSpPr>
          <p:cNvPr id="27" name="文本框 26"/>
          <p:cNvSpPr txBox="1"/>
          <p:nvPr/>
        </p:nvSpPr>
        <p:spPr>
          <a:xfrm>
            <a:off x="1120222" y="4480763"/>
            <a:ext cx="9599527" cy="2308324"/>
          </a:xfrm>
          <a:prstGeom prst="rect">
            <a:avLst/>
          </a:prstGeom>
          <a:noFill/>
        </p:spPr>
        <p:txBody>
          <a:bodyPr wrap="square">
            <a:spAutoFit/>
          </a:bodyPr>
          <a:lstStyle/>
          <a:p>
            <a:r>
              <a:rPr lang="en-US" altLang="zh-CN" sz="1600" dirty="0">
                <a:solidFill>
                  <a:srgbClr val="444F53"/>
                </a:solidFill>
                <a:latin typeface="Times New Roman" panose="02020603050405020304" pitchFamily="18" charset="0"/>
                <a:ea typeface="微软雅黑" panose="020B0503020204020204" pitchFamily="34" charset="-122"/>
              </a:rPr>
              <a:t>Initialization:</a:t>
            </a:r>
          </a:p>
          <a:p>
            <a:r>
              <a:rPr lang="en-US" altLang="zh-CN" sz="1600" dirty="0">
                <a:solidFill>
                  <a:srgbClr val="444F53"/>
                </a:solidFill>
                <a:latin typeface="Times New Roman" panose="02020603050405020304" pitchFamily="18" charset="0"/>
                <a:ea typeface="微软雅黑" panose="020B0503020204020204" pitchFamily="34" charset="-122"/>
              </a:rPr>
              <a:t>- Configure Timer 0 to Mode 3 (split mode), splitting Timer 0 into two independent 8-bit timers TL0 and TH0.</a:t>
            </a:r>
          </a:p>
          <a:p>
            <a:r>
              <a:rPr lang="en-US" altLang="zh-CN" sz="1600" dirty="0">
                <a:solidFill>
                  <a:srgbClr val="444F53"/>
                </a:solidFill>
                <a:latin typeface="Times New Roman" panose="02020603050405020304" pitchFamily="18" charset="0"/>
                <a:ea typeface="微软雅黑" panose="020B0503020204020204" pitchFamily="34" charset="-122"/>
              </a:rPr>
              <a:t>- Start Timer 0.</a:t>
            </a:r>
          </a:p>
          <a:p>
            <a:r>
              <a:rPr lang="en-US" altLang="zh-CN" sz="1600" dirty="0">
                <a:solidFill>
                  <a:srgbClr val="444F53"/>
                </a:solidFill>
                <a:latin typeface="Times New Roman" panose="02020603050405020304" pitchFamily="18" charset="0"/>
                <a:ea typeface="微软雅黑" panose="020B0503020204020204" pitchFamily="34" charset="-122"/>
              </a:rPr>
              <a:t>- Enable Timer 0 interrupt.</a:t>
            </a:r>
          </a:p>
          <a:p>
            <a:r>
              <a:rPr lang="en-US" altLang="zh-CN" sz="1600" dirty="0">
                <a:solidFill>
                  <a:srgbClr val="444F53"/>
                </a:solidFill>
                <a:latin typeface="Times New Roman" panose="02020603050405020304" pitchFamily="18" charset="0"/>
                <a:ea typeface="微软雅黑" panose="020B0503020204020204" pitchFamily="34" charset="-122"/>
              </a:rPr>
              <a:t>- Enable global interrupt.</a:t>
            </a:r>
          </a:p>
          <a:p>
            <a:endParaRPr lang="en-US" altLang="zh-CN" sz="1600" dirty="0">
              <a:solidFill>
                <a:srgbClr val="444F53"/>
              </a:solidFill>
              <a:latin typeface="Times New Roman" panose="02020603050405020304" pitchFamily="18" charset="0"/>
              <a:ea typeface="微软雅黑" panose="020B0503020204020204" pitchFamily="34" charset="-122"/>
            </a:endParaRPr>
          </a:p>
          <a:p>
            <a:r>
              <a:rPr lang="en-US" altLang="zh-CN" sz="1600" dirty="0">
                <a:solidFill>
                  <a:srgbClr val="444F53"/>
                </a:solidFill>
                <a:latin typeface="Times New Roman" panose="02020603050405020304" pitchFamily="18" charset="0"/>
                <a:ea typeface="微软雅黑" panose="020B0503020204020204" pitchFamily="34" charset="-122"/>
              </a:rPr>
              <a:t>In the Timer Interrupt Service Routine:</a:t>
            </a:r>
          </a:p>
          <a:p>
            <a:r>
              <a:rPr lang="en-US" altLang="zh-CN" sz="1600" dirty="0">
                <a:solidFill>
                  <a:srgbClr val="444F53"/>
                </a:solidFill>
                <a:latin typeface="Times New Roman" panose="02020603050405020304" pitchFamily="18" charset="0"/>
                <a:ea typeface="微软雅黑" panose="020B0503020204020204" pitchFamily="34" charset="-122"/>
              </a:rPr>
              <a:t>- Execute game logic checks.</a:t>
            </a:r>
          </a:p>
          <a:p>
            <a:r>
              <a:rPr lang="en-US" altLang="zh-CN" sz="1600" dirty="0">
                <a:solidFill>
                  <a:srgbClr val="444F53"/>
                </a:solidFill>
                <a:latin typeface="Times New Roman" panose="02020603050405020304" pitchFamily="18" charset="0"/>
                <a:ea typeface="微软雅黑" panose="020B0503020204020204" pitchFamily="34" charset="-122"/>
              </a:rPr>
              <a:t>- Refresh the interface.</a:t>
            </a:r>
            <a:endParaRPr lang="en-US" altLang="zh-CN" sz="1600" dirty="0"/>
          </a:p>
        </p:txBody>
      </p:sp>
      <p:cxnSp>
        <p:nvCxnSpPr>
          <p:cNvPr id="29" name="Straight Connector 20"/>
          <p:cNvCxnSpPr/>
          <p:nvPr/>
        </p:nvCxnSpPr>
        <p:spPr>
          <a:xfrm>
            <a:off x="1144713" y="4359678"/>
            <a:ext cx="9589529" cy="0"/>
          </a:xfrm>
          <a:prstGeom prst="line">
            <a:avLst/>
          </a:prstGeom>
          <a:ln w="12700">
            <a:solidFill>
              <a:schemeClr val="tx2">
                <a:lumMod val="60000"/>
                <a:lumOff val="4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82691" y="3658340"/>
            <a:ext cx="2714625" cy="707886"/>
          </a:xfrm>
          <a:prstGeom prst="rect">
            <a:avLst/>
          </a:prstGeom>
          <a:solidFill>
            <a:srgbClr val="517399"/>
          </a:solidFill>
          <a:ln>
            <a:solidFill>
              <a:schemeClr val="accent1"/>
            </a:solidFill>
          </a:ln>
        </p:spPr>
        <p:txBody>
          <a:bodyPr wrap="square" rtlCol="0">
            <a:spAutoFit/>
          </a:bodyPr>
          <a:lstStyle/>
          <a:p>
            <a:pPr algn="ctr"/>
            <a:r>
              <a:rPr lang="en-US" altLang="zh-CN" sz="2000" dirty="0">
                <a:solidFill>
                  <a:schemeClr val="bg1"/>
                </a:solidFill>
                <a:latin typeface="Times New Roman" panose="02020603050405020304" pitchFamily="18" charset="0"/>
                <a:ea typeface="微软雅黑" panose="020B0503020204020204" pitchFamily="34" charset="-122"/>
              </a:rPr>
              <a:t>Timer Interrupt Service Routine</a:t>
            </a:r>
            <a:endParaRPr lang="zh-CN" altLang="en-US" sz="2000" dirty="0">
              <a:solidFill>
                <a:schemeClr val="bg1"/>
              </a:solidFill>
              <a:latin typeface="Times New Roman" panose="02020603050405020304" pitchFamily="18" charset="0"/>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144713" y="1314050"/>
            <a:ext cx="2524125" cy="1066800"/>
          </a:xfrm>
          <a:prstGeom prst="rect">
            <a:avLst/>
          </a:prstGeom>
        </p:spPr>
      </p:pic>
      <p:pic>
        <p:nvPicPr>
          <p:cNvPr id="8" name="图片 7"/>
          <p:cNvPicPr>
            <a:picLocks noChangeAspect="1"/>
          </p:cNvPicPr>
          <p:nvPr/>
        </p:nvPicPr>
        <p:blipFill>
          <a:blip r:embed="rId4"/>
          <a:stretch>
            <a:fillRect/>
          </a:stretch>
        </p:blipFill>
        <p:spPr>
          <a:xfrm>
            <a:off x="6382692" y="905615"/>
            <a:ext cx="2714625" cy="275272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3031469" y="232267"/>
            <a:ext cx="5816016"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Software Section — LCD Display</a:t>
            </a:r>
            <a:endParaRPr lang="zh-CN" altLang="en-US" sz="3200" dirty="0">
              <a:solidFill>
                <a:srgbClr val="517399"/>
              </a:solidFill>
              <a:latin typeface="Times New Roman" panose="02020603050405020304" pitchFamily="18" charset="0"/>
              <a:ea typeface="微软雅黑" panose="020B0503020204020204" pitchFamily="34" charset="-122"/>
            </a:endParaRPr>
          </a:p>
        </p:txBody>
      </p:sp>
      <p:sp>
        <p:nvSpPr>
          <p:cNvPr id="28"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Times New Roman" panose="02020603050405020304" pitchFamily="18" charset="0"/>
                <a:ea typeface="微软雅黑" panose="020B0503020204020204" pitchFamily="34" charset="-122"/>
              </a:rPr>
              <a:t>延迟符号</a:t>
            </a:r>
            <a:endParaRPr lang="nl-NL" altLang="zh-CN" sz="1865" dirty="0">
              <a:solidFill>
                <a:srgbClr val="00AEEE"/>
              </a:solidFill>
              <a:latin typeface="Times New Roman" panose="02020603050405020304" pitchFamily="18" charset="0"/>
              <a:ea typeface="微软雅黑" panose="020B0503020204020204" pitchFamily="34" charset="-122"/>
            </a:endParaRPr>
          </a:p>
        </p:txBody>
      </p:sp>
      <p:sp>
        <p:nvSpPr>
          <p:cNvPr id="24" name="文本框 23"/>
          <p:cNvSpPr txBox="1"/>
          <p:nvPr/>
        </p:nvSpPr>
        <p:spPr>
          <a:xfrm>
            <a:off x="1119652" y="3775309"/>
            <a:ext cx="3744090" cy="400110"/>
          </a:xfrm>
          <a:prstGeom prst="rect">
            <a:avLst/>
          </a:prstGeom>
          <a:solidFill>
            <a:srgbClr val="517399"/>
          </a:solidFill>
          <a:ln>
            <a:solidFill>
              <a:schemeClr val="accent1"/>
            </a:solidFill>
          </a:ln>
        </p:spPr>
        <p:txBody>
          <a:bodyPr wrap="square" rtlCol="0">
            <a:spAutoFit/>
          </a:bodyPr>
          <a:lstStyle/>
          <a:p>
            <a:pPr algn="ctr"/>
            <a:r>
              <a:rPr lang="en-US" altLang="zh-CN" sz="2000" dirty="0">
                <a:solidFill>
                  <a:schemeClr val="bg1"/>
                </a:solidFill>
                <a:latin typeface="Times New Roman" panose="02020603050405020304" pitchFamily="18" charset="0"/>
                <a:ea typeface="微软雅黑" panose="020B0503020204020204" pitchFamily="34" charset="-122"/>
              </a:rPr>
              <a:t>Software Section — LCD Display</a:t>
            </a:r>
            <a:endParaRPr lang="zh-CN" altLang="en-US" sz="2000" dirty="0">
              <a:solidFill>
                <a:schemeClr val="bg1"/>
              </a:solidFill>
              <a:latin typeface="Times New Roman" panose="02020603050405020304" pitchFamily="18" charset="0"/>
              <a:ea typeface="微软雅黑" panose="020B0503020204020204" pitchFamily="34" charset="-122"/>
            </a:endParaRPr>
          </a:p>
        </p:txBody>
      </p:sp>
      <p:sp>
        <p:nvSpPr>
          <p:cNvPr id="27" name="文本框 26"/>
          <p:cNvSpPr txBox="1"/>
          <p:nvPr/>
        </p:nvSpPr>
        <p:spPr>
          <a:xfrm>
            <a:off x="1120222" y="4480763"/>
            <a:ext cx="9599527" cy="1754326"/>
          </a:xfrm>
          <a:prstGeom prst="rect">
            <a:avLst/>
          </a:prstGeom>
          <a:noFill/>
        </p:spPr>
        <p:txBody>
          <a:bodyPr wrap="square">
            <a:spAutoFit/>
          </a:bodyPr>
          <a:lstStyle/>
          <a:p>
            <a:r>
              <a:rPr lang="en-US" altLang="zh-CN" dirty="0">
                <a:solidFill>
                  <a:srgbClr val="444F53"/>
                </a:solidFill>
                <a:latin typeface="Times New Roman" panose="02020603050405020304" pitchFamily="18" charset="0"/>
                <a:ea typeface="微软雅黑" panose="020B0503020204020204" pitchFamily="34" charset="-122"/>
              </a:rPr>
              <a:t>Character Pattern Generation:</a:t>
            </a:r>
          </a:p>
          <a:p>
            <a:r>
              <a:rPr lang="en-US" altLang="zh-CN" dirty="0">
                <a:solidFill>
                  <a:srgbClr val="444F53"/>
                </a:solidFill>
                <a:latin typeface="Times New Roman" panose="02020603050405020304" pitchFamily="18" charset="0"/>
                <a:ea typeface="微软雅黑" panose="020B0503020204020204" pitchFamily="34" charset="-122"/>
              </a:rPr>
              <a:t>- Use PS software to create a 128x64 BMP image.</a:t>
            </a:r>
          </a:p>
          <a:p>
            <a:r>
              <a:rPr lang="en-US" altLang="zh-CN" dirty="0">
                <a:solidFill>
                  <a:srgbClr val="444F53"/>
                </a:solidFill>
                <a:latin typeface="Times New Roman" panose="02020603050405020304" pitchFamily="18" charset="0"/>
                <a:ea typeface="微软雅黑" panose="020B0503020204020204" pitchFamily="34" charset="-122"/>
              </a:rPr>
              <a:t>- Use a pattern extraction software to generate the character pattern array.</a:t>
            </a:r>
          </a:p>
          <a:p>
            <a:endParaRPr lang="en-US" altLang="zh-CN" dirty="0">
              <a:solidFill>
                <a:srgbClr val="444F53"/>
              </a:solidFill>
              <a:latin typeface="Times New Roman" panose="02020603050405020304" pitchFamily="18" charset="0"/>
              <a:ea typeface="微软雅黑" panose="020B0503020204020204" pitchFamily="34" charset="-122"/>
            </a:endParaRPr>
          </a:p>
          <a:p>
            <a:r>
              <a:rPr lang="en-US" altLang="zh-CN" dirty="0">
                <a:solidFill>
                  <a:srgbClr val="444F53"/>
                </a:solidFill>
                <a:latin typeface="Times New Roman" panose="02020603050405020304" pitchFamily="18" charset="0"/>
                <a:ea typeface="微软雅黑" panose="020B0503020204020204" pitchFamily="34" charset="-122"/>
              </a:rPr>
              <a:t>Display:</a:t>
            </a:r>
          </a:p>
          <a:p>
            <a:r>
              <a:rPr lang="en-US" altLang="zh-CN" dirty="0">
                <a:solidFill>
                  <a:srgbClr val="444F53"/>
                </a:solidFill>
                <a:latin typeface="Times New Roman" panose="02020603050405020304" pitchFamily="18" charset="0"/>
                <a:ea typeface="微软雅黑" panose="020B0503020204020204" pitchFamily="34" charset="-122"/>
              </a:rPr>
              <a:t>- Refresh the LCD image by drawing the array to the screen.</a:t>
            </a:r>
            <a:endParaRPr lang="en-US" altLang="zh-CN" dirty="0"/>
          </a:p>
        </p:txBody>
      </p:sp>
      <p:cxnSp>
        <p:nvCxnSpPr>
          <p:cNvPr id="29" name="Straight Connector 20"/>
          <p:cNvCxnSpPr/>
          <p:nvPr/>
        </p:nvCxnSpPr>
        <p:spPr>
          <a:xfrm>
            <a:off x="1144713" y="4359678"/>
            <a:ext cx="9589529" cy="0"/>
          </a:xfrm>
          <a:prstGeom prst="line">
            <a:avLst/>
          </a:prstGeom>
          <a:ln w="12700">
            <a:solidFill>
              <a:schemeClr val="tx2">
                <a:lumMod val="60000"/>
                <a:lumOff val="4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089223" y="3775945"/>
            <a:ext cx="2965648" cy="400110"/>
          </a:xfrm>
          <a:prstGeom prst="rect">
            <a:avLst/>
          </a:prstGeom>
          <a:solidFill>
            <a:srgbClr val="517399"/>
          </a:solidFill>
          <a:ln>
            <a:solidFill>
              <a:schemeClr val="accent1"/>
            </a:solidFill>
          </a:ln>
        </p:spPr>
        <p:txBody>
          <a:bodyPr wrap="square" rtlCol="0">
            <a:spAutoFit/>
          </a:bodyPr>
          <a:lstStyle/>
          <a:p>
            <a:pPr algn="ctr"/>
            <a:r>
              <a:rPr lang="en-US" altLang="zh-CN" sz="2000" dirty="0">
                <a:solidFill>
                  <a:schemeClr val="bg1"/>
                </a:solidFill>
                <a:latin typeface="Times New Roman" panose="02020603050405020304" pitchFamily="18" charset="0"/>
                <a:ea typeface="微软雅黑" panose="020B0503020204020204" pitchFamily="34" charset="-122"/>
              </a:rPr>
              <a:t>Display Character Patterns</a:t>
            </a:r>
            <a:endParaRPr lang="zh-CN" altLang="en-US" sz="2000" dirty="0">
              <a:solidFill>
                <a:schemeClr val="bg1"/>
              </a:solidFill>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144713" y="1044274"/>
            <a:ext cx="3442731" cy="2609951"/>
          </a:xfrm>
          <a:prstGeom prst="rect">
            <a:avLst/>
          </a:prstGeom>
        </p:spPr>
      </p:pic>
      <p:pic>
        <p:nvPicPr>
          <p:cNvPr id="5" name="Picture 1"/>
          <p:cNvPicPr>
            <a:picLocks noChangeAspect="1"/>
          </p:cNvPicPr>
          <p:nvPr/>
        </p:nvPicPr>
        <p:blipFill>
          <a:blip r:embed="rId4"/>
          <a:stretch>
            <a:fillRect/>
          </a:stretch>
        </p:blipFill>
        <p:spPr>
          <a:xfrm>
            <a:off x="5105886" y="1509868"/>
            <a:ext cx="2601180" cy="1574531"/>
          </a:xfrm>
          <a:prstGeom prst="rect">
            <a:avLst/>
          </a:prstGeom>
        </p:spPr>
      </p:pic>
      <p:pic>
        <p:nvPicPr>
          <p:cNvPr id="9" name="图片 8"/>
          <p:cNvPicPr>
            <a:picLocks noChangeAspect="1"/>
          </p:cNvPicPr>
          <p:nvPr/>
        </p:nvPicPr>
        <p:blipFill>
          <a:blip r:embed="rId5"/>
          <a:stretch>
            <a:fillRect/>
          </a:stretch>
        </p:blipFill>
        <p:spPr>
          <a:xfrm>
            <a:off x="8054871" y="1509229"/>
            <a:ext cx="2601180" cy="1574529"/>
          </a:xfrm>
          <a:prstGeom prst="rect">
            <a:avLst/>
          </a:prstGeom>
        </p:spPr>
      </p:pic>
      <p:sp>
        <p:nvSpPr>
          <p:cNvPr id="10" name="文本框 9"/>
          <p:cNvSpPr txBox="1"/>
          <p:nvPr/>
        </p:nvSpPr>
        <p:spPr>
          <a:xfrm>
            <a:off x="8480028" y="3774243"/>
            <a:ext cx="1750865" cy="400110"/>
          </a:xfrm>
          <a:prstGeom prst="rect">
            <a:avLst/>
          </a:prstGeom>
          <a:solidFill>
            <a:srgbClr val="517399"/>
          </a:solidFill>
          <a:ln>
            <a:solidFill>
              <a:schemeClr val="accent1"/>
            </a:solidFill>
          </a:ln>
        </p:spPr>
        <p:txBody>
          <a:bodyPr wrap="square" rtlCol="0">
            <a:spAutoFit/>
          </a:bodyPr>
          <a:lstStyle/>
          <a:p>
            <a:pPr algn="ctr"/>
            <a:r>
              <a:rPr lang="en-US" altLang="zh-CN" sz="2000" dirty="0">
                <a:solidFill>
                  <a:schemeClr val="bg1"/>
                </a:solidFill>
                <a:latin typeface="Times New Roman" panose="02020603050405020304" pitchFamily="18" charset="0"/>
                <a:ea typeface="微软雅黑" panose="020B0503020204020204" pitchFamily="34" charset="-122"/>
              </a:rPr>
              <a:t>Actual Display</a:t>
            </a:r>
            <a:endParaRPr lang="zh-CN" altLang="en-US" sz="2000" dirty="0">
              <a:solidFill>
                <a:schemeClr val="bg1"/>
              </a:solidFill>
              <a:latin typeface="Times New Roman" panose="02020603050405020304" pitchFamily="18" charset="0"/>
              <a:ea typeface="微软雅黑" panose="020B0503020204020204"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650" fill="hold"/>
                                        <p:tgtEl>
                                          <p:spTgt spid="28"/>
                                        </p:tgtEl>
                                        <p:attrNameLst>
                                          <p:attrName>ppt_w</p:attrName>
                                        </p:attrNameLst>
                                      </p:cBhvr>
                                      <p:tavLst>
                                        <p:tav tm="0">
                                          <p:val>
                                            <p:fltVal val="0"/>
                                          </p:val>
                                        </p:tav>
                                        <p:tav tm="100000">
                                          <p:val>
                                            <p:strVal val="#ppt_w"/>
                                          </p:val>
                                        </p:tav>
                                      </p:tavLst>
                                    </p:anim>
                                    <p:anim calcmode="lin" valueType="num">
                                      <p:cBhvr>
                                        <p:cTn id="8" dur="650" fill="hold"/>
                                        <p:tgtEl>
                                          <p:spTgt spid="28"/>
                                        </p:tgtEl>
                                        <p:attrNameLst>
                                          <p:attrName>ppt_h</p:attrName>
                                        </p:attrNameLst>
                                      </p:cBhvr>
                                      <p:tavLst>
                                        <p:tav tm="0">
                                          <p:val>
                                            <p:fltVal val="0"/>
                                          </p:val>
                                        </p:tav>
                                        <p:tav tm="100000">
                                          <p:val>
                                            <p:strVal val="#ppt_h"/>
                                          </p:val>
                                        </p:tav>
                                      </p:tavLst>
                                    </p:anim>
                                    <p:animEffect transition="in" filter="fade">
                                      <p:cBhvr>
                                        <p:cTn id="9" dur="65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up)">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ipe(up)">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up)">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4" grpId="0" animBg="1"/>
      <p:bldP spid="27" grpId="0"/>
      <p:bldP spid="6"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2022072" y="267751"/>
            <a:ext cx="8574783"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Game Logic Handling — Interface Layout Display</a:t>
            </a:r>
            <a:endParaRPr lang="zh-CN" altLang="en-US" sz="3200" dirty="0">
              <a:solidFill>
                <a:srgbClr val="517399"/>
              </a:solidFill>
              <a:latin typeface="Times New Roman" panose="02020603050405020304" pitchFamily="18" charset="0"/>
              <a:ea typeface="微软雅黑" panose="020B0503020204020204" pitchFamily="34" charset="-122"/>
            </a:endParaRPr>
          </a:p>
        </p:txBody>
      </p:sp>
      <p:sp>
        <p:nvSpPr>
          <p:cNvPr id="19" name="文本框 18"/>
          <p:cNvSpPr txBox="1"/>
          <p:nvPr/>
        </p:nvSpPr>
        <p:spPr>
          <a:xfrm>
            <a:off x="7719988" y="1708111"/>
            <a:ext cx="3716322" cy="1477328"/>
          </a:xfrm>
          <a:prstGeom prst="rect">
            <a:avLst/>
          </a:prstGeom>
          <a:noFill/>
        </p:spPr>
        <p:txBody>
          <a:bodyPr wrap="square">
            <a:spAutoFit/>
          </a:bodyPr>
          <a:lstStyle/>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Score/Speed Display</a:t>
            </a:r>
          </a:p>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 Top left corner of the screen: shows the game score.</a:t>
            </a:r>
          </a:p>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 Bottom: shows the current game speed.</a:t>
            </a:r>
            <a:endParaRPr lang="en-US" altLang="zh-CN" sz="1400" dirty="0">
              <a:solidFill>
                <a:srgbClr val="444F53"/>
              </a:solidFill>
              <a:latin typeface="Times New Roman" panose="02020603050405020304" pitchFamily="18" charset="0"/>
              <a:ea typeface="微软雅黑" panose="020B0503020204020204" pitchFamily="34" charset="-122"/>
            </a:endParaRPr>
          </a:p>
        </p:txBody>
      </p:sp>
      <p:sp>
        <p:nvSpPr>
          <p:cNvPr id="20" name="文本框 19"/>
          <p:cNvSpPr txBox="1"/>
          <p:nvPr/>
        </p:nvSpPr>
        <p:spPr>
          <a:xfrm>
            <a:off x="7711153" y="3406228"/>
            <a:ext cx="3716322" cy="923330"/>
          </a:xfrm>
          <a:prstGeom prst="rect">
            <a:avLst/>
          </a:prstGeom>
          <a:noFill/>
        </p:spPr>
        <p:txBody>
          <a:bodyPr wrap="square">
            <a:spAutoFit/>
          </a:bodyPr>
          <a:lstStyle/>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Racing Area Display</a:t>
            </a:r>
          </a:p>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 Area where our car and obstacle cars operate.</a:t>
            </a:r>
            <a:endParaRPr lang="en-US" altLang="zh-CN" sz="1400" dirty="0">
              <a:solidFill>
                <a:srgbClr val="444F53"/>
              </a:solidFill>
              <a:latin typeface="Times New Roman" panose="02020603050405020304" pitchFamily="18" charset="0"/>
              <a:ea typeface="微软雅黑" panose="020B0503020204020204" pitchFamily="34" charset="-122"/>
            </a:endParaRPr>
          </a:p>
        </p:txBody>
      </p:sp>
      <p:grpSp>
        <p:nvGrpSpPr>
          <p:cNvPr id="25" name="组合 24"/>
          <p:cNvGrpSpPr/>
          <p:nvPr/>
        </p:nvGrpSpPr>
        <p:grpSpPr>
          <a:xfrm>
            <a:off x="6447210" y="4842810"/>
            <a:ext cx="1162664" cy="1162664"/>
            <a:chOff x="6447210" y="4842810"/>
            <a:chExt cx="1162664" cy="1162664"/>
          </a:xfrm>
        </p:grpSpPr>
        <p:sp>
          <p:nvSpPr>
            <p:cNvPr id="11" name="椭圆 10"/>
            <p:cNvSpPr/>
            <p:nvPr/>
          </p:nvSpPr>
          <p:spPr>
            <a:xfrm>
              <a:off x="6447210" y="4842810"/>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17" name="椭圆 16"/>
            <p:cNvSpPr/>
            <p:nvPr/>
          </p:nvSpPr>
          <p:spPr>
            <a:xfrm>
              <a:off x="6548489" y="4940117"/>
              <a:ext cx="960107" cy="960107"/>
            </a:xfrm>
            <a:prstGeom prst="ellipse">
              <a:avLst/>
            </a:prstGeom>
            <a:solidFill>
              <a:srgbClr val="D4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22" name="Freeform 11"/>
            <p:cNvSpPr>
              <a:spLocks noEditPoints="1"/>
            </p:cNvSpPr>
            <p:nvPr/>
          </p:nvSpPr>
          <p:spPr bwMode="auto">
            <a:xfrm>
              <a:off x="6812071" y="5086308"/>
              <a:ext cx="432942" cy="590821"/>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7660738" y="5010418"/>
            <a:ext cx="3716322" cy="923330"/>
          </a:xfrm>
          <a:prstGeom prst="rect">
            <a:avLst/>
          </a:prstGeom>
          <a:noFill/>
        </p:spPr>
        <p:txBody>
          <a:bodyPr wrap="square">
            <a:spAutoFit/>
          </a:bodyPr>
          <a:lstStyle/>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Operation Indication Display</a:t>
            </a:r>
          </a:p>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 Area indicating the up, down, left, and right button prompts.</a:t>
            </a:r>
            <a:endParaRPr lang="en-US" altLang="zh-CN" sz="1400" dirty="0">
              <a:solidFill>
                <a:srgbClr val="444F53"/>
              </a:solidFill>
              <a:latin typeface="Times New Roman" panose="02020603050405020304" pitchFamily="18" charset="0"/>
              <a:ea typeface="微软雅黑" panose="020B0503020204020204" pitchFamily="34" charset="-122"/>
            </a:endParaRPr>
          </a:p>
        </p:txBody>
      </p:sp>
      <p:grpSp>
        <p:nvGrpSpPr>
          <p:cNvPr id="26" name="组合 25"/>
          <p:cNvGrpSpPr/>
          <p:nvPr/>
        </p:nvGrpSpPr>
        <p:grpSpPr>
          <a:xfrm>
            <a:off x="6447211" y="3124771"/>
            <a:ext cx="1162664" cy="1162664"/>
            <a:chOff x="6447211" y="3124771"/>
            <a:chExt cx="1162664" cy="1162664"/>
          </a:xfrm>
        </p:grpSpPr>
        <p:sp>
          <p:nvSpPr>
            <p:cNvPr id="12" name="椭圆 11"/>
            <p:cNvSpPr/>
            <p:nvPr/>
          </p:nvSpPr>
          <p:spPr>
            <a:xfrm>
              <a:off x="6447211" y="3124771"/>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16" name="椭圆 15"/>
            <p:cNvSpPr/>
            <p:nvPr/>
          </p:nvSpPr>
          <p:spPr>
            <a:xfrm>
              <a:off x="6548489" y="3233490"/>
              <a:ext cx="960107" cy="960107"/>
            </a:xfrm>
            <a:prstGeom prst="ellipse">
              <a:avLst/>
            </a:prstGeom>
            <a:solidFill>
              <a:srgbClr val="517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23" name="Freeform 20"/>
            <p:cNvSpPr>
              <a:spLocks noEditPoints="1"/>
            </p:cNvSpPr>
            <p:nvPr/>
          </p:nvSpPr>
          <p:spPr bwMode="auto">
            <a:xfrm>
              <a:off x="6753080" y="3406228"/>
              <a:ext cx="665308" cy="531592"/>
            </a:xfrm>
            <a:custGeom>
              <a:avLst/>
              <a:gdLst>
                <a:gd name="T0" fmla="*/ 575 w 745"/>
                <a:gd name="T1" fmla="*/ 570 h 594"/>
                <a:gd name="T2" fmla="*/ 0 w 745"/>
                <a:gd name="T3" fmla="*/ 570 h 594"/>
                <a:gd name="T4" fmla="*/ 298 w 745"/>
                <a:gd name="T5" fmla="*/ 220 h 594"/>
                <a:gd name="T6" fmla="*/ 288 w 745"/>
                <a:gd name="T7" fmla="*/ 209 h 594"/>
                <a:gd name="T8" fmla="*/ 544 w 745"/>
                <a:gd name="T9" fmla="*/ 245 h 594"/>
                <a:gd name="T10" fmla="*/ 32 w 745"/>
                <a:gd name="T11" fmla="*/ 201 h 594"/>
                <a:gd name="T12" fmla="*/ 205 w 745"/>
                <a:gd name="T13" fmla="*/ 430 h 594"/>
                <a:gd name="T14" fmla="*/ 98 w 745"/>
                <a:gd name="T15" fmla="*/ 362 h 594"/>
                <a:gd name="T16" fmla="*/ 98 w 745"/>
                <a:gd name="T17" fmla="*/ 385 h 594"/>
                <a:gd name="T18" fmla="*/ 312 w 745"/>
                <a:gd name="T19" fmla="*/ 317 h 594"/>
                <a:gd name="T20" fmla="*/ 98 w 745"/>
                <a:gd name="T21" fmla="*/ 317 h 594"/>
                <a:gd name="T22" fmla="*/ 312 w 745"/>
                <a:gd name="T23" fmla="*/ 296 h 594"/>
                <a:gd name="T24" fmla="*/ 552 w 745"/>
                <a:gd name="T25" fmla="*/ 249 h 594"/>
                <a:gd name="T26" fmla="*/ 552 w 745"/>
                <a:gd name="T27" fmla="*/ 249 h 594"/>
                <a:gd name="T28" fmla="*/ 552 w 745"/>
                <a:gd name="T29" fmla="*/ 37 h 594"/>
                <a:gd name="T30" fmla="*/ 338 w 745"/>
                <a:gd name="T31" fmla="*/ 134 h 594"/>
                <a:gd name="T32" fmla="*/ 583 w 745"/>
                <a:gd name="T33" fmla="*/ 148 h 594"/>
                <a:gd name="T34" fmla="*/ 373 w 745"/>
                <a:gd name="T35" fmla="*/ 103 h 594"/>
                <a:gd name="T36" fmla="*/ 591 w 745"/>
                <a:gd name="T37" fmla="*/ 258 h 594"/>
                <a:gd name="T38" fmla="*/ 675 w 745"/>
                <a:gd name="T39" fmla="*/ 154 h 594"/>
                <a:gd name="T40" fmla="*/ 698 w 745"/>
                <a:gd name="T41" fmla="*/ 179 h 594"/>
                <a:gd name="T42" fmla="*/ 685 w 745"/>
                <a:gd name="T43" fmla="*/ 152 h 594"/>
                <a:gd name="T44" fmla="*/ 681 w 745"/>
                <a:gd name="T45" fmla="*/ 290 h 594"/>
                <a:gd name="T46" fmla="*/ 680 w 745"/>
                <a:gd name="T47" fmla="*/ 319 h 594"/>
                <a:gd name="T48" fmla="*/ 703 w 745"/>
                <a:gd name="T49" fmla="*/ 319 h 594"/>
                <a:gd name="T50" fmla="*/ 702 w 745"/>
                <a:gd name="T51" fmla="*/ 290 h 594"/>
                <a:gd name="T52" fmla="*/ 698 w 745"/>
                <a:gd name="T53" fmla="*/ 229 h 594"/>
                <a:gd name="T54" fmla="*/ 344 w 745"/>
                <a:gd name="T55" fmla="*/ 320 h 594"/>
                <a:gd name="T56" fmla="*/ 376 w 745"/>
                <a:gd name="T57" fmla="*/ 447 h 594"/>
                <a:gd name="T58" fmla="*/ 389 w 745"/>
                <a:gd name="T59" fmla="*/ 436 h 594"/>
                <a:gd name="T60" fmla="*/ 394 w 745"/>
                <a:gd name="T61" fmla="*/ 420 h 594"/>
                <a:gd name="T62" fmla="*/ 409 w 745"/>
                <a:gd name="T63" fmla="*/ 430 h 594"/>
                <a:gd name="T64" fmla="*/ 420 w 745"/>
                <a:gd name="T65" fmla="*/ 455 h 594"/>
                <a:gd name="T66" fmla="*/ 434 w 745"/>
                <a:gd name="T67" fmla="*/ 465 h 594"/>
                <a:gd name="T68" fmla="*/ 455 w 745"/>
                <a:gd name="T69" fmla="*/ 462 h 594"/>
                <a:gd name="T70" fmla="*/ 451 w 745"/>
                <a:gd name="T71" fmla="*/ 450 h 594"/>
                <a:gd name="T72" fmla="*/ 440 w 745"/>
                <a:gd name="T73" fmla="*/ 425 h 594"/>
                <a:gd name="T74" fmla="*/ 425 w 745"/>
                <a:gd name="T75" fmla="*/ 415 h 594"/>
                <a:gd name="T76" fmla="*/ 463 w 745"/>
                <a:gd name="T77" fmla="*/ 395 h 594"/>
                <a:gd name="T78" fmla="*/ 448 w 745"/>
                <a:gd name="T79" fmla="*/ 390 h 594"/>
                <a:gd name="T80" fmla="*/ 438 w 745"/>
                <a:gd name="T81" fmla="*/ 377 h 594"/>
                <a:gd name="T82" fmla="*/ 422 w 745"/>
                <a:gd name="T83" fmla="*/ 373 h 594"/>
                <a:gd name="T84" fmla="*/ 411 w 745"/>
                <a:gd name="T85" fmla="*/ 359 h 594"/>
                <a:gd name="T86" fmla="*/ 395 w 745"/>
                <a:gd name="T87" fmla="*/ 355 h 594"/>
                <a:gd name="T88" fmla="*/ 385 w 745"/>
                <a:gd name="T89" fmla="*/ 342 h 594"/>
                <a:gd name="T90" fmla="*/ 369 w 745"/>
                <a:gd name="T91" fmla="*/ 337 h 594"/>
                <a:gd name="T92" fmla="*/ 359 w 745"/>
                <a:gd name="T93" fmla="*/ 324 h 594"/>
                <a:gd name="T94" fmla="*/ 69 w 745"/>
                <a:gd name="T95" fmla="*/ 239 h 594"/>
                <a:gd name="T96" fmla="*/ 69 w 745"/>
                <a:gd name="T97" fmla="*/ 49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grpSp>
        <p:nvGrpSpPr>
          <p:cNvPr id="27" name="组合 26"/>
          <p:cNvGrpSpPr/>
          <p:nvPr/>
        </p:nvGrpSpPr>
        <p:grpSpPr>
          <a:xfrm>
            <a:off x="6447211" y="1570579"/>
            <a:ext cx="1162664" cy="1162664"/>
            <a:chOff x="6447211" y="1570579"/>
            <a:chExt cx="1162664" cy="1162664"/>
          </a:xfrm>
        </p:grpSpPr>
        <p:sp>
          <p:nvSpPr>
            <p:cNvPr id="13" name="椭圆 12"/>
            <p:cNvSpPr/>
            <p:nvPr/>
          </p:nvSpPr>
          <p:spPr>
            <a:xfrm>
              <a:off x="6447211" y="1570579"/>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14" name="椭圆 13"/>
            <p:cNvSpPr/>
            <p:nvPr/>
          </p:nvSpPr>
          <p:spPr>
            <a:xfrm>
              <a:off x="6557324" y="1671334"/>
              <a:ext cx="960107" cy="960107"/>
            </a:xfrm>
            <a:prstGeom prst="ellipse">
              <a:avLst/>
            </a:prstGeom>
            <a:solidFill>
              <a:srgbClr val="D4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24" name="Freeform 26"/>
            <p:cNvSpPr>
              <a:spLocks noEditPoints="1"/>
            </p:cNvSpPr>
            <p:nvPr/>
          </p:nvSpPr>
          <p:spPr bwMode="auto">
            <a:xfrm>
              <a:off x="6767827" y="1814070"/>
              <a:ext cx="569783" cy="529292"/>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50000"/>
          <a:stretch>
            <a:fillRect/>
          </a:stretch>
        </p:blipFill>
        <p:spPr>
          <a:xfrm>
            <a:off x="689409" y="1940122"/>
            <a:ext cx="4857750" cy="3531961"/>
          </a:xfrm>
          <a:prstGeom prst="rect">
            <a:avLst/>
          </a:prstGeom>
        </p:spPr>
      </p:pic>
      <p:pic>
        <p:nvPicPr>
          <p:cNvPr id="4" name="图片 3"/>
          <p:cNvPicPr>
            <a:picLocks noChangeAspect="1"/>
          </p:cNvPicPr>
          <p:nvPr/>
        </p:nvPicPr>
        <p:blipFill>
          <a:blip r:embed="rId3"/>
          <a:stretch>
            <a:fillRect/>
          </a:stretch>
        </p:blipFill>
        <p:spPr>
          <a:xfrm>
            <a:off x="6762127" y="1726668"/>
            <a:ext cx="601870" cy="426908"/>
          </a:xfrm>
          <a:prstGeom prst="rect">
            <a:avLst/>
          </a:prstGeom>
        </p:spPr>
      </p:pic>
      <p:pic>
        <p:nvPicPr>
          <p:cNvPr id="10" name="图片 9"/>
          <p:cNvPicPr>
            <a:picLocks noChangeAspect="1"/>
          </p:cNvPicPr>
          <p:nvPr/>
        </p:nvPicPr>
        <p:blipFill>
          <a:blip r:embed="rId4"/>
          <a:stretch>
            <a:fillRect/>
          </a:stretch>
        </p:blipFill>
        <p:spPr>
          <a:xfrm>
            <a:off x="6753080" y="2151387"/>
            <a:ext cx="603791" cy="418009"/>
          </a:xfrm>
          <a:prstGeom prst="rect">
            <a:avLst/>
          </a:prstGeom>
        </p:spPr>
      </p:pic>
      <p:pic>
        <p:nvPicPr>
          <p:cNvPr id="18" name="图片 17"/>
          <p:cNvPicPr>
            <a:picLocks noChangeAspect="1"/>
          </p:cNvPicPr>
          <p:nvPr/>
        </p:nvPicPr>
        <p:blipFill>
          <a:blip r:embed="rId5"/>
          <a:stretch>
            <a:fillRect/>
          </a:stretch>
        </p:blipFill>
        <p:spPr>
          <a:xfrm>
            <a:off x="6762127" y="3313990"/>
            <a:ext cx="607141" cy="799105"/>
          </a:xfrm>
          <a:prstGeom prst="rect">
            <a:avLst/>
          </a:prstGeom>
        </p:spPr>
      </p:pic>
      <p:pic>
        <p:nvPicPr>
          <p:cNvPr id="29" name="图片 28"/>
          <p:cNvPicPr>
            <a:picLocks noChangeAspect="1"/>
          </p:cNvPicPr>
          <p:nvPr/>
        </p:nvPicPr>
        <p:blipFill>
          <a:blip r:embed="rId6"/>
          <a:stretch>
            <a:fillRect/>
          </a:stretch>
        </p:blipFill>
        <p:spPr>
          <a:xfrm>
            <a:off x="6761207" y="5086308"/>
            <a:ext cx="576403" cy="719481"/>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0.70"/>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par>
                                <p:cTn id="10" presetID="55"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1000" fill="hold"/>
                                        <p:tgtEl>
                                          <p:spTgt spid="26"/>
                                        </p:tgtEl>
                                        <p:attrNameLst>
                                          <p:attrName>ppt_w</p:attrName>
                                        </p:attrNameLst>
                                      </p:cBhvr>
                                      <p:tavLst>
                                        <p:tav tm="0">
                                          <p:val>
                                            <p:strVal val="#ppt_w*0.70"/>
                                          </p:val>
                                        </p:tav>
                                        <p:tav tm="100000">
                                          <p:val>
                                            <p:strVal val="#ppt_w"/>
                                          </p:val>
                                        </p:tav>
                                      </p:tavLst>
                                    </p:anim>
                                    <p:anim calcmode="lin" valueType="num">
                                      <p:cBhvr>
                                        <p:cTn id="13" dur="1000" fill="hold"/>
                                        <p:tgtEl>
                                          <p:spTgt spid="26"/>
                                        </p:tgtEl>
                                        <p:attrNameLst>
                                          <p:attrName>ppt_h</p:attrName>
                                        </p:attrNameLst>
                                      </p:cBhvr>
                                      <p:tavLst>
                                        <p:tav tm="0">
                                          <p:val>
                                            <p:strVal val="#ppt_h"/>
                                          </p:val>
                                        </p:tav>
                                        <p:tav tm="100000">
                                          <p:val>
                                            <p:strVal val="#ppt_h"/>
                                          </p:val>
                                        </p:tav>
                                      </p:tavLst>
                                    </p:anim>
                                    <p:animEffect transition="in" filter="fade">
                                      <p:cBhvr>
                                        <p:cTn id="14" dur="1000"/>
                                        <p:tgtEl>
                                          <p:spTgt spid="26"/>
                                        </p:tgtEl>
                                      </p:cBhvr>
                                    </p:animEffect>
                                  </p:childTnLst>
                                </p:cTn>
                              </p:par>
                              <p:par>
                                <p:cTn id="15" presetID="55"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1000" fill="hold"/>
                                        <p:tgtEl>
                                          <p:spTgt spid="25"/>
                                        </p:tgtEl>
                                        <p:attrNameLst>
                                          <p:attrName>ppt_w</p:attrName>
                                        </p:attrNameLst>
                                      </p:cBhvr>
                                      <p:tavLst>
                                        <p:tav tm="0">
                                          <p:val>
                                            <p:strVal val="#ppt_w*0.70"/>
                                          </p:val>
                                        </p:tav>
                                        <p:tav tm="100000">
                                          <p:val>
                                            <p:strVal val="#ppt_w"/>
                                          </p:val>
                                        </p:tav>
                                      </p:tavLst>
                                    </p:anim>
                                    <p:anim calcmode="lin" valueType="num">
                                      <p:cBhvr>
                                        <p:cTn id="18" dur="1000" fill="hold"/>
                                        <p:tgtEl>
                                          <p:spTgt spid="25"/>
                                        </p:tgtEl>
                                        <p:attrNameLst>
                                          <p:attrName>ppt_h</p:attrName>
                                        </p:attrNameLst>
                                      </p:cBhvr>
                                      <p:tavLst>
                                        <p:tav tm="0">
                                          <p:val>
                                            <p:strVal val="#ppt_h"/>
                                          </p:val>
                                        </p:tav>
                                        <p:tav tm="100000">
                                          <p:val>
                                            <p:strVal val="#ppt_h"/>
                                          </p:val>
                                        </p:tav>
                                      </p:tavLst>
                                    </p:anim>
                                    <p:animEffect transition="in" filter="fade">
                                      <p:cBhvr>
                                        <p:cTn id="19" dur="10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2028087" y="228685"/>
            <a:ext cx="9002786"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Game Logic Handling — Vehicle Generation Display</a:t>
            </a:r>
            <a:endParaRPr lang="zh-CN" altLang="en-US" sz="3200" dirty="0">
              <a:solidFill>
                <a:srgbClr val="517399"/>
              </a:solidFill>
              <a:latin typeface="Times New Roman" panose="02020603050405020304" pitchFamily="18" charset="0"/>
              <a:ea typeface="微软雅黑" panose="020B0503020204020204" pitchFamily="34" charset="-122"/>
            </a:endParaRPr>
          </a:p>
        </p:txBody>
      </p:sp>
      <p:sp>
        <p:nvSpPr>
          <p:cNvPr id="7" name="Rectangle 3"/>
          <p:cNvSpPr/>
          <p:nvPr/>
        </p:nvSpPr>
        <p:spPr>
          <a:xfrm flipH="1">
            <a:off x="1132990" y="1612937"/>
            <a:ext cx="4537853" cy="4656394"/>
          </a:xfrm>
          <a:prstGeom prst="rect">
            <a:avLst/>
          </a:prstGeom>
          <a:solidFill>
            <a:srgbClr val="517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solidFill>
                <a:schemeClr val="bg1">
                  <a:lumMod val="95000"/>
                </a:schemeClr>
              </a:solidFill>
              <a:latin typeface="Times New Roman" panose="02020603050405020304" pitchFamily="18" charset="0"/>
              <a:ea typeface="微软雅黑" panose="020B0503020204020204" pitchFamily="34" charset="-122"/>
            </a:endParaRPr>
          </a:p>
        </p:txBody>
      </p:sp>
      <p:sp>
        <p:nvSpPr>
          <p:cNvPr id="8" name="矩形 7"/>
          <p:cNvSpPr/>
          <p:nvPr/>
        </p:nvSpPr>
        <p:spPr>
          <a:xfrm>
            <a:off x="1004521" y="1197314"/>
            <a:ext cx="1210570" cy="400101"/>
          </a:xfrm>
          <a:prstGeom prst="rect">
            <a:avLst/>
          </a:prstGeom>
        </p:spPr>
        <p:txBody>
          <a:bodyPr wrap="none" lIns="91431" tIns="45716" rIns="91431" bIns="45716">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Times New Roman" panose="02020603050405020304" pitchFamily="18" charset="0"/>
                <a:ea typeface="微软雅黑" panose="020B0503020204020204" pitchFamily="34" charset="-122"/>
              </a:rPr>
              <a:t>车辆生成</a:t>
            </a:r>
          </a:p>
        </p:txBody>
      </p:sp>
      <p:sp>
        <p:nvSpPr>
          <p:cNvPr id="20" name="文本框 19"/>
          <p:cNvSpPr txBox="1"/>
          <p:nvPr/>
        </p:nvSpPr>
        <p:spPr>
          <a:xfrm>
            <a:off x="7640132" y="4471163"/>
            <a:ext cx="1918957" cy="369332"/>
          </a:xfrm>
          <a:prstGeom prst="rect">
            <a:avLst/>
          </a:prstGeom>
          <a:noFill/>
        </p:spPr>
        <p:txBody>
          <a:bodyPr wrap="square">
            <a:spAutoFit/>
          </a:bodyPr>
          <a:lstStyle/>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Obstacle Vehicles</a:t>
            </a:r>
          </a:p>
        </p:txBody>
      </p:sp>
      <p:sp>
        <p:nvSpPr>
          <p:cNvPr id="3" name="文本框 2"/>
          <p:cNvSpPr txBox="1"/>
          <p:nvPr/>
        </p:nvSpPr>
        <p:spPr>
          <a:xfrm>
            <a:off x="6350652" y="2471481"/>
            <a:ext cx="1278801" cy="1200329"/>
          </a:xfrm>
          <a:prstGeom prst="rect">
            <a:avLst/>
          </a:prstGeom>
          <a:noFill/>
        </p:spPr>
        <p:txBody>
          <a:bodyPr wrap="square">
            <a:spAutoFit/>
          </a:bodyPr>
          <a:lstStyle/>
          <a:p>
            <a:r>
              <a:rPr lang="zh-CN" altLang="en-US" dirty="0"/>
              <a:t>□■□□</a:t>
            </a:r>
          </a:p>
          <a:p>
            <a:r>
              <a:rPr lang="zh-CN" altLang="en-US" dirty="0"/>
              <a:t>■■■□</a:t>
            </a:r>
          </a:p>
          <a:p>
            <a:r>
              <a:rPr lang="zh-CN" altLang="en-US" dirty="0"/>
              <a:t>□■□□</a:t>
            </a:r>
          </a:p>
          <a:p>
            <a:r>
              <a:rPr lang="zh-CN" altLang="en-US" dirty="0"/>
              <a:t>■■■□</a:t>
            </a:r>
            <a:endParaRPr lang="en-US" altLang="zh-CN" dirty="0"/>
          </a:p>
        </p:txBody>
      </p:sp>
      <p:sp>
        <p:nvSpPr>
          <p:cNvPr id="5" name="文本框 4"/>
          <p:cNvSpPr txBox="1"/>
          <p:nvPr/>
        </p:nvSpPr>
        <p:spPr>
          <a:xfrm>
            <a:off x="6358585" y="4055664"/>
            <a:ext cx="1158843" cy="1200329"/>
          </a:xfrm>
          <a:prstGeom prst="rect">
            <a:avLst/>
          </a:prstGeom>
          <a:noFill/>
        </p:spPr>
        <p:txBody>
          <a:bodyPr wrap="square">
            <a:spAutoFit/>
          </a:bodyPr>
          <a:lstStyle/>
          <a:p>
            <a:r>
              <a:rPr lang="zh-CN" altLang="en-US" dirty="0"/>
              <a:t>■■■□</a:t>
            </a:r>
          </a:p>
          <a:p>
            <a:r>
              <a:rPr lang="zh-CN" altLang="en-US" dirty="0"/>
              <a:t>□■□□</a:t>
            </a:r>
          </a:p>
          <a:p>
            <a:r>
              <a:rPr lang="zh-CN" altLang="en-US" dirty="0"/>
              <a:t>■■■□</a:t>
            </a:r>
          </a:p>
          <a:p>
            <a:r>
              <a:rPr lang="zh-CN" altLang="en-US" dirty="0"/>
              <a:t>□■□□</a:t>
            </a:r>
          </a:p>
        </p:txBody>
      </p:sp>
      <p:sp>
        <p:nvSpPr>
          <p:cNvPr id="18" name="文本框 17"/>
          <p:cNvSpPr txBox="1"/>
          <p:nvPr/>
        </p:nvSpPr>
        <p:spPr>
          <a:xfrm>
            <a:off x="7640133" y="2828801"/>
            <a:ext cx="1852783" cy="369332"/>
          </a:xfrm>
          <a:prstGeom prst="rect">
            <a:avLst/>
          </a:prstGeom>
          <a:noFill/>
        </p:spPr>
        <p:txBody>
          <a:bodyPr wrap="square">
            <a:spAutoFit/>
          </a:bodyPr>
          <a:lstStyle/>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Our Vehicles</a:t>
            </a:r>
          </a:p>
        </p:txBody>
      </p:sp>
      <p:pic>
        <p:nvPicPr>
          <p:cNvPr id="29" name="图片 28"/>
          <p:cNvPicPr>
            <a:picLocks noChangeAspect="1"/>
          </p:cNvPicPr>
          <p:nvPr/>
        </p:nvPicPr>
        <p:blipFill>
          <a:blip r:embed="rId2"/>
          <a:stretch>
            <a:fillRect/>
          </a:stretch>
        </p:blipFill>
        <p:spPr>
          <a:xfrm>
            <a:off x="1132989" y="1591456"/>
            <a:ext cx="4537853" cy="516243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0"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2622934" y="237831"/>
            <a:ext cx="6946132"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Game Logic Handling — Car Movement</a:t>
            </a:r>
            <a:endParaRPr lang="zh-CN" altLang="en-US" sz="3200" dirty="0">
              <a:solidFill>
                <a:srgbClr val="517399"/>
              </a:solidFill>
              <a:latin typeface="Times New Roman" panose="02020603050405020304" pitchFamily="18" charset="0"/>
              <a:ea typeface="微软雅黑" panose="020B0503020204020204" pitchFamily="34" charset="-122"/>
            </a:endParaRPr>
          </a:p>
        </p:txBody>
      </p:sp>
      <p:sp>
        <p:nvSpPr>
          <p:cNvPr id="19" name="文本框 18"/>
          <p:cNvSpPr txBox="1"/>
          <p:nvPr/>
        </p:nvSpPr>
        <p:spPr>
          <a:xfrm>
            <a:off x="7711153" y="1971693"/>
            <a:ext cx="3716322" cy="646331"/>
          </a:xfrm>
          <a:prstGeom prst="rect">
            <a:avLst/>
          </a:prstGeom>
          <a:noFill/>
        </p:spPr>
        <p:txBody>
          <a:bodyPr wrap="square">
            <a:spAutoFit/>
          </a:bodyPr>
          <a:lstStyle/>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Identify Button Press to Change Corresponding Graphic Coordinates</a:t>
            </a:r>
            <a:endParaRPr lang="en-US" altLang="zh-CN" sz="1800" dirty="0">
              <a:solidFill>
                <a:srgbClr val="444F53"/>
              </a:solidFill>
              <a:latin typeface="Times New Roman" panose="02020603050405020304" pitchFamily="18" charset="0"/>
              <a:ea typeface="微软雅黑" panose="020B0503020204020204" pitchFamily="34" charset="-122"/>
            </a:endParaRPr>
          </a:p>
        </p:txBody>
      </p:sp>
      <p:sp>
        <p:nvSpPr>
          <p:cNvPr id="20" name="文本框 19"/>
          <p:cNvSpPr txBox="1"/>
          <p:nvPr/>
        </p:nvSpPr>
        <p:spPr>
          <a:xfrm>
            <a:off x="7711153" y="3521437"/>
            <a:ext cx="3716322" cy="646331"/>
          </a:xfrm>
          <a:prstGeom prst="rect">
            <a:avLst/>
          </a:prstGeom>
          <a:noFill/>
        </p:spPr>
        <p:txBody>
          <a:bodyPr wrap="square">
            <a:spAutoFit/>
          </a:bodyPr>
          <a:lstStyle/>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Timer Interrupt, Process New Coordinate Graphics</a:t>
            </a:r>
            <a:endParaRPr lang="en-US" altLang="zh-CN" sz="1400" dirty="0">
              <a:solidFill>
                <a:srgbClr val="444F53"/>
              </a:solidFill>
              <a:latin typeface="Times New Roman" panose="02020603050405020304" pitchFamily="18" charset="0"/>
              <a:ea typeface="微软雅黑" panose="020B0503020204020204" pitchFamily="34" charset="-122"/>
            </a:endParaRPr>
          </a:p>
        </p:txBody>
      </p:sp>
      <p:grpSp>
        <p:nvGrpSpPr>
          <p:cNvPr id="25" name="组合 24"/>
          <p:cNvGrpSpPr/>
          <p:nvPr/>
        </p:nvGrpSpPr>
        <p:grpSpPr>
          <a:xfrm>
            <a:off x="6447210" y="4842810"/>
            <a:ext cx="1162664" cy="1162664"/>
            <a:chOff x="6447210" y="4842810"/>
            <a:chExt cx="1162664" cy="1162664"/>
          </a:xfrm>
        </p:grpSpPr>
        <p:sp>
          <p:nvSpPr>
            <p:cNvPr id="11" name="椭圆 10"/>
            <p:cNvSpPr/>
            <p:nvPr/>
          </p:nvSpPr>
          <p:spPr>
            <a:xfrm>
              <a:off x="6447210" y="4842810"/>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17" name="椭圆 16"/>
            <p:cNvSpPr/>
            <p:nvPr/>
          </p:nvSpPr>
          <p:spPr>
            <a:xfrm>
              <a:off x="6548489" y="4940117"/>
              <a:ext cx="960107" cy="960107"/>
            </a:xfrm>
            <a:prstGeom prst="ellipse">
              <a:avLst/>
            </a:prstGeom>
            <a:solidFill>
              <a:srgbClr val="D4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22" name="Freeform 11"/>
            <p:cNvSpPr>
              <a:spLocks noEditPoints="1"/>
            </p:cNvSpPr>
            <p:nvPr/>
          </p:nvSpPr>
          <p:spPr bwMode="auto">
            <a:xfrm>
              <a:off x="6812071" y="5086308"/>
              <a:ext cx="432942" cy="590821"/>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7711153" y="5179695"/>
            <a:ext cx="3716322" cy="738664"/>
          </a:xfrm>
          <a:prstGeom prst="rect">
            <a:avLst/>
          </a:prstGeom>
          <a:noFill/>
        </p:spPr>
        <p:txBody>
          <a:bodyPr wrap="square">
            <a:spAutoFit/>
          </a:bodyPr>
          <a:lstStyle/>
          <a:p>
            <a:pPr>
              <a:buClr>
                <a:schemeClr val="accent2"/>
              </a:buClr>
            </a:pPr>
            <a:r>
              <a:rPr lang="en-US" altLang="zh-CN" sz="1400" dirty="0">
                <a:solidFill>
                  <a:srgbClr val="444F53"/>
                </a:solidFill>
                <a:latin typeface="Times New Roman" panose="02020603050405020304" pitchFamily="18" charset="0"/>
                <a:ea typeface="微软雅黑" panose="020B0503020204020204" pitchFamily="34" charset="-122"/>
              </a:rPr>
              <a:t>Change the position of the graphic in memory, delete the original graphic, and refresh the new graphic at the new calculated coordinates.</a:t>
            </a:r>
          </a:p>
        </p:txBody>
      </p:sp>
      <p:grpSp>
        <p:nvGrpSpPr>
          <p:cNvPr id="26" name="组合 25"/>
          <p:cNvGrpSpPr/>
          <p:nvPr/>
        </p:nvGrpSpPr>
        <p:grpSpPr>
          <a:xfrm>
            <a:off x="6447211" y="3124771"/>
            <a:ext cx="1162664" cy="1162664"/>
            <a:chOff x="6447211" y="3124771"/>
            <a:chExt cx="1162664" cy="1162664"/>
          </a:xfrm>
        </p:grpSpPr>
        <p:sp>
          <p:nvSpPr>
            <p:cNvPr id="12" name="椭圆 11"/>
            <p:cNvSpPr/>
            <p:nvPr/>
          </p:nvSpPr>
          <p:spPr>
            <a:xfrm>
              <a:off x="6447211" y="3124771"/>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16" name="椭圆 15"/>
            <p:cNvSpPr/>
            <p:nvPr/>
          </p:nvSpPr>
          <p:spPr>
            <a:xfrm>
              <a:off x="6548489" y="3233490"/>
              <a:ext cx="960107" cy="960107"/>
            </a:xfrm>
            <a:prstGeom prst="ellipse">
              <a:avLst/>
            </a:prstGeom>
            <a:solidFill>
              <a:srgbClr val="517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23" name="Freeform 20"/>
            <p:cNvSpPr>
              <a:spLocks noEditPoints="1"/>
            </p:cNvSpPr>
            <p:nvPr/>
          </p:nvSpPr>
          <p:spPr bwMode="auto">
            <a:xfrm>
              <a:off x="6753080" y="3406228"/>
              <a:ext cx="665308" cy="531592"/>
            </a:xfrm>
            <a:custGeom>
              <a:avLst/>
              <a:gdLst>
                <a:gd name="T0" fmla="*/ 575 w 745"/>
                <a:gd name="T1" fmla="*/ 570 h 594"/>
                <a:gd name="T2" fmla="*/ 0 w 745"/>
                <a:gd name="T3" fmla="*/ 570 h 594"/>
                <a:gd name="T4" fmla="*/ 298 w 745"/>
                <a:gd name="T5" fmla="*/ 220 h 594"/>
                <a:gd name="T6" fmla="*/ 288 w 745"/>
                <a:gd name="T7" fmla="*/ 209 h 594"/>
                <a:gd name="T8" fmla="*/ 544 w 745"/>
                <a:gd name="T9" fmla="*/ 245 h 594"/>
                <a:gd name="T10" fmla="*/ 32 w 745"/>
                <a:gd name="T11" fmla="*/ 201 h 594"/>
                <a:gd name="T12" fmla="*/ 205 w 745"/>
                <a:gd name="T13" fmla="*/ 430 h 594"/>
                <a:gd name="T14" fmla="*/ 98 w 745"/>
                <a:gd name="T15" fmla="*/ 362 h 594"/>
                <a:gd name="T16" fmla="*/ 98 w 745"/>
                <a:gd name="T17" fmla="*/ 385 h 594"/>
                <a:gd name="T18" fmla="*/ 312 w 745"/>
                <a:gd name="T19" fmla="*/ 317 h 594"/>
                <a:gd name="T20" fmla="*/ 98 w 745"/>
                <a:gd name="T21" fmla="*/ 317 h 594"/>
                <a:gd name="T22" fmla="*/ 312 w 745"/>
                <a:gd name="T23" fmla="*/ 296 h 594"/>
                <a:gd name="T24" fmla="*/ 552 w 745"/>
                <a:gd name="T25" fmla="*/ 249 h 594"/>
                <a:gd name="T26" fmla="*/ 552 w 745"/>
                <a:gd name="T27" fmla="*/ 249 h 594"/>
                <a:gd name="T28" fmla="*/ 552 w 745"/>
                <a:gd name="T29" fmla="*/ 37 h 594"/>
                <a:gd name="T30" fmla="*/ 338 w 745"/>
                <a:gd name="T31" fmla="*/ 134 h 594"/>
                <a:gd name="T32" fmla="*/ 583 w 745"/>
                <a:gd name="T33" fmla="*/ 148 h 594"/>
                <a:gd name="T34" fmla="*/ 373 w 745"/>
                <a:gd name="T35" fmla="*/ 103 h 594"/>
                <a:gd name="T36" fmla="*/ 591 w 745"/>
                <a:gd name="T37" fmla="*/ 258 h 594"/>
                <a:gd name="T38" fmla="*/ 675 w 745"/>
                <a:gd name="T39" fmla="*/ 154 h 594"/>
                <a:gd name="T40" fmla="*/ 698 w 745"/>
                <a:gd name="T41" fmla="*/ 179 h 594"/>
                <a:gd name="T42" fmla="*/ 685 w 745"/>
                <a:gd name="T43" fmla="*/ 152 h 594"/>
                <a:gd name="T44" fmla="*/ 681 w 745"/>
                <a:gd name="T45" fmla="*/ 290 h 594"/>
                <a:gd name="T46" fmla="*/ 680 w 745"/>
                <a:gd name="T47" fmla="*/ 319 h 594"/>
                <a:gd name="T48" fmla="*/ 703 w 745"/>
                <a:gd name="T49" fmla="*/ 319 h 594"/>
                <a:gd name="T50" fmla="*/ 702 w 745"/>
                <a:gd name="T51" fmla="*/ 290 h 594"/>
                <a:gd name="T52" fmla="*/ 698 w 745"/>
                <a:gd name="T53" fmla="*/ 229 h 594"/>
                <a:gd name="T54" fmla="*/ 344 w 745"/>
                <a:gd name="T55" fmla="*/ 320 h 594"/>
                <a:gd name="T56" fmla="*/ 376 w 745"/>
                <a:gd name="T57" fmla="*/ 447 h 594"/>
                <a:gd name="T58" fmla="*/ 389 w 745"/>
                <a:gd name="T59" fmla="*/ 436 h 594"/>
                <a:gd name="T60" fmla="*/ 394 w 745"/>
                <a:gd name="T61" fmla="*/ 420 h 594"/>
                <a:gd name="T62" fmla="*/ 409 w 745"/>
                <a:gd name="T63" fmla="*/ 430 h 594"/>
                <a:gd name="T64" fmla="*/ 420 w 745"/>
                <a:gd name="T65" fmla="*/ 455 h 594"/>
                <a:gd name="T66" fmla="*/ 434 w 745"/>
                <a:gd name="T67" fmla="*/ 465 h 594"/>
                <a:gd name="T68" fmla="*/ 455 w 745"/>
                <a:gd name="T69" fmla="*/ 462 h 594"/>
                <a:gd name="T70" fmla="*/ 451 w 745"/>
                <a:gd name="T71" fmla="*/ 450 h 594"/>
                <a:gd name="T72" fmla="*/ 440 w 745"/>
                <a:gd name="T73" fmla="*/ 425 h 594"/>
                <a:gd name="T74" fmla="*/ 425 w 745"/>
                <a:gd name="T75" fmla="*/ 415 h 594"/>
                <a:gd name="T76" fmla="*/ 463 w 745"/>
                <a:gd name="T77" fmla="*/ 395 h 594"/>
                <a:gd name="T78" fmla="*/ 448 w 745"/>
                <a:gd name="T79" fmla="*/ 390 h 594"/>
                <a:gd name="T80" fmla="*/ 438 w 745"/>
                <a:gd name="T81" fmla="*/ 377 h 594"/>
                <a:gd name="T82" fmla="*/ 422 w 745"/>
                <a:gd name="T83" fmla="*/ 373 h 594"/>
                <a:gd name="T84" fmla="*/ 411 w 745"/>
                <a:gd name="T85" fmla="*/ 359 h 594"/>
                <a:gd name="T86" fmla="*/ 395 w 745"/>
                <a:gd name="T87" fmla="*/ 355 h 594"/>
                <a:gd name="T88" fmla="*/ 385 w 745"/>
                <a:gd name="T89" fmla="*/ 342 h 594"/>
                <a:gd name="T90" fmla="*/ 369 w 745"/>
                <a:gd name="T91" fmla="*/ 337 h 594"/>
                <a:gd name="T92" fmla="*/ 359 w 745"/>
                <a:gd name="T93" fmla="*/ 324 h 594"/>
                <a:gd name="T94" fmla="*/ 69 w 745"/>
                <a:gd name="T95" fmla="*/ 239 h 594"/>
                <a:gd name="T96" fmla="*/ 69 w 745"/>
                <a:gd name="T97" fmla="*/ 49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grpSp>
        <p:nvGrpSpPr>
          <p:cNvPr id="27" name="组合 26"/>
          <p:cNvGrpSpPr/>
          <p:nvPr/>
        </p:nvGrpSpPr>
        <p:grpSpPr>
          <a:xfrm>
            <a:off x="6447211" y="1570579"/>
            <a:ext cx="1162664" cy="1162664"/>
            <a:chOff x="6447211" y="1570579"/>
            <a:chExt cx="1162664" cy="1162664"/>
          </a:xfrm>
        </p:grpSpPr>
        <p:sp>
          <p:nvSpPr>
            <p:cNvPr id="13" name="椭圆 12"/>
            <p:cNvSpPr/>
            <p:nvPr/>
          </p:nvSpPr>
          <p:spPr>
            <a:xfrm>
              <a:off x="6447211" y="1570579"/>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14" name="椭圆 13"/>
            <p:cNvSpPr/>
            <p:nvPr/>
          </p:nvSpPr>
          <p:spPr>
            <a:xfrm>
              <a:off x="6557324" y="1671334"/>
              <a:ext cx="960107" cy="960107"/>
            </a:xfrm>
            <a:prstGeom prst="ellipse">
              <a:avLst/>
            </a:prstGeom>
            <a:solidFill>
              <a:srgbClr val="D4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24" name="Freeform 26"/>
            <p:cNvSpPr>
              <a:spLocks noEditPoints="1"/>
            </p:cNvSpPr>
            <p:nvPr/>
          </p:nvSpPr>
          <p:spPr bwMode="auto">
            <a:xfrm>
              <a:off x="6767827" y="1814070"/>
              <a:ext cx="569783" cy="529292"/>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pic>
        <p:nvPicPr>
          <p:cNvPr id="5" name="图片 4"/>
          <p:cNvPicPr>
            <a:picLocks noChangeAspect="1"/>
          </p:cNvPicPr>
          <p:nvPr/>
        </p:nvPicPr>
        <p:blipFill>
          <a:blip r:embed="rId2"/>
          <a:stretch>
            <a:fillRect/>
          </a:stretch>
        </p:blipFill>
        <p:spPr>
          <a:xfrm>
            <a:off x="218622" y="4430101"/>
            <a:ext cx="5877378" cy="2293611"/>
          </a:xfrm>
          <a:prstGeom prst="rect">
            <a:avLst/>
          </a:prstGeom>
        </p:spPr>
      </p:pic>
      <p:pic>
        <p:nvPicPr>
          <p:cNvPr id="8" name="图片 7"/>
          <p:cNvPicPr>
            <a:picLocks noChangeAspect="1"/>
          </p:cNvPicPr>
          <p:nvPr/>
        </p:nvPicPr>
        <p:blipFill>
          <a:blip r:embed="rId3"/>
          <a:stretch>
            <a:fillRect/>
          </a:stretch>
        </p:blipFill>
        <p:spPr>
          <a:xfrm>
            <a:off x="218622" y="1310757"/>
            <a:ext cx="5877378" cy="2844972"/>
          </a:xfrm>
          <a:prstGeom prst="rect">
            <a:avLst/>
          </a:prstGeom>
        </p:spPr>
      </p:pic>
      <p:sp>
        <p:nvSpPr>
          <p:cNvPr id="9" name="七边形 8"/>
          <p:cNvSpPr/>
          <p:nvPr/>
        </p:nvSpPr>
        <p:spPr>
          <a:xfrm>
            <a:off x="6506684" y="1570055"/>
            <a:ext cx="1061385" cy="1162664"/>
          </a:xfrm>
          <a:prstGeom prst="heptagon">
            <a:avLst/>
          </a:prstGeom>
          <a:solidFill>
            <a:srgbClr val="D4A8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5" name="七边形 14"/>
          <p:cNvSpPr/>
          <p:nvPr/>
        </p:nvSpPr>
        <p:spPr>
          <a:xfrm>
            <a:off x="6506683" y="3112076"/>
            <a:ext cx="1061385" cy="1162664"/>
          </a:xfrm>
          <a:prstGeom prst="heptag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8" name="七边形 27"/>
          <p:cNvSpPr/>
          <p:nvPr/>
        </p:nvSpPr>
        <p:spPr>
          <a:xfrm>
            <a:off x="6506683" y="4842810"/>
            <a:ext cx="1061385" cy="1162664"/>
          </a:xfrm>
          <a:prstGeom prst="heptag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3</a:t>
            </a:r>
            <a:endParaRPr lang="zh-CN" altLang="en-US"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0.70"/>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par>
                                <p:cTn id="10" presetID="55"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1000" fill="hold"/>
                                        <p:tgtEl>
                                          <p:spTgt spid="26"/>
                                        </p:tgtEl>
                                        <p:attrNameLst>
                                          <p:attrName>ppt_w</p:attrName>
                                        </p:attrNameLst>
                                      </p:cBhvr>
                                      <p:tavLst>
                                        <p:tav tm="0">
                                          <p:val>
                                            <p:strVal val="#ppt_w*0.70"/>
                                          </p:val>
                                        </p:tav>
                                        <p:tav tm="100000">
                                          <p:val>
                                            <p:strVal val="#ppt_w"/>
                                          </p:val>
                                        </p:tav>
                                      </p:tavLst>
                                    </p:anim>
                                    <p:anim calcmode="lin" valueType="num">
                                      <p:cBhvr>
                                        <p:cTn id="13" dur="1000" fill="hold"/>
                                        <p:tgtEl>
                                          <p:spTgt spid="26"/>
                                        </p:tgtEl>
                                        <p:attrNameLst>
                                          <p:attrName>ppt_h</p:attrName>
                                        </p:attrNameLst>
                                      </p:cBhvr>
                                      <p:tavLst>
                                        <p:tav tm="0">
                                          <p:val>
                                            <p:strVal val="#ppt_h"/>
                                          </p:val>
                                        </p:tav>
                                        <p:tav tm="100000">
                                          <p:val>
                                            <p:strVal val="#ppt_h"/>
                                          </p:val>
                                        </p:tav>
                                      </p:tavLst>
                                    </p:anim>
                                    <p:animEffect transition="in" filter="fade">
                                      <p:cBhvr>
                                        <p:cTn id="14" dur="1000"/>
                                        <p:tgtEl>
                                          <p:spTgt spid="26"/>
                                        </p:tgtEl>
                                      </p:cBhvr>
                                    </p:animEffect>
                                  </p:childTnLst>
                                </p:cTn>
                              </p:par>
                              <p:par>
                                <p:cTn id="15" presetID="55"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1000" fill="hold"/>
                                        <p:tgtEl>
                                          <p:spTgt spid="25"/>
                                        </p:tgtEl>
                                        <p:attrNameLst>
                                          <p:attrName>ppt_w</p:attrName>
                                        </p:attrNameLst>
                                      </p:cBhvr>
                                      <p:tavLst>
                                        <p:tav tm="0">
                                          <p:val>
                                            <p:strVal val="#ppt_w*0.70"/>
                                          </p:val>
                                        </p:tav>
                                        <p:tav tm="100000">
                                          <p:val>
                                            <p:strVal val="#ppt_w"/>
                                          </p:val>
                                        </p:tav>
                                      </p:tavLst>
                                    </p:anim>
                                    <p:anim calcmode="lin" valueType="num">
                                      <p:cBhvr>
                                        <p:cTn id="18" dur="1000" fill="hold"/>
                                        <p:tgtEl>
                                          <p:spTgt spid="25"/>
                                        </p:tgtEl>
                                        <p:attrNameLst>
                                          <p:attrName>ppt_h</p:attrName>
                                        </p:attrNameLst>
                                      </p:cBhvr>
                                      <p:tavLst>
                                        <p:tav tm="0">
                                          <p:val>
                                            <p:strVal val="#ppt_h"/>
                                          </p:val>
                                        </p:tav>
                                        <p:tav tm="100000">
                                          <p:val>
                                            <p:strVal val="#ppt_h"/>
                                          </p:val>
                                        </p:tav>
                                      </p:tavLst>
                                    </p:anim>
                                    <p:animEffect transition="in" filter="fade">
                                      <p:cBhvr>
                                        <p:cTn id="19" dur="10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3"/>
          <p:cNvSpPr txBox="1"/>
          <p:nvPr/>
        </p:nvSpPr>
        <p:spPr>
          <a:xfrm>
            <a:off x="2258250" y="267751"/>
            <a:ext cx="7675499"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Game Logic Handling — Collision Detection</a:t>
            </a:r>
            <a:endParaRPr lang="zh-CN" altLang="en-US" sz="3200" dirty="0">
              <a:solidFill>
                <a:srgbClr val="517399"/>
              </a:solidFill>
              <a:latin typeface="Times New Roman" panose="02020603050405020304" pitchFamily="18" charset="0"/>
              <a:ea typeface="微软雅黑" panose="020B0503020204020204" pitchFamily="34" charset="-122"/>
            </a:endParaRPr>
          </a:p>
        </p:txBody>
      </p:sp>
      <p:sp>
        <p:nvSpPr>
          <p:cNvPr id="19" name="文本框 18"/>
          <p:cNvSpPr txBox="1"/>
          <p:nvPr/>
        </p:nvSpPr>
        <p:spPr>
          <a:xfrm>
            <a:off x="7711153" y="1971693"/>
            <a:ext cx="3716322" cy="369332"/>
          </a:xfrm>
          <a:prstGeom prst="rect">
            <a:avLst/>
          </a:prstGeom>
          <a:noFill/>
        </p:spPr>
        <p:txBody>
          <a:bodyPr wrap="square">
            <a:spAutoFit/>
          </a:bodyPr>
          <a:lstStyle/>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Timer Periodic Execution</a:t>
            </a:r>
            <a:endParaRPr lang="en-US" altLang="zh-CN" sz="1800" dirty="0">
              <a:solidFill>
                <a:srgbClr val="444F53"/>
              </a:solidFill>
              <a:latin typeface="Times New Roman" panose="02020603050405020304" pitchFamily="18" charset="0"/>
              <a:ea typeface="微软雅黑" panose="020B0503020204020204" pitchFamily="34" charset="-122"/>
            </a:endParaRPr>
          </a:p>
        </p:txBody>
      </p:sp>
      <p:sp>
        <p:nvSpPr>
          <p:cNvPr id="20" name="文本框 19"/>
          <p:cNvSpPr txBox="1"/>
          <p:nvPr/>
        </p:nvSpPr>
        <p:spPr>
          <a:xfrm>
            <a:off x="7711153" y="3210359"/>
            <a:ext cx="3716322" cy="1200329"/>
          </a:xfrm>
          <a:prstGeom prst="rect">
            <a:avLst/>
          </a:prstGeom>
          <a:noFill/>
        </p:spPr>
        <p:txBody>
          <a:bodyPr wrap="square">
            <a:spAutoFit/>
          </a:bodyPr>
          <a:lstStyle/>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Check if the obstacle car has moved out of the racing area. If it has, remove the obstacle car from memory and increase the score.</a:t>
            </a:r>
            <a:endParaRPr lang="en-US" altLang="zh-CN" sz="1400" dirty="0">
              <a:solidFill>
                <a:srgbClr val="444F53"/>
              </a:solidFill>
              <a:latin typeface="Times New Roman" panose="02020603050405020304" pitchFamily="18" charset="0"/>
              <a:ea typeface="微软雅黑" panose="020B0503020204020204" pitchFamily="34" charset="-122"/>
            </a:endParaRPr>
          </a:p>
        </p:txBody>
      </p:sp>
      <p:grpSp>
        <p:nvGrpSpPr>
          <p:cNvPr id="25" name="组合 24"/>
          <p:cNvGrpSpPr/>
          <p:nvPr/>
        </p:nvGrpSpPr>
        <p:grpSpPr>
          <a:xfrm>
            <a:off x="6447210" y="4842810"/>
            <a:ext cx="1162664" cy="1162664"/>
            <a:chOff x="6447210" y="4842810"/>
            <a:chExt cx="1162664" cy="1162664"/>
          </a:xfrm>
        </p:grpSpPr>
        <p:sp>
          <p:nvSpPr>
            <p:cNvPr id="11" name="椭圆 10"/>
            <p:cNvSpPr/>
            <p:nvPr/>
          </p:nvSpPr>
          <p:spPr>
            <a:xfrm>
              <a:off x="6447210" y="4842810"/>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17" name="椭圆 16"/>
            <p:cNvSpPr/>
            <p:nvPr/>
          </p:nvSpPr>
          <p:spPr>
            <a:xfrm>
              <a:off x="6548489" y="4940117"/>
              <a:ext cx="960107" cy="960107"/>
            </a:xfrm>
            <a:prstGeom prst="ellipse">
              <a:avLst/>
            </a:prstGeom>
            <a:solidFill>
              <a:srgbClr val="D4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22" name="Freeform 11"/>
            <p:cNvSpPr>
              <a:spLocks noEditPoints="1"/>
            </p:cNvSpPr>
            <p:nvPr/>
          </p:nvSpPr>
          <p:spPr bwMode="auto">
            <a:xfrm>
              <a:off x="6812071" y="5086308"/>
              <a:ext cx="432942" cy="590821"/>
            </a:xfrm>
            <a:custGeom>
              <a:avLst/>
              <a:gdLst>
                <a:gd name="T0" fmla="*/ 90 w 446"/>
                <a:gd name="T1" fmla="*/ 226 h 608"/>
                <a:gd name="T2" fmla="*/ 137 w 446"/>
                <a:gd name="T3" fmla="*/ 337 h 608"/>
                <a:gd name="T4" fmla="*/ 175 w 446"/>
                <a:gd name="T5" fmla="*/ 425 h 608"/>
                <a:gd name="T6" fmla="*/ 261 w 446"/>
                <a:gd name="T7" fmla="*/ 428 h 608"/>
                <a:gd name="T8" fmla="*/ 280 w 446"/>
                <a:gd name="T9" fmla="*/ 393 h 608"/>
                <a:gd name="T10" fmla="*/ 328 w 446"/>
                <a:gd name="T11" fmla="*/ 304 h 608"/>
                <a:gd name="T12" fmla="*/ 223 w 446"/>
                <a:gd name="T13" fmla="*/ 93 h 608"/>
                <a:gd name="T14" fmla="*/ 184 w 446"/>
                <a:gd name="T15" fmla="*/ 456 h 608"/>
                <a:gd name="T16" fmla="*/ 141 w 446"/>
                <a:gd name="T17" fmla="*/ 405 h 608"/>
                <a:gd name="T18" fmla="*/ 94 w 446"/>
                <a:gd name="T19" fmla="*/ 319 h 608"/>
                <a:gd name="T20" fmla="*/ 223 w 446"/>
                <a:gd name="T21" fmla="*/ 65 h 608"/>
                <a:gd name="T22" fmla="*/ 351 w 446"/>
                <a:gd name="T23" fmla="*/ 319 h 608"/>
                <a:gd name="T24" fmla="*/ 305 w 446"/>
                <a:gd name="T25" fmla="*/ 405 h 608"/>
                <a:gd name="T26" fmla="*/ 261 w 446"/>
                <a:gd name="T27" fmla="*/ 456 h 608"/>
                <a:gd name="T28" fmla="*/ 159 w 446"/>
                <a:gd name="T29" fmla="*/ 545 h 608"/>
                <a:gd name="T30" fmla="*/ 267 w 446"/>
                <a:gd name="T31" fmla="*/ 566 h 608"/>
                <a:gd name="T32" fmla="*/ 267 w 446"/>
                <a:gd name="T33" fmla="*/ 524 h 608"/>
                <a:gd name="T34" fmla="*/ 172 w 446"/>
                <a:gd name="T35" fmla="*/ 558 h 608"/>
                <a:gd name="T36" fmla="*/ 276 w 446"/>
                <a:gd name="T37" fmla="*/ 558 h 608"/>
                <a:gd name="T38" fmla="*/ 289 w 446"/>
                <a:gd name="T39" fmla="*/ 545 h 608"/>
                <a:gd name="T40" fmla="*/ 159 w 446"/>
                <a:gd name="T41" fmla="*/ 480 h 608"/>
                <a:gd name="T42" fmla="*/ 289 w 446"/>
                <a:gd name="T43" fmla="*/ 545 h 608"/>
                <a:gd name="T44" fmla="*/ 287 w 446"/>
                <a:gd name="T45" fmla="*/ 254 h 608"/>
                <a:gd name="T46" fmla="*/ 244 w 446"/>
                <a:gd name="T47" fmla="*/ 298 h 608"/>
                <a:gd name="T48" fmla="*/ 202 w 446"/>
                <a:gd name="T49" fmla="*/ 298 h 608"/>
                <a:gd name="T50" fmla="*/ 158 w 446"/>
                <a:gd name="T51" fmla="*/ 254 h 608"/>
                <a:gd name="T52" fmla="*/ 158 w 446"/>
                <a:gd name="T53" fmla="*/ 212 h 608"/>
                <a:gd name="T54" fmla="*/ 202 w 446"/>
                <a:gd name="T55" fmla="*/ 168 h 608"/>
                <a:gd name="T56" fmla="*/ 244 w 446"/>
                <a:gd name="T57" fmla="*/ 168 h 608"/>
                <a:gd name="T58" fmla="*/ 287 w 446"/>
                <a:gd name="T59" fmla="*/ 212 h 608"/>
                <a:gd name="T60" fmla="*/ 428 w 446"/>
                <a:gd name="T61" fmla="*/ 206 h 608"/>
                <a:gd name="T62" fmla="*/ 405 w 446"/>
                <a:gd name="T63" fmla="*/ 226 h 608"/>
                <a:gd name="T64" fmla="*/ 428 w 446"/>
                <a:gd name="T65" fmla="*/ 239 h 608"/>
                <a:gd name="T66" fmla="*/ 428 w 446"/>
                <a:gd name="T67" fmla="*/ 206 h 608"/>
                <a:gd name="T68" fmla="*/ 379 w 446"/>
                <a:gd name="T69" fmla="*/ 90 h 608"/>
                <a:gd name="T70" fmla="*/ 356 w 446"/>
                <a:gd name="T71" fmla="*/ 67 h 608"/>
                <a:gd name="T72" fmla="*/ 362 w 446"/>
                <a:gd name="T73" fmla="*/ 107 h 608"/>
                <a:gd name="T74" fmla="*/ 239 w 446"/>
                <a:gd name="T75" fmla="*/ 44 h 608"/>
                <a:gd name="T76" fmla="*/ 222 w 446"/>
                <a:gd name="T77" fmla="*/ 0 h 608"/>
                <a:gd name="T78" fmla="*/ 206 w 446"/>
                <a:gd name="T79" fmla="*/ 44 h 608"/>
                <a:gd name="T80" fmla="*/ 81 w 446"/>
                <a:gd name="T81" fmla="*/ 109 h 608"/>
                <a:gd name="T82" fmla="*/ 89 w 446"/>
                <a:gd name="T83" fmla="*/ 69 h 608"/>
                <a:gd name="T84" fmla="*/ 65 w 446"/>
                <a:gd name="T85" fmla="*/ 93 h 608"/>
                <a:gd name="T86" fmla="*/ 39 w 446"/>
                <a:gd name="T87" fmla="*/ 226 h 608"/>
                <a:gd name="T88" fmla="*/ 17 w 446"/>
                <a:gd name="T89" fmla="*/ 206 h 608"/>
                <a:gd name="T90" fmla="*/ 17 w 446"/>
                <a:gd name="T91" fmla="*/ 239 h 608"/>
                <a:gd name="T92" fmla="*/ 39 w 446"/>
                <a:gd name="T93" fmla="*/ 22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46" h="608">
                  <a:moveTo>
                    <a:pt x="223" y="93"/>
                  </a:moveTo>
                  <a:cubicBezTo>
                    <a:pt x="149" y="93"/>
                    <a:pt x="90" y="153"/>
                    <a:pt x="90" y="226"/>
                  </a:cubicBezTo>
                  <a:cubicBezTo>
                    <a:pt x="90" y="261"/>
                    <a:pt x="117" y="303"/>
                    <a:pt x="117" y="304"/>
                  </a:cubicBezTo>
                  <a:cubicBezTo>
                    <a:pt x="123" y="313"/>
                    <a:pt x="132" y="327"/>
                    <a:pt x="137" y="337"/>
                  </a:cubicBezTo>
                  <a:lnTo>
                    <a:pt x="165" y="393"/>
                  </a:lnTo>
                  <a:cubicBezTo>
                    <a:pt x="171" y="403"/>
                    <a:pt x="175" y="417"/>
                    <a:pt x="175" y="425"/>
                  </a:cubicBezTo>
                  <a:cubicBezTo>
                    <a:pt x="175" y="426"/>
                    <a:pt x="178" y="428"/>
                    <a:pt x="184" y="428"/>
                  </a:cubicBezTo>
                  <a:lnTo>
                    <a:pt x="261" y="428"/>
                  </a:lnTo>
                  <a:cubicBezTo>
                    <a:pt x="267" y="428"/>
                    <a:pt x="270" y="426"/>
                    <a:pt x="271" y="425"/>
                  </a:cubicBezTo>
                  <a:cubicBezTo>
                    <a:pt x="270" y="417"/>
                    <a:pt x="275" y="403"/>
                    <a:pt x="280" y="393"/>
                  </a:cubicBezTo>
                  <a:lnTo>
                    <a:pt x="309" y="337"/>
                  </a:lnTo>
                  <a:cubicBezTo>
                    <a:pt x="313" y="327"/>
                    <a:pt x="322" y="313"/>
                    <a:pt x="328" y="304"/>
                  </a:cubicBezTo>
                  <a:cubicBezTo>
                    <a:pt x="337" y="289"/>
                    <a:pt x="356" y="254"/>
                    <a:pt x="356" y="226"/>
                  </a:cubicBezTo>
                  <a:cubicBezTo>
                    <a:pt x="356" y="153"/>
                    <a:pt x="296" y="93"/>
                    <a:pt x="223" y="93"/>
                  </a:cubicBezTo>
                  <a:close/>
                  <a:moveTo>
                    <a:pt x="261" y="456"/>
                  </a:moveTo>
                  <a:lnTo>
                    <a:pt x="184" y="456"/>
                  </a:lnTo>
                  <a:cubicBezTo>
                    <a:pt x="163" y="456"/>
                    <a:pt x="147" y="442"/>
                    <a:pt x="147" y="425"/>
                  </a:cubicBezTo>
                  <a:cubicBezTo>
                    <a:pt x="147" y="423"/>
                    <a:pt x="145" y="414"/>
                    <a:pt x="141" y="405"/>
                  </a:cubicBezTo>
                  <a:lnTo>
                    <a:pt x="112" y="349"/>
                  </a:lnTo>
                  <a:cubicBezTo>
                    <a:pt x="107" y="341"/>
                    <a:pt x="99" y="327"/>
                    <a:pt x="94" y="319"/>
                  </a:cubicBezTo>
                  <a:cubicBezTo>
                    <a:pt x="91" y="314"/>
                    <a:pt x="62" y="268"/>
                    <a:pt x="62" y="226"/>
                  </a:cubicBezTo>
                  <a:cubicBezTo>
                    <a:pt x="62" y="137"/>
                    <a:pt x="134" y="65"/>
                    <a:pt x="223" y="65"/>
                  </a:cubicBezTo>
                  <a:cubicBezTo>
                    <a:pt x="311" y="65"/>
                    <a:pt x="383" y="137"/>
                    <a:pt x="383" y="226"/>
                  </a:cubicBezTo>
                  <a:cubicBezTo>
                    <a:pt x="383" y="268"/>
                    <a:pt x="354" y="314"/>
                    <a:pt x="351" y="319"/>
                  </a:cubicBezTo>
                  <a:cubicBezTo>
                    <a:pt x="346" y="327"/>
                    <a:pt x="338" y="341"/>
                    <a:pt x="333" y="349"/>
                  </a:cubicBezTo>
                  <a:lnTo>
                    <a:pt x="305" y="405"/>
                  </a:lnTo>
                  <a:cubicBezTo>
                    <a:pt x="301" y="414"/>
                    <a:pt x="298" y="423"/>
                    <a:pt x="298" y="425"/>
                  </a:cubicBezTo>
                  <a:cubicBezTo>
                    <a:pt x="298" y="442"/>
                    <a:pt x="282" y="456"/>
                    <a:pt x="261" y="456"/>
                  </a:cubicBezTo>
                  <a:close/>
                  <a:moveTo>
                    <a:pt x="180" y="524"/>
                  </a:moveTo>
                  <a:cubicBezTo>
                    <a:pt x="169" y="524"/>
                    <a:pt x="159" y="534"/>
                    <a:pt x="159" y="545"/>
                  </a:cubicBezTo>
                  <a:cubicBezTo>
                    <a:pt x="159" y="556"/>
                    <a:pt x="169" y="566"/>
                    <a:pt x="180" y="566"/>
                  </a:cubicBezTo>
                  <a:lnTo>
                    <a:pt x="267" y="566"/>
                  </a:lnTo>
                  <a:cubicBezTo>
                    <a:pt x="279" y="566"/>
                    <a:pt x="289" y="556"/>
                    <a:pt x="289" y="545"/>
                  </a:cubicBezTo>
                  <a:cubicBezTo>
                    <a:pt x="289" y="534"/>
                    <a:pt x="279" y="524"/>
                    <a:pt x="267" y="524"/>
                  </a:cubicBezTo>
                  <a:lnTo>
                    <a:pt x="180" y="524"/>
                  </a:lnTo>
                  <a:close/>
                  <a:moveTo>
                    <a:pt x="172" y="558"/>
                  </a:moveTo>
                  <a:cubicBezTo>
                    <a:pt x="173" y="586"/>
                    <a:pt x="196" y="608"/>
                    <a:pt x="224" y="608"/>
                  </a:cubicBezTo>
                  <a:cubicBezTo>
                    <a:pt x="252" y="608"/>
                    <a:pt x="275" y="586"/>
                    <a:pt x="276" y="558"/>
                  </a:cubicBezTo>
                  <a:lnTo>
                    <a:pt x="172" y="558"/>
                  </a:lnTo>
                  <a:close/>
                  <a:moveTo>
                    <a:pt x="289" y="545"/>
                  </a:moveTo>
                  <a:lnTo>
                    <a:pt x="159" y="545"/>
                  </a:lnTo>
                  <a:lnTo>
                    <a:pt x="159" y="480"/>
                  </a:lnTo>
                  <a:lnTo>
                    <a:pt x="289" y="480"/>
                  </a:lnTo>
                  <a:lnTo>
                    <a:pt x="289" y="545"/>
                  </a:lnTo>
                  <a:close/>
                  <a:moveTo>
                    <a:pt x="309" y="233"/>
                  </a:moveTo>
                  <a:cubicBezTo>
                    <a:pt x="309" y="245"/>
                    <a:pt x="299" y="254"/>
                    <a:pt x="287" y="254"/>
                  </a:cubicBezTo>
                  <a:lnTo>
                    <a:pt x="244" y="254"/>
                  </a:lnTo>
                  <a:lnTo>
                    <a:pt x="244" y="298"/>
                  </a:lnTo>
                  <a:cubicBezTo>
                    <a:pt x="244" y="309"/>
                    <a:pt x="234" y="319"/>
                    <a:pt x="223" y="319"/>
                  </a:cubicBezTo>
                  <a:cubicBezTo>
                    <a:pt x="211" y="319"/>
                    <a:pt x="202" y="309"/>
                    <a:pt x="202" y="298"/>
                  </a:cubicBezTo>
                  <a:lnTo>
                    <a:pt x="202" y="254"/>
                  </a:lnTo>
                  <a:lnTo>
                    <a:pt x="158" y="254"/>
                  </a:lnTo>
                  <a:cubicBezTo>
                    <a:pt x="146" y="254"/>
                    <a:pt x="137" y="245"/>
                    <a:pt x="137" y="233"/>
                  </a:cubicBezTo>
                  <a:cubicBezTo>
                    <a:pt x="137" y="221"/>
                    <a:pt x="146" y="212"/>
                    <a:pt x="158" y="212"/>
                  </a:cubicBezTo>
                  <a:lnTo>
                    <a:pt x="202" y="212"/>
                  </a:lnTo>
                  <a:lnTo>
                    <a:pt x="202" y="168"/>
                  </a:lnTo>
                  <a:cubicBezTo>
                    <a:pt x="202" y="157"/>
                    <a:pt x="211" y="147"/>
                    <a:pt x="223" y="147"/>
                  </a:cubicBezTo>
                  <a:cubicBezTo>
                    <a:pt x="234" y="147"/>
                    <a:pt x="244" y="157"/>
                    <a:pt x="244" y="168"/>
                  </a:cubicBezTo>
                  <a:lnTo>
                    <a:pt x="244" y="212"/>
                  </a:lnTo>
                  <a:lnTo>
                    <a:pt x="287" y="212"/>
                  </a:lnTo>
                  <a:cubicBezTo>
                    <a:pt x="299" y="212"/>
                    <a:pt x="309" y="221"/>
                    <a:pt x="309" y="233"/>
                  </a:cubicBezTo>
                  <a:close/>
                  <a:moveTo>
                    <a:pt x="428" y="206"/>
                  </a:moveTo>
                  <a:lnTo>
                    <a:pt x="404" y="206"/>
                  </a:lnTo>
                  <a:cubicBezTo>
                    <a:pt x="405" y="212"/>
                    <a:pt x="405" y="219"/>
                    <a:pt x="405" y="226"/>
                  </a:cubicBezTo>
                  <a:cubicBezTo>
                    <a:pt x="405" y="230"/>
                    <a:pt x="405" y="235"/>
                    <a:pt x="405" y="239"/>
                  </a:cubicBezTo>
                  <a:lnTo>
                    <a:pt x="428" y="239"/>
                  </a:lnTo>
                  <a:cubicBezTo>
                    <a:pt x="438" y="239"/>
                    <a:pt x="446" y="232"/>
                    <a:pt x="446" y="222"/>
                  </a:cubicBezTo>
                  <a:cubicBezTo>
                    <a:pt x="446" y="213"/>
                    <a:pt x="438" y="206"/>
                    <a:pt x="428" y="206"/>
                  </a:cubicBezTo>
                  <a:close/>
                  <a:moveTo>
                    <a:pt x="362" y="107"/>
                  </a:moveTo>
                  <a:lnTo>
                    <a:pt x="379" y="90"/>
                  </a:lnTo>
                  <a:cubicBezTo>
                    <a:pt x="386" y="83"/>
                    <a:pt x="386" y="72"/>
                    <a:pt x="380" y="66"/>
                  </a:cubicBezTo>
                  <a:cubicBezTo>
                    <a:pt x="373" y="60"/>
                    <a:pt x="362" y="60"/>
                    <a:pt x="356" y="67"/>
                  </a:cubicBezTo>
                  <a:lnTo>
                    <a:pt x="338" y="84"/>
                  </a:lnTo>
                  <a:cubicBezTo>
                    <a:pt x="347" y="91"/>
                    <a:pt x="355" y="99"/>
                    <a:pt x="362" y="107"/>
                  </a:cubicBezTo>
                  <a:close/>
                  <a:moveTo>
                    <a:pt x="222" y="43"/>
                  </a:moveTo>
                  <a:cubicBezTo>
                    <a:pt x="228" y="43"/>
                    <a:pt x="233" y="43"/>
                    <a:pt x="239" y="44"/>
                  </a:cubicBezTo>
                  <a:lnTo>
                    <a:pt x="239" y="18"/>
                  </a:lnTo>
                  <a:cubicBezTo>
                    <a:pt x="239" y="8"/>
                    <a:pt x="231" y="0"/>
                    <a:pt x="222" y="0"/>
                  </a:cubicBezTo>
                  <a:cubicBezTo>
                    <a:pt x="213" y="0"/>
                    <a:pt x="206" y="8"/>
                    <a:pt x="206" y="18"/>
                  </a:cubicBezTo>
                  <a:lnTo>
                    <a:pt x="206" y="44"/>
                  </a:lnTo>
                  <a:cubicBezTo>
                    <a:pt x="211" y="43"/>
                    <a:pt x="217" y="43"/>
                    <a:pt x="222" y="43"/>
                  </a:cubicBezTo>
                  <a:close/>
                  <a:moveTo>
                    <a:pt x="81" y="109"/>
                  </a:moveTo>
                  <a:cubicBezTo>
                    <a:pt x="89" y="101"/>
                    <a:pt x="96" y="93"/>
                    <a:pt x="105" y="86"/>
                  </a:cubicBezTo>
                  <a:lnTo>
                    <a:pt x="89" y="69"/>
                  </a:lnTo>
                  <a:cubicBezTo>
                    <a:pt x="82" y="63"/>
                    <a:pt x="71" y="62"/>
                    <a:pt x="65" y="69"/>
                  </a:cubicBezTo>
                  <a:cubicBezTo>
                    <a:pt x="58" y="75"/>
                    <a:pt x="58" y="86"/>
                    <a:pt x="65" y="93"/>
                  </a:cubicBezTo>
                  <a:lnTo>
                    <a:pt x="81" y="109"/>
                  </a:lnTo>
                  <a:close/>
                  <a:moveTo>
                    <a:pt x="39" y="226"/>
                  </a:moveTo>
                  <a:cubicBezTo>
                    <a:pt x="39" y="219"/>
                    <a:pt x="40" y="212"/>
                    <a:pt x="41" y="206"/>
                  </a:cubicBezTo>
                  <a:lnTo>
                    <a:pt x="17" y="206"/>
                  </a:lnTo>
                  <a:cubicBezTo>
                    <a:pt x="7" y="206"/>
                    <a:pt x="0" y="213"/>
                    <a:pt x="0" y="222"/>
                  </a:cubicBezTo>
                  <a:cubicBezTo>
                    <a:pt x="0" y="232"/>
                    <a:pt x="7" y="239"/>
                    <a:pt x="17" y="239"/>
                  </a:cubicBezTo>
                  <a:lnTo>
                    <a:pt x="40" y="239"/>
                  </a:lnTo>
                  <a:cubicBezTo>
                    <a:pt x="40" y="235"/>
                    <a:pt x="39" y="230"/>
                    <a:pt x="39" y="226"/>
                  </a:cubicBez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sp>
        <p:nvSpPr>
          <p:cNvPr id="21" name="文本框 20"/>
          <p:cNvSpPr txBox="1"/>
          <p:nvPr/>
        </p:nvSpPr>
        <p:spPr>
          <a:xfrm>
            <a:off x="7711153" y="5035316"/>
            <a:ext cx="3716322" cy="923330"/>
          </a:xfrm>
          <a:prstGeom prst="rect">
            <a:avLst/>
          </a:prstGeom>
          <a:noFill/>
        </p:spPr>
        <p:txBody>
          <a:bodyPr wrap="square">
            <a:spAutoFit/>
          </a:bodyPr>
          <a:lstStyle/>
          <a:p>
            <a:pPr>
              <a:buClr>
                <a:schemeClr val="accent2"/>
              </a:buClr>
            </a:pPr>
            <a:r>
              <a:rPr lang="en-US" altLang="zh-CN" dirty="0">
                <a:solidFill>
                  <a:srgbClr val="444F53"/>
                </a:solidFill>
                <a:latin typeface="Times New Roman" panose="02020603050405020304" pitchFamily="18" charset="0"/>
                <a:ea typeface="微软雅黑" panose="020B0503020204020204" pitchFamily="34" charset="-122"/>
              </a:rPr>
              <a:t>Check if the obstacle car and our car have collided. If they have, the game ends.</a:t>
            </a:r>
          </a:p>
        </p:txBody>
      </p:sp>
      <p:grpSp>
        <p:nvGrpSpPr>
          <p:cNvPr id="26" name="组合 25"/>
          <p:cNvGrpSpPr/>
          <p:nvPr/>
        </p:nvGrpSpPr>
        <p:grpSpPr>
          <a:xfrm>
            <a:off x="6447211" y="3124771"/>
            <a:ext cx="1162664" cy="1162664"/>
            <a:chOff x="6447211" y="3124771"/>
            <a:chExt cx="1162664" cy="1162664"/>
          </a:xfrm>
        </p:grpSpPr>
        <p:sp>
          <p:nvSpPr>
            <p:cNvPr id="12" name="椭圆 11"/>
            <p:cNvSpPr/>
            <p:nvPr/>
          </p:nvSpPr>
          <p:spPr>
            <a:xfrm>
              <a:off x="6447211" y="3124771"/>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16" name="椭圆 15"/>
            <p:cNvSpPr/>
            <p:nvPr/>
          </p:nvSpPr>
          <p:spPr>
            <a:xfrm>
              <a:off x="6548489" y="3233490"/>
              <a:ext cx="960107" cy="960107"/>
            </a:xfrm>
            <a:prstGeom prst="ellipse">
              <a:avLst/>
            </a:prstGeom>
            <a:solidFill>
              <a:srgbClr val="517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23" name="Freeform 20"/>
            <p:cNvSpPr>
              <a:spLocks noEditPoints="1"/>
            </p:cNvSpPr>
            <p:nvPr/>
          </p:nvSpPr>
          <p:spPr bwMode="auto">
            <a:xfrm>
              <a:off x="6753080" y="3406228"/>
              <a:ext cx="665308" cy="531592"/>
            </a:xfrm>
            <a:custGeom>
              <a:avLst/>
              <a:gdLst>
                <a:gd name="T0" fmla="*/ 575 w 745"/>
                <a:gd name="T1" fmla="*/ 570 h 594"/>
                <a:gd name="T2" fmla="*/ 0 w 745"/>
                <a:gd name="T3" fmla="*/ 570 h 594"/>
                <a:gd name="T4" fmla="*/ 298 w 745"/>
                <a:gd name="T5" fmla="*/ 220 h 594"/>
                <a:gd name="T6" fmla="*/ 288 w 745"/>
                <a:gd name="T7" fmla="*/ 209 h 594"/>
                <a:gd name="T8" fmla="*/ 544 w 745"/>
                <a:gd name="T9" fmla="*/ 245 h 594"/>
                <a:gd name="T10" fmla="*/ 32 w 745"/>
                <a:gd name="T11" fmla="*/ 201 h 594"/>
                <a:gd name="T12" fmla="*/ 205 w 745"/>
                <a:gd name="T13" fmla="*/ 430 h 594"/>
                <a:gd name="T14" fmla="*/ 98 w 745"/>
                <a:gd name="T15" fmla="*/ 362 h 594"/>
                <a:gd name="T16" fmla="*/ 98 w 745"/>
                <a:gd name="T17" fmla="*/ 385 h 594"/>
                <a:gd name="T18" fmla="*/ 312 w 745"/>
                <a:gd name="T19" fmla="*/ 317 h 594"/>
                <a:gd name="T20" fmla="*/ 98 w 745"/>
                <a:gd name="T21" fmla="*/ 317 h 594"/>
                <a:gd name="T22" fmla="*/ 312 w 745"/>
                <a:gd name="T23" fmla="*/ 296 h 594"/>
                <a:gd name="T24" fmla="*/ 552 w 745"/>
                <a:gd name="T25" fmla="*/ 249 h 594"/>
                <a:gd name="T26" fmla="*/ 552 w 745"/>
                <a:gd name="T27" fmla="*/ 249 h 594"/>
                <a:gd name="T28" fmla="*/ 552 w 745"/>
                <a:gd name="T29" fmla="*/ 37 h 594"/>
                <a:gd name="T30" fmla="*/ 338 w 745"/>
                <a:gd name="T31" fmla="*/ 134 h 594"/>
                <a:gd name="T32" fmla="*/ 583 w 745"/>
                <a:gd name="T33" fmla="*/ 148 h 594"/>
                <a:gd name="T34" fmla="*/ 373 w 745"/>
                <a:gd name="T35" fmla="*/ 103 h 594"/>
                <a:gd name="T36" fmla="*/ 591 w 745"/>
                <a:gd name="T37" fmla="*/ 258 h 594"/>
                <a:gd name="T38" fmla="*/ 675 w 745"/>
                <a:gd name="T39" fmla="*/ 154 h 594"/>
                <a:gd name="T40" fmla="*/ 698 w 745"/>
                <a:gd name="T41" fmla="*/ 179 h 594"/>
                <a:gd name="T42" fmla="*/ 685 w 745"/>
                <a:gd name="T43" fmla="*/ 152 h 594"/>
                <a:gd name="T44" fmla="*/ 681 w 745"/>
                <a:gd name="T45" fmla="*/ 290 h 594"/>
                <a:gd name="T46" fmla="*/ 680 w 745"/>
                <a:gd name="T47" fmla="*/ 319 h 594"/>
                <a:gd name="T48" fmla="*/ 703 w 745"/>
                <a:gd name="T49" fmla="*/ 319 h 594"/>
                <a:gd name="T50" fmla="*/ 702 w 745"/>
                <a:gd name="T51" fmla="*/ 290 h 594"/>
                <a:gd name="T52" fmla="*/ 698 w 745"/>
                <a:gd name="T53" fmla="*/ 229 h 594"/>
                <a:gd name="T54" fmla="*/ 344 w 745"/>
                <a:gd name="T55" fmla="*/ 320 h 594"/>
                <a:gd name="T56" fmla="*/ 376 w 745"/>
                <a:gd name="T57" fmla="*/ 447 h 594"/>
                <a:gd name="T58" fmla="*/ 389 w 745"/>
                <a:gd name="T59" fmla="*/ 436 h 594"/>
                <a:gd name="T60" fmla="*/ 394 w 745"/>
                <a:gd name="T61" fmla="*/ 420 h 594"/>
                <a:gd name="T62" fmla="*/ 409 w 745"/>
                <a:gd name="T63" fmla="*/ 430 h 594"/>
                <a:gd name="T64" fmla="*/ 420 w 745"/>
                <a:gd name="T65" fmla="*/ 455 h 594"/>
                <a:gd name="T66" fmla="*/ 434 w 745"/>
                <a:gd name="T67" fmla="*/ 465 h 594"/>
                <a:gd name="T68" fmla="*/ 455 w 745"/>
                <a:gd name="T69" fmla="*/ 462 h 594"/>
                <a:gd name="T70" fmla="*/ 451 w 745"/>
                <a:gd name="T71" fmla="*/ 450 h 594"/>
                <a:gd name="T72" fmla="*/ 440 w 745"/>
                <a:gd name="T73" fmla="*/ 425 h 594"/>
                <a:gd name="T74" fmla="*/ 425 w 745"/>
                <a:gd name="T75" fmla="*/ 415 h 594"/>
                <a:gd name="T76" fmla="*/ 463 w 745"/>
                <a:gd name="T77" fmla="*/ 395 h 594"/>
                <a:gd name="T78" fmla="*/ 448 w 745"/>
                <a:gd name="T79" fmla="*/ 390 h 594"/>
                <a:gd name="T80" fmla="*/ 438 w 745"/>
                <a:gd name="T81" fmla="*/ 377 h 594"/>
                <a:gd name="T82" fmla="*/ 422 w 745"/>
                <a:gd name="T83" fmla="*/ 373 h 594"/>
                <a:gd name="T84" fmla="*/ 411 w 745"/>
                <a:gd name="T85" fmla="*/ 359 h 594"/>
                <a:gd name="T86" fmla="*/ 395 w 745"/>
                <a:gd name="T87" fmla="*/ 355 h 594"/>
                <a:gd name="T88" fmla="*/ 385 w 745"/>
                <a:gd name="T89" fmla="*/ 342 h 594"/>
                <a:gd name="T90" fmla="*/ 369 w 745"/>
                <a:gd name="T91" fmla="*/ 337 h 594"/>
                <a:gd name="T92" fmla="*/ 359 w 745"/>
                <a:gd name="T93" fmla="*/ 324 h 594"/>
                <a:gd name="T94" fmla="*/ 69 w 745"/>
                <a:gd name="T95" fmla="*/ 239 h 594"/>
                <a:gd name="T96" fmla="*/ 69 w 745"/>
                <a:gd name="T97" fmla="*/ 49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5" h="594">
                  <a:moveTo>
                    <a:pt x="0" y="549"/>
                  </a:moveTo>
                  <a:lnTo>
                    <a:pt x="575" y="549"/>
                  </a:lnTo>
                  <a:lnTo>
                    <a:pt x="575" y="570"/>
                  </a:lnTo>
                  <a:cubicBezTo>
                    <a:pt x="575" y="583"/>
                    <a:pt x="565" y="594"/>
                    <a:pt x="551" y="594"/>
                  </a:cubicBezTo>
                  <a:lnTo>
                    <a:pt x="24" y="594"/>
                  </a:lnTo>
                  <a:cubicBezTo>
                    <a:pt x="11" y="594"/>
                    <a:pt x="0" y="583"/>
                    <a:pt x="0" y="570"/>
                  </a:cubicBezTo>
                  <a:lnTo>
                    <a:pt x="0" y="549"/>
                  </a:lnTo>
                  <a:close/>
                  <a:moveTo>
                    <a:pt x="288" y="209"/>
                  </a:moveTo>
                  <a:cubicBezTo>
                    <a:pt x="294" y="209"/>
                    <a:pt x="298" y="214"/>
                    <a:pt x="298" y="220"/>
                  </a:cubicBezTo>
                  <a:cubicBezTo>
                    <a:pt x="298" y="226"/>
                    <a:pt x="294" y="230"/>
                    <a:pt x="288" y="230"/>
                  </a:cubicBezTo>
                  <a:cubicBezTo>
                    <a:pt x="282" y="230"/>
                    <a:pt x="277" y="226"/>
                    <a:pt x="277" y="220"/>
                  </a:cubicBezTo>
                  <a:cubicBezTo>
                    <a:pt x="277" y="214"/>
                    <a:pt x="282" y="209"/>
                    <a:pt x="288" y="209"/>
                  </a:cubicBezTo>
                  <a:close/>
                  <a:moveTo>
                    <a:pt x="32" y="201"/>
                  </a:moveTo>
                  <a:lnTo>
                    <a:pt x="355" y="201"/>
                  </a:lnTo>
                  <a:cubicBezTo>
                    <a:pt x="421" y="205"/>
                    <a:pt x="483" y="217"/>
                    <a:pt x="544" y="245"/>
                  </a:cubicBezTo>
                  <a:lnTo>
                    <a:pt x="544" y="536"/>
                  </a:lnTo>
                  <a:lnTo>
                    <a:pt x="32" y="536"/>
                  </a:lnTo>
                  <a:lnTo>
                    <a:pt x="32" y="201"/>
                  </a:lnTo>
                  <a:close/>
                  <a:moveTo>
                    <a:pt x="98" y="407"/>
                  </a:moveTo>
                  <a:lnTo>
                    <a:pt x="205" y="407"/>
                  </a:lnTo>
                  <a:lnTo>
                    <a:pt x="205" y="430"/>
                  </a:lnTo>
                  <a:lnTo>
                    <a:pt x="98" y="430"/>
                  </a:lnTo>
                  <a:lnTo>
                    <a:pt x="98" y="407"/>
                  </a:lnTo>
                  <a:close/>
                  <a:moveTo>
                    <a:pt x="98" y="362"/>
                  </a:moveTo>
                  <a:lnTo>
                    <a:pt x="312" y="362"/>
                  </a:lnTo>
                  <a:lnTo>
                    <a:pt x="312" y="385"/>
                  </a:lnTo>
                  <a:lnTo>
                    <a:pt x="98" y="385"/>
                  </a:lnTo>
                  <a:lnTo>
                    <a:pt x="98" y="362"/>
                  </a:lnTo>
                  <a:close/>
                  <a:moveTo>
                    <a:pt x="98" y="317"/>
                  </a:moveTo>
                  <a:lnTo>
                    <a:pt x="312" y="317"/>
                  </a:lnTo>
                  <a:lnTo>
                    <a:pt x="312" y="340"/>
                  </a:lnTo>
                  <a:lnTo>
                    <a:pt x="98" y="340"/>
                  </a:lnTo>
                  <a:lnTo>
                    <a:pt x="98" y="317"/>
                  </a:lnTo>
                  <a:close/>
                  <a:moveTo>
                    <a:pt x="98" y="273"/>
                  </a:moveTo>
                  <a:lnTo>
                    <a:pt x="312" y="273"/>
                  </a:lnTo>
                  <a:lnTo>
                    <a:pt x="312" y="296"/>
                  </a:lnTo>
                  <a:lnTo>
                    <a:pt x="98" y="296"/>
                  </a:lnTo>
                  <a:lnTo>
                    <a:pt x="98" y="273"/>
                  </a:lnTo>
                  <a:close/>
                  <a:moveTo>
                    <a:pt x="552" y="249"/>
                  </a:moveTo>
                  <a:cubicBezTo>
                    <a:pt x="560" y="252"/>
                    <a:pt x="579" y="262"/>
                    <a:pt x="584" y="265"/>
                  </a:cubicBezTo>
                  <a:cubicBezTo>
                    <a:pt x="598" y="274"/>
                    <a:pt x="563" y="279"/>
                    <a:pt x="552" y="280"/>
                  </a:cubicBezTo>
                  <a:lnTo>
                    <a:pt x="552" y="249"/>
                  </a:lnTo>
                  <a:close/>
                  <a:moveTo>
                    <a:pt x="675" y="154"/>
                  </a:moveTo>
                  <a:cubicBezTo>
                    <a:pt x="644" y="120"/>
                    <a:pt x="613" y="85"/>
                    <a:pt x="581" y="50"/>
                  </a:cubicBezTo>
                  <a:cubicBezTo>
                    <a:pt x="571" y="39"/>
                    <a:pt x="566" y="39"/>
                    <a:pt x="552" y="37"/>
                  </a:cubicBezTo>
                  <a:lnTo>
                    <a:pt x="227" y="1"/>
                  </a:lnTo>
                  <a:cubicBezTo>
                    <a:pt x="221" y="0"/>
                    <a:pt x="218" y="4"/>
                    <a:pt x="223" y="9"/>
                  </a:cubicBezTo>
                  <a:lnTo>
                    <a:pt x="338" y="134"/>
                  </a:lnTo>
                  <a:cubicBezTo>
                    <a:pt x="357" y="97"/>
                    <a:pt x="370" y="78"/>
                    <a:pt x="429" y="85"/>
                  </a:cubicBezTo>
                  <a:cubicBezTo>
                    <a:pt x="469" y="90"/>
                    <a:pt x="498" y="98"/>
                    <a:pt x="536" y="113"/>
                  </a:cubicBezTo>
                  <a:cubicBezTo>
                    <a:pt x="559" y="122"/>
                    <a:pt x="572" y="129"/>
                    <a:pt x="583" y="148"/>
                  </a:cubicBezTo>
                  <a:cubicBezTo>
                    <a:pt x="574" y="136"/>
                    <a:pt x="558" y="128"/>
                    <a:pt x="541" y="121"/>
                  </a:cubicBezTo>
                  <a:cubicBezTo>
                    <a:pt x="507" y="107"/>
                    <a:pt x="469" y="98"/>
                    <a:pt x="432" y="93"/>
                  </a:cubicBezTo>
                  <a:cubicBezTo>
                    <a:pt x="410" y="91"/>
                    <a:pt x="388" y="91"/>
                    <a:pt x="373" y="103"/>
                  </a:cubicBezTo>
                  <a:cubicBezTo>
                    <a:pt x="360" y="113"/>
                    <a:pt x="340" y="158"/>
                    <a:pt x="331" y="175"/>
                  </a:cubicBezTo>
                  <a:cubicBezTo>
                    <a:pt x="326" y="187"/>
                    <a:pt x="333" y="191"/>
                    <a:pt x="342" y="191"/>
                  </a:cubicBezTo>
                  <a:cubicBezTo>
                    <a:pt x="429" y="195"/>
                    <a:pt x="513" y="218"/>
                    <a:pt x="591" y="258"/>
                  </a:cubicBezTo>
                  <a:lnTo>
                    <a:pt x="592" y="214"/>
                  </a:lnTo>
                  <a:cubicBezTo>
                    <a:pt x="620" y="218"/>
                    <a:pt x="647" y="222"/>
                    <a:pt x="675" y="226"/>
                  </a:cubicBezTo>
                  <a:lnTo>
                    <a:pt x="675" y="154"/>
                  </a:lnTo>
                  <a:close/>
                  <a:moveTo>
                    <a:pt x="738" y="234"/>
                  </a:moveTo>
                  <a:cubicBezTo>
                    <a:pt x="742" y="235"/>
                    <a:pt x="745" y="230"/>
                    <a:pt x="741" y="226"/>
                  </a:cubicBezTo>
                  <a:cubicBezTo>
                    <a:pt x="727" y="210"/>
                    <a:pt x="712" y="195"/>
                    <a:pt x="698" y="179"/>
                  </a:cubicBezTo>
                  <a:lnTo>
                    <a:pt x="698" y="158"/>
                  </a:lnTo>
                  <a:cubicBezTo>
                    <a:pt x="698" y="155"/>
                    <a:pt x="695" y="152"/>
                    <a:pt x="691" y="152"/>
                  </a:cubicBezTo>
                  <a:lnTo>
                    <a:pt x="685" y="152"/>
                  </a:lnTo>
                  <a:lnTo>
                    <a:pt x="685" y="277"/>
                  </a:lnTo>
                  <a:cubicBezTo>
                    <a:pt x="683" y="278"/>
                    <a:pt x="682" y="279"/>
                    <a:pt x="682" y="282"/>
                  </a:cubicBezTo>
                  <a:lnTo>
                    <a:pt x="681" y="290"/>
                  </a:lnTo>
                  <a:cubicBezTo>
                    <a:pt x="681" y="295"/>
                    <a:pt x="683" y="296"/>
                    <a:pt x="683" y="300"/>
                  </a:cubicBezTo>
                  <a:lnTo>
                    <a:pt x="682" y="310"/>
                  </a:lnTo>
                  <a:cubicBezTo>
                    <a:pt x="682" y="313"/>
                    <a:pt x="680" y="315"/>
                    <a:pt x="680" y="319"/>
                  </a:cubicBezTo>
                  <a:lnTo>
                    <a:pt x="671" y="393"/>
                  </a:lnTo>
                  <a:cubicBezTo>
                    <a:pt x="675" y="401"/>
                    <a:pt x="707" y="402"/>
                    <a:pt x="712" y="393"/>
                  </a:cubicBezTo>
                  <a:lnTo>
                    <a:pt x="703" y="319"/>
                  </a:lnTo>
                  <a:cubicBezTo>
                    <a:pt x="703" y="315"/>
                    <a:pt x="701" y="314"/>
                    <a:pt x="700" y="310"/>
                  </a:cubicBezTo>
                  <a:lnTo>
                    <a:pt x="700" y="300"/>
                  </a:lnTo>
                  <a:cubicBezTo>
                    <a:pt x="700" y="296"/>
                    <a:pt x="702" y="296"/>
                    <a:pt x="702" y="290"/>
                  </a:cubicBezTo>
                  <a:lnTo>
                    <a:pt x="701" y="282"/>
                  </a:lnTo>
                  <a:cubicBezTo>
                    <a:pt x="701" y="279"/>
                    <a:pt x="700" y="278"/>
                    <a:pt x="697" y="277"/>
                  </a:cubicBezTo>
                  <a:lnTo>
                    <a:pt x="698" y="229"/>
                  </a:lnTo>
                  <a:cubicBezTo>
                    <a:pt x="711" y="231"/>
                    <a:pt x="724" y="232"/>
                    <a:pt x="738" y="234"/>
                  </a:cubicBezTo>
                  <a:close/>
                  <a:moveTo>
                    <a:pt x="351" y="318"/>
                  </a:moveTo>
                  <a:lnTo>
                    <a:pt x="344" y="320"/>
                  </a:lnTo>
                  <a:lnTo>
                    <a:pt x="370" y="455"/>
                  </a:lnTo>
                  <a:lnTo>
                    <a:pt x="378" y="453"/>
                  </a:lnTo>
                  <a:lnTo>
                    <a:pt x="376" y="447"/>
                  </a:lnTo>
                  <a:lnTo>
                    <a:pt x="383" y="445"/>
                  </a:lnTo>
                  <a:lnTo>
                    <a:pt x="382" y="438"/>
                  </a:lnTo>
                  <a:lnTo>
                    <a:pt x="389" y="436"/>
                  </a:lnTo>
                  <a:lnTo>
                    <a:pt x="388" y="429"/>
                  </a:lnTo>
                  <a:lnTo>
                    <a:pt x="395" y="428"/>
                  </a:lnTo>
                  <a:lnTo>
                    <a:pt x="394" y="420"/>
                  </a:lnTo>
                  <a:lnTo>
                    <a:pt x="400" y="419"/>
                  </a:lnTo>
                  <a:lnTo>
                    <a:pt x="403" y="432"/>
                  </a:lnTo>
                  <a:lnTo>
                    <a:pt x="409" y="430"/>
                  </a:lnTo>
                  <a:lnTo>
                    <a:pt x="412" y="443"/>
                  </a:lnTo>
                  <a:lnTo>
                    <a:pt x="418" y="442"/>
                  </a:lnTo>
                  <a:lnTo>
                    <a:pt x="420" y="455"/>
                  </a:lnTo>
                  <a:lnTo>
                    <a:pt x="427" y="453"/>
                  </a:lnTo>
                  <a:lnTo>
                    <a:pt x="429" y="466"/>
                  </a:lnTo>
                  <a:lnTo>
                    <a:pt x="434" y="465"/>
                  </a:lnTo>
                  <a:lnTo>
                    <a:pt x="435" y="472"/>
                  </a:lnTo>
                  <a:lnTo>
                    <a:pt x="457" y="468"/>
                  </a:lnTo>
                  <a:lnTo>
                    <a:pt x="455" y="462"/>
                  </a:lnTo>
                  <a:lnTo>
                    <a:pt x="460" y="461"/>
                  </a:lnTo>
                  <a:lnTo>
                    <a:pt x="458" y="448"/>
                  </a:lnTo>
                  <a:lnTo>
                    <a:pt x="451" y="450"/>
                  </a:lnTo>
                  <a:lnTo>
                    <a:pt x="449" y="437"/>
                  </a:lnTo>
                  <a:lnTo>
                    <a:pt x="443" y="438"/>
                  </a:lnTo>
                  <a:lnTo>
                    <a:pt x="440" y="425"/>
                  </a:lnTo>
                  <a:lnTo>
                    <a:pt x="434" y="427"/>
                  </a:lnTo>
                  <a:lnTo>
                    <a:pt x="432" y="414"/>
                  </a:lnTo>
                  <a:lnTo>
                    <a:pt x="425" y="415"/>
                  </a:lnTo>
                  <a:lnTo>
                    <a:pt x="424" y="409"/>
                  </a:lnTo>
                  <a:lnTo>
                    <a:pt x="465" y="401"/>
                  </a:lnTo>
                  <a:lnTo>
                    <a:pt x="463" y="395"/>
                  </a:lnTo>
                  <a:lnTo>
                    <a:pt x="457" y="396"/>
                  </a:lnTo>
                  <a:lnTo>
                    <a:pt x="455" y="389"/>
                  </a:lnTo>
                  <a:lnTo>
                    <a:pt x="448" y="390"/>
                  </a:lnTo>
                  <a:lnTo>
                    <a:pt x="446" y="383"/>
                  </a:lnTo>
                  <a:lnTo>
                    <a:pt x="439" y="384"/>
                  </a:lnTo>
                  <a:lnTo>
                    <a:pt x="438" y="377"/>
                  </a:lnTo>
                  <a:lnTo>
                    <a:pt x="430" y="378"/>
                  </a:lnTo>
                  <a:lnTo>
                    <a:pt x="429" y="371"/>
                  </a:lnTo>
                  <a:lnTo>
                    <a:pt x="422" y="373"/>
                  </a:lnTo>
                  <a:lnTo>
                    <a:pt x="420" y="365"/>
                  </a:lnTo>
                  <a:lnTo>
                    <a:pt x="413" y="367"/>
                  </a:lnTo>
                  <a:lnTo>
                    <a:pt x="411" y="359"/>
                  </a:lnTo>
                  <a:lnTo>
                    <a:pt x="404" y="361"/>
                  </a:lnTo>
                  <a:lnTo>
                    <a:pt x="403" y="354"/>
                  </a:lnTo>
                  <a:lnTo>
                    <a:pt x="395" y="355"/>
                  </a:lnTo>
                  <a:lnTo>
                    <a:pt x="394" y="348"/>
                  </a:lnTo>
                  <a:lnTo>
                    <a:pt x="387" y="349"/>
                  </a:lnTo>
                  <a:lnTo>
                    <a:pt x="385" y="342"/>
                  </a:lnTo>
                  <a:lnTo>
                    <a:pt x="378" y="343"/>
                  </a:lnTo>
                  <a:lnTo>
                    <a:pt x="377" y="336"/>
                  </a:lnTo>
                  <a:lnTo>
                    <a:pt x="369" y="337"/>
                  </a:lnTo>
                  <a:lnTo>
                    <a:pt x="368" y="330"/>
                  </a:lnTo>
                  <a:lnTo>
                    <a:pt x="360" y="331"/>
                  </a:lnTo>
                  <a:lnTo>
                    <a:pt x="359" y="324"/>
                  </a:lnTo>
                  <a:lnTo>
                    <a:pt x="353" y="325"/>
                  </a:lnTo>
                  <a:lnTo>
                    <a:pt x="351" y="318"/>
                  </a:lnTo>
                  <a:close/>
                  <a:moveTo>
                    <a:pt x="69" y="239"/>
                  </a:moveTo>
                  <a:lnTo>
                    <a:pt x="506" y="239"/>
                  </a:lnTo>
                  <a:lnTo>
                    <a:pt x="506" y="497"/>
                  </a:lnTo>
                  <a:lnTo>
                    <a:pt x="69" y="497"/>
                  </a:lnTo>
                  <a:lnTo>
                    <a:pt x="69" y="239"/>
                  </a:ln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grpSp>
        <p:nvGrpSpPr>
          <p:cNvPr id="27" name="组合 26"/>
          <p:cNvGrpSpPr/>
          <p:nvPr/>
        </p:nvGrpSpPr>
        <p:grpSpPr>
          <a:xfrm>
            <a:off x="6447211" y="1570579"/>
            <a:ext cx="1162664" cy="1162664"/>
            <a:chOff x="6447211" y="1570579"/>
            <a:chExt cx="1162664" cy="1162664"/>
          </a:xfrm>
        </p:grpSpPr>
        <p:sp>
          <p:nvSpPr>
            <p:cNvPr id="13" name="椭圆 12"/>
            <p:cNvSpPr/>
            <p:nvPr/>
          </p:nvSpPr>
          <p:spPr>
            <a:xfrm>
              <a:off x="6447211" y="1570579"/>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14" name="椭圆 13"/>
            <p:cNvSpPr/>
            <p:nvPr/>
          </p:nvSpPr>
          <p:spPr>
            <a:xfrm>
              <a:off x="6557324" y="1671334"/>
              <a:ext cx="960107" cy="960107"/>
            </a:xfrm>
            <a:prstGeom prst="ellipse">
              <a:avLst/>
            </a:prstGeom>
            <a:solidFill>
              <a:srgbClr val="D4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24" name="Freeform 26"/>
            <p:cNvSpPr>
              <a:spLocks noEditPoints="1"/>
            </p:cNvSpPr>
            <p:nvPr/>
          </p:nvSpPr>
          <p:spPr bwMode="auto">
            <a:xfrm>
              <a:off x="6767827" y="1814070"/>
              <a:ext cx="569783" cy="529292"/>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sp>
        <p:nvSpPr>
          <p:cNvPr id="9" name="七边形 8"/>
          <p:cNvSpPr/>
          <p:nvPr/>
        </p:nvSpPr>
        <p:spPr>
          <a:xfrm>
            <a:off x="6506684" y="1570055"/>
            <a:ext cx="1061385" cy="1162664"/>
          </a:xfrm>
          <a:prstGeom prst="heptagon">
            <a:avLst/>
          </a:prstGeom>
          <a:solidFill>
            <a:srgbClr val="D4A8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1</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5" name="七边形 14"/>
          <p:cNvSpPr/>
          <p:nvPr/>
        </p:nvSpPr>
        <p:spPr>
          <a:xfrm>
            <a:off x="6506683" y="3112076"/>
            <a:ext cx="1061385" cy="1162664"/>
          </a:xfrm>
          <a:prstGeom prst="heptago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2</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28" name="七边形 27"/>
          <p:cNvSpPr/>
          <p:nvPr/>
        </p:nvSpPr>
        <p:spPr>
          <a:xfrm>
            <a:off x="6506683" y="4842810"/>
            <a:ext cx="1061385" cy="1162664"/>
          </a:xfrm>
          <a:prstGeom prst="heptag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effectLst>
                  <a:outerShdw blurRad="38100" dist="19050" dir="2700000" algn="tl" rotWithShape="0">
                    <a:schemeClr val="dk1">
                      <a:alpha val="40000"/>
                    </a:schemeClr>
                  </a:outerShdw>
                </a:effectLst>
              </a:rPr>
              <a:t>3</a:t>
            </a:r>
            <a:endParaRPr lang="zh-CN" altLang="en-US" dirty="0">
              <a:ln w="0"/>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2"/>
          <a:stretch>
            <a:fillRect/>
          </a:stretch>
        </p:blipFill>
        <p:spPr>
          <a:xfrm>
            <a:off x="344115" y="1103693"/>
            <a:ext cx="5400675" cy="521970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strVal val="#ppt_w*0.70"/>
                                          </p:val>
                                        </p:tav>
                                        <p:tav tm="100000">
                                          <p:val>
                                            <p:strVal val="#ppt_w"/>
                                          </p:val>
                                        </p:tav>
                                      </p:tavLst>
                                    </p:anim>
                                    <p:anim calcmode="lin" valueType="num">
                                      <p:cBhvr>
                                        <p:cTn id="8" dur="1000" fill="hold"/>
                                        <p:tgtEl>
                                          <p:spTgt spid="27"/>
                                        </p:tgtEl>
                                        <p:attrNameLst>
                                          <p:attrName>ppt_h</p:attrName>
                                        </p:attrNameLst>
                                      </p:cBhvr>
                                      <p:tavLst>
                                        <p:tav tm="0">
                                          <p:val>
                                            <p:strVal val="#ppt_h"/>
                                          </p:val>
                                        </p:tav>
                                        <p:tav tm="100000">
                                          <p:val>
                                            <p:strVal val="#ppt_h"/>
                                          </p:val>
                                        </p:tav>
                                      </p:tavLst>
                                    </p:anim>
                                    <p:animEffect transition="in" filter="fade">
                                      <p:cBhvr>
                                        <p:cTn id="9" dur="1000"/>
                                        <p:tgtEl>
                                          <p:spTgt spid="27"/>
                                        </p:tgtEl>
                                      </p:cBhvr>
                                    </p:animEffect>
                                  </p:childTnLst>
                                </p:cTn>
                              </p:par>
                              <p:par>
                                <p:cTn id="10" presetID="55"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p:cTn id="12" dur="1000" fill="hold"/>
                                        <p:tgtEl>
                                          <p:spTgt spid="26"/>
                                        </p:tgtEl>
                                        <p:attrNameLst>
                                          <p:attrName>ppt_w</p:attrName>
                                        </p:attrNameLst>
                                      </p:cBhvr>
                                      <p:tavLst>
                                        <p:tav tm="0">
                                          <p:val>
                                            <p:strVal val="#ppt_w*0.70"/>
                                          </p:val>
                                        </p:tav>
                                        <p:tav tm="100000">
                                          <p:val>
                                            <p:strVal val="#ppt_w"/>
                                          </p:val>
                                        </p:tav>
                                      </p:tavLst>
                                    </p:anim>
                                    <p:anim calcmode="lin" valueType="num">
                                      <p:cBhvr>
                                        <p:cTn id="13" dur="1000" fill="hold"/>
                                        <p:tgtEl>
                                          <p:spTgt spid="26"/>
                                        </p:tgtEl>
                                        <p:attrNameLst>
                                          <p:attrName>ppt_h</p:attrName>
                                        </p:attrNameLst>
                                      </p:cBhvr>
                                      <p:tavLst>
                                        <p:tav tm="0">
                                          <p:val>
                                            <p:strVal val="#ppt_h"/>
                                          </p:val>
                                        </p:tav>
                                        <p:tav tm="100000">
                                          <p:val>
                                            <p:strVal val="#ppt_h"/>
                                          </p:val>
                                        </p:tav>
                                      </p:tavLst>
                                    </p:anim>
                                    <p:animEffect transition="in" filter="fade">
                                      <p:cBhvr>
                                        <p:cTn id="14" dur="1000"/>
                                        <p:tgtEl>
                                          <p:spTgt spid="26"/>
                                        </p:tgtEl>
                                      </p:cBhvr>
                                    </p:animEffect>
                                  </p:childTnLst>
                                </p:cTn>
                              </p:par>
                              <p:par>
                                <p:cTn id="15" presetID="55"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1000" fill="hold"/>
                                        <p:tgtEl>
                                          <p:spTgt spid="25"/>
                                        </p:tgtEl>
                                        <p:attrNameLst>
                                          <p:attrName>ppt_w</p:attrName>
                                        </p:attrNameLst>
                                      </p:cBhvr>
                                      <p:tavLst>
                                        <p:tav tm="0">
                                          <p:val>
                                            <p:strVal val="#ppt_w*0.70"/>
                                          </p:val>
                                        </p:tav>
                                        <p:tav tm="100000">
                                          <p:val>
                                            <p:strVal val="#ppt_w"/>
                                          </p:val>
                                        </p:tav>
                                      </p:tavLst>
                                    </p:anim>
                                    <p:anim calcmode="lin" valueType="num">
                                      <p:cBhvr>
                                        <p:cTn id="18" dur="1000" fill="hold"/>
                                        <p:tgtEl>
                                          <p:spTgt spid="25"/>
                                        </p:tgtEl>
                                        <p:attrNameLst>
                                          <p:attrName>ppt_h</p:attrName>
                                        </p:attrNameLst>
                                      </p:cBhvr>
                                      <p:tavLst>
                                        <p:tav tm="0">
                                          <p:val>
                                            <p:strVal val="#ppt_h"/>
                                          </p:val>
                                        </p:tav>
                                        <p:tav tm="100000">
                                          <p:val>
                                            <p:strVal val="#ppt_h"/>
                                          </p:val>
                                        </p:tav>
                                      </p:tavLst>
                                    </p:anim>
                                    <p:animEffect transition="in" filter="fade">
                                      <p:cBhvr>
                                        <p:cTn id="19" dur="10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32"/>
          <p:cNvGrpSpPr/>
          <p:nvPr/>
        </p:nvGrpSpPr>
        <p:grpSpPr bwMode="auto">
          <a:xfrm>
            <a:off x="-144692" y="3341588"/>
            <a:ext cx="3956811" cy="675216"/>
            <a:chOff x="-1032447" y="0"/>
            <a:chExt cx="2967616" cy="506624"/>
          </a:xfrm>
          <a:solidFill>
            <a:srgbClr val="517399"/>
          </a:solidFill>
          <a:effectLst>
            <a:outerShdw blurRad="127000" dist="38100" dir="8100000" algn="tr" rotWithShape="0">
              <a:prstClr val="black">
                <a:alpha val="40000"/>
              </a:prstClr>
            </a:outerShdw>
          </a:effectLst>
        </p:grpSpPr>
        <p:sp>
          <p:nvSpPr>
            <p:cNvPr id="49"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sz="2400" dirty="0">
                <a:solidFill>
                  <a:srgbClr val="FFFFFF"/>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50"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sz="2400">
                <a:solidFill>
                  <a:srgbClr val="FFFFFF"/>
                </a:solidFill>
                <a:latin typeface="Times New Roman" panose="02020603050405020304" pitchFamily="18" charset="0"/>
                <a:ea typeface="微软雅黑" panose="020B0503020204020204" pitchFamily="34" charset="-122"/>
                <a:sym typeface="宋体" panose="02010600030101010101" pitchFamily="2" charset="-122"/>
              </a:endParaRPr>
            </a:p>
          </p:txBody>
        </p:sp>
      </p:grpSp>
      <p:sp>
        <p:nvSpPr>
          <p:cNvPr id="51" name="椭圆 35"/>
          <p:cNvSpPr>
            <a:spLocks noChangeArrowheads="1"/>
          </p:cNvSpPr>
          <p:nvPr/>
        </p:nvSpPr>
        <p:spPr bwMode="auto">
          <a:xfrm>
            <a:off x="1813983" y="1588988"/>
            <a:ext cx="1413933" cy="1413933"/>
          </a:xfrm>
          <a:prstGeom prst="ellipse">
            <a:avLst/>
          </a:prstGeom>
          <a:solidFill>
            <a:srgbClr val="517399"/>
          </a:solidFill>
          <a:ln w="76200">
            <a:solidFill>
              <a:schemeClr val="bg1"/>
            </a:solidFill>
          </a:ln>
          <a:effectLst>
            <a:outerShdw blurRad="127000" dist="38100" dir="8100000" algn="tr" rotWithShape="0">
              <a:prstClr val="black">
                <a:alpha val="40000"/>
              </a:prstClr>
            </a:outerShdw>
          </a:effectLst>
        </p:spPr>
        <p:txBody>
          <a:bodyPr anchor="ctr"/>
          <a:lstStyle/>
          <a:p>
            <a:pPr algn="ctr"/>
            <a:endParaRPr lang="zh-CN" altLang="zh-CN" sz="2400">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p:txBody>
      </p:sp>
      <p:grpSp>
        <p:nvGrpSpPr>
          <p:cNvPr id="52" name="组合 36"/>
          <p:cNvGrpSpPr/>
          <p:nvPr/>
        </p:nvGrpSpPr>
        <p:grpSpPr bwMode="auto">
          <a:xfrm flipV="1">
            <a:off x="3657601" y="3441072"/>
            <a:ext cx="2580217" cy="675217"/>
            <a:chOff x="0" y="0"/>
            <a:chExt cx="1935168" cy="506624"/>
          </a:xfrm>
          <a:solidFill>
            <a:srgbClr val="D4A8A7"/>
          </a:solidFill>
          <a:effectLst>
            <a:outerShdw blurRad="127000" dist="38100" dir="8100000" algn="tr" rotWithShape="0">
              <a:prstClr val="black">
                <a:alpha val="40000"/>
              </a:prstClr>
            </a:outerShdw>
          </a:effectLst>
        </p:grpSpPr>
        <p:sp>
          <p:nvSpPr>
            <p:cNvPr id="53"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sz="2400">
                <a:solidFill>
                  <a:srgbClr val="FFFFFF"/>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54"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sz="2400">
                <a:solidFill>
                  <a:srgbClr val="FFFFFF"/>
                </a:solidFill>
                <a:latin typeface="Times New Roman" panose="02020603050405020304" pitchFamily="18" charset="0"/>
                <a:ea typeface="微软雅黑" panose="020B0503020204020204" pitchFamily="34" charset="-122"/>
                <a:sym typeface="宋体" panose="02010600030101010101" pitchFamily="2" charset="-122"/>
              </a:endParaRPr>
            </a:p>
          </p:txBody>
        </p:sp>
      </p:grpSp>
      <p:sp>
        <p:nvSpPr>
          <p:cNvPr id="55" name="椭圆 39"/>
          <p:cNvSpPr>
            <a:spLocks noChangeArrowheads="1"/>
          </p:cNvSpPr>
          <p:nvPr/>
        </p:nvSpPr>
        <p:spPr bwMode="auto">
          <a:xfrm>
            <a:off x="4240742" y="4347004"/>
            <a:ext cx="1413933" cy="1413933"/>
          </a:xfrm>
          <a:prstGeom prst="ellipse">
            <a:avLst/>
          </a:prstGeom>
          <a:solidFill>
            <a:srgbClr val="D4A8A7"/>
          </a:solidFill>
          <a:ln w="76200">
            <a:solidFill>
              <a:schemeClr val="bg1"/>
            </a:solidFill>
          </a:ln>
          <a:effectLst>
            <a:outerShdw blurRad="127000" dist="38100" dir="8100000" algn="tr" rotWithShape="0">
              <a:prstClr val="black">
                <a:alpha val="40000"/>
              </a:prstClr>
            </a:outerShdw>
          </a:effectLst>
        </p:spPr>
        <p:txBody>
          <a:bodyPr anchor="ctr"/>
          <a:lstStyle/>
          <a:p>
            <a:pPr algn="ctr"/>
            <a:endParaRPr lang="zh-CN" altLang="zh-CN" sz="2400">
              <a:solidFill>
                <a:schemeClr val="bg1"/>
              </a:solidFill>
              <a:latin typeface="Times New Roman" panose="02020603050405020304" pitchFamily="18" charset="0"/>
              <a:ea typeface="微软雅黑" panose="020B0503020204020204" pitchFamily="34" charset="-122"/>
              <a:sym typeface="宋体" panose="02010600030101010101" pitchFamily="2" charset="-122"/>
            </a:endParaRPr>
          </a:p>
        </p:txBody>
      </p:sp>
      <p:grpSp>
        <p:nvGrpSpPr>
          <p:cNvPr id="56" name="组合 40"/>
          <p:cNvGrpSpPr/>
          <p:nvPr/>
        </p:nvGrpSpPr>
        <p:grpSpPr bwMode="auto">
          <a:xfrm>
            <a:off x="6087534" y="3341588"/>
            <a:ext cx="2582333" cy="675216"/>
            <a:chOff x="0" y="0"/>
            <a:chExt cx="1935168" cy="506624"/>
          </a:xfrm>
          <a:solidFill>
            <a:srgbClr val="517399"/>
          </a:solidFill>
          <a:effectLst>
            <a:outerShdw blurRad="127000" dist="38100" dir="8100000" algn="tr" rotWithShape="0">
              <a:prstClr val="black">
                <a:alpha val="40000"/>
              </a:prstClr>
            </a:outerShdw>
          </a:effectLst>
        </p:grpSpPr>
        <p:sp>
          <p:nvSpPr>
            <p:cNvPr id="57"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sz="2400">
                <a:solidFill>
                  <a:srgbClr val="FFFFFF"/>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58"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sz="2400">
                <a:solidFill>
                  <a:srgbClr val="FFFFFF"/>
                </a:solidFill>
                <a:latin typeface="Times New Roman" panose="02020603050405020304" pitchFamily="18" charset="0"/>
                <a:ea typeface="微软雅黑" panose="020B0503020204020204" pitchFamily="34" charset="-122"/>
                <a:sym typeface="宋体" panose="02010600030101010101" pitchFamily="2" charset="-122"/>
              </a:endParaRPr>
            </a:p>
          </p:txBody>
        </p:sp>
      </p:grpSp>
      <p:sp>
        <p:nvSpPr>
          <p:cNvPr id="59" name="椭圆 43"/>
          <p:cNvSpPr>
            <a:spLocks noChangeArrowheads="1"/>
          </p:cNvSpPr>
          <p:nvPr/>
        </p:nvSpPr>
        <p:spPr bwMode="auto">
          <a:xfrm>
            <a:off x="6655331" y="1618333"/>
            <a:ext cx="1413933" cy="1413933"/>
          </a:xfrm>
          <a:prstGeom prst="ellipse">
            <a:avLst/>
          </a:prstGeom>
          <a:solidFill>
            <a:srgbClr val="517399"/>
          </a:solidFill>
          <a:ln w="76200">
            <a:solidFill>
              <a:schemeClr val="bg1"/>
            </a:solidFill>
          </a:ln>
          <a:effectLst>
            <a:outerShdw blurRad="127000" dist="38100" dir="8100000" algn="tr" rotWithShape="0">
              <a:prstClr val="black">
                <a:alpha val="40000"/>
              </a:prstClr>
            </a:outerShdw>
          </a:effectLst>
        </p:spPr>
        <p:txBody>
          <a:bodyPr anchor="ctr"/>
          <a:lstStyle/>
          <a:p>
            <a:pPr algn="ctr"/>
            <a:endParaRPr lang="zh-CN" altLang="zh-CN" sz="2400">
              <a:solidFill>
                <a:schemeClr val="bg1"/>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60" name="椭圆 45"/>
          <p:cNvSpPr>
            <a:spLocks noChangeArrowheads="1"/>
          </p:cNvSpPr>
          <p:nvPr/>
        </p:nvSpPr>
        <p:spPr bwMode="auto">
          <a:xfrm>
            <a:off x="9184074" y="4312844"/>
            <a:ext cx="1413933" cy="1413933"/>
          </a:xfrm>
          <a:prstGeom prst="ellipse">
            <a:avLst/>
          </a:prstGeom>
          <a:solidFill>
            <a:srgbClr val="D4A8A7"/>
          </a:solidFill>
          <a:ln w="76200">
            <a:solidFill>
              <a:schemeClr val="bg1"/>
            </a:solidFill>
          </a:ln>
          <a:effectLst>
            <a:outerShdw blurRad="127000" dist="38100" dir="8100000" algn="tr" rotWithShape="0">
              <a:prstClr val="black">
                <a:alpha val="40000"/>
              </a:prstClr>
            </a:outerShdw>
          </a:effectLst>
        </p:spPr>
        <p:txBody>
          <a:bodyPr anchor="ctr"/>
          <a:lstStyle/>
          <a:p>
            <a:pPr algn="ctr"/>
            <a:endParaRPr lang="zh-CN" altLang="zh-CN" sz="2400">
              <a:solidFill>
                <a:schemeClr val="bg1"/>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61" name="TextBox 46"/>
          <p:cNvSpPr>
            <a:spLocks noChangeArrowheads="1"/>
          </p:cNvSpPr>
          <p:nvPr/>
        </p:nvSpPr>
        <p:spPr bwMode="auto">
          <a:xfrm>
            <a:off x="307818" y="4316682"/>
            <a:ext cx="3829616"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dirty="0">
                <a:solidFill>
                  <a:srgbClr val="444F53"/>
                </a:solidFill>
                <a:latin typeface="Times New Roman" panose="02020603050405020304" pitchFamily="18" charset="0"/>
                <a:ea typeface="微软雅黑" panose="020B0503020204020204" pitchFamily="34" charset="-122"/>
                <a:sym typeface="+mn-lt"/>
              </a:rPr>
              <a:t>Issue: When moving our car and simultaneously refreshing obstacle cars, residue is displayed.</a:t>
            </a:r>
          </a:p>
          <a:p>
            <a:endParaRPr lang="en-US" altLang="zh-CN" sz="1400" dirty="0">
              <a:solidFill>
                <a:srgbClr val="444F53"/>
              </a:solidFill>
              <a:latin typeface="Times New Roman" panose="02020603050405020304" pitchFamily="18" charset="0"/>
              <a:ea typeface="微软雅黑" panose="020B0503020204020204" pitchFamily="34" charset="-122"/>
              <a:sym typeface="+mn-lt"/>
            </a:endParaRPr>
          </a:p>
          <a:p>
            <a:r>
              <a:rPr lang="en-US" altLang="zh-CN" sz="1400" dirty="0">
                <a:solidFill>
                  <a:srgbClr val="444F53"/>
                </a:solidFill>
                <a:latin typeface="Times New Roman" panose="02020603050405020304" pitchFamily="18" charset="0"/>
                <a:ea typeface="微软雅黑" panose="020B0503020204020204" pitchFamily="34" charset="-122"/>
                <a:sym typeface="+mn-lt"/>
              </a:rPr>
              <a:t>Analysis: Refreshing during the timer interrupt is not completed before a new interrupt occurs.</a:t>
            </a:r>
          </a:p>
          <a:p>
            <a:endParaRPr lang="en-US" altLang="zh-CN" sz="1400" dirty="0">
              <a:solidFill>
                <a:srgbClr val="444F53"/>
              </a:solidFill>
              <a:latin typeface="Times New Roman" panose="02020603050405020304" pitchFamily="18" charset="0"/>
              <a:ea typeface="微软雅黑" panose="020B0503020204020204" pitchFamily="34" charset="-122"/>
              <a:sym typeface="+mn-lt"/>
            </a:endParaRPr>
          </a:p>
          <a:p>
            <a:r>
              <a:rPr lang="en-US" altLang="zh-CN" sz="1400" dirty="0">
                <a:solidFill>
                  <a:srgbClr val="444F53"/>
                </a:solidFill>
                <a:latin typeface="Times New Roman" panose="02020603050405020304" pitchFamily="18" charset="0"/>
                <a:ea typeface="微软雅黑" panose="020B0503020204020204" pitchFamily="34" charset="-122"/>
                <a:sym typeface="+mn-lt"/>
              </a:rPr>
              <a:t>Solution: Disable interrupts while moving, then re-enable them after the movement is complete.</a:t>
            </a:r>
          </a:p>
        </p:txBody>
      </p:sp>
      <p:grpSp>
        <p:nvGrpSpPr>
          <p:cNvPr id="66" name="组合 53"/>
          <p:cNvGrpSpPr/>
          <p:nvPr/>
        </p:nvGrpSpPr>
        <p:grpSpPr bwMode="auto">
          <a:xfrm flipV="1">
            <a:off x="8513233" y="3441069"/>
            <a:ext cx="3823460" cy="675219"/>
            <a:chOff x="-1" y="0"/>
            <a:chExt cx="2865253" cy="506625"/>
          </a:xfrm>
          <a:solidFill>
            <a:srgbClr val="D4A8A7"/>
          </a:solidFill>
          <a:effectLst>
            <a:outerShdw blurRad="127000" dist="38100" dir="8100000" algn="tr" rotWithShape="0">
              <a:prstClr val="black">
                <a:alpha val="40000"/>
              </a:prstClr>
            </a:outerShdw>
          </a:effectLst>
        </p:grpSpPr>
        <p:sp>
          <p:nvSpPr>
            <p:cNvPr id="67"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sz="2400">
                <a:solidFill>
                  <a:srgbClr val="FFFFFF"/>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68"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sz="2400">
                <a:solidFill>
                  <a:srgbClr val="FFFFFF"/>
                </a:solidFill>
                <a:latin typeface="Times New Roman" panose="02020603050405020304" pitchFamily="18" charset="0"/>
                <a:ea typeface="微软雅黑" panose="020B0503020204020204" pitchFamily="34" charset="-122"/>
                <a:sym typeface="宋体" panose="02010600030101010101" pitchFamily="2" charset="-122"/>
              </a:endParaRPr>
            </a:p>
          </p:txBody>
        </p:sp>
      </p:grpSp>
      <p:sp>
        <p:nvSpPr>
          <p:cNvPr id="76" name="TextBox 67"/>
          <p:cNvSpPr>
            <a:spLocks noChangeArrowheads="1"/>
          </p:cNvSpPr>
          <p:nvPr/>
        </p:nvSpPr>
        <p:spPr bwMode="auto">
          <a:xfrm>
            <a:off x="1982535" y="1926622"/>
            <a:ext cx="107682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Button Recogn</a:t>
            </a:r>
            <a:r>
              <a:rPr lang="en-US" altLang="zh-CN" sz="1600" b="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i</a:t>
            </a: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tion </a:t>
            </a:r>
            <a:r>
              <a:rPr lang="en-US" altLang="zh-CN"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Issue</a:t>
            </a:r>
          </a:p>
        </p:txBody>
      </p:sp>
      <p:sp>
        <p:nvSpPr>
          <p:cNvPr id="77" name="TextBox 68"/>
          <p:cNvSpPr>
            <a:spLocks noChangeArrowheads="1"/>
          </p:cNvSpPr>
          <p:nvPr/>
        </p:nvSpPr>
        <p:spPr bwMode="auto">
          <a:xfrm>
            <a:off x="6983652" y="1815140"/>
            <a:ext cx="74718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1600" b="1" dirty="0">
                <a:solidFill>
                  <a:srgbClr val="FF0000"/>
                </a:solidFill>
                <a:latin typeface="Times New Roman" panose="02020603050405020304" pitchFamily="18" charset="0"/>
                <a:ea typeface="微软雅黑" panose="020B0503020204020204" pitchFamily="34" charset="-122"/>
                <a:sym typeface="微软雅黑" panose="020B0503020204020204" pitchFamily="34" charset="-122"/>
              </a:rPr>
              <a:t>LCD Display Abnormalities</a:t>
            </a:r>
            <a:endParaRPr lang="zh-CN" altLang="en-US" sz="1600" b="1" dirty="0">
              <a:solidFill>
                <a:srgbClr val="FF0000"/>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78" name="TextBox 70"/>
          <p:cNvSpPr>
            <a:spLocks noChangeArrowheads="1"/>
          </p:cNvSpPr>
          <p:nvPr/>
        </p:nvSpPr>
        <p:spPr bwMode="auto">
          <a:xfrm>
            <a:off x="4573058" y="4807748"/>
            <a:ext cx="7493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1600" b="1" dirty="0">
                <a:solidFill>
                  <a:srgbClr val="FF0000"/>
                </a:solidFill>
                <a:latin typeface="Times New Roman" panose="02020603050405020304" pitchFamily="18" charset="0"/>
                <a:ea typeface="微软雅黑" panose="020B0503020204020204" pitchFamily="34" charset="-122"/>
                <a:sym typeface="微软雅黑" panose="020B0503020204020204" pitchFamily="34" charset="-122"/>
              </a:rPr>
              <a:t>Display Remain</a:t>
            </a:r>
            <a:endParaRPr lang="zh-CN" altLang="en-US" sz="1600" b="1" dirty="0">
              <a:solidFill>
                <a:srgbClr val="FF0000"/>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79" name="TextBox 72"/>
          <p:cNvSpPr>
            <a:spLocks noChangeArrowheads="1"/>
          </p:cNvSpPr>
          <p:nvPr/>
        </p:nvSpPr>
        <p:spPr bwMode="auto">
          <a:xfrm>
            <a:off x="9516390" y="4711842"/>
            <a:ext cx="7493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1600" b="1" dirty="0">
                <a:solidFill>
                  <a:srgbClr val="FF0000"/>
                </a:solidFill>
                <a:latin typeface="Times New Roman" panose="02020603050405020304" pitchFamily="18" charset="0"/>
                <a:ea typeface="微软雅黑" panose="020B0503020204020204" pitchFamily="34" charset="-122"/>
                <a:sym typeface="微软雅黑" panose="020B0503020204020204" pitchFamily="34" charset="-122"/>
              </a:rPr>
              <a:t>Car Out of Bounds</a:t>
            </a:r>
            <a:endParaRPr lang="zh-CN" altLang="en-US" sz="1600" b="1" dirty="0">
              <a:solidFill>
                <a:srgbClr val="FF0000"/>
              </a:solidFill>
              <a:latin typeface="Times New Roman" panose="02020603050405020304" pitchFamily="18" charset="0"/>
              <a:ea typeface="微软雅黑" panose="020B0503020204020204" pitchFamily="34" charset="-122"/>
              <a:sym typeface="微软雅黑" panose="020B0503020204020204" pitchFamily="34" charset="-122"/>
            </a:endParaRPr>
          </a:p>
        </p:txBody>
      </p:sp>
      <p:sp>
        <p:nvSpPr>
          <p:cNvPr id="39"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Times New Roman" panose="02020603050405020304" pitchFamily="18" charset="0"/>
                <a:ea typeface="微软雅黑" panose="020B0503020204020204" pitchFamily="34" charset="-122"/>
              </a:rPr>
              <a:t>延迟符号</a:t>
            </a:r>
            <a:endParaRPr lang="nl-NL" altLang="zh-CN" sz="1865" dirty="0">
              <a:solidFill>
                <a:srgbClr val="00AEEE"/>
              </a:solidFill>
              <a:latin typeface="Times New Roman" panose="02020603050405020304" pitchFamily="18" charset="0"/>
              <a:ea typeface="微软雅黑" panose="020B0503020204020204" pitchFamily="34" charset="-122"/>
            </a:endParaRPr>
          </a:p>
        </p:txBody>
      </p:sp>
      <p:sp>
        <p:nvSpPr>
          <p:cNvPr id="36" name="TextBox 46"/>
          <p:cNvSpPr>
            <a:spLocks noChangeArrowheads="1"/>
          </p:cNvSpPr>
          <p:nvPr/>
        </p:nvSpPr>
        <p:spPr bwMode="auto">
          <a:xfrm>
            <a:off x="3460457" y="1644105"/>
            <a:ext cx="318476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dirty="0">
                <a:solidFill>
                  <a:srgbClr val="444F53"/>
                </a:solidFill>
                <a:latin typeface="Times New Roman" panose="02020603050405020304" pitchFamily="18" charset="0"/>
                <a:ea typeface="微软雅黑" panose="020B0503020204020204" pitchFamily="34" charset="-122"/>
                <a:sym typeface="+mn-lt"/>
              </a:rPr>
              <a:t>Issue 1: No pull-up resistor added in the hardware</a:t>
            </a:r>
          </a:p>
          <a:p>
            <a:r>
              <a:rPr lang="en-US" altLang="zh-CN" sz="1400" dirty="0">
                <a:solidFill>
                  <a:srgbClr val="444F53"/>
                </a:solidFill>
                <a:latin typeface="Times New Roman" panose="02020603050405020304" pitchFamily="18" charset="0"/>
                <a:ea typeface="微软雅黑" panose="020B0503020204020204" pitchFamily="34" charset="-122"/>
                <a:sym typeface="+mn-lt"/>
              </a:rPr>
              <a:t>Solution: Configure the port for pull-up</a:t>
            </a:r>
          </a:p>
        </p:txBody>
      </p:sp>
      <p:sp>
        <p:nvSpPr>
          <p:cNvPr id="37" name="TextBox 46"/>
          <p:cNvSpPr>
            <a:spLocks noChangeArrowheads="1"/>
          </p:cNvSpPr>
          <p:nvPr/>
        </p:nvSpPr>
        <p:spPr bwMode="auto">
          <a:xfrm>
            <a:off x="6237818" y="4312844"/>
            <a:ext cx="224896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dirty="0">
                <a:solidFill>
                  <a:srgbClr val="444F53"/>
                </a:solidFill>
                <a:latin typeface="Times New Roman" panose="02020603050405020304" pitchFamily="18" charset="0"/>
                <a:ea typeface="微软雅黑" panose="020B0503020204020204" pitchFamily="34" charset="-122"/>
                <a:sym typeface="+mn-lt"/>
              </a:rPr>
              <a:t>问题：赛车会随着左右移动移出边界</a:t>
            </a:r>
            <a:endParaRPr lang="en-US" altLang="zh-CN" dirty="0">
              <a:solidFill>
                <a:srgbClr val="444F53"/>
              </a:solidFill>
              <a:latin typeface="Times New Roman" panose="02020603050405020304" pitchFamily="18" charset="0"/>
              <a:ea typeface="微软雅黑" panose="020B0503020204020204" pitchFamily="34" charset="-122"/>
              <a:sym typeface="+mn-lt"/>
            </a:endParaRPr>
          </a:p>
          <a:p>
            <a:endParaRPr lang="en-US" altLang="zh-CN" dirty="0">
              <a:solidFill>
                <a:srgbClr val="444F53"/>
              </a:solidFill>
              <a:latin typeface="Times New Roman" panose="02020603050405020304" pitchFamily="18" charset="0"/>
              <a:ea typeface="微软雅黑" panose="020B0503020204020204" pitchFamily="34" charset="-122"/>
              <a:sym typeface="+mn-lt"/>
            </a:endParaRPr>
          </a:p>
          <a:p>
            <a:r>
              <a:rPr lang="zh-CN" altLang="en-US" dirty="0">
                <a:solidFill>
                  <a:srgbClr val="444F53"/>
                </a:solidFill>
                <a:latin typeface="Times New Roman" panose="02020603050405020304" pitchFamily="18" charset="0"/>
                <a:ea typeface="微软雅黑" panose="020B0503020204020204" pitchFamily="34" charset="-122"/>
                <a:sym typeface="+mn-lt"/>
              </a:rPr>
              <a:t>解决：在内存刷新时，增加边界判断记录，设定不能 超越边界</a:t>
            </a:r>
            <a:endParaRPr lang="en-US" altLang="zh-CN" dirty="0">
              <a:solidFill>
                <a:srgbClr val="444F53"/>
              </a:solidFill>
              <a:latin typeface="Times New Roman" panose="02020603050405020304" pitchFamily="18" charset="0"/>
              <a:ea typeface="微软雅黑" panose="020B0503020204020204" pitchFamily="34" charset="-122"/>
              <a:sym typeface="+mn-lt"/>
            </a:endParaRPr>
          </a:p>
        </p:txBody>
      </p:sp>
      <p:sp>
        <p:nvSpPr>
          <p:cNvPr id="38" name="TextBox 46"/>
          <p:cNvSpPr>
            <a:spLocks noChangeArrowheads="1"/>
          </p:cNvSpPr>
          <p:nvPr/>
        </p:nvSpPr>
        <p:spPr bwMode="auto">
          <a:xfrm>
            <a:off x="8514589" y="1984416"/>
            <a:ext cx="29537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dirty="0">
                <a:solidFill>
                  <a:srgbClr val="444F53"/>
                </a:solidFill>
                <a:latin typeface="Times New Roman" panose="02020603050405020304" pitchFamily="18" charset="0"/>
                <a:ea typeface="微软雅黑" panose="020B0503020204020204" pitchFamily="34" charset="-122"/>
                <a:sym typeface="+mn-lt"/>
              </a:rPr>
              <a:t>Issue: Full Screen Display is Garbled</a:t>
            </a:r>
          </a:p>
          <a:p>
            <a:r>
              <a:rPr lang="en-US" altLang="zh-CN" sz="1400" dirty="0">
                <a:solidFill>
                  <a:srgbClr val="444F53"/>
                </a:solidFill>
                <a:latin typeface="Times New Roman" panose="02020603050405020304" pitchFamily="18" charset="0"/>
                <a:ea typeface="微软雅黑" panose="020B0503020204020204" pitchFamily="34" charset="-122"/>
                <a:sym typeface="+mn-lt"/>
              </a:rPr>
              <a:t>Solution: When using image character patterns, ensure the size is 128x64.</a:t>
            </a:r>
          </a:p>
        </p:txBody>
      </p:sp>
      <p:sp>
        <p:nvSpPr>
          <p:cNvPr id="40" name="TextBox 13"/>
          <p:cNvSpPr txBox="1"/>
          <p:nvPr/>
        </p:nvSpPr>
        <p:spPr>
          <a:xfrm>
            <a:off x="3704155" y="298388"/>
            <a:ext cx="3057247" cy="584775"/>
          </a:xfrm>
          <a:prstGeom prst="rect">
            <a:avLst/>
          </a:prstGeom>
          <a:noFill/>
        </p:spPr>
        <p:txBody>
          <a:bodyPr wrap="none" rtlCol="0">
            <a:spAutoFit/>
          </a:bodyPr>
          <a:lstStyle/>
          <a:p>
            <a:r>
              <a:rPr lang="zh-CN" altLang="en-US" sz="3200" dirty="0">
                <a:solidFill>
                  <a:srgbClr val="517399"/>
                </a:solidFill>
                <a:latin typeface="Times New Roman" panose="02020603050405020304" pitchFamily="18" charset="0"/>
                <a:ea typeface="微软雅黑" panose="020B0503020204020204" pitchFamily="34" charset="-122"/>
              </a:rPr>
              <a:t>Analysis and Problem Solving</a:t>
            </a:r>
          </a:p>
        </p:txBody>
      </p:sp>
      <p:sp>
        <p:nvSpPr>
          <p:cNvPr id="2" name="TextBox 46"/>
          <p:cNvSpPr>
            <a:spLocks noChangeArrowheads="1"/>
          </p:cNvSpPr>
          <p:nvPr/>
        </p:nvSpPr>
        <p:spPr bwMode="auto">
          <a:xfrm>
            <a:off x="3460457" y="2531995"/>
            <a:ext cx="28474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400" dirty="0">
                <a:solidFill>
                  <a:srgbClr val="444F53"/>
                </a:solidFill>
                <a:latin typeface="Times New Roman" panose="02020603050405020304" pitchFamily="18" charset="0"/>
                <a:ea typeface="微软雅黑" panose="020B0503020204020204" pitchFamily="34" charset="-122"/>
                <a:sym typeface="+mn-lt"/>
              </a:rPr>
              <a:t>Issue 2: Button has false triggers</a:t>
            </a:r>
          </a:p>
          <a:p>
            <a:r>
              <a:rPr lang="en-US" altLang="zh-CN" sz="1400" dirty="0">
                <a:solidFill>
                  <a:srgbClr val="444F53"/>
                </a:solidFill>
                <a:latin typeface="Times New Roman" panose="02020603050405020304" pitchFamily="18" charset="0"/>
                <a:ea typeface="微软雅黑" panose="020B0503020204020204" pitchFamily="34" charset="-122"/>
                <a:sym typeface="+mn-lt"/>
              </a:rPr>
              <a:t>Solution: Handle with debouncing using a delay</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300" fill="hold"/>
                                        <p:tgtEl>
                                          <p:spTgt spid="25"/>
                                        </p:tgtEl>
                                        <p:attrNameLst>
                                          <p:attrName>ppt_w</p:attrName>
                                        </p:attrNameLst>
                                      </p:cBhvr>
                                      <p:tavLst>
                                        <p:tav tm="0">
                                          <p:val>
                                            <p:fltVal val="0"/>
                                          </p:val>
                                        </p:tav>
                                        <p:tav tm="100000">
                                          <p:val>
                                            <p:strVal val="#ppt_w"/>
                                          </p:val>
                                        </p:tav>
                                      </p:tavLst>
                                    </p:anim>
                                    <p:anim calcmode="lin" valueType="num">
                                      <p:cBhvr>
                                        <p:cTn id="8" dur="300" fill="hold"/>
                                        <p:tgtEl>
                                          <p:spTgt spid="25"/>
                                        </p:tgtEl>
                                        <p:attrNameLst>
                                          <p:attrName>ppt_h</p:attrName>
                                        </p:attrNameLst>
                                      </p:cBhvr>
                                      <p:tavLst>
                                        <p:tav tm="0">
                                          <p:val>
                                            <p:fltVal val="0"/>
                                          </p:val>
                                        </p:tav>
                                        <p:tav tm="100000">
                                          <p:val>
                                            <p:strVal val="#ppt_h"/>
                                          </p:val>
                                        </p:tav>
                                      </p:tavLst>
                                    </p:anim>
                                    <p:animEffect>
                                      <p:cBhvr>
                                        <p:cTn id="9" dur="300"/>
                                        <p:tgtEl>
                                          <p:spTgt spid="2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p:cBhvr>
                                        <p:cTn id="12" dur="600"/>
                                        <p:tgtEl>
                                          <p:spTgt spid="51"/>
                                        </p:tgtEl>
                                      </p:cBhvr>
                                    </p:animEffect>
                                    <p:anim calcmode="lin" valueType="num">
                                      <p:cBhvr>
                                        <p:cTn id="13" dur="600" fill="hold"/>
                                        <p:tgtEl>
                                          <p:spTgt spid="51"/>
                                        </p:tgtEl>
                                        <p:attrNameLst>
                                          <p:attrName>ppt_x</p:attrName>
                                        </p:attrNameLst>
                                      </p:cBhvr>
                                      <p:tavLst>
                                        <p:tav tm="0">
                                          <p:val>
                                            <p:strVal val="#ppt_x"/>
                                          </p:val>
                                        </p:tav>
                                        <p:tav tm="100000">
                                          <p:val>
                                            <p:strVal val="#ppt_x"/>
                                          </p:val>
                                        </p:tav>
                                      </p:tavLst>
                                    </p:anim>
                                    <p:anim calcmode="lin" valueType="num">
                                      <p:cBhvr>
                                        <p:cTn id="14" dur="6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p:cBhvr>
                                        <p:cTn id="17" dur="600"/>
                                        <p:tgtEl>
                                          <p:spTgt spid="76"/>
                                        </p:tgtEl>
                                      </p:cBhvr>
                                    </p:animEffect>
                                    <p:anim calcmode="lin" valueType="num">
                                      <p:cBhvr>
                                        <p:cTn id="18" dur="600" fill="hold"/>
                                        <p:tgtEl>
                                          <p:spTgt spid="76"/>
                                        </p:tgtEl>
                                        <p:attrNameLst>
                                          <p:attrName>ppt_x</p:attrName>
                                        </p:attrNameLst>
                                      </p:cBhvr>
                                      <p:tavLst>
                                        <p:tav tm="0">
                                          <p:val>
                                            <p:strVal val="#ppt_x"/>
                                          </p:val>
                                        </p:tav>
                                        <p:tav tm="100000">
                                          <p:val>
                                            <p:strVal val="#ppt_x"/>
                                          </p:val>
                                        </p:tav>
                                      </p:tavLst>
                                    </p:anim>
                                    <p:anim calcmode="lin" valueType="num">
                                      <p:cBhvr>
                                        <p:cTn id="19" dur="600" fill="hold"/>
                                        <p:tgtEl>
                                          <p:spTgt spid="76"/>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300" fill="hold"/>
                                        <p:tgtEl>
                                          <p:spTgt spid="52"/>
                                        </p:tgtEl>
                                        <p:attrNameLst>
                                          <p:attrName>ppt_w</p:attrName>
                                        </p:attrNameLst>
                                      </p:cBhvr>
                                      <p:tavLst>
                                        <p:tav tm="0">
                                          <p:val>
                                            <p:fltVal val="0"/>
                                          </p:val>
                                        </p:tav>
                                        <p:tav tm="100000">
                                          <p:val>
                                            <p:strVal val="#ppt_w"/>
                                          </p:val>
                                        </p:tav>
                                      </p:tavLst>
                                    </p:anim>
                                    <p:anim calcmode="lin" valueType="num">
                                      <p:cBhvr>
                                        <p:cTn id="23" dur="300" fill="hold"/>
                                        <p:tgtEl>
                                          <p:spTgt spid="52"/>
                                        </p:tgtEl>
                                        <p:attrNameLst>
                                          <p:attrName>ppt_h</p:attrName>
                                        </p:attrNameLst>
                                      </p:cBhvr>
                                      <p:tavLst>
                                        <p:tav tm="0">
                                          <p:val>
                                            <p:fltVal val="0"/>
                                          </p:val>
                                        </p:tav>
                                        <p:tav tm="100000">
                                          <p:val>
                                            <p:strVal val="#ppt_h"/>
                                          </p:val>
                                        </p:tav>
                                      </p:tavLst>
                                    </p:anim>
                                    <p:animEffect>
                                      <p:cBhvr>
                                        <p:cTn id="24" dur="300"/>
                                        <p:tgtEl>
                                          <p:spTgt spid="52"/>
                                        </p:tgtEl>
                                      </p:cBhvr>
                                    </p:animEffect>
                                  </p:childTnLst>
                                </p:cTn>
                              </p:par>
                              <p:par>
                                <p:cTn id="25" presetID="42"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p:cBhvr>
                                        <p:cTn id="27" dur="600"/>
                                        <p:tgtEl>
                                          <p:spTgt spid="55"/>
                                        </p:tgtEl>
                                      </p:cBhvr>
                                    </p:animEffect>
                                    <p:anim calcmode="lin" valueType="num">
                                      <p:cBhvr>
                                        <p:cTn id="28" dur="600" fill="hold"/>
                                        <p:tgtEl>
                                          <p:spTgt spid="55"/>
                                        </p:tgtEl>
                                        <p:attrNameLst>
                                          <p:attrName>ppt_x</p:attrName>
                                        </p:attrNameLst>
                                      </p:cBhvr>
                                      <p:tavLst>
                                        <p:tav tm="0">
                                          <p:val>
                                            <p:strVal val="#ppt_x"/>
                                          </p:val>
                                        </p:tav>
                                        <p:tav tm="100000">
                                          <p:val>
                                            <p:strVal val="#ppt_x"/>
                                          </p:val>
                                        </p:tav>
                                      </p:tavLst>
                                    </p:anim>
                                    <p:anim calcmode="lin" valueType="num">
                                      <p:cBhvr>
                                        <p:cTn id="29" dur="600" fill="hold"/>
                                        <p:tgtEl>
                                          <p:spTgt spid="5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8"/>
                                        </p:tgtEl>
                                        <p:attrNameLst>
                                          <p:attrName>style.visibility</p:attrName>
                                        </p:attrNameLst>
                                      </p:cBhvr>
                                      <p:to>
                                        <p:strVal val="visible"/>
                                      </p:to>
                                    </p:set>
                                    <p:animEffect>
                                      <p:cBhvr>
                                        <p:cTn id="32" dur="600"/>
                                        <p:tgtEl>
                                          <p:spTgt spid="78"/>
                                        </p:tgtEl>
                                      </p:cBhvr>
                                    </p:animEffect>
                                    <p:anim calcmode="lin" valueType="num">
                                      <p:cBhvr>
                                        <p:cTn id="33" dur="600" fill="hold"/>
                                        <p:tgtEl>
                                          <p:spTgt spid="78"/>
                                        </p:tgtEl>
                                        <p:attrNameLst>
                                          <p:attrName>ppt_x</p:attrName>
                                        </p:attrNameLst>
                                      </p:cBhvr>
                                      <p:tavLst>
                                        <p:tav tm="0">
                                          <p:val>
                                            <p:strVal val="#ppt_x"/>
                                          </p:val>
                                        </p:tav>
                                        <p:tav tm="100000">
                                          <p:val>
                                            <p:strVal val="#ppt_x"/>
                                          </p:val>
                                        </p:tav>
                                      </p:tavLst>
                                    </p:anim>
                                    <p:anim calcmode="lin" valueType="num">
                                      <p:cBhvr>
                                        <p:cTn id="34" dur="600" fill="hold"/>
                                        <p:tgtEl>
                                          <p:spTgt spid="78"/>
                                        </p:tgtEl>
                                        <p:attrNameLst>
                                          <p:attrName>ppt_y</p:attrName>
                                        </p:attrNameLst>
                                      </p:cBhvr>
                                      <p:tavLst>
                                        <p:tav tm="0">
                                          <p:val>
                                            <p:strVal val="#ppt_y+.1"/>
                                          </p:val>
                                        </p:tav>
                                        <p:tav tm="100000">
                                          <p:val>
                                            <p:strVal val="#ppt_y"/>
                                          </p:val>
                                        </p:tav>
                                      </p:tavLst>
                                    </p:anim>
                                  </p:childTnLst>
                                </p:cTn>
                              </p:par>
                              <p:par>
                                <p:cTn id="35" presetID="10"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anim calcmode="lin" valueType="num">
                                      <p:cBhvr>
                                        <p:cTn id="37" dur="300" fill="hold"/>
                                        <p:tgtEl>
                                          <p:spTgt spid="56"/>
                                        </p:tgtEl>
                                        <p:attrNameLst>
                                          <p:attrName>ppt_w</p:attrName>
                                        </p:attrNameLst>
                                      </p:cBhvr>
                                      <p:tavLst>
                                        <p:tav tm="0">
                                          <p:val>
                                            <p:fltVal val="0"/>
                                          </p:val>
                                        </p:tav>
                                        <p:tav tm="100000">
                                          <p:val>
                                            <p:strVal val="#ppt_w"/>
                                          </p:val>
                                        </p:tav>
                                      </p:tavLst>
                                    </p:anim>
                                    <p:anim calcmode="lin" valueType="num">
                                      <p:cBhvr>
                                        <p:cTn id="38" dur="300" fill="hold"/>
                                        <p:tgtEl>
                                          <p:spTgt spid="56"/>
                                        </p:tgtEl>
                                        <p:attrNameLst>
                                          <p:attrName>ppt_h</p:attrName>
                                        </p:attrNameLst>
                                      </p:cBhvr>
                                      <p:tavLst>
                                        <p:tav tm="0">
                                          <p:val>
                                            <p:fltVal val="0"/>
                                          </p:val>
                                        </p:tav>
                                        <p:tav tm="100000">
                                          <p:val>
                                            <p:strVal val="#ppt_h"/>
                                          </p:val>
                                        </p:tav>
                                      </p:tavLst>
                                    </p:anim>
                                    <p:animEffect>
                                      <p:cBhvr>
                                        <p:cTn id="39" dur="300"/>
                                        <p:tgtEl>
                                          <p:spTgt spid="56"/>
                                        </p:tgtEl>
                                      </p:cBhvr>
                                    </p:animEffect>
                                  </p:childTnLst>
                                </p:cTn>
                              </p:par>
                              <p:par>
                                <p:cTn id="40" presetID="47" presetClass="entr" presetSubtype="0" fill="hold" grpId="0"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p:cBhvr>
                                        <p:cTn id="42" dur="600"/>
                                        <p:tgtEl>
                                          <p:spTgt spid="59"/>
                                        </p:tgtEl>
                                      </p:cBhvr>
                                    </p:animEffect>
                                    <p:anim calcmode="lin" valueType="num">
                                      <p:cBhvr>
                                        <p:cTn id="43" dur="600" fill="hold"/>
                                        <p:tgtEl>
                                          <p:spTgt spid="59"/>
                                        </p:tgtEl>
                                        <p:attrNameLst>
                                          <p:attrName>ppt_x</p:attrName>
                                        </p:attrNameLst>
                                      </p:cBhvr>
                                      <p:tavLst>
                                        <p:tav tm="0">
                                          <p:val>
                                            <p:strVal val="#ppt_x"/>
                                          </p:val>
                                        </p:tav>
                                        <p:tav tm="100000">
                                          <p:val>
                                            <p:strVal val="#ppt_x"/>
                                          </p:val>
                                        </p:tav>
                                      </p:tavLst>
                                    </p:anim>
                                    <p:anim calcmode="lin" valueType="num">
                                      <p:cBhvr>
                                        <p:cTn id="44" dur="600" fill="hold"/>
                                        <p:tgtEl>
                                          <p:spTgt spid="5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p:cBhvr>
                                        <p:cTn id="47" dur="600"/>
                                        <p:tgtEl>
                                          <p:spTgt spid="77"/>
                                        </p:tgtEl>
                                      </p:cBhvr>
                                    </p:animEffect>
                                    <p:anim calcmode="lin" valueType="num">
                                      <p:cBhvr>
                                        <p:cTn id="48" dur="600" fill="hold"/>
                                        <p:tgtEl>
                                          <p:spTgt spid="77"/>
                                        </p:tgtEl>
                                        <p:attrNameLst>
                                          <p:attrName>ppt_x</p:attrName>
                                        </p:attrNameLst>
                                      </p:cBhvr>
                                      <p:tavLst>
                                        <p:tav tm="0">
                                          <p:val>
                                            <p:strVal val="#ppt_x"/>
                                          </p:val>
                                        </p:tav>
                                        <p:tav tm="100000">
                                          <p:val>
                                            <p:strVal val="#ppt_x"/>
                                          </p:val>
                                        </p:tav>
                                      </p:tavLst>
                                    </p:anim>
                                    <p:anim calcmode="lin" valueType="num">
                                      <p:cBhvr>
                                        <p:cTn id="49" dur="600" fill="hold"/>
                                        <p:tgtEl>
                                          <p:spTgt spid="77"/>
                                        </p:tgtEl>
                                        <p:attrNameLst>
                                          <p:attrName>ppt_y</p:attrName>
                                        </p:attrNameLst>
                                      </p:cBhvr>
                                      <p:tavLst>
                                        <p:tav tm="0">
                                          <p:val>
                                            <p:strVal val="#ppt_y-.1"/>
                                          </p:val>
                                        </p:tav>
                                        <p:tav tm="100000">
                                          <p:val>
                                            <p:strVal val="#ppt_y"/>
                                          </p:val>
                                        </p:tav>
                                      </p:tavLst>
                                    </p:anim>
                                  </p:childTnLst>
                                </p:cTn>
                              </p:par>
                              <p:par>
                                <p:cTn id="50" presetID="10" presetClass="entr" presetSubtype="0" fill="hold" nodeType="with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p:cTn id="52" dur="300" fill="hold"/>
                                        <p:tgtEl>
                                          <p:spTgt spid="66"/>
                                        </p:tgtEl>
                                        <p:attrNameLst>
                                          <p:attrName>ppt_w</p:attrName>
                                        </p:attrNameLst>
                                      </p:cBhvr>
                                      <p:tavLst>
                                        <p:tav tm="0">
                                          <p:val>
                                            <p:fltVal val="0"/>
                                          </p:val>
                                        </p:tav>
                                        <p:tav tm="100000">
                                          <p:val>
                                            <p:strVal val="#ppt_w"/>
                                          </p:val>
                                        </p:tav>
                                      </p:tavLst>
                                    </p:anim>
                                    <p:anim calcmode="lin" valueType="num">
                                      <p:cBhvr>
                                        <p:cTn id="53" dur="300" fill="hold"/>
                                        <p:tgtEl>
                                          <p:spTgt spid="66"/>
                                        </p:tgtEl>
                                        <p:attrNameLst>
                                          <p:attrName>ppt_h</p:attrName>
                                        </p:attrNameLst>
                                      </p:cBhvr>
                                      <p:tavLst>
                                        <p:tav tm="0">
                                          <p:val>
                                            <p:fltVal val="0"/>
                                          </p:val>
                                        </p:tav>
                                        <p:tav tm="100000">
                                          <p:val>
                                            <p:strVal val="#ppt_h"/>
                                          </p:val>
                                        </p:tav>
                                      </p:tavLst>
                                    </p:anim>
                                    <p:animEffect>
                                      <p:cBhvr>
                                        <p:cTn id="54" dur="300"/>
                                        <p:tgtEl>
                                          <p:spTgt spid="66"/>
                                        </p:tgtEl>
                                      </p:cBhvr>
                                    </p:animEffect>
                                  </p:childTnLst>
                                </p:cTn>
                              </p:par>
                              <p:par>
                                <p:cTn id="55" presetID="42"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p:cBhvr>
                                        <p:cTn id="57" dur="600"/>
                                        <p:tgtEl>
                                          <p:spTgt spid="60"/>
                                        </p:tgtEl>
                                      </p:cBhvr>
                                    </p:animEffect>
                                    <p:anim calcmode="lin" valueType="num">
                                      <p:cBhvr>
                                        <p:cTn id="58" dur="600" fill="hold"/>
                                        <p:tgtEl>
                                          <p:spTgt spid="60"/>
                                        </p:tgtEl>
                                        <p:attrNameLst>
                                          <p:attrName>ppt_x</p:attrName>
                                        </p:attrNameLst>
                                      </p:cBhvr>
                                      <p:tavLst>
                                        <p:tav tm="0">
                                          <p:val>
                                            <p:strVal val="#ppt_x"/>
                                          </p:val>
                                        </p:tav>
                                        <p:tav tm="100000">
                                          <p:val>
                                            <p:strVal val="#ppt_x"/>
                                          </p:val>
                                        </p:tav>
                                      </p:tavLst>
                                    </p:anim>
                                    <p:anim calcmode="lin" valueType="num">
                                      <p:cBhvr>
                                        <p:cTn id="59" dur="600" fill="hold"/>
                                        <p:tgtEl>
                                          <p:spTgt spid="6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9"/>
                                        </p:tgtEl>
                                        <p:attrNameLst>
                                          <p:attrName>style.visibility</p:attrName>
                                        </p:attrNameLst>
                                      </p:cBhvr>
                                      <p:to>
                                        <p:strVal val="visible"/>
                                      </p:to>
                                    </p:set>
                                    <p:animEffect>
                                      <p:cBhvr>
                                        <p:cTn id="62" dur="600"/>
                                        <p:tgtEl>
                                          <p:spTgt spid="79"/>
                                        </p:tgtEl>
                                      </p:cBhvr>
                                    </p:animEffect>
                                    <p:anim calcmode="lin" valueType="num">
                                      <p:cBhvr>
                                        <p:cTn id="63" dur="600" fill="hold"/>
                                        <p:tgtEl>
                                          <p:spTgt spid="79"/>
                                        </p:tgtEl>
                                        <p:attrNameLst>
                                          <p:attrName>ppt_x</p:attrName>
                                        </p:attrNameLst>
                                      </p:cBhvr>
                                      <p:tavLst>
                                        <p:tav tm="0">
                                          <p:val>
                                            <p:strVal val="#ppt_x"/>
                                          </p:val>
                                        </p:tav>
                                        <p:tav tm="100000">
                                          <p:val>
                                            <p:strVal val="#ppt_x"/>
                                          </p:val>
                                        </p:tav>
                                      </p:tavLst>
                                    </p:anim>
                                    <p:anim calcmode="lin" valueType="num">
                                      <p:cBhvr>
                                        <p:cTn id="64" dur="600" fill="hold"/>
                                        <p:tgtEl>
                                          <p:spTgt spid="79"/>
                                        </p:tgtEl>
                                        <p:attrNameLst>
                                          <p:attrName>ppt_y</p:attrName>
                                        </p:attrNameLst>
                                      </p:cBhvr>
                                      <p:tavLst>
                                        <p:tav tm="0">
                                          <p:val>
                                            <p:strVal val="#ppt_y+.1"/>
                                          </p:val>
                                        </p:tav>
                                        <p:tav tm="100000">
                                          <p:val>
                                            <p:strVal val="#ppt_y"/>
                                          </p:val>
                                        </p:tav>
                                      </p:tavLst>
                                    </p:anim>
                                  </p:childTnLst>
                                </p:cTn>
                              </p:par>
                            </p:childTnLst>
                          </p:cTn>
                        </p:par>
                        <p:par>
                          <p:cTn id="65" fill="hold">
                            <p:stCondLst>
                              <p:cond delay="500"/>
                            </p:stCondLst>
                            <p:childTnLst>
                              <p:par>
                                <p:cTn id="66" presetID="53" presetClass="entr" presetSubtype="16" fill="hold" grpId="0" nodeType="afterEffect">
                                  <p:stCondLst>
                                    <p:cond delay="0"/>
                                  </p:stCondLst>
                                  <p:iterate type="lt">
                                    <p:tmPct val="10000"/>
                                  </p:iterate>
                                  <p:childTnLst>
                                    <p:set>
                                      <p:cBhvr>
                                        <p:cTn id="67" dur="1" fill="hold">
                                          <p:stCondLst>
                                            <p:cond delay="0"/>
                                          </p:stCondLst>
                                        </p:cTn>
                                        <p:tgtEl>
                                          <p:spTgt spid="39"/>
                                        </p:tgtEl>
                                        <p:attrNameLst>
                                          <p:attrName>style.visibility</p:attrName>
                                        </p:attrNameLst>
                                      </p:cBhvr>
                                      <p:to>
                                        <p:strVal val="visible"/>
                                      </p:to>
                                    </p:set>
                                    <p:anim calcmode="lin" valueType="num">
                                      <p:cBhvr>
                                        <p:cTn id="68" dur="650" fill="hold"/>
                                        <p:tgtEl>
                                          <p:spTgt spid="39"/>
                                        </p:tgtEl>
                                        <p:attrNameLst>
                                          <p:attrName>ppt_w</p:attrName>
                                        </p:attrNameLst>
                                      </p:cBhvr>
                                      <p:tavLst>
                                        <p:tav tm="0">
                                          <p:val>
                                            <p:fltVal val="0"/>
                                          </p:val>
                                        </p:tav>
                                        <p:tav tm="100000">
                                          <p:val>
                                            <p:strVal val="#ppt_w"/>
                                          </p:val>
                                        </p:tav>
                                      </p:tavLst>
                                    </p:anim>
                                    <p:anim calcmode="lin" valueType="num">
                                      <p:cBhvr>
                                        <p:cTn id="69" dur="650" fill="hold"/>
                                        <p:tgtEl>
                                          <p:spTgt spid="39"/>
                                        </p:tgtEl>
                                        <p:attrNameLst>
                                          <p:attrName>ppt_h</p:attrName>
                                        </p:attrNameLst>
                                      </p:cBhvr>
                                      <p:tavLst>
                                        <p:tav tm="0">
                                          <p:val>
                                            <p:fltVal val="0"/>
                                          </p:val>
                                        </p:tav>
                                        <p:tav tm="100000">
                                          <p:val>
                                            <p:strVal val="#ppt_h"/>
                                          </p:val>
                                        </p:tav>
                                      </p:tavLst>
                                    </p:anim>
                                    <p:animEffect transition="in" filter="fade">
                                      <p:cBhvr>
                                        <p:cTn id="70" dur="650"/>
                                        <p:tgtEl>
                                          <p:spTgt spid="39"/>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750"/>
                                        <p:tgtEl>
                                          <p:spTgt spid="61"/>
                                        </p:tgtEl>
                                      </p:cBhvr>
                                    </p:animEffect>
                                    <p:anim calcmode="lin" valueType="num">
                                      <p:cBhvr>
                                        <p:cTn id="76" dur="750" fill="hold"/>
                                        <p:tgtEl>
                                          <p:spTgt spid="61"/>
                                        </p:tgtEl>
                                        <p:attrNameLst>
                                          <p:attrName>ppt_x</p:attrName>
                                        </p:attrNameLst>
                                      </p:cBhvr>
                                      <p:tavLst>
                                        <p:tav tm="0">
                                          <p:val>
                                            <p:strVal val="#ppt_x"/>
                                          </p:val>
                                        </p:tav>
                                        <p:tav tm="100000">
                                          <p:val>
                                            <p:strVal val="#ppt_x"/>
                                          </p:val>
                                        </p:tav>
                                      </p:tavLst>
                                    </p:anim>
                                    <p:anim calcmode="lin" valueType="num">
                                      <p:cBhvr>
                                        <p:cTn id="77" dur="75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0" nodeType="click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750"/>
                                        <p:tgtEl>
                                          <p:spTgt spid="36"/>
                                        </p:tgtEl>
                                      </p:cBhvr>
                                    </p:animEffect>
                                    <p:anim calcmode="lin" valueType="num">
                                      <p:cBhvr>
                                        <p:cTn id="83" dur="750" fill="hold"/>
                                        <p:tgtEl>
                                          <p:spTgt spid="36"/>
                                        </p:tgtEl>
                                        <p:attrNameLst>
                                          <p:attrName>ppt_x</p:attrName>
                                        </p:attrNameLst>
                                      </p:cBhvr>
                                      <p:tavLst>
                                        <p:tav tm="0">
                                          <p:val>
                                            <p:strVal val="#ppt_x"/>
                                          </p:val>
                                        </p:tav>
                                        <p:tav tm="100000">
                                          <p:val>
                                            <p:strVal val="#ppt_x"/>
                                          </p:val>
                                        </p:tav>
                                      </p:tavLst>
                                    </p:anim>
                                    <p:anim calcmode="lin" valueType="num">
                                      <p:cBhvr>
                                        <p:cTn id="84" dur="75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750"/>
                                        <p:tgtEl>
                                          <p:spTgt spid="37"/>
                                        </p:tgtEl>
                                      </p:cBhvr>
                                    </p:animEffect>
                                    <p:anim calcmode="lin" valueType="num">
                                      <p:cBhvr>
                                        <p:cTn id="90" dur="750" fill="hold"/>
                                        <p:tgtEl>
                                          <p:spTgt spid="37"/>
                                        </p:tgtEl>
                                        <p:attrNameLst>
                                          <p:attrName>ppt_x</p:attrName>
                                        </p:attrNameLst>
                                      </p:cBhvr>
                                      <p:tavLst>
                                        <p:tav tm="0">
                                          <p:val>
                                            <p:strVal val="#ppt_x"/>
                                          </p:val>
                                        </p:tav>
                                        <p:tav tm="100000">
                                          <p:val>
                                            <p:strVal val="#ppt_x"/>
                                          </p:val>
                                        </p:tav>
                                      </p:tavLst>
                                    </p:anim>
                                    <p:anim calcmode="lin" valueType="num">
                                      <p:cBhvr>
                                        <p:cTn id="91" dur="75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7" presetClass="entr" presetSubtype="0" fill="hold" grpId="0"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750"/>
                                        <p:tgtEl>
                                          <p:spTgt spid="38"/>
                                        </p:tgtEl>
                                      </p:cBhvr>
                                    </p:animEffect>
                                    <p:anim calcmode="lin" valueType="num">
                                      <p:cBhvr>
                                        <p:cTn id="97" dur="750" fill="hold"/>
                                        <p:tgtEl>
                                          <p:spTgt spid="38"/>
                                        </p:tgtEl>
                                        <p:attrNameLst>
                                          <p:attrName>ppt_x</p:attrName>
                                        </p:attrNameLst>
                                      </p:cBhvr>
                                      <p:tavLst>
                                        <p:tav tm="0">
                                          <p:val>
                                            <p:strVal val="#ppt_x"/>
                                          </p:val>
                                        </p:tav>
                                        <p:tav tm="100000">
                                          <p:val>
                                            <p:strVal val="#ppt_x"/>
                                          </p:val>
                                        </p:tav>
                                      </p:tavLst>
                                    </p:anim>
                                    <p:anim calcmode="lin" valueType="num">
                                      <p:cBhvr>
                                        <p:cTn id="98" dur="7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7" presetClass="entr" presetSubtype="0" fill="hold" grpId="0" nodeType="click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fade">
                                      <p:cBhvr>
                                        <p:cTn id="103" dur="750"/>
                                        <p:tgtEl>
                                          <p:spTgt spid="2"/>
                                        </p:tgtEl>
                                      </p:cBhvr>
                                    </p:animEffect>
                                    <p:anim calcmode="lin" valueType="num">
                                      <p:cBhvr>
                                        <p:cTn id="104" dur="750" fill="hold"/>
                                        <p:tgtEl>
                                          <p:spTgt spid="2"/>
                                        </p:tgtEl>
                                        <p:attrNameLst>
                                          <p:attrName>ppt_x</p:attrName>
                                        </p:attrNameLst>
                                      </p:cBhvr>
                                      <p:tavLst>
                                        <p:tav tm="0">
                                          <p:val>
                                            <p:strVal val="#ppt_x"/>
                                          </p:val>
                                        </p:tav>
                                        <p:tav tm="100000">
                                          <p:val>
                                            <p:strVal val="#ppt_x"/>
                                          </p:val>
                                        </p:tav>
                                      </p:tavLst>
                                    </p:anim>
                                    <p:anim calcmode="lin" valueType="num">
                                      <p:cBhvr>
                                        <p:cTn id="105" dur="7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autoUpdateAnimBg="0"/>
      <p:bldP spid="55" grpId="0" bldLvl="0" animBg="1" autoUpdateAnimBg="0"/>
      <p:bldP spid="59" grpId="0" bldLvl="0" animBg="1" autoUpdateAnimBg="0"/>
      <p:bldP spid="60" grpId="0" bldLvl="0" animBg="1" autoUpdateAnimBg="0"/>
      <p:bldP spid="61" grpId="0"/>
      <p:bldP spid="76" grpId="0" bldLvl="0" autoUpdateAnimBg="0"/>
      <p:bldP spid="77" grpId="0" bldLvl="0" autoUpdateAnimBg="0"/>
      <p:bldP spid="78" grpId="0" bldLvl="0" autoUpdateAnimBg="0"/>
      <p:bldP spid="79" grpId="0" bldLvl="0" autoUpdateAnimBg="0"/>
      <p:bldP spid="39" grpId="0"/>
      <p:bldP spid="36" grpId="0"/>
      <p:bldP spid="37" grpId="0"/>
      <p:bldP spid="38"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878194" y="1554016"/>
            <a:ext cx="10111278" cy="1811492"/>
            <a:chOff x="878194" y="1554016"/>
            <a:chExt cx="10111278" cy="1811492"/>
          </a:xfrm>
        </p:grpSpPr>
        <p:pic>
          <p:nvPicPr>
            <p:cNvPr id="25" name="图片 24"/>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878194" y="1561871"/>
              <a:ext cx="5089833" cy="1803637"/>
            </a:xfrm>
            <a:prstGeom prst="rect">
              <a:avLst/>
            </a:prstGeom>
          </p:spPr>
        </p:pic>
        <p:pic>
          <p:nvPicPr>
            <p:cNvPr id="26" name="图片 25"/>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5968027" y="1554016"/>
              <a:ext cx="5021445" cy="1779403"/>
            </a:xfrm>
            <a:prstGeom prst="rect">
              <a:avLst/>
            </a:prstGeom>
          </p:spPr>
        </p:pic>
      </p:grpSp>
      <p:sp>
        <p:nvSpPr>
          <p:cNvPr id="4" name="TextBox 13"/>
          <p:cNvSpPr txBox="1"/>
          <p:nvPr/>
        </p:nvSpPr>
        <p:spPr>
          <a:xfrm>
            <a:off x="5123654" y="264206"/>
            <a:ext cx="1005403" cy="584775"/>
          </a:xfrm>
          <a:prstGeom prst="rect">
            <a:avLst/>
          </a:prstGeom>
          <a:noFill/>
        </p:spPr>
        <p:txBody>
          <a:bodyPr wrap="none" rtlCol="0">
            <a:spAutoFit/>
          </a:bodyPr>
          <a:lstStyle/>
          <a:p>
            <a:r>
              <a:rPr lang="zh-CN" altLang="en-US" sz="3200" dirty="0">
                <a:solidFill>
                  <a:srgbClr val="517399"/>
                </a:solidFill>
                <a:latin typeface="Times New Roman" panose="02020603050405020304" pitchFamily="18" charset="0"/>
                <a:ea typeface="微软雅黑" panose="020B0503020204020204" pitchFamily="34" charset="-122"/>
              </a:rPr>
              <a:t>Summary</a:t>
            </a:r>
          </a:p>
        </p:txBody>
      </p:sp>
      <p:sp>
        <p:nvSpPr>
          <p:cNvPr id="5" name="1"/>
          <p:cNvSpPr/>
          <p:nvPr/>
        </p:nvSpPr>
        <p:spPr>
          <a:xfrm>
            <a:off x="2256429" y="2979796"/>
            <a:ext cx="858711" cy="858711"/>
          </a:xfrm>
          <a:prstGeom prst="ellipse">
            <a:avLst/>
          </a:prstGeom>
          <a:solidFill>
            <a:srgbClr val="D4A8A7"/>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endParaRPr>
          </a:p>
        </p:txBody>
      </p:sp>
      <p:sp>
        <p:nvSpPr>
          <p:cNvPr id="6" name="1"/>
          <p:cNvSpPr/>
          <p:nvPr/>
        </p:nvSpPr>
        <p:spPr>
          <a:xfrm>
            <a:off x="5540223" y="2979796"/>
            <a:ext cx="858711" cy="858711"/>
          </a:xfrm>
          <a:prstGeom prst="ellipse">
            <a:avLst/>
          </a:prstGeom>
          <a:solidFill>
            <a:srgbClr val="517399"/>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endParaRPr>
          </a:p>
        </p:txBody>
      </p:sp>
      <p:sp>
        <p:nvSpPr>
          <p:cNvPr id="7" name="1"/>
          <p:cNvSpPr/>
          <p:nvPr/>
        </p:nvSpPr>
        <p:spPr>
          <a:xfrm>
            <a:off x="8824017" y="2979796"/>
            <a:ext cx="858711" cy="858711"/>
          </a:xfrm>
          <a:prstGeom prst="ellipse">
            <a:avLst/>
          </a:prstGeom>
          <a:solidFill>
            <a:srgbClr val="D4A8A7"/>
          </a:solidFill>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endParaRPr>
          </a:p>
        </p:txBody>
      </p:sp>
      <p:sp>
        <p:nvSpPr>
          <p:cNvPr id="8" name="文本框 42"/>
          <p:cNvSpPr txBox="1"/>
          <p:nvPr/>
        </p:nvSpPr>
        <p:spPr>
          <a:xfrm>
            <a:off x="1677905" y="4023348"/>
            <a:ext cx="1986441"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en-US" altLang="zh-CN" sz="2000" dirty="0">
                <a:solidFill>
                  <a:schemeClr val="accent2"/>
                </a:solidFill>
                <a:effectLst/>
                <a:latin typeface="Times New Roman" panose="02020603050405020304" pitchFamily="18" charset="0"/>
                <a:ea typeface="微软雅黑" panose="020B0503020204020204" pitchFamily="34" charset="-122"/>
              </a:rPr>
              <a:t>Hardware Design</a:t>
            </a:r>
          </a:p>
        </p:txBody>
      </p:sp>
      <p:sp>
        <p:nvSpPr>
          <p:cNvPr id="9" name="矩形 8"/>
          <p:cNvSpPr/>
          <p:nvPr/>
        </p:nvSpPr>
        <p:spPr>
          <a:xfrm>
            <a:off x="1323994" y="4394310"/>
            <a:ext cx="2694257"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spc="100" dirty="0">
                <a:latin typeface="Times New Roman" panose="02020603050405020304" pitchFamily="18" charset="0"/>
                <a:ea typeface="微软雅黑" panose="020B0503020204020204" pitchFamily="34" charset="-122"/>
              </a:rPr>
              <a:t>By studying the Arduino hardware system and relevant materials, I researched and learned about the hardware system based on the 89C52 microcontroller, applying and transferring the hardware knowledge gained.</a:t>
            </a:r>
          </a:p>
        </p:txBody>
      </p:sp>
      <p:sp>
        <p:nvSpPr>
          <p:cNvPr id="10" name="文本框 75"/>
          <p:cNvSpPr txBox="1"/>
          <p:nvPr/>
        </p:nvSpPr>
        <p:spPr>
          <a:xfrm>
            <a:off x="5188008" y="4023348"/>
            <a:ext cx="1560042"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en-US" altLang="zh-CN" sz="2000" dirty="0">
                <a:solidFill>
                  <a:schemeClr val="accent2"/>
                </a:solidFill>
                <a:effectLst/>
                <a:latin typeface="Times New Roman" panose="02020603050405020304" pitchFamily="18" charset="0"/>
                <a:ea typeface="微软雅黑" panose="020B0503020204020204" pitchFamily="34" charset="-122"/>
              </a:rPr>
              <a:t>LCD</a:t>
            </a:r>
            <a:r>
              <a:rPr lang="zh-CN" altLang="en-US" sz="2000" dirty="0">
                <a:solidFill>
                  <a:schemeClr val="accent2"/>
                </a:solidFill>
                <a:effectLst/>
                <a:latin typeface="Times New Roman" panose="02020603050405020304" pitchFamily="18" charset="0"/>
                <a:ea typeface="微软雅黑" panose="020B0503020204020204" pitchFamily="34" charset="-122"/>
              </a:rPr>
              <a:t> </a:t>
            </a:r>
            <a:r>
              <a:rPr lang="en-US" altLang="zh-CN" sz="2000" dirty="0">
                <a:solidFill>
                  <a:schemeClr val="accent2"/>
                </a:solidFill>
                <a:effectLst/>
                <a:latin typeface="Times New Roman" panose="02020603050405020304" pitchFamily="18" charset="0"/>
                <a:ea typeface="微软雅黑" panose="020B0503020204020204" pitchFamily="34" charset="-122"/>
              </a:rPr>
              <a:t>Display</a:t>
            </a:r>
          </a:p>
        </p:txBody>
      </p:sp>
      <p:sp>
        <p:nvSpPr>
          <p:cNvPr id="11" name="矩形 10"/>
          <p:cNvSpPr/>
          <p:nvPr/>
        </p:nvSpPr>
        <p:spPr>
          <a:xfrm>
            <a:off x="4620899" y="4394310"/>
            <a:ext cx="2694257"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spc="100" dirty="0">
                <a:latin typeface="Times New Roman" panose="02020603050405020304" pitchFamily="18" charset="0"/>
                <a:ea typeface="微软雅黑" panose="020B0503020204020204" pitchFamily="34" charset="-122"/>
              </a:rPr>
              <a:t>Compared to the 1602 LCD previously used, the 12864 display has a larger area, is more flexible to operate, and supports the use of character patterns and fonts, allowing for a deeper understanding of the LCD display functionality.</a:t>
            </a:r>
          </a:p>
        </p:txBody>
      </p:sp>
      <p:sp>
        <p:nvSpPr>
          <p:cNvPr id="12" name="文本框 77"/>
          <p:cNvSpPr txBox="1"/>
          <p:nvPr/>
        </p:nvSpPr>
        <p:spPr>
          <a:xfrm>
            <a:off x="8461761" y="4023348"/>
            <a:ext cx="1587294" cy="400110"/>
          </a:xfrm>
          <a:prstGeom prst="rect">
            <a:avLst/>
          </a:prstGeom>
          <a:noFill/>
        </p:spPr>
        <p:txBody>
          <a:bodyPr wrap="none" rtlCol="0">
            <a:spAutoFit/>
          </a:bodyPr>
          <a:lstStyle>
            <a:defPPr>
              <a:defRPr lang="zh-CN"/>
            </a:defPPr>
            <a:lvl1pPr>
              <a:defRPr sz="2400">
                <a:solidFill>
                  <a:schemeClr val="tx2"/>
                </a:solidFill>
                <a:effectLst>
                  <a:outerShdw dist="63500" dir="5400000" algn="tl" rotWithShape="0">
                    <a:prstClr val="black">
                      <a:alpha val="10000"/>
                    </a:prstClr>
                  </a:outerShdw>
                </a:effectLst>
                <a:latin typeface="DIN-BlackItalic" pitchFamily="50" charset="0"/>
                <a:ea typeface="+mj-ea"/>
              </a:defRPr>
            </a:lvl1pPr>
          </a:lstStyle>
          <a:p>
            <a:pPr algn="ctr"/>
            <a:r>
              <a:rPr lang="en-US" altLang="zh-CN" sz="2000" dirty="0">
                <a:solidFill>
                  <a:schemeClr val="accent2"/>
                </a:solidFill>
                <a:effectLst/>
                <a:latin typeface="Times New Roman" panose="02020603050405020304" pitchFamily="18" charset="0"/>
                <a:ea typeface="微软雅黑" panose="020B0503020204020204" pitchFamily="34" charset="-122"/>
              </a:rPr>
              <a:t>Racing Game</a:t>
            </a:r>
          </a:p>
        </p:txBody>
      </p:sp>
      <p:sp>
        <p:nvSpPr>
          <p:cNvPr id="13" name="矩形 12"/>
          <p:cNvSpPr/>
          <p:nvPr/>
        </p:nvSpPr>
        <p:spPr>
          <a:xfrm>
            <a:off x="7528606" y="4394310"/>
            <a:ext cx="3449532" cy="22467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400" spc="100" dirty="0">
                <a:latin typeface="Times New Roman" panose="02020603050405020304" pitchFamily="18" charset="0"/>
                <a:ea typeface="微软雅黑" panose="020B0503020204020204" pitchFamily="34" charset="-122"/>
              </a:rPr>
              <a:t>This game is relatively difficult to produce. It not only utilizes the knowledge of Arduino microcontrollers, buttons, displays, timers, and interrupt handling learned in class, but also incorporates knowledge of image buffering and coordinate management. The learned knowledge has been verified and elevated through this project.</a:t>
            </a:r>
          </a:p>
        </p:txBody>
      </p:sp>
      <p:sp>
        <p:nvSpPr>
          <p:cNvPr id="14" name="Freeform 109"/>
          <p:cNvSpPr/>
          <p:nvPr/>
        </p:nvSpPr>
        <p:spPr>
          <a:xfrm>
            <a:off x="9027514" y="3268270"/>
            <a:ext cx="451716" cy="281763"/>
          </a:xfrm>
          <a:custGeom>
            <a:avLst/>
            <a:gdLst/>
            <a:ahLst/>
            <a:cxnLst>
              <a:cxn ang="0">
                <a:pos x="wd2" y="hd2"/>
              </a:cxn>
              <a:cxn ang="5400000">
                <a:pos x="wd2" y="hd2"/>
              </a:cxn>
              <a:cxn ang="10800000">
                <a:pos x="wd2" y="hd2"/>
              </a:cxn>
              <a:cxn ang="16200000">
                <a:pos x="wd2" y="hd2"/>
              </a:cxn>
            </a:cxnLst>
            <a:rect l="0" t="0" r="r" b="b"/>
            <a:pathLst>
              <a:path w="21600" h="21600" extrusionOk="0">
                <a:moveTo>
                  <a:pt x="17550" y="17010"/>
                </a:moveTo>
                <a:cubicBezTo>
                  <a:pt x="17550" y="10800"/>
                  <a:pt x="17550" y="10800"/>
                  <a:pt x="17550" y="10800"/>
                </a:cubicBezTo>
                <a:cubicBezTo>
                  <a:pt x="21094" y="8370"/>
                  <a:pt x="21094" y="8370"/>
                  <a:pt x="21094" y="8370"/>
                </a:cubicBezTo>
                <a:cubicBezTo>
                  <a:pt x="21431" y="8370"/>
                  <a:pt x="21600" y="7830"/>
                  <a:pt x="21600" y="7290"/>
                </a:cubicBezTo>
                <a:cubicBezTo>
                  <a:pt x="21600" y="7020"/>
                  <a:pt x="21431" y="6480"/>
                  <a:pt x="21094" y="6210"/>
                </a:cubicBezTo>
                <a:cubicBezTo>
                  <a:pt x="10969" y="270"/>
                  <a:pt x="10969" y="270"/>
                  <a:pt x="10969" y="270"/>
                </a:cubicBezTo>
                <a:cubicBezTo>
                  <a:pt x="10969" y="0"/>
                  <a:pt x="10800" y="0"/>
                  <a:pt x="10800" y="0"/>
                </a:cubicBezTo>
                <a:cubicBezTo>
                  <a:pt x="10800" y="0"/>
                  <a:pt x="10631" y="0"/>
                  <a:pt x="10631" y="0"/>
                </a:cubicBezTo>
                <a:cubicBezTo>
                  <a:pt x="506" y="6210"/>
                  <a:pt x="506" y="6210"/>
                  <a:pt x="506" y="6210"/>
                </a:cubicBezTo>
                <a:cubicBezTo>
                  <a:pt x="169" y="6480"/>
                  <a:pt x="0" y="7020"/>
                  <a:pt x="0" y="7290"/>
                </a:cubicBezTo>
                <a:cubicBezTo>
                  <a:pt x="0" y="7830"/>
                  <a:pt x="169" y="8370"/>
                  <a:pt x="506" y="8370"/>
                </a:cubicBezTo>
                <a:cubicBezTo>
                  <a:pt x="4050" y="10800"/>
                  <a:pt x="4050" y="10800"/>
                  <a:pt x="4050" y="10800"/>
                </a:cubicBezTo>
                <a:cubicBezTo>
                  <a:pt x="4050" y="17010"/>
                  <a:pt x="4050" y="17010"/>
                  <a:pt x="4050" y="17010"/>
                </a:cubicBezTo>
                <a:cubicBezTo>
                  <a:pt x="4050" y="17550"/>
                  <a:pt x="4219" y="18360"/>
                  <a:pt x="4725" y="19170"/>
                </a:cubicBezTo>
                <a:cubicBezTo>
                  <a:pt x="5063" y="19440"/>
                  <a:pt x="5569" y="19980"/>
                  <a:pt x="6244" y="20250"/>
                </a:cubicBezTo>
                <a:cubicBezTo>
                  <a:pt x="7425" y="21060"/>
                  <a:pt x="9112" y="21600"/>
                  <a:pt x="10800" y="21600"/>
                </a:cubicBezTo>
                <a:cubicBezTo>
                  <a:pt x="12487" y="21600"/>
                  <a:pt x="14175" y="21060"/>
                  <a:pt x="15356" y="20250"/>
                </a:cubicBezTo>
                <a:cubicBezTo>
                  <a:pt x="16031" y="19980"/>
                  <a:pt x="16537" y="19440"/>
                  <a:pt x="16875" y="19170"/>
                </a:cubicBezTo>
                <a:cubicBezTo>
                  <a:pt x="17381" y="18360"/>
                  <a:pt x="17550" y="17550"/>
                  <a:pt x="17550" y="17010"/>
                </a:cubicBezTo>
                <a:close/>
                <a:moveTo>
                  <a:pt x="844" y="7290"/>
                </a:moveTo>
                <a:cubicBezTo>
                  <a:pt x="10800" y="1350"/>
                  <a:pt x="10800" y="1350"/>
                  <a:pt x="10800" y="1350"/>
                </a:cubicBezTo>
                <a:cubicBezTo>
                  <a:pt x="20756" y="7290"/>
                  <a:pt x="20756" y="7290"/>
                  <a:pt x="20756" y="7290"/>
                </a:cubicBezTo>
                <a:cubicBezTo>
                  <a:pt x="10800" y="13500"/>
                  <a:pt x="10800" y="13500"/>
                  <a:pt x="10800" y="13500"/>
                </a:cubicBezTo>
                <a:lnTo>
                  <a:pt x="844" y="7290"/>
                </a:lnTo>
                <a:close/>
                <a:moveTo>
                  <a:pt x="16706" y="17010"/>
                </a:moveTo>
                <a:cubicBezTo>
                  <a:pt x="16706" y="17820"/>
                  <a:pt x="16200" y="18630"/>
                  <a:pt x="15187" y="19170"/>
                </a:cubicBezTo>
                <a:cubicBezTo>
                  <a:pt x="14006" y="19980"/>
                  <a:pt x="12487" y="20250"/>
                  <a:pt x="10800" y="20250"/>
                </a:cubicBezTo>
                <a:cubicBezTo>
                  <a:pt x="9112" y="20250"/>
                  <a:pt x="7594" y="19980"/>
                  <a:pt x="6412" y="19170"/>
                </a:cubicBezTo>
                <a:cubicBezTo>
                  <a:pt x="5400" y="18630"/>
                  <a:pt x="4894" y="17820"/>
                  <a:pt x="4894" y="17010"/>
                </a:cubicBezTo>
                <a:cubicBezTo>
                  <a:pt x="4894" y="11070"/>
                  <a:pt x="4894" y="11070"/>
                  <a:pt x="4894" y="11070"/>
                </a:cubicBezTo>
                <a:cubicBezTo>
                  <a:pt x="10631" y="14580"/>
                  <a:pt x="10631" y="14580"/>
                  <a:pt x="10631" y="14580"/>
                </a:cubicBezTo>
                <a:cubicBezTo>
                  <a:pt x="10800" y="14850"/>
                  <a:pt x="10969" y="14850"/>
                  <a:pt x="10969" y="14580"/>
                </a:cubicBezTo>
                <a:cubicBezTo>
                  <a:pt x="16706" y="11070"/>
                  <a:pt x="16706" y="11070"/>
                  <a:pt x="16706" y="11070"/>
                </a:cubicBezTo>
                <a:lnTo>
                  <a:pt x="16706" y="17010"/>
                </a:lnTo>
                <a:close/>
              </a:path>
            </a:pathLst>
          </a:custGeom>
          <a:solidFill>
            <a:schemeClr val="bg1"/>
          </a:solid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grpSp>
        <p:nvGrpSpPr>
          <p:cNvPr id="15" name="组合 14"/>
          <p:cNvGrpSpPr/>
          <p:nvPr/>
        </p:nvGrpSpPr>
        <p:grpSpPr>
          <a:xfrm>
            <a:off x="2513665" y="3216342"/>
            <a:ext cx="344390" cy="385598"/>
            <a:chOff x="4421537" y="3939143"/>
            <a:chExt cx="362904" cy="406336"/>
          </a:xfrm>
          <a:solidFill>
            <a:schemeClr val="bg1"/>
          </a:solidFill>
        </p:grpSpPr>
        <p:sp>
          <p:nvSpPr>
            <p:cNvPr id="19" name="Freeform 120"/>
            <p:cNvSpPr/>
            <p:nvPr/>
          </p:nvSpPr>
          <p:spPr>
            <a:xfrm>
              <a:off x="4465792" y="4062518"/>
              <a:ext cx="16093" cy="158243"/>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7280" y="21600"/>
                    <a:pt x="21600" y="20736"/>
                    <a:pt x="21600" y="20304"/>
                  </a:cubicBezTo>
                  <a:cubicBezTo>
                    <a:pt x="21600" y="1296"/>
                    <a:pt x="21600" y="1296"/>
                    <a:pt x="21600" y="1296"/>
                  </a:cubicBezTo>
                  <a:cubicBezTo>
                    <a:pt x="21600" y="432"/>
                    <a:pt x="17280" y="0"/>
                    <a:pt x="12960" y="0"/>
                  </a:cubicBezTo>
                  <a:cubicBezTo>
                    <a:pt x="4320" y="0"/>
                    <a:pt x="0" y="432"/>
                    <a:pt x="0" y="1296"/>
                  </a:cubicBezTo>
                  <a:cubicBezTo>
                    <a:pt x="0" y="20304"/>
                    <a:pt x="0" y="20304"/>
                    <a:pt x="0" y="20304"/>
                  </a:cubicBezTo>
                  <a:cubicBezTo>
                    <a:pt x="0" y="20736"/>
                    <a:pt x="4320" y="21600"/>
                    <a:pt x="12960" y="21600"/>
                  </a:cubicBez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sp>
          <p:nvSpPr>
            <p:cNvPr id="20" name="Freeform 121"/>
            <p:cNvSpPr/>
            <p:nvPr/>
          </p:nvSpPr>
          <p:spPr>
            <a:xfrm>
              <a:off x="4561005" y="4062518"/>
              <a:ext cx="16093" cy="158243"/>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7280" y="21600"/>
                    <a:pt x="21600" y="20736"/>
                    <a:pt x="21600" y="20304"/>
                  </a:cubicBezTo>
                  <a:cubicBezTo>
                    <a:pt x="21600" y="1296"/>
                    <a:pt x="21600" y="1296"/>
                    <a:pt x="21600" y="1296"/>
                  </a:cubicBezTo>
                  <a:cubicBezTo>
                    <a:pt x="21600" y="432"/>
                    <a:pt x="17280" y="0"/>
                    <a:pt x="8640" y="0"/>
                  </a:cubicBezTo>
                  <a:cubicBezTo>
                    <a:pt x="4320" y="0"/>
                    <a:pt x="0" y="432"/>
                    <a:pt x="0" y="1296"/>
                  </a:cubicBezTo>
                  <a:cubicBezTo>
                    <a:pt x="0" y="20304"/>
                    <a:pt x="0" y="20304"/>
                    <a:pt x="0" y="20304"/>
                  </a:cubicBezTo>
                  <a:cubicBezTo>
                    <a:pt x="0" y="20736"/>
                    <a:pt x="4320" y="21600"/>
                    <a:pt x="8640" y="21600"/>
                  </a:cubicBez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sp>
          <p:nvSpPr>
            <p:cNvPr id="21" name="Freeform 122"/>
            <p:cNvSpPr/>
            <p:nvPr/>
          </p:nvSpPr>
          <p:spPr>
            <a:xfrm>
              <a:off x="4691086" y="4065201"/>
              <a:ext cx="32186" cy="152879"/>
            </a:xfrm>
            <a:custGeom>
              <a:avLst/>
              <a:gdLst/>
              <a:ahLst/>
              <a:cxnLst>
                <a:cxn ang="0">
                  <a:pos x="wd2" y="hd2"/>
                </a:cxn>
                <a:cxn ang="5400000">
                  <a:pos x="wd2" y="hd2"/>
                </a:cxn>
                <a:cxn ang="10800000">
                  <a:pos x="wd2" y="hd2"/>
                </a:cxn>
                <a:cxn ang="16200000">
                  <a:pos x="wd2" y="hd2"/>
                </a:cxn>
              </a:cxnLst>
              <a:rect l="0" t="0" r="r" b="b"/>
              <a:pathLst>
                <a:path w="21600" h="21600" extrusionOk="0">
                  <a:moveTo>
                    <a:pt x="6480" y="0"/>
                  </a:moveTo>
                  <a:cubicBezTo>
                    <a:pt x="2160" y="0"/>
                    <a:pt x="0" y="450"/>
                    <a:pt x="0" y="1350"/>
                  </a:cubicBezTo>
                  <a:cubicBezTo>
                    <a:pt x="12960" y="20700"/>
                    <a:pt x="12960" y="20700"/>
                    <a:pt x="12960" y="20700"/>
                  </a:cubicBezTo>
                  <a:cubicBezTo>
                    <a:pt x="12960" y="21150"/>
                    <a:pt x="15120" y="21600"/>
                    <a:pt x="17280" y="21600"/>
                  </a:cubicBezTo>
                  <a:cubicBezTo>
                    <a:pt x="21600" y="21600"/>
                    <a:pt x="21600" y="21150"/>
                    <a:pt x="21600" y="20250"/>
                  </a:cubicBezTo>
                  <a:cubicBezTo>
                    <a:pt x="10800" y="900"/>
                    <a:pt x="10800" y="900"/>
                    <a:pt x="10800" y="900"/>
                  </a:cubicBezTo>
                  <a:cubicBezTo>
                    <a:pt x="10800" y="450"/>
                    <a:pt x="8640" y="0"/>
                    <a:pt x="6480" y="0"/>
                  </a:cubicBez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sp>
          <p:nvSpPr>
            <p:cNvPr id="22" name="Freeform 123"/>
            <p:cNvSpPr/>
            <p:nvPr/>
          </p:nvSpPr>
          <p:spPr>
            <a:xfrm>
              <a:off x="4421537" y="3939143"/>
              <a:ext cx="199816" cy="406336"/>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2057" y="0"/>
                    <a:pt x="2057" y="0"/>
                    <a:pt x="2057" y="0"/>
                  </a:cubicBezTo>
                  <a:cubicBezTo>
                    <a:pt x="686" y="0"/>
                    <a:pt x="0" y="506"/>
                    <a:pt x="0" y="1013"/>
                  </a:cubicBezTo>
                  <a:cubicBezTo>
                    <a:pt x="0" y="20587"/>
                    <a:pt x="0" y="20587"/>
                    <a:pt x="0" y="20587"/>
                  </a:cubicBezTo>
                  <a:cubicBezTo>
                    <a:pt x="0" y="21094"/>
                    <a:pt x="686" y="21600"/>
                    <a:pt x="2057" y="21600"/>
                  </a:cubicBezTo>
                  <a:cubicBezTo>
                    <a:pt x="19886" y="21600"/>
                    <a:pt x="19886" y="21600"/>
                    <a:pt x="19886" y="21600"/>
                  </a:cubicBezTo>
                  <a:cubicBezTo>
                    <a:pt x="20914" y="21600"/>
                    <a:pt x="21600" y="21094"/>
                    <a:pt x="21600" y="20587"/>
                  </a:cubicBezTo>
                  <a:cubicBezTo>
                    <a:pt x="21600" y="1013"/>
                    <a:pt x="21600" y="1013"/>
                    <a:pt x="21600" y="1013"/>
                  </a:cubicBezTo>
                  <a:cubicBezTo>
                    <a:pt x="21600" y="506"/>
                    <a:pt x="20914" y="0"/>
                    <a:pt x="19886" y="0"/>
                  </a:cubicBezTo>
                  <a:close/>
                  <a:moveTo>
                    <a:pt x="9943" y="20756"/>
                  </a:moveTo>
                  <a:cubicBezTo>
                    <a:pt x="1371" y="20756"/>
                    <a:pt x="1371" y="20756"/>
                    <a:pt x="1371" y="20756"/>
                  </a:cubicBezTo>
                  <a:cubicBezTo>
                    <a:pt x="1371" y="844"/>
                    <a:pt x="1371" y="844"/>
                    <a:pt x="1371" y="844"/>
                  </a:cubicBezTo>
                  <a:cubicBezTo>
                    <a:pt x="9943" y="844"/>
                    <a:pt x="9943" y="844"/>
                    <a:pt x="9943" y="844"/>
                  </a:cubicBezTo>
                  <a:lnTo>
                    <a:pt x="9943" y="20756"/>
                  </a:lnTo>
                  <a:close/>
                  <a:moveTo>
                    <a:pt x="20229" y="20756"/>
                  </a:moveTo>
                  <a:cubicBezTo>
                    <a:pt x="11657" y="20756"/>
                    <a:pt x="11657" y="20756"/>
                    <a:pt x="11657" y="20756"/>
                  </a:cubicBezTo>
                  <a:cubicBezTo>
                    <a:pt x="11657" y="844"/>
                    <a:pt x="11657" y="844"/>
                    <a:pt x="11657" y="844"/>
                  </a:cubicBezTo>
                  <a:cubicBezTo>
                    <a:pt x="20229" y="844"/>
                    <a:pt x="20229" y="844"/>
                    <a:pt x="20229" y="844"/>
                  </a:cubicBezTo>
                  <a:lnTo>
                    <a:pt x="20229" y="20756"/>
                  </a:ln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sp>
          <p:nvSpPr>
            <p:cNvPr id="23" name="Freeform 124"/>
            <p:cNvSpPr/>
            <p:nvPr/>
          </p:nvSpPr>
          <p:spPr>
            <a:xfrm>
              <a:off x="4630739" y="3939143"/>
              <a:ext cx="153702" cy="406336"/>
            </a:xfrm>
            <a:custGeom>
              <a:avLst/>
              <a:gdLst/>
              <a:ahLst/>
              <a:cxnLst>
                <a:cxn ang="0">
                  <a:pos x="wd2" y="hd2"/>
                </a:cxn>
                <a:cxn ang="5400000">
                  <a:pos x="wd2" y="hd2"/>
                </a:cxn>
                <a:cxn ang="10800000">
                  <a:pos x="wd2" y="hd2"/>
                </a:cxn>
                <a:cxn ang="16200000">
                  <a:pos x="wd2" y="hd2"/>
                </a:cxn>
              </a:cxnLst>
              <a:rect l="0" t="0" r="r" b="b"/>
              <a:pathLst>
                <a:path w="21342" h="21600" extrusionOk="0">
                  <a:moveTo>
                    <a:pt x="14988" y="844"/>
                  </a:moveTo>
                  <a:cubicBezTo>
                    <a:pt x="14547" y="338"/>
                    <a:pt x="13224" y="0"/>
                    <a:pt x="11902" y="0"/>
                  </a:cubicBezTo>
                  <a:cubicBezTo>
                    <a:pt x="2204" y="506"/>
                    <a:pt x="2204" y="506"/>
                    <a:pt x="2204" y="506"/>
                  </a:cubicBezTo>
                  <a:cubicBezTo>
                    <a:pt x="1322" y="506"/>
                    <a:pt x="441" y="1013"/>
                    <a:pt x="0" y="1350"/>
                  </a:cubicBezTo>
                  <a:cubicBezTo>
                    <a:pt x="6612" y="20756"/>
                    <a:pt x="6612" y="20756"/>
                    <a:pt x="6612" y="20756"/>
                  </a:cubicBezTo>
                  <a:cubicBezTo>
                    <a:pt x="6612" y="21262"/>
                    <a:pt x="7935" y="21600"/>
                    <a:pt x="9257" y="21600"/>
                  </a:cubicBezTo>
                  <a:cubicBezTo>
                    <a:pt x="18955" y="21094"/>
                    <a:pt x="18955" y="21094"/>
                    <a:pt x="18955" y="21094"/>
                  </a:cubicBezTo>
                  <a:cubicBezTo>
                    <a:pt x="19837" y="21094"/>
                    <a:pt x="20278" y="20925"/>
                    <a:pt x="20718" y="20756"/>
                  </a:cubicBezTo>
                  <a:cubicBezTo>
                    <a:pt x="21159" y="20587"/>
                    <a:pt x="21600" y="20250"/>
                    <a:pt x="21159" y="20081"/>
                  </a:cubicBezTo>
                  <a:lnTo>
                    <a:pt x="14988" y="844"/>
                  </a:lnTo>
                  <a:close/>
                  <a:moveTo>
                    <a:pt x="8816" y="20925"/>
                  </a:moveTo>
                  <a:cubicBezTo>
                    <a:pt x="2204" y="1350"/>
                    <a:pt x="2204" y="1350"/>
                    <a:pt x="2204" y="1350"/>
                  </a:cubicBezTo>
                  <a:cubicBezTo>
                    <a:pt x="12784" y="675"/>
                    <a:pt x="12784" y="675"/>
                    <a:pt x="12784" y="675"/>
                  </a:cubicBezTo>
                  <a:cubicBezTo>
                    <a:pt x="19396" y="20250"/>
                    <a:pt x="19396" y="20250"/>
                    <a:pt x="19396" y="20250"/>
                  </a:cubicBezTo>
                  <a:lnTo>
                    <a:pt x="8816" y="20925"/>
                  </a:ln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grpSp>
      <p:grpSp>
        <p:nvGrpSpPr>
          <p:cNvPr id="16" name="组合 15"/>
          <p:cNvGrpSpPr/>
          <p:nvPr/>
        </p:nvGrpSpPr>
        <p:grpSpPr>
          <a:xfrm>
            <a:off x="5810100" y="3200866"/>
            <a:ext cx="318957" cy="416571"/>
            <a:chOff x="2010348" y="1501133"/>
            <a:chExt cx="311121" cy="406336"/>
          </a:xfrm>
          <a:solidFill>
            <a:schemeClr val="bg1"/>
          </a:solidFill>
        </p:grpSpPr>
        <p:sp>
          <p:nvSpPr>
            <p:cNvPr id="17" name="Freeform 236"/>
            <p:cNvSpPr/>
            <p:nvPr/>
          </p:nvSpPr>
          <p:spPr>
            <a:xfrm>
              <a:off x="2010348" y="1501133"/>
              <a:ext cx="311121" cy="406336"/>
            </a:xfrm>
            <a:custGeom>
              <a:avLst/>
              <a:gdLst/>
              <a:ahLst/>
              <a:cxnLst>
                <a:cxn ang="0">
                  <a:pos x="wd2" y="hd2"/>
                </a:cxn>
                <a:cxn ang="5400000">
                  <a:pos x="wd2" y="hd2"/>
                </a:cxn>
                <a:cxn ang="10800000">
                  <a:pos x="wd2" y="hd2"/>
                </a:cxn>
                <a:cxn ang="16200000">
                  <a:pos x="wd2" y="hd2"/>
                </a:cxn>
              </a:cxnLst>
              <a:rect l="0" t="0" r="r" b="b"/>
              <a:pathLst>
                <a:path w="21600" h="21600" extrusionOk="0">
                  <a:moveTo>
                    <a:pt x="18294" y="2363"/>
                  </a:moveTo>
                  <a:cubicBezTo>
                    <a:pt x="16310" y="844"/>
                    <a:pt x="13665" y="0"/>
                    <a:pt x="10800" y="0"/>
                  </a:cubicBezTo>
                  <a:cubicBezTo>
                    <a:pt x="7935" y="0"/>
                    <a:pt x="5290" y="844"/>
                    <a:pt x="3306" y="2363"/>
                  </a:cubicBezTo>
                  <a:cubicBezTo>
                    <a:pt x="1102" y="3881"/>
                    <a:pt x="0" y="6075"/>
                    <a:pt x="0" y="8269"/>
                  </a:cubicBezTo>
                  <a:cubicBezTo>
                    <a:pt x="0" y="10294"/>
                    <a:pt x="1763" y="13162"/>
                    <a:pt x="5069" y="16706"/>
                  </a:cubicBezTo>
                  <a:cubicBezTo>
                    <a:pt x="6171" y="18056"/>
                    <a:pt x="7494" y="19237"/>
                    <a:pt x="8376" y="19912"/>
                  </a:cubicBezTo>
                  <a:cubicBezTo>
                    <a:pt x="8816" y="20419"/>
                    <a:pt x="9257" y="20756"/>
                    <a:pt x="9478" y="20925"/>
                  </a:cubicBezTo>
                  <a:cubicBezTo>
                    <a:pt x="9478" y="21094"/>
                    <a:pt x="9698" y="21094"/>
                    <a:pt x="9698" y="21262"/>
                  </a:cubicBezTo>
                  <a:cubicBezTo>
                    <a:pt x="9698" y="21262"/>
                    <a:pt x="9918" y="21262"/>
                    <a:pt x="9918" y="21262"/>
                  </a:cubicBezTo>
                  <a:cubicBezTo>
                    <a:pt x="9918" y="21431"/>
                    <a:pt x="9918" y="21431"/>
                    <a:pt x="9918" y="21431"/>
                  </a:cubicBezTo>
                  <a:cubicBezTo>
                    <a:pt x="10139" y="21431"/>
                    <a:pt x="10580" y="21600"/>
                    <a:pt x="10800" y="21600"/>
                  </a:cubicBezTo>
                  <a:cubicBezTo>
                    <a:pt x="10800" y="21600"/>
                    <a:pt x="10800" y="21600"/>
                    <a:pt x="10800" y="21600"/>
                  </a:cubicBezTo>
                  <a:cubicBezTo>
                    <a:pt x="11020" y="21600"/>
                    <a:pt x="11461" y="21431"/>
                    <a:pt x="11682" y="21431"/>
                  </a:cubicBezTo>
                  <a:cubicBezTo>
                    <a:pt x="11682" y="21262"/>
                    <a:pt x="11682" y="21262"/>
                    <a:pt x="11682" y="21262"/>
                  </a:cubicBezTo>
                  <a:cubicBezTo>
                    <a:pt x="11682" y="21262"/>
                    <a:pt x="11902" y="21262"/>
                    <a:pt x="11902" y="21262"/>
                  </a:cubicBezTo>
                  <a:cubicBezTo>
                    <a:pt x="12122" y="20925"/>
                    <a:pt x="12122" y="20925"/>
                    <a:pt x="12122" y="20925"/>
                  </a:cubicBezTo>
                  <a:cubicBezTo>
                    <a:pt x="12343" y="20756"/>
                    <a:pt x="12784" y="20419"/>
                    <a:pt x="13224" y="19912"/>
                  </a:cubicBezTo>
                  <a:cubicBezTo>
                    <a:pt x="14106" y="19237"/>
                    <a:pt x="15429" y="18056"/>
                    <a:pt x="16531" y="16706"/>
                  </a:cubicBezTo>
                  <a:cubicBezTo>
                    <a:pt x="19837" y="13162"/>
                    <a:pt x="21600" y="10294"/>
                    <a:pt x="21600" y="8269"/>
                  </a:cubicBezTo>
                  <a:cubicBezTo>
                    <a:pt x="21600" y="6075"/>
                    <a:pt x="20498" y="3881"/>
                    <a:pt x="18294" y="2363"/>
                  </a:cubicBezTo>
                  <a:close/>
                  <a:moveTo>
                    <a:pt x="15869" y="16200"/>
                  </a:moveTo>
                  <a:cubicBezTo>
                    <a:pt x="13665" y="18562"/>
                    <a:pt x="11241" y="20587"/>
                    <a:pt x="11020" y="20756"/>
                  </a:cubicBezTo>
                  <a:cubicBezTo>
                    <a:pt x="10800" y="20925"/>
                    <a:pt x="10800" y="20925"/>
                    <a:pt x="10800" y="20925"/>
                  </a:cubicBezTo>
                  <a:cubicBezTo>
                    <a:pt x="10580" y="20756"/>
                    <a:pt x="10580" y="20756"/>
                    <a:pt x="10580" y="20756"/>
                  </a:cubicBezTo>
                  <a:cubicBezTo>
                    <a:pt x="10359" y="20587"/>
                    <a:pt x="7935" y="18562"/>
                    <a:pt x="5731" y="16200"/>
                  </a:cubicBezTo>
                  <a:cubicBezTo>
                    <a:pt x="2645" y="12825"/>
                    <a:pt x="1102" y="10125"/>
                    <a:pt x="1102" y="8269"/>
                  </a:cubicBezTo>
                  <a:cubicBezTo>
                    <a:pt x="1102" y="6244"/>
                    <a:pt x="1984" y="4388"/>
                    <a:pt x="3967" y="2869"/>
                  </a:cubicBezTo>
                  <a:cubicBezTo>
                    <a:pt x="5731" y="1519"/>
                    <a:pt x="8155" y="844"/>
                    <a:pt x="10800" y="844"/>
                  </a:cubicBezTo>
                  <a:cubicBezTo>
                    <a:pt x="13445" y="844"/>
                    <a:pt x="15869" y="1519"/>
                    <a:pt x="17633" y="2869"/>
                  </a:cubicBezTo>
                  <a:cubicBezTo>
                    <a:pt x="19616" y="4388"/>
                    <a:pt x="20498" y="6244"/>
                    <a:pt x="20498" y="8269"/>
                  </a:cubicBezTo>
                  <a:cubicBezTo>
                    <a:pt x="20498" y="10125"/>
                    <a:pt x="18955" y="12825"/>
                    <a:pt x="15869" y="16200"/>
                  </a:cubicBez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sp>
          <p:nvSpPr>
            <p:cNvPr id="18" name="Freeform 237"/>
            <p:cNvSpPr/>
            <p:nvPr/>
          </p:nvSpPr>
          <p:spPr>
            <a:xfrm>
              <a:off x="2100198" y="1586959"/>
              <a:ext cx="132764" cy="1341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5143" y="0"/>
                    <a:pt x="0" y="4629"/>
                    <a:pt x="0" y="10800"/>
                  </a:cubicBezTo>
                  <a:cubicBezTo>
                    <a:pt x="0" y="16457"/>
                    <a:pt x="5143" y="21600"/>
                    <a:pt x="10800" y="21600"/>
                  </a:cubicBezTo>
                  <a:cubicBezTo>
                    <a:pt x="16457" y="21600"/>
                    <a:pt x="21600" y="16457"/>
                    <a:pt x="21600" y="10800"/>
                  </a:cubicBezTo>
                  <a:cubicBezTo>
                    <a:pt x="21600" y="4629"/>
                    <a:pt x="16457" y="0"/>
                    <a:pt x="10800" y="0"/>
                  </a:cubicBezTo>
                  <a:close/>
                  <a:moveTo>
                    <a:pt x="16457" y="16457"/>
                  </a:moveTo>
                  <a:cubicBezTo>
                    <a:pt x="14914" y="18000"/>
                    <a:pt x="12857" y="19029"/>
                    <a:pt x="10800" y="19029"/>
                  </a:cubicBezTo>
                  <a:cubicBezTo>
                    <a:pt x="6171" y="19029"/>
                    <a:pt x="2571" y="15429"/>
                    <a:pt x="2571" y="10800"/>
                  </a:cubicBezTo>
                  <a:cubicBezTo>
                    <a:pt x="2571" y="6171"/>
                    <a:pt x="6171" y="2571"/>
                    <a:pt x="10800" y="2571"/>
                  </a:cubicBezTo>
                  <a:cubicBezTo>
                    <a:pt x="12857" y="2571"/>
                    <a:pt x="14914" y="3086"/>
                    <a:pt x="16457" y="4629"/>
                  </a:cubicBezTo>
                  <a:cubicBezTo>
                    <a:pt x="18514" y="6171"/>
                    <a:pt x="19029" y="8229"/>
                    <a:pt x="19029" y="10800"/>
                  </a:cubicBezTo>
                  <a:cubicBezTo>
                    <a:pt x="19029" y="12857"/>
                    <a:pt x="18514" y="14914"/>
                    <a:pt x="16457" y="16457"/>
                  </a:cubicBez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grpSp>
    </p:spTree>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89776" y="485489"/>
            <a:ext cx="1569636" cy="646317"/>
          </a:xfrm>
          <a:prstGeom prst="rect">
            <a:avLst/>
          </a:prstGeom>
        </p:spPr>
        <p:txBody>
          <a:bodyPr wrap="none" lIns="91428" tIns="45713" rIns="91428" bIns="45713">
            <a:spAutoFit/>
          </a:bodyPr>
          <a:lstStyle/>
          <a:p>
            <a:pPr algn="r"/>
            <a:r>
              <a:rPr lang="zh-CN" altLang="en-US" sz="3600" dirty="0">
                <a:solidFill>
                  <a:srgbClr val="517399"/>
                </a:solidFill>
                <a:latin typeface="Times New Roman" panose="02020603050405020304" pitchFamily="18" charset="0"/>
                <a:ea typeface="微软雅黑" panose="020B0503020204020204" pitchFamily="34" charset="-122"/>
              </a:rPr>
              <a:t>Table of Contents</a:t>
            </a:r>
          </a:p>
        </p:txBody>
      </p:sp>
      <p:cxnSp>
        <p:nvCxnSpPr>
          <p:cNvPr id="7" name="直接连接符 6"/>
          <p:cNvCxnSpPr/>
          <p:nvPr/>
        </p:nvCxnSpPr>
        <p:spPr>
          <a:xfrm flipV="1">
            <a:off x="5726134" y="1312035"/>
            <a:ext cx="768927" cy="1"/>
          </a:xfrm>
          <a:prstGeom prst="line">
            <a:avLst/>
          </a:prstGeom>
          <a:ln w="38100">
            <a:solidFill>
              <a:srgbClr val="444F53"/>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974653" y="2438662"/>
            <a:ext cx="896928" cy="896928"/>
            <a:chOff x="5735754" y="1140916"/>
            <a:chExt cx="720495" cy="720495"/>
          </a:xfrm>
        </p:grpSpPr>
        <p:sp>
          <p:nvSpPr>
            <p:cNvPr id="10" name="椭圆 9"/>
            <p:cNvSpPr/>
            <p:nvPr/>
          </p:nvSpPr>
          <p:spPr>
            <a:xfrm>
              <a:off x="5735754" y="1140916"/>
              <a:ext cx="720495" cy="720495"/>
            </a:xfrm>
            <a:prstGeom prst="ellipse">
              <a:avLst/>
            </a:prstGeom>
            <a:solidFill>
              <a:srgbClr val="51739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9" name="Freeform 42"/>
            <p:cNvSpPr>
              <a:spLocks noEditPoints="1"/>
            </p:cNvSpPr>
            <p:nvPr/>
          </p:nvSpPr>
          <p:spPr bwMode="auto">
            <a:xfrm>
              <a:off x="5894624" y="1311296"/>
              <a:ext cx="402752" cy="394719"/>
            </a:xfrm>
            <a:custGeom>
              <a:avLst/>
              <a:gdLst>
                <a:gd name="T0" fmla="*/ 25 w 596"/>
                <a:gd name="T1" fmla="*/ 345 h 583"/>
                <a:gd name="T2" fmla="*/ 25 w 596"/>
                <a:gd name="T3" fmla="*/ 62 h 583"/>
                <a:gd name="T4" fmla="*/ 61 w 596"/>
                <a:gd name="T5" fmla="*/ 26 h 583"/>
                <a:gd name="T6" fmla="*/ 534 w 596"/>
                <a:gd name="T7" fmla="*/ 26 h 583"/>
                <a:gd name="T8" fmla="*/ 570 w 596"/>
                <a:gd name="T9" fmla="*/ 62 h 583"/>
                <a:gd name="T10" fmla="*/ 570 w 596"/>
                <a:gd name="T11" fmla="*/ 345 h 583"/>
                <a:gd name="T12" fmla="*/ 534 w 596"/>
                <a:gd name="T13" fmla="*/ 381 h 583"/>
                <a:gd name="T14" fmla="*/ 61 w 596"/>
                <a:gd name="T15" fmla="*/ 381 h 583"/>
                <a:gd name="T16" fmla="*/ 25 w 596"/>
                <a:gd name="T17" fmla="*/ 345 h 583"/>
                <a:gd name="T18" fmla="*/ 534 w 596"/>
                <a:gd name="T19" fmla="*/ 406 h 583"/>
                <a:gd name="T20" fmla="*/ 596 w 596"/>
                <a:gd name="T21" fmla="*/ 345 h 583"/>
                <a:gd name="T22" fmla="*/ 596 w 596"/>
                <a:gd name="T23" fmla="*/ 62 h 583"/>
                <a:gd name="T24" fmla="*/ 534 w 596"/>
                <a:gd name="T25" fmla="*/ 0 h 583"/>
                <a:gd name="T26" fmla="*/ 61 w 596"/>
                <a:gd name="T27" fmla="*/ 0 h 583"/>
                <a:gd name="T28" fmla="*/ 0 w 596"/>
                <a:gd name="T29" fmla="*/ 62 h 583"/>
                <a:gd name="T30" fmla="*/ 0 w 596"/>
                <a:gd name="T31" fmla="*/ 345 h 583"/>
                <a:gd name="T32" fmla="*/ 61 w 596"/>
                <a:gd name="T33" fmla="*/ 406 h 583"/>
                <a:gd name="T34" fmla="*/ 245 w 596"/>
                <a:gd name="T35" fmla="*/ 406 h 583"/>
                <a:gd name="T36" fmla="*/ 245 w 596"/>
                <a:gd name="T37" fmla="*/ 462 h 583"/>
                <a:gd name="T38" fmla="*/ 61 w 596"/>
                <a:gd name="T39" fmla="*/ 462 h 583"/>
                <a:gd name="T40" fmla="*/ 0 w 596"/>
                <a:gd name="T41" fmla="*/ 524 h 583"/>
                <a:gd name="T42" fmla="*/ 0 w 596"/>
                <a:gd name="T43" fmla="*/ 570 h 583"/>
                <a:gd name="T44" fmla="*/ 12 w 596"/>
                <a:gd name="T45" fmla="*/ 583 h 583"/>
                <a:gd name="T46" fmla="*/ 583 w 596"/>
                <a:gd name="T47" fmla="*/ 583 h 583"/>
                <a:gd name="T48" fmla="*/ 596 w 596"/>
                <a:gd name="T49" fmla="*/ 570 h 583"/>
                <a:gd name="T50" fmla="*/ 596 w 596"/>
                <a:gd name="T51" fmla="*/ 524 h 583"/>
                <a:gd name="T52" fmla="*/ 534 w 596"/>
                <a:gd name="T53" fmla="*/ 462 h 583"/>
                <a:gd name="T54" fmla="*/ 351 w 596"/>
                <a:gd name="T55" fmla="*/ 462 h 583"/>
                <a:gd name="T56" fmla="*/ 351 w 596"/>
                <a:gd name="T57" fmla="*/ 406 h 583"/>
                <a:gd name="T58" fmla="*/ 534 w 596"/>
                <a:gd name="T59" fmla="*/ 406 h 583"/>
                <a:gd name="T60" fmla="*/ 544 w 596"/>
                <a:gd name="T61" fmla="*/ 345 h 583"/>
                <a:gd name="T62" fmla="*/ 544 w 596"/>
                <a:gd name="T63" fmla="*/ 62 h 583"/>
                <a:gd name="T64" fmla="*/ 534 w 596"/>
                <a:gd name="T65" fmla="*/ 52 h 583"/>
                <a:gd name="T66" fmla="*/ 61 w 596"/>
                <a:gd name="T67" fmla="*/ 52 h 583"/>
                <a:gd name="T68" fmla="*/ 51 w 596"/>
                <a:gd name="T69" fmla="*/ 62 h 583"/>
                <a:gd name="T70" fmla="*/ 51 w 596"/>
                <a:gd name="T71" fmla="*/ 345 h 583"/>
                <a:gd name="T72" fmla="*/ 61 w 596"/>
                <a:gd name="T73" fmla="*/ 355 h 583"/>
                <a:gd name="T74" fmla="*/ 534 w 596"/>
                <a:gd name="T75" fmla="*/ 355 h 583"/>
                <a:gd name="T76" fmla="*/ 544 w 596"/>
                <a:gd name="T77" fmla="*/ 345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6" h="583">
                  <a:moveTo>
                    <a:pt x="25" y="345"/>
                  </a:moveTo>
                  <a:lnTo>
                    <a:pt x="25" y="62"/>
                  </a:lnTo>
                  <a:cubicBezTo>
                    <a:pt x="25" y="42"/>
                    <a:pt x="41" y="26"/>
                    <a:pt x="61" y="26"/>
                  </a:cubicBezTo>
                  <a:lnTo>
                    <a:pt x="534" y="26"/>
                  </a:lnTo>
                  <a:cubicBezTo>
                    <a:pt x="554" y="26"/>
                    <a:pt x="570" y="42"/>
                    <a:pt x="570" y="62"/>
                  </a:cubicBezTo>
                  <a:lnTo>
                    <a:pt x="570" y="345"/>
                  </a:lnTo>
                  <a:cubicBezTo>
                    <a:pt x="570" y="365"/>
                    <a:pt x="554" y="381"/>
                    <a:pt x="534" y="381"/>
                  </a:cubicBezTo>
                  <a:lnTo>
                    <a:pt x="61" y="381"/>
                  </a:lnTo>
                  <a:cubicBezTo>
                    <a:pt x="41" y="381"/>
                    <a:pt x="25" y="365"/>
                    <a:pt x="25" y="345"/>
                  </a:cubicBezTo>
                  <a:close/>
                  <a:moveTo>
                    <a:pt x="534" y="406"/>
                  </a:moveTo>
                  <a:cubicBezTo>
                    <a:pt x="568" y="406"/>
                    <a:pt x="596" y="379"/>
                    <a:pt x="596" y="345"/>
                  </a:cubicBezTo>
                  <a:lnTo>
                    <a:pt x="596" y="62"/>
                  </a:lnTo>
                  <a:cubicBezTo>
                    <a:pt x="596" y="28"/>
                    <a:pt x="568" y="0"/>
                    <a:pt x="534" y="0"/>
                  </a:cubicBezTo>
                  <a:lnTo>
                    <a:pt x="61" y="0"/>
                  </a:lnTo>
                  <a:cubicBezTo>
                    <a:pt x="27" y="0"/>
                    <a:pt x="0" y="28"/>
                    <a:pt x="0" y="62"/>
                  </a:cubicBezTo>
                  <a:lnTo>
                    <a:pt x="0" y="345"/>
                  </a:lnTo>
                  <a:cubicBezTo>
                    <a:pt x="0" y="379"/>
                    <a:pt x="27" y="406"/>
                    <a:pt x="61" y="406"/>
                  </a:cubicBezTo>
                  <a:lnTo>
                    <a:pt x="245" y="406"/>
                  </a:lnTo>
                  <a:lnTo>
                    <a:pt x="245" y="462"/>
                  </a:lnTo>
                  <a:lnTo>
                    <a:pt x="61" y="462"/>
                  </a:lnTo>
                  <a:cubicBezTo>
                    <a:pt x="27" y="462"/>
                    <a:pt x="0" y="490"/>
                    <a:pt x="0" y="524"/>
                  </a:cubicBezTo>
                  <a:lnTo>
                    <a:pt x="0" y="570"/>
                  </a:lnTo>
                  <a:cubicBezTo>
                    <a:pt x="0" y="577"/>
                    <a:pt x="5" y="583"/>
                    <a:pt x="12" y="583"/>
                  </a:cubicBezTo>
                  <a:lnTo>
                    <a:pt x="583" y="583"/>
                  </a:lnTo>
                  <a:cubicBezTo>
                    <a:pt x="590" y="583"/>
                    <a:pt x="596" y="577"/>
                    <a:pt x="596" y="570"/>
                  </a:cubicBezTo>
                  <a:lnTo>
                    <a:pt x="596" y="524"/>
                  </a:lnTo>
                  <a:cubicBezTo>
                    <a:pt x="596" y="490"/>
                    <a:pt x="568" y="462"/>
                    <a:pt x="534" y="462"/>
                  </a:cubicBezTo>
                  <a:lnTo>
                    <a:pt x="351" y="462"/>
                  </a:lnTo>
                  <a:lnTo>
                    <a:pt x="351" y="406"/>
                  </a:lnTo>
                  <a:lnTo>
                    <a:pt x="534" y="406"/>
                  </a:lnTo>
                  <a:close/>
                  <a:moveTo>
                    <a:pt x="544" y="345"/>
                  </a:moveTo>
                  <a:lnTo>
                    <a:pt x="544" y="62"/>
                  </a:lnTo>
                  <a:cubicBezTo>
                    <a:pt x="544" y="56"/>
                    <a:pt x="540" y="52"/>
                    <a:pt x="534" y="52"/>
                  </a:cubicBezTo>
                  <a:lnTo>
                    <a:pt x="61" y="52"/>
                  </a:lnTo>
                  <a:cubicBezTo>
                    <a:pt x="56" y="52"/>
                    <a:pt x="51" y="56"/>
                    <a:pt x="51" y="62"/>
                  </a:cubicBezTo>
                  <a:lnTo>
                    <a:pt x="51" y="345"/>
                  </a:lnTo>
                  <a:cubicBezTo>
                    <a:pt x="51" y="350"/>
                    <a:pt x="56" y="355"/>
                    <a:pt x="61" y="355"/>
                  </a:cubicBezTo>
                  <a:lnTo>
                    <a:pt x="534" y="355"/>
                  </a:lnTo>
                  <a:cubicBezTo>
                    <a:pt x="540" y="355"/>
                    <a:pt x="544" y="350"/>
                    <a:pt x="544" y="345"/>
                  </a:cubicBez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grpSp>
        <p:nvGrpSpPr>
          <p:cNvPr id="11" name="组合 10"/>
          <p:cNvGrpSpPr/>
          <p:nvPr/>
        </p:nvGrpSpPr>
        <p:grpSpPr>
          <a:xfrm>
            <a:off x="4441149" y="2438307"/>
            <a:ext cx="896928" cy="896928"/>
            <a:chOff x="5735752" y="2095665"/>
            <a:chExt cx="720495" cy="720495"/>
          </a:xfrm>
        </p:grpSpPr>
        <p:sp>
          <p:nvSpPr>
            <p:cNvPr id="13" name="椭圆 12"/>
            <p:cNvSpPr/>
            <p:nvPr/>
          </p:nvSpPr>
          <p:spPr>
            <a:xfrm>
              <a:off x="5735752" y="2095665"/>
              <a:ext cx="720495" cy="720495"/>
            </a:xfrm>
            <a:prstGeom prst="ellipse">
              <a:avLst/>
            </a:prstGeom>
            <a:solidFill>
              <a:srgbClr val="51739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12" name="Freeform 26"/>
            <p:cNvSpPr>
              <a:spLocks noEditPoints="1"/>
            </p:cNvSpPr>
            <p:nvPr/>
          </p:nvSpPr>
          <p:spPr bwMode="auto">
            <a:xfrm>
              <a:off x="5866793" y="2243942"/>
              <a:ext cx="458415" cy="425837"/>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grpSp>
        <p:nvGrpSpPr>
          <p:cNvPr id="17" name="组合 16"/>
          <p:cNvGrpSpPr/>
          <p:nvPr/>
        </p:nvGrpSpPr>
        <p:grpSpPr>
          <a:xfrm>
            <a:off x="6762484" y="2423571"/>
            <a:ext cx="896928" cy="896928"/>
            <a:chOff x="5735752" y="4046610"/>
            <a:chExt cx="720495" cy="720495"/>
          </a:xfrm>
        </p:grpSpPr>
        <p:sp>
          <p:nvSpPr>
            <p:cNvPr id="19" name="椭圆 18"/>
            <p:cNvSpPr/>
            <p:nvPr/>
          </p:nvSpPr>
          <p:spPr>
            <a:xfrm>
              <a:off x="5735752" y="4046610"/>
              <a:ext cx="720495" cy="720495"/>
            </a:xfrm>
            <a:prstGeom prst="ellipse">
              <a:avLst/>
            </a:prstGeom>
            <a:solidFill>
              <a:srgbClr val="51739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18" name="Freeform 17"/>
            <p:cNvSpPr>
              <a:spLocks noEditPoints="1"/>
            </p:cNvSpPr>
            <p:nvPr/>
          </p:nvSpPr>
          <p:spPr bwMode="auto">
            <a:xfrm>
              <a:off x="5870133" y="4192302"/>
              <a:ext cx="401113" cy="429113"/>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grpSp>
        <p:nvGrpSpPr>
          <p:cNvPr id="20" name="组合 19"/>
          <p:cNvGrpSpPr/>
          <p:nvPr/>
        </p:nvGrpSpPr>
        <p:grpSpPr>
          <a:xfrm>
            <a:off x="9172939" y="2408823"/>
            <a:ext cx="896928" cy="896928"/>
            <a:chOff x="5735752" y="5029310"/>
            <a:chExt cx="720495" cy="720495"/>
          </a:xfrm>
        </p:grpSpPr>
        <p:sp>
          <p:nvSpPr>
            <p:cNvPr id="22" name="椭圆 21"/>
            <p:cNvSpPr/>
            <p:nvPr/>
          </p:nvSpPr>
          <p:spPr>
            <a:xfrm>
              <a:off x="5735752" y="5029310"/>
              <a:ext cx="720495" cy="720495"/>
            </a:xfrm>
            <a:prstGeom prst="ellipse">
              <a:avLst/>
            </a:prstGeom>
            <a:solidFill>
              <a:srgbClr val="51739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21" name="Freeform 27"/>
            <p:cNvSpPr>
              <a:spLocks noEditPoints="1"/>
            </p:cNvSpPr>
            <p:nvPr/>
          </p:nvSpPr>
          <p:spPr bwMode="auto">
            <a:xfrm>
              <a:off x="5850198" y="5182740"/>
              <a:ext cx="461688" cy="407822"/>
            </a:xfrm>
            <a:custGeom>
              <a:avLst/>
              <a:gdLst>
                <a:gd name="T0" fmla="*/ 284 w 683"/>
                <a:gd name="T1" fmla="*/ 381 h 601"/>
                <a:gd name="T2" fmla="*/ 595 w 683"/>
                <a:gd name="T3" fmla="*/ 392 h 601"/>
                <a:gd name="T4" fmla="*/ 589 w 683"/>
                <a:gd name="T5" fmla="*/ 359 h 601"/>
                <a:gd name="T6" fmla="*/ 285 w 683"/>
                <a:gd name="T7" fmla="*/ 371 h 601"/>
                <a:gd name="T8" fmla="*/ 589 w 683"/>
                <a:gd name="T9" fmla="*/ 359 h 601"/>
                <a:gd name="T10" fmla="*/ 282 w 683"/>
                <a:gd name="T11" fmla="*/ 338 h 601"/>
                <a:gd name="T12" fmla="*/ 591 w 683"/>
                <a:gd name="T13" fmla="*/ 349 h 601"/>
                <a:gd name="T14" fmla="*/ 269 w 683"/>
                <a:gd name="T15" fmla="*/ 324 h 601"/>
                <a:gd name="T16" fmla="*/ 607 w 683"/>
                <a:gd name="T17" fmla="*/ 408 h 601"/>
                <a:gd name="T18" fmla="*/ 261 w 683"/>
                <a:gd name="T19" fmla="*/ 432 h 601"/>
                <a:gd name="T20" fmla="*/ 242 w 683"/>
                <a:gd name="T21" fmla="*/ 316 h 601"/>
                <a:gd name="T22" fmla="*/ 607 w 683"/>
                <a:gd name="T23" fmla="*/ 300 h 601"/>
                <a:gd name="T24" fmla="*/ 269 w 683"/>
                <a:gd name="T25" fmla="*/ 324 h 601"/>
                <a:gd name="T26" fmla="*/ 345 w 683"/>
                <a:gd name="T27" fmla="*/ 39 h 601"/>
                <a:gd name="T28" fmla="*/ 335 w 683"/>
                <a:gd name="T29" fmla="*/ 3 h 601"/>
                <a:gd name="T30" fmla="*/ 350 w 683"/>
                <a:gd name="T31" fmla="*/ 1 h 601"/>
                <a:gd name="T32" fmla="*/ 411 w 683"/>
                <a:gd name="T33" fmla="*/ 39 h 601"/>
                <a:gd name="T34" fmla="*/ 367 w 683"/>
                <a:gd name="T35" fmla="*/ 56 h 601"/>
                <a:gd name="T36" fmla="*/ 366 w 683"/>
                <a:gd name="T37" fmla="*/ 105 h 601"/>
                <a:gd name="T38" fmla="*/ 353 w 683"/>
                <a:gd name="T39" fmla="*/ 218 h 601"/>
                <a:gd name="T40" fmla="*/ 380 w 683"/>
                <a:gd name="T41" fmla="*/ 107 h 601"/>
                <a:gd name="T42" fmla="*/ 486 w 683"/>
                <a:gd name="T43" fmla="*/ 87 h 601"/>
                <a:gd name="T44" fmla="*/ 441 w 683"/>
                <a:gd name="T45" fmla="*/ 285 h 601"/>
                <a:gd name="T46" fmla="*/ 406 w 683"/>
                <a:gd name="T47" fmla="*/ 285 h 601"/>
                <a:gd name="T48" fmla="*/ 361 w 683"/>
                <a:gd name="T49" fmla="*/ 87 h 601"/>
                <a:gd name="T50" fmla="*/ 430 w 683"/>
                <a:gd name="T51" fmla="*/ 30 h 601"/>
                <a:gd name="T52" fmla="*/ 429 w 683"/>
                <a:gd name="T53" fmla="*/ 88 h 601"/>
                <a:gd name="T54" fmla="*/ 237 w 683"/>
                <a:gd name="T55" fmla="*/ 540 h 601"/>
                <a:gd name="T56" fmla="*/ 637 w 683"/>
                <a:gd name="T57" fmla="*/ 553 h 601"/>
                <a:gd name="T58" fmla="*/ 237 w 683"/>
                <a:gd name="T59" fmla="*/ 540 h 601"/>
                <a:gd name="T60" fmla="*/ 634 w 683"/>
                <a:gd name="T61" fmla="*/ 515 h 601"/>
                <a:gd name="T62" fmla="*/ 239 w 683"/>
                <a:gd name="T63" fmla="*/ 528 h 601"/>
                <a:gd name="T64" fmla="*/ 231 w 683"/>
                <a:gd name="T65" fmla="*/ 491 h 601"/>
                <a:gd name="T66" fmla="*/ 635 w 683"/>
                <a:gd name="T67" fmla="*/ 504 h 601"/>
                <a:gd name="T68" fmla="*/ 231 w 683"/>
                <a:gd name="T69" fmla="*/ 491 h 601"/>
                <a:gd name="T70" fmla="*/ 652 w 683"/>
                <a:gd name="T71" fmla="*/ 570 h 601"/>
                <a:gd name="T72" fmla="*/ 219 w 683"/>
                <a:gd name="T73" fmla="*/ 598 h 601"/>
                <a:gd name="T74" fmla="*/ 683 w 683"/>
                <a:gd name="T75" fmla="*/ 580 h 601"/>
                <a:gd name="T76" fmla="*/ 662 w 683"/>
                <a:gd name="T77" fmla="*/ 447 h 601"/>
                <a:gd name="T78" fmla="*/ 219 w 683"/>
                <a:gd name="T79" fmla="*/ 475 h 601"/>
                <a:gd name="T80" fmla="*/ 223 w 683"/>
                <a:gd name="T81" fmla="*/ 189 h 601"/>
                <a:gd name="T82" fmla="*/ 103 w 683"/>
                <a:gd name="T83" fmla="*/ 549 h 601"/>
                <a:gd name="T84" fmla="*/ 223 w 683"/>
                <a:gd name="T85" fmla="*/ 189 h 601"/>
                <a:gd name="T86" fmla="*/ 72 w 683"/>
                <a:gd name="T87" fmla="*/ 534 h 601"/>
                <a:gd name="T88" fmla="*/ 213 w 683"/>
                <a:gd name="T89" fmla="*/ 187 h 601"/>
                <a:gd name="T90" fmla="*/ 183 w 683"/>
                <a:gd name="T91" fmla="*/ 168 h 601"/>
                <a:gd name="T92" fmla="*/ 62 w 683"/>
                <a:gd name="T93" fmla="*/ 531 h 601"/>
                <a:gd name="T94" fmla="*/ 183 w 683"/>
                <a:gd name="T95" fmla="*/ 168 h 601"/>
                <a:gd name="T96" fmla="*/ 114 w 683"/>
                <a:gd name="T97" fmla="*/ 568 h 601"/>
                <a:gd name="T98" fmla="*/ 280 w 683"/>
                <a:gd name="T99" fmla="*/ 192 h 601"/>
                <a:gd name="T100" fmla="*/ 112 w 683"/>
                <a:gd name="T101" fmla="*/ 597 h 601"/>
                <a:gd name="T102" fmla="*/ 4 w 683"/>
                <a:gd name="T103" fmla="*/ 536 h 601"/>
                <a:gd name="T104" fmla="*/ 173 w 683"/>
                <a:gd name="T105" fmla="*/ 15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3" h="601">
                  <a:moveTo>
                    <a:pt x="591" y="381"/>
                  </a:moveTo>
                  <a:lnTo>
                    <a:pt x="284" y="381"/>
                  </a:lnTo>
                  <a:cubicBezTo>
                    <a:pt x="284" y="385"/>
                    <a:pt x="283" y="389"/>
                    <a:pt x="282" y="392"/>
                  </a:cubicBezTo>
                  <a:lnTo>
                    <a:pt x="595" y="392"/>
                  </a:lnTo>
                  <a:cubicBezTo>
                    <a:pt x="593" y="389"/>
                    <a:pt x="592" y="385"/>
                    <a:pt x="591" y="381"/>
                  </a:cubicBezTo>
                  <a:close/>
                  <a:moveTo>
                    <a:pt x="589" y="359"/>
                  </a:moveTo>
                  <a:lnTo>
                    <a:pt x="285" y="359"/>
                  </a:lnTo>
                  <a:cubicBezTo>
                    <a:pt x="285" y="363"/>
                    <a:pt x="285" y="367"/>
                    <a:pt x="285" y="371"/>
                  </a:cubicBezTo>
                  <a:lnTo>
                    <a:pt x="589" y="371"/>
                  </a:lnTo>
                  <a:cubicBezTo>
                    <a:pt x="588" y="367"/>
                    <a:pt x="588" y="363"/>
                    <a:pt x="589" y="359"/>
                  </a:cubicBezTo>
                  <a:close/>
                  <a:moveTo>
                    <a:pt x="595" y="338"/>
                  </a:moveTo>
                  <a:lnTo>
                    <a:pt x="282" y="338"/>
                  </a:lnTo>
                  <a:cubicBezTo>
                    <a:pt x="283" y="342"/>
                    <a:pt x="284" y="345"/>
                    <a:pt x="284" y="349"/>
                  </a:cubicBezTo>
                  <a:lnTo>
                    <a:pt x="591" y="349"/>
                  </a:lnTo>
                  <a:cubicBezTo>
                    <a:pt x="592" y="345"/>
                    <a:pt x="593" y="341"/>
                    <a:pt x="595" y="338"/>
                  </a:cubicBezTo>
                  <a:close/>
                  <a:moveTo>
                    <a:pt x="269" y="324"/>
                  </a:moveTo>
                  <a:lnTo>
                    <a:pt x="269" y="408"/>
                  </a:lnTo>
                  <a:lnTo>
                    <a:pt x="607" y="408"/>
                  </a:lnTo>
                  <a:lnTo>
                    <a:pt x="607" y="432"/>
                  </a:lnTo>
                  <a:lnTo>
                    <a:pt x="261" y="432"/>
                  </a:lnTo>
                  <a:cubicBezTo>
                    <a:pt x="251" y="432"/>
                    <a:pt x="242" y="425"/>
                    <a:pt x="242" y="416"/>
                  </a:cubicBezTo>
                  <a:lnTo>
                    <a:pt x="242" y="316"/>
                  </a:lnTo>
                  <a:cubicBezTo>
                    <a:pt x="242" y="307"/>
                    <a:pt x="251" y="300"/>
                    <a:pt x="261" y="300"/>
                  </a:cubicBezTo>
                  <a:lnTo>
                    <a:pt x="607" y="300"/>
                  </a:lnTo>
                  <a:lnTo>
                    <a:pt x="607" y="324"/>
                  </a:lnTo>
                  <a:lnTo>
                    <a:pt x="269" y="324"/>
                  </a:lnTo>
                  <a:close/>
                  <a:moveTo>
                    <a:pt x="367" y="56"/>
                  </a:moveTo>
                  <a:cubicBezTo>
                    <a:pt x="354" y="55"/>
                    <a:pt x="348" y="48"/>
                    <a:pt x="345" y="39"/>
                  </a:cubicBezTo>
                  <a:cubicBezTo>
                    <a:pt x="342" y="31"/>
                    <a:pt x="343" y="26"/>
                    <a:pt x="343" y="18"/>
                  </a:cubicBezTo>
                  <a:cubicBezTo>
                    <a:pt x="342" y="8"/>
                    <a:pt x="336" y="5"/>
                    <a:pt x="335" y="3"/>
                  </a:cubicBezTo>
                  <a:cubicBezTo>
                    <a:pt x="335" y="2"/>
                    <a:pt x="337" y="1"/>
                    <a:pt x="341" y="1"/>
                  </a:cubicBezTo>
                  <a:cubicBezTo>
                    <a:pt x="344" y="1"/>
                    <a:pt x="347" y="0"/>
                    <a:pt x="350" y="1"/>
                  </a:cubicBezTo>
                  <a:cubicBezTo>
                    <a:pt x="356" y="1"/>
                    <a:pt x="365" y="2"/>
                    <a:pt x="366" y="2"/>
                  </a:cubicBezTo>
                  <a:cubicBezTo>
                    <a:pt x="385" y="6"/>
                    <a:pt x="409" y="16"/>
                    <a:pt x="411" y="39"/>
                  </a:cubicBezTo>
                  <a:cubicBezTo>
                    <a:pt x="413" y="49"/>
                    <a:pt x="412" y="61"/>
                    <a:pt x="402" y="65"/>
                  </a:cubicBezTo>
                  <a:cubicBezTo>
                    <a:pt x="395" y="55"/>
                    <a:pt x="378" y="57"/>
                    <a:pt x="367" y="56"/>
                  </a:cubicBezTo>
                  <a:close/>
                  <a:moveTo>
                    <a:pt x="394" y="102"/>
                  </a:moveTo>
                  <a:cubicBezTo>
                    <a:pt x="385" y="99"/>
                    <a:pt x="378" y="99"/>
                    <a:pt x="366" y="105"/>
                  </a:cubicBezTo>
                  <a:cubicBezTo>
                    <a:pt x="342" y="116"/>
                    <a:pt x="331" y="144"/>
                    <a:pt x="333" y="169"/>
                  </a:cubicBezTo>
                  <a:cubicBezTo>
                    <a:pt x="334" y="186"/>
                    <a:pt x="341" y="205"/>
                    <a:pt x="353" y="218"/>
                  </a:cubicBezTo>
                  <a:cubicBezTo>
                    <a:pt x="349" y="207"/>
                    <a:pt x="346" y="195"/>
                    <a:pt x="345" y="184"/>
                  </a:cubicBezTo>
                  <a:cubicBezTo>
                    <a:pt x="343" y="154"/>
                    <a:pt x="354" y="121"/>
                    <a:pt x="380" y="107"/>
                  </a:cubicBezTo>
                  <a:cubicBezTo>
                    <a:pt x="385" y="105"/>
                    <a:pt x="390" y="103"/>
                    <a:pt x="394" y="102"/>
                  </a:cubicBezTo>
                  <a:close/>
                  <a:moveTo>
                    <a:pt x="486" y="87"/>
                  </a:moveTo>
                  <a:cubicBezTo>
                    <a:pt x="519" y="102"/>
                    <a:pt x="539" y="139"/>
                    <a:pt x="537" y="182"/>
                  </a:cubicBezTo>
                  <a:cubicBezTo>
                    <a:pt x="533" y="239"/>
                    <a:pt x="490" y="285"/>
                    <a:pt x="441" y="285"/>
                  </a:cubicBezTo>
                  <a:cubicBezTo>
                    <a:pt x="435" y="285"/>
                    <a:pt x="429" y="280"/>
                    <a:pt x="424" y="278"/>
                  </a:cubicBezTo>
                  <a:cubicBezTo>
                    <a:pt x="418" y="280"/>
                    <a:pt x="412" y="285"/>
                    <a:pt x="406" y="285"/>
                  </a:cubicBezTo>
                  <a:cubicBezTo>
                    <a:pt x="357" y="285"/>
                    <a:pt x="315" y="239"/>
                    <a:pt x="311" y="182"/>
                  </a:cubicBezTo>
                  <a:cubicBezTo>
                    <a:pt x="308" y="139"/>
                    <a:pt x="329" y="102"/>
                    <a:pt x="361" y="87"/>
                  </a:cubicBezTo>
                  <a:cubicBezTo>
                    <a:pt x="385" y="75"/>
                    <a:pt x="397" y="79"/>
                    <a:pt x="417" y="88"/>
                  </a:cubicBezTo>
                  <a:cubicBezTo>
                    <a:pt x="415" y="72"/>
                    <a:pt x="414" y="48"/>
                    <a:pt x="430" y="30"/>
                  </a:cubicBezTo>
                  <a:cubicBezTo>
                    <a:pt x="434" y="28"/>
                    <a:pt x="443" y="32"/>
                    <a:pt x="443" y="40"/>
                  </a:cubicBezTo>
                  <a:cubicBezTo>
                    <a:pt x="430" y="55"/>
                    <a:pt x="429" y="76"/>
                    <a:pt x="429" y="88"/>
                  </a:cubicBezTo>
                  <a:cubicBezTo>
                    <a:pt x="450" y="79"/>
                    <a:pt x="462" y="75"/>
                    <a:pt x="486" y="87"/>
                  </a:cubicBezTo>
                  <a:close/>
                  <a:moveTo>
                    <a:pt x="237" y="540"/>
                  </a:moveTo>
                  <a:lnTo>
                    <a:pt x="635" y="540"/>
                  </a:lnTo>
                  <a:cubicBezTo>
                    <a:pt x="635" y="544"/>
                    <a:pt x="636" y="549"/>
                    <a:pt x="637" y="553"/>
                  </a:cubicBezTo>
                  <a:lnTo>
                    <a:pt x="231" y="553"/>
                  </a:lnTo>
                  <a:cubicBezTo>
                    <a:pt x="234" y="549"/>
                    <a:pt x="236" y="545"/>
                    <a:pt x="237" y="540"/>
                  </a:cubicBezTo>
                  <a:close/>
                  <a:moveTo>
                    <a:pt x="239" y="515"/>
                  </a:moveTo>
                  <a:lnTo>
                    <a:pt x="634" y="515"/>
                  </a:lnTo>
                  <a:cubicBezTo>
                    <a:pt x="634" y="520"/>
                    <a:pt x="634" y="524"/>
                    <a:pt x="634" y="528"/>
                  </a:cubicBezTo>
                  <a:lnTo>
                    <a:pt x="239" y="528"/>
                  </a:lnTo>
                  <a:cubicBezTo>
                    <a:pt x="240" y="524"/>
                    <a:pt x="240" y="520"/>
                    <a:pt x="239" y="515"/>
                  </a:cubicBezTo>
                  <a:close/>
                  <a:moveTo>
                    <a:pt x="231" y="491"/>
                  </a:moveTo>
                  <a:lnTo>
                    <a:pt x="637" y="491"/>
                  </a:lnTo>
                  <a:cubicBezTo>
                    <a:pt x="636" y="495"/>
                    <a:pt x="635" y="499"/>
                    <a:pt x="635" y="504"/>
                  </a:cubicBezTo>
                  <a:lnTo>
                    <a:pt x="237" y="504"/>
                  </a:lnTo>
                  <a:cubicBezTo>
                    <a:pt x="236" y="499"/>
                    <a:pt x="234" y="495"/>
                    <a:pt x="231" y="491"/>
                  </a:cubicBezTo>
                  <a:close/>
                  <a:moveTo>
                    <a:pt x="652" y="475"/>
                  </a:moveTo>
                  <a:lnTo>
                    <a:pt x="652" y="570"/>
                  </a:lnTo>
                  <a:lnTo>
                    <a:pt x="219" y="570"/>
                  </a:lnTo>
                  <a:lnTo>
                    <a:pt x="219" y="598"/>
                  </a:lnTo>
                  <a:lnTo>
                    <a:pt x="662" y="598"/>
                  </a:lnTo>
                  <a:cubicBezTo>
                    <a:pt x="674" y="598"/>
                    <a:pt x="683" y="590"/>
                    <a:pt x="683" y="580"/>
                  </a:cubicBezTo>
                  <a:lnTo>
                    <a:pt x="683" y="465"/>
                  </a:lnTo>
                  <a:cubicBezTo>
                    <a:pt x="683" y="455"/>
                    <a:pt x="674" y="447"/>
                    <a:pt x="662" y="447"/>
                  </a:cubicBezTo>
                  <a:lnTo>
                    <a:pt x="219" y="447"/>
                  </a:lnTo>
                  <a:lnTo>
                    <a:pt x="219" y="475"/>
                  </a:lnTo>
                  <a:lnTo>
                    <a:pt x="652" y="475"/>
                  </a:lnTo>
                  <a:close/>
                  <a:moveTo>
                    <a:pt x="223" y="189"/>
                  </a:moveTo>
                  <a:lnTo>
                    <a:pt x="93" y="543"/>
                  </a:lnTo>
                  <a:cubicBezTo>
                    <a:pt x="97" y="545"/>
                    <a:pt x="100" y="547"/>
                    <a:pt x="103" y="549"/>
                  </a:cubicBezTo>
                  <a:lnTo>
                    <a:pt x="236" y="188"/>
                  </a:lnTo>
                  <a:cubicBezTo>
                    <a:pt x="232" y="189"/>
                    <a:pt x="228" y="189"/>
                    <a:pt x="223" y="189"/>
                  </a:cubicBezTo>
                  <a:close/>
                  <a:moveTo>
                    <a:pt x="201" y="183"/>
                  </a:moveTo>
                  <a:lnTo>
                    <a:pt x="72" y="534"/>
                  </a:lnTo>
                  <a:cubicBezTo>
                    <a:pt x="76" y="535"/>
                    <a:pt x="79" y="537"/>
                    <a:pt x="83" y="538"/>
                  </a:cubicBezTo>
                  <a:lnTo>
                    <a:pt x="213" y="187"/>
                  </a:lnTo>
                  <a:cubicBezTo>
                    <a:pt x="209" y="186"/>
                    <a:pt x="205" y="185"/>
                    <a:pt x="201" y="183"/>
                  </a:cubicBezTo>
                  <a:close/>
                  <a:moveTo>
                    <a:pt x="183" y="168"/>
                  </a:moveTo>
                  <a:lnTo>
                    <a:pt x="50" y="529"/>
                  </a:lnTo>
                  <a:cubicBezTo>
                    <a:pt x="53" y="530"/>
                    <a:pt x="57" y="531"/>
                    <a:pt x="62" y="531"/>
                  </a:cubicBezTo>
                  <a:lnTo>
                    <a:pt x="192" y="177"/>
                  </a:lnTo>
                  <a:cubicBezTo>
                    <a:pt x="189" y="175"/>
                    <a:pt x="185" y="172"/>
                    <a:pt x="183" y="168"/>
                  </a:cubicBezTo>
                  <a:close/>
                  <a:moveTo>
                    <a:pt x="31" y="537"/>
                  </a:moveTo>
                  <a:lnTo>
                    <a:pt x="114" y="568"/>
                  </a:lnTo>
                  <a:lnTo>
                    <a:pt x="256" y="183"/>
                  </a:lnTo>
                  <a:lnTo>
                    <a:pt x="280" y="192"/>
                  </a:lnTo>
                  <a:lnTo>
                    <a:pt x="135" y="585"/>
                  </a:lnTo>
                  <a:cubicBezTo>
                    <a:pt x="131" y="595"/>
                    <a:pt x="121" y="601"/>
                    <a:pt x="112" y="597"/>
                  </a:cubicBezTo>
                  <a:lnTo>
                    <a:pt x="13" y="561"/>
                  </a:lnTo>
                  <a:cubicBezTo>
                    <a:pt x="4" y="558"/>
                    <a:pt x="0" y="547"/>
                    <a:pt x="4" y="536"/>
                  </a:cubicBezTo>
                  <a:lnTo>
                    <a:pt x="149" y="144"/>
                  </a:lnTo>
                  <a:lnTo>
                    <a:pt x="173" y="152"/>
                  </a:lnTo>
                  <a:lnTo>
                    <a:pt x="31" y="537"/>
                  </a:lnTo>
                  <a:close/>
                </a:path>
              </a:pathLst>
            </a:custGeom>
            <a:solidFill>
              <a:schemeClr val="bg1"/>
            </a:solidFill>
            <a:ln>
              <a:noFill/>
            </a:ln>
          </p:spPr>
          <p:txBody>
            <a:bodyPr vert="horz" wrap="square" lIns="91400" tIns="45700" rIns="91400" bIns="4570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sp>
        <p:nvSpPr>
          <p:cNvPr id="24" name="TextBox 31"/>
          <p:cNvSpPr txBox="1"/>
          <p:nvPr/>
        </p:nvSpPr>
        <p:spPr>
          <a:xfrm>
            <a:off x="1063864" y="3547692"/>
            <a:ext cx="2718502" cy="400110"/>
          </a:xfrm>
          <a:prstGeom prst="rect">
            <a:avLst/>
          </a:prstGeom>
          <a:noFill/>
        </p:spPr>
        <p:txBody>
          <a:bodyPr wrap="square" rtlCol="0">
            <a:spAutoFit/>
          </a:bodyPr>
          <a:lstStyle/>
          <a:p>
            <a:r>
              <a:rPr lang="zh-CN" altLang="en-US" sz="2000" dirty="0">
                <a:solidFill>
                  <a:srgbClr val="444F53"/>
                </a:solidFill>
                <a:latin typeface="Times New Roman" panose="02020603050405020304" pitchFamily="18" charset="0"/>
                <a:ea typeface="微软雅黑" panose="020B0503020204020204" pitchFamily="34" charset="-122"/>
              </a:rPr>
              <a:t>Overview of the Design</a:t>
            </a:r>
          </a:p>
        </p:txBody>
      </p:sp>
      <p:sp>
        <p:nvSpPr>
          <p:cNvPr id="25" name="TextBox 32"/>
          <p:cNvSpPr txBox="1"/>
          <p:nvPr/>
        </p:nvSpPr>
        <p:spPr>
          <a:xfrm>
            <a:off x="3761220" y="3440455"/>
            <a:ext cx="2128187" cy="400110"/>
          </a:xfrm>
          <a:prstGeom prst="rect">
            <a:avLst/>
          </a:prstGeom>
          <a:noFill/>
        </p:spPr>
        <p:txBody>
          <a:bodyPr wrap="square" rtlCol="0">
            <a:spAutoFit/>
          </a:bodyPr>
          <a:lstStyle/>
          <a:p>
            <a:pPr algn="ctr"/>
            <a:r>
              <a:rPr lang="zh-CN" altLang="en-US" sz="2000" dirty="0">
                <a:solidFill>
                  <a:srgbClr val="444F53"/>
                </a:solidFill>
                <a:latin typeface="Times New Roman" panose="02020603050405020304" pitchFamily="18" charset="0"/>
                <a:ea typeface="微软雅黑" panose="020B0503020204020204" pitchFamily="34" charset="-122"/>
              </a:rPr>
              <a:t>Introduction to Key Functions</a:t>
            </a:r>
          </a:p>
        </p:txBody>
      </p:sp>
      <p:sp>
        <p:nvSpPr>
          <p:cNvPr id="27" name="TextBox 34"/>
          <p:cNvSpPr txBox="1"/>
          <p:nvPr/>
        </p:nvSpPr>
        <p:spPr>
          <a:xfrm>
            <a:off x="8846503" y="3646436"/>
            <a:ext cx="1512558" cy="400110"/>
          </a:xfrm>
          <a:prstGeom prst="rect">
            <a:avLst/>
          </a:prstGeom>
          <a:noFill/>
        </p:spPr>
        <p:txBody>
          <a:bodyPr wrap="square" rtlCol="0">
            <a:spAutoFit/>
          </a:bodyPr>
          <a:lstStyle/>
          <a:p>
            <a:r>
              <a:rPr lang="zh-CN" altLang="en-US" sz="2000" dirty="0">
                <a:solidFill>
                  <a:srgbClr val="444F53"/>
                </a:solidFill>
                <a:latin typeface="Times New Roman" panose="02020603050405020304" pitchFamily="18" charset="0"/>
                <a:ea typeface="微软雅黑" panose="020B0503020204020204" pitchFamily="34" charset="-122"/>
              </a:rPr>
              <a:t>  Summary</a:t>
            </a:r>
          </a:p>
        </p:txBody>
      </p:sp>
      <p:sp>
        <p:nvSpPr>
          <p:cNvPr id="28" name="TextBox 35"/>
          <p:cNvSpPr txBox="1"/>
          <p:nvPr/>
        </p:nvSpPr>
        <p:spPr>
          <a:xfrm>
            <a:off x="6178961" y="3440455"/>
            <a:ext cx="2000958" cy="707886"/>
          </a:xfrm>
          <a:prstGeom prst="rect">
            <a:avLst/>
          </a:prstGeom>
          <a:noFill/>
        </p:spPr>
        <p:txBody>
          <a:bodyPr wrap="square" rtlCol="0">
            <a:spAutoFit/>
          </a:bodyPr>
          <a:lstStyle/>
          <a:p>
            <a:pPr algn="ctr"/>
            <a:r>
              <a:rPr lang="zh-CN" altLang="en-US" sz="2000" dirty="0">
                <a:solidFill>
                  <a:srgbClr val="444F53"/>
                </a:solidFill>
                <a:latin typeface="Times New Roman" panose="02020603050405020304" pitchFamily="18" charset="0"/>
                <a:ea typeface="微软雅黑" panose="020B0503020204020204" pitchFamily="34" charset="-122"/>
              </a:rPr>
              <a:t>Analysis and Problem Solving</a:t>
            </a:r>
          </a:p>
        </p:txBody>
      </p:sp>
      <p:cxnSp>
        <p:nvCxnSpPr>
          <p:cNvPr id="31" name="直接连接符 30"/>
          <p:cNvCxnSpPr/>
          <p:nvPr/>
        </p:nvCxnSpPr>
        <p:spPr>
          <a:xfrm flipV="1">
            <a:off x="4012681" y="4148872"/>
            <a:ext cx="1753865" cy="1"/>
          </a:xfrm>
          <a:prstGeom prst="line">
            <a:avLst/>
          </a:prstGeom>
          <a:ln w="19050">
            <a:solidFill>
              <a:srgbClr val="4B6075"/>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292016" y="4148358"/>
            <a:ext cx="1837865" cy="1"/>
          </a:xfrm>
          <a:prstGeom prst="line">
            <a:avLst/>
          </a:prstGeom>
          <a:ln w="19050">
            <a:solidFill>
              <a:srgbClr val="4B607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8730395" y="4148341"/>
            <a:ext cx="1837865" cy="1"/>
          </a:xfrm>
          <a:prstGeom prst="line">
            <a:avLst/>
          </a:prstGeom>
          <a:ln w="19050">
            <a:solidFill>
              <a:srgbClr val="4B6075"/>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1354192" y="4137616"/>
            <a:ext cx="1960874" cy="1"/>
          </a:xfrm>
          <a:prstGeom prst="line">
            <a:avLst/>
          </a:prstGeom>
          <a:ln w="19050">
            <a:solidFill>
              <a:srgbClr val="4B6075"/>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 calcmode="lin" valueType="num">
                                      <p:cBhvr>
                                        <p:cTn id="14" dur="500" fill="hold"/>
                                        <p:tgtEl>
                                          <p:spTgt spid="8"/>
                                        </p:tgtEl>
                                        <p:attrNameLst>
                                          <p:attrName>style.rotation</p:attrName>
                                        </p:attrNameLst>
                                      </p:cBhvr>
                                      <p:tavLst>
                                        <p:tav tm="0">
                                          <p:val>
                                            <p:fltVal val="360"/>
                                          </p:val>
                                        </p:tav>
                                        <p:tav tm="100000">
                                          <p:val>
                                            <p:fltVal val="0"/>
                                          </p:val>
                                        </p:tav>
                                      </p:tavLst>
                                    </p:anim>
                                    <p:animEffect transition="in" filter="fade">
                                      <p:cBhvr>
                                        <p:cTn id="15" dur="500"/>
                                        <p:tgtEl>
                                          <p:spTgt spid="8"/>
                                        </p:tgtEl>
                                      </p:cBhvr>
                                    </p:animEffect>
                                  </p:childTnLst>
                                </p:cTn>
                              </p:par>
                              <p:par>
                                <p:cTn id="16" presetID="49" presetClass="entr" presetSubtype="0" decel="10000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 calcmode="lin" valueType="num">
                                      <p:cBhvr>
                                        <p:cTn id="20" dur="500" fill="hold"/>
                                        <p:tgtEl>
                                          <p:spTgt spid="11"/>
                                        </p:tgtEl>
                                        <p:attrNameLst>
                                          <p:attrName>style.rotation</p:attrName>
                                        </p:attrNameLst>
                                      </p:cBhvr>
                                      <p:tavLst>
                                        <p:tav tm="0">
                                          <p:val>
                                            <p:fltVal val="360"/>
                                          </p:val>
                                        </p:tav>
                                        <p:tav tm="100000">
                                          <p:val>
                                            <p:fltVal val="0"/>
                                          </p:val>
                                        </p:tav>
                                      </p:tavLst>
                                    </p:anim>
                                    <p:animEffect transition="in" filter="fade">
                                      <p:cBhvr>
                                        <p:cTn id="21" dur="500"/>
                                        <p:tgtEl>
                                          <p:spTgt spid="11"/>
                                        </p:tgtEl>
                                      </p:cBhvr>
                                    </p:animEffect>
                                  </p:childTnLst>
                                </p:cTn>
                              </p:par>
                              <p:par>
                                <p:cTn id="22" presetID="49" presetClass="entr" presetSubtype="0" decel="10000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 calcmode="lin" valueType="num">
                                      <p:cBhvr>
                                        <p:cTn id="26" dur="500" fill="hold"/>
                                        <p:tgtEl>
                                          <p:spTgt spid="17"/>
                                        </p:tgtEl>
                                        <p:attrNameLst>
                                          <p:attrName>style.rotation</p:attrName>
                                        </p:attrNameLst>
                                      </p:cBhvr>
                                      <p:tavLst>
                                        <p:tav tm="0">
                                          <p:val>
                                            <p:fltVal val="360"/>
                                          </p:val>
                                        </p:tav>
                                        <p:tav tm="100000">
                                          <p:val>
                                            <p:fltVal val="0"/>
                                          </p:val>
                                        </p:tav>
                                      </p:tavLst>
                                    </p:anim>
                                    <p:animEffect transition="in" filter="fade">
                                      <p:cBhvr>
                                        <p:cTn id="27" dur="500"/>
                                        <p:tgtEl>
                                          <p:spTgt spid="17"/>
                                        </p:tgtEl>
                                      </p:cBhvr>
                                    </p:animEffect>
                                  </p:childTnLst>
                                </p:cTn>
                              </p:par>
                              <p:par>
                                <p:cTn id="28" presetID="49" presetClass="entr" presetSubtype="0" decel="10000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 calcmode="lin" valueType="num">
                                      <p:cBhvr>
                                        <p:cTn id="32" dur="500" fill="hold"/>
                                        <p:tgtEl>
                                          <p:spTgt spid="20"/>
                                        </p:tgtEl>
                                        <p:attrNameLst>
                                          <p:attrName>style.rotation</p:attrName>
                                        </p:attrNameLst>
                                      </p:cBhvr>
                                      <p:tavLst>
                                        <p:tav tm="0">
                                          <p:val>
                                            <p:fltVal val="360"/>
                                          </p:val>
                                        </p:tav>
                                        <p:tav tm="100000">
                                          <p:val>
                                            <p:fltVal val="0"/>
                                          </p:val>
                                        </p:tav>
                                      </p:tavLst>
                                    </p:anim>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par>
                                <p:cTn id="39" presetID="22" presetClass="entr" presetSubtype="8" fill="hold" nodeType="withEffect">
                                  <p:stCondLst>
                                    <p:cond delay="50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50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par>
                                <p:cTn id="55" presetID="22" presetClass="entr" presetSubtype="8" fill="hold" nodeType="withEffect">
                                  <p:stCondLst>
                                    <p:cond delay="500"/>
                                  </p:stCondLst>
                                  <p:childTnLst>
                                    <p:set>
                                      <p:cBhvr>
                                        <p:cTn id="56" dur="1" fill="hold">
                                          <p:stCondLst>
                                            <p:cond delay="0"/>
                                          </p:stCondLst>
                                        </p:cTn>
                                        <p:tgtEl>
                                          <p:spTgt spid="33"/>
                                        </p:tgtEl>
                                        <p:attrNameLst>
                                          <p:attrName>style.visibility</p:attrName>
                                        </p:attrNameLst>
                                      </p:cBhvr>
                                      <p:to>
                                        <p:strVal val="visible"/>
                                      </p:to>
                                    </p:set>
                                    <p:animEffect transition="in" filter="wipe(left)">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500"/>
                                  </p:stCondLst>
                                  <p:childTnLst>
                                    <p:set>
                                      <p:cBhvr>
                                        <p:cTn id="61" dur="1" fill="hold">
                                          <p:stCondLst>
                                            <p:cond delay="0"/>
                                          </p:stCondLst>
                                        </p:cTn>
                                        <p:tgtEl>
                                          <p:spTgt spid="35"/>
                                        </p:tgtEl>
                                        <p:attrNameLst>
                                          <p:attrName>style.visibility</p:attrName>
                                        </p:attrNameLst>
                                      </p:cBhvr>
                                      <p:to>
                                        <p:strVal val="visible"/>
                                      </p:to>
                                    </p:set>
                                    <p:animEffect transition="in" filter="wipe(left)">
                                      <p:cBhvr>
                                        <p:cTn id="62" dur="500"/>
                                        <p:tgtEl>
                                          <p:spTgt spid="35"/>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5182929" y="311053"/>
            <a:ext cx="1826141" cy="584775"/>
          </a:xfrm>
          <a:prstGeom prst="rect">
            <a:avLst/>
          </a:prstGeom>
          <a:noFill/>
        </p:spPr>
        <p:txBody>
          <a:bodyPr wrap="none" rtlCol="0">
            <a:spAutoFit/>
          </a:bodyPr>
          <a:lstStyle/>
          <a:p>
            <a:r>
              <a:rPr lang="zh-CN" altLang="en-US" sz="3200" dirty="0">
                <a:solidFill>
                  <a:srgbClr val="517399"/>
                </a:solidFill>
                <a:latin typeface="Times New Roman" panose="02020603050405020304" pitchFamily="18" charset="0"/>
                <a:ea typeface="微软雅黑" panose="020B0503020204020204" pitchFamily="34" charset="-122"/>
              </a:rPr>
              <a:t>Overview of the Design</a:t>
            </a:r>
          </a:p>
        </p:txBody>
      </p:sp>
      <p:sp>
        <p:nvSpPr>
          <p:cNvPr id="105" name="矩形标注 104"/>
          <p:cNvSpPr/>
          <p:nvPr/>
        </p:nvSpPr>
        <p:spPr>
          <a:xfrm>
            <a:off x="4722250" y="1095470"/>
            <a:ext cx="6509441" cy="4852658"/>
          </a:xfrm>
          <a:prstGeom prst="wedgeRectCallout">
            <a:avLst>
              <a:gd name="adj1" fmla="val -60325"/>
              <a:gd name="adj2" fmla="val 20018"/>
            </a:avLst>
          </a:prstGeom>
          <a:solidFill>
            <a:srgbClr val="517399"/>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106" name="TextBox 105"/>
          <p:cNvSpPr txBox="1"/>
          <p:nvPr/>
        </p:nvSpPr>
        <p:spPr>
          <a:xfrm>
            <a:off x="4722250" y="1208799"/>
            <a:ext cx="5901122" cy="4524299"/>
          </a:xfrm>
          <a:prstGeom prst="rect">
            <a:avLst/>
          </a:prstGeom>
          <a:noFill/>
        </p:spPr>
        <p:txBody>
          <a:bodyPr wrap="square" lIns="91423" tIns="45712" rIns="91423" bIns="45712" rtlCol="0">
            <a:spAutoFit/>
          </a:bodyPr>
          <a:lstStyle/>
          <a:p>
            <a:r>
              <a:rPr lang="en-US" altLang="zh-CN" sz="1600" dirty="0"/>
              <a:t>This design is a simple racing game based on the 89C52 microcontroller. The game involves controlling a car on the screen to avoid obstacles and score points. Key components include:</a:t>
            </a:r>
          </a:p>
          <a:p>
            <a:r>
              <a:rPr lang="en-US" altLang="zh-CN" sz="1600" b="1" dirty="0"/>
              <a:t>Core Processing Unit</a:t>
            </a:r>
          </a:p>
          <a:p>
            <a:r>
              <a:rPr lang="en-US" altLang="zh-CN" sz="1600" dirty="0"/>
              <a:t>89C52 microcontroller with a 12MHz main frequency and 40 pins.</a:t>
            </a:r>
          </a:p>
          <a:p>
            <a:r>
              <a:rPr lang="en-US" altLang="zh-CN" sz="1600" b="1" dirty="0"/>
              <a:t>Display Section</a:t>
            </a:r>
          </a:p>
          <a:p>
            <a:r>
              <a:rPr lang="en-US" altLang="zh-CN" sz="1600" dirty="0"/>
              <a:t>The game visuals are rendered on an LCD 12864 screen.</a:t>
            </a:r>
          </a:p>
          <a:p>
            <a:r>
              <a:rPr lang="en-US" altLang="zh-CN" sz="1600" b="1" dirty="0"/>
              <a:t>Control Section</a:t>
            </a:r>
          </a:p>
          <a:p>
            <a:r>
              <a:rPr lang="en-US" altLang="zh-CN" sz="1600" dirty="0"/>
              <a:t>The car is controlled using buttons to move up, down, left, and right.</a:t>
            </a:r>
          </a:p>
          <a:p>
            <a:r>
              <a:rPr lang="en-US" altLang="zh-CN" sz="1600" dirty="0"/>
              <a:t>Timer interrupts are used to refresh obstacles and update screen graphics.</a:t>
            </a:r>
          </a:p>
          <a:p>
            <a:r>
              <a:rPr lang="en-US" altLang="zh-CN" sz="1600" b="1" dirty="0"/>
              <a:t>Game Logic</a:t>
            </a:r>
          </a:p>
          <a:p>
            <a:r>
              <a:rPr lang="en-US" altLang="zh-CN" sz="1600" dirty="0"/>
              <a:t>Each time the car moves, it checks for collision with obstacles. If no collision and the obstacle moves out of the track, the score increases by 1.</a:t>
            </a:r>
          </a:p>
          <a:p>
            <a:r>
              <a:rPr lang="en-US" altLang="zh-CN" sz="1600" dirty="0"/>
              <a:t>If there is a collision, the game ends.</a:t>
            </a:r>
          </a:p>
          <a:p>
            <a:br>
              <a:rPr lang="en-US" altLang="zh-CN" sz="1600" dirty="0"/>
            </a:br>
            <a:endParaRPr lang="en-US" altLang="zh-CN" sz="1600" dirty="0">
              <a:solidFill>
                <a:schemeClr val="bg1"/>
              </a:solidFill>
              <a:latin typeface="Times New Roman" panose="02020603050405020304" pitchFamily="18" charset="0"/>
              <a:ea typeface="微软雅黑" panose="020B0503020204020204" pitchFamily="34" charset="-122"/>
            </a:endParaRPr>
          </a:p>
        </p:txBody>
      </p:sp>
      <p:sp>
        <p:nvSpPr>
          <p:cNvPr id="111"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Times New Roman" panose="02020603050405020304" pitchFamily="18" charset="0"/>
                <a:ea typeface="微软雅黑" panose="020B0503020204020204" pitchFamily="34" charset="-122"/>
              </a:rPr>
              <a:t>延迟符号</a:t>
            </a:r>
            <a:endParaRPr lang="nl-NL" altLang="zh-CN" sz="1865" dirty="0">
              <a:solidFill>
                <a:srgbClr val="00AEEE"/>
              </a:solidFill>
              <a:latin typeface="Times New Roman" panose="02020603050405020304" pitchFamily="18" charset="0"/>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466085" y="1095470"/>
            <a:ext cx="3586449" cy="4852658"/>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wipe(left)">
                                      <p:cBhvr>
                                        <p:cTn id="12" dur="500"/>
                                        <p:tgtEl>
                                          <p:spTgt spid="106"/>
                                        </p:tgtEl>
                                      </p:cBhvr>
                                    </p:animEffect>
                                  </p:childTnLst>
                                </p:cTn>
                              </p:par>
                            </p:childTnLst>
                          </p:cTn>
                        </p:par>
                        <p:par>
                          <p:cTn id="13" fill="hold">
                            <p:stCondLst>
                              <p:cond delay="500"/>
                            </p:stCondLst>
                            <p:childTnLst>
                              <p:par>
                                <p:cTn id="14" presetID="53" presetClass="entr" presetSubtype="16" fill="hold" grpId="0" nodeType="afterEffect">
                                  <p:stCondLst>
                                    <p:cond delay="0"/>
                                  </p:stCondLst>
                                  <p:iterate type="lt">
                                    <p:tmPct val="10000"/>
                                  </p:iterate>
                                  <p:childTnLst>
                                    <p:set>
                                      <p:cBhvr>
                                        <p:cTn id="15" dur="1" fill="hold">
                                          <p:stCondLst>
                                            <p:cond delay="0"/>
                                          </p:stCondLst>
                                        </p:cTn>
                                        <p:tgtEl>
                                          <p:spTgt spid="111"/>
                                        </p:tgtEl>
                                        <p:attrNameLst>
                                          <p:attrName>style.visibility</p:attrName>
                                        </p:attrNameLst>
                                      </p:cBhvr>
                                      <p:to>
                                        <p:strVal val="visible"/>
                                      </p:to>
                                    </p:set>
                                    <p:anim calcmode="lin" valueType="num">
                                      <p:cBhvr>
                                        <p:cTn id="16" dur="650" fill="hold"/>
                                        <p:tgtEl>
                                          <p:spTgt spid="111"/>
                                        </p:tgtEl>
                                        <p:attrNameLst>
                                          <p:attrName>ppt_w</p:attrName>
                                        </p:attrNameLst>
                                      </p:cBhvr>
                                      <p:tavLst>
                                        <p:tav tm="0">
                                          <p:val>
                                            <p:fltVal val="0"/>
                                          </p:val>
                                        </p:tav>
                                        <p:tav tm="100000">
                                          <p:val>
                                            <p:strVal val="#ppt_w"/>
                                          </p:val>
                                        </p:tav>
                                      </p:tavLst>
                                    </p:anim>
                                    <p:anim calcmode="lin" valueType="num">
                                      <p:cBhvr>
                                        <p:cTn id="17" dur="650" fill="hold"/>
                                        <p:tgtEl>
                                          <p:spTgt spid="111"/>
                                        </p:tgtEl>
                                        <p:attrNameLst>
                                          <p:attrName>ppt_h</p:attrName>
                                        </p:attrNameLst>
                                      </p:cBhvr>
                                      <p:tavLst>
                                        <p:tav tm="0">
                                          <p:val>
                                            <p:fltVal val="0"/>
                                          </p:val>
                                        </p:tav>
                                        <p:tav tm="100000">
                                          <p:val>
                                            <p:strVal val="#ppt_h"/>
                                          </p:val>
                                        </p:tav>
                                      </p:tavLst>
                                    </p:anim>
                                    <p:animEffect transition="in" filter="fade">
                                      <p:cBhvr>
                                        <p:cTn id="18" dur="6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P spid="1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30837" y="3429000"/>
            <a:ext cx="1398140" cy="830997"/>
          </a:xfrm>
          <a:prstGeom prst="rect">
            <a:avLst/>
          </a:prstGeom>
        </p:spPr>
        <p:txBody>
          <a:bodyPr wrap="none">
            <a:spAutoFit/>
          </a:bodyPr>
          <a:lstStyle/>
          <a:p>
            <a:pPr algn="ctr"/>
            <a:r>
              <a:rPr lang="en-US" altLang="zh-CN" sz="2400" dirty="0">
                <a:solidFill>
                  <a:srgbClr val="444F53"/>
                </a:solidFill>
                <a:effectLst/>
                <a:latin typeface="Times New Roman" panose="02020603050405020304" pitchFamily="18" charset="0"/>
                <a:ea typeface="微软雅黑" panose="020B0503020204020204" pitchFamily="34" charset="-122"/>
              </a:rPr>
              <a:t>Hardware</a:t>
            </a:r>
          </a:p>
          <a:p>
            <a:pPr algn="ctr"/>
            <a:r>
              <a:rPr lang="en-US" altLang="zh-CN" sz="2400" dirty="0">
                <a:solidFill>
                  <a:srgbClr val="444F53"/>
                </a:solidFill>
                <a:effectLst/>
                <a:latin typeface="Times New Roman" panose="02020603050405020304" pitchFamily="18" charset="0"/>
                <a:ea typeface="微软雅黑" panose="020B0503020204020204" pitchFamily="34" charset="-122"/>
              </a:rPr>
              <a:t>Section</a:t>
            </a:r>
          </a:p>
        </p:txBody>
      </p:sp>
      <p:sp>
        <p:nvSpPr>
          <p:cNvPr id="13" name="矩形 12"/>
          <p:cNvSpPr/>
          <p:nvPr/>
        </p:nvSpPr>
        <p:spPr>
          <a:xfrm>
            <a:off x="6915856" y="3513769"/>
            <a:ext cx="1295546" cy="830997"/>
          </a:xfrm>
          <a:prstGeom prst="rect">
            <a:avLst/>
          </a:prstGeom>
        </p:spPr>
        <p:txBody>
          <a:bodyPr wrap="none">
            <a:spAutoFit/>
          </a:bodyPr>
          <a:lstStyle/>
          <a:p>
            <a:pPr algn="ctr"/>
            <a:r>
              <a:rPr lang="en-US" altLang="zh-CN" sz="2400" dirty="0">
                <a:solidFill>
                  <a:srgbClr val="444F53"/>
                </a:solidFill>
                <a:latin typeface="Times New Roman" panose="02020603050405020304" pitchFamily="18" charset="0"/>
                <a:ea typeface="微软雅黑" panose="020B0503020204020204" pitchFamily="34" charset="-122"/>
              </a:rPr>
              <a:t>Software</a:t>
            </a:r>
          </a:p>
          <a:p>
            <a:pPr algn="ctr"/>
            <a:r>
              <a:rPr lang="en-US" altLang="zh-CN" sz="2400" dirty="0">
                <a:solidFill>
                  <a:srgbClr val="444F53"/>
                </a:solidFill>
                <a:latin typeface="Times New Roman" panose="02020603050405020304" pitchFamily="18" charset="0"/>
                <a:ea typeface="微软雅黑" panose="020B0503020204020204" pitchFamily="34" charset="-122"/>
              </a:rPr>
              <a:t>Section</a:t>
            </a:r>
          </a:p>
        </p:txBody>
      </p:sp>
      <p:grpSp>
        <p:nvGrpSpPr>
          <p:cNvPr id="27" name="组合 26"/>
          <p:cNvGrpSpPr/>
          <p:nvPr/>
        </p:nvGrpSpPr>
        <p:grpSpPr>
          <a:xfrm>
            <a:off x="1548571" y="1848813"/>
            <a:ext cx="1162664" cy="1162664"/>
            <a:chOff x="1770252" y="2276872"/>
            <a:chExt cx="1162664" cy="1162664"/>
          </a:xfrm>
        </p:grpSpPr>
        <p:sp>
          <p:nvSpPr>
            <p:cNvPr id="5" name="椭圆 4"/>
            <p:cNvSpPr/>
            <p:nvPr/>
          </p:nvSpPr>
          <p:spPr>
            <a:xfrm>
              <a:off x="1770252" y="2276872"/>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18" name="椭圆 17"/>
            <p:cNvSpPr/>
            <p:nvPr/>
          </p:nvSpPr>
          <p:spPr>
            <a:xfrm>
              <a:off x="1880365" y="2377627"/>
              <a:ext cx="960107" cy="960107"/>
            </a:xfrm>
            <a:prstGeom prst="ellipse">
              <a:avLst/>
            </a:prstGeom>
            <a:solidFill>
              <a:srgbClr val="517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19" name="Freeform 586"/>
            <p:cNvSpPr>
              <a:spLocks noEditPoints="1"/>
            </p:cNvSpPr>
            <p:nvPr/>
          </p:nvSpPr>
          <p:spPr bwMode="auto">
            <a:xfrm>
              <a:off x="2110413" y="2640546"/>
              <a:ext cx="554376" cy="450199"/>
            </a:xfrm>
            <a:custGeom>
              <a:avLst/>
              <a:gdLst>
                <a:gd name="T0" fmla="*/ 0 w 63"/>
                <a:gd name="T1" fmla="*/ 1 h 51"/>
                <a:gd name="T2" fmla="*/ 15 w 63"/>
                <a:gd name="T3" fmla="*/ 1 h 51"/>
                <a:gd name="T4" fmla="*/ 15 w 63"/>
                <a:gd name="T5" fmla="*/ 49 h 51"/>
                <a:gd name="T6" fmla="*/ 0 w 63"/>
                <a:gd name="T7" fmla="*/ 49 h 51"/>
                <a:gd name="T8" fmla="*/ 0 w 63"/>
                <a:gd name="T9" fmla="*/ 1 h 51"/>
                <a:gd name="T10" fmla="*/ 33 w 63"/>
                <a:gd name="T11" fmla="*/ 5 h 51"/>
                <a:gd name="T12" fmla="*/ 48 w 63"/>
                <a:gd name="T13" fmla="*/ 0 h 51"/>
                <a:gd name="T14" fmla="*/ 63 w 63"/>
                <a:gd name="T15" fmla="*/ 46 h 51"/>
                <a:gd name="T16" fmla="*/ 49 w 63"/>
                <a:gd name="T17" fmla="*/ 51 h 51"/>
                <a:gd name="T18" fmla="*/ 33 w 63"/>
                <a:gd name="T19" fmla="*/ 5 h 51"/>
                <a:gd name="T20" fmla="*/ 51 w 63"/>
                <a:gd name="T21" fmla="*/ 32 h 51"/>
                <a:gd name="T22" fmla="*/ 48 w 63"/>
                <a:gd name="T23" fmla="*/ 39 h 51"/>
                <a:gd name="T24" fmla="*/ 54 w 63"/>
                <a:gd name="T25" fmla="*/ 42 h 51"/>
                <a:gd name="T26" fmla="*/ 57 w 63"/>
                <a:gd name="T27" fmla="*/ 35 h 51"/>
                <a:gd name="T28" fmla="*/ 51 w 63"/>
                <a:gd name="T29" fmla="*/ 32 h 51"/>
                <a:gd name="T30" fmla="*/ 39 w 63"/>
                <a:gd name="T31" fmla="*/ 15 h 51"/>
                <a:gd name="T32" fmla="*/ 41 w 63"/>
                <a:gd name="T33" fmla="*/ 19 h 51"/>
                <a:gd name="T34" fmla="*/ 51 w 63"/>
                <a:gd name="T35" fmla="*/ 15 h 51"/>
                <a:gd name="T36" fmla="*/ 50 w 63"/>
                <a:gd name="T37" fmla="*/ 12 h 51"/>
                <a:gd name="T38" fmla="*/ 39 w 63"/>
                <a:gd name="T39" fmla="*/ 15 h 51"/>
                <a:gd name="T40" fmla="*/ 37 w 63"/>
                <a:gd name="T41" fmla="*/ 8 h 51"/>
                <a:gd name="T42" fmla="*/ 38 w 63"/>
                <a:gd name="T43" fmla="*/ 12 h 51"/>
                <a:gd name="T44" fmla="*/ 49 w 63"/>
                <a:gd name="T45" fmla="*/ 8 h 51"/>
                <a:gd name="T46" fmla="*/ 47 w 63"/>
                <a:gd name="T47" fmla="*/ 5 h 51"/>
                <a:gd name="T48" fmla="*/ 37 w 63"/>
                <a:gd name="T49" fmla="*/ 8 h 51"/>
                <a:gd name="T50" fmla="*/ 17 w 63"/>
                <a:gd name="T51" fmla="*/ 1 h 51"/>
                <a:gd name="T52" fmla="*/ 32 w 63"/>
                <a:gd name="T53" fmla="*/ 1 h 51"/>
                <a:gd name="T54" fmla="*/ 32 w 63"/>
                <a:gd name="T55" fmla="*/ 49 h 51"/>
                <a:gd name="T56" fmla="*/ 17 w 63"/>
                <a:gd name="T57" fmla="*/ 49 h 51"/>
                <a:gd name="T58" fmla="*/ 17 w 63"/>
                <a:gd name="T59" fmla="*/ 1 h 51"/>
                <a:gd name="T60" fmla="*/ 25 w 63"/>
                <a:gd name="T61" fmla="*/ 32 h 51"/>
                <a:gd name="T62" fmla="*/ 20 w 63"/>
                <a:gd name="T63" fmla="*/ 38 h 51"/>
                <a:gd name="T64" fmla="*/ 25 w 63"/>
                <a:gd name="T65" fmla="*/ 43 h 51"/>
                <a:gd name="T66" fmla="*/ 30 w 63"/>
                <a:gd name="T67" fmla="*/ 38 h 51"/>
                <a:gd name="T68" fmla="*/ 25 w 63"/>
                <a:gd name="T69" fmla="*/ 32 h 51"/>
                <a:gd name="T70" fmla="*/ 19 w 63"/>
                <a:gd name="T71" fmla="*/ 13 h 51"/>
                <a:gd name="T72" fmla="*/ 19 w 63"/>
                <a:gd name="T73" fmla="*/ 17 h 51"/>
                <a:gd name="T74" fmla="*/ 30 w 63"/>
                <a:gd name="T75" fmla="*/ 17 h 51"/>
                <a:gd name="T76" fmla="*/ 30 w 63"/>
                <a:gd name="T77" fmla="*/ 13 h 51"/>
                <a:gd name="T78" fmla="*/ 19 w 63"/>
                <a:gd name="T79" fmla="*/ 13 h 51"/>
                <a:gd name="T80" fmla="*/ 19 w 63"/>
                <a:gd name="T81" fmla="*/ 6 h 51"/>
                <a:gd name="T82" fmla="*/ 19 w 63"/>
                <a:gd name="T83" fmla="*/ 9 h 51"/>
                <a:gd name="T84" fmla="*/ 30 w 63"/>
                <a:gd name="T85" fmla="*/ 9 h 51"/>
                <a:gd name="T86" fmla="*/ 30 w 63"/>
                <a:gd name="T87" fmla="*/ 6 h 51"/>
                <a:gd name="T88" fmla="*/ 19 w 63"/>
                <a:gd name="T89" fmla="*/ 6 h 51"/>
                <a:gd name="T90" fmla="*/ 7 w 63"/>
                <a:gd name="T91" fmla="*/ 32 h 51"/>
                <a:gd name="T92" fmla="*/ 2 w 63"/>
                <a:gd name="T93" fmla="*/ 38 h 51"/>
                <a:gd name="T94" fmla="*/ 7 w 63"/>
                <a:gd name="T95" fmla="*/ 43 h 51"/>
                <a:gd name="T96" fmla="*/ 12 w 63"/>
                <a:gd name="T97" fmla="*/ 38 h 51"/>
                <a:gd name="T98" fmla="*/ 7 w 63"/>
                <a:gd name="T99" fmla="*/ 32 h 51"/>
                <a:gd name="T100" fmla="*/ 2 w 63"/>
                <a:gd name="T101" fmla="*/ 13 h 51"/>
                <a:gd name="T102" fmla="*/ 2 w 63"/>
                <a:gd name="T103" fmla="*/ 17 h 51"/>
                <a:gd name="T104" fmla="*/ 13 w 63"/>
                <a:gd name="T105" fmla="*/ 17 h 51"/>
                <a:gd name="T106" fmla="*/ 13 w 63"/>
                <a:gd name="T107" fmla="*/ 13 h 51"/>
                <a:gd name="T108" fmla="*/ 2 w 63"/>
                <a:gd name="T109" fmla="*/ 13 h 51"/>
                <a:gd name="T110" fmla="*/ 2 w 63"/>
                <a:gd name="T111" fmla="*/ 6 h 51"/>
                <a:gd name="T112" fmla="*/ 2 w 63"/>
                <a:gd name="T113" fmla="*/ 9 h 51"/>
                <a:gd name="T114" fmla="*/ 13 w 63"/>
                <a:gd name="T115" fmla="*/ 9 h 51"/>
                <a:gd name="T116" fmla="*/ 13 w 63"/>
                <a:gd name="T117" fmla="*/ 6 h 51"/>
                <a:gd name="T118" fmla="*/ 2 w 63"/>
                <a:gd name="T119"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51">
                  <a:moveTo>
                    <a:pt x="0" y="1"/>
                  </a:moveTo>
                  <a:cubicBezTo>
                    <a:pt x="15" y="1"/>
                    <a:pt x="15" y="1"/>
                    <a:pt x="15" y="1"/>
                  </a:cubicBezTo>
                  <a:cubicBezTo>
                    <a:pt x="15" y="49"/>
                    <a:pt x="15" y="49"/>
                    <a:pt x="15" y="49"/>
                  </a:cubicBezTo>
                  <a:cubicBezTo>
                    <a:pt x="0" y="49"/>
                    <a:pt x="0" y="49"/>
                    <a:pt x="0" y="49"/>
                  </a:cubicBezTo>
                  <a:cubicBezTo>
                    <a:pt x="0" y="1"/>
                    <a:pt x="0" y="1"/>
                    <a:pt x="0" y="1"/>
                  </a:cubicBezTo>
                  <a:close/>
                  <a:moveTo>
                    <a:pt x="33" y="5"/>
                  </a:moveTo>
                  <a:cubicBezTo>
                    <a:pt x="48" y="0"/>
                    <a:pt x="48" y="0"/>
                    <a:pt x="48" y="0"/>
                  </a:cubicBezTo>
                  <a:cubicBezTo>
                    <a:pt x="63" y="46"/>
                    <a:pt x="63" y="46"/>
                    <a:pt x="63" y="46"/>
                  </a:cubicBezTo>
                  <a:cubicBezTo>
                    <a:pt x="49" y="51"/>
                    <a:pt x="49" y="51"/>
                    <a:pt x="49" y="51"/>
                  </a:cubicBezTo>
                  <a:cubicBezTo>
                    <a:pt x="33" y="5"/>
                    <a:pt x="33" y="5"/>
                    <a:pt x="33" y="5"/>
                  </a:cubicBezTo>
                  <a:close/>
                  <a:moveTo>
                    <a:pt x="51" y="32"/>
                  </a:moveTo>
                  <a:cubicBezTo>
                    <a:pt x="48" y="33"/>
                    <a:pt x="47" y="36"/>
                    <a:pt x="48" y="39"/>
                  </a:cubicBezTo>
                  <a:cubicBezTo>
                    <a:pt x="48" y="41"/>
                    <a:pt x="51" y="43"/>
                    <a:pt x="54" y="42"/>
                  </a:cubicBezTo>
                  <a:cubicBezTo>
                    <a:pt x="57" y="41"/>
                    <a:pt x="58" y="38"/>
                    <a:pt x="57" y="35"/>
                  </a:cubicBezTo>
                  <a:cubicBezTo>
                    <a:pt x="56" y="33"/>
                    <a:pt x="53" y="31"/>
                    <a:pt x="51" y="32"/>
                  </a:cubicBezTo>
                  <a:close/>
                  <a:moveTo>
                    <a:pt x="39" y="15"/>
                  </a:moveTo>
                  <a:cubicBezTo>
                    <a:pt x="41" y="19"/>
                    <a:pt x="41" y="19"/>
                    <a:pt x="41" y="19"/>
                  </a:cubicBezTo>
                  <a:cubicBezTo>
                    <a:pt x="51" y="15"/>
                    <a:pt x="51" y="15"/>
                    <a:pt x="51" y="15"/>
                  </a:cubicBezTo>
                  <a:cubicBezTo>
                    <a:pt x="50" y="12"/>
                    <a:pt x="50" y="12"/>
                    <a:pt x="50" y="12"/>
                  </a:cubicBezTo>
                  <a:cubicBezTo>
                    <a:pt x="39" y="15"/>
                    <a:pt x="39" y="15"/>
                    <a:pt x="39" y="15"/>
                  </a:cubicBezTo>
                  <a:close/>
                  <a:moveTo>
                    <a:pt x="37" y="8"/>
                  </a:moveTo>
                  <a:cubicBezTo>
                    <a:pt x="38" y="12"/>
                    <a:pt x="38" y="12"/>
                    <a:pt x="38" y="12"/>
                  </a:cubicBezTo>
                  <a:cubicBezTo>
                    <a:pt x="49" y="8"/>
                    <a:pt x="49" y="8"/>
                    <a:pt x="49" y="8"/>
                  </a:cubicBezTo>
                  <a:cubicBezTo>
                    <a:pt x="47" y="5"/>
                    <a:pt x="47" y="5"/>
                    <a:pt x="47" y="5"/>
                  </a:cubicBezTo>
                  <a:cubicBezTo>
                    <a:pt x="37" y="8"/>
                    <a:pt x="37" y="8"/>
                    <a:pt x="37" y="8"/>
                  </a:cubicBezTo>
                  <a:close/>
                  <a:moveTo>
                    <a:pt x="17" y="1"/>
                  </a:moveTo>
                  <a:cubicBezTo>
                    <a:pt x="32" y="1"/>
                    <a:pt x="32" y="1"/>
                    <a:pt x="32" y="1"/>
                  </a:cubicBezTo>
                  <a:cubicBezTo>
                    <a:pt x="32" y="49"/>
                    <a:pt x="32" y="49"/>
                    <a:pt x="32" y="49"/>
                  </a:cubicBezTo>
                  <a:cubicBezTo>
                    <a:pt x="17" y="49"/>
                    <a:pt x="17" y="49"/>
                    <a:pt x="17" y="49"/>
                  </a:cubicBezTo>
                  <a:cubicBezTo>
                    <a:pt x="17" y="1"/>
                    <a:pt x="17" y="1"/>
                    <a:pt x="17" y="1"/>
                  </a:cubicBezTo>
                  <a:close/>
                  <a:moveTo>
                    <a:pt x="25" y="32"/>
                  </a:moveTo>
                  <a:cubicBezTo>
                    <a:pt x="22" y="32"/>
                    <a:pt x="20" y="35"/>
                    <a:pt x="20" y="38"/>
                  </a:cubicBezTo>
                  <a:cubicBezTo>
                    <a:pt x="20" y="40"/>
                    <a:pt x="22" y="43"/>
                    <a:pt x="25" y="43"/>
                  </a:cubicBezTo>
                  <a:cubicBezTo>
                    <a:pt x="28" y="43"/>
                    <a:pt x="30" y="40"/>
                    <a:pt x="30" y="38"/>
                  </a:cubicBezTo>
                  <a:cubicBezTo>
                    <a:pt x="30" y="35"/>
                    <a:pt x="28" y="32"/>
                    <a:pt x="25" y="32"/>
                  </a:cubicBezTo>
                  <a:close/>
                  <a:moveTo>
                    <a:pt x="19" y="13"/>
                  </a:moveTo>
                  <a:cubicBezTo>
                    <a:pt x="19" y="17"/>
                    <a:pt x="19" y="17"/>
                    <a:pt x="19" y="17"/>
                  </a:cubicBezTo>
                  <a:cubicBezTo>
                    <a:pt x="30" y="17"/>
                    <a:pt x="30" y="17"/>
                    <a:pt x="30" y="17"/>
                  </a:cubicBezTo>
                  <a:cubicBezTo>
                    <a:pt x="30" y="13"/>
                    <a:pt x="30" y="13"/>
                    <a:pt x="30" y="13"/>
                  </a:cubicBezTo>
                  <a:cubicBezTo>
                    <a:pt x="19" y="13"/>
                    <a:pt x="19" y="13"/>
                    <a:pt x="19" y="13"/>
                  </a:cubicBezTo>
                  <a:close/>
                  <a:moveTo>
                    <a:pt x="19" y="6"/>
                  </a:moveTo>
                  <a:cubicBezTo>
                    <a:pt x="19" y="9"/>
                    <a:pt x="19" y="9"/>
                    <a:pt x="19" y="9"/>
                  </a:cubicBezTo>
                  <a:cubicBezTo>
                    <a:pt x="30" y="9"/>
                    <a:pt x="30" y="9"/>
                    <a:pt x="30" y="9"/>
                  </a:cubicBezTo>
                  <a:cubicBezTo>
                    <a:pt x="30" y="6"/>
                    <a:pt x="30" y="6"/>
                    <a:pt x="30" y="6"/>
                  </a:cubicBezTo>
                  <a:cubicBezTo>
                    <a:pt x="19" y="6"/>
                    <a:pt x="19" y="6"/>
                    <a:pt x="19" y="6"/>
                  </a:cubicBezTo>
                  <a:close/>
                  <a:moveTo>
                    <a:pt x="7" y="32"/>
                  </a:moveTo>
                  <a:cubicBezTo>
                    <a:pt x="4" y="32"/>
                    <a:pt x="2" y="35"/>
                    <a:pt x="2" y="38"/>
                  </a:cubicBezTo>
                  <a:cubicBezTo>
                    <a:pt x="2" y="40"/>
                    <a:pt x="4" y="43"/>
                    <a:pt x="7" y="43"/>
                  </a:cubicBezTo>
                  <a:cubicBezTo>
                    <a:pt x="10" y="43"/>
                    <a:pt x="12" y="40"/>
                    <a:pt x="12" y="38"/>
                  </a:cubicBezTo>
                  <a:cubicBezTo>
                    <a:pt x="12" y="35"/>
                    <a:pt x="10" y="32"/>
                    <a:pt x="7" y="32"/>
                  </a:cubicBezTo>
                  <a:close/>
                  <a:moveTo>
                    <a:pt x="2" y="13"/>
                  </a:moveTo>
                  <a:cubicBezTo>
                    <a:pt x="2" y="17"/>
                    <a:pt x="2" y="17"/>
                    <a:pt x="2" y="17"/>
                  </a:cubicBezTo>
                  <a:cubicBezTo>
                    <a:pt x="13" y="17"/>
                    <a:pt x="13" y="17"/>
                    <a:pt x="13" y="17"/>
                  </a:cubicBezTo>
                  <a:cubicBezTo>
                    <a:pt x="13" y="13"/>
                    <a:pt x="13" y="13"/>
                    <a:pt x="13" y="13"/>
                  </a:cubicBezTo>
                  <a:cubicBezTo>
                    <a:pt x="2" y="13"/>
                    <a:pt x="2" y="13"/>
                    <a:pt x="2" y="13"/>
                  </a:cubicBezTo>
                  <a:close/>
                  <a:moveTo>
                    <a:pt x="2" y="6"/>
                  </a:moveTo>
                  <a:cubicBezTo>
                    <a:pt x="2" y="9"/>
                    <a:pt x="2" y="9"/>
                    <a:pt x="2" y="9"/>
                  </a:cubicBezTo>
                  <a:cubicBezTo>
                    <a:pt x="13" y="9"/>
                    <a:pt x="13" y="9"/>
                    <a:pt x="13" y="9"/>
                  </a:cubicBezTo>
                  <a:cubicBezTo>
                    <a:pt x="13" y="6"/>
                    <a:pt x="13" y="6"/>
                    <a:pt x="13" y="6"/>
                  </a:cubicBezTo>
                  <a:lnTo>
                    <a:pt x="2" y="6"/>
                  </a:lnTo>
                  <a:close/>
                </a:path>
              </a:pathLst>
            </a:custGeom>
            <a:solidFill>
              <a:schemeClr val="bg1"/>
            </a:solidFill>
            <a:ln>
              <a:noFill/>
            </a:ln>
          </p:spPr>
          <p:txBody>
            <a:bodyPr vert="horz" wrap="square" lIns="121920" tIns="60960" rIns="121920" bIns="6096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grpSp>
        <p:nvGrpSpPr>
          <p:cNvPr id="28" name="组合 27"/>
          <p:cNvGrpSpPr/>
          <p:nvPr/>
        </p:nvGrpSpPr>
        <p:grpSpPr>
          <a:xfrm>
            <a:off x="7011468" y="1950394"/>
            <a:ext cx="1162664" cy="1162664"/>
            <a:chOff x="4266529" y="3717032"/>
            <a:chExt cx="1162664" cy="1162664"/>
          </a:xfrm>
        </p:grpSpPr>
        <p:sp>
          <p:nvSpPr>
            <p:cNvPr id="4" name="椭圆 3"/>
            <p:cNvSpPr/>
            <p:nvPr/>
          </p:nvSpPr>
          <p:spPr>
            <a:xfrm>
              <a:off x="4266529" y="3717032"/>
              <a:ext cx="1162664" cy="1162664"/>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Times New Roman" panose="02020603050405020304" pitchFamily="18" charset="0"/>
                <a:ea typeface="微软雅黑" panose="020B0503020204020204" pitchFamily="34" charset="-122"/>
              </a:endParaRPr>
            </a:p>
          </p:txBody>
        </p:sp>
        <p:sp>
          <p:nvSpPr>
            <p:cNvPr id="20" name="椭圆 19"/>
            <p:cNvSpPr/>
            <p:nvPr/>
          </p:nvSpPr>
          <p:spPr>
            <a:xfrm>
              <a:off x="4363480" y="3837947"/>
              <a:ext cx="960107" cy="960107"/>
            </a:xfrm>
            <a:prstGeom prst="ellipse">
              <a:avLst/>
            </a:prstGeom>
            <a:solidFill>
              <a:srgbClr val="D4A8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Times New Roman" panose="02020603050405020304" pitchFamily="18" charset="0"/>
                <a:ea typeface="微软雅黑" panose="020B0503020204020204" pitchFamily="34" charset="-122"/>
              </a:endParaRPr>
            </a:p>
          </p:txBody>
        </p:sp>
        <p:sp>
          <p:nvSpPr>
            <p:cNvPr id="21" name="Freeform 626"/>
            <p:cNvSpPr>
              <a:spLocks noEditPoints="1"/>
            </p:cNvSpPr>
            <p:nvPr/>
          </p:nvSpPr>
          <p:spPr bwMode="auto">
            <a:xfrm>
              <a:off x="4608723" y="4031511"/>
              <a:ext cx="502288" cy="572979"/>
            </a:xfrm>
            <a:custGeom>
              <a:avLst/>
              <a:gdLst>
                <a:gd name="T0" fmla="*/ 38 w 57"/>
                <a:gd name="T1" fmla="*/ 4 h 65"/>
                <a:gd name="T2" fmla="*/ 46 w 57"/>
                <a:gd name="T3" fmla="*/ 37 h 65"/>
                <a:gd name="T4" fmla="*/ 41 w 57"/>
                <a:gd name="T5" fmla="*/ 9 h 65"/>
                <a:gd name="T6" fmla="*/ 8 w 57"/>
                <a:gd name="T7" fmla="*/ 12 h 65"/>
                <a:gd name="T8" fmla="*/ 3 w 57"/>
                <a:gd name="T9" fmla="*/ 12 h 65"/>
                <a:gd name="T10" fmla="*/ 8 w 57"/>
                <a:gd name="T11" fmla="*/ 56 h 65"/>
                <a:gd name="T12" fmla="*/ 8 w 57"/>
                <a:gd name="T13" fmla="*/ 60 h 65"/>
                <a:gd name="T14" fmla="*/ 0 w 57"/>
                <a:gd name="T15" fmla="*/ 12 h 65"/>
                <a:gd name="T16" fmla="*/ 8 w 57"/>
                <a:gd name="T17" fmla="*/ 0 h 65"/>
                <a:gd name="T18" fmla="*/ 33 w 57"/>
                <a:gd name="T19" fmla="*/ 42 h 65"/>
                <a:gd name="T20" fmla="*/ 33 w 57"/>
                <a:gd name="T21" fmla="*/ 64 h 65"/>
                <a:gd name="T22" fmla="*/ 54 w 57"/>
                <a:gd name="T23" fmla="*/ 65 h 65"/>
                <a:gd name="T24" fmla="*/ 57 w 57"/>
                <a:gd name="T25" fmla="*/ 44 h 65"/>
                <a:gd name="T26" fmla="*/ 54 w 57"/>
                <a:gd name="T27" fmla="*/ 41 h 65"/>
                <a:gd name="T28" fmla="*/ 16 w 57"/>
                <a:gd name="T29" fmla="*/ 46 h 65"/>
                <a:gd name="T30" fmla="*/ 30 w 57"/>
                <a:gd name="T31" fmla="*/ 39 h 65"/>
                <a:gd name="T32" fmla="*/ 33 w 57"/>
                <a:gd name="T33" fmla="*/ 37 h 65"/>
                <a:gd name="T34" fmla="*/ 30 w 57"/>
                <a:gd name="T35" fmla="*/ 39 h 65"/>
                <a:gd name="T36" fmla="*/ 7 w 57"/>
                <a:gd name="T37" fmla="*/ 45 h 65"/>
                <a:gd name="T38" fmla="*/ 8 w 57"/>
                <a:gd name="T39" fmla="*/ 51 h 65"/>
                <a:gd name="T40" fmla="*/ 14 w 57"/>
                <a:gd name="T41" fmla="*/ 50 h 65"/>
                <a:gd name="T42" fmla="*/ 13 w 57"/>
                <a:gd name="T43" fmla="*/ 44 h 65"/>
                <a:gd name="T44" fmla="*/ 9 w 57"/>
                <a:gd name="T45" fmla="*/ 45 h 65"/>
                <a:gd name="T46" fmla="*/ 13 w 57"/>
                <a:gd name="T47" fmla="*/ 45 h 65"/>
                <a:gd name="T48" fmla="*/ 7 w 57"/>
                <a:gd name="T49" fmla="*/ 35 h 65"/>
                <a:gd name="T50" fmla="*/ 8 w 57"/>
                <a:gd name="T51" fmla="*/ 42 h 65"/>
                <a:gd name="T52" fmla="*/ 14 w 57"/>
                <a:gd name="T53" fmla="*/ 41 h 65"/>
                <a:gd name="T54" fmla="*/ 13 w 57"/>
                <a:gd name="T55" fmla="*/ 34 h 65"/>
                <a:gd name="T56" fmla="*/ 9 w 57"/>
                <a:gd name="T57" fmla="*/ 36 h 65"/>
                <a:gd name="T58" fmla="*/ 13 w 57"/>
                <a:gd name="T59" fmla="*/ 36 h 65"/>
                <a:gd name="T60" fmla="*/ 36 w 57"/>
                <a:gd name="T61" fmla="*/ 29 h 65"/>
                <a:gd name="T62" fmla="*/ 8 w 57"/>
                <a:gd name="T63" fmla="*/ 24 h 65"/>
                <a:gd name="T64" fmla="*/ 7 w 57"/>
                <a:gd name="T65" fmla="*/ 31 h 65"/>
                <a:gd name="T66" fmla="*/ 13 w 57"/>
                <a:gd name="T67" fmla="*/ 32 h 65"/>
                <a:gd name="T68" fmla="*/ 14 w 57"/>
                <a:gd name="T69" fmla="*/ 25 h 65"/>
                <a:gd name="T70" fmla="*/ 8 w 57"/>
                <a:gd name="T71" fmla="*/ 24 h 65"/>
                <a:gd name="T72" fmla="*/ 9 w 57"/>
                <a:gd name="T73" fmla="*/ 30 h 65"/>
                <a:gd name="T74" fmla="*/ 16 w 57"/>
                <a:gd name="T75" fmla="*/ 18 h 65"/>
                <a:gd name="T76" fmla="*/ 36 w 57"/>
                <a:gd name="T77" fmla="*/ 18 h 65"/>
                <a:gd name="T78" fmla="*/ 7 w 57"/>
                <a:gd name="T79" fmla="*/ 15 h 65"/>
                <a:gd name="T80" fmla="*/ 7 w 57"/>
                <a:gd name="T81" fmla="*/ 23 h 65"/>
                <a:gd name="T82" fmla="*/ 14 w 57"/>
                <a:gd name="T83" fmla="*/ 23 h 65"/>
                <a:gd name="T84" fmla="*/ 14 w 57"/>
                <a:gd name="T85" fmla="*/ 15 h 65"/>
                <a:gd name="T86" fmla="*/ 13 w 57"/>
                <a:gd name="T87" fmla="*/ 17 h 65"/>
                <a:gd name="T88" fmla="*/ 13 w 57"/>
                <a:gd name="T89" fmla="*/ 21 h 65"/>
                <a:gd name="T90" fmla="*/ 42 w 57"/>
                <a:gd name="T91" fmla="*/ 63 h 65"/>
                <a:gd name="T92" fmla="*/ 55 w 57"/>
                <a:gd name="T93" fmla="*/ 46 h 65"/>
                <a:gd name="T94" fmla="*/ 43 w 57"/>
                <a:gd name="T95" fmla="*/ 57 h 65"/>
                <a:gd name="T96" fmla="*/ 34 w 57"/>
                <a:gd name="T97" fmla="*/ 5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 h="65">
                  <a:moveTo>
                    <a:pt x="8" y="0"/>
                  </a:moveTo>
                  <a:cubicBezTo>
                    <a:pt x="38" y="0"/>
                    <a:pt x="38" y="0"/>
                    <a:pt x="38" y="0"/>
                  </a:cubicBezTo>
                  <a:cubicBezTo>
                    <a:pt x="38" y="4"/>
                    <a:pt x="38" y="4"/>
                    <a:pt x="38" y="4"/>
                  </a:cubicBezTo>
                  <a:cubicBezTo>
                    <a:pt x="40" y="4"/>
                    <a:pt x="42" y="5"/>
                    <a:pt x="43" y="6"/>
                  </a:cubicBezTo>
                  <a:cubicBezTo>
                    <a:pt x="45" y="8"/>
                    <a:pt x="46" y="10"/>
                    <a:pt x="46" y="12"/>
                  </a:cubicBezTo>
                  <a:cubicBezTo>
                    <a:pt x="46" y="37"/>
                    <a:pt x="46" y="37"/>
                    <a:pt x="46" y="37"/>
                  </a:cubicBezTo>
                  <a:cubicBezTo>
                    <a:pt x="42" y="37"/>
                    <a:pt x="42" y="37"/>
                    <a:pt x="42" y="37"/>
                  </a:cubicBezTo>
                  <a:cubicBezTo>
                    <a:pt x="42" y="12"/>
                    <a:pt x="42" y="12"/>
                    <a:pt x="42" y="12"/>
                  </a:cubicBezTo>
                  <a:cubicBezTo>
                    <a:pt x="42" y="11"/>
                    <a:pt x="42" y="10"/>
                    <a:pt x="41" y="9"/>
                  </a:cubicBezTo>
                  <a:cubicBezTo>
                    <a:pt x="40" y="8"/>
                    <a:pt x="39" y="8"/>
                    <a:pt x="38" y="8"/>
                  </a:cubicBezTo>
                  <a:cubicBezTo>
                    <a:pt x="38" y="12"/>
                    <a:pt x="38" y="12"/>
                    <a:pt x="38" y="12"/>
                  </a:cubicBezTo>
                  <a:cubicBezTo>
                    <a:pt x="8" y="12"/>
                    <a:pt x="8" y="12"/>
                    <a:pt x="8" y="12"/>
                  </a:cubicBezTo>
                  <a:cubicBezTo>
                    <a:pt x="8" y="8"/>
                    <a:pt x="8" y="8"/>
                    <a:pt x="8" y="8"/>
                  </a:cubicBezTo>
                  <a:cubicBezTo>
                    <a:pt x="6" y="8"/>
                    <a:pt x="5" y="8"/>
                    <a:pt x="5" y="9"/>
                  </a:cubicBezTo>
                  <a:cubicBezTo>
                    <a:pt x="4" y="10"/>
                    <a:pt x="3" y="11"/>
                    <a:pt x="3" y="12"/>
                  </a:cubicBezTo>
                  <a:cubicBezTo>
                    <a:pt x="3" y="52"/>
                    <a:pt x="3" y="52"/>
                    <a:pt x="3" y="52"/>
                  </a:cubicBezTo>
                  <a:cubicBezTo>
                    <a:pt x="3" y="53"/>
                    <a:pt x="4" y="54"/>
                    <a:pt x="5" y="55"/>
                  </a:cubicBezTo>
                  <a:cubicBezTo>
                    <a:pt x="6" y="56"/>
                    <a:pt x="7" y="56"/>
                    <a:pt x="8" y="56"/>
                  </a:cubicBezTo>
                  <a:cubicBezTo>
                    <a:pt x="28" y="56"/>
                    <a:pt x="28" y="56"/>
                    <a:pt x="28" y="56"/>
                  </a:cubicBezTo>
                  <a:cubicBezTo>
                    <a:pt x="28" y="60"/>
                    <a:pt x="28" y="60"/>
                    <a:pt x="28" y="60"/>
                  </a:cubicBezTo>
                  <a:cubicBezTo>
                    <a:pt x="8" y="60"/>
                    <a:pt x="8" y="60"/>
                    <a:pt x="8" y="60"/>
                  </a:cubicBezTo>
                  <a:cubicBezTo>
                    <a:pt x="6" y="60"/>
                    <a:pt x="4" y="59"/>
                    <a:pt x="2" y="58"/>
                  </a:cubicBezTo>
                  <a:cubicBezTo>
                    <a:pt x="1" y="56"/>
                    <a:pt x="0" y="54"/>
                    <a:pt x="0" y="52"/>
                  </a:cubicBezTo>
                  <a:cubicBezTo>
                    <a:pt x="0" y="12"/>
                    <a:pt x="0" y="12"/>
                    <a:pt x="0" y="12"/>
                  </a:cubicBezTo>
                  <a:cubicBezTo>
                    <a:pt x="0" y="10"/>
                    <a:pt x="1" y="8"/>
                    <a:pt x="2" y="6"/>
                  </a:cubicBezTo>
                  <a:cubicBezTo>
                    <a:pt x="4" y="5"/>
                    <a:pt x="5" y="4"/>
                    <a:pt x="8" y="4"/>
                  </a:cubicBezTo>
                  <a:cubicBezTo>
                    <a:pt x="8" y="0"/>
                    <a:pt x="8" y="0"/>
                    <a:pt x="8" y="0"/>
                  </a:cubicBezTo>
                  <a:close/>
                  <a:moveTo>
                    <a:pt x="54" y="41"/>
                  </a:moveTo>
                  <a:cubicBezTo>
                    <a:pt x="35" y="41"/>
                    <a:pt x="35" y="41"/>
                    <a:pt x="35" y="41"/>
                  </a:cubicBezTo>
                  <a:cubicBezTo>
                    <a:pt x="34" y="41"/>
                    <a:pt x="34" y="41"/>
                    <a:pt x="33" y="42"/>
                  </a:cubicBezTo>
                  <a:cubicBezTo>
                    <a:pt x="32" y="42"/>
                    <a:pt x="32" y="43"/>
                    <a:pt x="32" y="44"/>
                  </a:cubicBezTo>
                  <a:cubicBezTo>
                    <a:pt x="32" y="62"/>
                    <a:pt x="32" y="62"/>
                    <a:pt x="32" y="62"/>
                  </a:cubicBezTo>
                  <a:cubicBezTo>
                    <a:pt x="32" y="63"/>
                    <a:pt x="32" y="64"/>
                    <a:pt x="33" y="64"/>
                  </a:cubicBezTo>
                  <a:cubicBezTo>
                    <a:pt x="33" y="64"/>
                    <a:pt x="33" y="64"/>
                    <a:pt x="33" y="64"/>
                  </a:cubicBezTo>
                  <a:cubicBezTo>
                    <a:pt x="34" y="65"/>
                    <a:pt x="34" y="65"/>
                    <a:pt x="35" y="65"/>
                  </a:cubicBezTo>
                  <a:cubicBezTo>
                    <a:pt x="54" y="65"/>
                    <a:pt x="54" y="65"/>
                    <a:pt x="54" y="65"/>
                  </a:cubicBezTo>
                  <a:cubicBezTo>
                    <a:pt x="55" y="65"/>
                    <a:pt x="56" y="65"/>
                    <a:pt x="56" y="64"/>
                  </a:cubicBezTo>
                  <a:cubicBezTo>
                    <a:pt x="57" y="64"/>
                    <a:pt x="57" y="63"/>
                    <a:pt x="57" y="62"/>
                  </a:cubicBezTo>
                  <a:cubicBezTo>
                    <a:pt x="57" y="44"/>
                    <a:pt x="57" y="44"/>
                    <a:pt x="57" y="44"/>
                  </a:cubicBezTo>
                  <a:cubicBezTo>
                    <a:pt x="57" y="43"/>
                    <a:pt x="57" y="42"/>
                    <a:pt x="56" y="42"/>
                  </a:cubicBezTo>
                  <a:cubicBezTo>
                    <a:pt x="56" y="42"/>
                    <a:pt x="56" y="42"/>
                    <a:pt x="56" y="42"/>
                  </a:cubicBezTo>
                  <a:cubicBezTo>
                    <a:pt x="56" y="41"/>
                    <a:pt x="55" y="41"/>
                    <a:pt x="54" y="41"/>
                  </a:cubicBezTo>
                  <a:close/>
                  <a:moveTo>
                    <a:pt x="28" y="48"/>
                  </a:moveTo>
                  <a:cubicBezTo>
                    <a:pt x="28" y="46"/>
                    <a:pt x="28" y="46"/>
                    <a:pt x="28" y="46"/>
                  </a:cubicBezTo>
                  <a:cubicBezTo>
                    <a:pt x="16" y="46"/>
                    <a:pt x="16" y="46"/>
                    <a:pt x="16" y="46"/>
                  </a:cubicBezTo>
                  <a:cubicBezTo>
                    <a:pt x="16" y="48"/>
                    <a:pt x="16" y="48"/>
                    <a:pt x="16" y="48"/>
                  </a:cubicBezTo>
                  <a:cubicBezTo>
                    <a:pt x="28" y="48"/>
                    <a:pt x="28" y="48"/>
                    <a:pt x="28" y="48"/>
                  </a:cubicBezTo>
                  <a:close/>
                  <a:moveTo>
                    <a:pt x="30" y="39"/>
                  </a:moveTo>
                  <a:cubicBezTo>
                    <a:pt x="30" y="39"/>
                    <a:pt x="30" y="39"/>
                    <a:pt x="30" y="39"/>
                  </a:cubicBezTo>
                  <a:cubicBezTo>
                    <a:pt x="30" y="39"/>
                    <a:pt x="30" y="39"/>
                    <a:pt x="30" y="39"/>
                  </a:cubicBezTo>
                  <a:cubicBezTo>
                    <a:pt x="31" y="38"/>
                    <a:pt x="32" y="37"/>
                    <a:pt x="33" y="37"/>
                  </a:cubicBezTo>
                  <a:cubicBezTo>
                    <a:pt x="16" y="37"/>
                    <a:pt x="16" y="37"/>
                    <a:pt x="16" y="37"/>
                  </a:cubicBezTo>
                  <a:cubicBezTo>
                    <a:pt x="16" y="39"/>
                    <a:pt x="16" y="39"/>
                    <a:pt x="16" y="39"/>
                  </a:cubicBezTo>
                  <a:cubicBezTo>
                    <a:pt x="30" y="39"/>
                    <a:pt x="30" y="39"/>
                    <a:pt x="30" y="39"/>
                  </a:cubicBezTo>
                  <a:close/>
                  <a:moveTo>
                    <a:pt x="8" y="44"/>
                  </a:moveTo>
                  <a:cubicBezTo>
                    <a:pt x="7" y="44"/>
                    <a:pt x="7" y="44"/>
                    <a:pt x="7" y="44"/>
                  </a:cubicBezTo>
                  <a:cubicBezTo>
                    <a:pt x="7" y="45"/>
                    <a:pt x="7" y="45"/>
                    <a:pt x="7" y="45"/>
                  </a:cubicBezTo>
                  <a:cubicBezTo>
                    <a:pt x="7" y="50"/>
                    <a:pt x="7" y="50"/>
                    <a:pt x="7" y="50"/>
                  </a:cubicBezTo>
                  <a:cubicBezTo>
                    <a:pt x="7" y="51"/>
                    <a:pt x="7" y="51"/>
                    <a:pt x="7" y="51"/>
                  </a:cubicBezTo>
                  <a:cubicBezTo>
                    <a:pt x="8" y="51"/>
                    <a:pt x="8" y="51"/>
                    <a:pt x="8" y="51"/>
                  </a:cubicBezTo>
                  <a:cubicBezTo>
                    <a:pt x="13" y="51"/>
                    <a:pt x="13" y="51"/>
                    <a:pt x="13" y="51"/>
                  </a:cubicBezTo>
                  <a:cubicBezTo>
                    <a:pt x="14" y="51"/>
                    <a:pt x="14" y="51"/>
                    <a:pt x="14" y="51"/>
                  </a:cubicBezTo>
                  <a:cubicBezTo>
                    <a:pt x="14" y="50"/>
                    <a:pt x="14" y="50"/>
                    <a:pt x="14" y="50"/>
                  </a:cubicBezTo>
                  <a:cubicBezTo>
                    <a:pt x="14" y="45"/>
                    <a:pt x="14" y="45"/>
                    <a:pt x="14" y="45"/>
                  </a:cubicBezTo>
                  <a:cubicBezTo>
                    <a:pt x="14" y="44"/>
                    <a:pt x="14" y="44"/>
                    <a:pt x="14" y="44"/>
                  </a:cubicBezTo>
                  <a:cubicBezTo>
                    <a:pt x="13" y="44"/>
                    <a:pt x="13" y="44"/>
                    <a:pt x="13" y="44"/>
                  </a:cubicBezTo>
                  <a:cubicBezTo>
                    <a:pt x="8" y="44"/>
                    <a:pt x="8" y="44"/>
                    <a:pt x="8" y="44"/>
                  </a:cubicBezTo>
                  <a:close/>
                  <a:moveTo>
                    <a:pt x="13" y="45"/>
                  </a:moveTo>
                  <a:cubicBezTo>
                    <a:pt x="9" y="45"/>
                    <a:pt x="9" y="45"/>
                    <a:pt x="9" y="45"/>
                  </a:cubicBezTo>
                  <a:cubicBezTo>
                    <a:pt x="9" y="49"/>
                    <a:pt x="9" y="49"/>
                    <a:pt x="9" y="49"/>
                  </a:cubicBezTo>
                  <a:cubicBezTo>
                    <a:pt x="13" y="49"/>
                    <a:pt x="13" y="49"/>
                    <a:pt x="13" y="49"/>
                  </a:cubicBezTo>
                  <a:cubicBezTo>
                    <a:pt x="13" y="45"/>
                    <a:pt x="13" y="45"/>
                    <a:pt x="13" y="45"/>
                  </a:cubicBezTo>
                  <a:close/>
                  <a:moveTo>
                    <a:pt x="8" y="34"/>
                  </a:moveTo>
                  <a:cubicBezTo>
                    <a:pt x="7" y="34"/>
                    <a:pt x="7" y="34"/>
                    <a:pt x="7" y="34"/>
                  </a:cubicBezTo>
                  <a:cubicBezTo>
                    <a:pt x="7" y="35"/>
                    <a:pt x="7" y="35"/>
                    <a:pt x="7" y="35"/>
                  </a:cubicBezTo>
                  <a:cubicBezTo>
                    <a:pt x="7" y="41"/>
                    <a:pt x="7" y="41"/>
                    <a:pt x="7" y="41"/>
                  </a:cubicBezTo>
                  <a:cubicBezTo>
                    <a:pt x="7" y="42"/>
                    <a:pt x="7" y="42"/>
                    <a:pt x="7" y="42"/>
                  </a:cubicBezTo>
                  <a:cubicBezTo>
                    <a:pt x="8" y="42"/>
                    <a:pt x="8" y="42"/>
                    <a:pt x="8" y="42"/>
                  </a:cubicBezTo>
                  <a:cubicBezTo>
                    <a:pt x="13" y="42"/>
                    <a:pt x="13" y="42"/>
                    <a:pt x="13" y="42"/>
                  </a:cubicBezTo>
                  <a:cubicBezTo>
                    <a:pt x="14" y="42"/>
                    <a:pt x="14" y="42"/>
                    <a:pt x="14" y="42"/>
                  </a:cubicBezTo>
                  <a:cubicBezTo>
                    <a:pt x="14" y="41"/>
                    <a:pt x="14" y="41"/>
                    <a:pt x="14" y="41"/>
                  </a:cubicBezTo>
                  <a:cubicBezTo>
                    <a:pt x="14" y="35"/>
                    <a:pt x="14" y="35"/>
                    <a:pt x="14" y="35"/>
                  </a:cubicBezTo>
                  <a:cubicBezTo>
                    <a:pt x="14" y="34"/>
                    <a:pt x="14" y="34"/>
                    <a:pt x="14" y="34"/>
                  </a:cubicBezTo>
                  <a:cubicBezTo>
                    <a:pt x="13" y="34"/>
                    <a:pt x="13" y="34"/>
                    <a:pt x="13" y="34"/>
                  </a:cubicBezTo>
                  <a:cubicBezTo>
                    <a:pt x="8" y="34"/>
                    <a:pt x="8" y="34"/>
                    <a:pt x="8" y="34"/>
                  </a:cubicBezTo>
                  <a:close/>
                  <a:moveTo>
                    <a:pt x="13" y="36"/>
                  </a:moveTo>
                  <a:cubicBezTo>
                    <a:pt x="9" y="36"/>
                    <a:pt x="9" y="36"/>
                    <a:pt x="9" y="36"/>
                  </a:cubicBezTo>
                  <a:cubicBezTo>
                    <a:pt x="9" y="40"/>
                    <a:pt x="9" y="40"/>
                    <a:pt x="9" y="40"/>
                  </a:cubicBezTo>
                  <a:cubicBezTo>
                    <a:pt x="13" y="40"/>
                    <a:pt x="13" y="40"/>
                    <a:pt x="13" y="40"/>
                  </a:cubicBezTo>
                  <a:cubicBezTo>
                    <a:pt x="13" y="36"/>
                    <a:pt x="13" y="36"/>
                    <a:pt x="13" y="36"/>
                  </a:cubicBezTo>
                  <a:close/>
                  <a:moveTo>
                    <a:pt x="16" y="27"/>
                  </a:moveTo>
                  <a:cubicBezTo>
                    <a:pt x="16" y="29"/>
                    <a:pt x="16" y="29"/>
                    <a:pt x="16" y="29"/>
                  </a:cubicBezTo>
                  <a:cubicBezTo>
                    <a:pt x="36" y="29"/>
                    <a:pt x="36" y="29"/>
                    <a:pt x="36" y="29"/>
                  </a:cubicBezTo>
                  <a:cubicBezTo>
                    <a:pt x="36" y="27"/>
                    <a:pt x="36" y="27"/>
                    <a:pt x="36" y="27"/>
                  </a:cubicBezTo>
                  <a:cubicBezTo>
                    <a:pt x="16" y="27"/>
                    <a:pt x="16" y="27"/>
                    <a:pt x="16" y="27"/>
                  </a:cubicBezTo>
                  <a:close/>
                  <a:moveTo>
                    <a:pt x="8" y="24"/>
                  </a:moveTo>
                  <a:cubicBezTo>
                    <a:pt x="7" y="24"/>
                    <a:pt x="7" y="24"/>
                    <a:pt x="7" y="24"/>
                  </a:cubicBezTo>
                  <a:cubicBezTo>
                    <a:pt x="7" y="25"/>
                    <a:pt x="7" y="25"/>
                    <a:pt x="7" y="25"/>
                  </a:cubicBezTo>
                  <a:cubicBezTo>
                    <a:pt x="7" y="31"/>
                    <a:pt x="7" y="31"/>
                    <a:pt x="7" y="31"/>
                  </a:cubicBezTo>
                  <a:cubicBezTo>
                    <a:pt x="7" y="32"/>
                    <a:pt x="7" y="32"/>
                    <a:pt x="7" y="32"/>
                  </a:cubicBezTo>
                  <a:cubicBezTo>
                    <a:pt x="8" y="32"/>
                    <a:pt x="8" y="32"/>
                    <a:pt x="8" y="32"/>
                  </a:cubicBezTo>
                  <a:cubicBezTo>
                    <a:pt x="13" y="32"/>
                    <a:pt x="13" y="32"/>
                    <a:pt x="13" y="32"/>
                  </a:cubicBezTo>
                  <a:cubicBezTo>
                    <a:pt x="14" y="32"/>
                    <a:pt x="14" y="32"/>
                    <a:pt x="14" y="32"/>
                  </a:cubicBezTo>
                  <a:cubicBezTo>
                    <a:pt x="14" y="31"/>
                    <a:pt x="14" y="31"/>
                    <a:pt x="14" y="31"/>
                  </a:cubicBezTo>
                  <a:cubicBezTo>
                    <a:pt x="14" y="25"/>
                    <a:pt x="14" y="25"/>
                    <a:pt x="14" y="25"/>
                  </a:cubicBezTo>
                  <a:cubicBezTo>
                    <a:pt x="14" y="24"/>
                    <a:pt x="14" y="24"/>
                    <a:pt x="14" y="24"/>
                  </a:cubicBezTo>
                  <a:cubicBezTo>
                    <a:pt x="13" y="24"/>
                    <a:pt x="13" y="24"/>
                    <a:pt x="13" y="24"/>
                  </a:cubicBezTo>
                  <a:cubicBezTo>
                    <a:pt x="8" y="24"/>
                    <a:pt x="8" y="24"/>
                    <a:pt x="8" y="24"/>
                  </a:cubicBezTo>
                  <a:close/>
                  <a:moveTo>
                    <a:pt x="13" y="26"/>
                  </a:moveTo>
                  <a:cubicBezTo>
                    <a:pt x="9" y="26"/>
                    <a:pt x="9" y="26"/>
                    <a:pt x="9" y="26"/>
                  </a:cubicBezTo>
                  <a:cubicBezTo>
                    <a:pt x="9" y="30"/>
                    <a:pt x="9" y="30"/>
                    <a:pt x="9" y="30"/>
                  </a:cubicBezTo>
                  <a:cubicBezTo>
                    <a:pt x="13" y="30"/>
                    <a:pt x="13" y="30"/>
                    <a:pt x="13" y="30"/>
                  </a:cubicBezTo>
                  <a:cubicBezTo>
                    <a:pt x="13" y="26"/>
                    <a:pt x="13" y="26"/>
                    <a:pt x="13" y="26"/>
                  </a:cubicBezTo>
                  <a:close/>
                  <a:moveTo>
                    <a:pt x="16" y="18"/>
                  </a:moveTo>
                  <a:cubicBezTo>
                    <a:pt x="16" y="20"/>
                    <a:pt x="16" y="20"/>
                    <a:pt x="16" y="20"/>
                  </a:cubicBezTo>
                  <a:cubicBezTo>
                    <a:pt x="36" y="20"/>
                    <a:pt x="36" y="20"/>
                    <a:pt x="36" y="20"/>
                  </a:cubicBezTo>
                  <a:cubicBezTo>
                    <a:pt x="36" y="18"/>
                    <a:pt x="36" y="18"/>
                    <a:pt x="36" y="18"/>
                  </a:cubicBezTo>
                  <a:cubicBezTo>
                    <a:pt x="16" y="18"/>
                    <a:pt x="16" y="18"/>
                    <a:pt x="16" y="18"/>
                  </a:cubicBezTo>
                  <a:close/>
                  <a:moveTo>
                    <a:pt x="8" y="15"/>
                  </a:moveTo>
                  <a:cubicBezTo>
                    <a:pt x="7" y="15"/>
                    <a:pt x="7" y="15"/>
                    <a:pt x="7" y="15"/>
                  </a:cubicBezTo>
                  <a:cubicBezTo>
                    <a:pt x="7" y="16"/>
                    <a:pt x="7" y="16"/>
                    <a:pt x="7" y="16"/>
                  </a:cubicBezTo>
                  <a:cubicBezTo>
                    <a:pt x="7" y="22"/>
                    <a:pt x="7" y="22"/>
                    <a:pt x="7" y="22"/>
                  </a:cubicBezTo>
                  <a:cubicBezTo>
                    <a:pt x="7" y="23"/>
                    <a:pt x="7" y="23"/>
                    <a:pt x="7" y="23"/>
                  </a:cubicBezTo>
                  <a:cubicBezTo>
                    <a:pt x="8" y="23"/>
                    <a:pt x="8" y="23"/>
                    <a:pt x="8" y="23"/>
                  </a:cubicBezTo>
                  <a:cubicBezTo>
                    <a:pt x="13" y="23"/>
                    <a:pt x="13" y="23"/>
                    <a:pt x="13" y="23"/>
                  </a:cubicBezTo>
                  <a:cubicBezTo>
                    <a:pt x="14" y="23"/>
                    <a:pt x="14" y="23"/>
                    <a:pt x="14" y="23"/>
                  </a:cubicBezTo>
                  <a:cubicBezTo>
                    <a:pt x="14" y="22"/>
                    <a:pt x="14" y="22"/>
                    <a:pt x="14" y="22"/>
                  </a:cubicBezTo>
                  <a:cubicBezTo>
                    <a:pt x="14" y="16"/>
                    <a:pt x="14" y="16"/>
                    <a:pt x="14" y="16"/>
                  </a:cubicBezTo>
                  <a:cubicBezTo>
                    <a:pt x="14" y="15"/>
                    <a:pt x="14" y="15"/>
                    <a:pt x="14" y="15"/>
                  </a:cubicBezTo>
                  <a:cubicBezTo>
                    <a:pt x="13" y="15"/>
                    <a:pt x="13" y="15"/>
                    <a:pt x="13" y="15"/>
                  </a:cubicBezTo>
                  <a:cubicBezTo>
                    <a:pt x="8" y="15"/>
                    <a:pt x="8" y="15"/>
                    <a:pt x="8" y="15"/>
                  </a:cubicBezTo>
                  <a:close/>
                  <a:moveTo>
                    <a:pt x="13" y="17"/>
                  </a:moveTo>
                  <a:cubicBezTo>
                    <a:pt x="9" y="17"/>
                    <a:pt x="9" y="17"/>
                    <a:pt x="9" y="17"/>
                  </a:cubicBezTo>
                  <a:cubicBezTo>
                    <a:pt x="9" y="21"/>
                    <a:pt x="9" y="21"/>
                    <a:pt x="9" y="21"/>
                  </a:cubicBezTo>
                  <a:cubicBezTo>
                    <a:pt x="13" y="21"/>
                    <a:pt x="13" y="21"/>
                    <a:pt x="13" y="21"/>
                  </a:cubicBezTo>
                  <a:cubicBezTo>
                    <a:pt x="13" y="17"/>
                    <a:pt x="13" y="17"/>
                    <a:pt x="13" y="17"/>
                  </a:cubicBezTo>
                  <a:close/>
                  <a:moveTo>
                    <a:pt x="34" y="53"/>
                  </a:moveTo>
                  <a:cubicBezTo>
                    <a:pt x="42" y="63"/>
                    <a:pt x="42" y="63"/>
                    <a:pt x="42" y="63"/>
                  </a:cubicBezTo>
                  <a:cubicBezTo>
                    <a:pt x="42" y="64"/>
                    <a:pt x="44" y="64"/>
                    <a:pt x="45" y="64"/>
                  </a:cubicBezTo>
                  <a:cubicBezTo>
                    <a:pt x="46" y="63"/>
                    <a:pt x="46" y="63"/>
                    <a:pt x="46" y="63"/>
                  </a:cubicBezTo>
                  <a:cubicBezTo>
                    <a:pt x="55" y="46"/>
                    <a:pt x="55" y="46"/>
                    <a:pt x="55" y="46"/>
                  </a:cubicBezTo>
                  <a:cubicBezTo>
                    <a:pt x="56" y="45"/>
                    <a:pt x="55" y="43"/>
                    <a:pt x="54" y="43"/>
                  </a:cubicBezTo>
                  <a:cubicBezTo>
                    <a:pt x="53" y="42"/>
                    <a:pt x="51" y="43"/>
                    <a:pt x="50" y="44"/>
                  </a:cubicBezTo>
                  <a:cubicBezTo>
                    <a:pt x="43" y="57"/>
                    <a:pt x="43" y="57"/>
                    <a:pt x="43" y="57"/>
                  </a:cubicBezTo>
                  <a:cubicBezTo>
                    <a:pt x="39" y="50"/>
                    <a:pt x="39" y="50"/>
                    <a:pt x="39" y="50"/>
                  </a:cubicBezTo>
                  <a:cubicBezTo>
                    <a:pt x="38" y="49"/>
                    <a:pt x="36" y="49"/>
                    <a:pt x="35" y="50"/>
                  </a:cubicBezTo>
                  <a:cubicBezTo>
                    <a:pt x="34" y="51"/>
                    <a:pt x="34" y="52"/>
                    <a:pt x="34" y="53"/>
                  </a:cubicBezTo>
                  <a:close/>
                </a:path>
              </a:pathLst>
            </a:custGeom>
            <a:solidFill>
              <a:schemeClr val="bg1"/>
            </a:solidFill>
            <a:ln>
              <a:noFill/>
            </a:ln>
          </p:spPr>
          <p:txBody>
            <a:bodyPr vert="horz" wrap="square" lIns="121920" tIns="60960" rIns="121920" bIns="60960" numCol="1" anchor="t" anchorCtr="0" compatLnSpc="1"/>
            <a:lstStyle/>
            <a:p>
              <a:endParaRPr lang="zh-CN" altLang="en-US" sz="2400">
                <a:latin typeface="Times New Roman" panose="02020603050405020304" pitchFamily="18" charset="0"/>
                <a:ea typeface="微软雅黑" panose="020B0503020204020204" pitchFamily="34" charset="-122"/>
              </a:endParaRPr>
            </a:p>
          </p:txBody>
        </p:sp>
      </p:grpSp>
      <p:sp>
        <p:nvSpPr>
          <p:cNvPr id="26" name="TextBox 25"/>
          <p:cNvSpPr txBox="1"/>
          <p:nvPr/>
        </p:nvSpPr>
        <p:spPr>
          <a:xfrm>
            <a:off x="3758373" y="285536"/>
            <a:ext cx="2646878" cy="584775"/>
          </a:xfrm>
          <a:prstGeom prst="rect">
            <a:avLst/>
          </a:prstGeom>
          <a:noFill/>
        </p:spPr>
        <p:txBody>
          <a:bodyPr wrap="none" rtlCol="0">
            <a:spAutoFit/>
          </a:bodyPr>
          <a:lstStyle/>
          <a:p>
            <a:r>
              <a:rPr lang="zh-CN" altLang="en-US" sz="3200" dirty="0">
                <a:solidFill>
                  <a:srgbClr val="517399"/>
                </a:solidFill>
                <a:latin typeface="Times New Roman" panose="02020603050405020304" pitchFamily="18" charset="0"/>
                <a:ea typeface="微软雅黑" panose="020B0503020204020204" pitchFamily="34" charset="-122"/>
              </a:rPr>
              <a:t>Introduction to Key Functions</a:t>
            </a:r>
          </a:p>
        </p:txBody>
      </p:sp>
      <p:sp>
        <p:nvSpPr>
          <p:cNvPr id="31"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Times New Roman" panose="02020603050405020304" pitchFamily="18" charset="0"/>
                <a:ea typeface="微软雅黑" panose="020B0503020204020204" pitchFamily="34" charset="-122"/>
              </a:rPr>
              <a:t>延迟符号</a:t>
            </a:r>
            <a:endParaRPr lang="nl-NL" altLang="zh-CN" sz="1865" dirty="0">
              <a:solidFill>
                <a:srgbClr val="00AEEE"/>
              </a:solidFill>
              <a:latin typeface="Times New Roman" panose="02020603050405020304" pitchFamily="18" charset="0"/>
              <a:ea typeface="微软雅黑" panose="020B0503020204020204" pitchFamily="34" charset="-122"/>
            </a:endParaRPr>
          </a:p>
        </p:txBody>
      </p:sp>
      <p:sp>
        <p:nvSpPr>
          <p:cNvPr id="32" name="左大括号 31"/>
          <p:cNvSpPr/>
          <p:nvPr/>
        </p:nvSpPr>
        <p:spPr>
          <a:xfrm>
            <a:off x="3392219" y="2381630"/>
            <a:ext cx="450686" cy="25564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矩形 32"/>
          <p:cNvSpPr/>
          <p:nvPr/>
        </p:nvSpPr>
        <p:spPr>
          <a:xfrm>
            <a:off x="3709527" y="3283004"/>
            <a:ext cx="2457724" cy="830997"/>
          </a:xfrm>
          <a:prstGeom prst="rect">
            <a:avLst/>
          </a:prstGeom>
        </p:spPr>
        <p:txBody>
          <a:bodyPr wrap="square">
            <a:spAutoFit/>
          </a:bodyPr>
          <a:lstStyle/>
          <a:p>
            <a:r>
              <a:rPr lang="en-US" altLang="zh-CN" sz="2400" i="0" dirty="0">
                <a:effectLst/>
                <a:latin typeface="Times New Roman" panose="02020603050405020304" pitchFamily="18" charset="0"/>
                <a:cs typeface="Times New Roman" panose="02020603050405020304" pitchFamily="18" charset="0"/>
              </a:rPr>
              <a:t>Microcontroller Minimum System</a:t>
            </a:r>
          </a:p>
        </p:txBody>
      </p:sp>
      <p:sp>
        <p:nvSpPr>
          <p:cNvPr id="34" name="矩形 33"/>
          <p:cNvSpPr/>
          <p:nvPr/>
        </p:nvSpPr>
        <p:spPr>
          <a:xfrm>
            <a:off x="3709527" y="4325963"/>
            <a:ext cx="1951175" cy="461665"/>
          </a:xfrm>
          <a:prstGeom prst="rect">
            <a:avLst/>
          </a:prstGeom>
        </p:spPr>
        <p:txBody>
          <a:bodyPr wrap="none">
            <a:spAutoFit/>
          </a:bodyPr>
          <a:lstStyle/>
          <a:p>
            <a:r>
              <a:rPr lang="en-US" altLang="zh-CN" sz="2400" dirty="0">
                <a:latin typeface="Times New Roman" panose="02020603050405020304" pitchFamily="18" charset="0"/>
                <a:ea typeface="微软雅黑" panose="020B0503020204020204" pitchFamily="34" charset="-122"/>
              </a:rPr>
              <a:t>Button Circuit</a:t>
            </a:r>
          </a:p>
        </p:txBody>
      </p:sp>
      <p:sp>
        <p:nvSpPr>
          <p:cNvPr id="35" name="矩形 34"/>
          <p:cNvSpPr/>
          <p:nvPr/>
        </p:nvSpPr>
        <p:spPr>
          <a:xfrm>
            <a:off x="3709527" y="2499605"/>
            <a:ext cx="2457725" cy="461665"/>
          </a:xfrm>
          <a:prstGeom prst="rect">
            <a:avLst/>
          </a:prstGeom>
        </p:spPr>
        <p:txBody>
          <a:bodyPr wrap="none">
            <a:spAutoFit/>
          </a:bodyPr>
          <a:lstStyle/>
          <a:p>
            <a:r>
              <a:rPr lang="en-US" altLang="zh-CN" sz="2400" dirty="0">
                <a:effectLst/>
                <a:latin typeface="Times New Roman" panose="02020603050405020304" pitchFamily="18" charset="0"/>
                <a:ea typeface="微软雅黑" panose="020B0503020204020204" pitchFamily="34" charset="-122"/>
              </a:rPr>
              <a:t>LCD</a:t>
            </a:r>
            <a:r>
              <a:rPr lang="en-US" altLang="zh-CN" sz="2400" dirty="0">
                <a:latin typeface="Times New Roman" panose="02020603050405020304" pitchFamily="18" charset="0"/>
                <a:ea typeface="微软雅黑" panose="020B0503020204020204" pitchFamily="34" charset="-122"/>
              </a:rPr>
              <a:t> Display Unit</a:t>
            </a:r>
            <a:endParaRPr lang="zh-CN" altLang="en-US" sz="2400" dirty="0">
              <a:effectLst/>
              <a:latin typeface="Times New Roman" panose="02020603050405020304" pitchFamily="18" charset="0"/>
              <a:ea typeface="微软雅黑" panose="020B0503020204020204" pitchFamily="34" charset="-122"/>
            </a:endParaRPr>
          </a:p>
        </p:txBody>
      </p:sp>
      <p:sp>
        <p:nvSpPr>
          <p:cNvPr id="36" name="左大括号 35"/>
          <p:cNvSpPr/>
          <p:nvPr/>
        </p:nvSpPr>
        <p:spPr>
          <a:xfrm>
            <a:off x="8637633" y="1484768"/>
            <a:ext cx="450686" cy="35548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8862976" y="1549459"/>
            <a:ext cx="3252814" cy="338554"/>
          </a:xfrm>
          <a:prstGeom prst="rect">
            <a:avLst/>
          </a:prstGeom>
        </p:spPr>
        <p:txBody>
          <a:bodyPr wrap="none" anchor="ctr">
            <a:spAutoFit/>
          </a:bodyPr>
          <a:lstStyle/>
          <a:p>
            <a:pPr algn="l"/>
            <a:r>
              <a:rPr lang="en-US" altLang="zh-CN" sz="1600" i="0" dirty="0">
                <a:solidFill>
                  <a:srgbClr val="0D0D0D"/>
                </a:solidFill>
                <a:effectLst/>
                <a:latin typeface="Times New Roman" panose="02020603050405020304" pitchFamily="18" charset="0"/>
                <a:cs typeface="Times New Roman" panose="02020603050405020304" pitchFamily="18" charset="0"/>
              </a:rPr>
              <a:t>Microcontroller System Initialization</a:t>
            </a:r>
          </a:p>
        </p:txBody>
      </p:sp>
      <p:sp>
        <p:nvSpPr>
          <p:cNvPr id="38" name="矩形 37"/>
          <p:cNvSpPr/>
          <p:nvPr/>
        </p:nvSpPr>
        <p:spPr>
          <a:xfrm>
            <a:off x="8883315" y="3359949"/>
            <a:ext cx="1800493" cy="338554"/>
          </a:xfrm>
          <a:prstGeom prst="rect">
            <a:avLst/>
          </a:prstGeom>
        </p:spPr>
        <p:txBody>
          <a:bodyPr wrap="none" anchor="ctr">
            <a:spAutoFit/>
          </a:bodyPr>
          <a:lstStyle/>
          <a:p>
            <a:pPr algn="l"/>
            <a:r>
              <a:rPr lang="en-US" altLang="zh-CN" sz="1600" i="0" dirty="0">
                <a:solidFill>
                  <a:srgbClr val="0D0D0D"/>
                </a:solidFill>
                <a:effectLst/>
                <a:latin typeface="Times New Roman" panose="02020603050405020304" pitchFamily="18" charset="0"/>
                <a:cs typeface="Times New Roman" panose="02020603050405020304" pitchFamily="18" charset="0"/>
              </a:rPr>
              <a:t>Button Recognition</a:t>
            </a:r>
          </a:p>
        </p:txBody>
      </p:sp>
      <p:sp>
        <p:nvSpPr>
          <p:cNvPr id="39" name="矩形 38"/>
          <p:cNvSpPr/>
          <p:nvPr/>
        </p:nvSpPr>
        <p:spPr>
          <a:xfrm>
            <a:off x="8862977" y="2756452"/>
            <a:ext cx="1963999" cy="338554"/>
          </a:xfrm>
          <a:prstGeom prst="rect">
            <a:avLst/>
          </a:prstGeom>
        </p:spPr>
        <p:txBody>
          <a:bodyPr wrap="none" anchor="ctr">
            <a:spAutoFit/>
          </a:bodyPr>
          <a:lstStyle/>
          <a:p>
            <a:pPr algn="l"/>
            <a:r>
              <a:rPr lang="en-US" altLang="zh-CN" sz="1600" i="0" dirty="0">
                <a:solidFill>
                  <a:srgbClr val="0D0D0D"/>
                </a:solidFill>
                <a:effectLst/>
                <a:latin typeface="Times New Roman" panose="02020603050405020304" pitchFamily="18" charset="0"/>
                <a:cs typeface="Times New Roman" panose="02020603050405020304" pitchFamily="18" charset="0"/>
              </a:rPr>
              <a:t>LCD Display Control</a:t>
            </a:r>
          </a:p>
        </p:txBody>
      </p:sp>
      <p:sp>
        <p:nvSpPr>
          <p:cNvPr id="40" name="矩形 39"/>
          <p:cNvSpPr/>
          <p:nvPr/>
        </p:nvSpPr>
        <p:spPr>
          <a:xfrm>
            <a:off x="8896059" y="2185761"/>
            <a:ext cx="1786835" cy="338554"/>
          </a:xfrm>
          <a:prstGeom prst="rect">
            <a:avLst/>
          </a:prstGeom>
        </p:spPr>
        <p:txBody>
          <a:bodyPr wrap="none" anchor="ctr">
            <a:spAutoFit/>
          </a:bodyPr>
          <a:lstStyle/>
          <a:p>
            <a:pPr algn="ctr"/>
            <a:r>
              <a:rPr lang="en-US" altLang="zh-CN" sz="1600" dirty="0">
                <a:latin typeface="Times New Roman" panose="02020603050405020304" pitchFamily="18" charset="0"/>
                <a:ea typeface="微软雅黑" panose="020B0503020204020204" pitchFamily="34" charset="-122"/>
              </a:rPr>
              <a:t>Timer Initialization</a:t>
            </a:r>
            <a:endParaRPr lang="zh-CN" altLang="en-US" sz="1600" dirty="0">
              <a:effectLst/>
              <a:latin typeface="Times New Roman" panose="02020603050405020304" pitchFamily="18" charset="0"/>
              <a:ea typeface="微软雅黑" panose="020B0503020204020204" pitchFamily="34" charset="-122"/>
            </a:endParaRPr>
          </a:p>
        </p:txBody>
      </p:sp>
      <p:sp>
        <p:nvSpPr>
          <p:cNvPr id="41" name="矩形 40"/>
          <p:cNvSpPr/>
          <p:nvPr/>
        </p:nvSpPr>
        <p:spPr>
          <a:xfrm>
            <a:off x="8856641" y="4006280"/>
            <a:ext cx="2269339" cy="338554"/>
          </a:xfrm>
          <a:prstGeom prst="rect">
            <a:avLst/>
          </a:prstGeom>
        </p:spPr>
        <p:txBody>
          <a:bodyPr wrap="none" anchor="ctr">
            <a:spAutoFit/>
          </a:bodyPr>
          <a:lstStyle/>
          <a:p>
            <a:pPr algn="ctr"/>
            <a:r>
              <a:rPr lang="en-US" altLang="zh-CN" sz="1600" dirty="0">
                <a:solidFill>
                  <a:srgbClr val="444F53"/>
                </a:solidFill>
                <a:latin typeface="Times New Roman" panose="02020603050405020304" pitchFamily="18" charset="0"/>
                <a:ea typeface="微软雅黑" panose="020B0503020204020204" pitchFamily="34" charset="-122"/>
              </a:rPr>
              <a:t>Timer Interrupt Handling</a:t>
            </a:r>
            <a:endParaRPr lang="zh-CN" altLang="en-US" sz="1600" dirty="0">
              <a:solidFill>
                <a:srgbClr val="444F53"/>
              </a:solidFill>
              <a:effectLst/>
              <a:latin typeface="Times New Roman" panose="02020603050405020304" pitchFamily="18" charset="0"/>
              <a:ea typeface="微软雅黑" panose="020B0503020204020204" pitchFamily="34" charset="-122"/>
            </a:endParaRPr>
          </a:p>
        </p:txBody>
      </p:sp>
      <p:sp>
        <p:nvSpPr>
          <p:cNvPr id="42" name="矩形 41"/>
          <p:cNvSpPr/>
          <p:nvPr/>
        </p:nvSpPr>
        <p:spPr>
          <a:xfrm>
            <a:off x="8883315" y="4553622"/>
            <a:ext cx="2021707" cy="338554"/>
          </a:xfrm>
          <a:prstGeom prst="rect">
            <a:avLst/>
          </a:prstGeom>
        </p:spPr>
        <p:txBody>
          <a:bodyPr wrap="none" anchor="ctr">
            <a:spAutoFit/>
          </a:bodyPr>
          <a:lstStyle/>
          <a:p>
            <a:pPr algn="ctr"/>
            <a:r>
              <a:rPr lang="en-US" altLang="zh-CN" sz="1600" dirty="0">
                <a:solidFill>
                  <a:srgbClr val="444F53"/>
                </a:solidFill>
                <a:latin typeface="Times New Roman" panose="02020603050405020304" pitchFamily="18" charset="0"/>
                <a:ea typeface="微软雅黑" panose="020B0503020204020204" pitchFamily="34" charset="-122"/>
              </a:rPr>
              <a:t>Game Logic Handling</a:t>
            </a:r>
            <a:endParaRPr lang="zh-CN" altLang="en-US" sz="1600" dirty="0">
              <a:solidFill>
                <a:srgbClr val="444F53"/>
              </a:solidFill>
              <a:effectLst/>
              <a:latin typeface="Times New Roman" panose="02020603050405020304" pitchFamily="18" charset="0"/>
              <a:ea typeface="微软雅黑" panose="020B0503020204020204"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650" fill="hold"/>
                                        <p:tgtEl>
                                          <p:spTgt spid="31"/>
                                        </p:tgtEl>
                                        <p:attrNameLst>
                                          <p:attrName>ppt_w</p:attrName>
                                        </p:attrNameLst>
                                      </p:cBhvr>
                                      <p:tavLst>
                                        <p:tav tm="0">
                                          <p:val>
                                            <p:fltVal val="0"/>
                                          </p:val>
                                        </p:tav>
                                        <p:tav tm="100000">
                                          <p:val>
                                            <p:strVal val="#ppt_w"/>
                                          </p:val>
                                        </p:tav>
                                      </p:tavLst>
                                    </p:anim>
                                    <p:anim calcmode="lin" valueType="num">
                                      <p:cBhvr>
                                        <p:cTn id="8" dur="650" fill="hold"/>
                                        <p:tgtEl>
                                          <p:spTgt spid="31"/>
                                        </p:tgtEl>
                                        <p:attrNameLst>
                                          <p:attrName>ppt_h</p:attrName>
                                        </p:attrNameLst>
                                      </p:cBhvr>
                                      <p:tavLst>
                                        <p:tav tm="0">
                                          <p:val>
                                            <p:fltVal val="0"/>
                                          </p:val>
                                        </p:tav>
                                        <p:tav tm="100000">
                                          <p:val>
                                            <p:strVal val="#ppt_h"/>
                                          </p:val>
                                        </p:tav>
                                      </p:tavLst>
                                    </p:anim>
                                    <p:animEffect transition="in" filter="fade">
                                      <p:cBhvr>
                                        <p:cTn id="9" dur="6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640932" y="334059"/>
            <a:ext cx="9406742"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Hardware Section — Microcontroller Minimum System</a:t>
            </a:r>
            <a:endParaRPr lang="zh-CN" altLang="en-US" sz="3200" dirty="0">
              <a:solidFill>
                <a:srgbClr val="517399"/>
              </a:solidFill>
              <a:latin typeface="Times New Roman" panose="02020603050405020304" pitchFamily="18" charset="0"/>
              <a:ea typeface="微软雅黑" panose="020B0503020204020204" pitchFamily="34" charset="-122"/>
            </a:endParaRPr>
          </a:p>
        </p:txBody>
      </p:sp>
      <p:sp>
        <p:nvSpPr>
          <p:cNvPr id="3" name="圆角矩形 2"/>
          <p:cNvSpPr/>
          <p:nvPr/>
        </p:nvSpPr>
        <p:spPr>
          <a:xfrm>
            <a:off x="1198880" y="1300351"/>
            <a:ext cx="9794240" cy="10427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5" name="矩形 93"/>
          <p:cNvSpPr/>
          <p:nvPr/>
        </p:nvSpPr>
        <p:spPr>
          <a:xfrm>
            <a:off x="1148656" y="12409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6" name="矩形 93"/>
          <p:cNvSpPr/>
          <p:nvPr/>
        </p:nvSpPr>
        <p:spPr>
          <a:xfrm rot="10800000">
            <a:off x="10763446" y="20379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19"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Times New Roman" panose="02020603050405020304" pitchFamily="18" charset="0"/>
                <a:ea typeface="微软雅黑" panose="020B0503020204020204" pitchFamily="34" charset="-122"/>
              </a:rPr>
              <a:t>延迟符号</a:t>
            </a:r>
            <a:endParaRPr lang="nl-NL" altLang="zh-CN" sz="1865" dirty="0">
              <a:solidFill>
                <a:srgbClr val="00AEEE"/>
              </a:solidFill>
              <a:latin typeface="Times New Roman" panose="02020603050405020304" pitchFamily="18" charset="0"/>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2285296" y="2349565"/>
            <a:ext cx="7197505" cy="4330629"/>
          </a:xfrm>
          <a:prstGeom prst="rect">
            <a:avLst/>
          </a:prstGeom>
        </p:spPr>
      </p:pic>
      <p:sp>
        <p:nvSpPr>
          <p:cNvPr id="10" name="矩形 9"/>
          <p:cNvSpPr/>
          <p:nvPr/>
        </p:nvSpPr>
        <p:spPr>
          <a:xfrm>
            <a:off x="1874831" y="1306831"/>
            <a:ext cx="7531719" cy="1015663"/>
          </a:xfrm>
          <a:prstGeom prst="rect">
            <a:avLst/>
          </a:prstGeom>
        </p:spPr>
        <p:txBody>
          <a:bodyPr wrap="square" anchor="ctr">
            <a:spAutoFit/>
          </a:bodyPr>
          <a:lstStyle/>
          <a:p>
            <a:pPr algn="ctr"/>
            <a:r>
              <a:rPr lang="en-US" altLang="zh-CN" sz="2000" spc="100" dirty="0">
                <a:solidFill>
                  <a:srgbClr val="444F53"/>
                </a:solidFill>
                <a:latin typeface="Times New Roman" panose="02020603050405020304" pitchFamily="18" charset="0"/>
                <a:ea typeface="微软雅黑" panose="020B0503020204020204" pitchFamily="34" charset="-122"/>
              </a:rPr>
              <a:t>Microcontroller Minimum System:</a:t>
            </a:r>
          </a:p>
          <a:p>
            <a:pPr algn="ctr"/>
            <a:r>
              <a:rPr lang="en-US" altLang="zh-CN" sz="2000" spc="100" dirty="0">
                <a:solidFill>
                  <a:srgbClr val="444F53"/>
                </a:solidFill>
                <a:latin typeface="Times New Roman" panose="02020603050405020304" pitchFamily="18" charset="0"/>
                <a:ea typeface="微软雅黑" panose="020B0503020204020204" pitchFamily="34" charset="-122"/>
              </a:rPr>
              <a:t>1. Power, reset circuit, MCU pin connections, and crystal oscillator circuit</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0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19"/>
                                        </p:tgtEl>
                                        <p:attrNameLst>
                                          <p:attrName>style.visibility</p:attrName>
                                        </p:attrNameLst>
                                      </p:cBhvr>
                                      <p:to>
                                        <p:strVal val="visible"/>
                                      </p:to>
                                    </p:set>
                                    <p:anim calcmode="lin" valueType="num">
                                      <p:cBhvr>
                                        <p:cTn id="26" dur="650" fill="hold"/>
                                        <p:tgtEl>
                                          <p:spTgt spid="19"/>
                                        </p:tgtEl>
                                        <p:attrNameLst>
                                          <p:attrName>ppt_w</p:attrName>
                                        </p:attrNameLst>
                                      </p:cBhvr>
                                      <p:tavLst>
                                        <p:tav tm="0">
                                          <p:val>
                                            <p:fltVal val="0"/>
                                          </p:val>
                                        </p:tav>
                                        <p:tav tm="100000">
                                          <p:val>
                                            <p:strVal val="#ppt_w"/>
                                          </p:val>
                                        </p:tav>
                                      </p:tavLst>
                                    </p:anim>
                                    <p:anim calcmode="lin" valueType="num">
                                      <p:cBhvr>
                                        <p:cTn id="27" dur="650" fill="hold"/>
                                        <p:tgtEl>
                                          <p:spTgt spid="19"/>
                                        </p:tgtEl>
                                        <p:attrNameLst>
                                          <p:attrName>ppt_h</p:attrName>
                                        </p:attrNameLst>
                                      </p:cBhvr>
                                      <p:tavLst>
                                        <p:tav tm="0">
                                          <p:val>
                                            <p:fltVal val="0"/>
                                          </p:val>
                                        </p:tav>
                                        <p:tav tm="100000">
                                          <p:val>
                                            <p:strVal val="#ppt_h"/>
                                          </p:val>
                                        </p:tav>
                                      </p:tavLst>
                                    </p:anim>
                                    <p:animEffect transition="in" filter="fade">
                                      <p:cBhvr>
                                        <p:cTn id="28" dur="6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703084" y="321164"/>
            <a:ext cx="6785832"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Hardware Section — LCD Display Unit</a:t>
            </a:r>
            <a:endParaRPr lang="zh-CN" altLang="en-US" sz="3200" dirty="0">
              <a:solidFill>
                <a:srgbClr val="517399"/>
              </a:solidFill>
              <a:latin typeface="Times New Roman" panose="02020603050405020304" pitchFamily="18" charset="0"/>
              <a:ea typeface="微软雅黑" panose="020B0503020204020204" pitchFamily="34" charset="-122"/>
            </a:endParaRPr>
          </a:p>
        </p:txBody>
      </p:sp>
      <p:sp>
        <p:nvSpPr>
          <p:cNvPr id="3" name="圆角矩形 2"/>
          <p:cNvSpPr/>
          <p:nvPr/>
        </p:nvSpPr>
        <p:spPr>
          <a:xfrm>
            <a:off x="1198880" y="1300351"/>
            <a:ext cx="9794240" cy="10427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5" name="矩形 93"/>
          <p:cNvSpPr/>
          <p:nvPr/>
        </p:nvSpPr>
        <p:spPr>
          <a:xfrm>
            <a:off x="1148656" y="12409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6" name="矩形 93"/>
          <p:cNvSpPr/>
          <p:nvPr/>
        </p:nvSpPr>
        <p:spPr>
          <a:xfrm rot="10800000">
            <a:off x="10763446" y="20379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10" name="矩形 9"/>
          <p:cNvSpPr/>
          <p:nvPr/>
        </p:nvSpPr>
        <p:spPr>
          <a:xfrm>
            <a:off x="1874831" y="1614607"/>
            <a:ext cx="7531719" cy="400110"/>
          </a:xfrm>
          <a:prstGeom prst="rect">
            <a:avLst/>
          </a:prstGeom>
        </p:spPr>
        <p:txBody>
          <a:bodyPr wrap="square" anchor="ctr">
            <a:spAutoFit/>
          </a:bodyPr>
          <a:lstStyle/>
          <a:p>
            <a:pPr algn="ctr"/>
            <a:r>
              <a:rPr lang="en-US" altLang="zh-CN" sz="2000" spc="100" dirty="0">
                <a:solidFill>
                  <a:srgbClr val="444F53"/>
                </a:solidFill>
                <a:latin typeface="Times New Roman" panose="02020603050405020304" pitchFamily="18" charset="0"/>
                <a:ea typeface="微软雅黑" panose="020B0503020204020204" pitchFamily="34" charset="-122"/>
              </a:rPr>
              <a:t>LCD Display Unit Composition: 12864 LCD</a:t>
            </a:r>
          </a:p>
        </p:txBody>
      </p:sp>
      <p:pic>
        <p:nvPicPr>
          <p:cNvPr id="4" name="图片 3"/>
          <p:cNvPicPr>
            <a:picLocks noChangeAspect="1"/>
          </p:cNvPicPr>
          <p:nvPr/>
        </p:nvPicPr>
        <p:blipFill>
          <a:blip r:embed="rId3"/>
          <a:stretch>
            <a:fillRect/>
          </a:stretch>
        </p:blipFill>
        <p:spPr>
          <a:xfrm>
            <a:off x="1198880" y="2657377"/>
            <a:ext cx="5600700" cy="3390900"/>
          </a:xfrm>
          <a:prstGeom prst="rect">
            <a:avLst/>
          </a:prstGeom>
        </p:spPr>
      </p:pic>
      <p:sp>
        <p:nvSpPr>
          <p:cNvPr id="9" name="文本框 8"/>
          <p:cNvSpPr txBox="1"/>
          <p:nvPr/>
        </p:nvSpPr>
        <p:spPr>
          <a:xfrm>
            <a:off x="6960133" y="2752311"/>
            <a:ext cx="4127953" cy="3108543"/>
          </a:xfrm>
          <a:prstGeom prst="rect">
            <a:avLst/>
          </a:prstGeom>
          <a:noFill/>
        </p:spPr>
        <p:txBody>
          <a:bodyPr wrap="square">
            <a:spAutoFit/>
          </a:bodyPr>
          <a:lstStyle/>
          <a:p>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Connection Principle with MCU - Parallel Mode</a:t>
            </a:r>
          </a:p>
          <a:p>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Apart from the power supply, the module's CS, SCLK, SID, and DB0-DB7 pins need to be connected to the microcontroller one by one. PSB connects to VCC, and RST connects to VCC (low-level reset).</a:t>
            </a:r>
          </a:p>
          <a:p>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Interface Definitions with the Microcontroller:</a:t>
            </a:r>
          </a:p>
          <a:p>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DB0-DB7 --&gt; P2</a:t>
            </a:r>
          </a:p>
          <a:p>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LCD_RS --&gt; P1^0</a:t>
            </a:r>
          </a:p>
          <a:p>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LCD_RW --&gt; P1^1</a:t>
            </a:r>
          </a:p>
          <a:p>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LCD_E --&gt; P1^2</a:t>
            </a:r>
          </a:p>
          <a:p>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LCD_CS2 --&gt; P1^4</a:t>
            </a:r>
          </a:p>
          <a:p>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LCD_CS1 --&gt; P1^3</a:t>
            </a:r>
          </a:p>
          <a:p>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LCD_RST --&gt; P3^7</a:t>
            </a:r>
            <a:endParaRPr lang="zh-CN" altLang="zh-CN" sz="14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2935740" y="274243"/>
            <a:ext cx="3877985" cy="584775"/>
          </a:xfrm>
          <a:prstGeom prst="rect">
            <a:avLst/>
          </a:prstGeom>
          <a:noFill/>
        </p:spPr>
        <p:txBody>
          <a:bodyPr wrap="none" rtlCol="0">
            <a:spAutoFit/>
          </a:bodyPr>
          <a:lstStyle/>
          <a:p>
            <a:r>
              <a:rPr lang="zh-CN" altLang="en-US" sz="3200" dirty="0">
                <a:solidFill>
                  <a:srgbClr val="517399"/>
                </a:solidFill>
                <a:latin typeface="Times New Roman" panose="02020603050405020304" pitchFamily="18" charset="0"/>
                <a:ea typeface="微软雅黑" panose="020B0503020204020204" pitchFamily="34" charset="-122"/>
              </a:rPr>
              <a:t>Hardware Section</a:t>
            </a:r>
            <a:r>
              <a:rPr lang="en-US" altLang="zh-CN" sz="3200" dirty="0">
                <a:solidFill>
                  <a:srgbClr val="517399"/>
                </a:solidFill>
                <a:latin typeface="Times New Roman" panose="02020603050405020304" pitchFamily="18" charset="0"/>
                <a:ea typeface="微软雅黑" panose="020B0503020204020204" pitchFamily="34" charset="-122"/>
              </a:rPr>
              <a:t>—</a:t>
            </a:r>
            <a:r>
              <a:rPr lang="zh-CN" altLang="en-US" sz="3200" dirty="0">
                <a:solidFill>
                  <a:srgbClr val="517399"/>
                </a:solidFill>
                <a:latin typeface="Times New Roman" panose="02020603050405020304" pitchFamily="18" charset="0"/>
                <a:ea typeface="微软雅黑" panose="020B0503020204020204" pitchFamily="34" charset="-122"/>
              </a:rPr>
              <a:t>Button Circuit</a:t>
            </a:r>
          </a:p>
        </p:txBody>
      </p:sp>
      <p:sp>
        <p:nvSpPr>
          <p:cNvPr id="3" name="圆角矩形 2"/>
          <p:cNvSpPr/>
          <p:nvPr/>
        </p:nvSpPr>
        <p:spPr>
          <a:xfrm>
            <a:off x="1198880" y="1300351"/>
            <a:ext cx="9794240" cy="10427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5" name="矩形 93"/>
          <p:cNvSpPr/>
          <p:nvPr/>
        </p:nvSpPr>
        <p:spPr>
          <a:xfrm>
            <a:off x="1148656" y="12409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6" name="矩形 93"/>
          <p:cNvSpPr/>
          <p:nvPr/>
        </p:nvSpPr>
        <p:spPr>
          <a:xfrm rot="10800000">
            <a:off x="10763446" y="20379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Times New Roman" panose="02020603050405020304" pitchFamily="18" charset="0"/>
              <a:ea typeface="微软雅黑" panose="020B0503020204020204" pitchFamily="34" charset="-122"/>
            </a:endParaRPr>
          </a:p>
        </p:txBody>
      </p:sp>
      <p:sp>
        <p:nvSpPr>
          <p:cNvPr id="19"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Times New Roman" panose="02020603050405020304" pitchFamily="18" charset="0"/>
                <a:ea typeface="微软雅黑" panose="020B0503020204020204" pitchFamily="34" charset="-122"/>
              </a:rPr>
              <a:t>延迟符号</a:t>
            </a:r>
            <a:endParaRPr lang="nl-NL" altLang="zh-CN" sz="1865" dirty="0">
              <a:solidFill>
                <a:srgbClr val="00AEEE"/>
              </a:solidFill>
              <a:latin typeface="Times New Roman" panose="02020603050405020304" pitchFamily="18" charset="0"/>
              <a:ea typeface="微软雅黑" panose="020B0503020204020204" pitchFamily="34" charset="-122"/>
            </a:endParaRPr>
          </a:p>
        </p:txBody>
      </p:sp>
      <p:sp>
        <p:nvSpPr>
          <p:cNvPr id="10" name="矩形 9"/>
          <p:cNvSpPr/>
          <p:nvPr/>
        </p:nvSpPr>
        <p:spPr>
          <a:xfrm>
            <a:off x="1874831" y="1306831"/>
            <a:ext cx="8490374" cy="1015663"/>
          </a:xfrm>
          <a:prstGeom prst="rect">
            <a:avLst/>
          </a:prstGeom>
        </p:spPr>
        <p:txBody>
          <a:bodyPr wrap="square" anchor="ctr">
            <a:spAutoFit/>
          </a:bodyPr>
          <a:lstStyle/>
          <a:p>
            <a:pPr algn="ctr"/>
            <a:r>
              <a:rPr lang="en-US" altLang="zh-CN" sz="2000" spc="100" dirty="0">
                <a:solidFill>
                  <a:srgbClr val="444F53"/>
                </a:solidFill>
                <a:latin typeface="Times New Roman" panose="02020603050405020304" pitchFamily="18" charset="0"/>
                <a:ea typeface="微软雅黑" panose="020B0503020204020204" pitchFamily="34" charset="-122"/>
              </a:rPr>
              <a:t>Button Unit:</a:t>
            </a:r>
          </a:p>
          <a:p>
            <a:pPr algn="ctr"/>
            <a:r>
              <a:rPr lang="en-US" altLang="zh-CN" sz="2000" spc="100" dirty="0">
                <a:solidFill>
                  <a:srgbClr val="444F53"/>
                </a:solidFill>
                <a:latin typeface="Times New Roman" panose="02020603050405020304" pitchFamily="18" charset="0"/>
                <a:ea typeface="微软雅黑" panose="020B0503020204020204" pitchFamily="34" charset="-122"/>
              </a:rPr>
              <a:t>1. The microcontroller connects to button pins configured as pull-up input, with low level effective when the button is pressed.</a:t>
            </a:r>
          </a:p>
        </p:txBody>
      </p:sp>
      <p:pic>
        <p:nvPicPr>
          <p:cNvPr id="12" name="图片 11"/>
          <p:cNvPicPr>
            <a:picLocks noChangeAspect="1"/>
          </p:cNvPicPr>
          <p:nvPr/>
        </p:nvPicPr>
        <p:blipFill>
          <a:blip r:embed="rId3"/>
          <a:stretch>
            <a:fillRect/>
          </a:stretch>
        </p:blipFill>
        <p:spPr>
          <a:xfrm>
            <a:off x="3815333" y="2402541"/>
            <a:ext cx="4821674" cy="4303131"/>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anim calcmode="lin" valueType="num">
                                      <p:cBhvr>
                                        <p:cTn id="17" dur="500" fill="hold"/>
                                        <p:tgtEl>
                                          <p:spTgt spid="6"/>
                                        </p:tgtEl>
                                        <p:attrNameLst>
                                          <p:attrName>ppt_x</p:attrName>
                                        </p:attrNameLst>
                                      </p:cBhvr>
                                      <p:tavLst>
                                        <p:tav tm="0">
                                          <p:val>
                                            <p:fltVal val="0.5"/>
                                          </p:val>
                                        </p:tav>
                                        <p:tav tm="100000">
                                          <p:val>
                                            <p:strVal val="#ppt_x"/>
                                          </p:val>
                                        </p:tav>
                                      </p:tavLst>
                                    </p:anim>
                                    <p:anim calcmode="lin" valueType="num">
                                      <p:cBhvr>
                                        <p:cTn id="18" dur="500" fill="hold"/>
                                        <p:tgtEl>
                                          <p:spTgt spid="6"/>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0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19"/>
                                        </p:tgtEl>
                                        <p:attrNameLst>
                                          <p:attrName>style.visibility</p:attrName>
                                        </p:attrNameLst>
                                      </p:cBhvr>
                                      <p:to>
                                        <p:strVal val="visible"/>
                                      </p:to>
                                    </p:set>
                                    <p:anim calcmode="lin" valueType="num">
                                      <p:cBhvr>
                                        <p:cTn id="26" dur="650" fill="hold"/>
                                        <p:tgtEl>
                                          <p:spTgt spid="19"/>
                                        </p:tgtEl>
                                        <p:attrNameLst>
                                          <p:attrName>ppt_w</p:attrName>
                                        </p:attrNameLst>
                                      </p:cBhvr>
                                      <p:tavLst>
                                        <p:tav tm="0">
                                          <p:val>
                                            <p:fltVal val="0"/>
                                          </p:val>
                                        </p:tav>
                                        <p:tav tm="100000">
                                          <p:val>
                                            <p:strVal val="#ppt_w"/>
                                          </p:val>
                                        </p:tav>
                                      </p:tavLst>
                                    </p:anim>
                                    <p:anim calcmode="lin" valueType="num">
                                      <p:cBhvr>
                                        <p:cTn id="27" dur="650" fill="hold"/>
                                        <p:tgtEl>
                                          <p:spTgt spid="19"/>
                                        </p:tgtEl>
                                        <p:attrNameLst>
                                          <p:attrName>ppt_h</p:attrName>
                                        </p:attrNameLst>
                                      </p:cBhvr>
                                      <p:tavLst>
                                        <p:tav tm="0">
                                          <p:val>
                                            <p:fltVal val="0"/>
                                          </p:val>
                                        </p:tav>
                                        <p:tav tm="100000">
                                          <p:val>
                                            <p:strVal val="#ppt_h"/>
                                          </p:val>
                                        </p:tav>
                                      </p:tavLst>
                                    </p:anim>
                                    <p:animEffect transition="in" filter="fade">
                                      <p:cBhvr>
                                        <p:cTn id="28" dur="6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683617" y="253688"/>
            <a:ext cx="2999539"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Software Section</a:t>
            </a:r>
          </a:p>
        </p:txBody>
      </p:sp>
      <p:sp>
        <p:nvSpPr>
          <p:cNvPr id="111"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Times New Roman" panose="02020603050405020304" pitchFamily="18" charset="0"/>
                <a:ea typeface="微软雅黑" panose="020B0503020204020204" pitchFamily="34" charset="-122"/>
              </a:rPr>
              <a:t>延迟符号</a:t>
            </a:r>
            <a:endParaRPr lang="nl-NL" altLang="zh-CN" sz="1865" dirty="0">
              <a:solidFill>
                <a:srgbClr val="00AEEE"/>
              </a:solidFill>
              <a:latin typeface="Times New Roman" panose="02020603050405020304" pitchFamily="18" charset="0"/>
              <a:ea typeface="微软雅黑" panose="020B0503020204020204" pitchFamily="34" charset="-122"/>
            </a:endParaRPr>
          </a:p>
        </p:txBody>
      </p:sp>
      <p:sp>
        <p:nvSpPr>
          <p:cNvPr id="2" name="矩形 1"/>
          <p:cNvSpPr/>
          <p:nvPr/>
        </p:nvSpPr>
        <p:spPr>
          <a:xfrm>
            <a:off x="809603" y="1681316"/>
            <a:ext cx="6740013" cy="4380271"/>
          </a:xfrm>
          <a:prstGeom prst="rect">
            <a:avLst/>
          </a:prstGeom>
          <a:solidFill>
            <a:srgbClr val="517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171" name="文本框 51"/>
          <p:cNvSpPr txBox="1"/>
          <p:nvPr/>
        </p:nvSpPr>
        <p:spPr>
          <a:xfrm>
            <a:off x="1984269" y="2171044"/>
            <a:ext cx="2592569" cy="400110"/>
          </a:xfrm>
          <a:prstGeom prst="rect">
            <a:avLst/>
          </a:prstGeom>
          <a:noFill/>
        </p:spPr>
        <p:txBody>
          <a:bodyPr wrap="none" rtlCol="0">
            <a:spAutoFit/>
          </a:bodyPr>
          <a:lstStyle>
            <a:defPPr>
              <a:defRPr lang="zh-CN"/>
            </a:defPPr>
            <a:lvl1pPr>
              <a:defRPr sz="2000">
                <a:solidFill>
                  <a:schemeClr val="accent1"/>
                </a:solidFill>
                <a:effectLst/>
                <a:latin typeface="+mj-ea"/>
                <a:ea typeface="+mj-ea"/>
              </a:defRPr>
            </a:lvl1pPr>
          </a:lstStyle>
          <a:p>
            <a:r>
              <a:rPr lang="en-US" altLang="zh-CN" b="1" dirty="0">
                <a:solidFill>
                  <a:schemeClr val="bg1"/>
                </a:solidFill>
                <a:latin typeface="Times New Roman" panose="02020603050405020304" pitchFamily="18" charset="0"/>
                <a:cs typeface="Times New Roman" panose="02020603050405020304" pitchFamily="18" charset="0"/>
              </a:rPr>
              <a:t>Compilation Software</a:t>
            </a:r>
          </a:p>
        </p:txBody>
      </p:sp>
      <p:sp>
        <p:nvSpPr>
          <p:cNvPr id="172" name="文本框 52"/>
          <p:cNvSpPr txBox="1"/>
          <p:nvPr/>
        </p:nvSpPr>
        <p:spPr>
          <a:xfrm>
            <a:off x="1984267" y="2608751"/>
            <a:ext cx="4111733" cy="1028615"/>
          </a:xfrm>
          <a:prstGeom prst="rect">
            <a:avLst/>
          </a:prstGeom>
          <a:noFill/>
        </p:spPr>
        <p:txBody>
          <a:bodyPr wrap="square" rtlCol="0">
            <a:spAutoFit/>
          </a:bodyPr>
          <a:lstStyle>
            <a:defPPr>
              <a:defRPr lang="zh-CN"/>
            </a:defPPr>
            <a:lvl1pPr lvl="0">
              <a:lnSpc>
                <a:spcPct val="130000"/>
              </a:lnSpc>
              <a:defRPr sz="1100" spc="100">
                <a:solidFill>
                  <a:schemeClr val="bg1"/>
                </a:solidFill>
                <a:ea typeface="苹方 常规" panose="020B0300000000000000" pitchFamily="34" charset="-122"/>
              </a:defRPr>
            </a:lvl1pPr>
          </a:lstStyle>
          <a:p>
            <a:r>
              <a:rPr lang="en-US" altLang="zh-CN" sz="1200" dirty="0">
                <a:latin typeface="Times New Roman" panose="02020603050405020304" pitchFamily="18" charset="0"/>
                <a:cs typeface="Times New Roman" panose="02020603050405020304" pitchFamily="18" charset="0"/>
              </a:rPr>
              <a:t>Use the popular KEIL-V4 IDE to create a project based on the 89C52 microcontroller, write and debug the code, generate the HEX file, and download it to the chip using a programming tool.</a:t>
            </a:r>
          </a:p>
        </p:txBody>
      </p:sp>
      <p:sp>
        <p:nvSpPr>
          <p:cNvPr id="173" name="文本框 53"/>
          <p:cNvSpPr txBox="1"/>
          <p:nvPr/>
        </p:nvSpPr>
        <p:spPr>
          <a:xfrm>
            <a:off x="1984268" y="4134696"/>
            <a:ext cx="2392001" cy="400110"/>
          </a:xfrm>
          <a:prstGeom prst="rect">
            <a:avLst/>
          </a:prstGeom>
          <a:noFill/>
        </p:spPr>
        <p:txBody>
          <a:bodyPr wrap="none" rtlCol="0">
            <a:spAutoFit/>
          </a:bodyPr>
          <a:lstStyle>
            <a:defPPr>
              <a:defRPr lang="zh-CN"/>
            </a:defPPr>
            <a:lvl1pPr>
              <a:defRPr sz="2000">
                <a:solidFill>
                  <a:schemeClr val="accent1"/>
                </a:solidFill>
                <a:effectLst/>
                <a:latin typeface="+mj-ea"/>
                <a:ea typeface="+mj-ea"/>
              </a:defRPr>
            </a:lvl1pPr>
          </a:lstStyle>
          <a:p>
            <a:r>
              <a:rPr lang="en-US" altLang="zh-CN" b="1" dirty="0">
                <a:solidFill>
                  <a:schemeClr val="bg1"/>
                </a:solidFill>
                <a:latin typeface="Times New Roman" panose="02020603050405020304" pitchFamily="18" charset="0"/>
                <a:cs typeface="Times New Roman" panose="02020603050405020304" pitchFamily="18" charset="0"/>
              </a:rPr>
              <a:t>Flowchart Drawing</a:t>
            </a:r>
          </a:p>
        </p:txBody>
      </p:sp>
      <p:sp>
        <p:nvSpPr>
          <p:cNvPr id="174" name="文本框 54"/>
          <p:cNvSpPr txBox="1"/>
          <p:nvPr/>
        </p:nvSpPr>
        <p:spPr>
          <a:xfrm>
            <a:off x="1984267" y="4572403"/>
            <a:ext cx="4111732" cy="548483"/>
          </a:xfrm>
          <a:prstGeom prst="rect">
            <a:avLst/>
          </a:prstGeom>
          <a:noFill/>
        </p:spPr>
        <p:txBody>
          <a:bodyPr wrap="square" rtlCol="0">
            <a:spAutoFit/>
          </a:bodyPr>
          <a:lstStyle>
            <a:defPPr>
              <a:defRPr lang="zh-CN"/>
            </a:defPPr>
            <a:lvl1pPr lvl="0">
              <a:lnSpc>
                <a:spcPct val="130000"/>
              </a:lnSpc>
              <a:defRPr sz="1100" spc="100">
                <a:solidFill>
                  <a:schemeClr val="bg1"/>
                </a:solidFill>
                <a:ea typeface="苹方 常规" panose="020B0300000000000000" pitchFamily="34" charset="-122"/>
              </a:defRPr>
            </a:lvl1pPr>
          </a:lstStyle>
          <a:p>
            <a:r>
              <a:rPr lang="en-US" altLang="zh-CN" sz="1200" dirty="0">
                <a:latin typeface="Times New Roman" panose="02020603050405020304" pitchFamily="18" charset="0"/>
                <a:cs typeface="Times New Roman" panose="02020603050405020304" pitchFamily="18" charset="0"/>
              </a:rPr>
              <a:t>Use </a:t>
            </a:r>
            <a:r>
              <a:rPr lang="en-US" altLang="zh-CN" sz="1200" dirty="0" err="1">
                <a:latin typeface="Times New Roman" panose="02020603050405020304" pitchFamily="18" charset="0"/>
                <a:cs typeface="Times New Roman" panose="02020603050405020304" pitchFamily="18" charset="0"/>
              </a:rPr>
              <a:t>yED</a:t>
            </a:r>
            <a:r>
              <a:rPr lang="en-US" altLang="zh-CN" sz="1200" dirty="0">
                <a:latin typeface="Times New Roman" panose="02020603050405020304" pitchFamily="18" charset="0"/>
                <a:cs typeface="Times New Roman" panose="02020603050405020304" pitchFamily="18" charset="0"/>
              </a:rPr>
              <a:t> software to draw flowcharts to organize the game code project logic.</a:t>
            </a:r>
          </a:p>
        </p:txBody>
      </p:sp>
      <p:grpSp>
        <p:nvGrpSpPr>
          <p:cNvPr id="175" name="组合 174"/>
          <p:cNvGrpSpPr/>
          <p:nvPr/>
        </p:nvGrpSpPr>
        <p:grpSpPr>
          <a:xfrm>
            <a:off x="1404212" y="2250579"/>
            <a:ext cx="387168" cy="433498"/>
            <a:chOff x="4421537" y="3939143"/>
            <a:chExt cx="362904" cy="406336"/>
          </a:xfrm>
          <a:solidFill>
            <a:srgbClr val="F0EFF1"/>
          </a:solidFill>
        </p:grpSpPr>
        <p:sp>
          <p:nvSpPr>
            <p:cNvPr id="177" name="Freeform 120"/>
            <p:cNvSpPr/>
            <p:nvPr/>
          </p:nvSpPr>
          <p:spPr>
            <a:xfrm>
              <a:off x="4465792" y="4062518"/>
              <a:ext cx="16093" cy="158243"/>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7280" y="21600"/>
                    <a:pt x="21600" y="20736"/>
                    <a:pt x="21600" y="20304"/>
                  </a:cubicBezTo>
                  <a:cubicBezTo>
                    <a:pt x="21600" y="1296"/>
                    <a:pt x="21600" y="1296"/>
                    <a:pt x="21600" y="1296"/>
                  </a:cubicBezTo>
                  <a:cubicBezTo>
                    <a:pt x="21600" y="432"/>
                    <a:pt x="17280" y="0"/>
                    <a:pt x="12960" y="0"/>
                  </a:cubicBezTo>
                  <a:cubicBezTo>
                    <a:pt x="4320" y="0"/>
                    <a:pt x="0" y="432"/>
                    <a:pt x="0" y="1296"/>
                  </a:cubicBezTo>
                  <a:cubicBezTo>
                    <a:pt x="0" y="20304"/>
                    <a:pt x="0" y="20304"/>
                    <a:pt x="0" y="20304"/>
                  </a:cubicBezTo>
                  <a:cubicBezTo>
                    <a:pt x="0" y="20736"/>
                    <a:pt x="4320" y="21600"/>
                    <a:pt x="12960" y="21600"/>
                  </a:cubicBez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sp>
          <p:nvSpPr>
            <p:cNvPr id="178" name="Freeform 121"/>
            <p:cNvSpPr/>
            <p:nvPr/>
          </p:nvSpPr>
          <p:spPr>
            <a:xfrm>
              <a:off x="4561005" y="4062518"/>
              <a:ext cx="16093" cy="158243"/>
            </a:xfrm>
            <a:custGeom>
              <a:avLst/>
              <a:gdLst/>
              <a:ahLst/>
              <a:cxnLst>
                <a:cxn ang="0">
                  <a:pos x="wd2" y="hd2"/>
                </a:cxn>
                <a:cxn ang="5400000">
                  <a:pos x="wd2" y="hd2"/>
                </a:cxn>
                <a:cxn ang="10800000">
                  <a:pos x="wd2" y="hd2"/>
                </a:cxn>
                <a:cxn ang="16200000">
                  <a:pos x="wd2" y="hd2"/>
                </a:cxn>
              </a:cxnLst>
              <a:rect l="0" t="0" r="r" b="b"/>
              <a:pathLst>
                <a:path w="21600" h="21600" extrusionOk="0">
                  <a:moveTo>
                    <a:pt x="8640" y="21600"/>
                  </a:moveTo>
                  <a:cubicBezTo>
                    <a:pt x="17280" y="21600"/>
                    <a:pt x="21600" y="20736"/>
                    <a:pt x="21600" y="20304"/>
                  </a:cubicBezTo>
                  <a:cubicBezTo>
                    <a:pt x="21600" y="1296"/>
                    <a:pt x="21600" y="1296"/>
                    <a:pt x="21600" y="1296"/>
                  </a:cubicBezTo>
                  <a:cubicBezTo>
                    <a:pt x="21600" y="432"/>
                    <a:pt x="17280" y="0"/>
                    <a:pt x="8640" y="0"/>
                  </a:cubicBezTo>
                  <a:cubicBezTo>
                    <a:pt x="4320" y="0"/>
                    <a:pt x="0" y="432"/>
                    <a:pt x="0" y="1296"/>
                  </a:cubicBezTo>
                  <a:cubicBezTo>
                    <a:pt x="0" y="20304"/>
                    <a:pt x="0" y="20304"/>
                    <a:pt x="0" y="20304"/>
                  </a:cubicBezTo>
                  <a:cubicBezTo>
                    <a:pt x="0" y="20736"/>
                    <a:pt x="4320" y="21600"/>
                    <a:pt x="8640" y="21600"/>
                  </a:cubicBez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sp>
          <p:nvSpPr>
            <p:cNvPr id="179" name="Freeform 122"/>
            <p:cNvSpPr/>
            <p:nvPr/>
          </p:nvSpPr>
          <p:spPr>
            <a:xfrm>
              <a:off x="4691086" y="4065201"/>
              <a:ext cx="32186" cy="152879"/>
            </a:xfrm>
            <a:custGeom>
              <a:avLst/>
              <a:gdLst/>
              <a:ahLst/>
              <a:cxnLst>
                <a:cxn ang="0">
                  <a:pos x="wd2" y="hd2"/>
                </a:cxn>
                <a:cxn ang="5400000">
                  <a:pos x="wd2" y="hd2"/>
                </a:cxn>
                <a:cxn ang="10800000">
                  <a:pos x="wd2" y="hd2"/>
                </a:cxn>
                <a:cxn ang="16200000">
                  <a:pos x="wd2" y="hd2"/>
                </a:cxn>
              </a:cxnLst>
              <a:rect l="0" t="0" r="r" b="b"/>
              <a:pathLst>
                <a:path w="21600" h="21600" extrusionOk="0">
                  <a:moveTo>
                    <a:pt x="6480" y="0"/>
                  </a:moveTo>
                  <a:cubicBezTo>
                    <a:pt x="2160" y="0"/>
                    <a:pt x="0" y="450"/>
                    <a:pt x="0" y="1350"/>
                  </a:cubicBezTo>
                  <a:cubicBezTo>
                    <a:pt x="12960" y="20700"/>
                    <a:pt x="12960" y="20700"/>
                    <a:pt x="12960" y="20700"/>
                  </a:cubicBezTo>
                  <a:cubicBezTo>
                    <a:pt x="12960" y="21150"/>
                    <a:pt x="15120" y="21600"/>
                    <a:pt x="17280" y="21600"/>
                  </a:cubicBezTo>
                  <a:cubicBezTo>
                    <a:pt x="21600" y="21600"/>
                    <a:pt x="21600" y="21150"/>
                    <a:pt x="21600" y="20250"/>
                  </a:cubicBezTo>
                  <a:cubicBezTo>
                    <a:pt x="10800" y="900"/>
                    <a:pt x="10800" y="900"/>
                    <a:pt x="10800" y="900"/>
                  </a:cubicBezTo>
                  <a:cubicBezTo>
                    <a:pt x="10800" y="450"/>
                    <a:pt x="8640" y="0"/>
                    <a:pt x="6480" y="0"/>
                  </a:cubicBez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sp>
          <p:nvSpPr>
            <p:cNvPr id="180" name="Freeform 123"/>
            <p:cNvSpPr/>
            <p:nvPr/>
          </p:nvSpPr>
          <p:spPr>
            <a:xfrm>
              <a:off x="4421537" y="3939143"/>
              <a:ext cx="199816" cy="406336"/>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2057" y="0"/>
                    <a:pt x="2057" y="0"/>
                    <a:pt x="2057" y="0"/>
                  </a:cubicBezTo>
                  <a:cubicBezTo>
                    <a:pt x="686" y="0"/>
                    <a:pt x="0" y="506"/>
                    <a:pt x="0" y="1013"/>
                  </a:cubicBezTo>
                  <a:cubicBezTo>
                    <a:pt x="0" y="20587"/>
                    <a:pt x="0" y="20587"/>
                    <a:pt x="0" y="20587"/>
                  </a:cubicBezTo>
                  <a:cubicBezTo>
                    <a:pt x="0" y="21094"/>
                    <a:pt x="686" y="21600"/>
                    <a:pt x="2057" y="21600"/>
                  </a:cubicBezTo>
                  <a:cubicBezTo>
                    <a:pt x="19886" y="21600"/>
                    <a:pt x="19886" y="21600"/>
                    <a:pt x="19886" y="21600"/>
                  </a:cubicBezTo>
                  <a:cubicBezTo>
                    <a:pt x="20914" y="21600"/>
                    <a:pt x="21600" y="21094"/>
                    <a:pt x="21600" y="20587"/>
                  </a:cubicBezTo>
                  <a:cubicBezTo>
                    <a:pt x="21600" y="1013"/>
                    <a:pt x="21600" y="1013"/>
                    <a:pt x="21600" y="1013"/>
                  </a:cubicBezTo>
                  <a:cubicBezTo>
                    <a:pt x="21600" y="506"/>
                    <a:pt x="20914" y="0"/>
                    <a:pt x="19886" y="0"/>
                  </a:cubicBezTo>
                  <a:close/>
                  <a:moveTo>
                    <a:pt x="9943" y="20756"/>
                  </a:moveTo>
                  <a:cubicBezTo>
                    <a:pt x="1371" y="20756"/>
                    <a:pt x="1371" y="20756"/>
                    <a:pt x="1371" y="20756"/>
                  </a:cubicBezTo>
                  <a:cubicBezTo>
                    <a:pt x="1371" y="844"/>
                    <a:pt x="1371" y="844"/>
                    <a:pt x="1371" y="844"/>
                  </a:cubicBezTo>
                  <a:cubicBezTo>
                    <a:pt x="9943" y="844"/>
                    <a:pt x="9943" y="844"/>
                    <a:pt x="9943" y="844"/>
                  </a:cubicBezTo>
                  <a:lnTo>
                    <a:pt x="9943" y="20756"/>
                  </a:lnTo>
                  <a:close/>
                  <a:moveTo>
                    <a:pt x="20229" y="20756"/>
                  </a:moveTo>
                  <a:cubicBezTo>
                    <a:pt x="11657" y="20756"/>
                    <a:pt x="11657" y="20756"/>
                    <a:pt x="11657" y="20756"/>
                  </a:cubicBezTo>
                  <a:cubicBezTo>
                    <a:pt x="11657" y="844"/>
                    <a:pt x="11657" y="844"/>
                    <a:pt x="11657" y="844"/>
                  </a:cubicBezTo>
                  <a:cubicBezTo>
                    <a:pt x="20229" y="844"/>
                    <a:pt x="20229" y="844"/>
                    <a:pt x="20229" y="844"/>
                  </a:cubicBezTo>
                  <a:lnTo>
                    <a:pt x="20229" y="20756"/>
                  </a:ln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sp>
          <p:nvSpPr>
            <p:cNvPr id="181" name="Freeform 124"/>
            <p:cNvSpPr/>
            <p:nvPr/>
          </p:nvSpPr>
          <p:spPr>
            <a:xfrm>
              <a:off x="4630739" y="3939143"/>
              <a:ext cx="153702" cy="406336"/>
            </a:xfrm>
            <a:custGeom>
              <a:avLst/>
              <a:gdLst/>
              <a:ahLst/>
              <a:cxnLst>
                <a:cxn ang="0">
                  <a:pos x="wd2" y="hd2"/>
                </a:cxn>
                <a:cxn ang="5400000">
                  <a:pos x="wd2" y="hd2"/>
                </a:cxn>
                <a:cxn ang="10800000">
                  <a:pos x="wd2" y="hd2"/>
                </a:cxn>
                <a:cxn ang="16200000">
                  <a:pos x="wd2" y="hd2"/>
                </a:cxn>
              </a:cxnLst>
              <a:rect l="0" t="0" r="r" b="b"/>
              <a:pathLst>
                <a:path w="21342" h="21600" extrusionOk="0">
                  <a:moveTo>
                    <a:pt x="14988" y="844"/>
                  </a:moveTo>
                  <a:cubicBezTo>
                    <a:pt x="14547" y="338"/>
                    <a:pt x="13224" y="0"/>
                    <a:pt x="11902" y="0"/>
                  </a:cubicBezTo>
                  <a:cubicBezTo>
                    <a:pt x="2204" y="506"/>
                    <a:pt x="2204" y="506"/>
                    <a:pt x="2204" y="506"/>
                  </a:cubicBezTo>
                  <a:cubicBezTo>
                    <a:pt x="1322" y="506"/>
                    <a:pt x="441" y="1013"/>
                    <a:pt x="0" y="1350"/>
                  </a:cubicBezTo>
                  <a:cubicBezTo>
                    <a:pt x="6612" y="20756"/>
                    <a:pt x="6612" y="20756"/>
                    <a:pt x="6612" y="20756"/>
                  </a:cubicBezTo>
                  <a:cubicBezTo>
                    <a:pt x="6612" y="21262"/>
                    <a:pt x="7935" y="21600"/>
                    <a:pt x="9257" y="21600"/>
                  </a:cubicBezTo>
                  <a:cubicBezTo>
                    <a:pt x="18955" y="21094"/>
                    <a:pt x="18955" y="21094"/>
                    <a:pt x="18955" y="21094"/>
                  </a:cubicBezTo>
                  <a:cubicBezTo>
                    <a:pt x="19837" y="21094"/>
                    <a:pt x="20278" y="20925"/>
                    <a:pt x="20718" y="20756"/>
                  </a:cubicBezTo>
                  <a:cubicBezTo>
                    <a:pt x="21159" y="20587"/>
                    <a:pt x="21600" y="20250"/>
                    <a:pt x="21159" y="20081"/>
                  </a:cubicBezTo>
                  <a:lnTo>
                    <a:pt x="14988" y="844"/>
                  </a:lnTo>
                  <a:close/>
                  <a:moveTo>
                    <a:pt x="8816" y="20925"/>
                  </a:moveTo>
                  <a:cubicBezTo>
                    <a:pt x="2204" y="1350"/>
                    <a:pt x="2204" y="1350"/>
                    <a:pt x="2204" y="1350"/>
                  </a:cubicBezTo>
                  <a:cubicBezTo>
                    <a:pt x="12784" y="675"/>
                    <a:pt x="12784" y="675"/>
                    <a:pt x="12784" y="675"/>
                  </a:cubicBezTo>
                  <a:cubicBezTo>
                    <a:pt x="19396" y="20250"/>
                    <a:pt x="19396" y="20250"/>
                    <a:pt x="19396" y="20250"/>
                  </a:cubicBezTo>
                  <a:lnTo>
                    <a:pt x="8816" y="20925"/>
                  </a:lnTo>
                  <a:close/>
                </a:path>
              </a:pathLst>
            </a:custGeom>
            <a:grp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grpSp>
      <p:sp>
        <p:nvSpPr>
          <p:cNvPr id="176" name="Freeform 125"/>
          <p:cNvSpPr/>
          <p:nvPr/>
        </p:nvSpPr>
        <p:spPr>
          <a:xfrm>
            <a:off x="1386743" y="4234154"/>
            <a:ext cx="364826" cy="433499"/>
          </a:xfrm>
          <a:custGeom>
            <a:avLst/>
            <a:gdLst/>
            <a:ahLst/>
            <a:cxnLst>
              <a:cxn ang="0">
                <a:pos x="wd2" y="hd2"/>
              </a:cxn>
              <a:cxn ang="5400000">
                <a:pos x="wd2" y="hd2"/>
              </a:cxn>
              <a:cxn ang="10800000">
                <a:pos x="wd2" y="hd2"/>
              </a:cxn>
              <a:cxn ang="16200000">
                <a:pos x="wd2" y="hd2"/>
              </a:cxn>
            </a:cxnLst>
            <a:rect l="0" t="0" r="r" b="b"/>
            <a:pathLst>
              <a:path w="21600" h="21600" extrusionOk="0">
                <a:moveTo>
                  <a:pt x="21200" y="2531"/>
                </a:moveTo>
                <a:cubicBezTo>
                  <a:pt x="2000" y="2531"/>
                  <a:pt x="2000" y="2531"/>
                  <a:pt x="2000" y="2531"/>
                </a:cubicBezTo>
                <a:cubicBezTo>
                  <a:pt x="1400" y="2531"/>
                  <a:pt x="1000" y="2194"/>
                  <a:pt x="1000" y="1688"/>
                </a:cubicBezTo>
                <a:cubicBezTo>
                  <a:pt x="1000" y="1181"/>
                  <a:pt x="1400" y="844"/>
                  <a:pt x="2000" y="844"/>
                </a:cubicBezTo>
                <a:cubicBezTo>
                  <a:pt x="21200" y="844"/>
                  <a:pt x="21200" y="844"/>
                  <a:pt x="21200" y="844"/>
                </a:cubicBezTo>
                <a:cubicBezTo>
                  <a:pt x="21400" y="844"/>
                  <a:pt x="21600" y="675"/>
                  <a:pt x="21600" y="338"/>
                </a:cubicBezTo>
                <a:cubicBezTo>
                  <a:pt x="21600" y="169"/>
                  <a:pt x="21400" y="0"/>
                  <a:pt x="21200" y="0"/>
                </a:cubicBezTo>
                <a:cubicBezTo>
                  <a:pt x="2000" y="0"/>
                  <a:pt x="2000" y="0"/>
                  <a:pt x="2000" y="0"/>
                </a:cubicBezTo>
                <a:cubicBezTo>
                  <a:pt x="800" y="0"/>
                  <a:pt x="0" y="675"/>
                  <a:pt x="0" y="1688"/>
                </a:cubicBezTo>
                <a:cubicBezTo>
                  <a:pt x="0" y="19912"/>
                  <a:pt x="0" y="19912"/>
                  <a:pt x="0" y="19912"/>
                </a:cubicBezTo>
                <a:cubicBezTo>
                  <a:pt x="0" y="20925"/>
                  <a:pt x="800" y="21600"/>
                  <a:pt x="2000" y="21600"/>
                </a:cubicBezTo>
                <a:cubicBezTo>
                  <a:pt x="21200" y="21600"/>
                  <a:pt x="21200" y="21600"/>
                  <a:pt x="21200" y="21600"/>
                </a:cubicBezTo>
                <a:cubicBezTo>
                  <a:pt x="21400" y="21600"/>
                  <a:pt x="21600" y="21431"/>
                  <a:pt x="21600" y="21262"/>
                </a:cubicBezTo>
                <a:cubicBezTo>
                  <a:pt x="21600" y="2869"/>
                  <a:pt x="21600" y="2869"/>
                  <a:pt x="21600" y="2869"/>
                </a:cubicBezTo>
                <a:cubicBezTo>
                  <a:pt x="21600" y="2700"/>
                  <a:pt x="21400" y="2531"/>
                  <a:pt x="21200" y="2531"/>
                </a:cubicBezTo>
                <a:close/>
                <a:moveTo>
                  <a:pt x="11200" y="3206"/>
                </a:moveTo>
                <a:cubicBezTo>
                  <a:pt x="16400" y="3206"/>
                  <a:pt x="16400" y="3206"/>
                  <a:pt x="16400" y="3206"/>
                </a:cubicBezTo>
                <a:cubicBezTo>
                  <a:pt x="16400" y="9787"/>
                  <a:pt x="16400" y="9787"/>
                  <a:pt x="16400" y="9787"/>
                </a:cubicBezTo>
                <a:cubicBezTo>
                  <a:pt x="14200" y="8775"/>
                  <a:pt x="14200" y="8775"/>
                  <a:pt x="14200" y="8775"/>
                </a:cubicBezTo>
                <a:cubicBezTo>
                  <a:pt x="14000" y="8775"/>
                  <a:pt x="13600" y="8775"/>
                  <a:pt x="13400" y="8775"/>
                </a:cubicBezTo>
                <a:cubicBezTo>
                  <a:pt x="11200" y="9787"/>
                  <a:pt x="11200" y="9787"/>
                  <a:pt x="11200" y="9787"/>
                </a:cubicBezTo>
                <a:lnTo>
                  <a:pt x="11200" y="3206"/>
                </a:lnTo>
                <a:close/>
                <a:moveTo>
                  <a:pt x="20800" y="20756"/>
                </a:moveTo>
                <a:cubicBezTo>
                  <a:pt x="2000" y="20756"/>
                  <a:pt x="2000" y="20756"/>
                  <a:pt x="2000" y="20756"/>
                </a:cubicBezTo>
                <a:cubicBezTo>
                  <a:pt x="1400" y="20756"/>
                  <a:pt x="1000" y="20419"/>
                  <a:pt x="1000" y="19912"/>
                </a:cubicBezTo>
                <a:cubicBezTo>
                  <a:pt x="1000" y="3038"/>
                  <a:pt x="1000" y="3038"/>
                  <a:pt x="1000" y="3038"/>
                </a:cubicBezTo>
                <a:cubicBezTo>
                  <a:pt x="1200" y="3206"/>
                  <a:pt x="1200" y="3206"/>
                  <a:pt x="1200" y="3206"/>
                </a:cubicBezTo>
                <a:cubicBezTo>
                  <a:pt x="1600" y="3206"/>
                  <a:pt x="1800" y="3206"/>
                  <a:pt x="2000" y="3206"/>
                </a:cubicBezTo>
                <a:cubicBezTo>
                  <a:pt x="10400" y="3206"/>
                  <a:pt x="10400" y="3206"/>
                  <a:pt x="10400" y="3206"/>
                </a:cubicBezTo>
                <a:cubicBezTo>
                  <a:pt x="10400" y="9787"/>
                  <a:pt x="10400" y="9787"/>
                  <a:pt x="10400" y="9787"/>
                </a:cubicBezTo>
                <a:cubicBezTo>
                  <a:pt x="10400" y="10294"/>
                  <a:pt x="11000" y="10631"/>
                  <a:pt x="11600" y="10462"/>
                </a:cubicBezTo>
                <a:cubicBezTo>
                  <a:pt x="13800" y="9619"/>
                  <a:pt x="13800" y="9619"/>
                  <a:pt x="13800" y="9619"/>
                </a:cubicBezTo>
                <a:cubicBezTo>
                  <a:pt x="16000" y="10462"/>
                  <a:pt x="16000" y="10462"/>
                  <a:pt x="16000" y="10462"/>
                </a:cubicBezTo>
                <a:cubicBezTo>
                  <a:pt x="16600" y="10631"/>
                  <a:pt x="17200" y="10294"/>
                  <a:pt x="17200" y="9787"/>
                </a:cubicBezTo>
                <a:cubicBezTo>
                  <a:pt x="17200" y="3206"/>
                  <a:pt x="17200" y="3206"/>
                  <a:pt x="17200" y="3206"/>
                </a:cubicBezTo>
                <a:cubicBezTo>
                  <a:pt x="20800" y="3206"/>
                  <a:pt x="20800" y="3206"/>
                  <a:pt x="20800" y="3206"/>
                </a:cubicBezTo>
                <a:lnTo>
                  <a:pt x="20800" y="20756"/>
                </a:lnTo>
                <a:close/>
              </a:path>
            </a:pathLst>
          </a:custGeom>
          <a:solidFill>
            <a:srgbClr val="F0EFF1"/>
          </a:solidFill>
          <a:ln w="12700" cap="flat">
            <a:noFill/>
            <a:miter lim="400000"/>
          </a:ln>
          <a:effectLst/>
        </p:spPr>
        <p:txBody>
          <a:bodyPr wrap="square" lIns="91439" tIns="91439" rIns="91439" bIns="91439" numCol="1"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ea typeface="微软雅黑" panose="020B0503020204020204" pitchFamily="34"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3827" y="1698137"/>
            <a:ext cx="4095750" cy="2028825"/>
          </a:xfrm>
          <a:prstGeom prst="rect">
            <a:avLst/>
          </a:prstGeom>
        </p:spPr>
      </p:pic>
      <p:pic>
        <p:nvPicPr>
          <p:cNvPr id="7" name="图片 6"/>
          <p:cNvPicPr>
            <a:picLocks noChangeAspect="1"/>
          </p:cNvPicPr>
          <p:nvPr/>
        </p:nvPicPr>
        <p:blipFill>
          <a:blip r:embed="rId4"/>
          <a:stretch>
            <a:fillRect/>
          </a:stretch>
        </p:blipFill>
        <p:spPr>
          <a:xfrm>
            <a:off x="6763827" y="3726962"/>
            <a:ext cx="4095750" cy="2324033"/>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1"/>
                                        </p:tgtEl>
                                        <p:attrNameLst>
                                          <p:attrName>style.visibility</p:attrName>
                                        </p:attrNameLst>
                                      </p:cBhvr>
                                      <p:to>
                                        <p:strVal val="visible"/>
                                      </p:to>
                                    </p:set>
                                    <p:anim calcmode="lin" valueType="num">
                                      <p:cBhvr>
                                        <p:cTn id="7" dur="650" fill="hold"/>
                                        <p:tgtEl>
                                          <p:spTgt spid="111"/>
                                        </p:tgtEl>
                                        <p:attrNameLst>
                                          <p:attrName>ppt_w</p:attrName>
                                        </p:attrNameLst>
                                      </p:cBhvr>
                                      <p:tavLst>
                                        <p:tav tm="0">
                                          <p:val>
                                            <p:fltVal val="0"/>
                                          </p:val>
                                        </p:tav>
                                        <p:tav tm="100000">
                                          <p:val>
                                            <p:strVal val="#ppt_w"/>
                                          </p:val>
                                        </p:tav>
                                      </p:tavLst>
                                    </p:anim>
                                    <p:anim calcmode="lin" valueType="num">
                                      <p:cBhvr>
                                        <p:cTn id="8" dur="650" fill="hold"/>
                                        <p:tgtEl>
                                          <p:spTgt spid="111"/>
                                        </p:tgtEl>
                                        <p:attrNameLst>
                                          <p:attrName>ppt_h</p:attrName>
                                        </p:attrNameLst>
                                      </p:cBhvr>
                                      <p:tavLst>
                                        <p:tav tm="0">
                                          <p:val>
                                            <p:fltVal val="0"/>
                                          </p:val>
                                        </p:tav>
                                        <p:tav tm="100000">
                                          <p:val>
                                            <p:strVal val="#ppt_h"/>
                                          </p:val>
                                        </p:tav>
                                      </p:tavLst>
                                    </p:anim>
                                    <p:animEffect transition="in" filter="fade">
                                      <p:cBhvr>
                                        <p:cTn id="9" dur="650"/>
                                        <p:tgtEl>
                                          <p:spTgt spid="1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71"/>
                                        </p:tgtEl>
                                        <p:attrNameLst>
                                          <p:attrName>style.visibility</p:attrName>
                                        </p:attrNameLst>
                                      </p:cBhvr>
                                      <p:to>
                                        <p:strVal val="visible"/>
                                      </p:to>
                                    </p:set>
                                    <p:animEffect transition="in" filter="wipe(left)">
                                      <p:cBhvr>
                                        <p:cTn id="14" dur="500"/>
                                        <p:tgtEl>
                                          <p:spTgt spid="171"/>
                                        </p:tgtEl>
                                      </p:cBhvr>
                                    </p:animEffect>
                                  </p:childTnLst>
                                </p:cTn>
                              </p:par>
                              <p:par>
                                <p:cTn id="15" presetID="22" presetClass="entr" presetSubtype="8" fill="hold" nodeType="with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wipe(left)">
                                      <p:cBhvr>
                                        <p:cTn id="17" dur="500"/>
                                        <p:tgtEl>
                                          <p:spTgt spid="17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72"/>
                                        </p:tgtEl>
                                        <p:attrNameLst>
                                          <p:attrName>style.visibility</p:attrName>
                                        </p:attrNameLst>
                                      </p:cBhvr>
                                      <p:to>
                                        <p:strVal val="visible"/>
                                      </p:to>
                                    </p:set>
                                    <p:animEffect transition="in" filter="wipe(left)">
                                      <p:cBhvr>
                                        <p:cTn id="20" dur="500"/>
                                        <p:tgtEl>
                                          <p:spTgt spid="1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3"/>
                                        </p:tgtEl>
                                        <p:attrNameLst>
                                          <p:attrName>style.visibility</p:attrName>
                                        </p:attrNameLst>
                                      </p:cBhvr>
                                      <p:to>
                                        <p:strVal val="visible"/>
                                      </p:to>
                                    </p:set>
                                    <p:animEffect transition="in" filter="wipe(left)">
                                      <p:cBhvr>
                                        <p:cTn id="25" dur="500"/>
                                        <p:tgtEl>
                                          <p:spTgt spid="17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74"/>
                                        </p:tgtEl>
                                        <p:attrNameLst>
                                          <p:attrName>style.visibility</p:attrName>
                                        </p:attrNameLst>
                                      </p:cBhvr>
                                      <p:to>
                                        <p:strVal val="visible"/>
                                      </p:to>
                                    </p:set>
                                    <p:animEffect transition="in" filter="wipe(left)">
                                      <p:cBhvr>
                                        <p:cTn id="28" dur="500"/>
                                        <p:tgtEl>
                                          <p:spTgt spid="17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76"/>
                                        </p:tgtEl>
                                        <p:attrNameLst>
                                          <p:attrName>style.visibility</p:attrName>
                                        </p:attrNameLst>
                                      </p:cBhvr>
                                      <p:to>
                                        <p:strVal val="visible"/>
                                      </p:to>
                                    </p:set>
                                    <p:animEffect transition="in" filter="wipe(left)">
                                      <p:cBhvr>
                                        <p:cTn id="31"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71" grpId="0"/>
      <p:bldP spid="172" grpId="0"/>
      <p:bldP spid="173" grpId="0"/>
      <p:bldP spid="174" grpId="0"/>
      <p:bldP spid="17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166258" y="264493"/>
            <a:ext cx="5279009" cy="584775"/>
          </a:xfrm>
          <a:prstGeom prst="rect">
            <a:avLst/>
          </a:prstGeom>
          <a:noFill/>
        </p:spPr>
        <p:txBody>
          <a:bodyPr wrap="none" rtlCol="0">
            <a:spAutoFit/>
          </a:bodyPr>
          <a:lstStyle/>
          <a:p>
            <a:r>
              <a:rPr lang="en-US" altLang="zh-CN" sz="3200" dirty="0">
                <a:solidFill>
                  <a:srgbClr val="517399"/>
                </a:solidFill>
                <a:latin typeface="Times New Roman" panose="02020603050405020304" pitchFamily="18" charset="0"/>
                <a:ea typeface="微软雅黑" panose="020B0503020204020204" pitchFamily="34" charset="-122"/>
              </a:rPr>
              <a:t>Software Section — Flowchart</a:t>
            </a:r>
            <a:endParaRPr lang="zh-CN" altLang="en-US" sz="3200" dirty="0">
              <a:solidFill>
                <a:srgbClr val="517399"/>
              </a:solidFill>
              <a:latin typeface="Times New Roman" panose="02020603050405020304" pitchFamily="18" charset="0"/>
              <a:ea typeface="微软雅黑" panose="020B0503020204020204" pitchFamily="34" charset="-122"/>
            </a:endParaRPr>
          </a:p>
        </p:txBody>
      </p:sp>
      <p:sp>
        <p:nvSpPr>
          <p:cNvPr id="111"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Times New Roman" panose="02020603050405020304" pitchFamily="18" charset="0"/>
                <a:ea typeface="微软雅黑" panose="020B0503020204020204" pitchFamily="34" charset="-122"/>
              </a:rPr>
              <a:t>延迟符号</a:t>
            </a:r>
            <a:endParaRPr lang="nl-NL" altLang="zh-CN" sz="1865" dirty="0">
              <a:solidFill>
                <a:srgbClr val="00AEEE"/>
              </a:solidFill>
              <a:latin typeface="Times New Roman" panose="02020603050405020304" pitchFamily="18" charset="0"/>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2951429" y="1043160"/>
            <a:ext cx="5708669" cy="5470808"/>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11"/>
                                        </p:tgtEl>
                                        <p:attrNameLst>
                                          <p:attrName>style.visibility</p:attrName>
                                        </p:attrNameLst>
                                      </p:cBhvr>
                                      <p:to>
                                        <p:strVal val="visible"/>
                                      </p:to>
                                    </p:set>
                                    <p:anim calcmode="lin" valueType="num">
                                      <p:cBhvr>
                                        <p:cTn id="7" dur="650" fill="hold"/>
                                        <p:tgtEl>
                                          <p:spTgt spid="111"/>
                                        </p:tgtEl>
                                        <p:attrNameLst>
                                          <p:attrName>ppt_w</p:attrName>
                                        </p:attrNameLst>
                                      </p:cBhvr>
                                      <p:tavLst>
                                        <p:tav tm="0">
                                          <p:val>
                                            <p:fltVal val="0"/>
                                          </p:val>
                                        </p:tav>
                                        <p:tav tm="100000">
                                          <p:val>
                                            <p:strVal val="#ppt_w"/>
                                          </p:val>
                                        </p:tav>
                                      </p:tavLst>
                                    </p:anim>
                                    <p:anim calcmode="lin" valueType="num">
                                      <p:cBhvr>
                                        <p:cTn id="8" dur="650" fill="hold"/>
                                        <p:tgtEl>
                                          <p:spTgt spid="111"/>
                                        </p:tgtEl>
                                        <p:attrNameLst>
                                          <p:attrName>ppt_h</p:attrName>
                                        </p:attrNameLst>
                                      </p:cBhvr>
                                      <p:tavLst>
                                        <p:tav tm="0">
                                          <p:val>
                                            <p:fltVal val="0"/>
                                          </p:val>
                                        </p:tav>
                                        <p:tav tm="100000">
                                          <p:val>
                                            <p:strVal val="#ppt_h"/>
                                          </p:val>
                                        </p:tav>
                                      </p:tavLst>
                                    </p:anim>
                                    <p:animEffect transition="in" filter="fade">
                                      <p:cBhvr>
                                        <p:cTn id="9" dur="65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6"/>
  <p:tag name="COMMONDATA" val="eyJoZGlkIjoiMDVkOTNkZjQ1ODU0YzFjYzAzMzZmNzdhNTQzZmYzNzUifQ=="/>
</p:tagLst>
</file>

<file path=ppt/theme/theme1.xml><?xml version="1.0" encoding="utf-8"?>
<a:theme xmlns:a="http://schemas.openxmlformats.org/drawingml/2006/main" name="Office 主题">
  <a:themeElements>
    <a:clrScheme name="我的主题色">
      <a:dk1>
        <a:sysClr val="windowText" lastClr="000000"/>
      </a:dk1>
      <a:lt1>
        <a:sysClr val="window" lastClr="FFFFFF"/>
      </a:lt1>
      <a:dk2>
        <a:srgbClr val="0C0C0C"/>
      </a:dk2>
      <a:lt2>
        <a:srgbClr val="FFFFFF"/>
      </a:lt2>
      <a:accent1>
        <a:srgbClr val="4A5F74"/>
      </a:accent1>
      <a:accent2>
        <a:srgbClr val="304860"/>
      </a:accent2>
      <a:accent3>
        <a:srgbClr val="4A5F74"/>
      </a:accent3>
      <a:accent4>
        <a:srgbClr val="304860"/>
      </a:accent4>
      <a:accent5>
        <a:srgbClr val="4A5F74"/>
      </a:accent5>
      <a:accent6>
        <a:srgbClr val="304860"/>
      </a:accent6>
      <a:hlink>
        <a:srgbClr val="4A5F74"/>
      </a:hlink>
      <a:folHlink>
        <a:srgbClr val="30486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1167</Words>
  <Application>Microsoft Office PowerPoint</Application>
  <PresentationFormat>宽屏</PresentationFormat>
  <Paragraphs>191</Paragraphs>
  <Slides>19</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2021-05-02T07:40:00Z</dcterms:created>
  <dcterms:modified xsi:type="dcterms:W3CDTF">2024-05-18T03:08:22Z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07374EE51D46436E98144D5FF4E3C046_12</vt:lpwstr>
  </property>
  <property fmtid="{D5CDD505-2E9C-101B-9397-08002B2CF9AE}" pid="3" name="KSOProductBuildVer">
    <vt:lpwstr>2052-12.1.0.16417</vt:lpwstr>
  </property>
</Properties>
</file>