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3" r:id="rId2"/>
    <p:sldId id="289" r:id="rId3"/>
    <p:sldId id="281" r:id="rId4"/>
    <p:sldId id="257" r:id="rId5"/>
    <p:sldId id="267" r:id="rId6"/>
    <p:sldId id="285" r:id="rId7"/>
    <p:sldId id="294" r:id="rId8"/>
    <p:sldId id="279" r:id="rId9"/>
    <p:sldId id="256" r:id="rId10"/>
    <p:sldId id="288" r:id="rId11"/>
    <p:sldId id="259" r:id="rId12"/>
    <p:sldId id="270" r:id="rId13"/>
    <p:sldId id="271" r:id="rId14"/>
    <p:sldId id="276" r:id="rId15"/>
    <p:sldId id="273" r:id="rId16"/>
    <p:sldId id="262" r:id="rId17"/>
    <p:sldId id="265" r:id="rId18"/>
    <p:sldId id="263" r:id="rId19"/>
    <p:sldId id="278" r:id="rId20"/>
    <p:sldId id="280" r:id="rId21"/>
    <p:sldId id="260" r:id="rId22"/>
    <p:sldId id="261" r:id="rId23"/>
    <p:sldId id="295" r:id="rId24"/>
    <p:sldId id="2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842"/>
    <a:srgbClr val="B6C649"/>
    <a:srgbClr val="DBD7D8"/>
    <a:srgbClr val="3D3D3D"/>
    <a:srgbClr val="BFB6BF"/>
    <a:srgbClr val="CDC4CE"/>
    <a:srgbClr val="D0C6D0"/>
    <a:srgbClr val="BBB2BB"/>
    <a:srgbClr val="C5BCC6"/>
    <a:srgbClr val="7F7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5634"/>
  </p:normalViewPr>
  <p:slideViewPr>
    <p:cSldViewPr snapToGrid="0" snapToObjects="1">
      <p:cViewPr varScale="1">
        <p:scale>
          <a:sx n="100" d="100"/>
          <a:sy n="100" d="100"/>
        </p:scale>
        <p:origin x="10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ABB50-3916-0E4E-A7E3-CCE33063D1A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6EDA4-9F53-514F-A727-F96D47D9B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26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8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</a:t>
            </a:r>
            <a:r>
              <a:rPr lang="pt-BR" dirty="0" err="1"/>
              <a:t>tunning</a:t>
            </a:r>
            <a:r>
              <a:rPr lang="pt-BR" dirty="0"/>
              <a:t>, apenas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stopping</a:t>
            </a:r>
            <a:r>
              <a:rPr lang="pt-BR" dirty="0"/>
              <a:t> e </a:t>
            </a:r>
            <a:r>
              <a:rPr lang="pt-BR" dirty="0" err="1"/>
              <a:t>learning_rate</a:t>
            </a:r>
            <a:r>
              <a:rPr lang="pt-BR" dirty="0"/>
              <a:t>=0.01 </a:t>
            </a:r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= </a:t>
            </a:r>
            <a:r>
              <a:rPr lang="pt-BR" dirty="0" err="1"/>
              <a:t>CatBoostClassifier</a:t>
            </a:r>
            <a:r>
              <a:rPr lang="pt-BR" dirty="0"/>
              <a:t>(</a:t>
            </a:r>
            <a:r>
              <a:rPr lang="pt-BR" dirty="0" err="1"/>
              <a:t>random_seed</a:t>
            </a:r>
            <a:r>
              <a:rPr lang="pt-BR" dirty="0"/>
              <a:t>=SEED, 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verbose</a:t>
            </a:r>
            <a:r>
              <a:rPr lang="pt-BR" dirty="0"/>
              <a:t> = 0,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use_best_model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eval_metric</a:t>
            </a:r>
            <a:r>
              <a:rPr lang="pt-BR" dirty="0"/>
              <a:t>="AUC",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iterations</a:t>
            </a:r>
            <a:r>
              <a:rPr lang="pt-BR" dirty="0"/>
              <a:t>=10000,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learning_rate</a:t>
            </a:r>
            <a:r>
              <a:rPr lang="pt-BR" dirty="0"/>
              <a:t>=0.01,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od_wait</a:t>
            </a:r>
            <a:r>
              <a:rPr lang="pt-BR" dirty="0"/>
              <a:t> = 200)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= </a:t>
            </a:r>
            <a:r>
              <a:rPr lang="pt-BR" dirty="0" err="1"/>
              <a:t>CatBoostClassifier</a:t>
            </a:r>
            <a:r>
              <a:rPr lang="pt-BR" dirty="0"/>
              <a:t>(</a:t>
            </a:r>
            <a:r>
              <a:rPr lang="pt-BR" dirty="0" err="1"/>
              <a:t>random_seed</a:t>
            </a:r>
            <a:r>
              <a:rPr lang="pt-BR" dirty="0"/>
              <a:t>=</a:t>
            </a:r>
            <a:r>
              <a:rPr lang="pt-BR" dirty="0" err="1"/>
              <a:t>seed</a:t>
            </a:r>
            <a:r>
              <a:rPr lang="pt-BR" dirty="0"/>
              <a:t>, </a:t>
            </a:r>
          </a:p>
          <a:p>
            <a:r>
              <a:rPr lang="pt-BR" dirty="0"/>
              <a:t>                                   </a:t>
            </a:r>
            <a:r>
              <a:rPr lang="pt-BR" dirty="0" err="1"/>
              <a:t>verbose</a:t>
            </a:r>
            <a:r>
              <a:rPr lang="pt-BR" dirty="0"/>
              <a:t> = 0,</a:t>
            </a:r>
          </a:p>
          <a:p>
            <a:r>
              <a:rPr lang="pt-BR" dirty="0"/>
              <a:t>                                   </a:t>
            </a:r>
            <a:r>
              <a:rPr lang="pt-BR" dirty="0" err="1"/>
              <a:t>use_best_model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                           </a:t>
            </a:r>
            <a:r>
              <a:rPr lang="pt-BR" dirty="0" err="1"/>
              <a:t>eval_metric</a:t>
            </a:r>
            <a:r>
              <a:rPr lang="pt-BR" dirty="0"/>
              <a:t>="AUC",</a:t>
            </a:r>
          </a:p>
          <a:p>
            <a:r>
              <a:rPr lang="pt-BR" dirty="0"/>
              <a:t>                                   </a:t>
            </a:r>
            <a:r>
              <a:rPr lang="pt-BR" dirty="0" err="1"/>
              <a:t>iterations</a:t>
            </a:r>
            <a:r>
              <a:rPr lang="pt-BR" dirty="0"/>
              <a:t>=10000,</a:t>
            </a:r>
          </a:p>
          <a:p>
            <a:r>
              <a:rPr lang="pt-BR" dirty="0"/>
              <a:t>                                   </a:t>
            </a:r>
            <a:r>
              <a:rPr lang="pt-BR" dirty="0" err="1"/>
              <a:t>learning_rate</a:t>
            </a:r>
            <a:r>
              <a:rPr lang="pt-BR" dirty="0"/>
              <a:t>=0.01,</a:t>
            </a:r>
          </a:p>
          <a:p>
            <a:r>
              <a:rPr lang="pt-BR" dirty="0"/>
              <a:t>                                   </a:t>
            </a:r>
            <a:r>
              <a:rPr lang="pt-BR" dirty="0" err="1"/>
              <a:t>od_wait</a:t>
            </a:r>
            <a:r>
              <a:rPr lang="pt-BR" dirty="0"/>
              <a:t> = 200)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2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</a:t>
            </a:r>
            <a:r>
              <a:rPr lang="pt-BR" dirty="0" err="1"/>
              <a:t>tunning</a:t>
            </a:r>
            <a:r>
              <a:rPr lang="pt-BR" dirty="0"/>
              <a:t>, apenas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stopping</a:t>
            </a:r>
            <a:r>
              <a:rPr lang="pt-BR" dirty="0"/>
              <a:t> e </a:t>
            </a:r>
            <a:r>
              <a:rPr lang="pt-BR" dirty="0" err="1"/>
              <a:t>learning_rate</a:t>
            </a:r>
            <a:r>
              <a:rPr lang="pt-BR" dirty="0"/>
              <a:t>=0.01 </a:t>
            </a:r>
          </a:p>
          <a:p>
            <a:endParaRPr lang="pt-BR" dirty="0"/>
          </a:p>
          <a:p>
            <a:r>
              <a:rPr lang="pt-BR" dirty="0"/>
              <a:t>Em vez de usar </a:t>
            </a:r>
            <a:r>
              <a:rPr lang="pt-BR" dirty="0" err="1"/>
              <a:t>pseudolabel</a:t>
            </a:r>
            <a:r>
              <a:rPr lang="pt-BR" dirty="0"/>
              <a:t>, usei o </a:t>
            </a:r>
            <a:r>
              <a:rPr lang="pt-BR" dirty="0" err="1"/>
              <a:t>shap</a:t>
            </a:r>
            <a:r>
              <a:rPr lang="pt-BR" dirty="0"/>
              <a:t> do primeiro </a:t>
            </a:r>
            <a:r>
              <a:rPr lang="pt-BR" dirty="0" err="1"/>
              <a:t>xgboost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= </a:t>
            </a:r>
            <a:r>
              <a:rPr lang="pt-BR" dirty="0" err="1"/>
              <a:t>CatBoostClassifier</a:t>
            </a:r>
            <a:r>
              <a:rPr lang="pt-BR" dirty="0"/>
              <a:t>(</a:t>
            </a:r>
            <a:r>
              <a:rPr lang="pt-BR" dirty="0" err="1"/>
              <a:t>random_seed</a:t>
            </a:r>
            <a:r>
              <a:rPr lang="pt-BR" dirty="0"/>
              <a:t>=SEED, 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verbose</a:t>
            </a:r>
            <a:r>
              <a:rPr lang="pt-BR" dirty="0"/>
              <a:t> = 0,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use_best_model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eval_metric</a:t>
            </a:r>
            <a:r>
              <a:rPr lang="pt-BR" dirty="0"/>
              <a:t>="AUC",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iterations</a:t>
            </a:r>
            <a:r>
              <a:rPr lang="pt-BR" dirty="0"/>
              <a:t>=10000,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learning_rate</a:t>
            </a:r>
            <a:r>
              <a:rPr lang="pt-BR" dirty="0"/>
              <a:t>=0.01,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od_wait</a:t>
            </a:r>
            <a:r>
              <a:rPr lang="pt-BR" dirty="0"/>
              <a:t> = 200)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054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</a:t>
            </a:r>
            <a:r>
              <a:rPr lang="pt-BR" dirty="0" err="1"/>
              <a:t>tunning</a:t>
            </a:r>
            <a:r>
              <a:rPr lang="pt-BR" dirty="0"/>
              <a:t>, apenas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stopping</a:t>
            </a:r>
            <a:r>
              <a:rPr lang="pt-BR" dirty="0"/>
              <a:t> e </a:t>
            </a:r>
            <a:r>
              <a:rPr lang="pt-BR" dirty="0" err="1"/>
              <a:t>learning_rate</a:t>
            </a:r>
            <a:r>
              <a:rPr lang="pt-BR" dirty="0"/>
              <a:t>=0.01 </a:t>
            </a:r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= </a:t>
            </a:r>
            <a:r>
              <a:rPr lang="pt-BR" dirty="0" err="1"/>
              <a:t>CatBoostClassifier</a:t>
            </a:r>
            <a:r>
              <a:rPr lang="pt-BR" dirty="0"/>
              <a:t>(</a:t>
            </a:r>
            <a:r>
              <a:rPr lang="pt-BR" dirty="0" err="1"/>
              <a:t>random_seed</a:t>
            </a:r>
            <a:r>
              <a:rPr lang="pt-BR" dirty="0"/>
              <a:t>=SEED, 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verbose</a:t>
            </a:r>
            <a:r>
              <a:rPr lang="pt-BR" dirty="0"/>
              <a:t> = 0,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use_best_model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eval_metric</a:t>
            </a:r>
            <a:r>
              <a:rPr lang="pt-BR" dirty="0"/>
              <a:t>="AUC",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iterations</a:t>
            </a:r>
            <a:r>
              <a:rPr lang="pt-BR" dirty="0"/>
              <a:t>=10000,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learning_rate</a:t>
            </a:r>
            <a:r>
              <a:rPr lang="pt-BR" dirty="0"/>
              <a:t>=0.01,</a:t>
            </a:r>
          </a:p>
          <a:p>
            <a:r>
              <a:rPr lang="pt-BR" dirty="0"/>
              <a:t>                               </a:t>
            </a:r>
            <a:r>
              <a:rPr lang="pt-BR" dirty="0" err="1"/>
              <a:t>od_wait</a:t>
            </a:r>
            <a:r>
              <a:rPr lang="pt-BR" dirty="0"/>
              <a:t> = 200)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804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223842"/>
                </a:solidFill>
              </a:rPr>
              <a:t>Minimizar o estresse oferecendo um produto que o cliente realmente precisa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9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Categoricas</a:t>
            </a:r>
            <a:r>
              <a:rPr lang="pt-BR" dirty="0"/>
              <a:t>:</a:t>
            </a:r>
          </a:p>
          <a:p>
            <a:r>
              <a:rPr lang="pt-BR" dirty="0"/>
              <a:t>- Qualitativo nominal: poderia ser o nome do produto, região, um texto..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Qualitativo ordinal: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blz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deixar como esta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já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numerico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Quantitativo continua:  Todas estão normalizadas (0, 1), algumas são bimodais, algumas assimétricas a direita (pode ser tempo ate alguma coisa)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Quantitativo discreto: Sem muito o que fazer, uma ali parece idade</a:t>
            </a: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4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dirty="0"/>
              <a:t>Tratamento dos dados:</a:t>
            </a:r>
          </a:p>
          <a:p>
            <a:pPr marL="171450" indent="-171450">
              <a:buFontTx/>
              <a:buChar char="-"/>
            </a:pPr>
            <a:r>
              <a:rPr lang="pt-BR" sz="1200" i="1" dirty="0" err="1"/>
              <a:t>RareLabelEncoder</a:t>
            </a:r>
            <a:r>
              <a:rPr lang="pt-BR" sz="1200" i="1" dirty="0"/>
              <a:t> </a:t>
            </a:r>
            <a:r>
              <a:rPr lang="pt-BR" sz="1200" i="0" dirty="0"/>
              <a:t>para amenizar a quantidade de categóricas</a:t>
            </a:r>
          </a:p>
          <a:p>
            <a:pPr marL="171450" indent="-171450">
              <a:buFontTx/>
              <a:buChar char="-"/>
            </a:pPr>
            <a:r>
              <a:rPr lang="pt-BR" sz="1200" i="0" dirty="0"/>
              <a:t>Gastei mais tempo analisando do que testando </a:t>
            </a:r>
          </a:p>
          <a:p>
            <a:pPr marL="171450" indent="-171450">
              <a:buFontTx/>
              <a:buChar char="-"/>
            </a:pPr>
            <a:r>
              <a:rPr lang="pt-BR" sz="1200" i="0" dirty="0"/>
              <a:t>Reparei que quando não usava tratamento nenhum tinha bons resultados </a:t>
            </a:r>
          </a:p>
          <a:p>
            <a:pPr marL="171450" indent="-171450">
              <a:buFontTx/>
              <a:buChar char="-"/>
            </a:pPr>
            <a:r>
              <a:rPr lang="pt-BR" sz="1200" i="0" dirty="0"/>
              <a:t>Para otimizar meu tempo passei a trabalhar o </a:t>
            </a:r>
            <a:r>
              <a:rPr lang="pt-BR" sz="1200" i="0" dirty="0" err="1"/>
              <a:t>dataset</a:t>
            </a:r>
            <a:r>
              <a:rPr lang="pt-BR" sz="1200" i="0" dirty="0"/>
              <a:t> do jeito que </a:t>
            </a:r>
            <a:r>
              <a:rPr lang="pt-BR" sz="1200" i="0" dirty="0" err="1"/>
              <a:t>tava</a:t>
            </a:r>
            <a:endParaRPr lang="pt-BR" sz="1200" i="0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:</a:t>
            </a:r>
          </a:p>
          <a:p>
            <a:pPr marL="171450" indent="-171450">
              <a:buFontTx/>
              <a:buChar char="-"/>
            </a:pPr>
            <a:r>
              <a:rPr lang="pt-BR" dirty="0"/>
              <a:t>Tarefa muito custosa</a:t>
            </a:r>
          </a:p>
          <a:p>
            <a:pPr marL="171450" indent="-171450">
              <a:buFontTx/>
              <a:buChar char="-"/>
            </a:pPr>
            <a:r>
              <a:rPr lang="pt-BR" dirty="0"/>
              <a:t>Bons resultados com </a:t>
            </a:r>
            <a:r>
              <a:rPr lang="pt-BR" dirty="0" err="1"/>
              <a:t>knn</a:t>
            </a:r>
            <a:endParaRPr lang="pt-BR" dirty="0"/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Gosto de rodar vários algoritmos e analisar caso a caso para compreender o </a:t>
            </a:r>
            <a:r>
              <a:rPr lang="pt-BR" dirty="0" err="1"/>
              <a:t>dataset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 err="1"/>
              <a:t>Dataset</a:t>
            </a:r>
            <a:r>
              <a:rPr lang="pt-BR" dirty="0"/>
              <a:t> anônimo dificulta o estudo para tentar fazer um input mais minucioso e menos “</a:t>
            </a:r>
            <a:r>
              <a:rPr lang="pt-BR" dirty="0" err="1"/>
              <a:t>automatico</a:t>
            </a:r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8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1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Regra da </a:t>
            </a:r>
            <a:r>
              <a:rPr lang="pt-BR" dirty="0" err="1"/>
              <a:t>acuracia</a:t>
            </a:r>
            <a:r>
              <a:rPr lang="pt-BR" dirty="0"/>
              <a:t> em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melhora vai sendo cada vez menor em intervalos de tempo cada vez maiores</a:t>
            </a:r>
          </a:p>
          <a:p>
            <a:endParaRPr lang="pt-BR" dirty="0"/>
          </a:p>
          <a:p>
            <a:r>
              <a:rPr lang="pt-BR" dirty="0"/>
              <a:t>E talvez nunca fique "quase perfeito"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6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8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6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69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EDA4-9F53-514F-A727-F96D47D9BF8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3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E27B-DB3F-E441-960B-414AD6BB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72B4A-EE5C-C542-8EA2-3C7265AF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783FB-BB26-A440-B68D-9E55A97C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626F6-F0AF-244D-AD7D-290D9932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09B0F-5837-254A-9596-32670772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5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03BE3-D1EE-5948-950A-F0A8B364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266D0-9D2A-AE4F-BF54-84457761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BD958-7F81-CD44-BD91-0CE4A2A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365D4-B034-4444-B86A-2B47BF6F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82B074-AB8B-AF46-A347-4948406E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5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A3A6A-8207-6C4A-A418-F31DD4274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922E5D-09F3-E04A-9DD2-EE8AFF63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F2B5B-4D22-9A41-9151-86DD7AD2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9D78A-DB8D-4647-90C4-E2069846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C7AFF-779F-4A4D-941A-C8A0B18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1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B94DF-596D-684E-8A6A-68C5ABA8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A9293-9EA8-E247-A196-77571E61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41F02-4143-9442-99AB-795456B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AA494-14F2-A64C-BA32-AC9E9AFD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2D39-205C-FC4A-8AE6-BC20C2AC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C0B28-D2CF-BA4F-8106-30D97377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80A80-2F5D-C343-A945-A21A2ECB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AB510-4F19-0341-BCAD-D9A1380C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2C15A-9256-E942-8A7D-833D02B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47483-37E5-7B4A-95EA-8B61B00F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06930-3CC5-B04C-B1C2-53ED03C4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2FF2D-C0B4-CD46-A003-E2CBBE0B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1B66E0-42D2-CB4C-B78C-BB07C8EC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23483-F420-5B40-B882-C879F780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FD6B0-00CA-3849-8386-587B4492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9C9DEB-6EA5-FB43-9E9B-004E191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C34E6-D2D1-DD4F-80F9-EB04FC50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9D4C0-5708-4A44-809D-8C890E87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8771D2-DB4A-C94E-9164-0E4ECD1B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565BE1-E206-A843-87E7-81374C4FD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360ED2-0AC9-694E-AA56-B21865C4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2A54FE-8D80-B946-AAB3-A5CB7BB4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340EC3-60E9-9149-974B-7624D551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55A858-B5EF-6941-B39E-679D730D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4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76DD-0F9F-D548-992E-3E5BC177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43481E-D729-314E-A412-69DBA87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DE816C-595D-434C-9CBE-B437446B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FCCC4-9EEC-C04B-A676-9A2899D9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7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B97F9B-37B4-7245-BE91-38DADDE0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0C62EB-DB4C-184F-90AA-58615AD1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1BB58-3807-904A-8AE1-4D59772E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4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EF46A-F8F1-3A4C-9D9B-06256FBF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C58BD-196D-D84E-9A33-8C3905A3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F24AFD-FC12-E84B-8003-F4869956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53D67C-B6EE-6142-9C99-FA9FD6C8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412BB-EC3F-2A41-B428-4E5CF276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A7FB4C-5115-6A43-94A4-CFE0AF04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30C6-2B0A-8342-BF95-31382EB2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20185E-8ED8-794E-BCF9-B85D2C1F7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F3E6DA-06CB-0347-897A-30DC9ED9D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8A9675-1F1F-6E4C-B92B-F128B5EB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B514AE-A3D9-904C-8732-9A84EF0C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846DB5-11BE-8D47-8F62-6A04255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45EC4E-6CB7-E040-A2B0-9ABA6344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4BB53-0D2F-4940-8EF2-17B55C9D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CF053-0030-0842-B453-94BC2BC34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B3D5-A913-B942-A413-AB74C5994101}" type="datetimeFigureOut">
              <a:rPr lang="pt-BR" smtClean="0"/>
              <a:t>16/10/2021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2ED14-D1FB-2A42-9BEE-DFD8A436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D408D-C046-CE44-BE88-830F6D85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089F-6FF4-3F4A-95FC-8147A5F0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3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tto-group-product-classification-challenge/discussion/14335" TargetMode="External"/><Relationship Id="rId2" Type="http://schemas.openxmlformats.org/officeDocument/2006/relationships/hyperlink" Target="https://github.com/momijiame/gokinj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vpinto.github.io/fastknn/articles/knn-extraction.html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3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www.kaggle.com/pavelvod/gbm-supervised-pretrai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0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30.emf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gomes555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mesfellipe.github.io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www.github.com/gomesfellip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tour-of-evaluation-metrics-for-imbalanced-classific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Cidade vista do alto&#10;&#10;Descrição gerada automaticamente com confiança média">
            <a:extLst>
              <a:ext uri="{FF2B5EF4-FFF2-40B4-BE49-F238E27FC236}">
                <a16:creationId xmlns:a16="http://schemas.microsoft.com/office/drawing/2014/main" id="{5DD982B8-2F35-6149-B2FF-A3E29530E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1" t="752" b="-75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194" name="Picture 2" descr="Kaggle">
            <a:extLst>
              <a:ext uri="{FF2B5EF4-FFF2-40B4-BE49-F238E27FC236}">
                <a16:creationId xmlns:a16="http://schemas.microsoft.com/office/drawing/2014/main" id="{6DCAD1C3-E600-6F4E-8350-22FF14F0A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3" y="4669204"/>
            <a:ext cx="2550531" cy="9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542CC8-7AF7-0643-8BE0-309080F8D6B5}"/>
              </a:ext>
            </a:extLst>
          </p:cNvPr>
          <p:cNvSpPr txBox="1"/>
          <p:nvPr/>
        </p:nvSpPr>
        <p:spPr>
          <a:xfrm>
            <a:off x="5239756" y="4673496"/>
            <a:ext cx="649338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Porto Seguro Data </a:t>
            </a:r>
            <a:r>
              <a:rPr lang="pt-BR" sz="3600" dirty="0" err="1"/>
              <a:t>Challenge</a:t>
            </a:r>
            <a:endParaRPr lang="pt-BR" sz="3600" dirty="0"/>
          </a:p>
          <a:p>
            <a:r>
              <a:rPr lang="pt-BR" sz="2400" dirty="0"/>
              <a:t>Estime a propensão de aquisição a novos produtos</a:t>
            </a:r>
          </a:p>
          <a:p>
            <a:endParaRPr lang="pt-BR" sz="3600" dirty="0"/>
          </a:p>
          <a:p>
            <a:pPr algn="r"/>
            <a:r>
              <a:rPr lang="pt-BR" sz="2000" dirty="0"/>
              <a:t>Solução Final - </a:t>
            </a:r>
            <a:r>
              <a:rPr lang="pt-BR" sz="2000" dirty="0" err="1"/>
              <a:t>Fellipe</a:t>
            </a:r>
            <a:r>
              <a:rPr lang="pt-BR" sz="2000" dirty="0"/>
              <a:t> Gomes</a:t>
            </a:r>
          </a:p>
        </p:txBody>
      </p:sp>
    </p:spTree>
    <p:extLst>
      <p:ext uri="{BB962C8B-B14F-4D97-AF65-F5344CB8AC3E}">
        <p14:creationId xmlns:p14="http://schemas.microsoft.com/office/powerpoint/2010/main" val="32685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áfico 41">
            <a:extLst>
              <a:ext uri="{FF2B5EF4-FFF2-40B4-BE49-F238E27FC236}">
                <a16:creationId xmlns:a16="http://schemas.microsoft.com/office/drawing/2014/main" id="{F127045F-9B59-724A-B58C-153B3017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12207377" cy="686665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BCFCC7AC-AAD9-804C-8D10-31C06B6330C3}"/>
              </a:ext>
            </a:extLst>
          </p:cNvPr>
          <p:cNvSpPr/>
          <p:nvPr/>
        </p:nvSpPr>
        <p:spPr>
          <a:xfrm>
            <a:off x="3584257" y="3360557"/>
            <a:ext cx="4052889" cy="1390986"/>
          </a:xfrm>
          <a:prstGeom prst="rect">
            <a:avLst/>
          </a:prstGeom>
          <a:solidFill>
            <a:srgbClr val="C5BCC6"/>
          </a:solidFill>
          <a:ln w="57150">
            <a:solidFill>
              <a:srgbClr val="223842"/>
            </a:solidFill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900" dirty="0">
                <a:solidFill>
                  <a:schemeClr val="tx1"/>
                </a:solidFill>
              </a:rPr>
              <a:t>(*) É o mesmo notebook + KNN </a:t>
            </a:r>
            <a:r>
              <a:rPr lang="pt-BR" sz="900" dirty="0" err="1">
                <a:solidFill>
                  <a:schemeClr val="tx1"/>
                </a:solidFill>
              </a:rPr>
              <a:t>features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E6D0BF5-B953-FA45-BC3F-4B70C3F0F6DF}"/>
              </a:ext>
            </a:extLst>
          </p:cNvPr>
          <p:cNvSpPr/>
          <p:nvPr/>
        </p:nvSpPr>
        <p:spPr>
          <a:xfrm>
            <a:off x="7752398" y="3360556"/>
            <a:ext cx="4074319" cy="1390986"/>
          </a:xfrm>
          <a:prstGeom prst="rect">
            <a:avLst/>
          </a:prstGeom>
          <a:solidFill>
            <a:srgbClr val="C5BCC6"/>
          </a:solidFill>
          <a:ln w="57150">
            <a:solidFill>
              <a:srgbClr val="223842"/>
            </a:solidFill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900" dirty="0">
                <a:solidFill>
                  <a:schemeClr val="tx1"/>
                </a:solidFill>
              </a:rPr>
              <a:t>(*) É o mesmo notebook + KNN </a:t>
            </a:r>
            <a:r>
              <a:rPr lang="pt-BR" sz="900" dirty="0" err="1">
                <a:solidFill>
                  <a:schemeClr val="tx1"/>
                </a:solidFill>
              </a:rPr>
              <a:t>features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" name="Retângulo com Único Canto Aparado 4">
            <a:extLst>
              <a:ext uri="{FF2B5EF4-FFF2-40B4-BE49-F238E27FC236}">
                <a16:creationId xmlns:a16="http://schemas.microsoft.com/office/drawing/2014/main" id="{CCEF48B7-DC96-E641-9C4F-4AB8A9E0AB27}"/>
              </a:ext>
            </a:extLst>
          </p:cNvPr>
          <p:cNvSpPr/>
          <p:nvPr/>
        </p:nvSpPr>
        <p:spPr>
          <a:xfrm>
            <a:off x="4717415" y="5795010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r>
              <a:rPr lang="pt-BR" sz="1050" b="1" dirty="0">
                <a:solidFill>
                  <a:schemeClr val="bg1"/>
                </a:solidFill>
              </a:rPr>
              <a:t> + KNN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0.68559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0.70795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0.69423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842F78-9842-F64A-A50E-C732C57DB206}"/>
              </a:ext>
            </a:extLst>
          </p:cNvPr>
          <p:cNvSpPr txBox="1"/>
          <p:nvPr/>
        </p:nvSpPr>
        <p:spPr>
          <a:xfrm>
            <a:off x="12879" y="6104786"/>
            <a:ext cx="10708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5</a:t>
            </a:r>
          </a:p>
        </p:txBody>
      </p:sp>
      <p:sp>
        <p:nvSpPr>
          <p:cNvPr id="7" name="Retângulo com Único Canto Aparado 6">
            <a:extLst>
              <a:ext uri="{FF2B5EF4-FFF2-40B4-BE49-F238E27FC236}">
                <a16:creationId xmlns:a16="http://schemas.microsoft.com/office/drawing/2014/main" id="{090BB4E1-CB3C-9048-B06F-6AFFE6CA2052}"/>
              </a:ext>
            </a:extLst>
          </p:cNvPr>
          <p:cNvSpPr/>
          <p:nvPr/>
        </p:nvSpPr>
        <p:spPr>
          <a:xfrm>
            <a:off x="4717415" y="4907280"/>
            <a:ext cx="1771650" cy="76962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Blending</a:t>
            </a:r>
            <a:endParaRPr lang="pt-BR" sz="1000" b="1" dirty="0">
              <a:solidFill>
                <a:schemeClr val="bg1"/>
              </a:solidFill>
            </a:endParaRPr>
          </a:p>
          <a:p>
            <a:pPr algn="r"/>
            <a:endParaRPr lang="pt-BR" sz="1000" dirty="0">
              <a:solidFill>
                <a:schemeClr val="bg1"/>
              </a:solidFill>
            </a:endParaRP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0.70371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0.69425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E76CD5-30DC-2449-89F2-2B7A68736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765D0A5-C45A-0945-81A3-977FB89B10A6}"/>
              </a:ext>
            </a:extLst>
          </p:cNvPr>
          <p:cNvSpPr txBox="1"/>
          <p:nvPr/>
        </p:nvSpPr>
        <p:spPr>
          <a:xfrm>
            <a:off x="-36169" y="5147974"/>
            <a:ext cx="10931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F27441-20B5-6F4A-9F98-56AA352A600D}"/>
              </a:ext>
            </a:extLst>
          </p:cNvPr>
          <p:cNvSpPr txBox="1"/>
          <p:nvPr/>
        </p:nvSpPr>
        <p:spPr>
          <a:xfrm>
            <a:off x="-24882" y="3871383"/>
            <a:ext cx="10828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3</a:t>
            </a:r>
          </a:p>
        </p:txBody>
      </p:sp>
      <p:sp>
        <p:nvSpPr>
          <p:cNvPr id="16" name="Retângulo com Único Canto Aparado 15">
            <a:extLst>
              <a:ext uri="{FF2B5EF4-FFF2-40B4-BE49-F238E27FC236}">
                <a16:creationId xmlns:a16="http://schemas.microsoft.com/office/drawing/2014/main" id="{E0E07F04-CA3F-0441-AE6A-D7EE200B715D}"/>
              </a:ext>
            </a:extLst>
          </p:cNvPr>
          <p:cNvSpPr/>
          <p:nvPr/>
        </p:nvSpPr>
        <p:spPr>
          <a:xfrm>
            <a:off x="5758815" y="3515100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err="1">
                <a:solidFill>
                  <a:schemeClr val="bg1"/>
                </a:solidFill>
              </a:rPr>
              <a:t>AutoGluon</a:t>
            </a:r>
            <a:r>
              <a:rPr lang="pt-BR" sz="1100" b="1" dirty="0">
                <a:solidFill>
                  <a:schemeClr val="bg1"/>
                </a:solidFill>
              </a:rPr>
              <a:t> + </a:t>
            </a:r>
            <a:r>
              <a:rPr lang="pt-BR" sz="1100" b="1" dirty="0" err="1">
                <a:solidFill>
                  <a:schemeClr val="bg1"/>
                </a:solidFill>
              </a:rPr>
              <a:t>PseudoLabel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+ KNN </a:t>
            </a:r>
            <a:r>
              <a:rPr lang="pt-BR" sz="1100" b="1" dirty="0" err="1">
                <a:solidFill>
                  <a:schemeClr val="bg1"/>
                </a:solidFill>
              </a:rPr>
              <a:t>Features</a:t>
            </a:r>
            <a:endParaRPr lang="pt-BR" sz="1100" b="1" dirty="0">
              <a:solidFill>
                <a:schemeClr val="bg1"/>
              </a:solidFill>
            </a:endParaRPr>
          </a:p>
          <a:p>
            <a:pPr algn="r"/>
            <a:r>
              <a:rPr lang="pt-BR" sz="1050" dirty="0">
                <a:solidFill>
                  <a:schemeClr val="bg1"/>
                </a:solidFill>
              </a:rPr>
              <a:t>CV: 0.69043</a:t>
            </a:r>
          </a:p>
          <a:p>
            <a:pPr algn="r"/>
            <a:r>
              <a:rPr lang="pt-BR" sz="1050" dirty="0" err="1">
                <a:solidFill>
                  <a:schemeClr val="bg1"/>
                </a:solidFill>
              </a:rPr>
              <a:t>Public</a:t>
            </a:r>
            <a:r>
              <a:rPr lang="pt-BR" sz="1050" dirty="0">
                <a:solidFill>
                  <a:schemeClr val="bg1"/>
                </a:solidFill>
              </a:rPr>
              <a:t>: 0.70019</a:t>
            </a:r>
          </a:p>
          <a:p>
            <a:pPr algn="r"/>
            <a:r>
              <a:rPr lang="pt-BR" sz="1050" dirty="0">
                <a:solidFill>
                  <a:schemeClr val="bg1"/>
                </a:solidFill>
              </a:rPr>
              <a:t>Private: 0.69411</a:t>
            </a:r>
          </a:p>
        </p:txBody>
      </p:sp>
      <p:sp>
        <p:nvSpPr>
          <p:cNvPr id="19" name="Retângulo com Único Canto Aparado 18">
            <a:extLst>
              <a:ext uri="{FF2B5EF4-FFF2-40B4-BE49-F238E27FC236}">
                <a16:creationId xmlns:a16="http://schemas.microsoft.com/office/drawing/2014/main" id="{A3418C72-AE09-F340-B895-26E62235CDC8}"/>
              </a:ext>
            </a:extLst>
          </p:cNvPr>
          <p:cNvSpPr/>
          <p:nvPr/>
        </p:nvSpPr>
        <p:spPr>
          <a:xfrm>
            <a:off x="3686175" y="3515100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0.68727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0.69967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0.68905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0" name="Retângulo com Único Canto Aparado 19">
            <a:extLst>
              <a:ext uri="{FF2B5EF4-FFF2-40B4-BE49-F238E27FC236}">
                <a16:creationId xmlns:a16="http://schemas.microsoft.com/office/drawing/2014/main" id="{CF893C93-9F7E-784D-A3F7-31DCE6CC577B}"/>
              </a:ext>
            </a:extLst>
          </p:cNvPr>
          <p:cNvSpPr/>
          <p:nvPr/>
        </p:nvSpPr>
        <p:spPr>
          <a:xfrm>
            <a:off x="1485900" y="3515100"/>
            <a:ext cx="1899285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LightAutoML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</a:p>
          <a:p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r>
              <a:rPr lang="pt-BR" sz="1050" b="1" dirty="0">
                <a:solidFill>
                  <a:schemeClr val="bg1"/>
                </a:solidFill>
              </a:rPr>
              <a:t> + KNN </a:t>
            </a:r>
            <a:r>
              <a:rPr lang="pt-BR" sz="1050" b="1" dirty="0" err="1">
                <a:solidFill>
                  <a:schemeClr val="bg1"/>
                </a:solidFill>
              </a:rPr>
              <a:t>Features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0.68426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0.70144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0.69412</a:t>
            </a:r>
          </a:p>
        </p:txBody>
      </p:sp>
      <p:sp>
        <p:nvSpPr>
          <p:cNvPr id="21" name="Retângulo com Único Canto Aparado 20">
            <a:extLst>
              <a:ext uri="{FF2B5EF4-FFF2-40B4-BE49-F238E27FC236}">
                <a16:creationId xmlns:a16="http://schemas.microsoft.com/office/drawing/2014/main" id="{1F206C7E-BB8D-EC49-8F8B-15A4B879E812}"/>
              </a:ext>
            </a:extLst>
          </p:cNvPr>
          <p:cNvSpPr/>
          <p:nvPr/>
        </p:nvSpPr>
        <p:spPr>
          <a:xfrm>
            <a:off x="7819031" y="3515100"/>
            <a:ext cx="184170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LightAutoML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0.68169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0.70034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0.69295</a:t>
            </a:r>
          </a:p>
        </p:txBody>
      </p:sp>
      <p:sp>
        <p:nvSpPr>
          <p:cNvPr id="22" name="Retângulo com Único Canto Aparado 21">
            <a:extLst>
              <a:ext uri="{FF2B5EF4-FFF2-40B4-BE49-F238E27FC236}">
                <a16:creationId xmlns:a16="http://schemas.microsoft.com/office/drawing/2014/main" id="{B2E56DC2-348E-7F41-A92E-D3D59FC36AAC}"/>
              </a:ext>
            </a:extLst>
          </p:cNvPr>
          <p:cNvSpPr/>
          <p:nvPr/>
        </p:nvSpPr>
        <p:spPr>
          <a:xfrm>
            <a:off x="9904095" y="3515100"/>
            <a:ext cx="184170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LightAutoML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r>
              <a:rPr lang="pt-BR" sz="1050" b="1" dirty="0">
                <a:solidFill>
                  <a:schemeClr val="bg1"/>
                </a:solidFill>
              </a:rPr>
              <a:t>+ KNN </a:t>
            </a:r>
            <a:r>
              <a:rPr lang="pt-BR" sz="1050" b="1" dirty="0" err="1">
                <a:solidFill>
                  <a:schemeClr val="bg1"/>
                </a:solidFill>
              </a:rPr>
              <a:t>Features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0.68164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0.70096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0.69111</a:t>
            </a:r>
          </a:p>
        </p:txBody>
      </p:sp>
      <p:sp>
        <p:nvSpPr>
          <p:cNvPr id="25" name="Retângulo com Único Canto Aparado 24">
            <a:extLst>
              <a:ext uri="{FF2B5EF4-FFF2-40B4-BE49-F238E27FC236}">
                <a16:creationId xmlns:a16="http://schemas.microsoft.com/office/drawing/2014/main" id="{FF5FF95D-A44E-CA40-99DD-23C09F83533D}"/>
              </a:ext>
            </a:extLst>
          </p:cNvPr>
          <p:cNvSpPr/>
          <p:nvPr/>
        </p:nvSpPr>
        <p:spPr>
          <a:xfrm>
            <a:off x="4733795" y="1739137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bg1"/>
                </a:solidFill>
              </a:rPr>
              <a:t>(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) </a:t>
            </a:r>
            <a:r>
              <a:rPr lang="pt-BR" sz="1050" b="1" dirty="0" err="1">
                <a:solidFill>
                  <a:schemeClr val="bg1"/>
                </a:solidFill>
              </a:rPr>
              <a:t>Shap</a:t>
            </a:r>
            <a:r>
              <a:rPr lang="pt-BR" sz="1050" b="1" dirty="0">
                <a:solidFill>
                  <a:schemeClr val="bg1"/>
                </a:solidFill>
              </a:rPr>
              <a:t> +</a:t>
            </a:r>
          </a:p>
          <a:p>
            <a:r>
              <a:rPr lang="pt-BR" sz="1050" b="1" dirty="0" err="1">
                <a:solidFill>
                  <a:schemeClr val="bg1"/>
                </a:solidFill>
              </a:rPr>
              <a:t>Tomek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CatBoost</a:t>
            </a:r>
            <a:r>
              <a:rPr lang="pt-BR" sz="1050" b="1" dirty="0">
                <a:solidFill>
                  <a:schemeClr val="bg1"/>
                </a:solidFill>
              </a:rPr>
              <a:t> + KNN 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0.68243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0.69805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0.69049</a:t>
            </a:r>
          </a:p>
        </p:txBody>
      </p:sp>
      <p:sp>
        <p:nvSpPr>
          <p:cNvPr id="26" name="Retângulo com Único Canto Aparado 25">
            <a:extLst>
              <a:ext uri="{FF2B5EF4-FFF2-40B4-BE49-F238E27FC236}">
                <a16:creationId xmlns:a16="http://schemas.microsoft.com/office/drawing/2014/main" id="{BF927338-4530-F747-BA18-AC4D31BE24DE}"/>
              </a:ext>
            </a:extLst>
          </p:cNvPr>
          <p:cNvSpPr/>
          <p:nvPr/>
        </p:nvSpPr>
        <p:spPr>
          <a:xfrm>
            <a:off x="1481749" y="1715410"/>
            <a:ext cx="1899285" cy="971550"/>
          </a:xfrm>
          <a:prstGeom prst="snip1Rect">
            <a:avLst/>
          </a:prstGeom>
          <a:solidFill>
            <a:srgbClr val="B6C649"/>
          </a:solidFill>
          <a:ln w="38100">
            <a:solidFill>
              <a:srgbClr val="3D3D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tx1"/>
                </a:solidFill>
              </a:rPr>
              <a:t>(</a:t>
            </a:r>
            <a:r>
              <a:rPr lang="pt-BR" sz="1050" b="1" dirty="0" err="1">
                <a:solidFill>
                  <a:schemeClr val="tx1"/>
                </a:solidFill>
              </a:rPr>
              <a:t>CatBoost</a:t>
            </a:r>
            <a:r>
              <a:rPr lang="pt-BR" sz="1050" b="1" dirty="0">
                <a:solidFill>
                  <a:schemeClr val="tx1"/>
                </a:solidFill>
              </a:rPr>
              <a:t> + </a:t>
            </a:r>
            <a:r>
              <a:rPr lang="pt-BR" sz="1050" b="1" dirty="0" err="1">
                <a:solidFill>
                  <a:schemeClr val="tx1"/>
                </a:solidFill>
              </a:rPr>
              <a:t>XGBoost</a:t>
            </a:r>
            <a:r>
              <a:rPr lang="pt-BR" sz="1050" b="1" dirty="0">
                <a:solidFill>
                  <a:schemeClr val="tx1"/>
                </a:solidFill>
              </a:rPr>
              <a:t>) </a:t>
            </a:r>
            <a:r>
              <a:rPr lang="pt-BR" sz="1050" b="1" dirty="0" err="1">
                <a:solidFill>
                  <a:schemeClr val="tx1"/>
                </a:solidFill>
              </a:rPr>
              <a:t>Shap</a:t>
            </a:r>
            <a:r>
              <a:rPr lang="pt-BR" sz="1050" b="1" dirty="0">
                <a:solidFill>
                  <a:schemeClr val="tx1"/>
                </a:solidFill>
              </a:rPr>
              <a:t> + </a:t>
            </a:r>
            <a:r>
              <a:rPr lang="pt-BR" sz="1050" b="1" dirty="0" err="1">
                <a:solidFill>
                  <a:schemeClr val="tx1"/>
                </a:solidFill>
              </a:rPr>
              <a:t>AutoGluon</a:t>
            </a:r>
            <a:r>
              <a:rPr lang="pt-BR" sz="1050" b="1" dirty="0">
                <a:solidFill>
                  <a:schemeClr val="tx1"/>
                </a:solidFill>
              </a:rPr>
              <a:t> + KNN </a:t>
            </a:r>
          </a:p>
          <a:p>
            <a:pPr algn="r"/>
            <a:r>
              <a:rPr lang="pt-BR" sz="1000" dirty="0">
                <a:solidFill>
                  <a:schemeClr val="tx1"/>
                </a:solidFill>
              </a:rPr>
              <a:t>CV: 0.68461</a:t>
            </a:r>
          </a:p>
          <a:p>
            <a:pPr algn="r"/>
            <a:r>
              <a:rPr lang="pt-BR" sz="1000" dirty="0" err="1">
                <a:solidFill>
                  <a:schemeClr val="tx1"/>
                </a:solidFill>
              </a:rPr>
              <a:t>Public</a:t>
            </a:r>
            <a:r>
              <a:rPr lang="pt-BR" sz="1000" dirty="0">
                <a:solidFill>
                  <a:schemeClr val="tx1"/>
                </a:solidFill>
              </a:rPr>
              <a:t>: 0.69908</a:t>
            </a:r>
          </a:p>
          <a:p>
            <a:pPr algn="r"/>
            <a:r>
              <a:rPr lang="pt-BR" sz="1000" dirty="0">
                <a:solidFill>
                  <a:schemeClr val="tx1"/>
                </a:solidFill>
              </a:rPr>
              <a:t>Private: 0.69678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94A5C79-4ABD-F146-9433-F867FE190FB1}"/>
              </a:ext>
            </a:extLst>
          </p:cNvPr>
          <p:cNvSpPr txBox="1"/>
          <p:nvPr/>
        </p:nvSpPr>
        <p:spPr>
          <a:xfrm>
            <a:off x="-37838" y="2093903"/>
            <a:ext cx="108494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2</a:t>
            </a:r>
          </a:p>
        </p:txBody>
      </p:sp>
      <p:sp>
        <p:nvSpPr>
          <p:cNvPr id="50" name="Retângulo com Único Canto Aparado 49">
            <a:extLst>
              <a:ext uri="{FF2B5EF4-FFF2-40B4-BE49-F238E27FC236}">
                <a16:creationId xmlns:a16="http://schemas.microsoft.com/office/drawing/2014/main" id="{FF3BDEF6-F4B8-B24C-950E-DA6D7A76542B}"/>
              </a:ext>
            </a:extLst>
          </p:cNvPr>
          <p:cNvSpPr/>
          <p:nvPr/>
        </p:nvSpPr>
        <p:spPr>
          <a:xfrm>
            <a:off x="8068743" y="1307018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bg1"/>
                </a:solidFill>
              </a:rPr>
              <a:t>(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) </a:t>
            </a:r>
            <a:r>
              <a:rPr lang="pt-BR" sz="1050" b="1" dirty="0" err="1">
                <a:solidFill>
                  <a:schemeClr val="bg1"/>
                </a:solidFill>
              </a:rPr>
              <a:t>Shap</a:t>
            </a:r>
            <a:r>
              <a:rPr lang="pt-BR" sz="1050" b="1" dirty="0">
                <a:solidFill>
                  <a:schemeClr val="bg1"/>
                </a:solidFill>
              </a:rPr>
              <a:t> +</a:t>
            </a:r>
          </a:p>
          <a:p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0.684772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0.69824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0.69329</a:t>
            </a:r>
          </a:p>
        </p:txBody>
      </p:sp>
      <p:sp>
        <p:nvSpPr>
          <p:cNvPr id="51" name="Retângulo com Único Canto Aparado 50">
            <a:extLst>
              <a:ext uri="{FF2B5EF4-FFF2-40B4-BE49-F238E27FC236}">
                <a16:creationId xmlns:a16="http://schemas.microsoft.com/office/drawing/2014/main" id="{B47E61C4-789D-2C4A-924A-C5F52570B5F5}"/>
              </a:ext>
            </a:extLst>
          </p:cNvPr>
          <p:cNvSpPr/>
          <p:nvPr/>
        </p:nvSpPr>
        <p:spPr>
          <a:xfrm>
            <a:off x="10123173" y="2182177"/>
            <a:ext cx="1771650" cy="971550"/>
          </a:xfrm>
          <a:prstGeom prst="snip1Rect">
            <a:avLst/>
          </a:prstGeom>
          <a:solidFill>
            <a:srgbClr val="B6C649"/>
          </a:solidFill>
          <a:ln w="38100">
            <a:solidFill>
              <a:srgbClr val="3D3D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tx1"/>
                </a:solidFill>
              </a:rPr>
              <a:t>CatBoost</a:t>
            </a:r>
            <a:r>
              <a:rPr lang="pt-BR" sz="1050" b="1" dirty="0">
                <a:solidFill>
                  <a:schemeClr val="tx1"/>
                </a:solidFill>
              </a:rPr>
              <a:t> + </a:t>
            </a:r>
            <a:r>
              <a:rPr lang="pt-BR" sz="1050" b="1" dirty="0" err="1">
                <a:solidFill>
                  <a:schemeClr val="tx1"/>
                </a:solidFill>
              </a:rPr>
              <a:t>PseudoLabel</a:t>
            </a:r>
            <a:endParaRPr lang="pt-BR" sz="1050" b="1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pPr algn="r"/>
            <a:r>
              <a:rPr lang="pt-BR" sz="1000" dirty="0">
                <a:solidFill>
                  <a:schemeClr val="tx1"/>
                </a:solidFill>
              </a:rPr>
              <a:t>CV: 0.68346</a:t>
            </a:r>
          </a:p>
          <a:p>
            <a:pPr algn="r"/>
            <a:r>
              <a:rPr lang="pt-BR" sz="1000" dirty="0" err="1">
                <a:solidFill>
                  <a:schemeClr val="tx1"/>
                </a:solidFill>
              </a:rPr>
              <a:t>Public</a:t>
            </a:r>
            <a:r>
              <a:rPr lang="pt-BR" sz="1000" dirty="0">
                <a:solidFill>
                  <a:schemeClr val="tx1"/>
                </a:solidFill>
              </a:rPr>
              <a:t>: 0.69839</a:t>
            </a:r>
          </a:p>
          <a:p>
            <a:pPr algn="r"/>
            <a:r>
              <a:rPr lang="pt-BR" sz="1000" dirty="0">
                <a:solidFill>
                  <a:schemeClr val="tx1"/>
                </a:solidFill>
              </a:rPr>
              <a:t>Private: 0.69431</a:t>
            </a:r>
          </a:p>
        </p:txBody>
      </p:sp>
      <p:cxnSp>
        <p:nvCxnSpPr>
          <p:cNvPr id="64" name="Conector Angulado 63">
            <a:extLst>
              <a:ext uri="{FF2B5EF4-FFF2-40B4-BE49-F238E27FC236}">
                <a16:creationId xmlns:a16="http://schemas.microsoft.com/office/drawing/2014/main" id="{8D847D8F-B6E1-2045-B0EC-30431D5A52E0}"/>
              </a:ext>
            </a:extLst>
          </p:cNvPr>
          <p:cNvCxnSpPr>
            <a:cxnSpLocks/>
            <a:stCxn id="50" idx="0"/>
            <a:endCxn id="51" idx="3"/>
          </p:cNvCxnSpPr>
          <p:nvPr/>
        </p:nvCxnSpPr>
        <p:spPr>
          <a:xfrm>
            <a:off x="9840393" y="1792793"/>
            <a:ext cx="1168605" cy="389384"/>
          </a:xfrm>
          <a:prstGeom prst="bentConnector2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com Único Canto Aparado 102">
            <a:extLst>
              <a:ext uri="{FF2B5EF4-FFF2-40B4-BE49-F238E27FC236}">
                <a16:creationId xmlns:a16="http://schemas.microsoft.com/office/drawing/2014/main" id="{52951A45-EE82-C349-AC5E-6E3DC5C0E7B2}"/>
              </a:ext>
            </a:extLst>
          </p:cNvPr>
          <p:cNvSpPr/>
          <p:nvPr/>
        </p:nvSpPr>
        <p:spPr>
          <a:xfrm>
            <a:off x="2397442" y="70576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Fork</a:t>
            </a:r>
            <a:r>
              <a:rPr lang="pt-BR" sz="1050" b="1" dirty="0">
                <a:solidFill>
                  <a:schemeClr val="bg1"/>
                </a:solidFill>
              </a:rPr>
              <a:t> </a:t>
            </a:r>
            <a:r>
              <a:rPr lang="pt-BR" sz="1050" b="1" dirty="0" err="1">
                <a:solidFill>
                  <a:schemeClr val="bg1"/>
                </a:solidFill>
              </a:rPr>
              <a:t>of</a:t>
            </a:r>
            <a:r>
              <a:rPr lang="pt-BR" sz="1050" b="1" dirty="0">
                <a:solidFill>
                  <a:schemeClr val="bg1"/>
                </a:solidFill>
              </a:rPr>
              <a:t> 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 Tunado</a:t>
            </a: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0.68232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0.69146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0.69068</a:t>
            </a:r>
          </a:p>
        </p:txBody>
      </p:sp>
      <p:sp>
        <p:nvSpPr>
          <p:cNvPr id="104" name="Retângulo com Único Canto Aparado 103">
            <a:extLst>
              <a:ext uri="{FF2B5EF4-FFF2-40B4-BE49-F238E27FC236}">
                <a16:creationId xmlns:a16="http://schemas.microsoft.com/office/drawing/2014/main" id="{A5E00484-003D-E84E-B3B2-3110E647E327}"/>
              </a:ext>
            </a:extLst>
          </p:cNvPr>
          <p:cNvSpPr/>
          <p:nvPr/>
        </p:nvSpPr>
        <p:spPr>
          <a:xfrm>
            <a:off x="5856288" y="70576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 Tunado</a:t>
            </a: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0.68046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0.69097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0.69197</a:t>
            </a:r>
          </a:p>
        </p:txBody>
      </p:sp>
      <p:cxnSp>
        <p:nvCxnSpPr>
          <p:cNvPr id="105" name="Conector Angulado 104">
            <a:extLst>
              <a:ext uri="{FF2B5EF4-FFF2-40B4-BE49-F238E27FC236}">
                <a16:creationId xmlns:a16="http://schemas.microsoft.com/office/drawing/2014/main" id="{0FAA4008-9A53-8C47-8617-B054C3D9F454}"/>
              </a:ext>
            </a:extLst>
          </p:cNvPr>
          <p:cNvCxnSpPr>
            <a:cxnSpLocks/>
            <a:stCxn id="104" idx="0"/>
            <a:endCxn id="50" idx="2"/>
          </p:cNvCxnSpPr>
          <p:nvPr/>
        </p:nvCxnSpPr>
        <p:spPr>
          <a:xfrm>
            <a:off x="7627938" y="556351"/>
            <a:ext cx="440805" cy="1236442"/>
          </a:xfrm>
          <a:prstGeom prst="bentConnector3">
            <a:avLst>
              <a:gd name="adj1" fmla="val 50000"/>
            </a:avLst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do 107">
            <a:extLst>
              <a:ext uri="{FF2B5EF4-FFF2-40B4-BE49-F238E27FC236}">
                <a16:creationId xmlns:a16="http://schemas.microsoft.com/office/drawing/2014/main" id="{D3BC88EB-51E3-4645-B1F8-FEE7F2DBD9B9}"/>
              </a:ext>
            </a:extLst>
          </p:cNvPr>
          <p:cNvCxnSpPr>
            <a:cxnSpLocks/>
            <a:stCxn id="104" idx="1"/>
            <a:endCxn id="25" idx="3"/>
          </p:cNvCxnSpPr>
          <p:nvPr/>
        </p:nvCxnSpPr>
        <p:spPr>
          <a:xfrm rot="5400000">
            <a:off x="5832362" y="829385"/>
            <a:ext cx="697011" cy="1122493"/>
          </a:xfrm>
          <a:prstGeom prst="bentConnector3">
            <a:avLst>
              <a:gd name="adj1" fmla="val 50000"/>
            </a:avLst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>
            <a:extLst>
              <a:ext uri="{FF2B5EF4-FFF2-40B4-BE49-F238E27FC236}">
                <a16:creationId xmlns:a16="http://schemas.microsoft.com/office/drawing/2014/main" id="{92C55ADC-AE8D-374D-B49A-6210EF4D9D78}"/>
              </a:ext>
            </a:extLst>
          </p:cNvPr>
          <p:cNvCxnSpPr>
            <a:cxnSpLocks/>
            <a:stCxn id="103" idx="1"/>
            <a:endCxn id="26" idx="3"/>
          </p:cNvCxnSpPr>
          <p:nvPr/>
        </p:nvCxnSpPr>
        <p:spPr>
          <a:xfrm rot="5400000">
            <a:off x="2520688" y="952831"/>
            <a:ext cx="673284" cy="851875"/>
          </a:xfrm>
          <a:prstGeom prst="bentConnector3">
            <a:avLst>
              <a:gd name="adj1" fmla="val 50000"/>
            </a:avLst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CEBBB4F1-3187-AD41-9510-DEF22B0A5D74}"/>
              </a:ext>
            </a:extLst>
          </p:cNvPr>
          <p:cNvSpPr txBox="1"/>
          <p:nvPr/>
        </p:nvSpPr>
        <p:spPr>
          <a:xfrm>
            <a:off x="5807" y="371685"/>
            <a:ext cx="10849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1</a:t>
            </a: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188B1D7-DDB0-FF4A-AD9D-C9B193DFD51B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>
            <a:off x="2431392" y="2686960"/>
            <a:ext cx="4151" cy="828140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11A70C4B-8A2B-4F42-84DF-A6AC2AF70904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>
            <a:off x="2435543" y="2710687"/>
            <a:ext cx="3184077" cy="804413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3D536F31-B38F-174A-BD0F-9C3D888CFE4D}"/>
              </a:ext>
            </a:extLst>
          </p:cNvPr>
          <p:cNvCxnSpPr>
            <a:cxnSpLocks/>
            <a:stCxn id="50" idx="1"/>
            <a:endCxn id="24" idx="0"/>
          </p:cNvCxnSpPr>
          <p:nvPr/>
        </p:nvCxnSpPr>
        <p:spPr>
          <a:xfrm flipH="1">
            <a:off x="5610702" y="2278568"/>
            <a:ext cx="3343866" cy="1081989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B60FA05B-50CA-7345-98BF-0074EF3439E2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5610702" y="2710687"/>
            <a:ext cx="8918" cy="649870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59CD1D24-9119-C449-B5B9-974CB6E1CDEF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>
            <a:off x="5619620" y="2710687"/>
            <a:ext cx="4169938" cy="649869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BA85A71E-D9C3-7740-B605-0EB22E50D88A}"/>
              </a:ext>
            </a:extLst>
          </p:cNvPr>
          <p:cNvCxnSpPr>
            <a:cxnSpLocks/>
            <a:stCxn id="51" idx="1"/>
            <a:endCxn id="23" idx="0"/>
          </p:cNvCxnSpPr>
          <p:nvPr/>
        </p:nvCxnSpPr>
        <p:spPr>
          <a:xfrm flipH="1">
            <a:off x="9789558" y="3153727"/>
            <a:ext cx="1219440" cy="206829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ta para a Direita 1">
            <a:extLst>
              <a:ext uri="{FF2B5EF4-FFF2-40B4-BE49-F238E27FC236}">
                <a16:creationId xmlns:a16="http://schemas.microsoft.com/office/drawing/2014/main" id="{5AF17C3A-7D93-4244-9513-35E3052EC8B5}"/>
              </a:ext>
            </a:extLst>
          </p:cNvPr>
          <p:cNvSpPr/>
          <p:nvPr/>
        </p:nvSpPr>
        <p:spPr>
          <a:xfrm>
            <a:off x="5547445" y="3889860"/>
            <a:ext cx="159544" cy="271460"/>
          </a:xfrm>
          <a:prstGeom prst="rightArrow">
            <a:avLst/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65E30C26-C5E8-2F4C-ABC4-ACB92C74F426}"/>
              </a:ext>
            </a:extLst>
          </p:cNvPr>
          <p:cNvSpPr/>
          <p:nvPr/>
        </p:nvSpPr>
        <p:spPr>
          <a:xfrm>
            <a:off x="9707921" y="3861793"/>
            <a:ext cx="159544" cy="271460"/>
          </a:xfrm>
          <a:prstGeom prst="rightArrow">
            <a:avLst/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6112C8-A422-5146-8777-7CFE8EC7835D}"/>
              </a:ext>
            </a:extLst>
          </p:cNvPr>
          <p:cNvSpPr/>
          <p:nvPr/>
        </p:nvSpPr>
        <p:spPr>
          <a:xfrm>
            <a:off x="5706474" y="74602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01.1</a:t>
            </a:r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F6FBD129-A0BE-664A-B897-A25C53FFD162}"/>
              </a:ext>
            </a:extLst>
          </p:cNvPr>
          <p:cNvSpPr/>
          <p:nvPr/>
        </p:nvSpPr>
        <p:spPr>
          <a:xfrm>
            <a:off x="9944146" y="282262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02.2</a:t>
            </a: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6AB0040E-17AB-7D4E-874D-8DFB6A271574}"/>
              </a:ext>
            </a:extLst>
          </p:cNvPr>
          <p:cNvSpPr/>
          <p:nvPr/>
        </p:nvSpPr>
        <p:spPr>
          <a:xfrm>
            <a:off x="2275456" y="73799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01.2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F819915B-C7A1-5F4C-87FF-228C97D9FEEE}"/>
              </a:ext>
            </a:extLst>
          </p:cNvPr>
          <p:cNvSpPr/>
          <p:nvPr/>
        </p:nvSpPr>
        <p:spPr>
          <a:xfrm>
            <a:off x="1357109" y="2363318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02.4</a:t>
            </a: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8E1FC91B-CB25-FF43-82C0-9D5F4F4A3B31}"/>
              </a:ext>
            </a:extLst>
          </p:cNvPr>
          <p:cNvSpPr/>
          <p:nvPr/>
        </p:nvSpPr>
        <p:spPr>
          <a:xfrm>
            <a:off x="7918401" y="1925646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02.1</a:t>
            </a: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03070CDF-EA7C-B44D-AAD0-B03293C7FA1D}"/>
              </a:ext>
            </a:extLst>
          </p:cNvPr>
          <p:cNvSpPr/>
          <p:nvPr/>
        </p:nvSpPr>
        <p:spPr>
          <a:xfrm>
            <a:off x="4577753" y="236331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02.3</a:t>
            </a: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8E6F8312-D909-1341-B763-5D9F520D14A1}"/>
              </a:ext>
            </a:extLst>
          </p:cNvPr>
          <p:cNvSpPr/>
          <p:nvPr/>
        </p:nvSpPr>
        <p:spPr>
          <a:xfrm>
            <a:off x="1380468" y="4171041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03.1</a:t>
            </a: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2002534D-6DC2-7043-8201-B121DB5BB42A}"/>
              </a:ext>
            </a:extLst>
          </p:cNvPr>
          <p:cNvSpPr/>
          <p:nvPr/>
        </p:nvSpPr>
        <p:spPr>
          <a:xfrm>
            <a:off x="3628549" y="4172446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03.2A</a:t>
            </a: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E958454B-2DF0-FA4D-A1DE-CF6285FC8189}"/>
              </a:ext>
            </a:extLst>
          </p:cNvPr>
          <p:cNvSpPr/>
          <p:nvPr/>
        </p:nvSpPr>
        <p:spPr>
          <a:xfrm>
            <a:off x="5675789" y="4171041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03.2B</a:t>
            </a: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902FD511-9AE7-0A40-BE52-5D2FE56273AB}"/>
              </a:ext>
            </a:extLst>
          </p:cNvPr>
          <p:cNvSpPr/>
          <p:nvPr/>
        </p:nvSpPr>
        <p:spPr>
          <a:xfrm>
            <a:off x="9830123" y="4164094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03.3B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7C3C972A-805F-ED4E-8A56-DAC1298B501F}"/>
              </a:ext>
            </a:extLst>
          </p:cNvPr>
          <p:cNvSpPr/>
          <p:nvPr/>
        </p:nvSpPr>
        <p:spPr>
          <a:xfrm>
            <a:off x="7756787" y="4171041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03.3A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94E69AC-9C8C-CA48-A21F-0CE2B54E9549}"/>
              </a:ext>
            </a:extLst>
          </p:cNvPr>
          <p:cNvSpPr/>
          <p:nvPr/>
        </p:nvSpPr>
        <p:spPr>
          <a:xfrm>
            <a:off x="5470764" y="364688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(*)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0099A70-2043-A346-974D-4B36511ACAD3}"/>
              </a:ext>
            </a:extLst>
          </p:cNvPr>
          <p:cNvSpPr/>
          <p:nvPr/>
        </p:nvSpPr>
        <p:spPr>
          <a:xfrm>
            <a:off x="9631240" y="3617805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(*)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9F47FD9-2504-8444-A6DD-7460F4595BEA}"/>
              </a:ext>
            </a:extLst>
          </p:cNvPr>
          <p:cNvCxnSpPr/>
          <p:nvPr/>
        </p:nvCxnSpPr>
        <p:spPr>
          <a:xfrm>
            <a:off x="1083684" y="15894"/>
            <a:ext cx="0" cy="6842106"/>
          </a:xfrm>
          <a:prstGeom prst="line">
            <a:avLst/>
          </a:prstGeom>
          <a:ln w="28575">
            <a:solidFill>
              <a:srgbClr val="22384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Arredondado 83">
            <a:extLst>
              <a:ext uri="{FF2B5EF4-FFF2-40B4-BE49-F238E27FC236}">
                <a16:creationId xmlns:a16="http://schemas.microsoft.com/office/drawing/2014/main" id="{B4FCA1A9-8DBB-D148-9402-FE1F35FCF182}"/>
              </a:ext>
            </a:extLst>
          </p:cNvPr>
          <p:cNvSpPr/>
          <p:nvPr/>
        </p:nvSpPr>
        <p:spPr>
          <a:xfrm>
            <a:off x="4572000" y="5380226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34FBA2E-5D29-084D-8BFA-7372196D0356}"/>
              </a:ext>
            </a:extLst>
          </p:cNvPr>
          <p:cNvSpPr/>
          <p:nvPr/>
        </p:nvSpPr>
        <p:spPr>
          <a:xfrm>
            <a:off x="4572000" y="6464018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7B69B06B-567B-3B48-A18F-5A95C8BB3018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5603240" y="5676900"/>
            <a:ext cx="0" cy="112287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>
            <a:extLst>
              <a:ext uri="{FF2B5EF4-FFF2-40B4-BE49-F238E27FC236}">
                <a16:creationId xmlns:a16="http://schemas.microsoft.com/office/drawing/2014/main" id="{B0B66C6E-176E-4448-BDFF-697D645D3DDC}"/>
              </a:ext>
            </a:extLst>
          </p:cNvPr>
          <p:cNvCxnSpPr>
            <a:cxnSpLocks/>
            <a:stCxn id="20" idx="1"/>
            <a:endCxn id="7" idx="2"/>
          </p:cNvCxnSpPr>
          <p:nvPr/>
        </p:nvCxnSpPr>
        <p:spPr>
          <a:xfrm rot="16200000" flipH="1">
            <a:off x="3173759" y="3748434"/>
            <a:ext cx="805440" cy="2281872"/>
          </a:xfrm>
          <a:prstGeom prst="bentConnector2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>
            <a:extLst>
              <a:ext uri="{FF2B5EF4-FFF2-40B4-BE49-F238E27FC236}">
                <a16:creationId xmlns:a16="http://schemas.microsoft.com/office/drawing/2014/main" id="{4A631828-AFC0-CE4D-BB34-43E874955686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7869038" y="3371570"/>
            <a:ext cx="540548" cy="3300493"/>
          </a:xfrm>
          <a:prstGeom prst="bentConnector2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654C6CB-F4CA-D14F-AC0A-5A31E17CA35D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flipH="1">
            <a:off x="5603240" y="4751543"/>
            <a:ext cx="7462" cy="155737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1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Extraction</a:t>
            </a:r>
            <a:r>
              <a:rPr lang="pt-BR" dirty="0"/>
              <a:t> com </a:t>
            </a:r>
            <a:r>
              <a:rPr lang="pt-BR" b="1" dirty="0"/>
              <a:t>KNN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3432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dirty="0"/>
              <a:t>Gera </a:t>
            </a:r>
            <a:r>
              <a:rPr lang="pt-BR" sz="2000" b="1" dirty="0" err="1"/>
              <a:t>k</a:t>
            </a:r>
            <a:r>
              <a:rPr lang="pt-BR" sz="2000" b="1" dirty="0"/>
              <a:t>*</a:t>
            </a:r>
            <a:r>
              <a:rPr lang="pt-BR" sz="2000" b="1" dirty="0" err="1"/>
              <a:t>c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00"/>
                </a:solidFill>
              </a:rPr>
              <a:t>novas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, onde </a:t>
            </a:r>
            <a:r>
              <a:rPr lang="pt-BR" sz="2000" b="1" dirty="0" err="1"/>
              <a:t>c</a:t>
            </a:r>
            <a:r>
              <a:rPr lang="pt-BR" sz="2000" dirty="0"/>
              <a:t> é o número de classes da </a:t>
            </a:r>
            <a:r>
              <a:rPr lang="pt-BR" sz="2000" i="1" dirty="0" err="1"/>
              <a:t>target</a:t>
            </a:r>
            <a:r>
              <a:rPr lang="pt-BR" sz="2000" i="1" dirty="0"/>
              <a:t> </a:t>
            </a:r>
            <a:r>
              <a:rPr lang="pt-BR" sz="2000" dirty="0"/>
              <a:t>(</a:t>
            </a:r>
            <a:r>
              <a:rPr lang="pt-BR" sz="2000" b="1" dirty="0" err="1"/>
              <a:t>K</a:t>
            </a:r>
            <a:r>
              <a:rPr lang="pt-BR" sz="2000" b="1" dirty="0"/>
              <a:t>=1</a:t>
            </a:r>
            <a:r>
              <a:rPr lang="pt-BR" sz="2000" dirty="0"/>
              <a:t>)</a:t>
            </a:r>
            <a:r>
              <a:rPr lang="pt-BR" sz="2000" i="1" dirty="0"/>
              <a:t>;</a:t>
            </a:r>
          </a:p>
          <a:p>
            <a:r>
              <a:rPr lang="pt-BR" sz="2000" dirty="0"/>
              <a:t>As novas </a:t>
            </a:r>
            <a:r>
              <a:rPr lang="pt-BR" sz="2000" dirty="0" err="1"/>
              <a:t>features</a:t>
            </a:r>
            <a:r>
              <a:rPr lang="pt-BR" sz="2000" dirty="0"/>
              <a:t> são calculadas a partir das distâncias entre as observações e seus </a:t>
            </a:r>
            <a:r>
              <a:rPr lang="pt-BR" sz="2000" dirty="0" err="1"/>
              <a:t>k</a:t>
            </a:r>
            <a:r>
              <a:rPr lang="pt-BR" sz="2000" dirty="0"/>
              <a:t> vizinhos mais próximos dentro de cada classe;</a:t>
            </a:r>
          </a:p>
          <a:p>
            <a:r>
              <a:rPr lang="pt-BR" sz="2000" dirty="0"/>
              <a:t>Biblioteca </a:t>
            </a:r>
            <a:r>
              <a:rPr lang="pt-BR" sz="2000" i="1" dirty="0"/>
              <a:t>Python</a:t>
            </a:r>
            <a:r>
              <a:rPr lang="pt-BR" sz="2000" dirty="0"/>
              <a:t>: </a:t>
            </a:r>
            <a:r>
              <a:rPr lang="pt-BR" sz="2000" b="1" dirty="0" err="1"/>
              <a:t>gokinj</a:t>
            </a:r>
            <a:r>
              <a:rPr lang="pt-BR" sz="2000" b="1" dirty="0"/>
              <a:t>; </a:t>
            </a:r>
            <a:r>
              <a:rPr lang="pt-BR" sz="1200" dirty="0"/>
              <a:t>(</a:t>
            </a:r>
            <a:r>
              <a:rPr lang="pt-BR" sz="1200" dirty="0">
                <a:hlinkClick r:id="rId2"/>
              </a:rPr>
              <a:t>https://github.com/momijiame/gokinjo</a:t>
            </a:r>
            <a:r>
              <a:rPr lang="pt-BR" sz="1200" dirty="0"/>
              <a:t>)</a:t>
            </a:r>
            <a:endParaRPr lang="pt-BR" sz="1000" dirty="0"/>
          </a:p>
          <a:p>
            <a:r>
              <a:rPr lang="pt-BR" sz="2000" dirty="0"/>
              <a:t>Inspirado nas </a:t>
            </a:r>
            <a:r>
              <a:rPr lang="pt-BR" sz="2000" dirty="0" err="1"/>
              <a:t>idéias</a:t>
            </a:r>
            <a:r>
              <a:rPr lang="pt-BR" sz="2000" dirty="0"/>
              <a:t> apresentadas na solução vencedora do </a:t>
            </a:r>
            <a:r>
              <a:rPr lang="pt-BR" sz="2000" i="1" dirty="0"/>
              <a:t>Otto </a:t>
            </a:r>
            <a:r>
              <a:rPr lang="pt-BR" sz="2000" i="1" dirty="0" err="1"/>
              <a:t>Group</a:t>
            </a:r>
            <a:r>
              <a:rPr lang="pt-BR" sz="2000" i="1" dirty="0"/>
              <a:t> </a:t>
            </a:r>
            <a:r>
              <a:rPr lang="pt-BR" sz="2000" i="1" dirty="0" err="1"/>
              <a:t>Product</a:t>
            </a:r>
            <a:r>
              <a:rPr lang="pt-BR" sz="2000" i="1" dirty="0"/>
              <a:t> </a:t>
            </a:r>
            <a:r>
              <a:rPr lang="pt-BR" sz="2000" i="1" dirty="0" err="1"/>
              <a:t>Classification</a:t>
            </a:r>
            <a:r>
              <a:rPr lang="pt-BR" sz="2000" i="1" dirty="0"/>
              <a:t> </a:t>
            </a:r>
            <a:r>
              <a:rPr lang="pt-BR" sz="2000" i="1" dirty="0" err="1"/>
              <a:t>Challenge</a:t>
            </a:r>
            <a:r>
              <a:rPr lang="pt-BR" sz="2000" i="1" dirty="0"/>
              <a:t>. </a:t>
            </a:r>
            <a:r>
              <a:rPr lang="pt-BR" sz="1200" dirty="0"/>
              <a:t>(</a:t>
            </a:r>
            <a:r>
              <a:rPr lang="pt-BR" sz="1200" dirty="0">
                <a:hlinkClick r:id="rId3"/>
              </a:rPr>
              <a:t>https://www.kaggle.com/c/otto-group-product-classification-challenge/discussion/14335</a:t>
            </a:r>
            <a:r>
              <a:rPr lang="pt-BR" sz="1200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909F066-504E-2446-95ED-29275D570415}"/>
              </a:ext>
            </a:extLst>
          </p:cNvPr>
          <p:cNvGrpSpPr/>
          <p:nvPr/>
        </p:nvGrpSpPr>
        <p:grpSpPr>
          <a:xfrm>
            <a:off x="7226965" y="1825624"/>
            <a:ext cx="4126835" cy="4813004"/>
            <a:chOff x="7226965" y="1825624"/>
            <a:chExt cx="4126835" cy="481300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E1DF583-115B-9D4E-B69C-71629832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1804" y="1825624"/>
              <a:ext cx="3699085" cy="435133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F306F20-8996-0B4A-B9F2-C534F877CF90}"/>
                </a:ext>
              </a:extLst>
            </p:cNvPr>
            <p:cNvSpPr/>
            <p:nvPr/>
          </p:nvSpPr>
          <p:spPr>
            <a:xfrm>
              <a:off x="7226965" y="6176963"/>
              <a:ext cx="41268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hlinkClick r:id="rId6"/>
                </a:rPr>
                <a:t>https://davpinto.github.io/fastknn/articles/knn-extraction.html</a:t>
              </a:r>
              <a:endParaRPr lang="pt-BR" sz="1200" dirty="0"/>
            </a:p>
            <a:p>
              <a:endParaRPr lang="pt-BR" sz="1200" dirty="0"/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700276-3A35-A44F-8B13-67AAF71D6B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4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0.68046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0.69097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0.69197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1.1: </a:t>
            </a:r>
            <a:r>
              <a:rPr lang="pt-BR" dirty="0" err="1"/>
              <a:t>XGBoost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5873"/>
            <a:ext cx="5257800" cy="486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dirty="0"/>
              <a:t>Nenhum pré-processamento;</a:t>
            </a:r>
          </a:p>
          <a:p>
            <a:r>
              <a:rPr lang="pt-BR" sz="2000" i="1" dirty="0" err="1"/>
              <a:t>RepeatedStratifiedKFold</a:t>
            </a:r>
            <a:r>
              <a:rPr lang="pt-BR" sz="2000" i="1" dirty="0"/>
              <a:t> </a:t>
            </a:r>
            <a:r>
              <a:rPr lang="pt-BR" sz="2000" dirty="0" err="1"/>
              <a:t>K</a:t>
            </a:r>
            <a:r>
              <a:rPr lang="pt-BR" sz="2000" dirty="0"/>
              <a:t>=5 2x</a:t>
            </a:r>
            <a:r>
              <a:rPr lang="pt-BR" sz="2000" i="1" dirty="0"/>
              <a:t>;</a:t>
            </a:r>
            <a:endParaRPr lang="pt-BR" sz="2000" dirty="0"/>
          </a:p>
          <a:p>
            <a:r>
              <a:rPr lang="pt-BR" sz="2000" dirty="0"/>
              <a:t>Otimização de </a:t>
            </a:r>
            <a:r>
              <a:rPr lang="pt-BR" sz="2000" dirty="0" err="1"/>
              <a:t>hiperparâmetros</a:t>
            </a:r>
            <a:r>
              <a:rPr lang="pt-BR" sz="2000" dirty="0"/>
              <a:t> com </a:t>
            </a:r>
            <a:r>
              <a:rPr lang="pt-BR" sz="2000" i="1" dirty="0" err="1"/>
              <a:t>Optuna</a:t>
            </a:r>
            <a:r>
              <a:rPr lang="pt-BR" sz="2000" i="1" dirty="0"/>
              <a:t>;</a:t>
            </a:r>
            <a:endParaRPr lang="pt-BR" sz="2000" dirty="0"/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Otimizador</a:t>
            </a:r>
            <a:r>
              <a:rPr lang="pt-BR" sz="2000" dirty="0"/>
              <a:t>: </a:t>
            </a:r>
            <a:r>
              <a:rPr lang="pt-BR" sz="2000" b="1" dirty="0"/>
              <a:t>AUC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Resampling</a:t>
            </a:r>
            <a:r>
              <a:rPr lang="pt-BR" sz="2000" i="1" dirty="0"/>
              <a:t> </a:t>
            </a:r>
            <a:r>
              <a:rPr lang="pt-BR" sz="2000" dirty="0"/>
              <a:t>selecionado</a:t>
            </a:r>
            <a:r>
              <a:rPr lang="pt-BR" sz="2000" i="1" dirty="0"/>
              <a:t>: </a:t>
            </a:r>
            <a:r>
              <a:rPr lang="pt-BR" sz="2000" i="1" dirty="0" err="1"/>
              <a:t>Tomek</a:t>
            </a:r>
            <a:r>
              <a:rPr lang="pt-BR" sz="2000" i="1" dirty="0"/>
              <a:t> Links;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6897333" y="1775873"/>
            <a:ext cx="4377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Ilustração do esquema </a:t>
            </a:r>
            <a:r>
              <a:rPr lang="pt-BR" sz="2000" i="1" dirty="0" err="1"/>
              <a:t>k-fold</a:t>
            </a:r>
            <a:r>
              <a:rPr lang="pt-BR" sz="2000" i="1" dirty="0"/>
              <a:t> </a:t>
            </a:r>
            <a:r>
              <a:rPr lang="pt-BR" sz="2000" i="1" dirty="0" err="1"/>
              <a:t>prediction</a:t>
            </a:r>
            <a:r>
              <a:rPr lang="pt-BR" sz="2000" dirty="0"/>
              <a:t>: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DF7F4B68-4F38-1442-AEE4-77C4CFCD9A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363097"/>
                  </p:ext>
                </p:extLst>
              </p:nvPr>
            </p:nvGraphicFramePr>
            <p:xfrm>
              <a:off x="6336029" y="2591272"/>
              <a:ext cx="2145024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6256">
                      <a:extLst>
                        <a:ext uri="{9D8B030D-6E8A-4147-A177-3AD203B41FA5}">
                          <a16:colId xmlns:a16="http://schemas.microsoft.com/office/drawing/2014/main" val="3532669591"/>
                        </a:ext>
                      </a:extLst>
                    </a:gridCol>
                    <a:gridCol w="536256">
                      <a:extLst>
                        <a:ext uri="{9D8B030D-6E8A-4147-A177-3AD203B41FA5}">
                          <a16:colId xmlns:a16="http://schemas.microsoft.com/office/drawing/2014/main" val="4189616554"/>
                        </a:ext>
                      </a:extLst>
                    </a:gridCol>
                    <a:gridCol w="536256">
                      <a:extLst>
                        <a:ext uri="{9D8B030D-6E8A-4147-A177-3AD203B41FA5}">
                          <a16:colId xmlns:a16="http://schemas.microsoft.com/office/drawing/2014/main" val="4226457607"/>
                        </a:ext>
                      </a:extLst>
                    </a:gridCol>
                    <a:gridCol w="536256">
                      <a:extLst>
                        <a:ext uri="{9D8B030D-6E8A-4147-A177-3AD203B41FA5}">
                          <a16:colId xmlns:a16="http://schemas.microsoft.com/office/drawing/2014/main" val="284414262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14175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23880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93573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1163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822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DF7F4B68-4F38-1442-AEE4-77C4CFCD9A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363097"/>
                  </p:ext>
                </p:extLst>
              </p:nvPr>
            </p:nvGraphicFramePr>
            <p:xfrm>
              <a:off x="6336029" y="2591272"/>
              <a:ext cx="2145024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6256">
                      <a:extLst>
                        <a:ext uri="{9D8B030D-6E8A-4147-A177-3AD203B41FA5}">
                          <a16:colId xmlns:a16="http://schemas.microsoft.com/office/drawing/2014/main" val="3532669591"/>
                        </a:ext>
                      </a:extLst>
                    </a:gridCol>
                    <a:gridCol w="536256">
                      <a:extLst>
                        <a:ext uri="{9D8B030D-6E8A-4147-A177-3AD203B41FA5}">
                          <a16:colId xmlns:a16="http://schemas.microsoft.com/office/drawing/2014/main" val="4189616554"/>
                        </a:ext>
                      </a:extLst>
                    </a:gridCol>
                    <a:gridCol w="536256">
                      <a:extLst>
                        <a:ext uri="{9D8B030D-6E8A-4147-A177-3AD203B41FA5}">
                          <a16:colId xmlns:a16="http://schemas.microsoft.com/office/drawing/2014/main" val="4226457607"/>
                        </a:ext>
                      </a:extLst>
                    </a:gridCol>
                    <a:gridCol w="536256">
                      <a:extLst>
                        <a:ext uri="{9D8B030D-6E8A-4147-A177-3AD203B41FA5}">
                          <a16:colId xmlns:a16="http://schemas.microsoft.com/office/drawing/2014/main" val="284414262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t="-2632" r="-302326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304762" t="-2632" r="-714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14175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23880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93573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1163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822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844151CB-CC26-AC45-910D-9954BAC47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699666"/>
                  </p:ext>
                </p:extLst>
              </p:nvPr>
            </p:nvGraphicFramePr>
            <p:xfrm>
              <a:off x="9086170" y="2591272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472876203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𝒐𝒐𝒇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24791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016710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46242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8045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348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844151CB-CC26-AC45-910D-9954BAC47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699666"/>
                  </p:ext>
                </p:extLst>
              </p:nvPr>
            </p:nvGraphicFramePr>
            <p:xfrm>
              <a:off x="9086170" y="2591272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472876203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2174" t="-2632" r="-4348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24791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016710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46242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8045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34808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375F275-D055-E945-BDCC-B9FDADA3E265}"/>
              </a:ext>
            </a:extLst>
          </p:cNvPr>
          <p:cNvCxnSpPr>
            <a:cxnSpLocks/>
          </p:cNvCxnSpPr>
          <p:nvPr/>
        </p:nvCxnSpPr>
        <p:spPr>
          <a:xfrm>
            <a:off x="7021375" y="3246120"/>
            <a:ext cx="1894025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939DF60-F955-3148-9C2B-3D2C873DE2A9}"/>
              </a:ext>
            </a:extLst>
          </p:cNvPr>
          <p:cNvCxnSpPr>
            <a:cxnSpLocks/>
          </p:cNvCxnSpPr>
          <p:nvPr/>
        </p:nvCxnSpPr>
        <p:spPr>
          <a:xfrm>
            <a:off x="7534040" y="3629972"/>
            <a:ext cx="1381360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2B38D54-0B64-484E-9A79-75D112ABB13C}"/>
              </a:ext>
            </a:extLst>
          </p:cNvPr>
          <p:cNvCxnSpPr>
            <a:cxnSpLocks/>
          </p:cNvCxnSpPr>
          <p:nvPr/>
        </p:nvCxnSpPr>
        <p:spPr>
          <a:xfrm>
            <a:off x="8139157" y="3976682"/>
            <a:ext cx="776243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51D86EE-9086-8A4A-AF33-9A215843C0BB}"/>
              </a:ext>
            </a:extLst>
          </p:cNvPr>
          <p:cNvCxnSpPr>
            <a:cxnSpLocks/>
          </p:cNvCxnSpPr>
          <p:nvPr/>
        </p:nvCxnSpPr>
        <p:spPr>
          <a:xfrm>
            <a:off x="8600167" y="4391972"/>
            <a:ext cx="315233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ela 29">
                <a:extLst>
                  <a:ext uri="{FF2B5EF4-FFF2-40B4-BE49-F238E27FC236}">
                    <a16:creationId xmlns:a16="http://schemas.microsoft.com/office/drawing/2014/main" id="{2AA72899-8280-1B48-8C82-4582013F0A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89366"/>
                  </p:ext>
                </p:extLst>
              </p:nvPr>
            </p:nvGraphicFramePr>
            <p:xfrm>
              <a:off x="10113410" y="2591272"/>
              <a:ext cx="109942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855">
                      <a:extLst>
                        <a:ext uri="{9D8B030D-6E8A-4147-A177-3AD203B41FA5}">
                          <a16:colId xmlns:a16="http://schemas.microsoft.com/office/drawing/2014/main" val="3472876203"/>
                        </a:ext>
                      </a:extLst>
                    </a:gridCol>
                    <a:gridCol w="274855">
                      <a:extLst>
                        <a:ext uri="{9D8B030D-6E8A-4147-A177-3AD203B41FA5}">
                          <a16:colId xmlns:a16="http://schemas.microsoft.com/office/drawing/2014/main" val="2464938089"/>
                        </a:ext>
                      </a:extLst>
                    </a:gridCol>
                    <a:gridCol w="274855">
                      <a:extLst>
                        <a:ext uri="{9D8B030D-6E8A-4147-A177-3AD203B41FA5}">
                          <a16:colId xmlns:a16="http://schemas.microsoft.com/office/drawing/2014/main" val="3172034493"/>
                        </a:ext>
                      </a:extLst>
                    </a:gridCol>
                    <a:gridCol w="274855">
                      <a:extLst>
                        <a:ext uri="{9D8B030D-6E8A-4147-A177-3AD203B41FA5}">
                          <a16:colId xmlns:a16="http://schemas.microsoft.com/office/drawing/2014/main" val="1626137969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24791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016710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46242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8045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348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ela 29">
                <a:extLst>
                  <a:ext uri="{FF2B5EF4-FFF2-40B4-BE49-F238E27FC236}">
                    <a16:creationId xmlns:a16="http://schemas.microsoft.com/office/drawing/2014/main" id="{2AA72899-8280-1B48-8C82-4582013F0A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89366"/>
                  </p:ext>
                </p:extLst>
              </p:nvPr>
            </p:nvGraphicFramePr>
            <p:xfrm>
              <a:off x="10113410" y="2591272"/>
              <a:ext cx="109942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855">
                      <a:extLst>
                        <a:ext uri="{9D8B030D-6E8A-4147-A177-3AD203B41FA5}">
                          <a16:colId xmlns:a16="http://schemas.microsoft.com/office/drawing/2014/main" val="3472876203"/>
                        </a:ext>
                      </a:extLst>
                    </a:gridCol>
                    <a:gridCol w="274855">
                      <a:extLst>
                        <a:ext uri="{9D8B030D-6E8A-4147-A177-3AD203B41FA5}">
                          <a16:colId xmlns:a16="http://schemas.microsoft.com/office/drawing/2014/main" val="2464938089"/>
                        </a:ext>
                      </a:extLst>
                    </a:gridCol>
                    <a:gridCol w="274855">
                      <a:extLst>
                        <a:ext uri="{9D8B030D-6E8A-4147-A177-3AD203B41FA5}">
                          <a16:colId xmlns:a16="http://schemas.microsoft.com/office/drawing/2014/main" val="3172034493"/>
                        </a:ext>
                      </a:extLst>
                    </a:gridCol>
                    <a:gridCol w="274855">
                      <a:extLst>
                        <a:ext uri="{9D8B030D-6E8A-4147-A177-3AD203B41FA5}">
                          <a16:colId xmlns:a16="http://schemas.microsoft.com/office/drawing/2014/main" val="1626137969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545" t="-2632" r="-309091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545" t="-2632" r="-209091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4286" t="-2632" r="-119048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000" t="-2632" r="-13636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24791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016710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46242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8045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348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a 28">
                <a:extLst>
                  <a:ext uri="{FF2B5EF4-FFF2-40B4-BE49-F238E27FC236}">
                    <a16:creationId xmlns:a16="http://schemas.microsoft.com/office/drawing/2014/main" id="{76944226-FBEE-D44F-A239-623144613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631153"/>
                  </p:ext>
                </p:extLst>
              </p:nvPr>
            </p:nvGraphicFramePr>
            <p:xfrm>
              <a:off x="11578590" y="2591272"/>
              <a:ext cx="45720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187503697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67684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pt-BR" sz="12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678179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pt-BR" sz="12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9715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8572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2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31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a 28">
                <a:extLst>
                  <a:ext uri="{FF2B5EF4-FFF2-40B4-BE49-F238E27FC236}">
                    <a16:creationId xmlns:a16="http://schemas.microsoft.com/office/drawing/2014/main" id="{76944226-FBEE-D44F-A239-623144613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631153"/>
                  </p:ext>
                </p:extLst>
              </p:nvPr>
            </p:nvGraphicFramePr>
            <p:xfrm>
              <a:off x="11578590" y="2591272"/>
              <a:ext cx="45720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187503697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2632" r="-5405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67684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34483" r="-5405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678179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226667" r="-5405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9715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8572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437931" r="-54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31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1E0C4667-3CBE-344C-BAC5-22FC130471B6}"/>
              </a:ext>
            </a:extLst>
          </p:cNvPr>
          <p:cNvSpPr txBox="1"/>
          <p:nvPr/>
        </p:nvSpPr>
        <p:spPr>
          <a:xfrm>
            <a:off x="8937372" y="2262409"/>
            <a:ext cx="86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Out-of</a:t>
            </a:r>
            <a:r>
              <a:rPr lang="pt-BR" sz="1200" dirty="0"/>
              <a:t> </a:t>
            </a:r>
            <a:r>
              <a:rPr lang="pt-BR" sz="1200" dirty="0" err="1"/>
              <a:t>fold</a:t>
            </a:r>
            <a:endParaRPr lang="pt-BR" sz="12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84EFEF-649B-5845-BCC6-42009E39DA5A}"/>
              </a:ext>
            </a:extLst>
          </p:cNvPr>
          <p:cNvSpPr txBox="1"/>
          <p:nvPr/>
        </p:nvSpPr>
        <p:spPr>
          <a:xfrm>
            <a:off x="10375413" y="2245128"/>
            <a:ext cx="509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32D5AB6-FCCF-6246-819D-30569F0FA942}"/>
              </a:ext>
            </a:extLst>
          </p:cNvPr>
          <p:cNvSpPr txBox="1"/>
          <p:nvPr/>
        </p:nvSpPr>
        <p:spPr>
          <a:xfrm>
            <a:off x="6958626" y="2258905"/>
            <a:ext cx="57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Treino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4C23B38-54A1-BE4B-B97D-436E87A4C49A}"/>
              </a:ext>
            </a:extLst>
          </p:cNvPr>
          <p:cNvCxnSpPr>
            <a:cxnSpLocks/>
          </p:cNvCxnSpPr>
          <p:nvPr/>
        </p:nvCxnSpPr>
        <p:spPr>
          <a:xfrm>
            <a:off x="11275006" y="3246120"/>
            <a:ext cx="273302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69D7BF42-597B-5F49-B516-36A6AFEA9F43}"/>
              </a:ext>
            </a:extLst>
          </p:cNvPr>
          <p:cNvCxnSpPr>
            <a:cxnSpLocks/>
          </p:cNvCxnSpPr>
          <p:nvPr/>
        </p:nvCxnSpPr>
        <p:spPr>
          <a:xfrm>
            <a:off x="11275006" y="3629972"/>
            <a:ext cx="273302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946BD08-7F92-5644-A564-F392D913F4AD}"/>
              </a:ext>
            </a:extLst>
          </p:cNvPr>
          <p:cNvCxnSpPr>
            <a:cxnSpLocks/>
          </p:cNvCxnSpPr>
          <p:nvPr/>
        </p:nvCxnSpPr>
        <p:spPr>
          <a:xfrm>
            <a:off x="11284268" y="3976682"/>
            <a:ext cx="273302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DE76A8E-1FD9-1643-8DFB-928A6835DD8B}"/>
              </a:ext>
            </a:extLst>
          </p:cNvPr>
          <p:cNvCxnSpPr>
            <a:cxnSpLocks/>
          </p:cNvCxnSpPr>
          <p:nvPr/>
        </p:nvCxnSpPr>
        <p:spPr>
          <a:xfrm>
            <a:off x="11275186" y="4358957"/>
            <a:ext cx="273302" cy="0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43B4FBF-FD43-5349-923B-B2BC3AA904B4}"/>
              </a:ext>
            </a:extLst>
          </p:cNvPr>
          <p:cNvCxnSpPr>
            <a:cxnSpLocks/>
          </p:cNvCxnSpPr>
          <p:nvPr/>
        </p:nvCxnSpPr>
        <p:spPr>
          <a:xfrm>
            <a:off x="9895490" y="2364828"/>
            <a:ext cx="0" cy="218192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5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0.68046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0.69097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0.69197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1.2: </a:t>
            </a:r>
            <a:r>
              <a:rPr lang="pt-BR" dirty="0" err="1"/>
              <a:t>XGBoost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780"/>
            <a:ext cx="5257800" cy="486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dirty="0"/>
              <a:t>Nenhum pré-processamento;</a:t>
            </a:r>
          </a:p>
          <a:p>
            <a:r>
              <a:rPr lang="pt-BR" sz="2000" i="1" dirty="0" err="1"/>
              <a:t>KFold</a:t>
            </a:r>
            <a:r>
              <a:rPr lang="pt-BR" sz="2000" i="1" dirty="0"/>
              <a:t> </a:t>
            </a:r>
            <a:r>
              <a:rPr lang="pt-BR" sz="2000" dirty="0" err="1"/>
              <a:t>K</a:t>
            </a:r>
            <a:r>
              <a:rPr lang="pt-BR" sz="2000" dirty="0"/>
              <a:t>=10</a:t>
            </a:r>
            <a:r>
              <a:rPr lang="pt-BR" sz="2000" i="1" dirty="0"/>
              <a:t>;</a:t>
            </a:r>
            <a:endParaRPr lang="pt-BR" sz="2000" dirty="0"/>
          </a:p>
          <a:p>
            <a:r>
              <a:rPr lang="pt-BR" sz="2000" dirty="0"/>
              <a:t>Otimização de </a:t>
            </a:r>
            <a:r>
              <a:rPr lang="pt-BR" sz="2000" dirty="0" err="1"/>
              <a:t>hiperparâmetros</a:t>
            </a:r>
            <a:r>
              <a:rPr lang="pt-BR" sz="2000" dirty="0"/>
              <a:t> com </a:t>
            </a:r>
            <a:r>
              <a:rPr lang="pt-BR" sz="2000" i="1" dirty="0" err="1"/>
              <a:t>Optuna</a:t>
            </a:r>
            <a:r>
              <a:rPr lang="pt-BR" sz="2000" i="1" dirty="0"/>
              <a:t>;</a:t>
            </a:r>
            <a:endParaRPr lang="pt-BR" sz="2000" dirty="0"/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Otimizador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dirty="0"/>
              <a:t>Sem </a:t>
            </a:r>
            <a:r>
              <a:rPr lang="pt-BR" sz="2000" i="1" dirty="0" err="1"/>
              <a:t>resampling</a:t>
            </a:r>
            <a:r>
              <a:rPr lang="pt-BR" sz="2000" i="1" dirty="0"/>
              <a:t>;</a:t>
            </a:r>
          </a:p>
          <a:p>
            <a:r>
              <a:rPr lang="pt-BR" sz="2000" i="1" dirty="0" err="1"/>
              <a:t>Voting</a:t>
            </a:r>
            <a:r>
              <a:rPr lang="pt-BR" sz="2000" i="1" dirty="0"/>
              <a:t> </a:t>
            </a:r>
            <a:r>
              <a:rPr lang="pt-BR" sz="2000" dirty="0"/>
              <a:t>do modelo final com 10 </a:t>
            </a:r>
            <a:r>
              <a:rPr lang="pt-BR" sz="2000" dirty="0" err="1"/>
              <a:t>seeds</a:t>
            </a:r>
            <a:r>
              <a:rPr lang="pt-BR" sz="2000" dirty="0"/>
              <a:t> diferentes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6576227" y="1922338"/>
            <a:ext cx="4581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Ilustração do esquema de </a:t>
            </a:r>
            <a:r>
              <a:rPr lang="pt-BR" sz="2000" i="1" dirty="0" err="1"/>
              <a:t>voting</a:t>
            </a:r>
            <a:r>
              <a:rPr lang="pt-BR" sz="2000" i="1" dirty="0"/>
              <a:t> </a:t>
            </a:r>
            <a:r>
              <a:rPr lang="pt-BR" sz="2000" dirty="0"/>
              <a:t>por </a:t>
            </a:r>
            <a:r>
              <a:rPr lang="pt-BR" sz="2000" i="1" dirty="0" err="1"/>
              <a:t>seed</a:t>
            </a:r>
            <a:r>
              <a:rPr lang="pt-BR" sz="2000" dirty="0"/>
              <a:t>: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a 28">
                <a:extLst>
                  <a:ext uri="{FF2B5EF4-FFF2-40B4-BE49-F238E27FC236}">
                    <a16:creationId xmlns:a16="http://schemas.microsoft.com/office/drawing/2014/main" id="{76944226-FBEE-D44F-A239-623144613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353340"/>
                  </p:ext>
                </p:extLst>
              </p:nvPr>
            </p:nvGraphicFramePr>
            <p:xfrm>
              <a:off x="9067254" y="2754805"/>
              <a:ext cx="45720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187503697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67684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pt-BR" sz="12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678179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pt-BR" sz="12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9715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8572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pt-BR" sz="12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31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a 28">
                <a:extLst>
                  <a:ext uri="{FF2B5EF4-FFF2-40B4-BE49-F238E27FC236}">
                    <a16:creationId xmlns:a16="http://schemas.microsoft.com/office/drawing/2014/main" id="{76944226-FBEE-D44F-A239-623144613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353340"/>
                  </p:ext>
                </p:extLst>
              </p:nvPr>
            </p:nvGraphicFramePr>
            <p:xfrm>
              <a:off x="9067254" y="2754805"/>
              <a:ext cx="45720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187503697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r="-8108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67684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31034" r="-810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678179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23333" r="-8108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9715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8572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34483" r="-810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31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84EFEF-649B-5845-BCC6-42009E39DA5A}"/>
              </a:ext>
            </a:extLst>
          </p:cNvPr>
          <p:cNvSpPr txBox="1"/>
          <p:nvPr/>
        </p:nvSpPr>
        <p:spPr>
          <a:xfrm>
            <a:off x="10375413" y="2245128"/>
            <a:ext cx="509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32D5AB6-FCCF-6246-819D-30569F0FA942}"/>
              </a:ext>
            </a:extLst>
          </p:cNvPr>
          <p:cNvSpPr txBox="1"/>
          <p:nvPr/>
        </p:nvSpPr>
        <p:spPr>
          <a:xfrm>
            <a:off x="7672633" y="3177613"/>
            <a:ext cx="886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=1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=2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/>
              <a:t>...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=10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DE76A8E-1FD9-1643-8DFB-928A6835DD8B}"/>
              </a:ext>
            </a:extLst>
          </p:cNvPr>
          <p:cNvCxnSpPr>
            <a:cxnSpLocks/>
          </p:cNvCxnSpPr>
          <p:nvPr/>
        </p:nvCxnSpPr>
        <p:spPr>
          <a:xfrm>
            <a:off x="8609517" y="3729587"/>
            <a:ext cx="341619" cy="7071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Understanding XGBoost &amp;amp; it&amp;#39;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C543B101-915A-2947-81F5-201A158E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7" t="39425" r="20853" b="38748"/>
          <a:stretch/>
        </p:blipFill>
        <p:spPr bwMode="auto">
          <a:xfrm>
            <a:off x="6504117" y="3624948"/>
            <a:ext cx="1024590" cy="2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BB4307-62C5-904D-99AC-E4B9DDB26D08}"/>
              </a:ext>
            </a:extLst>
          </p:cNvPr>
          <p:cNvSpPr txBox="1"/>
          <p:nvPr/>
        </p:nvSpPr>
        <p:spPr>
          <a:xfrm>
            <a:off x="7349068" y="382394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🚀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E400CEB-FA9D-1E42-8F82-D2CC0DAB7747}"/>
              </a:ext>
            </a:extLst>
          </p:cNvPr>
          <p:cNvCxnSpPr>
            <a:cxnSpLocks/>
          </p:cNvCxnSpPr>
          <p:nvPr/>
        </p:nvCxnSpPr>
        <p:spPr>
          <a:xfrm>
            <a:off x="13745247" y="3500938"/>
            <a:ext cx="40838" cy="5791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a 39">
                <a:extLst>
                  <a:ext uri="{FF2B5EF4-FFF2-40B4-BE49-F238E27FC236}">
                    <a16:creationId xmlns:a16="http://schemas.microsoft.com/office/drawing/2014/main" id="{CAE4D74F-E475-BB49-A556-A310ECAA8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12307"/>
                  </p:ext>
                </p:extLst>
              </p:nvPr>
            </p:nvGraphicFramePr>
            <p:xfrm>
              <a:off x="10488380" y="2703729"/>
              <a:ext cx="45720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187503697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67684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678179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9715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8572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31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a 39">
                <a:extLst>
                  <a:ext uri="{FF2B5EF4-FFF2-40B4-BE49-F238E27FC236}">
                    <a16:creationId xmlns:a16="http://schemas.microsoft.com/office/drawing/2014/main" id="{CAE4D74F-E475-BB49-A556-A310ECAA8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12307"/>
                  </p:ext>
                </p:extLst>
              </p:nvPr>
            </p:nvGraphicFramePr>
            <p:xfrm>
              <a:off x="10488380" y="2703729"/>
              <a:ext cx="457200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187503697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r="-8108" b="-3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67684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31034" r="-8108" b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678179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23333" r="-810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9715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8572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34483" r="-810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31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47C78292-022E-4648-BCE8-3B01E630598C}"/>
              </a:ext>
            </a:extLst>
          </p:cNvPr>
          <p:cNvSpPr/>
          <p:nvPr/>
        </p:nvSpPr>
        <p:spPr>
          <a:xfrm>
            <a:off x="9594502" y="3181011"/>
            <a:ext cx="80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Threshold</a:t>
            </a:r>
            <a:endParaRPr lang="pt-BR" sz="1200" dirty="0"/>
          </a:p>
          <a:p>
            <a:r>
              <a:rPr lang="pt-BR" sz="1200" dirty="0" err="1"/>
              <a:t>Moving</a:t>
            </a:r>
            <a:endParaRPr lang="pt-BR" sz="12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538FDE7-AAD5-8E49-8867-39290D0C68B2}"/>
              </a:ext>
            </a:extLst>
          </p:cNvPr>
          <p:cNvCxnSpPr>
            <a:cxnSpLocks/>
          </p:cNvCxnSpPr>
          <p:nvPr/>
        </p:nvCxnSpPr>
        <p:spPr>
          <a:xfrm>
            <a:off x="9778267" y="3725474"/>
            <a:ext cx="341619" cy="7071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0.68477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0.69824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0.69329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2.1: </a:t>
            </a:r>
            <a:r>
              <a:rPr lang="pt-BR" dirty="0" err="1"/>
              <a:t>AutoGluon</a:t>
            </a:r>
            <a:r>
              <a:rPr lang="pt-BR" dirty="0"/>
              <a:t> SHAP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502"/>
            <a:ext cx="5257800" cy="424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dirty="0" err="1"/>
              <a:t>hiperparâmetros</a:t>
            </a:r>
            <a:r>
              <a:rPr lang="pt-BR" sz="2000" dirty="0"/>
              <a:t> do </a:t>
            </a:r>
            <a:r>
              <a:rPr lang="pt-BR" sz="2000" i="1" dirty="0" err="1"/>
              <a:t>XGBoost</a:t>
            </a:r>
            <a:r>
              <a:rPr lang="pt-BR" sz="2000" dirty="0"/>
              <a:t> obtidos no </a:t>
            </a:r>
            <a:r>
              <a:rPr lang="pt-BR" sz="2000" dirty="0" err="1"/>
              <a:t>stage</a:t>
            </a:r>
            <a:r>
              <a:rPr lang="pt-BR" sz="2000" dirty="0"/>
              <a:t> 1.1;</a:t>
            </a:r>
          </a:p>
          <a:p>
            <a:r>
              <a:rPr lang="pt-BR" sz="2000" dirty="0"/>
              <a:t>Pré-processamento: Concatenar </a:t>
            </a:r>
            <a:r>
              <a:rPr lang="pt-BR" sz="2000" b="1" i="1" dirty="0" err="1"/>
              <a:t>shap</a:t>
            </a:r>
            <a:r>
              <a:rPr lang="pt-BR" sz="2000" b="1" i="1" dirty="0"/>
              <a:t> </a:t>
            </a:r>
            <a:r>
              <a:rPr lang="pt-BR" sz="2000" b="1" i="1" dirty="0" err="1"/>
              <a:t>values</a:t>
            </a:r>
            <a:r>
              <a:rPr lang="pt-BR" sz="2000" b="1" i="1" dirty="0"/>
              <a:t> </a:t>
            </a:r>
            <a:r>
              <a:rPr lang="pt-BR" sz="2000" i="1" dirty="0"/>
              <a:t>(</a:t>
            </a:r>
            <a:r>
              <a:rPr lang="pt-BR" sz="2000" i="1" dirty="0" err="1"/>
              <a:t>oof</a:t>
            </a:r>
            <a:r>
              <a:rPr lang="pt-BR" sz="2000" i="1" dirty="0"/>
              <a:t>)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 tunado aos dados de treino e teste;</a:t>
            </a:r>
          </a:p>
          <a:p>
            <a:r>
              <a:rPr lang="pt-BR" sz="2000" dirty="0"/>
              <a:t>Incluir </a:t>
            </a:r>
            <a:r>
              <a:rPr lang="pt-BR" sz="2000" i="1" dirty="0"/>
              <a:t>KNN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 com </a:t>
            </a:r>
            <a:r>
              <a:rPr lang="pt-BR" sz="2000" b="1" dirty="0" err="1"/>
              <a:t>K</a:t>
            </a:r>
            <a:r>
              <a:rPr lang="pt-BR" sz="2000" b="1" dirty="0"/>
              <a:t>=1;</a:t>
            </a:r>
            <a:endParaRPr lang="pt-BR" sz="2000" dirty="0"/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AutoGluon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dirty="0"/>
              <a:t>Tempo e processamento: 7h30m</a:t>
            </a:r>
            <a:r>
              <a:rPr lang="pt-BR" sz="2000" i="1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6782308" y="1940502"/>
            <a:ext cx="430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Ilustração do esquema do modelo final: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Understanding XGBoost &amp;amp; it&amp;#39;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08D76FCC-B8D9-6C49-BBB3-190B28A56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7" t="39425" r="20853" b="38748"/>
          <a:stretch/>
        </p:blipFill>
        <p:spPr bwMode="auto">
          <a:xfrm>
            <a:off x="6987173" y="3685210"/>
            <a:ext cx="1024590" cy="2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36DA71B5-8047-7043-BFEE-69EC5515898E}"/>
              </a:ext>
            </a:extLst>
          </p:cNvPr>
          <p:cNvSpPr/>
          <p:nvPr/>
        </p:nvSpPr>
        <p:spPr>
          <a:xfrm>
            <a:off x="8158249" y="3767624"/>
            <a:ext cx="1550113" cy="133661"/>
          </a:xfrm>
          <a:prstGeom prst="rightArrow">
            <a:avLst>
              <a:gd name="adj1" fmla="val 18994"/>
              <a:gd name="adj2" fmla="val 38373"/>
            </a:avLst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hap.multioutput_decision_plot — SHAP latest documentation">
            <a:extLst>
              <a:ext uri="{FF2B5EF4-FFF2-40B4-BE49-F238E27FC236}">
                <a16:creationId xmlns:a16="http://schemas.microsoft.com/office/drawing/2014/main" id="{5DE9F9D9-9ECB-CF4E-9F7C-7E8E9CA0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92" y="2999342"/>
            <a:ext cx="562763" cy="5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23121C-0177-7A43-93DF-CD7D94E9BCF7}"/>
              </a:ext>
            </a:extLst>
          </p:cNvPr>
          <p:cNvSpPr txBox="1"/>
          <p:nvPr/>
        </p:nvSpPr>
        <p:spPr>
          <a:xfrm>
            <a:off x="7742751" y="3855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🚀</a:t>
            </a:r>
          </a:p>
        </p:txBody>
      </p:sp>
      <p:pic>
        <p:nvPicPr>
          <p:cNvPr id="18" name="Picture 2" descr="GitHub - awslabs/autogluon: AutoGluon: AutoML for Text, Image, and Tabular  Data">
            <a:extLst>
              <a:ext uri="{FF2B5EF4-FFF2-40B4-BE49-F238E27FC236}">
                <a16:creationId xmlns:a16="http://schemas.microsoft.com/office/drawing/2014/main" id="{22EE01DE-0B22-5F4D-A122-06D11335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59" y="3592063"/>
            <a:ext cx="1653270" cy="4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9E3A66D-C9DB-194C-9660-11FFC696604B}"/>
              </a:ext>
            </a:extLst>
          </p:cNvPr>
          <p:cNvGrpSpPr/>
          <p:nvPr/>
        </p:nvGrpSpPr>
        <p:grpSpPr>
          <a:xfrm>
            <a:off x="7173851" y="6568428"/>
            <a:ext cx="5018149" cy="289699"/>
            <a:chOff x="7173851" y="6568428"/>
            <a:chExt cx="5018149" cy="28969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78F4344-344C-1145-87FE-6EDF71C9B546}"/>
                </a:ext>
              </a:extLst>
            </p:cNvPr>
            <p:cNvSpPr/>
            <p:nvPr/>
          </p:nvSpPr>
          <p:spPr>
            <a:xfrm>
              <a:off x="8053751" y="6568428"/>
              <a:ext cx="41382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sz="1200" dirty="0">
                  <a:solidFill>
                    <a:srgbClr val="0563C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https://www.kaggle.com/pavelvod/gbm-supervised-pretraining</a:t>
              </a:r>
              <a:endParaRPr lang="pt-BR" sz="12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55735E-FCAE-7245-A723-790CC54BC341}"/>
                </a:ext>
              </a:extLst>
            </p:cNvPr>
            <p:cNvSpPr txBox="1"/>
            <p:nvPr/>
          </p:nvSpPr>
          <p:spPr>
            <a:xfrm>
              <a:off x="7173851" y="6581128"/>
              <a:ext cx="1125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(*) Referência: </a:t>
              </a: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CE7051-EB45-8149-AB78-99BFD2D81417}"/>
              </a:ext>
            </a:extLst>
          </p:cNvPr>
          <p:cNvSpPr/>
          <p:nvPr/>
        </p:nvSpPr>
        <p:spPr>
          <a:xfrm>
            <a:off x="9720175" y="2841322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(*)</a:t>
            </a:r>
          </a:p>
        </p:txBody>
      </p:sp>
      <p:graphicFrame>
        <p:nvGraphicFramePr>
          <p:cNvPr id="15" name="Tabela 18">
            <a:extLst>
              <a:ext uri="{FF2B5EF4-FFF2-40B4-BE49-F238E27FC236}">
                <a16:creationId xmlns:a16="http://schemas.microsoft.com/office/drawing/2014/main" id="{D86E2D43-1ADF-424E-91E1-37DFBE16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96462"/>
              </p:ext>
            </p:extLst>
          </p:nvPr>
        </p:nvGraphicFramePr>
        <p:xfrm>
          <a:off x="8196594" y="3026508"/>
          <a:ext cx="833120" cy="47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7424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0052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8909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6304116"/>
                    </a:ext>
                  </a:extLst>
                </a:gridCol>
              </a:tblGrid>
              <a:tr h="118948"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22384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22384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22384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2238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68498"/>
                  </a:ext>
                </a:extLst>
              </a:tr>
              <a:tr h="118948"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760463"/>
                  </a:ext>
                </a:extLst>
              </a:tr>
              <a:tr h="118948"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15713"/>
                  </a:ext>
                </a:extLst>
              </a:tr>
              <a:tr h="118948"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/>
                    </a:p>
                  </a:txBody>
                  <a:tcPr>
                    <a:solidFill>
                      <a:srgbClr val="DBD7D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" dirty="0"/>
                    </a:p>
                  </a:txBody>
                  <a:tcPr>
                    <a:solidFill>
                      <a:srgbClr val="DBD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89420"/>
                  </a:ext>
                </a:extLst>
              </a:tr>
            </a:tbl>
          </a:graphicData>
        </a:graphic>
      </p:graphicFrame>
      <p:sp>
        <p:nvSpPr>
          <p:cNvPr id="21" name="Cruz 20">
            <a:extLst>
              <a:ext uri="{FF2B5EF4-FFF2-40B4-BE49-F238E27FC236}">
                <a16:creationId xmlns:a16="http://schemas.microsoft.com/office/drawing/2014/main" id="{50099B72-1ECA-6E49-98FE-203C3F97BC2C}"/>
              </a:ext>
            </a:extLst>
          </p:cNvPr>
          <p:cNvSpPr/>
          <p:nvPr/>
        </p:nvSpPr>
        <p:spPr>
          <a:xfrm>
            <a:off x="9124506" y="3136948"/>
            <a:ext cx="236084" cy="236206"/>
          </a:xfrm>
          <a:prstGeom prst="plus">
            <a:avLst>
              <a:gd name="adj" fmla="val 45303"/>
            </a:avLst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0.68346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0.69839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>
                <a:solidFill>
                  <a:srgbClr val="B6C649"/>
                </a:solidFill>
              </a:rPr>
              <a:t>Private: 0.69431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2.2: </a:t>
            </a:r>
            <a:r>
              <a:rPr lang="pt-BR" dirty="0" err="1"/>
              <a:t>CatBoost</a:t>
            </a:r>
            <a:r>
              <a:rPr lang="pt-BR" dirty="0"/>
              <a:t> </a:t>
            </a:r>
            <a:r>
              <a:rPr lang="pt-BR" dirty="0" err="1"/>
              <a:t>PseudoLabel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780"/>
            <a:ext cx="5257800" cy="486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dirty="0" err="1"/>
              <a:t>stage</a:t>
            </a:r>
            <a:r>
              <a:rPr lang="pt-BR" sz="2000" dirty="0"/>
              <a:t> 2.1;</a:t>
            </a:r>
          </a:p>
          <a:p>
            <a:r>
              <a:rPr lang="pt-BR" sz="2000" dirty="0"/>
              <a:t>Pré-processamento: Concatenar probabilidades estimadas </a:t>
            </a:r>
            <a:r>
              <a:rPr lang="pt-BR" sz="2000" i="1" dirty="0"/>
              <a:t>(</a:t>
            </a:r>
            <a:r>
              <a:rPr lang="pt-BR" sz="2000" i="1" dirty="0" err="1"/>
              <a:t>oof</a:t>
            </a:r>
            <a:r>
              <a:rPr lang="pt-BR" sz="2000" i="1" dirty="0"/>
              <a:t>)</a:t>
            </a:r>
            <a:r>
              <a:rPr lang="pt-BR" sz="2000" dirty="0"/>
              <a:t> do </a:t>
            </a:r>
            <a:r>
              <a:rPr lang="pt-BR" sz="2000" dirty="0" err="1"/>
              <a:t>AutoGluon</a:t>
            </a:r>
            <a:r>
              <a:rPr lang="pt-BR" sz="2000" dirty="0"/>
              <a:t> aos dados de treino e teste;</a:t>
            </a:r>
          </a:p>
          <a:p>
            <a:r>
              <a:rPr lang="pt-BR" sz="2000" dirty="0"/>
              <a:t>10 </a:t>
            </a:r>
            <a:r>
              <a:rPr lang="pt-BR" sz="2000" i="1" dirty="0" err="1"/>
              <a:t>K</a:t>
            </a:r>
            <a:r>
              <a:rPr lang="pt-BR" sz="2000" i="1" dirty="0"/>
              <a:t> </a:t>
            </a:r>
            <a:r>
              <a:rPr lang="pt-BR" sz="2000" i="1" dirty="0" err="1"/>
              <a:t>Fold</a:t>
            </a:r>
            <a:r>
              <a:rPr lang="pt-BR" sz="2000" i="1" dirty="0"/>
              <a:t> </a:t>
            </a:r>
            <a:r>
              <a:rPr lang="pt-BR" sz="2000" i="1" dirty="0" err="1"/>
              <a:t>Prediction</a:t>
            </a:r>
            <a:r>
              <a:rPr lang="pt-BR" sz="2000" i="1" dirty="0"/>
              <a:t>;</a:t>
            </a:r>
            <a:endParaRPr lang="pt-BR" sz="2000" b="1" dirty="0"/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CatBoost</a:t>
            </a:r>
            <a:r>
              <a:rPr lang="pt-BR" sz="2000" dirty="0"/>
              <a:t>: </a:t>
            </a:r>
            <a:r>
              <a:rPr lang="pt-BR" sz="2000" b="1" dirty="0"/>
              <a:t>AUC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Resampling</a:t>
            </a:r>
            <a:r>
              <a:rPr lang="pt-BR" sz="2000" i="1" dirty="0"/>
              <a:t>: </a:t>
            </a:r>
            <a:r>
              <a:rPr lang="pt-BR" sz="2000" i="1" dirty="0" err="1"/>
              <a:t>Tomek</a:t>
            </a:r>
            <a:r>
              <a:rPr lang="pt-BR" sz="2000" i="1" dirty="0"/>
              <a:t> Links;</a:t>
            </a:r>
          </a:p>
          <a:p>
            <a:r>
              <a:rPr lang="pt-BR" sz="2000" i="1" dirty="0" err="1"/>
              <a:t>Voting</a:t>
            </a:r>
            <a:r>
              <a:rPr lang="pt-BR" sz="2000" i="1" dirty="0"/>
              <a:t> </a:t>
            </a:r>
            <a:r>
              <a:rPr lang="pt-BR" sz="2000" dirty="0"/>
              <a:t>do modelo final com 10 diferentes  </a:t>
            </a:r>
            <a:r>
              <a:rPr lang="pt-BR" sz="2000" dirty="0" err="1"/>
              <a:t>seeds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7024046" y="1961807"/>
            <a:ext cx="430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Ilustração do esquema do modelo final: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6" name="Picture 12" descr="Imbalanced Datasets">
            <a:extLst>
              <a:ext uri="{FF2B5EF4-FFF2-40B4-BE49-F238E27FC236}">
                <a16:creationId xmlns:a16="http://schemas.microsoft.com/office/drawing/2014/main" id="{14C01B03-A30A-C849-BD5D-AE5D443A4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4" t="26060" r="26779" b="21279"/>
          <a:stretch/>
        </p:blipFill>
        <p:spPr bwMode="auto">
          <a:xfrm>
            <a:off x="9587029" y="2879228"/>
            <a:ext cx="583736" cy="5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uz 8">
            <a:extLst>
              <a:ext uri="{FF2B5EF4-FFF2-40B4-BE49-F238E27FC236}">
                <a16:creationId xmlns:a16="http://schemas.microsoft.com/office/drawing/2014/main" id="{1B1B7BD8-15CE-BB4B-ADB9-F65476C509B2}"/>
              </a:ext>
            </a:extLst>
          </p:cNvPr>
          <p:cNvSpPr/>
          <p:nvPr/>
        </p:nvSpPr>
        <p:spPr>
          <a:xfrm>
            <a:off x="9266233" y="3002524"/>
            <a:ext cx="236084" cy="236206"/>
          </a:xfrm>
          <a:prstGeom prst="plus">
            <a:avLst>
              <a:gd name="adj" fmla="val 45303"/>
            </a:avLst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a 6">
                <a:extLst>
                  <a:ext uri="{FF2B5EF4-FFF2-40B4-BE49-F238E27FC236}">
                    <a16:creationId xmlns:a16="http://schemas.microsoft.com/office/drawing/2014/main" id="{E55B133F-89A6-344E-AD2D-780A85E2A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747805"/>
                  </p:ext>
                </p:extLst>
              </p:nvPr>
            </p:nvGraphicFramePr>
            <p:xfrm>
              <a:off x="6271829" y="2620573"/>
              <a:ext cx="2272452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111150117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274684994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5806010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896326746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dirty="0" smtClean="0">
                                        <a:latin typeface="Cambria Math" panose="02040503050406030204" pitchFamily="18" charset="0"/>
                                      </a:rPr>
                                      <m:t>𝒐𝒐𝒇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8A4F3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638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0.893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05923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0.325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5450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64124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0.256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302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a 6">
                <a:extLst>
                  <a:ext uri="{FF2B5EF4-FFF2-40B4-BE49-F238E27FC236}">
                    <a16:creationId xmlns:a16="http://schemas.microsoft.com/office/drawing/2014/main" id="{E55B133F-89A6-344E-AD2D-780A85E2A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747805"/>
                  </p:ext>
                </p:extLst>
              </p:nvPr>
            </p:nvGraphicFramePr>
            <p:xfrm>
              <a:off x="6271829" y="2620573"/>
              <a:ext cx="2272452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111150117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274684994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5806010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896326746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2222" t="-2632" r="-30444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202222" t="-2632" r="-10444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02222" t="-2632" r="-4444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638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0.893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05923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0.325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5450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64124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0.256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302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ela 18">
                <a:extLst>
                  <a:ext uri="{FF2B5EF4-FFF2-40B4-BE49-F238E27FC236}">
                    <a16:creationId xmlns:a16="http://schemas.microsoft.com/office/drawing/2014/main" id="{6F789CA4-D570-6A43-9598-DF75FEA20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632580"/>
                  </p:ext>
                </p:extLst>
              </p:nvPr>
            </p:nvGraphicFramePr>
            <p:xfrm>
              <a:off x="11173668" y="2591745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ela 18">
                <a:extLst>
                  <a:ext uri="{FF2B5EF4-FFF2-40B4-BE49-F238E27FC236}">
                    <a16:creationId xmlns:a16="http://schemas.microsoft.com/office/drawing/2014/main" id="{6F789CA4-D570-6A43-9598-DF75FEA20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632580"/>
                  </p:ext>
                </p:extLst>
              </p:nvPr>
            </p:nvGraphicFramePr>
            <p:xfrm>
              <a:off x="11173668" y="2591745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6"/>
                          <a:stretch>
                            <a:fillRect l="-2174" t="-2632" r="-4348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AB137BAD-80CB-A348-AD45-3B6550548C08}"/>
              </a:ext>
            </a:extLst>
          </p:cNvPr>
          <p:cNvSpPr txBox="1"/>
          <p:nvPr/>
        </p:nvSpPr>
        <p:spPr>
          <a:xfrm>
            <a:off x="9088057" y="3489326"/>
            <a:ext cx="1079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=2020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=2021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=2022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/>
              <a:t>...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pt-BR" sz="1200" dirty="0" err="1"/>
              <a:t>seed</a:t>
            </a:r>
            <a:r>
              <a:rPr lang="pt-BR" sz="1200" dirty="0"/>
              <a:t>=2029</a:t>
            </a:r>
          </a:p>
        </p:txBody>
      </p:sp>
      <p:pic>
        <p:nvPicPr>
          <p:cNvPr id="1032" name="Picture 8" descr="Yandex — Company blog — Introducing Yandex CatBoost, a state-of-the-art  open-source gradient boosting library">
            <a:extLst>
              <a:ext uri="{FF2B5EF4-FFF2-40B4-BE49-F238E27FC236}">
                <a16:creationId xmlns:a16="http://schemas.microsoft.com/office/drawing/2014/main" id="{BAC9C13D-C17C-CD43-AF8C-4FA353463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20405" r="14730" b="22173"/>
          <a:stretch/>
        </p:blipFill>
        <p:spPr bwMode="auto">
          <a:xfrm>
            <a:off x="8675957" y="2561972"/>
            <a:ext cx="1248466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E0835A-9FF6-1144-9DB2-010A46FB6205}"/>
              </a:ext>
            </a:extLst>
          </p:cNvPr>
          <p:cNvCxnSpPr>
            <a:cxnSpLocks/>
          </p:cNvCxnSpPr>
          <p:nvPr/>
        </p:nvCxnSpPr>
        <p:spPr>
          <a:xfrm>
            <a:off x="10251608" y="3554366"/>
            <a:ext cx="766094" cy="8997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8E78FC4-210E-664B-B015-FB12F19425C4}"/>
              </a:ext>
            </a:extLst>
          </p:cNvPr>
          <p:cNvCxnSpPr>
            <a:cxnSpLocks/>
          </p:cNvCxnSpPr>
          <p:nvPr/>
        </p:nvCxnSpPr>
        <p:spPr>
          <a:xfrm>
            <a:off x="8667806" y="3556292"/>
            <a:ext cx="341619" cy="7071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App Voting Icon Images, Stock Photos &amp;amp; Vectors | Shutterstock">
            <a:extLst>
              <a:ext uri="{FF2B5EF4-FFF2-40B4-BE49-F238E27FC236}">
                <a16:creationId xmlns:a16="http://schemas.microsoft.com/office/drawing/2014/main" id="{B388AE99-A874-944D-9C60-EE4B2520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5" t="7130" r="13760" b="16028"/>
          <a:stretch/>
        </p:blipFill>
        <p:spPr bwMode="auto">
          <a:xfrm>
            <a:off x="10473652" y="2862437"/>
            <a:ext cx="525843" cy="62688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0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0.68243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0.69805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0.69049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2.3: </a:t>
            </a:r>
            <a:r>
              <a:rPr lang="pt-BR" dirty="0" err="1"/>
              <a:t>CatBoost</a:t>
            </a:r>
            <a:r>
              <a:rPr lang="pt-BR" dirty="0"/>
              <a:t> SHAP + KNN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780"/>
            <a:ext cx="5257800" cy="486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dirty="0" err="1"/>
              <a:t>hiperparâmetros</a:t>
            </a:r>
            <a:r>
              <a:rPr lang="pt-BR" sz="2000" dirty="0"/>
              <a:t> do </a:t>
            </a:r>
            <a:r>
              <a:rPr lang="pt-BR" sz="2000" i="1" dirty="0" err="1"/>
              <a:t>XGBoost</a:t>
            </a:r>
            <a:r>
              <a:rPr lang="pt-BR" sz="2000" dirty="0"/>
              <a:t> obtidos no </a:t>
            </a:r>
            <a:r>
              <a:rPr lang="pt-BR" sz="2000" dirty="0" err="1"/>
              <a:t>stage</a:t>
            </a:r>
            <a:r>
              <a:rPr lang="pt-BR" sz="2000" dirty="0"/>
              <a:t> 1.1;</a:t>
            </a:r>
          </a:p>
          <a:p>
            <a:r>
              <a:rPr lang="pt-BR" sz="2000" dirty="0"/>
              <a:t>Pré-processamento: Concatenar </a:t>
            </a:r>
            <a:r>
              <a:rPr lang="pt-BR" sz="2000" b="1" i="1" dirty="0" err="1"/>
              <a:t>shap</a:t>
            </a:r>
            <a:r>
              <a:rPr lang="pt-BR" sz="2000" b="1" i="1" dirty="0"/>
              <a:t> </a:t>
            </a:r>
            <a:r>
              <a:rPr lang="pt-BR" sz="2000" b="1" i="1" dirty="0" err="1"/>
              <a:t>values</a:t>
            </a:r>
            <a:r>
              <a:rPr lang="pt-BR" sz="2000" b="1" i="1" dirty="0"/>
              <a:t> </a:t>
            </a:r>
            <a:r>
              <a:rPr lang="pt-BR" sz="2000" i="1" dirty="0"/>
              <a:t>(</a:t>
            </a:r>
            <a:r>
              <a:rPr lang="pt-BR" sz="2000" i="1" dirty="0" err="1"/>
              <a:t>oof</a:t>
            </a:r>
            <a:r>
              <a:rPr lang="pt-BR" sz="2000" i="1" dirty="0"/>
              <a:t>)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 tunado aos dados de treino e teste;</a:t>
            </a:r>
          </a:p>
          <a:p>
            <a:r>
              <a:rPr lang="pt-BR" sz="2000" dirty="0"/>
              <a:t>Incluir </a:t>
            </a:r>
            <a:r>
              <a:rPr lang="pt-BR" sz="2000" i="1" dirty="0"/>
              <a:t>KNN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 com </a:t>
            </a:r>
            <a:r>
              <a:rPr lang="pt-BR" sz="2000" b="1" dirty="0" err="1"/>
              <a:t>K</a:t>
            </a:r>
            <a:r>
              <a:rPr lang="pt-BR" sz="2000" b="1" dirty="0"/>
              <a:t>=1;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CatBoost</a:t>
            </a:r>
            <a:r>
              <a:rPr lang="pt-BR" sz="2000" dirty="0"/>
              <a:t>: </a:t>
            </a:r>
            <a:r>
              <a:rPr lang="pt-BR" sz="2000" b="1" dirty="0"/>
              <a:t>AUC</a:t>
            </a:r>
            <a:r>
              <a:rPr lang="pt-BR" sz="2000" dirty="0"/>
              <a:t>;</a:t>
            </a:r>
          </a:p>
          <a:p>
            <a:r>
              <a:rPr lang="pt-BR" sz="2000" dirty="0"/>
              <a:t>10 </a:t>
            </a:r>
            <a:r>
              <a:rPr lang="pt-BR" sz="2000" i="1" dirty="0" err="1"/>
              <a:t>K</a:t>
            </a:r>
            <a:r>
              <a:rPr lang="pt-BR" sz="2000" i="1" dirty="0"/>
              <a:t> </a:t>
            </a:r>
            <a:r>
              <a:rPr lang="pt-BR" sz="2000" i="1" dirty="0" err="1"/>
              <a:t>Fold</a:t>
            </a:r>
            <a:r>
              <a:rPr lang="pt-BR" sz="2000" i="1" dirty="0"/>
              <a:t> </a:t>
            </a:r>
            <a:r>
              <a:rPr lang="pt-BR" sz="2000" i="1" dirty="0" err="1"/>
              <a:t>Prediction</a:t>
            </a:r>
            <a:r>
              <a:rPr lang="pt-BR" sz="2000" i="1" dirty="0"/>
              <a:t>;</a:t>
            </a:r>
          </a:p>
          <a:p>
            <a:r>
              <a:rPr lang="pt-BR" sz="2000" i="1" dirty="0" err="1"/>
              <a:t>Resampling</a:t>
            </a:r>
            <a:r>
              <a:rPr lang="pt-BR" sz="2000" i="1" dirty="0"/>
              <a:t>: </a:t>
            </a:r>
            <a:r>
              <a:rPr lang="pt-BR" sz="2000" i="1" dirty="0" err="1"/>
              <a:t>Tomek</a:t>
            </a:r>
            <a:r>
              <a:rPr lang="pt-BR" sz="2000" i="1" dirty="0"/>
              <a:t> Links;</a:t>
            </a:r>
          </a:p>
          <a:p>
            <a:r>
              <a:rPr lang="pt-BR" sz="2000" i="1" dirty="0" err="1"/>
              <a:t>Voting</a:t>
            </a:r>
            <a:r>
              <a:rPr lang="pt-BR" sz="2000" i="1" dirty="0"/>
              <a:t> </a:t>
            </a:r>
            <a:r>
              <a:rPr lang="pt-BR" sz="2000" dirty="0"/>
              <a:t>do modelo final com 10 diferentes  </a:t>
            </a:r>
            <a:r>
              <a:rPr lang="pt-BR" sz="2000" dirty="0" err="1"/>
              <a:t>seeds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7024046" y="1961807"/>
            <a:ext cx="430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Ilustração do esquema do modelo final: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3BC17E3C-4B89-DE41-B61A-94DE92EA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57" y="3785759"/>
            <a:ext cx="1028987" cy="87908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B0A1AADF-6BCE-B94B-AB3F-6D081A44E8A9}"/>
              </a:ext>
            </a:extLst>
          </p:cNvPr>
          <p:cNvGrpSpPr/>
          <p:nvPr/>
        </p:nvGrpSpPr>
        <p:grpSpPr>
          <a:xfrm>
            <a:off x="9040390" y="2910877"/>
            <a:ext cx="1248466" cy="1458833"/>
            <a:chOff x="9346998" y="3174320"/>
            <a:chExt cx="1248466" cy="1458833"/>
          </a:xfrm>
        </p:grpSpPr>
        <p:pic>
          <p:nvPicPr>
            <p:cNvPr id="1032" name="Picture 8" descr="Yandex — Company blog — Introducing Yandex CatBoost, a state-of-the-art  open-source gradient boosting library">
              <a:extLst>
                <a:ext uri="{FF2B5EF4-FFF2-40B4-BE49-F238E27FC236}">
                  <a16:creationId xmlns:a16="http://schemas.microsoft.com/office/drawing/2014/main" id="{BAC9C13D-C17C-CD43-AF8C-4FA353463C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7" t="20405" r="14730" b="22173"/>
            <a:stretch/>
          </p:blipFill>
          <p:spPr bwMode="auto">
            <a:xfrm>
              <a:off x="9346998" y="3174320"/>
              <a:ext cx="1248466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balanced Datasets">
              <a:extLst>
                <a:ext uri="{FF2B5EF4-FFF2-40B4-BE49-F238E27FC236}">
                  <a16:creationId xmlns:a16="http://schemas.microsoft.com/office/drawing/2014/main" id="{14C01B03-A30A-C849-BD5D-AE5D443A42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4" t="26060" r="26779" b="21279"/>
            <a:stretch/>
          </p:blipFill>
          <p:spPr bwMode="auto">
            <a:xfrm>
              <a:off x="9465258" y="3821374"/>
              <a:ext cx="835806" cy="811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ruz 8">
              <a:extLst>
                <a:ext uri="{FF2B5EF4-FFF2-40B4-BE49-F238E27FC236}">
                  <a16:creationId xmlns:a16="http://schemas.microsoft.com/office/drawing/2014/main" id="{1B1B7BD8-15CE-BB4B-ADB9-F65476C509B2}"/>
                </a:ext>
              </a:extLst>
            </p:cNvPr>
            <p:cNvSpPr/>
            <p:nvPr/>
          </p:nvSpPr>
          <p:spPr>
            <a:xfrm>
              <a:off x="10025516" y="3574430"/>
              <a:ext cx="236084" cy="236206"/>
            </a:xfrm>
            <a:prstGeom prst="plus">
              <a:avLst>
                <a:gd name="adj" fmla="val 45303"/>
              </a:avLst>
            </a:prstGeom>
            <a:solidFill>
              <a:srgbClr val="2238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F00D5A0-2004-394A-B121-EBC5EFE4BE7D}"/>
              </a:ext>
            </a:extLst>
          </p:cNvPr>
          <p:cNvGrpSpPr/>
          <p:nvPr/>
        </p:nvGrpSpPr>
        <p:grpSpPr>
          <a:xfrm>
            <a:off x="6341787" y="3184278"/>
            <a:ext cx="1171076" cy="539426"/>
            <a:chOff x="6341787" y="3184278"/>
            <a:chExt cx="1171076" cy="539426"/>
          </a:xfrm>
        </p:grpSpPr>
        <p:pic>
          <p:nvPicPr>
            <p:cNvPr id="1030" name="Picture 6" descr="Understanding XGBoost &amp;amp; it&amp;#39;s growing popularity among the ML community | by  Deep Borkar | Analytics Vidhya | Medium">
              <a:extLst>
                <a:ext uri="{FF2B5EF4-FFF2-40B4-BE49-F238E27FC236}">
                  <a16:creationId xmlns:a16="http://schemas.microsoft.com/office/drawing/2014/main" id="{08D76FCC-B8D9-6C49-BBB3-190B28A564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7" t="39425" r="20853" b="38748"/>
            <a:stretch/>
          </p:blipFill>
          <p:spPr bwMode="auto">
            <a:xfrm>
              <a:off x="6341787" y="3184278"/>
              <a:ext cx="1024590" cy="21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B23121C-0177-7A43-93DF-CD7D94E9BCF7}"/>
                </a:ext>
              </a:extLst>
            </p:cNvPr>
            <p:cNvSpPr txBox="1"/>
            <p:nvPr/>
          </p:nvSpPr>
          <p:spPr>
            <a:xfrm>
              <a:off x="7097365" y="33543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🚀</a:t>
              </a:r>
            </a:p>
          </p:txBody>
        </p:sp>
      </p:grp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E81EB62-F5FD-EF43-92C4-89C6B9993C60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7366377" y="3292317"/>
            <a:ext cx="1351441" cy="218844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E3742C0-84D7-F844-B246-3B1F23DB9BA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977544" y="3709123"/>
            <a:ext cx="776954" cy="516179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a 22">
                <a:extLst>
                  <a:ext uri="{FF2B5EF4-FFF2-40B4-BE49-F238E27FC236}">
                    <a16:creationId xmlns:a16="http://schemas.microsoft.com/office/drawing/2014/main" id="{9A30B94E-229A-8145-89BD-6210AFDDE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515635"/>
                  </p:ext>
                </p:extLst>
              </p:nvPr>
            </p:nvGraphicFramePr>
            <p:xfrm>
              <a:off x="11376481" y="2677673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a 22">
                <a:extLst>
                  <a:ext uri="{FF2B5EF4-FFF2-40B4-BE49-F238E27FC236}">
                    <a16:creationId xmlns:a16="http://schemas.microsoft.com/office/drawing/2014/main" id="{9A30B94E-229A-8145-89BD-6210AFDDE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515635"/>
                  </p:ext>
                </p:extLst>
              </p:nvPr>
            </p:nvGraphicFramePr>
            <p:xfrm>
              <a:off x="11376481" y="2677673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r="-4348" b="-3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F0B5CA1-0AE4-DD40-B7AB-412FA43FB129}"/>
              </a:ext>
            </a:extLst>
          </p:cNvPr>
          <p:cNvCxnSpPr>
            <a:cxnSpLocks/>
          </p:cNvCxnSpPr>
          <p:nvPr/>
        </p:nvCxnSpPr>
        <p:spPr>
          <a:xfrm>
            <a:off x="10454421" y="3640294"/>
            <a:ext cx="766094" cy="8997"/>
          </a:xfrm>
          <a:prstGeom prst="straightConnector1">
            <a:avLst/>
          </a:prstGeom>
          <a:ln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App Voting Icon Images, Stock Photos &amp;amp; Vectors | Shutterstock">
            <a:extLst>
              <a:ext uri="{FF2B5EF4-FFF2-40B4-BE49-F238E27FC236}">
                <a16:creationId xmlns:a16="http://schemas.microsoft.com/office/drawing/2014/main" id="{22A1DC97-DB9A-A94F-80BB-60318FBC2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5" t="7130" r="13760" b="16028"/>
          <a:stretch/>
        </p:blipFill>
        <p:spPr bwMode="auto">
          <a:xfrm>
            <a:off x="10676465" y="2948365"/>
            <a:ext cx="525843" cy="62688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704C269-99CC-AF4F-BF60-0E44975A9CE5}"/>
              </a:ext>
            </a:extLst>
          </p:cNvPr>
          <p:cNvGrpSpPr/>
          <p:nvPr/>
        </p:nvGrpSpPr>
        <p:grpSpPr>
          <a:xfrm>
            <a:off x="7540550" y="2869471"/>
            <a:ext cx="1248466" cy="400110"/>
            <a:chOff x="7527187" y="2632115"/>
            <a:chExt cx="1673325" cy="568391"/>
          </a:xfrm>
        </p:grpSpPr>
        <p:pic>
          <p:nvPicPr>
            <p:cNvPr id="19" name="Picture 4" descr="shap.multioutput_decision_plot — SHAP latest documentation">
              <a:extLst>
                <a:ext uri="{FF2B5EF4-FFF2-40B4-BE49-F238E27FC236}">
                  <a16:creationId xmlns:a16="http://schemas.microsoft.com/office/drawing/2014/main" id="{6C8B012F-E57C-3344-BACC-74F70FE00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749" y="2632115"/>
              <a:ext cx="562763" cy="568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ruz 20">
              <a:extLst>
                <a:ext uri="{FF2B5EF4-FFF2-40B4-BE49-F238E27FC236}">
                  <a16:creationId xmlns:a16="http://schemas.microsoft.com/office/drawing/2014/main" id="{02AF0DF4-5E53-D540-B6C4-D5DE0CDDA8A3}"/>
                </a:ext>
              </a:extLst>
            </p:cNvPr>
            <p:cNvSpPr/>
            <p:nvPr/>
          </p:nvSpPr>
          <p:spPr>
            <a:xfrm>
              <a:off x="8440775" y="2743476"/>
              <a:ext cx="236084" cy="236206"/>
            </a:xfrm>
            <a:prstGeom prst="plus">
              <a:avLst>
                <a:gd name="adj" fmla="val 45303"/>
              </a:avLst>
            </a:prstGeom>
            <a:solidFill>
              <a:srgbClr val="2238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5E5D083-82C8-D645-A5AC-9971D3204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27187" y="2640978"/>
              <a:ext cx="8763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30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0.68461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0.69908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</a:t>
            </a:r>
            <a:r>
              <a:rPr lang="pt-BR" dirty="0">
                <a:solidFill>
                  <a:srgbClr val="B6C649"/>
                </a:solidFill>
              </a:rPr>
              <a:t>0.69678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2.4: </a:t>
            </a:r>
            <a:r>
              <a:rPr lang="pt-BR" dirty="0" err="1"/>
              <a:t>AutoGluon</a:t>
            </a:r>
            <a:r>
              <a:rPr lang="pt-BR" dirty="0"/>
              <a:t> SHAP + KNN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780"/>
            <a:ext cx="5257800" cy="486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dirty="0" err="1"/>
              <a:t>hiperparâmetros</a:t>
            </a:r>
            <a:r>
              <a:rPr lang="pt-BR" sz="2000" dirty="0"/>
              <a:t> do </a:t>
            </a:r>
            <a:r>
              <a:rPr lang="pt-BR" sz="2000" i="1" dirty="0" err="1"/>
              <a:t>XGBoost</a:t>
            </a:r>
            <a:r>
              <a:rPr lang="pt-BR" sz="2000" dirty="0"/>
              <a:t> obtidos no </a:t>
            </a:r>
            <a:r>
              <a:rPr lang="pt-BR" sz="2000" dirty="0" err="1"/>
              <a:t>stage</a:t>
            </a:r>
            <a:r>
              <a:rPr lang="pt-BR" sz="2000" dirty="0"/>
              <a:t> 1.2;</a:t>
            </a:r>
          </a:p>
          <a:p>
            <a:r>
              <a:rPr lang="pt-BR" sz="2000" dirty="0"/>
              <a:t>Pré-processamento: Concatenar </a:t>
            </a:r>
            <a:r>
              <a:rPr lang="pt-BR" sz="2000" b="1" i="1" dirty="0" err="1"/>
              <a:t>shap</a:t>
            </a:r>
            <a:r>
              <a:rPr lang="pt-BR" sz="2000" b="1" i="1" dirty="0"/>
              <a:t> </a:t>
            </a:r>
            <a:r>
              <a:rPr lang="pt-BR" sz="2000" b="1" i="1" dirty="0" err="1"/>
              <a:t>values</a:t>
            </a:r>
            <a:r>
              <a:rPr lang="pt-BR" sz="2000" b="1" i="1" dirty="0"/>
              <a:t> </a:t>
            </a:r>
            <a:r>
              <a:rPr lang="pt-BR" sz="2000" i="1" dirty="0"/>
              <a:t>(</a:t>
            </a:r>
            <a:r>
              <a:rPr lang="pt-BR" sz="2000" i="1" dirty="0" err="1"/>
              <a:t>oof</a:t>
            </a:r>
            <a:r>
              <a:rPr lang="pt-BR" sz="2000" i="1" dirty="0"/>
              <a:t>)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 tunado e do </a:t>
            </a:r>
            <a:r>
              <a:rPr lang="pt-BR" sz="2000" i="1" dirty="0" err="1"/>
              <a:t>CatBoost</a:t>
            </a:r>
            <a:r>
              <a:rPr lang="pt-BR" sz="2000" dirty="0"/>
              <a:t> aos dados de treino e teste;</a:t>
            </a:r>
          </a:p>
          <a:p>
            <a:r>
              <a:rPr lang="pt-BR" sz="2000" dirty="0"/>
              <a:t>15 </a:t>
            </a:r>
            <a:r>
              <a:rPr lang="pt-BR" sz="2000" i="1" dirty="0" err="1"/>
              <a:t>StratifiedKFold</a:t>
            </a:r>
            <a:r>
              <a:rPr lang="pt-BR" sz="2000" dirty="0"/>
              <a:t> </a:t>
            </a:r>
            <a:r>
              <a:rPr lang="pt-BR" sz="2000" i="1" dirty="0" err="1"/>
              <a:t>K</a:t>
            </a:r>
            <a:r>
              <a:rPr lang="pt-BR" sz="2000" i="1" dirty="0"/>
              <a:t> </a:t>
            </a:r>
            <a:r>
              <a:rPr lang="pt-BR" sz="2000" i="1" dirty="0" err="1"/>
              <a:t>Fold</a:t>
            </a:r>
            <a:r>
              <a:rPr lang="pt-BR" sz="2000" i="1" dirty="0"/>
              <a:t> </a:t>
            </a:r>
            <a:r>
              <a:rPr lang="pt-BR" sz="2000" i="1" dirty="0" err="1"/>
              <a:t>Prediction</a:t>
            </a:r>
            <a:r>
              <a:rPr lang="pt-BR" sz="2000" i="1" dirty="0"/>
              <a:t>;</a:t>
            </a:r>
            <a:endParaRPr lang="pt-BR" sz="2000" dirty="0"/>
          </a:p>
          <a:p>
            <a:r>
              <a:rPr lang="pt-BR" sz="2000" dirty="0"/>
              <a:t>Incluir </a:t>
            </a:r>
            <a:r>
              <a:rPr lang="pt-BR" sz="2000" i="1" dirty="0"/>
              <a:t>KNN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 com </a:t>
            </a:r>
            <a:r>
              <a:rPr lang="pt-BR" sz="2000" b="1" dirty="0" err="1"/>
              <a:t>K</a:t>
            </a:r>
            <a:r>
              <a:rPr lang="pt-BR" sz="2000" b="1" dirty="0"/>
              <a:t>=1;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XGBoost</a:t>
            </a:r>
            <a:r>
              <a:rPr lang="pt-BR" sz="2000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dirty="0" err="1"/>
              <a:t>CatBoost</a:t>
            </a:r>
            <a:r>
              <a:rPr lang="pt-BR" sz="2000" dirty="0"/>
              <a:t>: </a:t>
            </a:r>
            <a:r>
              <a:rPr lang="pt-BR" sz="2000" b="1" dirty="0"/>
              <a:t>AUC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</a:t>
            </a:r>
            <a:r>
              <a:rPr lang="pt-BR" sz="2000" i="1" dirty="0" err="1"/>
              <a:t>AutoGluon</a:t>
            </a:r>
            <a:r>
              <a:rPr lang="pt-BR" sz="2000" i="1" dirty="0"/>
              <a:t>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b="1" dirty="0"/>
              <a:t>;</a:t>
            </a:r>
          </a:p>
          <a:p>
            <a:r>
              <a:rPr lang="pt-BR" sz="2000" dirty="0"/>
              <a:t>Tempo de processamento: 7h30m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7024046" y="1961807"/>
            <a:ext cx="430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Ilustração do esquema do modelo final: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 descr="shap.multioutput_decision_plot — SHAP latest documentation">
            <a:extLst>
              <a:ext uri="{FF2B5EF4-FFF2-40B4-BE49-F238E27FC236}">
                <a16:creationId xmlns:a16="http://schemas.microsoft.com/office/drawing/2014/main" id="{5DE9F9D9-9ECB-CF4E-9F7C-7E8E9CA0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258" y="2816694"/>
            <a:ext cx="436480" cy="4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ndex — Company blog — Introducing Yandex CatBoost, a state-of-the-art  open-source gradient boosting library">
            <a:extLst>
              <a:ext uri="{FF2B5EF4-FFF2-40B4-BE49-F238E27FC236}">
                <a16:creationId xmlns:a16="http://schemas.microsoft.com/office/drawing/2014/main" id="{BAC9C13D-C17C-CD43-AF8C-4FA353463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20405" r="14730" b="22173"/>
          <a:stretch/>
        </p:blipFill>
        <p:spPr bwMode="auto">
          <a:xfrm>
            <a:off x="8969751" y="2678525"/>
            <a:ext cx="911197" cy="29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C17E3C-4B89-DE41-B61A-94DE92EA8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492" y="3001019"/>
            <a:ext cx="599344" cy="512032"/>
          </a:xfrm>
          <a:prstGeom prst="rect">
            <a:avLst/>
          </a:prstGeom>
        </p:spPr>
      </p:pic>
      <p:pic>
        <p:nvPicPr>
          <p:cNvPr id="1030" name="Picture 6" descr="Understanding XGBoost &amp;amp; it&amp;#39;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08D76FCC-B8D9-6C49-BBB3-190B28A56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7" t="39425" r="20853" b="38748"/>
          <a:stretch/>
        </p:blipFill>
        <p:spPr bwMode="auto">
          <a:xfrm>
            <a:off x="7852155" y="2725890"/>
            <a:ext cx="815078" cy="17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itHub - awslabs/autogluon: AutoGluon: AutoML for Text, Image, and Tabular  Data">
            <a:extLst>
              <a:ext uri="{FF2B5EF4-FFF2-40B4-BE49-F238E27FC236}">
                <a16:creationId xmlns:a16="http://schemas.microsoft.com/office/drawing/2014/main" id="{F6BB8E39-0B63-3749-AE7E-722BD827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53" y="4143035"/>
            <a:ext cx="1656684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hap.multioutput_decision_plot — SHAP latest documentation">
            <a:extLst>
              <a:ext uri="{FF2B5EF4-FFF2-40B4-BE49-F238E27FC236}">
                <a16:creationId xmlns:a16="http://schemas.microsoft.com/office/drawing/2014/main" id="{69269CB1-7593-BD45-92C7-33BF3500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663" y="3447780"/>
            <a:ext cx="415499" cy="4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shap.multioutput_decision_plot — SHAP latest documentation">
            <a:extLst>
              <a:ext uri="{FF2B5EF4-FFF2-40B4-BE49-F238E27FC236}">
                <a16:creationId xmlns:a16="http://schemas.microsoft.com/office/drawing/2014/main" id="{A700A171-A3CB-1E48-ADB0-B81A3010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79" y="3090464"/>
            <a:ext cx="41987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hap.multioutput_decision_plot — SHAP latest documentation">
            <a:extLst>
              <a:ext uri="{FF2B5EF4-FFF2-40B4-BE49-F238E27FC236}">
                <a16:creationId xmlns:a16="http://schemas.microsoft.com/office/drawing/2014/main" id="{699FCD21-1EF2-8140-91D4-F5539337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066" y="3090464"/>
            <a:ext cx="41987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ruz 28">
            <a:extLst>
              <a:ext uri="{FF2B5EF4-FFF2-40B4-BE49-F238E27FC236}">
                <a16:creationId xmlns:a16="http://schemas.microsoft.com/office/drawing/2014/main" id="{C051E759-4930-8445-BDC3-E72DBF42CBD8}"/>
              </a:ext>
            </a:extLst>
          </p:cNvPr>
          <p:cNvSpPr/>
          <p:nvPr/>
        </p:nvSpPr>
        <p:spPr>
          <a:xfrm>
            <a:off x="8818724" y="3141944"/>
            <a:ext cx="176142" cy="166274"/>
          </a:xfrm>
          <a:prstGeom prst="plus">
            <a:avLst>
              <a:gd name="adj" fmla="val 45303"/>
            </a:avLst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3710F9D7-019C-C148-AE8F-A535458BE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0380" y="3077235"/>
            <a:ext cx="653806" cy="357599"/>
          </a:xfrm>
          <a:prstGeom prst="rect">
            <a:avLst/>
          </a:prstGeom>
        </p:spPr>
      </p:pic>
      <p:sp>
        <p:nvSpPr>
          <p:cNvPr id="31" name="Cruz 30">
            <a:extLst>
              <a:ext uri="{FF2B5EF4-FFF2-40B4-BE49-F238E27FC236}">
                <a16:creationId xmlns:a16="http://schemas.microsoft.com/office/drawing/2014/main" id="{7DD4891D-E539-0D48-BCD2-B311F7680E85}"/>
              </a:ext>
            </a:extLst>
          </p:cNvPr>
          <p:cNvSpPr/>
          <p:nvPr/>
        </p:nvSpPr>
        <p:spPr>
          <a:xfrm>
            <a:off x="7662409" y="3153614"/>
            <a:ext cx="176142" cy="166274"/>
          </a:xfrm>
          <a:prstGeom prst="plus">
            <a:avLst>
              <a:gd name="adj" fmla="val 45303"/>
            </a:avLst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B8211A-F43C-EE49-ADA6-520B3E5A26EF}"/>
              </a:ext>
            </a:extLst>
          </p:cNvPr>
          <p:cNvSpPr txBox="1"/>
          <p:nvPr/>
        </p:nvSpPr>
        <p:spPr>
          <a:xfrm>
            <a:off x="8455381" y="2771557"/>
            <a:ext cx="17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🚀</a:t>
            </a:r>
          </a:p>
        </p:txBody>
      </p:sp>
      <p:sp>
        <p:nvSpPr>
          <p:cNvPr id="33" name="Cruz 32">
            <a:extLst>
              <a:ext uri="{FF2B5EF4-FFF2-40B4-BE49-F238E27FC236}">
                <a16:creationId xmlns:a16="http://schemas.microsoft.com/office/drawing/2014/main" id="{9720DD87-B67E-6A47-8439-FB38465AE9B1}"/>
              </a:ext>
            </a:extLst>
          </p:cNvPr>
          <p:cNvSpPr/>
          <p:nvPr/>
        </p:nvSpPr>
        <p:spPr>
          <a:xfrm>
            <a:off x="9821791" y="3158270"/>
            <a:ext cx="176142" cy="166274"/>
          </a:xfrm>
          <a:prstGeom prst="plus">
            <a:avLst>
              <a:gd name="adj" fmla="val 45303"/>
            </a:avLst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>
            <a:extLst>
              <a:ext uri="{FF2B5EF4-FFF2-40B4-BE49-F238E27FC236}">
                <a16:creationId xmlns:a16="http://schemas.microsoft.com/office/drawing/2014/main" id="{9B8AF7BC-1068-9246-B639-3CEB4143D454}"/>
              </a:ext>
            </a:extLst>
          </p:cNvPr>
          <p:cNvSpPr/>
          <p:nvPr/>
        </p:nvSpPr>
        <p:spPr>
          <a:xfrm rot="5400000">
            <a:off x="8781065" y="3677594"/>
            <a:ext cx="251460" cy="331598"/>
          </a:xfrm>
          <a:prstGeom prst="rightArrow">
            <a:avLst/>
          </a:prstGeom>
          <a:solidFill>
            <a:srgbClr val="223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99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0.685590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0.70495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0.69423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3.1: </a:t>
            </a:r>
            <a:r>
              <a:rPr lang="pt-BR" dirty="0" err="1"/>
              <a:t>LightAutoML</a:t>
            </a:r>
            <a:r>
              <a:rPr lang="pt-BR" dirty="0"/>
              <a:t> </a:t>
            </a:r>
            <a:r>
              <a:rPr lang="pt-BR" dirty="0" err="1"/>
              <a:t>PseudoLabel</a:t>
            </a:r>
            <a:r>
              <a:rPr lang="pt-BR" dirty="0"/>
              <a:t> + KNN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204"/>
            <a:ext cx="5257800" cy="42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i="1" dirty="0" err="1"/>
              <a:t>stage</a:t>
            </a:r>
            <a:r>
              <a:rPr lang="pt-BR" sz="2000" i="1" dirty="0"/>
              <a:t> 2.3</a:t>
            </a:r>
            <a:r>
              <a:rPr lang="pt-BR" sz="2000" dirty="0"/>
              <a:t> e </a:t>
            </a:r>
            <a:r>
              <a:rPr lang="pt-BR" sz="2000" i="1" dirty="0" err="1"/>
              <a:t>stage</a:t>
            </a:r>
            <a:r>
              <a:rPr lang="pt-BR" sz="2000" i="1" dirty="0"/>
              <a:t> 2.4</a:t>
            </a:r>
          </a:p>
          <a:p>
            <a:r>
              <a:rPr lang="pt-BR" sz="2000" dirty="0"/>
              <a:t>Previsões de outros modelos concatenados nos dados de treino (</a:t>
            </a:r>
            <a:r>
              <a:rPr lang="pt-BR" sz="2000" dirty="0" err="1"/>
              <a:t>oof</a:t>
            </a:r>
            <a:r>
              <a:rPr lang="pt-BR" sz="2000" dirty="0"/>
              <a:t>) e teste;</a:t>
            </a:r>
          </a:p>
          <a:p>
            <a:r>
              <a:rPr lang="pt-BR" sz="2000" dirty="0"/>
              <a:t>Interações com “</a:t>
            </a:r>
            <a:r>
              <a:rPr lang="pt-BR" sz="2000" b="1" dirty="0"/>
              <a:t>-</a:t>
            </a:r>
            <a:r>
              <a:rPr lang="pt-BR" sz="2000" dirty="0"/>
              <a:t>”, “</a:t>
            </a:r>
            <a:r>
              <a:rPr lang="pt-BR" sz="2000" b="1" dirty="0"/>
              <a:t>+</a:t>
            </a:r>
            <a:r>
              <a:rPr lang="pt-BR" sz="2000" dirty="0"/>
              <a:t>” e “</a:t>
            </a:r>
            <a:r>
              <a:rPr lang="pt-BR" sz="2000" b="1" dirty="0"/>
              <a:t>/</a:t>
            </a:r>
            <a:r>
              <a:rPr lang="pt-BR" sz="2000" dirty="0"/>
              <a:t>” das previsões concatenadas;</a:t>
            </a:r>
          </a:p>
          <a:p>
            <a:r>
              <a:rPr lang="pt-BR" sz="2000" dirty="0"/>
              <a:t>Incluir </a:t>
            </a:r>
            <a:r>
              <a:rPr lang="pt-BR" sz="2000" i="1" dirty="0"/>
              <a:t>KNN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 com </a:t>
            </a:r>
            <a:r>
              <a:rPr lang="pt-BR" sz="2000" b="1" dirty="0" err="1"/>
              <a:t>K</a:t>
            </a:r>
            <a:r>
              <a:rPr lang="pt-BR" sz="2000" b="1" dirty="0"/>
              <a:t>=1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dos modelos: </a:t>
            </a:r>
            <a:r>
              <a:rPr lang="pt-BR" sz="2000" b="1" dirty="0"/>
              <a:t>AUC</a:t>
            </a:r>
            <a:r>
              <a:rPr lang="pt-BR" sz="2000" dirty="0"/>
              <a:t>;</a:t>
            </a:r>
          </a:p>
          <a:p>
            <a:r>
              <a:rPr lang="pt-BR" sz="2000" dirty="0"/>
              <a:t>Modelos considerados no </a:t>
            </a:r>
            <a:r>
              <a:rPr lang="pt-BR" sz="2000" i="1" dirty="0" err="1"/>
              <a:t>autoML</a:t>
            </a:r>
            <a:r>
              <a:rPr lang="pt-BR" sz="2000" dirty="0"/>
              <a:t>: </a:t>
            </a:r>
            <a:r>
              <a:rPr lang="pt-BR" sz="2000" i="1" dirty="0" err="1"/>
              <a:t>LightGBM</a:t>
            </a:r>
            <a:r>
              <a:rPr lang="pt-BR" sz="2000" dirty="0"/>
              <a:t>, </a:t>
            </a:r>
            <a:r>
              <a:rPr lang="pt-BR" sz="2000" i="1" dirty="0" err="1"/>
              <a:t>CatBoost</a:t>
            </a:r>
            <a:r>
              <a:rPr lang="pt-BR" sz="2000" dirty="0"/>
              <a:t> e Logística com Regularização </a:t>
            </a:r>
            <a:r>
              <a:rPr lang="pt-BR" sz="2000" i="1" dirty="0"/>
              <a:t>L2</a:t>
            </a:r>
            <a:r>
              <a:rPr lang="pt-BR" sz="2000" dirty="0"/>
              <a:t> para </a:t>
            </a:r>
            <a:r>
              <a:rPr lang="pt-BR" sz="2000" i="1" dirty="0" err="1"/>
              <a:t>Stacking</a:t>
            </a:r>
            <a:endParaRPr lang="pt-BR" sz="20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6986079" y="1969745"/>
            <a:ext cx="422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Gráfico de Dispersão dos </a:t>
            </a:r>
            <a:r>
              <a:rPr lang="pt-BR" sz="2000" i="1" dirty="0" err="1"/>
              <a:t>PseudoLabels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048187" y="4776108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A671A1-B082-3346-94F1-AD943B15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25" y="2366957"/>
            <a:ext cx="2719352" cy="24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7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6456565" y="5167119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0.68727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0.69967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0.68905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3.2A e 3.2B: </a:t>
            </a:r>
            <a:r>
              <a:rPr lang="pt-BR" dirty="0" err="1"/>
              <a:t>Autogluon</a:t>
            </a:r>
            <a:r>
              <a:rPr lang="pt-BR" dirty="0"/>
              <a:t> </a:t>
            </a:r>
            <a:r>
              <a:rPr lang="pt-BR" dirty="0" err="1"/>
              <a:t>PseudoLabel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40" y="2285204"/>
            <a:ext cx="5397229" cy="42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i="1" dirty="0" err="1"/>
              <a:t>stage</a:t>
            </a:r>
            <a:r>
              <a:rPr lang="pt-BR" sz="2000" i="1" dirty="0"/>
              <a:t> 2.1</a:t>
            </a:r>
            <a:r>
              <a:rPr lang="pt-BR" sz="2000" dirty="0"/>
              <a:t> e </a:t>
            </a:r>
            <a:r>
              <a:rPr lang="pt-BR" sz="2000" i="1" dirty="0" err="1"/>
              <a:t>stage</a:t>
            </a:r>
            <a:r>
              <a:rPr lang="pt-BR" sz="2000" i="1" dirty="0"/>
              <a:t> 2.3</a:t>
            </a:r>
          </a:p>
          <a:p>
            <a:r>
              <a:rPr lang="pt-BR" sz="2000" dirty="0"/>
              <a:t>Previsões de outros modelos concatenados nos dados de treino (</a:t>
            </a:r>
            <a:r>
              <a:rPr lang="pt-BR" sz="2000" dirty="0" err="1"/>
              <a:t>oof</a:t>
            </a:r>
            <a:r>
              <a:rPr lang="pt-BR" sz="2000" dirty="0"/>
              <a:t>) e teste;</a:t>
            </a:r>
          </a:p>
          <a:p>
            <a:r>
              <a:rPr lang="pt-BR" sz="2000" dirty="0"/>
              <a:t>Interações com “</a:t>
            </a:r>
            <a:r>
              <a:rPr lang="pt-BR" sz="2000" b="1" dirty="0"/>
              <a:t>-</a:t>
            </a:r>
            <a:r>
              <a:rPr lang="pt-BR" sz="2000" dirty="0"/>
              <a:t>”, “</a:t>
            </a:r>
            <a:r>
              <a:rPr lang="pt-BR" sz="2000" b="1" dirty="0"/>
              <a:t>+</a:t>
            </a:r>
            <a:r>
              <a:rPr lang="pt-BR" sz="2000" dirty="0"/>
              <a:t>” e “</a:t>
            </a:r>
            <a:r>
              <a:rPr lang="pt-BR" sz="2000" b="1" dirty="0"/>
              <a:t>/</a:t>
            </a:r>
            <a:r>
              <a:rPr lang="pt-BR" sz="2000" dirty="0"/>
              <a:t>” das previsões concatenadas;</a:t>
            </a:r>
          </a:p>
          <a:p>
            <a:r>
              <a:rPr lang="pt-BR" sz="2000" dirty="0"/>
              <a:t>Incluir </a:t>
            </a:r>
            <a:r>
              <a:rPr lang="pt-BR" sz="2000" i="1" dirty="0"/>
              <a:t>KNN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 com </a:t>
            </a:r>
            <a:r>
              <a:rPr lang="pt-BR" sz="2000" b="1" dirty="0" err="1"/>
              <a:t>K</a:t>
            </a:r>
            <a:r>
              <a:rPr lang="pt-BR" sz="2000" b="1" dirty="0"/>
              <a:t>=1 </a:t>
            </a:r>
            <a:r>
              <a:rPr lang="pt-BR" sz="2000" dirty="0"/>
              <a:t>no</a:t>
            </a:r>
            <a:r>
              <a:rPr lang="pt-BR" sz="2000" b="1" dirty="0"/>
              <a:t> </a:t>
            </a:r>
            <a:r>
              <a:rPr lang="pt-BR" sz="2000" dirty="0"/>
              <a:t>notebook</a:t>
            </a:r>
            <a:r>
              <a:rPr lang="pt-BR" sz="2000" b="1" dirty="0"/>
              <a:t> 3.2B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modelo: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6986079" y="1969745"/>
            <a:ext cx="422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Gráfico de Dispersão dos </a:t>
            </a:r>
            <a:r>
              <a:rPr lang="pt-BR" sz="2000" i="1" dirty="0" err="1"/>
              <a:t>PseudoLabels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6309377" y="4675747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A671A1-B082-3346-94F1-AD943B15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736725" y="2366957"/>
            <a:ext cx="2719352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4D16AB1F-8D1F-EC41-80C0-A2C98C72D2FC}"/>
              </a:ext>
            </a:extLst>
          </p:cNvPr>
          <p:cNvSpPr/>
          <p:nvPr/>
        </p:nvSpPr>
        <p:spPr>
          <a:xfrm>
            <a:off x="9175917" y="5167119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0.69043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0.70019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0.69411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C3CF1C-48FE-1C4D-B203-B0B0ED1FCA7E}"/>
              </a:ext>
            </a:extLst>
          </p:cNvPr>
          <p:cNvSpPr txBox="1"/>
          <p:nvPr/>
        </p:nvSpPr>
        <p:spPr>
          <a:xfrm>
            <a:off x="7286922" y="488337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Sem </a:t>
            </a:r>
            <a:r>
              <a:rPr lang="pt-BR" sz="1600" dirty="0" err="1"/>
              <a:t>knn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51CB4E-BCB9-E04E-99BD-F9B923AD0B97}"/>
              </a:ext>
            </a:extLst>
          </p:cNvPr>
          <p:cNvSpPr txBox="1"/>
          <p:nvPr/>
        </p:nvSpPr>
        <p:spPr>
          <a:xfrm>
            <a:off x="9995854" y="487315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 </a:t>
            </a:r>
            <a:r>
              <a:rPr lang="pt-BR" sz="1600" dirty="0" err="1"/>
              <a:t>knn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1273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2C0A-0F42-2E46-989C-4C796131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Bio</a:t>
            </a:r>
          </a:p>
        </p:txBody>
      </p:sp>
      <p:pic>
        <p:nvPicPr>
          <p:cNvPr id="5" name="Espaço Reservado para Conteúdo 4" descr="Código QR&#10;&#10;Descrição gerada automaticamente">
            <a:extLst>
              <a:ext uri="{FF2B5EF4-FFF2-40B4-BE49-F238E27FC236}">
                <a16:creationId xmlns:a16="http://schemas.microsoft.com/office/drawing/2014/main" id="{C363351D-BEB0-0440-89A2-25E12AE8A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201C63C1-A2A4-F741-9A2B-D51E09FAA80D}"/>
              </a:ext>
            </a:extLst>
          </p:cNvPr>
          <p:cNvSpPr txBox="1">
            <a:spLocks/>
          </p:cNvSpPr>
          <p:nvPr/>
        </p:nvSpPr>
        <p:spPr>
          <a:xfrm>
            <a:off x="5080216" y="3070206"/>
            <a:ext cx="6272784" cy="2825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dirty="0" err="1"/>
              <a:t>Fellipe</a:t>
            </a:r>
            <a:r>
              <a:rPr lang="en-US" sz="2200" dirty="0"/>
              <a:t> Gomes</a:t>
            </a:r>
          </a:p>
          <a:p>
            <a:pPr marL="0"/>
            <a:r>
              <a:rPr lang="en-US" sz="2200" dirty="0" err="1"/>
              <a:t>Estatístico</a:t>
            </a:r>
            <a:r>
              <a:rPr lang="en-US" sz="2200" dirty="0"/>
              <a:t> - UFF</a:t>
            </a:r>
          </a:p>
          <a:p>
            <a:pPr marL="0"/>
            <a:r>
              <a:rPr lang="en-US" sz="2200" i="1" dirty="0"/>
              <a:t>MBA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i="1" dirty="0"/>
              <a:t>Big Data</a:t>
            </a:r>
            <a:r>
              <a:rPr lang="en-US" sz="2200" dirty="0"/>
              <a:t> e </a:t>
            </a:r>
            <a:r>
              <a:rPr lang="en-US" sz="2200" i="1" dirty="0"/>
              <a:t>Business Analytics</a:t>
            </a:r>
            <a:r>
              <a:rPr lang="en-US" sz="2200" dirty="0"/>
              <a:t> - FGV</a:t>
            </a:r>
          </a:p>
          <a:p>
            <a:pPr marL="0"/>
            <a:r>
              <a:rPr lang="en-US" sz="2200" i="1" dirty="0"/>
              <a:t>Data Science Analyst </a:t>
            </a:r>
            <a:r>
              <a:rPr lang="en-US" sz="2200" dirty="0"/>
              <a:t>– Accenture</a:t>
            </a:r>
          </a:p>
          <a:p>
            <a:pPr marL="0"/>
            <a:r>
              <a:rPr lang="en-US" sz="2200" dirty="0" err="1"/>
              <a:t>Pergunta</a:t>
            </a:r>
            <a:r>
              <a:rPr lang="en-US" sz="2200" dirty="0"/>
              <a:t> </a:t>
            </a:r>
            <a:r>
              <a:rPr lang="en-US" sz="2200" dirty="0" err="1"/>
              <a:t>norteadora</a:t>
            </a:r>
            <a:r>
              <a:rPr lang="en-US" sz="2200" dirty="0"/>
              <a:t> do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projeto</a:t>
            </a:r>
            <a:r>
              <a:rPr lang="en-US" sz="2200" dirty="0"/>
              <a:t>: </a:t>
            </a:r>
          </a:p>
          <a:p>
            <a:pPr marL="457200" lvl="1"/>
            <a:r>
              <a:rPr lang="en-US" sz="1800" dirty="0"/>
              <a:t>“Qual a </a:t>
            </a:r>
            <a:r>
              <a:rPr lang="en-US" sz="1800" dirty="0" err="1"/>
              <a:t>probabilidade</a:t>
            </a:r>
            <a:r>
              <a:rPr lang="en-US" sz="1800" dirty="0"/>
              <a:t> de </a:t>
            </a:r>
            <a:r>
              <a:rPr lang="en-US" sz="1800" dirty="0" err="1"/>
              <a:t>ocorrer</a:t>
            </a:r>
            <a:r>
              <a:rPr lang="en-US" sz="1800" dirty="0"/>
              <a:t> um </a:t>
            </a:r>
            <a:r>
              <a:rPr lang="en-US" sz="1800" dirty="0" err="1"/>
              <a:t>furto</a:t>
            </a:r>
            <a:r>
              <a:rPr lang="en-US" sz="1800" dirty="0"/>
              <a:t> de </a:t>
            </a:r>
            <a:r>
              <a:rPr lang="en-US" sz="1800" dirty="0" err="1"/>
              <a:t>combustível</a:t>
            </a:r>
            <a:r>
              <a:rPr lang="en-US" sz="1800" dirty="0"/>
              <a:t>, </a:t>
            </a:r>
            <a:r>
              <a:rPr lang="en-US" sz="1800" dirty="0" err="1"/>
              <a:t>baterias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cabo</a:t>
            </a:r>
            <a:r>
              <a:rPr lang="en-US" sz="1800" dirty="0"/>
              <a:t> de </a:t>
            </a:r>
            <a:r>
              <a:rPr lang="en-US" sz="1800" dirty="0" err="1"/>
              <a:t>cobre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longo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ferrovia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turno</a:t>
            </a:r>
            <a:r>
              <a:rPr lang="en-US" sz="1800" dirty="0"/>
              <a:t> do </a:t>
            </a:r>
            <a:r>
              <a:rPr lang="en-US" sz="1800" dirty="0" err="1"/>
              <a:t>dia</a:t>
            </a:r>
            <a:r>
              <a:rPr lang="en-US" sz="1800" dirty="0"/>
              <a:t>?”</a:t>
            </a:r>
            <a:endParaRPr lang="en-US" sz="2200" dirty="0"/>
          </a:p>
          <a:p>
            <a:pPr marL="0"/>
            <a:endParaRPr lang="en-US" sz="2200" dirty="0"/>
          </a:p>
          <a:p>
            <a:pPr marL="0"/>
            <a:endParaRPr lang="en-US" sz="2200" dirty="0"/>
          </a:p>
          <a:p>
            <a:pPr marL="0"/>
            <a:endParaRPr lang="en-US" sz="2200" dirty="0"/>
          </a:p>
          <a:p>
            <a:pPr marL="0"/>
            <a:endParaRPr lang="en-US" sz="22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BE538DF-AC34-104C-A911-CD42D35FBFA2}"/>
              </a:ext>
            </a:extLst>
          </p:cNvPr>
          <p:cNvGrpSpPr/>
          <p:nvPr/>
        </p:nvGrpSpPr>
        <p:grpSpPr>
          <a:xfrm>
            <a:off x="5113262" y="6283521"/>
            <a:ext cx="6239738" cy="372931"/>
            <a:chOff x="5113262" y="6283521"/>
            <a:chExt cx="6239738" cy="37293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DDDC189-24B9-214F-ACA6-B6B2F5ACB6D6}"/>
                </a:ext>
              </a:extLst>
            </p:cNvPr>
            <p:cNvGrpSpPr/>
            <p:nvPr/>
          </p:nvGrpSpPr>
          <p:grpSpPr>
            <a:xfrm>
              <a:off x="5113262" y="6355550"/>
              <a:ext cx="2033586" cy="262438"/>
              <a:chOff x="5503865" y="6455861"/>
              <a:chExt cx="2033586" cy="262438"/>
            </a:xfrm>
          </p:grpSpPr>
          <p:pic>
            <p:nvPicPr>
              <p:cNvPr id="4098" name="Picture 2" descr="Logotipo do github - ícones de mídia social grátis">
                <a:extLst>
                  <a:ext uri="{FF2B5EF4-FFF2-40B4-BE49-F238E27FC236}">
                    <a16:creationId xmlns:a16="http://schemas.microsoft.com/office/drawing/2014/main" id="{DBA9703E-781E-B747-AC9F-2D04A8BBFF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3865" y="6456688"/>
                <a:ext cx="261611" cy="261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3BF7A38-5F1A-D34A-906E-88CA8220E13B}"/>
                  </a:ext>
                </a:extLst>
              </p:cNvPr>
              <p:cNvSpPr txBox="1"/>
              <p:nvPr/>
            </p:nvSpPr>
            <p:spPr>
              <a:xfrm>
                <a:off x="5835651" y="6455861"/>
                <a:ext cx="1701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hlinkClick r:id="rId4"/>
                  </a:rPr>
                  <a:t>github.com/gomesfellipe</a:t>
                </a:r>
                <a:endParaRPr lang="pt-BR" sz="1100" dirty="0"/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9096986-A2CA-0045-A35E-2CBCDFF37FDB}"/>
                </a:ext>
              </a:extLst>
            </p:cNvPr>
            <p:cNvGrpSpPr/>
            <p:nvPr/>
          </p:nvGrpSpPr>
          <p:grpSpPr>
            <a:xfrm>
              <a:off x="7470845" y="6316257"/>
              <a:ext cx="1771975" cy="340195"/>
              <a:chOff x="7642434" y="6447891"/>
              <a:chExt cx="1771975" cy="340195"/>
            </a:xfrm>
          </p:grpSpPr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id="{38B7322C-CD7E-634C-8A9A-4CA352FCF5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/>
            </p:blipFill>
            <p:spPr bwMode="auto">
              <a:xfrm>
                <a:off x="7642434" y="6447891"/>
                <a:ext cx="299653" cy="340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BB5E821-2010-D64B-89E3-AC5456E5F00B}"/>
                  </a:ext>
                </a:extLst>
              </p:cNvPr>
              <p:cNvSpPr txBox="1"/>
              <p:nvPr/>
            </p:nvSpPr>
            <p:spPr>
              <a:xfrm>
                <a:off x="7931150" y="6461879"/>
                <a:ext cx="1483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hlinkClick r:id="rId6"/>
                  </a:rPr>
                  <a:t>gomesfellipe.github.io</a:t>
                </a:r>
                <a:endParaRPr lang="pt-BR" sz="1100" dirty="0"/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D4A410C-C1FD-8B42-A2CB-E6D2820B40E1}"/>
                </a:ext>
              </a:extLst>
            </p:cNvPr>
            <p:cNvGrpSpPr/>
            <p:nvPr/>
          </p:nvGrpSpPr>
          <p:grpSpPr>
            <a:xfrm>
              <a:off x="9566817" y="6283521"/>
              <a:ext cx="1786183" cy="355058"/>
              <a:chOff x="9566817" y="6409137"/>
              <a:chExt cx="1786183" cy="355058"/>
            </a:xfrm>
          </p:grpSpPr>
          <p:pic>
            <p:nvPicPr>
              <p:cNvPr id="4106" name="Picture 10" descr="Kaggle icon - Free download on Iconfinder">
                <a:extLst>
                  <a:ext uri="{FF2B5EF4-FFF2-40B4-BE49-F238E27FC236}">
                    <a16:creationId xmlns:a16="http://schemas.microsoft.com/office/drawing/2014/main" id="{A8D96933-8B99-E744-8062-49D11A2D0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817" y="6409137"/>
                <a:ext cx="355058" cy="3550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A988BA9-87CB-7148-93CA-F2CF3308FAA8}"/>
                  </a:ext>
                </a:extLst>
              </p:cNvPr>
              <p:cNvSpPr txBox="1"/>
              <p:nvPr/>
            </p:nvSpPr>
            <p:spPr>
              <a:xfrm>
                <a:off x="9869741" y="6455861"/>
                <a:ext cx="1483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hlinkClick r:id="rId8"/>
                  </a:rPr>
                  <a:t>kaggle.com/gomes555</a:t>
                </a:r>
                <a:endParaRPr lang="pt-BR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462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6456565" y="5167119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0.68169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0.70034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0.69295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3.3A e 3.3B: </a:t>
            </a:r>
            <a:r>
              <a:rPr lang="pt-BR" dirty="0" err="1"/>
              <a:t>LightAutoML</a:t>
            </a:r>
            <a:r>
              <a:rPr lang="pt-BR" dirty="0"/>
              <a:t> </a:t>
            </a:r>
            <a:r>
              <a:rPr lang="pt-BR" dirty="0" err="1"/>
              <a:t>PseudoLabel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40" y="2285204"/>
            <a:ext cx="5397229" cy="42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  <a:endParaRPr lang="pt-BR" sz="2000" dirty="0"/>
          </a:p>
          <a:p>
            <a:r>
              <a:rPr lang="pt-BR" sz="2000" i="1" dirty="0"/>
              <a:t>Inputs</a:t>
            </a:r>
            <a:r>
              <a:rPr lang="pt-BR" sz="2000" dirty="0"/>
              <a:t>: </a:t>
            </a:r>
            <a:r>
              <a:rPr lang="pt-BR" sz="2000" i="1" dirty="0" err="1"/>
              <a:t>stage</a:t>
            </a:r>
            <a:r>
              <a:rPr lang="pt-BR" sz="2000" i="1" dirty="0"/>
              <a:t> 2.2</a:t>
            </a:r>
            <a:r>
              <a:rPr lang="pt-BR" sz="2000" dirty="0"/>
              <a:t> e </a:t>
            </a:r>
            <a:r>
              <a:rPr lang="pt-BR" sz="2000" i="1" dirty="0" err="1"/>
              <a:t>stage</a:t>
            </a:r>
            <a:r>
              <a:rPr lang="pt-BR" sz="2000" i="1" dirty="0"/>
              <a:t> 2.3</a:t>
            </a:r>
          </a:p>
          <a:p>
            <a:r>
              <a:rPr lang="pt-BR" sz="2000" dirty="0"/>
              <a:t>Previsões de outros modelos concatenados nos dados de treino (</a:t>
            </a:r>
            <a:r>
              <a:rPr lang="pt-BR" sz="2000" dirty="0" err="1"/>
              <a:t>oof</a:t>
            </a:r>
            <a:r>
              <a:rPr lang="pt-BR" sz="2000" dirty="0"/>
              <a:t>) e teste;</a:t>
            </a:r>
          </a:p>
          <a:p>
            <a:r>
              <a:rPr lang="pt-BR" sz="2000" dirty="0"/>
              <a:t>Interações com “</a:t>
            </a:r>
            <a:r>
              <a:rPr lang="pt-BR" sz="2000" b="1" dirty="0"/>
              <a:t>-</a:t>
            </a:r>
            <a:r>
              <a:rPr lang="pt-BR" sz="2000" dirty="0"/>
              <a:t>”, “</a:t>
            </a:r>
            <a:r>
              <a:rPr lang="pt-BR" sz="2000" b="1" dirty="0"/>
              <a:t>+</a:t>
            </a:r>
            <a:r>
              <a:rPr lang="pt-BR" sz="2000" dirty="0"/>
              <a:t>” e “</a:t>
            </a:r>
            <a:r>
              <a:rPr lang="pt-BR" sz="2000" b="1" dirty="0"/>
              <a:t>/</a:t>
            </a:r>
            <a:r>
              <a:rPr lang="pt-BR" sz="2000" dirty="0"/>
              <a:t>” das previsões concatenadas;</a:t>
            </a:r>
          </a:p>
          <a:p>
            <a:r>
              <a:rPr lang="pt-BR" sz="2000" dirty="0"/>
              <a:t>Incluir </a:t>
            </a:r>
            <a:r>
              <a:rPr lang="pt-BR" sz="2000" i="1" dirty="0"/>
              <a:t>KNN</a:t>
            </a:r>
            <a:r>
              <a:rPr lang="pt-BR" sz="2000" dirty="0"/>
              <a:t> </a:t>
            </a:r>
            <a:r>
              <a:rPr lang="pt-BR" sz="2000" i="1" dirty="0" err="1"/>
              <a:t>Features</a:t>
            </a:r>
            <a:r>
              <a:rPr lang="pt-BR" sz="2000" dirty="0"/>
              <a:t> com </a:t>
            </a:r>
            <a:r>
              <a:rPr lang="pt-BR" sz="2000" b="1" dirty="0" err="1"/>
              <a:t>K</a:t>
            </a:r>
            <a:r>
              <a:rPr lang="pt-BR" sz="2000" b="1" dirty="0"/>
              <a:t>=1 </a:t>
            </a:r>
            <a:r>
              <a:rPr lang="pt-BR" sz="2000" dirty="0"/>
              <a:t>no</a:t>
            </a:r>
            <a:r>
              <a:rPr lang="pt-BR" sz="2000" b="1" dirty="0"/>
              <a:t> </a:t>
            </a:r>
            <a:r>
              <a:rPr lang="pt-BR" sz="2000" dirty="0"/>
              <a:t>notebook</a:t>
            </a:r>
            <a:r>
              <a:rPr lang="pt-BR" sz="2000" b="1" dirty="0"/>
              <a:t> 3.3B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modelo: </a:t>
            </a:r>
            <a:r>
              <a:rPr lang="pt-BR" sz="2000" b="1" dirty="0"/>
              <a:t>AUC</a:t>
            </a:r>
            <a:r>
              <a:rPr lang="pt-BR" sz="2000" dirty="0"/>
              <a:t>;</a:t>
            </a:r>
          </a:p>
          <a:p>
            <a:r>
              <a:rPr lang="pt-BR" sz="2000" dirty="0"/>
              <a:t>Modelos considerados no </a:t>
            </a:r>
            <a:r>
              <a:rPr lang="pt-BR" sz="2000" i="1" dirty="0" err="1"/>
              <a:t>autoML</a:t>
            </a:r>
            <a:r>
              <a:rPr lang="pt-BR" sz="2000" dirty="0"/>
              <a:t>: </a:t>
            </a:r>
            <a:r>
              <a:rPr lang="pt-BR" sz="2000" i="1" dirty="0" err="1"/>
              <a:t>LightGBM</a:t>
            </a:r>
            <a:r>
              <a:rPr lang="pt-BR" sz="2000" dirty="0"/>
              <a:t>, </a:t>
            </a:r>
            <a:r>
              <a:rPr lang="pt-BR" sz="2000" i="1" dirty="0" err="1"/>
              <a:t>CatBoost</a:t>
            </a:r>
            <a:r>
              <a:rPr lang="pt-BR" sz="2000" dirty="0"/>
              <a:t> e Logística com Regularização </a:t>
            </a:r>
            <a:r>
              <a:rPr lang="pt-BR" sz="2000" i="1" dirty="0"/>
              <a:t>L2</a:t>
            </a:r>
            <a:r>
              <a:rPr lang="pt-BR" sz="2000" dirty="0"/>
              <a:t> para </a:t>
            </a:r>
            <a:r>
              <a:rPr lang="pt-BR" sz="2000" i="1" dirty="0" err="1"/>
              <a:t>Stacking</a:t>
            </a:r>
            <a:endParaRPr lang="pt-BR" sz="20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6986079" y="1969745"/>
            <a:ext cx="422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Gráfico de Dispersão dos </a:t>
            </a:r>
            <a:r>
              <a:rPr lang="pt-BR" sz="2000" i="1" dirty="0" err="1"/>
              <a:t>PseudoLabels</a:t>
            </a:r>
            <a:endParaRPr lang="pt-BR" sz="20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6309377" y="4675747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A671A1-B082-3346-94F1-AD943B15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736726" y="2366957"/>
            <a:ext cx="2719350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4D16AB1F-8D1F-EC41-80C0-A2C98C72D2FC}"/>
              </a:ext>
            </a:extLst>
          </p:cNvPr>
          <p:cNvSpPr/>
          <p:nvPr/>
        </p:nvSpPr>
        <p:spPr>
          <a:xfrm>
            <a:off x="9175917" y="5167119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0.68164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0.70096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0.69111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C3CF1C-48FE-1C4D-B203-B0B0ED1FCA7E}"/>
              </a:ext>
            </a:extLst>
          </p:cNvPr>
          <p:cNvSpPr txBox="1"/>
          <p:nvPr/>
        </p:nvSpPr>
        <p:spPr>
          <a:xfrm>
            <a:off x="7286922" y="488337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Sem </a:t>
            </a:r>
            <a:r>
              <a:rPr lang="pt-BR" sz="1600" dirty="0" err="1"/>
              <a:t>knn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51CB4E-BCB9-E04E-99BD-F9B923AD0B97}"/>
              </a:ext>
            </a:extLst>
          </p:cNvPr>
          <p:cNvSpPr txBox="1"/>
          <p:nvPr/>
        </p:nvSpPr>
        <p:spPr>
          <a:xfrm>
            <a:off x="9995854" y="487315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 </a:t>
            </a:r>
            <a:r>
              <a:rPr lang="pt-BR" sz="1600" dirty="0" err="1"/>
              <a:t>knn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2847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-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0.70371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0.69425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</a:t>
            </a:r>
            <a:r>
              <a:rPr lang="pt-BR" dirty="0"/>
              <a:t> 4: </a:t>
            </a:r>
            <a:r>
              <a:rPr lang="pt-BR" dirty="0" err="1"/>
              <a:t>Blending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205"/>
            <a:ext cx="5257800" cy="438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📌:</a:t>
            </a:r>
          </a:p>
          <a:p>
            <a:r>
              <a:rPr lang="pt-BR" sz="2000" i="1" dirty="0" err="1"/>
              <a:t>Voting</a:t>
            </a:r>
            <a:r>
              <a:rPr lang="pt-BR" sz="2000" i="1" dirty="0"/>
              <a:t> </a:t>
            </a:r>
            <a:r>
              <a:rPr lang="pt-BR" sz="2000" dirty="0"/>
              <a:t>para decidir qual a classe final prevista</a:t>
            </a:r>
            <a:endParaRPr lang="pt-BR" sz="20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BBA01F00-56FF-DD4A-92EC-84B699240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543834"/>
                  </p:ext>
                </p:extLst>
              </p:nvPr>
            </p:nvGraphicFramePr>
            <p:xfrm>
              <a:off x="6603693" y="2382552"/>
              <a:ext cx="2840565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111150117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274684994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5806010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6373959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3614448492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𝑺𝒖𝒃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𝑺𝒖𝒃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𝑺𝒖𝒃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𝑺𝒖𝒃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𝑺𝒖𝒃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638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05923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5450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64124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302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BBA01F00-56FF-DD4A-92EC-84B699240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543834"/>
                  </p:ext>
                </p:extLst>
              </p:nvPr>
            </p:nvGraphicFramePr>
            <p:xfrm>
              <a:off x="6603693" y="2382552"/>
              <a:ext cx="2840565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111150117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274684994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5806010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6373959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3614448492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t="-2632" r="-40444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632" r="-30444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632" r="-20444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632" r="-104444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632" r="-4444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638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05923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5450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64124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302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Espaço Reservado para Conteúdo 9">
            <a:extLst>
              <a:ext uri="{FF2B5EF4-FFF2-40B4-BE49-F238E27FC236}">
                <a16:creationId xmlns:a16="http://schemas.microsoft.com/office/drawing/2014/main" id="{3E163991-5BE0-0A43-BBAC-C2C542F1951A}"/>
              </a:ext>
            </a:extLst>
          </p:cNvPr>
          <p:cNvSpPr txBox="1">
            <a:spLocks/>
          </p:cNvSpPr>
          <p:nvPr/>
        </p:nvSpPr>
        <p:spPr>
          <a:xfrm>
            <a:off x="887576" y="3904377"/>
            <a:ext cx="5257789" cy="252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Tentativa 👎 📉:</a:t>
            </a:r>
          </a:p>
          <a:p>
            <a:r>
              <a:rPr lang="pt-BR" sz="2000" dirty="0"/>
              <a:t>Calcular média ponderada (arbitrária) de maneira sequencial;</a:t>
            </a:r>
          </a:p>
          <a:p>
            <a:r>
              <a:rPr lang="pt-BR" sz="2000" dirty="0"/>
              <a:t>Usar método numérico </a:t>
            </a:r>
            <a:r>
              <a:rPr lang="pt-BR" sz="2000" i="1" dirty="0" err="1"/>
              <a:t>nelder-mead</a:t>
            </a:r>
            <a:r>
              <a:rPr lang="pt-BR" sz="2000" i="1" dirty="0"/>
              <a:t> </a:t>
            </a:r>
            <a:r>
              <a:rPr lang="pt-BR" sz="2000" dirty="0"/>
              <a:t>para média ponderada das probabilidades estimadas</a:t>
            </a:r>
          </a:p>
          <a:p>
            <a:r>
              <a:rPr lang="pt-BR" sz="2000" dirty="0" err="1"/>
              <a:t>S</a:t>
            </a:r>
            <a:r>
              <a:rPr lang="pt-BR" sz="2000" i="1" dirty="0" err="1"/>
              <a:t>tacking</a:t>
            </a:r>
            <a:r>
              <a:rPr lang="pt-BR" sz="2000" i="1" dirty="0"/>
              <a:t> </a:t>
            </a:r>
            <a:r>
              <a:rPr lang="pt-BR" sz="2000" dirty="0"/>
              <a:t>com regressão logística</a:t>
            </a:r>
          </a:p>
          <a:p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945122" y="4680519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a 16">
                <a:extLst>
                  <a:ext uri="{FF2B5EF4-FFF2-40B4-BE49-F238E27FC236}">
                    <a16:creationId xmlns:a16="http://schemas.microsoft.com/office/drawing/2014/main" id="{0267B917-4F1F-3E41-939E-58CA2318D5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174326"/>
                  </p:ext>
                </p:extLst>
              </p:nvPr>
            </p:nvGraphicFramePr>
            <p:xfrm>
              <a:off x="11119108" y="2382552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a 16">
                <a:extLst>
                  <a:ext uri="{FF2B5EF4-FFF2-40B4-BE49-F238E27FC236}">
                    <a16:creationId xmlns:a16="http://schemas.microsoft.com/office/drawing/2014/main" id="{0267B917-4F1F-3E41-939E-58CA2318D5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174326"/>
                  </p:ext>
                </p:extLst>
              </p:nvPr>
            </p:nvGraphicFramePr>
            <p:xfrm>
              <a:off x="11119108" y="2382552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2174" t="-2632" r="-4348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B6C6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266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201E7B7F-F6FB-7A49-9CAE-9EFB596DE32B}"/>
              </a:ext>
            </a:extLst>
          </p:cNvPr>
          <p:cNvSpPr/>
          <p:nvPr/>
        </p:nvSpPr>
        <p:spPr>
          <a:xfrm>
            <a:off x="9572374" y="3267654"/>
            <a:ext cx="251460" cy="331598"/>
          </a:xfrm>
          <a:prstGeom prst="rightArrow">
            <a:avLst/>
          </a:prstGeom>
          <a:solidFill>
            <a:srgbClr val="223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App Voting Icon Images, Stock Photos &amp;amp; Vectors | Shutterstock">
            <a:extLst>
              <a:ext uri="{FF2B5EF4-FFF2-40B4-BE49-F238E27FC236}">
                <a16:creationId xmlns:a16="http://schemas.microsoft.com/office/drawing/2014/main" id="{113EA68F-922F-B740-8370-9859F1B93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5" t="7130" r="13760" b="16028"/>
          <a:stretch/>
        </p:blipFill>
        <p:spPr bwMode="auto">
          <a:xfrm>
            <a:off x="9951950" y="3006899"/>
            <a:ext cx="715599" cy="85310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eta para a Direita 19">
            <a:extLst>
              <a:ext uri="{FF2B5EF4-FFF2-40B4-BE49-F238E27FC236}">
                <a16:creationId xmlns:a16="http://schemas.microsoft.com/office/drawing/2014/main" id="{DA4B9426-D988-A545-9E5D-AC25AF529363}"/>
              </a:ext>
            </a:extLst>
          </p:cNvPr>
          <p:cNvSpPr/>
          <p:nvPr/>
        </p:nvSpPr>
        <p:spPr>
          <a:xfrm>
            <a:off x="10674721" y="3263200"/>
            <a:ext cx="251460" cy="331598"/>
          </a:xfrm>
          <a:prstGeom prst="rightArrow">
            <a:avLst/>
          </a:prstGeom>
          <a:solidFill>
            <a:srgbClr val="223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83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05A4DD9-D8CF-E541-AB68-609CCDA0209C}"/>
              </a:ext>
            </a:extLst>
          </p:cNvPr>
          <p:cNvSpPr/>
          <p:nvPr/>
        </p:nvSpPr>
        <p:spPr>
          <a:xfrm>
            <a:off x="7895757" y="5176218"/>
            <a:ext cx="2560320" cy="1257300"/>
          </a:xfrm>
          <a:prstGeom prst="roundRect">
            <a:avLst/>
          </a:prstGeom>
          <a:solidFill>
            <a:srgbClr val="F0F1F3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→ CV: 0.685590</a:t>
            </a:r>
          </a:p>
          <a:p>
            <a:r>
              <a:rPr lang="pt-BR" dirty="0">
                <a:solidFill>
                  <a:schemeClr val="tx1"/>
                </a:solidFill>
              </a:rPr>
              <a:t>→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: 0.70495</a:t>
            </a:r>
          </a:p>
          <a:p>
            <a:r>
              <a:rPr lang="pt-BR" dirty="0">
                <a:solidFill>
                  <a:schemeClr val="tx1"/>
                </a:solidFill>
              </a:rPr>
              <a:t>→ Private: 0.69423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A38D7-5AAE-A947-8C63-E1B364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⚠️ </a:t>
            </a:r>
            <a:r>
              <a:rPr lang="pt-BR" dirty="0" err="1"/>
              <a:t>Stage</a:t>
            </a:r>
            <a:r>
              <a:rPr lang="pt-BR" dirty="0"/>
              <a:t> 5: </a:t>
            </a:r>
            <a:r>
              <a:rPr lang="pt-BR" dirty="0" err="1"/>
              <a:t>AutoGluon</a:t>
            </a:r>
            <a:r>
              <a:rPr lang="pt-BR" dirty="0"/>
              <a:t> + KNN + </a:t>
            </a:r>
            <a:r>
              <a:rPr lang="pt-BR" dirty="0" err="1"/>
              <a:t>PseudoLabel</a:t>
            </a:r>
            <a:endParaRPr lang="pt-BR" b="1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A444411-7E44-A748-AAEB-4126F9BE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205"/>
            <a:ext cx="5257800" cy="343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223842"/>
                </a:solidFill>
              </a:rPr>
              <a:t>Principais Informações </a:t>
            </a:r>
            <a:r>
              <a:rPr lang="pt-BR" sz="2400" dirty="0"/>
              <a:t>📌 :</a:t>
            </a:r>
          </a:p>
          <a:p>
            <a:r>
              <a:rPr lang="pt-BR" sz="2000" i="1" dirty="0" err="1"/>
              <a:t>Loss</a:t>
            </a:r>
            <a:r>
              <a:rPr lang="pt-BR" sz="2000" dirty="0"/>
              <a:t> do modelo: </a:t>
            </a:r>
            <a:r>
              <a:rPr lang="pt-BR" sz="2000" b="1" dirty="0"/>
              <a:t>Log </a:t>
            </a:r>
            <a:r>
              <a:rPr lang="pt-BR" sz="2000" b="1" dirty="0" err="1"/>
              <a:t>loss</a:t>
            </a:r>
            <a:r>
              <a:rPr lang="pt-BR" sz="2000" dirty="0"/>
              <a:t>;</a:t>
            </a:r>
          </a:p>
          <a:p>
            <a:r>
              <a:rPr lang="pt-BR" sz="2000" dirty="0"/>
              <a:t>Tempo de execução: 6h30m;</a:t>
            </a:r>
          </a:p>
          <a:p>
            <a:r>
              <a:rPr lang="pt-BR" sz="2000" i="1" dirty="0" err="1"/>
              <a:t>Feature</a:t>
            </a:r>
            <a:r>
              <a:rPr lang="pt-BR" sz="2000" i="1" dirty="0"/>
              <a:t> </a:t>
            </a:r>
            <a:r>
              <a:rPr lang="pt-BR" sz="2000" i="1" dirty="0" err="1"/>
              <a:t>Extraction</a:t>
            </a:r>
            <a:r>
              <a:rPr lang="pt-BR" sz="2000" i="1" dirty="0"/>
              <a:t> </a:t>
            </a:r>
            <a:r>
              <a:rPr lang="pt-BR" sz="2000" dirty="0"/>
              <a:t>com </a:t>
            </a:r>
            <a:r>
              <a:rPr lang="pt-BR" sz="2000" i="1" dirty="0"/>
              <a:t>KNN</a:t>
            </a:r>
            <a:r>
              <a:rPr lang="pt-BR" sz="2000" dirty="0"/>
              <a:t> (</a:t>
            </a:r>
            <a:r>
              <a:rPr lang="pt-BR" sz="2000" dirty="0" err="1"/>
              <a:t>k</a:t>
            </a:r>
            <a:r>
              <a:rPr lang="pt-BR" sz="2000" dirty="0"/>
              <a:t>=1);</a:t>
            </a:r>
          </a:p>
          <a:p>
            <a:r>
              <a:rPr lang="pt-BR" sz="2000" i="1" dirty="0" err="1"/>
              <a:t>Pseudo</a:t>
            </a:r>
            <a:r>
              <a:rPr lang="pt-BR" sz="2000" i="1" dirty="0"/>
              <a:t> </a:t>
            </a:r>
            <a:r>
              <a:rPr lang="pt-BR" sz="2000" i="1" dirty="0" err="1"/>
              <a:t>Label</a:t>
            </a:r>
            <a:r>
              <a:rPr lang="pt-BR" sz="2000" i="1" dirty="0"/>
              <a:t> </a:t>
            </a:r>
            <a:r>
              <a:rPr lang="pt-BR" sz="2000" dirty="0"/>
              <a:t>como </a:t>
            </a:r>
            <a:r>
              <a:rPr lang="pt-BR" sz="2000" i="1" dirty="0" err="1"/>
              <a:t>feature</a:t>
            </a:r>
            <a:r>
              <a:rPr lang="pt-BR" sz="2000" dirty="0"/>
              <a:t> categórica;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3F731-6027-B94A-B516-BCC74549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BBA01F00-56FF-DD4A-92EC-84B699240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510357"/>
                  </p:ext>
                </p:extLst>
              </p:nvPr>
            </p:nvGraphicFramePr>
            <p:xfrm>
              <a:off x="6201410" y="2384974"/>
              <a:ext cx="3408678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111150117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274684994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5806010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6373959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361444849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896326746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𝑲𝑵𝑵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  <a:p>
                          <a:pPr algn="ctr"/>
                          <a:endParaRPr lang="pt-BR" sz="1200" dirty="0"/>
                        </a:p>
                      </a:txBody>
                      <a:tcPr>
                        <a:solidFill>
                          <a:srgbClr val="42261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𝑲𝑵𝑵</m:t>
                                    </m:r>
                                  </m:e>
                                  <m:sub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  <a:p>
                          <a:pPr algn="ctr"/>
                          <a:endParaRPr lang="pt-BR" sz="1200" dirty="0"/>
                        </a:p>
                      </a:txBody>
                      <a:tcPr>
                        <a:solidFill>
                          <a:srgbClr val="42261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1" i="1" dirty="0" smtClean="0">
                                        <a:latin typeface="Cambria Math" panose="02040503050406030204" pitchFamily="18" charset="0"/>
                                      </a:rPr>
                                      <m:t>𝒑𝒔𝒆𝒖𝒅𝒐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8A4F3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638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05923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5450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64124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302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BBA01F00-56FF-DD4A-92EC-84B699240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510357"/>
                  </p:ext>
                </p:extLst>
              </p:nvPr>
            </p:nvGraphicFramePr>
            <p:xfrm>
              <a:off x="6201410" y="2384974"/>
              <a:ext cx="3408678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3111150117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274684994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5806010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163739596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3614448492"/>
                        </a:ext>
                      </a:extLst>
                    </a:gridCol>
                    <a:gridCol w="568113">
                      <a:extLst>
                        <a:ext uri="{9D8B030D-6E8A-4147-A177-3AD203B41FA5}">
                          <a16:colId xmlns:a16="http://schemas.microsoft.com/office/drawing/2014/main" val="896326746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222" r="-502222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2222" r="-302222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9091" r="-209091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r="-104444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0000" r="-4444" b="-3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6382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05923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545024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641248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200" dirty="0"/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9302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Espaço Reservado para Conteúdo 9">
            <a:extLst>
              <a:ext uri="{FF2B5EF4-FFF2-40B4-BE49-F238E27FC236}">
                <a16:creationId xmlns:a16="http://schemas.microsoft.com/office/drawing/2014/main" id="{3E163991-5BE0-0A43-BBAC-C2C542F1951A}"/>
              </a:ext>
            </a:extLst>
          </p:cNvPr>
          <p:cNvSpPr txBox="1">
            <a:spLocks/>
          </p:cNvSpPr>
          <p:nvPr/>
        </p:nvSpPr>
        <p:spPr>
          <a:xfrm>
            <a:off x="838200" y="4739876"/>
            <a:ext cx="5082534" cy="169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Tentativa 👎 📉:</a:t>
            </a:r>
          </a:p>
          <a:p>
            <a:r>
              <a:rPr lang="pt-BR" sz="2000" dirty="0"/>
              <a:t>Usar a classe estimada do </a:t>
            </a:r>
            <a:r>
              <a:rPr lang="pt-BR" sz="2000" i="1" dirty="0" err="1"/>
              <a:t>blending</a:t>
            </a:r>
            <a:r>
              <a:rPr lang="pt-BR" sz="2000" i="1" dirty="0"/>
              <a:t> </a:t>
            </a:r>
            <a:r>
              <a:rPr lang="pt-BR" sz="2000" dirty="0"/>
              <a:t>como </a:t>
            </a:r>
            <a:r>
              <a:rPr lang="pt-BR" sz="2000" dirty="0" err="1"/>
              <a:t>label</a:t>
            </a:r>
            <a:r>
              <a:rPr lang="pt-BR" sz="2000" dirty="0"/>
              <a:t> na base de teste e treinar o modelo na base toda (calculando a </a:t>
            </a:r>
            <a:r>
              <a:rPr lang="pt-BR" sz="2000" i="1" dirty="0" err="1"/>
              <a:t>loss</a:t>
            </a:r>
            <a:r>
              <a:rPr lang="pt-BR" sz="2000" dirty="0"/>
              <a:t> apenas nas instâncias de treino)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0FAC9C-9469-214F-A29B-868F85C93B6F}"/>
              </a:ext>
            </a:extLst>
          </p:cNvPr>
          <p:cNvSpPr txBox="1"/>
          <p:nvPr/>
        </p:nvSpPr>
        <p:spPr>
          <a:xfrm>
            <a:off x="7895757" y="1993519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Base Analítica: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4A1ED-5CBB-2C4E-8906-CE1073CD7E90}"/>
              </a:ext>
            </a:extLst>
          </p:cNvPr>
          <p:cNvSpPr txBox="1"/>
          <p:nvPr/>
        </p:nvSpPr>
        <p:spPr>
          <a:xfrm>
            <a:off x="7945122" y="4680519"/>
            <a:ext cx="929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Scores: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5A5B8C-DF09-3244-8CD0-97944D71CC4C}"/>
              </a:ext>
            </a:extLst>
          </p:cNvPr>
          <p:cNvCxnSpPr/>
          <p:nvPr/>
        </p:nvCxnSpPr>
        <p:spPr>
          <a:xfrm>
            <a:off x="6096000" y="2112233"/>
            <a:ext cx="0" cy="438064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DC5E9396-80E9-194A-A114-A038BF27D1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102008"/>
                  </p:ext>
                </p:extLst>
              </p:nvPr>
            </p:nvGraphicFramePr>
            <p:xfrm>
              <a:off x="10456077" y="2384974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>
                        <a:solidFill>
                          <a:srgbClr val="2238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DC5E9396-80E9-194A-A114-A038BF27D1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102008"/>
                  </p:ext>
                </p:extLst>
              </p:nvPr>
            </p:nvGraphicFramePr>
            <p:xfrm>
              <a:off x="10456077" y="2384974"/>
              <a:ext cx="568113" cy="195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13">
                      <a:extLst>
                        <a:ext uri="{9D8B030D-6E8A-4147-A177-3AD203B41FA5}">
                          <a16:colId xmlns:a16="http://schemas.microsoft.com/office/drawing/2014/main" val="2794190228"/>
                        </a:ext>
                      </a:extLst>
                    </a:gridCol>
                  </a:tblGrid>
                  <a:tr h="48347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2174" r="-4348" b="-3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91223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874897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9414619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...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222616"/>
                      </a:ext>
                    </a:extLst>
                  </a:tr>
                  <a:tr h="368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0</a:t>
                          </a:r>
                        </a:p>
                      </a:txBody>
                      <a:tcPr anchor="ctr">
                        <a:solidFill>
                          <a:srgbClr val="DCD3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3509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Seta para a Direita 14">
            <a:extLst>
              <a:ext uri="{FF2B5EF4-FFF2-40B4-BE49-F238E27FC236}">
                <a16:creationId xmlns:a16="http://schemas.microsoft.com/office/drawing/2014/main" id="{1396B949-B711-8445-91E9-BAF8E119846F}"/>
              </a:ext>
            </a:extLst>
          </p:cNvPr>
          <p:cNvSpPr/>
          <p:nvPr/>
        </p:nvSpPr>
        <p:spPr>
          <a:xfrm>
            <a:off x="9795510" y="3360292"/>
            <a:ext cx="502920" cy="331598"/>
          </a:xfrm>
          <a:prstGeom prst="rightArrow">
            <a:avLst/>
          </a:prstGeom>
          <a:solidFill>
            <a:srgbClr val="42261B"/>
          </a:solidFill>
          <a:ln>
            <a:solidFill>
              <a:srgbClr val="422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31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441AD4B-91E6-9344-9892-EA8C29F6FD6D}"/>
              </a:ext>
            </a:extLst>
          </p:cNvPr>
          <p:cNvSpPr/>
          <p:nvPr/>
        </p:nvSpPr>
        <p:spPr>
          <a:xfrm>
            <a:off x="-1765300" y="-787400"/>
            <a:ext cx="7200901" cy="8432800"/>
          </a:xfrm>
          <a:prstGeom prst="ellipse">
            <a:avLst/>
          </a:prstGeom>
          <a:solidFill>
            <a:srgbClr val="DCD3D8">
              <a:alpha val="50196"/>
            </a:srgbClr>
          </a:solidFill>
          <a:ln w="28575">
            <a:solidFill>
              <a:srgbClr val="223842">
                <a:alpha val="0"/>
              </a:srgbClr>
            </a:solidFill>
          </a:ln>
          <a:effectLst>
            <a:outerShdw blurRad="196423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700" dirty="0">
                <a:solidFill>
                  <a:srgbClr val="223842"/>
                </a:solidFill>
              </a:rPr>
              <a:t>03</a:t>
            </a:r>
            <a:endParaRPr lang="pt-BR" sz="4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056927-D639-1846-89E4-5CB9AF9B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197100"/>
            <a:ext cx="5722589" cy="2475961"/>
          </a:xfrm>
        </p:spPr>
        <p:txBody>
          <a:bodyPr>
            <a:noAutofit/>
          </a:bodyPr>
          <a:lstStyle/>
          <a:p>
            <a:pPr algn="r"/>
            <a:r>
              <a:rPr lang="pt-BR" sz="6000" dirty="0">
                <a:solidFill>
                  <a:srgbClr val="223842"/>
                </a:solidFill>
              </a:rPr>
              <a:t>Resultados e recomendações de uso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6326F65-C4E5-344F-B959-6945FCC5A6F8}"/>
              </a:ext>
            </a:extLst>
          </p:cNvPr>
          <p:cNvSpPr txBox="1">
            <a:spLocks/>
          </p:cNvSpPr>
          <p:nvPr/>
        </p:nvSpPr>
        <p:spPr>
          <a:xfrm>
            <a:off x="5702300" y="4973445"/>
            <a:ext cx="6116289" cy="109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rgbClr val="223842"/>
                </a:solidFill>
              </a:rPr>
              <a:t>Minimizar o estresse oferecendo um produto que o cliente realmente precisa</a:t>
            </a:r>
          </a:p>
        </p:txBody>
      </p:sp>
    </p:spTree>
    <p:extLst>
      <p:ext uri="{BB962C8B-B14F-4D97-AF65-F5344CB8AC3E}">
        <p14:creationId xmlns:p14="http://schemas.microsoft.com/office/powerpoint/2010/main" val="423196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154FF-EC19-1D4A-8CEF-28EFA8C9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90939FA-6554-5844-9008-2E305C77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5257799" cy="4553635"/>
          </a:xfrm>
        </p:spPr>
        <p:txBody>
          <a:bodyPr anchor="t">
            <a:normAutofit/>
          </a:bodyPr>
          <a:lstStyle/>
          <a:p>
            <a:r>
              <a:rPr lang="pt-BR" sz="2400" dirty="0">
                <a:solidFill>
                  <a:srgbClr val="223842"/>
                </a:solidFill>
              </a:rPr>
              <a:t>Resultados</a:t>
            </a:r>
            <a:endParaRPr lang="pt-BR" sz="2000" dirty="0">
              <a:solidFill>
                <a:srgbClr val="223842"/>
              </a:solidFill>
            </a:endParaRPr>
          </a:p>
          <a:p>
            <a:r>
              <a:rPr lang="pt-BR" sz="2000" dirty="0" err="1"/>
              <a:t>Shap</a:t>
            </a:r>
            <a:r>
              <a:rPr lang="pt-BR" sz="2000" dirty="0"/>
              <a:t> </a:t>
            </a:r>
            <a:r>
              <a:rPr lang="pt-BR" sz="2000" dirty="0" err="1"/>
              <a:t>values</a:t>
            </a:r>
            <a:r>
              <a:rPr lang="pt-BR" sz="2000" dirty="0"/>
              <a:t> como pré-processamento:</a:t>
            </a:r>
          </a:p>
          <a:p>
            <a:pPr lvl="1"/>
            <a:r>
              <a:rPr lang="pt-BR" sz="2000" dirty="0"/>
              <a:t>Útil para </a:t>
            </a:r>
            <a:r>
              <a:rPr lang="pt-BR" sz="2000" dirty="0" err="1"/>
              <a:t>DNNs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Dados normalizados;</a:t>
            </a:r>
          </a:p>
          <a:p>
            <a:pPr lvl="1"/>
            <a:r>
              <a:rPr lang="pt-BR" sz="2000" i="1" dirty="0" err="1"/>
              <a:t>Features</a:t>
            </a:r>
            <a:r>
              <a:rPr lang="pt-BR" sz="2000" i="1" dirty="0"/>
              <a:t> </a:t>
            </a:r>
            <a:r>
              <a:rPr lang="pt-BR" sz="2000" dirty="0"/>
              <a:t>categóricas tratadas de forma mais inteligente;</a:t>
            </a:r>
          </a:p>
          <a:p>
            <a:pPr lvl="1"/>
            <a:r>
              <a:rPr lang="pt-BR" sz="2000" dirty="0"/>
              <a:t>Dados </a:t>
            </a:r>
            <a:r>
              <a:rPr lang="pt-BR" sz="2000" dirty="0" err="1"/>
              <a:t>missing</a:t>
            </a:r>
            <a:r>
              <a:rPr lang="pt-BR" sz="2000" dirty="0"/>
              <a:t> podem ser tratados pelo modelo;</a:t>
            </a:r>
          </a:p>
          <a:p>
            <a:r>
              <a:rPr lang="pt-BR" sz="2000" i="1" dirty="0"/>
              <a:t>OOF </a:t>
            </a:r>
            <a:r>
              <a:rPr lang="pt-BR" sz="2000" i="1" dirty="0" err="1"/>
              <a:t>Predictions</a:t>
            </a:r>
            <a:r>
              <a:rPr lang="pt-BR" sz="2000" i="1" dirty="0"/>
              <a:t> </a:t>
            </a:r>
            <a:r>
              <a:rPr lang="pt-BR" sz="2000" dirty="0"/>
              <a:t>como </a:t>
            </a:r>
            <a:r>
              <a:rPr lang="pt-BR" sz="2000" i="1" dirty="0" err="1"/>
              <a:t>features</a:t>
            </a:r>
            <a:r>
              <a:rPr lang="pt-BR" sz="2000" dirty="0"/>
              <a:t> para modelo em 2 etapas;</a:t>
            </a:r>
          </a:p>
          <a:p>
            <a:r>
              <a:rPr lang="pt-BR" sz="2000" i="1" dirty="0"/>
              <a:t>KNN </a:t>
            </a:r>
            <a:r>
              <a:rPr lang="pt-BR" sz="2000" i="1" dirty="0" err="1"/>
              <a:t>Features</a:t>
            </a:r>
            <a:r>
              <a:rPr lang="pt-BR" sz="2000" i="1" dirty="0"/>
              <a:t> </a:t>
            </a:r>
            <a:r>
              <a:rPr lang="pt-BR" sz="2000" dirty="0"/>
              <a:t>podem ajudar a obter um melhor resultado;</a:t>
            </a:r>
          </a:p>
          <a:p>
            <a:r>
              <a:rPr lang="pt-BR" sz="2000" i="1" dirty="0" err="1"/>
              <a:t>Voting</a:t>
            </a:r>
            <a:r>
              <a:rPr lang="pt-BR" sz="2000" i="1" dirty="0"/>
              <a:t> </a:t>
            </a:r>
            <a:r>
              <a:rPr lang="pt-BR" sz="2000" dirty="0"/>
              <a:t>usando diversas </a:t>
            </a:r>
            <a:r>
              <a:rPr lang="pt-BR" sz="2000" dirty="0" err="1"/>
              <a:t>seeds</a:t>
            </a:r>
            <a:r>
              <a:rPr lang="pt-BR" sz="2000" dirty="0"/>
              <a:t> </a:t>
            </a:r>
            <a:endParaRPr lang="pt-BR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5622E66B-B2AA-4442-A079-184927AFF8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2057400"/>
                <a:ext cx="5257799" cy="45536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>
                    <a:solidFill>
                      <a:srgbClr val="223842"/>
                    </a:solidFill>
                  </a:rPr>
                  <a:t>Recomendações de uso e sugestão de melhoria</a:t>
                </a:r>
              </a:p>
              <a:p>
                <a:pPr lvl="1"/>
                <a:r>
                  <a:rPr lang="pt-BR" sz="2000" dirty="0"/>
                  <a:t>Tentar modelos mais variados (algoritmos e pré-processamento)</a:t>
                </a:r>
              </a:p>
              <a:p>
                <a:pPr lvl="1"/>
                <a:r>
                  <a:rPr lang="pt-BR" sz="2000" dirty="0"/>
                  <a:t>Outras combinações de ensambles;</a:t>
                </a:r>
              </a:p>
              <a:p>
                <a:pPr lvl="1"/>
                <a:r>
                  <a:rPr lang="pt-BR" sz="2000" dirty="0"/>
                  <a:t>Talvez faça sentido evitar falsos positivos (causando menos estresse) calculando um </a:t>
                </a:r>
                <a:r>
                  <a:rPr lang="pt-BR" sz="2000" dirty="0" err="1"/>
                  <a:t>threshold</a:t>
                </a:r>
                <a:r>
                  <a:rPr lang="pt-BR" sz="2000" dirty="0"/>
                  <a:t> que maximize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/>
                        </m:ctrlPr>
                      </m:sSubPr>
                      <m:e>
                        <m:r>
                          <a:rPr lang="pt-BR" sz="2000"/>
                          <m:t>𝐹</m:t>
                        </m:r>
                      </m:e>
                      <m:sub>
                        <m:r>
                          <a:rPr lang="pt-BR" sz="2000"/>
                          <m:t>𝐵𝑒𝑡𝑎</m:t>
                        </m:r>
                      </m:sub>
                    </m:sSub>
                  </m:oMath>
                </a14:m>
                <a:r>
                  <a:rPr lang="pt-BR" sz="2000" dirty="0"/>
                  <a:t> onde Beta=0.5 (*).</a:t>
                </a:r>
              </a:p>
            </p:txBody>
          </p:sp>
        </mc:Choice>
        <mc:Fallback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5622E66B-B2AA-4442-A079-184927AF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057400"/>
                <a:ext cx="5257799" cy="4553635"/>
              </a:xfrm>
              <a:prstGeom prst="rect">
                <a:avLst/>
              </a:prstGeom>
              <a:blipFill>
                <a:blip r:embed="rId3"/>
                <a:stretch>
                  <a:fillRect l="-1691" t="-1671" r="-19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A1EEB477-CB3B-ED48-8259-F45813BE3FA1}"/>
              </a:ext>
            </a:extLst>
          </p:cNvPr>
          <p:cNvSpPr/>
          <p:nvPr/>
        </p:nvSpPr>
        <p:spPr>
          <a:xfrm>
            <a:off x="5854700" y="6611035"/>
            <a:ext cx="6337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(*) </a:t>
            </a:r>
            <a:r>
              <a:rPr lang="pt-BR" sz="1200" dirty="0">
                <a:hlinkClick r:id="rId4"/>
              </a:rPr>
              <a:t>https://machinelearningmastery.com/tour-of-evaluation-metrics-for-imbalanced-classification/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67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441AD4B-91E6-9344-9892-EA8C29F6FD6D}"/>
              </a:ext>
            </a:extLst>
          </p:cNvPr>
          <p:cNvSpPr/>
          <p:nvPr/>
        </p:nvSpPr>
        <p:spPr>
          <a:xfrm>
            <a:off x="-1765300" y="-787400"/>
            <a:ext cx="7200901" cy="8432800"/>
          </a:xfrm>
          <a:prstGeom prst="ellipse">
            <a:avLst/>
          </a:prstGeom>
          <a:solidFill>
            <a:srgbClr val="DCD3D8">
              <a:alpha val="50196"/>
            </a:srgbClr>
          </a:solidFill>
          <a:ln w="28575">
            <a:solidFill>
              <a:srgbClr val="223842">
                <a:alpha val="0"/>
              </a:srgbClr>
            </a:solidFill>
          </a:ln>
          <a:effectLst>
            <a:outerShdw blurRad="196423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700" dirty="0">
                <a:solidFill>
                  <a:srgbClr val="223842"/>
                </a:solidFill>
              </a:rPr>
              <a:t>01</a:t>
            </a:r>
            <a:endParaRPr lang="pt-BR" sz="4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056927-D639-1846-89E4-5CB9AF9B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601" y="4064311"/>
            <a:ext cx="6382989" cy="909134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6000" dirty="0">
                <a:solidFill>
                  <a:srgbClr val="223842"/>
                </a:solidFill>
              </a:rPr>
              <a:t>Pré-processamento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6326F65-C4E5-344F-B959-6945FCC5A6F8}"/>
              </a:ext>
            </a:extLst>
          </p:cNvPr>
          <p:cNvSpPr txBox="1">
            <a:spLocks/>
          </p:cNvSpPr>
          <p:nvPr/>
        </p:nvSpPr>
        <p:spPr>
          <a:xfrm>
            <a:off x="7649737" y="4973445"/>
            <a:ext cx="4168852" cy="109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rgbClr val="223842"/>
                </a:solidFill>
              </a:rPr>
              <a:t>Descobertas em análise exploratória e/ou seleção de atributos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60108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9E29D229-B96B-3F43-ACC5-70C47D14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47826" y="2192437"/>
            <a:ext cx="2665671" cy="2662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33CA29-6619-4C4A-848F-CF3E1C02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428"/>
            <a:ext cx="10515600" cy="1325563"/>
          </a:xfrm>
        </p:spPr>
        <p:txBody>
          <a:bodyPr/>
          <a:lstStyle/>
          <a:p>
            <a:r>
              <a:rPr lang="pt-BR" dirty="0"/>
              <a:t>Análise Exploratória </a:t>
            </a:r>
            <a:r>
              <a:rPr lang="pt-BR" dirty="0" err="1"/>
              <a:t>univariada</a:t>
            </a:r>
            <a:endParaRPr lang="pt-BR" dirty="0"/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815A47B-40EA-C445-AE4F-946C5529A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44" y="5276823"/>
            <a:ext cx="5300090" cy="1410970"/>
          </a:xfrm>
          <a:prstGeom prst="rect">
            <a:avLst/>
          </a:prstGeom>
        </p:spPr>
      </p:pic>
      <p:pic>
        <p:nvPicPr>
          <p:cNvPr id="13" name="Imagem 12" descr="Gráfico, Gráfico de pizza&#10;&#10;Descrição gerada automaticamente">
            <a:extLst>
              <a:ext uri="{FF2B5EF4-FFF2-40B4-BE49-F238E27FC236}">
                <a16:creationId xmlns:a16="http://schemas.microsoft.com/office/drawing/2014/main" id="{EFBA3B74-988A-C74F-8F3C-301FE8496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422" y="-5428"/>
            <a:ext cx="1232127" cy="127582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CFB12E0-DB08-8C48-AA8E-080B816D2797}"/>
              </a:ext>
            </a:extLst>
          </p:cNvPr>
          <p:cNvSpPr txBox="1"/>
          <p:nvPr/>
        </p:nvSpPr>
        <p:spPr>
          <a:xfrm>
            <a:off x="398688" y="1285161"/>
            <a:ext cx="2403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Features</a:t>
            </a:r>
            <a:r>
              <a:rPr lang="pt-BR" sz="2000" dirty="0"/>
              <a:t> Categóricas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Qualitativo nominal</a:t>
            </a:r>
            <a:r>
              <a:rPr lang="pt-BR" sz="2000" dirty="0"/>
              <a:t>: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B5915B-1C0F-C349-AEBA-1651A33164F6}"/>
              </a:ext>
            </a:extLst>
          </p:cNvPr>
          <p:cNvSpPr txBox="1"/>
          <p:nvPr/>
        </p:nvSpPr>
        <p:spPr>
          <a:xfrm>
            <a:off x="6943912" y="1314748"/>
            <a:ext cx="25839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Features</a:t>
            </a:r>
            <a:r>
              <a:rPr lang="pt-BR" sz="2000" dirty="0"/>
              <a:t> Numéricas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Quantitativo continua: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4A7860E-1DD1-2A4C-898F-259E074D90A5}"/>
              </a:ext>
            </a:extLst>
          </p:cNvPr>
          <p:cNvSpPr txBox="1"/>
          <p:nvPr/>
        </p:nvSpPr>
        <p:spPr>
          <a:xfrm>
            <a:off x="6943912" y="4907212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Dados </a:t>
            </a:r>
            <a:r>
              <a:rPr lang="pt-BR" sz="2000" dirty="0" err="1"/>
              <a:t>Missing</a:t>
            </a:r>
            <a:r>
              <a:rPr lang="pt-BR" sz="2000" dirty="0"/>
              <a:t>: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659A0C-CE56-8F42-B33A-BE524BE0AFC6}"/>
              </a:ext>
            </a:extLst>
          </p:cNvPr>
          <p:cNvSpPr txBox="1"/>
          <p:nvPr/>
        </p:nvSpPr>
        <p:spPr>
          <a:xfrm>
            <a:off x="9276251" y="522950"/>
            <a:ext cx="89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Target: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4E6ADB5-8784-3C48-A0EB-652704011E5B}"/>
              </a:ext>
            </a:extLst>
          </p:cNvPr>
          <p:cNvCxnSpPr>
            <a:cxnSpLocks/>
          </p:cNvCxnSpPr>
          <p:nvPr/>
        </p:nvCxnSpPr>
        <p:spPr>
          <a:xfrm flipH="1">
            <a:off x="6756337" y="1416894"/>
            <a:ext cx="14700" cy="500388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F2237AF-C23B-7548-9425-8261EAA5D354}"/>
              </a:ext>
            </a:extLst>
          </p:cNvPr>
          <p:cNvCxnSpPr>
            <a:cxnSpLocks/>
          </p:cNvCxnSpPr>
          <p:nvPr/>
        </p:nvCxnSpPr>
        <p:spPr>
          <a:xfrm flipH="1">
            <a:off x="6803010" y="4904706"/>
            <a:ext cx="5007990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E7F4E111-856A-5845-8DD4-5161B97324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3" b="4913"/>
          <a:stretch/>
        </p:blipFill>
        <p:spPr>
          <a:xfrm>
            <a:off x="387943" y="6118276"/>
            <a:ext cx="6236775" cy="493007"/>
          </a:xfrm>
          <a:prstGeom prst="rect">
            <a:avLst/>
          </a:prstGeom>
        </p:spPr>
      </p:pic>
      <p:pic>
        <p:nvPicPr>
          <p:cNvPr id="16" name="Imagem 15" descr="Linha do tempo&#10;&#10;Descrição gerada automaticamente">
            <a:extLst>
              <a:ext uri="{FF2B5EF4-FFF2-40B4-BE49-F238E27FC236}">
                <a16:creationId xmlns:a16="http://schemas.microsoft.com/office/drawing/2014/main" id="{1D0AEE1F-99D2-474B-9B66-F1CD5240F3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4"/>
          <a:stretch/>
        </p:blipFill>
        <p:spPr>
          <a:xfrm>
            <a:off x="398688" y="1968500"/>
            <a:ext cx="6183276" cy="380046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747A00-DDFA-D143-8343-E9A6C069B40E}"/>
              </a:ext>
            </a:extLst>
          </p:cNvPr>
          <p:cNvSpPr txBox="1"/>
          <p:nvPr/>
        </p:nvSpPr>
        <p:spPr>
          <a:xfrm>
            <a:off x="398688" y="5733555"/>
            <a:ext cx="22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Qualitativo ordinal:</a:t>
            </a:r>
          </a:p>
        </p:txBody>
      </p:sp>
      <p:pic>
        <p:nvPicPr>
          <p:cNvPr id="27" name="Imagem 26" descr="Diagrama, Desenho técnico&#10;&#10;Descrição gerada automaticamente">
            <a:extLst>
              <a:ext uri="{FF2B5EF4-FFF2-40B4-BE49-F238E27FC236}">
                <a16:creationId xmlns:a16="http://schemas.microsoft.com/office/drawing/2014/main" id="{76B7C9AA-4468-2944-BC88-402159195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103" y="2177603"/>
            <a:ext cx="2742786" cy="2673428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C091F64-C4A3-774D-8183-8D359FE6FBF3}"/>
              </a:ext>
            </a:extLst>
          </p:cNvPr>
          <p:cNvSpPr/>
          <p:nvPr/>
        </p:nvSpPr>
        <p:spPr>
          <a:xfrm>
            <a:off x="9530354" y="1613464"/>
            <a:ext cx="258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dirty="0"/>
              <a:t>Quantitativo discreto:</a:t>
            </a:r>
          </a:p>
        </p:txBody>
      </p:sp>
    </p:spTree>
    <p:extLst>
      <p:ext uri="{BB962C8B-B14F-4D97-AF65-F5344CB8AC3E}">
        <p14:creationId xmlns:p14="http://schemas.microsoft.com/office/powerpoint/2010/main" val="420599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D6CB52F-A31D-C24C-93F2-9A0700FD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3986278"/>
            <a:ext cx="3485736" cy="25065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0E044A-55EB-D246-AA70-086DE5DE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Multivariada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D839AEB7-6C0C-2744-86F0-5420F8A0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5" y="1892457"/>
            <a:ext cx="6293645" cy="4702654"/>
          </a:xfrm>
          <a:prstGeom prst="rect">
            <a:avLst/>
          </a:prstGeom>
        </p:spPr>
      </p:pic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719216EB-FCDD-A74D-B51B-ADF28C3736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52"/>
          <a:stretch/>
        </p:blipFill>
        <p:spPr>
          <a:xfrm>
            <a:off x="7562850" y="1690688"/>
            <a:ext cx="3448050" cy="2686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6325-002F-D34D-B8BA-5D86E2195892}"/>
              </a:ext>
            </a:extLst>
          </p:cNvPr>
          <p:cNvSpPr txBox="1"/>
          <p:nvPr/>
        </p:nvSpPr>
        <p:spPr>
          <a:xfrm>
            <a:off x="398688" y="1290578"/>
            <a:ext cx="2590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Correlação de Pearson: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AF3F3-B9B0-9640-B610-F96953798E8D}"/>
              </a:ext>
            </a:extLst>
          </p:cNvPr>
          <p:cNvSpPr txBox="1"/>
          <p:nvPr/>
        </p:nvSpPr>
        <p:spPr>
          <a:xfrm>
            <a:off x="7253799" y="1290578"/>
            <a:ext cx="276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Componentes Principais: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5538BD3-9A31-1049-B9AA-6CEA28656A63}"/>
              </a:ext>
            </a:extLst>
          </p:cNvPr>
          <p:cNvCxnSpPr>
            <a:cxnSpLocks/>
          </p:cNvCxnSpPr>
          <p:nvPr/>
        </p:nvCxnSpPr>
        <p:spPr>
          <a:xfrm flipH="1">
            <a:off x="6756337" y="1549311"/>
            <a:ext cx="14700" cy="500388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C2877-0D2D-CD4A-BB39-B503735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Pré-processamentos </a:t>
            </a:r>
            <a:br>
              <a:rPr lang="pt-BR" dirty="0"/>
            </a:br>
            <a:r>
              <a:rPr lang="pt-BR" sz="2400" dirty="0"/>
              <a:t>(tentativas)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131241-7547-2E49-B9DA-5499C946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0163"/>
            <a:ext cx="3618704" cy="823912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223842"/>
                </a:solidFill>
              </a:rPr>
              <a:t>Tratamento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80CD82-EF4F-854B-96FC-C5E5751E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4075"/>
            <a:ext cx="3429000" cy="368458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Substituir -999 pela média, mediana, </a:t>
            </a:r>
            <a:r>
              <a:rPr lang="pt-BR" sz="2000" i="1" dirty="0"/>
              <a:t>NA</a:t>
            </a:r>
            <a:r>
              <a:rPr lang="pt-BR" sz="2000" dirty="0"/>
              <a:t> e deixar como -999 mesmo nas </a:t>
            </a:r>
            <a:r>
              <a:rPr lang="pt-BR" sz="2000" dirty="0" err="1"/>
              <a:t>numericas</a:t>
            </a:r>
            <a:r>
              <a:rPr lang="pt-BR" sz="2000" dirty="0"/>
              <a:t>;</a:t>
            </a:r>
          </a:p>
          <a:p>
            <a:r>
              <a:rPr lang="pt-BR" sz="2000" dirty="0"/>
              <a:t>Substituir -999 com ‘</a:t>
            </a:r>
            <a:r>
              <a:rPr lang="pt-BR" sz="2000" i="1" dirty="0" err="1"/>
              <a:t>most_frequent</a:t>
            </a:r>
            <a:r>
              <a:rPr lang="pt-BR" sz="2000" i="1" dirty="0"/>
              <a:t>’ , ‘</a:t>
            </a:r>
            <a:r>
              <a:rPr lang="pt-BR" sz="2000" i="1" dirty="0" err="1"/>
              <a:t>other</a:t>
            </a:r>
            <a:r>
              <a:rPr lang="pt-BR" sz="2000" i="1" dirty="0"/>
              <a:t>’</a:t>
            </a:r>
            <a:r>
              <a:rPr lang="pt-BR" sz="2000" dirty="0"/>
              <a:t> e deixar como -999 mesmo nas </a:t>
            </a:r>
            <a:r>
              <a:rPr lang="pt-BR" sz="2000" dirty="0" err="1"/>
              <a:t>categoricas</a:t>
            </a:r>
            <a:endParaRPr lang="pt-BR" sz="2000" i="1" dirty="0"/>
          </a:p>
          <a:p>
            <a:r>
              <a:rPr lang="pt-BR" sz="2000" i="1" dirty="0" err="1"/>
              <a:t>RareLabelEncoder</a:t>
            </a:r>
            <a:r>
              <a:rPr lang="pt-BR" sz="2000" dirty="0"/>
              <a:t> em categóricas;</a:t>
            </a:r>
          </a:p>
          <a:p>
            <a:r>
              <a:rPr lang="pt-BR" sz="2000" dirty="0" err="1"/>
              <a:t>Embedding</a:t>
            </a:r>
            <a:r>
              <a:rPr lang="pt-BR" sz="2000" dirty="0"/>
              <a:t> (</a:t>
            </a:r>
            <a:r>
              <a:rPr lang="pt-BR" sz="2000" dirty="0" err="1"/>
              <a:t>TabNet</a:t>
            </a:r>
            <a:r>
              <a:rPr lang="pt-BR" sz="2000" dirty="0"/>
              <a:t>)</a:t>
            </a:r>
          </a:p>
          <a:p>
            <a:r>
              <a:rPr lang="pt-BR" sz="2000" dirty="0"/>
              <a:t>Passar como </a:t>
            </a:r>
            <a:r>
              <a:rPr lang="pt-BR" sz="2000" i="1" dirty="0" err="1"/>
              <a:t>cat_features</a:t>
            </a:r>
            <a:r>
              <a:rPr lang="pt-BR" sz="2000" i="1" dirty="0"/>
              <a:t> (</a:t>
            </a:r>
            <a:r>
              <a:rPr lang="pt-BR" sz="2000" i="1" dirty="0" err="1"/>
              <a:t>LightGBM</a:t>
            </a:r>
            <a:r>
              <a:rPr lang="pt-BR" sz="2000" i="1" dirty="0"/>
              <a:t> e </a:t>
            </a:r>
            <a:r>
              <a:rPr lang="pt-BR" sz="2000" i="1" dirty="0" err="1"/>
              <a:t>CatBoost</a:t>
            </a:r>
            <a:r>
              <a:rPr lang="pt-BR" sz="2000" i="1" dirty="0"/>
              <a:t>).</a:t>
            </a:r>
          </a:p>
          <a:p>
            <a:pPr lvl="1"/>
            <a:endParaRPr lang="pt-BR" sz="200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2738888-29C8-A44E-9084-C580710E6556}"/>
              </a:ext>
            </a:extLst>
          </p:cNvPr>
          <p:cNvSpPr txBox="1">
            <a:spLocks/>
          </p:cNvSpPr>
          <p:nvPr/>
        </p:nvSpPr>
        <p:spPr>
          <a:xfrm>
            <a:off x="4458492" y="1309688"/>
            <a:ext cx="361870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>
                <a:solidFill>
                  <a:srgbClr val="223842"/>
                </a:solidFill>
              </a:rPr>
              <a:t>Feature</a:t>
            </a:r>
            <a:r>
              <a:rPr lang="pt-BR" sz="2800" dirty="0">
                <a:solidFill>
                  <a:srgbClr val="223842"/>
                </a:solidFill>
              </a:rPr>
              <a:t> </a:t>
            </a:r>
            <a:r>
              <a:rPr lang="pt-BR" sz="2800" dirty="0" err="1">
                <a:solidFill>
                  <a:srgbClr val="223842"/>
                </a:solidFill>
              </a:rPr>
              <a:t>Engineering</a:t>
            </a:r>
            <a:endParaRPr lang="pt-BR" sz="2800" dirty="0">
              <a:solidFill>
                <a:srgbClr val="223842"/>
              </a:solidFill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B3F6EEF-6B5A-E140-822E-F4AFAB42E37C}"/>
              </a:ext>
            </a:extLst>
          </p:cNvPr>
          <p:cNvSpPr txBox="1">
            <a:spLocks/>
          </p:cNvSpPr>
          <p:nvPr/>
        </p:nvSpPr>
        <p:spPr>
          <a:xfrm>
            <a:off x="4458492" y="2133600"/>
            <a:ext cx="34290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Interações entre 2 e 3 fatures com operações “1/”, “</a:t>
            </a:r>
            <a:r>
              <a:rPr lang="pt-BR" sz="2000" dirty="0" err="1"/>
              <a:t>exp</a:t>
            </a:r>
            <a:r>
              <a:rPr lang="pt-BR" sz="2000" dirty="0"/>
              <a:t>”, “log”, “</a:t>
            </a:r>
            <a:r>
              <a:rPr lang="pt-BR" sz="2000" dirty="0" err="1"/>
              <a:t>abs</a:t>
            </a:r>
            <a:r>
              <a:rPr lang="pt-BR" sz="2000" dirty="0"/>
              <a:t>”, “</a:t>
            </a:r>
            <a:r>
              <a:rPr lang="pt-BR" sz="2000" dirty="0" err="1"/>
              <a:t>sqrt</a:t>
            </a:r>
            <a:r>
              <a:rPr lang="pt-BR" sz="2000" dirty="0"/>
              <a:t>”, “^2”, “^3” com pacote </a:t>
            </a:r>
            <a:r>
              <a:rPr lang="pt-BR" sz="2000" i="1" dirty="0" err="1"/>
              <a:t>autofeat</a:t>
            </a:r>
            <a:r>
              <a:rPr lang="pt-BR" sz="2000" dirty="0"/>
              <a:t>;</a:t>
            </a:r>
          </a:p>
          <a:p>
            <a:r>
              <a:rPr lang="pt-BR" sz="2000" i="1" dirty="0" err="1"/>
              <a:t>Feature</a:t>
            </a:r>
            <a:r>
              <a:rPr lang="pt-BR" sz="2000" i="1" dirty="0"/>
              <a:t> </a:t>
            </a:r>
            <a:r>
              <a:rPr lang="pt-BR" sz="2000" i="1" dirty="0" err="1"/>
              <a:t>Extraction</a:t>
            </a:r>
            <a:r>
              <a:rPr lang="pt-BR" sz="2000" i="1" dirty="0"/>
              <a:t> </a:t>
            </a:r>
            <a:r>
              <a:rPr lang="pt-BR" sz="2000" dirty="0"/>
              <a:t>com </a:t>
            </a:r>
            <a:r>
              <a:rPr lang="pt-BR" sz="2000" i="1" dirty="0"/>
              <a:t>UMAP;</a:t>
            </a:r>
          </a:p>
          <a:p>
            <a:r>
              <a:rPr lang="pt-BR" sz="2000" i="1" u="sng" dirty="0" err="1">
                <a:solidFill>
                  <a:srgbClr val="223842"/>
                </a:solidFill>
              </a:rPr>
              <a:t>Feature</a:t>
            </a:r>
            <a:r>
              <a:rPr lang="pt-BR" sz="2000" i="1" u="sng" dirty="0">
                <a:solidFill>
                  <a:srgbClr val="223842"/>
                </a:solidFill>
              </a:rPr>
              <a:t> </a:t>
            </a:r>
            <a:r>
              <a:rPr lang="pt-BR" sz="2000" i="1" u="sng" dirty="0" err="1">
                <a:solidFill>
                  <a:srgbClr val="223842"/>
                </a:solidFill>
              </a:rPr>
              <a:t>Extraction</a:t>
            </a:r>
            <a:r>
              <a:rPr lang="pt-BR" sz="2000" i="1" u="sng" dirty="0">
                <a:solidFill>
                  <a:srgbClr val="223842"/>
                </a:solidFill>
              </a:rPr>
              <a:t> </a:t>
            </a:r>
            <a:r>
              <a:rPr lang="pt-BR" sz="2000" u="sng" dirty="0">
                <a:solidFill>
                  <a:srgbClr val="223842"/>
                </a:solidFill>
              </a:rPr>
              <a:t>com </a:t>
            </a:r>
            <a:r>
              <a:rPr lang="pt-BR" sz="2000" i="1" u="sng" dirty="0">
                <a:solidFill>
                  <a:srgbClr val="223842"/>
                </a:solidFill>
              </a:rPr>
              <a:t>KNN</a:t>
            </a:r>
            <a:r>
              <a:rPr lang="pt-BR" sz="2000" i="1" dirty="0"/>
              <a:t>.</a:t>
            </a:r>
          </a:p>
          <a:p>
            <a:endParaRPr lang="pt-BR" sz="200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95DE229-C120-6241-8410-A2E178CB3C24}"/>
              </a:ext>
            </a:extLst>
          </p:cNvPr>
          <p:cNvSpPr txBox="1">
            <a:spLocks/>
          </p:cNvSpPr>
          <p:nvPr/>
        </p:nvSpPr>
        <p:spPr>
          <a:xfrm>
            <a:off x="8077198" y="1300163"/>
            <a:ext cx="361870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223842"/>
                </a:solidFill>
              </a:rPr>
              <a:t>Seleção de </a:t>
            </a:r>
            <a:r>
              <a:rPr lang="pt-BR" sz="2800" dirty="0" err="1">
                <a:solidFill>
                  <a:srgbClr val="223842"/>
                </a:solidFill>
              </a:rPr>
              <a:t>Features</a:t>
            </a:r>
            <a:endParaRPr lang="pt-BR" sz="2800" dirty="0">
              <a:solidFill>
                <a:srgbClr val="223842"/>
              </a:solidFill>
            </a:endParaRP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8E21CFD1-5DA2-1A43-8557-F165362FE6FF}"/>
              </a:ext>
            </a:extLst>
          </p:cNvPr>
          <p:cNvSpPr txBox="1">
            <a:spLocks/>
          </p:cNvSpPr>
          <p:nvPr/>
        </p:nvSpPr>
        <p:spPr>
          <a:xfrm>
            <a:off x="8077198" y="2124075"/>
            <a:ext cx="34290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Aproximadamente 10 algoritmos foram efetuados para melhor compreensão da base de dados;</a:t>
            </a:r>
          </a:p>
          <a:p>
            <a:r>
              <a:rPr lang="pt-BR" sz="2000" dirty="0"/>
              <a:t>Também foram aplicados RFE (</a:t>
            </a:r>
            <a:r>
              <a:rPr lang="pt-BR" sz="2000" dirty="0" err="1"/>
              <a:t>CatBoost</a:t>
            </a:r>
            <a:r>
              <a:rPr lang="pt-BR" sz="2000" dirty="0"/>
              <a:t>) e </a:t>
            </a:r>
            <a:r>
              <a:rPr lang="pt-BR" sz="2000" dirty="0" err="1"/>
              <a:t>Boruta</a:t>
            </a:r>
            <a:r>
              <a:rPr lang="pt-BR" sz="2000" dirty="0"/>
              <a:t> após a engenharia de recursos.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158D974A-4620-4340-947B-B1D5E3D91A70}"/>
              </a:ext>
            </a:extLst>
          </p:cNvPr>
          <p:cNvSpPr/>
          <p:nvPr/>
        </p:nvSpPr>
        <p:spPr>
          <a:xfrm>
            <a:off x="839788" y="5983288"/>
            <a:ext cx="10666410" cy="649287"/>
          </a:xfrm>
          <a:prstGeom prst="roundRect">
            <a:avLst/>
          </a:prstGeom>
          <a:solidFill>
            <a:srgbClr val="DCD3D8"/>
          </a:solidFill>
          <a:ln w="38100"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⚠️ Ponto de Atenção: O </a:t>
            </a:r>
            <a:r>
              <a:rPr lang="pt-BR" dirty="0" err="1">
                <a:solidFill>
                  <a:schemeClr val="tx1"/>
                </a:solidFill>
              </a:rPr>
              <a:t>dataset</a:t>
            </a:r>
            <a:r>
              <a:rPr lang="pt-BR" dirty="0">
                <a:solidFill>
                  <a:schemeClr val="tx1"/>
                </a:solidFill>
              </a:rPr>
              <a:t> todo “anônimo“ dificulta para fazer um estudo mais minucioso</a:t>
            </a:r>
          </a:p>
        </p:txBody>
      </p:sp>
    </p:spTree>
    <p:extLst>
      <p:ext uri="{BB962C8B-B14F-4D97-AF65-F5344CB8AC3E}">
        <p14:creationId xmlns:p14="http://schemas.microsoft.com/office/powerpoint/2010/main" val="21211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441AD4B-91E6-9344-9892-EA8C29F6FD6D}"/>
              </a:ext>
            </a:extLst>
          </p:cNvPr>
          <p:cNvSpPr/>
          <p:nvPr/>
        </p:nvSpPr>
        <p:spPr>
          <a:xfrm>
            <a:off x="-1765300" y="-787400"/>
            <a:ext cx="7200901" cy="8432800"/>
          </a:xfrm>
          <a:prstGeom prst="ellipse">
            <a:avLst/>
          </a:prstGeom>
          <a:solidFill>
            <a:srgbClr val="DCD3D8">
              <a:alpha val="50196"/>
            </a:srgbClr>
          </a:solidFill>
          <a:ln w="28575">
            <a:solidFill>
              <a:srgbClr val="223842">
                <a:alpha val="0"/>
              </a:srgbClr>
            </a:solidFill>
          </a:ln>
          <a:effectLst>
            <a:outerShdw blurRad="196423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700" dirty="0">
                <a:solidFill>
                  <a:srgbClr val="223842"/>
                </a:solidFill>
              </a:rPr>
              <a:t>02</a:t>
            </a:r>
            <a:endParaRPr lang="pt-BR" sz="4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056927-D639-1846-89E4-5CB9AF9B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998" y="3088193"/>
            <a:ext cx="7500591" cy="1584868"/>
          </a:xfrm>
        </p:spPr>
        <p:txBody>
          <a:bodyPr>
            <a:noAutofit/>
          </a:bodyPr>
          <a:lstStyle/>
          <a:p>
            <a:pPr algn="r"/>
            <a:r>
              <a:rPr lang="pt-BR" sz="6000" dirty="0">
                <a:solidFill>
                  <a:srgbClr val="223842"/>
                </a:solidFill>
              </a:rPr>
              <a:t>Estrutura de modelagem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6326F65-C4E5-344F-B959-6945FCC5A6F8}"/>
              </a:ext>
            </a:extLst>
          </p:cNvPr>
          <p:cNvSpPr txBox="1">
            <a:spLocks/>
          </p:cNvSpPr>
          <p:nvPr/>
        </p:nvSpPr>
        <p:spPr>
          <a:xfrm>
            <a:off x="5702300" y="4973445"/>
            <a:ext cx="6116289" cy="109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rgbClr val="223842"/>
                </a:solidFill>
              </a:rPr>
              <a:t>Modelos utilizados para previsão, otimização de parâmetros, análise de robustez do resultado, </a:t>
            </a:r>
            <a:r>
              <a:rPr lang="pt-BR" sz="2000" dirty="0" err="1">
                <a:solidFill>
                  <a:srgbClr val="223842"/>
                </a:solidFill>
              </a:rPr>
              <a:t>etc</a:t>
            </a:r>
            <a:r>
              <a:rPr lang="pt-BR" sz="2000" dirty="0">
                <a:solidFill>
                  <a:srgbClr val="22384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553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FDDE8-9F72-6A4B-8592-292777B8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números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0579810-8CED-6F44-9A7C-359283C9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7143" y="1957142"/>
            <a:ext cx="5659410" cy="2628900"/>
          </a:xfrm>
          <a:prstGeom prst="rect">
            <a:avLst/>
          </a:prstGeom>
        </p:spPr>
      </p:pic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BD43B3E1-1981-AD45-A604-F6D91653ACE5}"/>
              </a:ext>
            </a:extLst>
          </p:cNvPr>
          <p:cNvSpPr txBox="1">
            <a:spLocks/>
          </p:cNvSpPr>
          <p:nvPr/>
        </p:nvSpPr>
        <p:spPr>
          <a:xfrm>
            <a:off x="726091" y="1690688"/>
            <a:ext cx="5256212" cy="46847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131 submissões;</a:t>
            </a:r>
          </a:p>
          <a:p>
            <a:r>
              <a:rPr lang="pt-BR" sz="2000" dirty="0"/>
              <a:t>53 notebooks;</a:t>
            </a:r>
          </a:p>
          <a:p>
            <a:r>
              <a:rPr lang="pt-BR" sz="2000" dirty="0"/>
              <a:t>7 Modelos (</a:t>
            </a:r>
            <a:r>
              <a:rPr lang="pt-BR" sz="2000" dirty="0" err="1"/>
              <a:t>XGBoost</a:t>
            </a:r>
            <a:r>
              <a:rPr lang="pt-BR" sz="2000" dirty="0"/>
              <a:t>, </a:t>
            </a:r>
            <a:r>
              <a:rPr lang="pt-BR" sz="2000" dirty="0" err="1"/>
              <a:t>NGBoost</a:t>
            </a:r>
            <a:r>
              <a:rPr lang="pt-BR" sz="2000" dirty="0"/>
              <a:t>, KNN, </a:t>
            </a:r>
            <a:r>
              <a:rPr lang="pt-BR" sz="2000" dirty="0" err="1"/>
              <a:t>LightGBM</a:t>
            </a:r>
            <a:r>
              <a:rPr lang="pt-BR" sz="2000" dirty="0"/>
              <a:t>, </a:t>
            </a:r>
            <a:r>
              <a:rPr lang="pt-BR" sz="2000" dirty="0" err="1"/>
              <a:t>CatBoost</a:t>
            </a:r>
            <a:r>
              <a:rPr lang="pt-BR" sz="2000" dirty="0"/>
              <a:t>, </a:t>
            </a:r>
            <a:r>
              <a:rPr lang="pt-BR" sz="2000" dirty="0" err="1"/>
              <a:t>TabNet</a:t>
            </a:r>
            <a:r>
              <a:rPr lang="pt-BR" sz="2000" dirty="0"/>
              <a:t>, </a:t>
            </a:r>
            <a:r>
              <a:rPr lang="pt-BR" sz="2000" dirty="0" err="1"/>
              <a:t>HistGradientBoosting</a:t>
            </a:r>
            <a:r>
              <a:rPr lang="pt-BR" sz="2000" dirty="0"/>
              <a:t>)</a:t>
            </a:r>
          </a:p>
          <a:p>
            <a:r>
              <a:rPr lang="pt-BR" sz="2000" dirty="0"/>
              <a:t>5 </a:t>
            </a:r>
            <a:r>
              <a:rPr lang="pt-BR" sz="2000" dirty="0" err="1"/>
              <a:t>AutoMLs</a:t>
            </a:r>
            <a:r>
              <a:rPr lang="pt-BR" sz="2000" dirty="0"/>
              <a:t> (</a:t>
            </a:r>
            <a:r>
              <a:rPr lang="pt-BR" sz="2000" dirty="0" err="1"/>
              <a:t>AutoGluon</a:t>
            </a:r>
            <a:r>
              <a:rPr lang="pt-BR" sz="2000" dirty="0"/>
              <a:t>, H2OAutoML, </a:t>
            </a:r>
            <a:r>
              <a:rPr lang="pt-BR" sz="2000" dirty="0" err="1"/>
              <a:t>AutoKeras</a:t>
            </a:r>
            <a:r>
              <a:rPr lang="pt-BR" sz="2000" dirty="0"/>
              <a:t>, MLJAR, </a:t>
            </a:r>
            <a:r>
              <a:rPr lang="pt-BR" sz="2000" dirty="0" err="1"/>
              <a:t>LightAutoML</a:t>
            </a:r>
            <a:r>
              <a:rPr lang="pt-BR" sz="2000" dirty="0"/>
              <a:t>)</a:t>
            </a:r>
          </a:p>
          <a:p>
            <a:r>
              <a:rPr lang="pt-BR" sz="2000" i="1" dirty="0"/>
              <a:t>4 </a:t>
            </a:r>
            <a:r>
              <a:rPr lang="pt-BR" sz="2000" dirty="0"/>
              <a:t>métodos de </a:t>
            </a:r>
            <a:r>
              <a:rPr lang="pt-BR" sz="2000" i="1" dirty="0"/>
              <a:t>Ensemble</a:t>
            </a:r>
            <a:r>
              <a:rPr lang="pt-BR" sz="2000" dirty="0"/>
              <a:t> (</a:t>
            </a:r>
            <a:r>
              <a:rPr lang="pt-BR" sz="2000" i="1" dirty="0" err="1"/>
              <a:t>Stacking</a:t>
            </a:r>
            <a:r>
              <a:rPr lang="pt-BR" sz="2000" dirty="0"/>
              <a:t> com </a:t>
            </a:r>
            <a:r>
              <a:rPr lang="pt-BR" sz="2000" dirty="0" err="1"/>
              <a:t>Logit</a:t>
            </a:r>
            <a:r>
              <a:rPr lang="pt-BR" sz="2000" dirty="0"/>
              <a:t> L2, </a:t>
            </a:r>
            <a:r>
              <a:rPr lang="pt-BR" sz="2000" i="1" dirty="0" err="1"/>
              <a:t>Bleding</a:t>
            </a:r>
            <a:r>
              <a:rPr lang="pt-BR" sz="2000" dirty="0"/>
              <a:t> com média aritmética, com a média ponderada das probabilidades e </a:t>
            </a:r>
            <a:r>
              <a:rPr lang="pt-BR" sz="2000" i="1" dirty="0" err="1"/>
              <a:t>Voting</a:t>
            </a:r>
            <a:r>
              <a:rPr lang="pt-BR" sz="2000" dirty="0"/>
              <a:t>)</a:t>
            </a:r>
          </a:p>
          <a:p>
            <a:r>
              <a:rPr lang="pt-BR" sz="2000" dirty="0"/>
              <a:t>14 notebooks para submissão final</a:t>
            </a:r>
          </a:p>
          <a:p>
            <a:pPr lvl="1"/>
            <a:endParaRPr lang="pt-BR" sz="200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B5AB312F-662A-484C-B271-4EB13FA64AC8}"/>
              </a:ext>
            </a:extLst>
          </p:cNvPr>
          <p:cNvSpPr txBox="1">
            <a:spLocks/>
          </p:cNvSpPr>
          <p:nvPr/>
        </p:nvSpPr>
        <p:spPr>
          <a:xfrm>
            <a:off x="6257143" y="1523891"/>
            <a:ext cx="5256212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223842"/>
                </a:solidFill>
              </a:rPr>
              <a:t>Série histórica de submissões</a:t>
            </a:r>
          </a:p>
        </p:txBody>
      </p:sp>
      <p:pic>
        <p:nvPicPr>
          <p:cNvPr id="16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E1753A3-D37F-5A42-9E32-E23DD87B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7788" y="4586042"/>
            <a:ext cx="4758121" cy="2138143"/>
          </a:xfrm>
        </p:spPr>
      </p:pic>
    </p:spTree>
    <p:extLst>
      <p:ext uri="{BB962C8B-B14F-4D97-AF65-F5344CB8AC3E}">
        <p14:creationId xmlns:p14="http://schemas.microsoft.com/office/powerpoint/2010/main" val="28144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áfico 64">
            <a:extLst>
              <a:ext uri="{FF2B5EF4-FFF2-40B4-BE49-F238E27FC236}">
                <a16:creationId xmlns:a16="http://schemas.microsoft.com/office/drawing/2014/main" id="{7AC2FCB6-8CEB-5D48-8762-F7CB2633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12207377" cy="686665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BCFCC7AC-AAD9-804C-8D10-31C06B6330C3}"/>
              </a:ext>
            </a:extLst>
          </p:cNvPr>
          <p:cNvSpPr/>
          <p:nvPr/>
        </p:nvSpPr>
        <p:spPr>
          <a:xfrm>
            <a:off x="3584257" y="3360557"/>
            <a:ext cx="4052889" cy="1390986"/>
          </a:xfrm>
          <a:prstGeom prst="rect">
            <a:avLst/>
          </a:prstGeom>
          <a:solidFill>
            <a:srgbClr val="BFB6BF"/>
          </a:solidFill>
          <a:ln w="57150">
            <a:solidFill>
              <a:srgbClr val="223842"/>
            </a:solidFill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900" dirty="0">
                <a:solidFill>
                  <a:schemeClr val="tx1"/>
                </a:solidFill>
              </a:rPr>
              <a:t>(*) É o mesmo notebook + KNN </a:t>
            </a:r>
            <a:r>
              <a:rPr lang="pt-BR" sz="900" dirty="0" err="1">
                <a:solidFill>
                  <a:schemeClr val="tx1"/>
                </a:solidFill>
              </a:rPr>
              <a:t>features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E6D0BF5-B953-FA45-BC3F-4B70C3F0F6DF}"/>
              </a:ext>
            </a:extLst>
          </p:cNvPr>
          <p:cNvSpPr/>
          <p:nvPr/>
        </p:nvSpPr>
        <p:spPr>
          <a:xfrm>
            <a:off x="7752398" y="3360556"/>
            <a:ext cx="4074319" cy="1390986"/>
          </a:xfrm>
          <a:prstGeom prst="rect">
            <a:avLst/>
          </a:prstGeom>
          <a:solidFill>
            <a:srgbClr val="BFB6BF"/>
          </a:solidFill>
          <a:ln w="57150">
            <a:solidFill>
              <a:srgbClr val="223842"/>
            </a:solidFill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900" dirty="0">
                <a:solidFill>
                  <a:schemeClr val="tx1"/>
                </a:solidFill>
              </a:rPr>
              <a:t>(*) É o mesmo notebook + KNN </a:t>
            </a:r>
            <a:r>
              <a:rPr lang="pt-BR" sz="900" dirty="0" err="1">
                <a:solidFill>
                  <a:schemeClr val="tx1"/>
                </a:solidFill>
              </a:rPr>
              <a:t>features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" name="Retângulo com Único Canto Aparado 4">
            <a:extLst>
              <a:ext uri="{FF2B5EF4-FFF2-40B4-BE49-F238E27FC236}">
                <a16:creationId xmlns:a16="http://schemas.microsoft.com/office/drawing/2014/main" id="{CCEF48B7-DC96-E641-9C4F-4AB8A9E0AB27}"/>
              </a:ext>
            </a:extLst>
          </p:cNvPr>
          <p:cNvSpPr/>
          <p:nvPr/>
        </p:nvSpPr>
        <p:spPr>
          <a:xfrm>
            <a:off x="4717415" y="5795010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r>
              <a:rPr lang="pt-BR" sz="1050" b="1" dirty="0">
                <a:solidFill>
                  <a:schemeClr val="bg1"/>
                </a:solidFill>
              </a:rPr>
              <a:t> + KNN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0.68559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0.70795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0.69423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842F78-9842-F64A-A50E-C732C57DB206}"/>
              </a:ext>
            </a:extLst>
          </p:cNvPr>
          <p:cNvSpPr txBox="1"/>
          <p:nvPr/>
        </p:nvSpPr>
        <p:spPr>
          <a:xfrm>
            <a:off x="12879" y="6104786"/>
            <a:ext cx="10708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5</a:t>
            </a:r>
          </a:p>
        </p:txBody>
      </p:sp>
      <p:sp>
        <p:nvSpPr>
          <p:cNvPr id="7" name="Retângulo com Único Canto Aparado 6">
            <a:extLst>
              <a:ext uri="{FF2B5EF4-FFF2-40B4-BE49-F238E27FC236}">
                <a16:creationId xmlns:a16="http://schemas.microsoft.com/office/drawing/2014/main" id="{090BB4E1-CB3C-9048-B06F-6AFFE6CA2052}"/>
              </a:ext>
            </a:extLst>
          </p:cNvPr>
          <p:cNvSpPr/>
          <p:nvPr/>
        </p:nvSpPr>
        <p:spPr>
          <a:xfrm>
            <a:off x="4717415" y="4907280"/>
            <a:ext cx="1771650" cy="76962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Blending</a:t>
            </a:r>
            <a:endParaRPr lang="pt-BR" sz="1000" b="1" dirty="0">
              <a:solidFill>
                <a:schemeClr val="bg1"/>
              </a:solidFill>
            </a:endParaRPr>
          </a:p>
          <a:p>
            <a:pPr algn="r"/>
            <a:endParaRPr lang="pt-BR" sz="1000" dirty="0">
              <a:solidFill>
                <a:schemeClr val="bg1"/>
              </a:solidFill>
            </a:endParaRP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0.70371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0.69425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E76CD5-30DC-2449-89F2-2B7A68736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3158057" y="3245382"/>
            <a:ext cx="5720904" cy="3672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765D0A5-C45A-0945-81A3-977FB89B10A6}"/>
              </a:ext>
            </a:extLst>
          </p:cNvPr>
          <p:cNvSpPr txBox="1"/>
          <p:nvPr/>
        </p:nvSpPr>
        <p:spPr>
          <a:xfrm>
            <a:off x="-36169" y="5147974"/>
            <a:ext cx="10931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F27441-20B5-6F4A-9F98-56AA352A600D}"/>
              </a:ext>
            </a:extLst>
          </p:cNvPr>
          <p:cNvSpPr txBox="1"/>
          <p:nvPr/>
        </p:nvSpPr>
        <p:spPr>
          <a:xfrm>
            <a:off x="-24882" y="3871383"/>
            <a:ext cx="10828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3</a:t>
            </a:r>
          </a:p>
        </p:txBody>
      </p:sp>
      <p:sp>
        <p:nvSpPr>
          <p:cNvPr id="16" name="Retângulo com Único Canto Aparado 15">
            <a:extLst>
              <a:ext uri="{FF2B5EF4-FFF2-40B4-BE49-F238E27FC236}">
                <a16:creationId xmlns:a16="http://schemas.microsoft.com/office/drawing/2014/main" id="{E0E07F04-CA3F-0441-AE6A-D7EE200B715D}"/>
              </a:ext>
            </a:extLst>
          </p:cNvPr>
          <p:cNvSpPr/>
          <p:nvPr/>
        </p:nvSpPr>
        <p:spPr>
          <a:xfrm>
            <a:off x="5758815" y="3515100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err="1">
                <a:solidFill>
                  <a:schemeClr val="bg1"/>
                </a:solidFill>
              </a:rPr>
              <a:t>AutoGluon</a:t>
            </a:r>
            <a:r>
              <a:rPr lang="pt-BR" sz="1100" b="1" dirty="0">
                <a:solidFill>
                  <a:schemeClr val="bg1"/>
                </a:solidFill>
              </a:rPr>
              <a:t> + </a:t>
            </a:r>
            <a:r>
              <a:rPr lang="pt-BR" sz="1100" b="1" dirty="0" err="1">
                <a:solidFill>
                  <a:schemeClr val="bg1"/>
                </a:solidFill>
              </a:rPr>
              <a:t>PseudoLabel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+ KNN </a:t>
            </a:r>
            <a:r>
              <a:rPr lang="pt-BR" sz="1100" b="1" dirty="0" err="1">
                <a:solidFill>
                  <a:schemeClr val="bg1"/>
                </a:solidFill>
              </a:rPr>
              <a:t>Features</a:t>
            </a:r>
            <a:endParaRPr lang="pt-BR" sz="1100" b="1" dirty="0">
              <a:solidFill>
                <a:schemeClr val="bg1"/>
              </a:solidFill>
            </a:endParaRPr>
          </a:p>
          <a:p>
            <a:pPr algn="r"/>
            <a:r>
              <a:rPr lang="pt-BR" sz="1050" dirty="0">
                <a:solidFill>
                  <a:schemeClr val="bg1"/>
                </a:solidFill>
              </a:rPr>
              <a:t>CV: 0.69043</a:t>
            </a:r>
          </a:p>
          <a:p>
            <a:pPr algn="r"/>
            <a:r>
              <a:rPr lang="pt-BR" sz="1050" dirty="0" err="1">
                <a:solidFill>
                  <a:schemeClr val="bg1"/>
                </a:solidFill>
              </a:rPr>
              <a:t>Public</a:t>
            </a:r>
            <a:r>
              <a:rPr lang="pt-BR" sz="1050" dirty="0">
                <a:solidFill>
                  <a:schemeClr val="bg1"/>
                </a:solidFill>
              </a:rPr>
              <a:t>: 0.70019</a:t>
            </a:r>
          </a:p>
          <a:p>
            <a:pPr algn="r"/>
            <a:r>
              <a:rPr lang="pt-BR" sz="1050" dirty="0">
                <a:solidFill>
                  <a:schemeClr val="bg1"/>
                </a:solidFill>
              </a:rPr>
              <a:t>Private: 0.69411</a:t>
            </a:r>
          </a:p>
        </p:txBody>
      </p:sp>
      <p:sp>
        <p:nvSpPr>
          <p:cNvPr id="19" name="Retângulo com Único Canto Aparado 18">
            <a:extLst>
              <a:ext uri="{FF2B5EF4-FFF2-40B4-BE49-F238E27FC236}">
                <a16:creationId xmlns:a16="http://schemas.microsoft.com/office/drawing/2014/main" id="{A3418C72-AE09-F340-B895-26E62235CDC8}"/>
              </a:ext>
            </a:extLst>
          </p:cNvPr>
          <p:cNvSpPr/>
          <p:nvPr/>
        </p:nvSpPr>
        <p:spPr>
          <a:xfrm>
            <a:off x="3686175" y="3515100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0.68727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0.69967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0.68905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0" name="Retângulo com Único Canto Aparado 19">
            <a:extLst>
              <a:ext uri="{FF2B5EF4-FFF2-40B4-BE49-F238E27FC236}">
                <a16:creationId xmlns:a16="http://schemas.microsoft.com/office/drawing/2014/main" id="{CF893C93-9F7E-784D-A3F7-31DCE6CC577B}"/>
              </a:ext>
            </a:extLst>
          </p:cNvPr>
          <p:cNvSpPr/>
          <p:nvPr/>
        </p:nvSpPr>
        <p:spPr>
          <a:xfrm>
            <a:off x="1485900" y="3515100"/>
            <a:ext cx="1899285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LightAutoML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</a:p>
          <a:p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r>
              <a:rPr lang="pt-BR" sz="1050" b="1" dirty="0">
                <a:solidFill>
                  <a:schemeClr val="bg1"/>
                </a:solidFill>
              </a:rPr>
              <a:t> + KNN </a:t>
            </a:r>
            <a:r>
              <a:rPr lang="pt-BR" sz="1050" b="1" dirty="0" err="1">
                <a:solidFill>
                  <a:schemeClr val="bg1"/>
                </a:solidFill>
              </a:rPr>
              <a:t>Features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0.68426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0.70144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0.69412</a:t>
            </a:r>
          </a:p>
        </p:txBody>
      </p:sp>
      <p:sp>
        <p:nvSpPr>
          <p:cNvPr id="21" name="Retângulo com Único Canto Aparado 20">
            <a:extLst>
              <a:ext uri="{FF2B5EF4-FFF2-40B4-BE49-F238E27FC236}">
                <a16:creationId xmlns:a16="http://schemas.microsoft.com/office/drawing/2014/main" id="{1F206C7E-BB8D-EC49-8F8B-15A4B879E812}"/>
              </a:ext>
            </a:extLst>
          </p:cNvPr>
          <p:cNvSpPr/>
          <p:nvPr/>
        </p:nvSpPr>
        <p:spPr>
          <a:xfrm>
            <a:off x="7819031" y="3515100"/>
            <a:ext cx="184170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LightAutoML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0.68169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0.70034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0.69295</a:t>
            </a:r>
          </a:p>
        </p:txBody>
      </p:sp>
      <p:sp>
        <p:nvSpPr>
          <p:cNvPr id="22" name="Retângulo com Único Canto Aparado 21">
            <a:extLst>
              <a:ext uri="{FF2B5EF4-FFF2-40B4-BE49-F238E27FC236}">
                <a16:creationId xmlns:a16="http://schemas.microsoft.com/office/drawing/2014/main" id="{B2E56DC2-348E-7F41-A92E-D3D59FC36AAC}"/>
              </a:ext>
            </a:extLst>
          </p:cNvPr>
          <p:cNvSpPr/>
          <p:nvPr/>
        </p:nvSpPr>
        <p:spPr>
          <a:xfrm>
            <a:off x="9904095" y="3515100"/>
            <a:ext cx="184170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LightAutoML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r>
              <a:rPr lang="pt-BR" sz="1050" b="1" dirty="0">
                <a:solidFill>
                  <a:schemeClr val="bg1"/>
                </a:solidFill>
              </a:rPr>
              <a:t>+ KNN </a:t>
            </a:r>
            <a:r>
              <a:rPr lang="pt-BR" sz="1050" b="1" dirty="0" err="1">
                <a:solidFill>
                  <a:schemeClr val="bg1"/>
                </a:solidFill>
              </a:rPr>
              <a:t>Features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0.68164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0.70096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0.69111</a:t>
            </a:r>
          </a:p>
        </p:txBody>
      </p:sp>
      <p:sp>
        <p:nvSpPr>
          <p:cNvPr id="25" name="Retângulo com Único Canto Aparado 24">
            <a:extLst>
              <a:ext uri="{FF2B5EF4-FFF2-40B4-BE49-F238E27FC236}">
                <a16:creationId xmlns:a16="http://schemas.microsoft.com/office/drawing/2014/main" id="{FF5FF95D-A44E-CA40-99DD-23C09F83533D}"/>
              </a:ext>
            </a:extLst>
          </p:cNvPr>
          <p:cNvSpPr/>
          <p:nvPr/>
        </p:nvSpPr>
        <p:spPr>
          <a:xfrm>
            <a:off x="4733795" y="1739137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bg1"/>
                </a:solidFill>
              </a:rPr>
              <a:t>(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) </a:t>
            </a:r>
            <a:r>
              <a:rPr lang="pt-BR" sz="1050" b="1" dirty="0" err="1">
                <a:solidFill>
                  <a:schemeClr val="bg1"/>
                </a:solidFill>
              </a:rPr>
              <a:t>Shap</a:t>
            </a:r>
            <a:r>
              <a:rPr lang="pt-BR" sz="1050" b="1" dirty="0">
                <a:solidFill>
                  <a:schemeClr val="bg1"/>
                </a:solidFill>
              </a:rPr>
              <a:t> +</a:t>
            </a:r>
          </a:p>
          <a:p>
            <a:r>
              <a:rPr lang="pt-BR" sz="1050" b="1" dirty="0" err="1">
                <a:solidFill>
                  <a:schemeClr val="bg1"/>
                </a:solidFill>
              </a:rPr>
              <a:t>Tomek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CatBoost</a:t>
            </a:r>
            <a:r>
              <a:rPr lang="pt-BR" sz="1050" b="1" dirty="0">
                <a:solidFill>
                  <a:schemeClr val="bg1"/>
                </a:solidFill>
              </a:rPr>
              <a:t> + KNN 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0.68243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0.69805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0.69049</a:t>
            </a:r>
          </a:p>
        </p:txBody>
      </p:sp>
      <p:sp>
        <p:nvSpPr>
          <p:cNvPr id="26" name="Retângulo com Único Canto Aparado 25">
            <a:extLst>
              <a:ext uri="{FF2B5EF4-FFF2-40B4-BE49-F238E27FC236}">
                <a16:creationId xmlns:a16="http://schemas.microsoft.com/office/drawing/2014/main" id="{BF927338-4530-F747-BA18-AC4D31BE24DE}"/>
              </a:ext>
            </a:extLst>
          </p:cNvPr>
          <p:cNvSpPr/>
          <p:nvPr/>
        </p:nvSpPr>
        <p:spPr>
          <a:xfrm>
            <a:off x="1481749" y="1715410"/>
            <a:ext cx="1899285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bg1"/>
                </a:solidFill>
              </a:rPr>
              <a:t>(</a:t>
            </a:r>
            <a:r>
              <a:rPr lang="pt-BR" sz="1050" b="1" dirty="0" err="1">
                <a:solidFill>
                  <a:schemeClr val="bg1"/>
                </a:solidFill>
              </a:rPr>
              <a:t>CatBoost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) </a:t>
            </a:r>
            <a:r>
              <a:rPr lang="pt-BR" sz="1050" b="1" dirty="0" err="1">
                <a:solidFill>
                  <a:schemeClr val="bg1"/>
                </a:solidFill>
              </a:rPr>
              <a:t>Shap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r>
              <a:rPr lang="pt-BR" sz="1050" b="1" dirty="0">
                <a:solidFill>
                  <a:schemeClr val="bg1"/>
                </a:solidFill>
              </a:rPr>
              <a:t> + KNN 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0.68461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0.69908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0.69678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94A5C79-4ABD-F146-9433-F867FE190FB1}"/>
              </a:ext>
            </a:extLst>
          </p:cNvPr>
          <p:cNvSpPr txBox="1"/>
          <p:nvPr/>
        </p:nvSpPr>
        <p:spPr>
          <a:xfrm>
            <a:off x="-37838" y="2093903"/>
            <a:ext cx="108494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2</a:t>
            </a:r>
          </a:p>
        </p:txBody>
      </p:sp>
      <p:sp>
        <p:nvSpPr>
          <p:cNvPr id="50" name="Retângulo com Único Canto Aparado 49">
            <a:extLst>
              <a:ext uri="{FF2B5EF4-FFF2-40B4-BE49-F238E27FC236}">
                <a16:creationId xmlns:a16="http://schemas.microsoft.com/office/drawing/2014/main" id="{FF3BDEF6-F4B8-B24C-950E-DA6D7A76542B}"/>
              </a:ext>
            </a:extLst>
          </p:cNvPr>
          <p:cNvSpPr/>
          <p:nvPr/>
        </p:nvSpPr>
        <p:spPr>
          <a:xfrm>
            <a:off x="8068743" y="1307018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bg1"/>
                </a:solidFill>
              </a:rPr>
              <a:t>(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) </a:t>
            </a:r>
            <a:r>
              <a:rPr lang="pt-BR" sz="1050" b="1" dirty="0" err="1">
                <a:solidFill>
                  <a:schemeClr val="bg1"/>
                </a:solidFill>
              </a:rPr>
              <a:t>Shap</a:t>
            </a:r>
            <a:r>
              <a:rPr lang="pt-BR" sz="1050" b="1" dirty="0">
                <a:solidFill>
                  <a:schemeClr val="bg1"/>
                </a:solidFill>
              </a:rPr>
              <a:t> +</a:t>
            </a:r>
          </a:p>
          <a:p>
            <a:r>
              <a:rPr lang="pt-BR" sz="1050" b="1" dirty="0" err="1">
                <a:solidFill>
                  <a:schemeClr val="bg1"/>
                </a:solidFill>
              </a:rPr>
              <a:t>AutoGluon</a:t>
            </a:r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0.684772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0.69824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0.69329</a:t>
            </a:r>
          </a:p>
        </p:txBody>
      </p:sp>
      <p:sp>
        <p:nvSpPr>
          <p:cNvPr id="51" name="Retângulo com Único Canto Aparado 50">
            <a:extLst>
              <a:ext uri="{FF2B5EF4-FFF2-40B4-BE49-F238E27FC236}">
                <a16:creationId xmlns:a16="http://schemas.microsoft.com/office/drawing/2014/main" id="{B47E61C4-789D-2C4A-924A-C5F52570B5F5}"/>
              </a:ext>
            </a:extLst>
          </p:cNvPr>
          <p:cNvSpPr/>
          <p:nvPr/>
        </p:nvSpPr>
        <p:spPr>
          <a:xfrm>
            <a:off x="10123173" y="2182177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CatBoost</a:t>
            </a:r>
            <a:r>
              <a:rPr lang="pt-BR" sz="1050" b="1" dirty="0">
                <a:solidFill>
                  <a:schemeClr val="bg1"/>
                </a:solidFill>
              </a:rPr>
              <a:t> + </a:t>
            </a:r>
            <a:r>
              <a:rPr lang="pt-BR" sz="1050" b="1" dirty="0" err="1">
                <a:solidFill>
                  <a:schemeClr val="bg1"/>
                </a:solidFill>
              </a:rPr>
              <a:t>PseudoLabel</a:t>
            </a:r>
            <a:endParaRPr lang="pt-BR" sz="1050" b="1" dirty="0">
              <a:solidFill>
                <a:schemeClr val="bg1"/>
              </a:solidFill>
            </a:endParaRP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0.68346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0.69839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0.69431</a:t>
            </a:r>
          </a:p>
        </p:txBody>
      </p:sp>
      <p:cxnSp>
        <p:nvCxnSpPr>
          <p:cNvPr id="64" name="Conector Angulado 63">
            <a:extLst>
              <a:ext uri="{FF2B5EF4-FFF2-40B4-BE49-F238E27FC236}">
                <a16:creationId xmlns:a16="http://schemas.microsoft.com/office/drawing/2014/main" id="{8D847D8F-B6E1-2045-B0EC-30431D5A52E0}"/>
              </a:ext>
            </a:extLst>
          </p:cNvPr>
          <p:cNvCxnSpPr>
            <a:cxnSpLocks/>
            <a:stCxn id="50" idx="0"/>
            <a:endCxn id="51" idx="3"/>
          </p:cNvCxnSpPr>
          <p:nvPr/>
        </p:nvCxnSpPr>
        <p:spPr>
          <a:xfrm>
            <a:off x="9840393" y="1792793"/>
            <a:ext cx="1168605" cy="389384"/>
          </a:xfrm>
          <a:prstGeom prst="bentConnector2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com Único Canto Aparado 102">
            <a:extLst>
              <a:ext uri="{FF2B5EF4-FFF2-40B4-BE49-F238E27FC236}">
                <a16:creationId xmlns:a16="http://schemas.microsoft.com/office/drawing/2014/main" id="{52951A45-EE82-C349-AC5E-6E3DC5C0E7B2}"/>
              </a:ext>
            </a:extLst>
          </p:cNvPr>
          <p:cNvSpPr/>
          <p:nvPr/>
        </p:nvSpPr>
        <p:spPr>
          <a:xfrm>
            <a:off x="2397442" y="70576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Fork</a:t>
            </a:r>
            <a:r>
              <a:rPr lang="pt-BR" sz="1050" b="1" dirty="0">
                <a:solidFill>
                  <a:schemeClr val="bg1"/>
                </a:solidFill>
              </a:rPr>
              <a:t> </a:t>
            </a:r>
            <a:r>
              <a:rPr lang="pt-BR" sz="1050" b="1" dirty="0" err="1">
                <a:solidFill>
                  <a:schemeClr val="bg1"/>
                </a:solidFill>
              </a:rPr>
              <a:t>of</a:t>
            </a:r>
            <a:r>
              <a:rPr lang="pt-BR" sz="1050" b="1" dirty="0">
                <a:solidFill>
                  <a:schemeClr val="bg1"/>
                </a:solidFill>
              </a:rPr>
              <a:t> </a:t>
            </a:r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 Tunado</a:t>
            </a: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0.68232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0.69146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0.69068</a:t>
            </a:r>
          </a:p>
        </p:txBody>
      </p:sp>
      <p:sp>
        <p:nvSpPr>
          <p:cNvPr id="104" name="Retângulo com Único Canto Aparado 103">
            <a:extLst>
              <a:ext uri="{FF2B5EF4-FFF2-40B4-BE49-F238E27FC236}">
                <a16:creationId xmlns:a16="http://schemas.microsoft.com/office/drawing/2014/main" id="{A5E00484-003D-E84E-B3B2-3110E647E327}"/>
              </a:ext>
            </a:extLst>
          </p:cNvPr>
          <p:cNvSpPr/>
          <p:nvPr/>
        </p:nvSpPr>
        <p:spPr>
          <a:xfrm>
            <a:off x="5856288" y="70576"/>
            <a:ext cx="1771650" cy="971550"/>
          </a:xfrm>
          <a:prstGeom prst="snip1Rect">
            <a:avLst/>
          </a:prstGeom>
          <a:solidFill>
            <a:srgbClr val="223842"/>
          </a:solidFill>
          <a:ln w="38100">
            <a:solidFill>
              <a:srgbClr val="DCD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 err="1">
                <a:solidFill>
                  <a:schemeClr val="bg1"/>
                </a:solidFill>
              </a:rPr>
              <a:t>XGBoost</a:t>
            </a:r>
            <a:r>
              <a:rPr lang="pt-BR" sz="1050" b="1" dirty="0">
                <a:solidFill>
                  <a:schemeClr val="bg1"/>
                </a:solidFill>
              </a:rPr>
              <a:t> Tunado</a:t>
            </a:r>
          </a:p>
          <a:p>
            <a:endParaRPr lang="pt-BR" sz="1050" b="1" dirty="0">
              <a:solidFill>
                <a:schemeClr val="bg1"/>
              </a:solidFill>
            </a:endParaRP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CV: 0.68046</a:t>
            </a:r>
          </a:p>
          <a:p>
            <a:pPr algn="r"/>
            <a:r>
              <a:rPr lang="pt-BR" sz="1000" dirty="0" err="1">
                <a:solidFill>
                  <a:schemeClr val="bg1"/>
                </a:solidFill>
              </a:rPr>
              <a:t>Public</a:t>
            </a:r>
            <a:r>
              <a:rPr lang="pt-BR" sz="1000" dirty="0">
                <a:solidFill>
                  <a:schemeClr val="bg1"/>
                </a:solidFill>
              </a:rPr>
              <a:t>: 0.69097</a:t>
            </a:r>
          </a:p>
          <a:p>
            <a:pPr algn="r"/>
            <a:r>
              <a:rPr lang="pt-BR" sz="1000" dirty="0">
                <a:solidFill>
                  <a:schemeClr val="bg1"/>
                </a:solidFill>
              </a:rPr>
              <a:t>Private: 0.69197</a:t>
            </a:r>
          </a:p>
        </p:txBody>
      </p:sp>
      <p:cxnSp>
        <p:nvCxnSpPr>
          <p:cNvPr id="105" name="Conector Angulado 104">
            <a:extLst>
              <a:ext uri="{FF2B5EF4-FFF2-40B4-BE49-F238E27FC236}">
                <a16:creationId xmlns:a16="http://schemas.microsoft.com/office/drawing/2014/main" id="{0FAA4008-9A53-8C47-8617-B054C3D9F454}"/>
              </a:ext>
            </a:extLst>
          </p:cNvPr>
          <p:cNvCxnSpPr>
            <a:cxnSpLocks/>
            <a:stCxn id="104" idx="0"/>
            <a:endCxn id="50" idx="2"/>
          </p:cNvCxnSpPr>
          <p:nvPr/>
        </p:nvCxnSpPr>
        <p:spPr>
          <a:xfrm>
            <a:off x="7627938" y="556351"/>
            <a:ext cx="440805" cy="1236442"/>
          </a:xfrm>
          <a:prstGeom prst="bentConnector3">
            <a:avLst>
              <a:gd name="adj1" fmla="val 50000"/>
            </a:avLst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do 107">
            <a:extLst>
              <a:ext uri="{FF2B5EF4-FFF2-40B4-BE49-F238E27FC236}">
                <a16:creationId xmlns:a16="http://schemas.microsoft.com/office/drawing/2014/main" id="{D3BC88EB-51E3-4645-B1F8-FEE7F2DBD9B9}"/>
              </a:ext>
            </a:extLst>
          </p:cNvPr>
          <p:cNvCxnSpPr>
            <a:cxnSpLocks/>
            <a:stCxn id="104" idx="1"/>
            <a:endCxn id="25" idx="3"/>
          </p:cNvCxnSpPr>
          <p:nvPr/>
        </p:nvCxnSpPr>
        <p:spPr>
          <a:xfrm rot="5400000">
            <a:off x="5832362" y="829385"/>
            <a:ext cx="697011" cy="1122493"/>
          </a:xfrm>
          <a:prstGeom prst="bentConnector3">
            <a:avLst>
              <a:gd name="adj1" fmla="val 50000"/>
            </a:avLst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>
            <a:extLst>
              <a:ext uri="{FF2B5EF4-FFF2-40B4-BE49-F238E27FC236}">
                <a16:creationId xmlns:a16="http://schemas.microsoft.com/office/drawing/2014/main" id="{92C55ADC-AE8D-374D-B49A-6210EF4D9D78}"/>
              </a:ext>
            </a:extLst>
          </p:cNvPr>
          <p:cNvCxnSpPr>
            <a:cxnSpLocks/>
            <a:stCxn id="103" idx="1"/>
            <a:endCxn id="26" idx="3"/>
          </p:cNvCxnSpPr>
          <p:nvPr/>
        </p:nvCxnSpPr>
        <p:spPr>
          <a:xfrm rot="5400000">
            <a:off x="2520688" y="952831"/>
            <a:ext cx="673284" cy="851875"/>
          </a:xfrm>
          <a:prstGeom prst="bentConnector3">
            <a:avLst>
              <a:gd name="adj1" fmla="val 50000"/>
            </a:avLst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CEBBB4F1-3187-AD41-9510-DEF22B0A5D74}"/>
              </a:ext>
            </a:extLst>
          </p:cNvPr>
          <p:cNvSpPr txBox="1"/>
          <p:nvPr/>
        </p:nvSpPr>
        <p:spPr>
          <a:xfrm>
            <a:off x="5807" y="371685"/>
            <a:ext cx="108494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 err="1"/>
              <a:t>Stage</a:t>
            </a:r>
            <a:r>
              <a:rPr lang="pt-BR" sz="2000" dirty="0"/>
              <a:t> 1</a:t>
            </a: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188B1D7-DDB0-FF4A-AD9D-C9B193DFD51B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>
            <a:off x="2431392" y="2686960"/>
            <a:ext cx="4151" cy="828140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11A70C4B-8A2B-4F42-84DF-A6AC2AF70904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>
            <a:off x="2435543" y="2710687"/>
            <a:ext cx="3184077" cy="804413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3D536F31-B38F-174A-BD0F-9C3D888CFE4D}"/>
              </a:ext>
            </a:extLst>
          </p:cNvPr>
          <p:cNvCxnSpPr>
            <a:cxnSpLocks/>
            <a:stCxn id="50" idx="1"/>
            <a:endCxn id="24" idx="0"/>
          </p:cNvCxnSpPr>
          <p:nvPr/>
        </p:nvCxnSpPr>
        <p:spPr>
          <a:xfrm flipH="1">
            <a:off x="5610702" y="2278568"/>
            <a:ext cx="3343866" cy="1081989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B60FA05B-50CA-7345-98BF-0074EF3439E2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5610702" y="2710687"/>
            <a:ext cx="8918" cy="649870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59CD1D24-9119-C449-B5B9-974CB6E1CDEF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>
            <a:off x="5619620" y="2710687"/>
            <a:ext cx="4169938" cy="649869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BA85A71E-D9C3-7740-B605-0EB22E50D88A}"/>
              </a:ext>
            </a:extLst>
          </p:cNvPr>
          <p:cNvCxnSpPr>
            <a:cxnSpLocks/>
            <a:stCxn id="51" idx="1"/>
            <a:endCxn id="23" idx="0"/>
          </p:cNvCxnSpPr>
          <p:nvPr/>
        </p:nvCxnSpPr>
        <p:spPr>
          <a:xfrm flipH="1">
            <a:off x="9789558" y="3153727"/>
            <a:ext cx="1219440" cy="206829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ta para a Direita 1">
            <a:extLst>
              <a:ext uri="{FF2B5EF4-FFF2-40B4-BE49-F238E27FC236}">
                <a16:creationId xmlns:a16="http://schemas.microsoft.com/office/drawing/2014/main" id="{5AF17C3A-7D93-4244-9513-35E3052EC8B5}"/>
              </a:ext>
            </a:extLst>
          </p:cNvPr>
          <p:cNvSpPr/>
          <p:nvPr/>
        </p:nvSpPr>
        <p:spPr>
          <a:xfrm>
            <a:off x="5547445" y="3889860"/>
            <a:ext cx="159544" cy="271460"/>
          </a:xfrm>
          <a:prstGeom prst="rightArrow">
            <a:avLst/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65E30C26-C5E8-2F4C-ABC4-ACB92C74F426}"/>
              </a:ext>
            </a:extLst>
          </p:cNvPr>
          <p:cNvSpPr/>
          <p:nvPr/>
        </p:nvSpPr>
        <p:spPr>
          <a:xfrm>
            <a:off x="9707921" y="3861793"/>
            <a:ext cx="159544" cy="271460"/>
          </a:xfrm>
          <a:prstGeom prst="rightArrow">
            <a:avLst/>
          </a:prstGeom>
          <a:solidFill>
            <a:srgbClr val="223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6112C8-A422-5146-8777-7CFE8EC7835D}"/>
              </a:ext>
            </a:extLst>
          </p:cNvPr>
          <p:cNvSpPr/>
          <p:nvPr/>
        </p:nvSpPr>
        <p:spPr>
          <a:xfrm>
            <a:off x="5706474" y="74602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01.1</a:t>
            </a:r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F6FBD129-A0BE-664A-B897-A25C53FFD162}"/>
              </a:ext>
            </a:extLst>
          </p:cNvPr>
          <p:cNvSpPr/>
          <p:nvPr/>
        </p:nvSpPr>
        <p:spPr>
          <a:xfrm>
            <a:off x="9944146" y="282262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02.2</a:t>
            </a: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6AB0040E-17AB-7D4E-874D-8DFB6A271574}"/>
              </a:ext>
            </a:extLst>
          </p:cNvPr>
          <p:cNvSpPr/>
          <p:nvPr/>
        </p:nvSpPr>
        <p:spPr>
          <a:xfrm>
            <a:off x="2275456" y="73799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01.2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F819915B-C7A1-5F4C-87FF-228C97D9FEEE}"/>
              </a:ext>
            </a:extLst>
          </p:cNvPr>
          <p:cNvSpPr/>
          <p:nvPr/>
        </p:nvSpPr>
        <p:spPr>
          <a:xfrm>
            <a:off x="1357109" y="2363318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02.4</a:t>
            </a: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8E1FC91B-CB25-FF43-82C0-9D5F4F4A3B31}"/>
              </a:ext>
            </a:extLst>
          </p:cNvPr>
          <p:cNvSpPr/>
          <p:nvPr/>
        </p:nvSpPr>
        <p:spPr>
          <a:xfrm>
            <a:off x="7918401" y="1925646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02.1</a:t>
            </a: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03070CDF-EA7C-B44D-AAD0-B03293C7FA1D}"/>
              </a:ext>
            </a:extLst>
          </p:cNvPr>
          <p:cNvSpPr/>
          <p:nvPr/>
        </p:nvSpPr>
        <p:spPr>
          <a:xfrm>
            <a:off x="4577753" y="236331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02.3</a:t>
            </a: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8E6F8312-D909-1341-B763-5D9F520D14A1}"/>
              </a:ext>
            </a:extLst>
          </p:cNvPr>
          <p:cNvSpPr/>
          <p:nvPr/>
        </p:nvSpPr>
        <p:spPr>
          <a:xfrm>
            <a:off x="1380468" y="4171041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03.1</a:t>
            </a: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2002534D-6DC2-7043-8201-B121DB5BB42A}"/>
              </a:ext>
            </a:extLst>
          </p:cNvPr>
          <p:cNvSpPr/>
          <p:nvPr/>
        </p:nvSpPr>
        <p:spPr>
          <a:xfrm>
            <a:off x="3628549" y="4172446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03.2A</a:t>
            </a: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E958454B-2DF0-FA4D-A1DE-CF6285FC8189}"/>
              </a:ext>
            </a:extLst>
          </p:cNvPr>
          <p:cNvSpPr/>
          <p:nvPr/>
        </p:nvSpPr>
        <p:spPr>
          <a:xfrm>
            <a:off x="5675789" y="4171041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03.2B</a:t>
            </a: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902FD511-9AE7-0A40-BE52-5D2FE56273AB}"/>
              </a:ext>
            </a:extLst>
          </p:cNvPr>
          <p:cNvSpPr/>
          <p:nvPr/>
        </p:nvSpPr>
        <p:spPr>
          <a:xfrm>
            <a:off x="9830123" y="4164094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03.3B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7C3C972A-805F-ED4E-8A56-DAC1298B501F}"/>
              </a:ext>
            </a:extLst>
          </p:cNvPr>
          <p:cNvSpPr/>
          <p:nvPr/>
        </p:nvSpPr>
        <p:spPr>
          <a:xfrm>
            <a:off x="7756787" y="4171041"/>
            <a:ext cx="586100" cy="259303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03.3A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94E69AC-9C8C-CA48-A21F-0CE2B54E9549}"/>
              </a:ext>
            </a:extLst>
          </p:cNvPr>
          <p:cNvSpPr/>
          <p:nvPr/>
        </p:nvSpPr>
        <p:spPr>
          <a:xfrm>
            <a:off x="5470764" y="364688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(*)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0099A70-2043-A346-974D-4B36511ACAD3}"/>
              </a:ext>
            </a:extLst>
          </p:cNvPr>
          <p:cNvSpPr/>
          <p:nvPr/>
        </p:nvSpPr>
        <p:spPr>
          <a:xfrm>
            <a:off x="9631240" y="3617805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(*)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9F47FD9-2504-8444-A6DD-7460F4595BEA}"/>
              </a:ext>
            </a:extLst>
          </p:cNvPr>
          <p:cNvCxnSpPr/>
          <p:nvPr/>
        </p:nvCxnSpPr>
        <p:spPr>
          <a:xfrm>
            <a:off x="1083684" y="15894"/>
            <a:ext cx="0" cy="6842106"/>
          </a:xfrm>
          <a:prstGeom prst="line">
            <a:avLst/>
          </a:prstGeom>
          <a:ln w="28575">
            <a:solidFill>
              <a:srgbClr val="22384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Arredondado 83">
            <a:extLst>
              <a:ext uri="{FF2B5EF4-FFF2-40B4-BE49-F238E27FC236}">
                <a16:creationId xmlns:a16="http://schemas.microsoft.com/office/drawing/2014/main" id="{B4FCA1A9-8DBB-D148-9402-FE1F35FCF182}"/>
              </a:ext>
            </a:extLst>
          </p:cNvPr>
          <p:cNvSpPr/>
          <p:nvPr/>
        </p:nvSpPr>
        <p:spPr>
          <a:xfrm>
            <a:off x="4572000" y="5380226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34FBA2E-5D29-084D-8BFA-7372196D0356}"/>
              </a:ext>
            </a:extLst>
          </p:cNvPr>
          <p:cNvSpPr/>
          <p:nvPr/>
        </p:nvSpPr>
        <p:spPr>
          <a:xfrm>
            <a:off x="4572000" y="6464018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7B69B06B-567B-3B48-A18F-5A95C8BB3018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5603240" y="5676900"/>
            <a:ext cx="0" cy="112287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>
            <a:extLst>
              <a:ext uri="{FF2B5EF4-FFF2-40B4-BE49-F238E27FC236}">
                <a16:creationId xmlns:a16="http://schemas.microsoft.com/office/drawing/2014/main" id="{B0B66C6E-176E-4448-BDFF-697D645D3DDC}"/>
              </a:ext>
            </a:extLst>
          </p:cNvPr>
          <p:cNvCxnSpPr>
            <a:cxnSpLocks/>
            <a:stCxn id="20" idx="1"/>
            <a:endCxn id="7" idx="2"/>
          </p:cNvCxnSpPr>
          <p:nvPr/>
        </p:nvCxnSpPr>
        <p:spPr>
          <a:xfrm rot="16200000" flipH="1">
            <a:off x="3173759" y="3748434"/>
            <a:ext cx="805440" cy="2281872"/>
          </a:xfrm>
          <a:prstGeom prst="bentConnector2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>
            <a:extLst>
              <a:ext uri="{FF2B5EF4-FFF2-40B4-BE49-F238E27FC236}">
                <a16:creationId xmlns:a16="http://schemas.microsoft.com/office/drawing/2014/main" id="{4A631828-AFC0-CE4D-BB34-43E874955686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7869038" y="3371570"/>
            <a:ext cx="540548" cy="3300493"/>
          </a:xfrm>
          <a:prstGeom prst="bentConnector2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654C6CB-F4CA-D14F-AC0A-5A31E17CA35D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flipH="1">
            <a:off x="5603240" y="4751543"/>
            <a:ext cx="7462" cy="155737"/>
          </a:xfrm>
          <a:prstGeom prst="straightConnector1">
            <a:avLst/>
          </a:prstGeom>
          <a:ln w="28575">
            <a:solidFill>
              <a:srgbClr val="223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rick Or Treat Monster GIF by Salvador Sanchez Artist">
            <a:extLst>
              <a:ext uri="{FF2B5EF4-FFF2-40B4-BE49-F238E27FC236}">
                <a16:creationId xmlns:a16="http://schemas.microsoft.com/office/drawing/2014/main" id="{37AA4395-30B0-F348-A235-FB876C9F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867" y="5380226"/>
            <a:ext cx="1321505" cy="13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tângulo com Único Canto Aparado 67">
            <a:extLst>
              <a:ext uri="{FF2B5EF4-FFF2-40B4-BE49-F238E27FC236}">
                <a16:creationId xmlns:a16="http://schemas.microsoft.com/office/drawing/2014/main" id="{9F40728B-5D73-234A-8A76-4DDADEF87BD9}"/>
              </a:ext>
            </a:extLst>
          </p:cNvPr>
          <p:cNvSpPr/>
          <p:nvPr/>
        </p:nvSpPr>
        <p:spPr>
          <a:xfrm>
            <a:off x="9992813" y="70576"/>
            <a:ext cx="1771650" cy="971550"/>
          </a:xfrm>
          <a:prstGeom prst="snip1Rect">
            <a:avLst/>
          </a:prstGeom>
          <a:solidFill>
            <a:srgbClr val="223842">
              <a:alpha val="63599"/>
            </a:srgbClr>
          </a:solidFill>
          <a:ln w="38100">
            <a:solidFill>
              <a:srgbClr val="DCD3D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b="1" dirty="0">
                <a:solidFill>
                  <a:schemeClr val="bg1"/>
                </a:solidFill>
              </a:rPr>
              <a:t>KNN </a:t>
            </a:r>
            <a:r>
              <a:rPr lang="pt-BR" sz="1050" b="1" dirty="0" err="1">
                <a:solidFill>
                  <a:schemeClr val="bg1"/>
                </a:solidFill>
              </a:rPr>
              <a:t>Features</a:t>
            </a:r>
            <a:endParaRPr lang="pt-BR" sz="1050" b="1" dirty="0">
              <a:solidFill>
                <a:schemeClr val="bg1"/>
              </a:solidFill>
            </a:endParaRPr>
          </a:p>
          <a:p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69" name="Retângulo Arredondado 68">
            <a:extLst>
              <a:ext uri="{FF2B5EF4-FFF2-40B4-BE49-F238E27FC236}">
                <a16:creationId xmlns:a16="http://schemas.microsoft.com/office/drawing/2014/main" id="{2014FEEC-9DA6-F040-A1D5-7BEC04F4F921}"/>
              </a:ext>
            </a:extLst>
          </p:cNvPr>
          <p:cNvSpPr/>
          <p:nvPr/>
        </p:nvSpPr>
        <p:spPr>
          <a:xfrm>
            <a:off x="9832673" y="708317"/>
            <a:ext cx="502494" cy="241065"/>
          </a:xfrm>
          <a:prstGeom prst="roundRect">
            <a:avLst/>
          </a:prstGeom>
          <a:solidFill>
            <a:srgbClr val="DCD3D8"/>
          </a:solidFill>
          <a:ln>
            <a:solidFill>
              <a:srgbClr val="22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33561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2633</Words>
  <Application>Microsoft Macintosh PowerPoint</Application>
  <PresentationFormat>Widescreen</PresentationFormat>
  <Paragraphs>630</Paragraphs>
  <Slides>24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Bio</vt:lpstr>
      <vt:lpstr>Apresentação do PowerPoint</vt:lpstr>
      <vt:lpstr>Análise Exploratória univariada</vt:lpstr>
      <vt:lpstr>Análise Exploratória Multivariada</vt:lpstr>
      <vt:lpstr>Pré-processamentos  (tentativas)</vt:lpstr>
      <vt:lpstr>Apresentação do PowerPoint</vt:lpstr>
      <vt:lpstr>Alguns números</vt:lpstr>
      <vt:lpstr>Apresentação do PowerPoint</vt:lpstr>
      <vt:lpstr>Apresentação do PowerPoint</vt:lpstr>
      <vt:lpstr>Feature Extraction com KNN</vt:lpstr>
      <vt:lpstr>Stage 1.1: XGBoost</vt:lpstr>
      <vt:lpstr>Stage 1.2: XGBoost</vt:lpstr>
      <vt:lpstr>Stage 2.1: AutoGluon SHAP</vt:lpstr>
      <vt:lpstr>Stage 2.2: CatBoost PseudoLabel</vt:lpstr>
      <vt:lpstr>Stage 2.3: CatBoost SHAP + KNN</vt:lpstr>
      <vt:lpstr>Stage 2.4: AutoGluon SHAP + KNN</vt:lpstr>
      <vt:lpstr>Stage 3.1: LightAutoML PseudoLabel + KNN</vt:lpstr>
      <vt:lpstr>Stage 3.2A e 3.2B: Autogluon PseudoLabel</vt:lpstr>
      <vt:lpstr>Stage 3.3A e 3.3B: LightAutoML PseudoLabel</vt:lpstr>
      <vt:lpstr>Stage 4: Blending</vt:lpstr>
      <vt:lpstr>⚠️ Stage 5: AutoGluon + KNN + PseudoLabel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Gomes, Fellipe C.</dc:creator>
  <cp:lastModifiedBy>Gomes, Fellipe C.</cp:lastModifiedBy>
  <cp:revision>22</cp:revision>
  <dcterms:created xsi:type="dcterms:W3CDTF">2021-10-09T19:53:20Z</dcterms:created>
  <dcterms:modified xsi:type="dcterms:W3CDTF">2021-10-19T04:33:56Z</dcterms:modified>
</cp:coreProperties>
</file>