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5" r:id="rId5"/>
    <p:sldId id="286" r:id="rId6"/>
    <p:sldId id="287" r:id="rId7"/>
    <p:sldId id="260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1pPr>
    <a:lvl2pPr marL="411476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2pPr>
    <a:lvl3pPr marL="822952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3pPr>
    <a:lvl4pPr marL="123442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4pPr>
    <a:lvl5pPr marL="164590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5pPr>
    <a:lvl6pPr marL="2057379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6pPr>
    <a:lvl7pPr marL="2468856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7pPr>
    <a:lvl8pPr marL="2880331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8pPr>
    <a:lvl9pPr marL="3291807" algn="l" defTabSz="411476" rtl="0" eaLnBrk="1" latinLnBrk="0" hangingPunct="1">
      <a:defRPr sz="2200" kern="1200">
        <a:solidFill>
          <a:schemeClr val="tx1"/>
        </a:solidFill>
        <a:latin typeface="Times New Roman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4" autoAdjust="0"/>
    <p:restoredTop sz="91975" autoAdjust="0"/>
  </p:normalViewPr>
  <p:slideViewPr>
    <p:cSldViewPr>
      <p:cViewPr>
        <p:scale>
          <a:sx n="100" d="100"/>
          <a:sy n="100" d="100"/>
        </p:scale>
        <p:origin x="-168" y="-144"/>
      </p:cViewPr>
      <p:guideLst>
        <p:guide orient="horz" pos="1920"/>
        <p:guide pos="25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FF580-CE2E-6C48-9DCD-FF43B75B08BF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9FBF-8809-7C45-9CAA-C12E09C731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D3BC3-DF98-B647-8C3F-8EC5AB2F5D16}" type="datetimeFigureOut">
              <a:rPr lang="en-US" smtClean="0"/>
              <a:pPr/>
              <a:t>3/7/13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47FE3-57FB-934D-8A28-46416482A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7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52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2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04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379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56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31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07" algn="l" defTabSz="41147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47FE3-57FB-934D-8A28-46416482A7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19B3-BC6D-4E56-93BC-B9B0EF1523FC}" type="datetime1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DBA4-89B2-DB4D-8FA8-0569ADBD2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68C5-62F8-5744-9737-5DFC8D478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05D-935D-E44B-8CFB-8DEBE16654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3F3C-36C2-6C40-B5F9-552838FBC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01A2-9537-4F11-903A-9D7FEDBB449A}" type="datetime1">
              <a:rPr lang="en-US" smtClean="0"/>
              <a:pPr/>
              <a:t>3/7/13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E551-17B1-8E43-80F2-576CAE95C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D91C-FDC3-114E-893D-971C2A6B3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9717-FF9C-E847-82C9-B89F7CEA3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13B60-AEA5-E345-AB2D-51A641652E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1DF4-184B-1A4B-8D10-6D9F49337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46B0D6-5D32-6E42-A2AD-65091F151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14400" y="2362200"/>
            <a:ext cx="7138035" cy="130302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 dirty="0" smtClean="0">
                <a:solidFill>
                  <a:srgbClr val="FFFFFF"/>
                </a:solidFill>
                <a:latin typeface="Arial" pitchFamily="-112" charset="0"/>
              </a:rPr>
              <a:t> VBA and Macro creation</a:t>
            </a:r>
            <a:br>
              <a:rPr lang="en-US" sz="4300" dirty="0" smtClean="0">
                <a:solidFill>
                  <a:srgbClr val="FFFFFF"/>
                </a:solidFill>
                <a:latin typeface="Arial" pitchFamily="-112" charset="0"/>
              </a:rPr>
            </a:br>
            <a:r>
              <a:rPr lang="en-US" sz="4300" dirty="0" smtClean="0">
                <a:solidFill>
                  <a:srgbClr val="FFFFFF"/>
                </a:solidFill>
                <a:latin typeface="Arial" pitchFamily="-112" charset="0"/>
              </a:rPr>
              <a:t> (using Excel) </a:t>
            </a:r>
            <a:endParaRPr lang="en-US" sz="4300" dirty="0">
              <a:solidFill>
                <a:srgbClr val="FFFFFF"/>
              </a:solidFill>
              <a:latin typeface="Arial" pitchFamily="-112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5960745" cy="888683"/>
          </a:xfrm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itchFamily="-112" charset="0"/>
              </a:rPr>
              <a:t>DSC340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pitchFamily="-112" charset="0"/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 smtClean="0">
              <a:solidFill>
                <a:srgbClr val="FF0000"/>
              </a:solidFill>
              <a:latin typeface="Arial" pitchFamily="-112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i="1" dirty="0" smtClean="0">
                <a:solidFill>
                  <a:srgbClr val="FF0000"/>
                </a:solidFill>
                <a:latin typeface="Arial" pitchFamily="-112" charset="0"/>
              </a:rPr>
              <a:t>Mike </a:t>
            </a:r>
            <a:r>
              <a:rPr lang="en-US" i="1" dirty="0" err="1">
                <a:solidFill>
                  <a:srgbClr val="FF0000"/>
                </a:solidFill>
                <a:latin typeface="Arial" pitchFamily="-112" charset="0"/>
              </a:rPr>
              <a:t>Pangburn</a:t>
            </a:r>
            <a:endParaRPr lang="en-US" i="1" dirty="0">
              <a:solidFill>
                <a:srgbClr val="FF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76200" y="451405"/>
            <a:ext cx="8815201" cy="1986995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Deﬁnition</a:t>
            </a:r>
            <a:endParaRPr lang="en-US" altLang="zh-CN" sz="2800" dirty="0" smtClean="0">
              <a:solidFill>
                <a:srgbClr val="33733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spanning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(C6:F18).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Unfortunately,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shifted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column.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1295400"/>
            <a:ext cx="8498856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7" name="TextBox 1"/>
          <p:cNvSpPr txBox="1"/>
          <p:nvPr/>
        </p:nvSpPr>
        <p:spPr>
          <a:xfrm>
            <a:off x="1108745" y="4485894"/>
            <a:ext cx="72736" cy="96620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360733" y="4511095"/>
            <a:ext cx="5704286" cy="96620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(We’ll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shortly).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statements.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repetitions.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01590" y="453630"/>
            <a:ext cx="8815201" cy="396189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Deﬁnition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spanning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(C6:F18).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Unfortunately,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shifted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column.</a:t>
            </a:r>
          </a:p>
          <a:p>
            <a:pPr>
              <a:lnSpc>
                <a:spcPts val="297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mistakes: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speciﬁc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(say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8).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tweak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Finally,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mistake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>
              <a:lnSpc>
                <a:spcPts val="297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6" name="TextBox 1"/>
          <p:cNvSpPr txBox="1"/>
          <p:nvPr/>
        </p:nvSpPr>
        <p:spPr>
          <a:xfrm>
            <a:off x="201590" y="453630"/>
            <a:ext cx="3303610" cy="419899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2872725" algn="l"/>
                <a:tab pos="3099519" algn="l"/>
                <a:tab pos="4737476" algn="l"/>
                <a:tab pos="6173838" algn="l"/>
                <a:tab pos="6451031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20000" cy="5013158"/>
          </a:xfrm>
          <a:prstGeom prst="rect">
            <a:avLst/>
          </a:prstGeom>
        </p:spPr>
      </p:pic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1000124" y="5257800"/>
            <a:ext cx="7610476" cy="1219200"/>
          </a:xfrm>
        </p:spPr>
        <p:txBody>
          <a:bodyPr/>
          <a:lstStyle/>
          <a:p>
            <a:r>
              <a:rPr lang="en-US" altLang="zh-CN" dirty="0" smtClean="0"/>
              <a:t>Download and open </a:t>
            </a:r>
            <a:r>
              <a:rPr lang="en-US" altLang="zh-CN" dirty="0" err="1" smtClean="0"/>
              <a:t>VBA_Example_class.xlsm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Excel 2010, we should save the </a:t>
            </a:r>
            <a:r>
              <a:rPr lang="en-US" altLang="zh-CN" dirty="0" err="1" smtClean="0"/>
              <a:t>ﬁle</a:t>
            </a:r>
            <a:r>
              <a:rPr lang="en-US" altLang="zh-CN" dirty="0" smtClean="0"/>
              <a:t> as a Macro Enabled Workbook (i.e., in the .</a:t>
            </a:r>
            <a:r>
              <a:rPr lang="en-US" altLang="zh-CN" dirty="0" err="1" smtClean="0"/>
              <a:t>xlsm</a:t>
            </a:r>
            <a:r>
              <a:rPr lang="en-US" altLang="zh-CN" dirty="0" smtClean="0"/>
              <a:t> format).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0" name="TextBox 1"/>
          <p:cNvSpPr txBox="1"/>
          <p:nvPr/>
        </p:nvSpPr>
        <p:spPr>
          <a:xfrm>
            <a:off x="201590" y="453631"/>
            <a:ext cx="3913210" cy="419899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endParaRPr lang="en-US" altLang="zh-CN" dirty="0" smtClean="0"/>
          </a:p>
        </p:txBody>
      </p:sp>
      <p:sp>
        <p:nvSpPr>
          <p:cNvPr id="1041" name="TextBox 1"/>
          <p:cNvSpPr txBox="1"/>
          <p:nvPr/>
        </p:nvSpPr>
        <p:spPr>
          <a:xfrm>
            <a:off x="1108745" y="1524000"/>
            <a:ext cx="72736" cy="96620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360733" y="1524000"/>
            <a:ext cx="1959872" cy="96620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range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D8:F8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C8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Paste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cells.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228600" y="2474545"/>
            <a:ext cx="8630568" cy="94739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186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see the VBA code generated by your actions, go into VBA (Alt+F11) and</a:t>
            </a:r>
          </a:p>
          <a:p>
            <a:pPr>
              <a:lnSpc>
                <a:spcPts val="2186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near the upper left of the window expand the Modules folder and</a:t>
            </a:r>
          </a:p>
          <a:p>
            <a:pPr>
              <a:lnSpc>
                <a:spcPts val="2186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double-click on Module1.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27400"/>
            <a:ext cx="8795258" cy="3543300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152400" y="914400"/>
            <a:ext cx="8972333" cy="648167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786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Macros option under the Excel 2010 View tab to record a VBA macro.</a:t>
            </a:r>
          </a:p>
          <a:p>
            <a:pPr>
              <a:lnSpc>
                <a:spcPts val="1786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 call our Macro “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Shifter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.”  We want our macro to do the following: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"/>
          <p:cNvSpPr txBox="1"/>
          <p:nvPr/>
        </p:nvSpPr>
        <p:spPr>
          <a:xfrm>
            <a:off x="228600" y="533400"/>
            <a:ext cx="8461169" cy="6034256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Subroutines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389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			</a:t>
            </a:r>
            <a:r>
              <a:rPr lang="en-US" altLang="zh-CN" sz="2000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Subroutines.</a:t>
            </a:r>
          </a:p>
          <a:p>
            <a:pPr>
              <a:lnSpc>
                <a:spcPts val="2183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speciﬁc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remaining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“calling”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2570333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Shifter()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3" y="1066800"/>
            <a:ext cx="8806927" cy="353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TextBox 1"/>
          <p:cNvSpPr txBox="1"/>
          <p:nvPr/>
        </p:nvSpPr>
        <p:spPr>
          <a:xfrm>
            <a:off x="201590" y="381000"/>
            <a:ext cx="5223619" cy="4653537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Subroutines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175"/>
              </a:lnSpc>
              <a:tabLst>
                <a:tab pos="604784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3175"/>
              </a:lnSpc>
              <a:tabLst>
                <a:tab pos="604784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sequentially.</a:t>
            </a:r>
          </a:p>
          <a:p>
            <a:pPr>
              <a:lnSpc>
                <a:spcPts val="2778"/>
              </a:lnSpc>
              <a:tabLst>
                <a:tab pos="604784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executed.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838200" y="4953000"/>
            <a:ext cx="8229600" cy="1496519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1389"/>
              </a:lnSpc>
              <a:spcAft>
                <a:spcPts val="600"/>
              </a:spcAf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 first three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ing each ‘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simply comments/documentation.)</a:t>
            </a:r>
          </a:p>
          <a:p>
            <a:pPr>
              <a:lnSpc>
                <a:spcPts val="1786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Range("D8:F8").Select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select.</a:t>
            </a:r>
          </a:p>
          <a:p>
            <a:pPr>
              <a:lnSpc>
                <a:spcPts val="1786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Selection.Cut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cells.</a:t>
            </a:r>
          </a:p>
          <a:p>
            <a:pPr>
              <a:lnSpc>
                <a:spcPts val="1786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Range("C8").Select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C8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Finally,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ActiveSheet.Paste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pastes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cut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selected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worksheet.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8763000" cy="351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2044921" y="2293644"/>
            <a:ext cx="3916934" cy="122611"/>
          </a:xfrm>
          <a:custGeom>
            <a:avLst/>
            <a:gdLst>
              <a:gd name="connsiteX0" fmla="*/ 0 w 1974108"/>
              <a:gd name="connsiteY0" fmla="*/ 38100 h 61788"/>
              <a:gd name="connsiteX1" fmla="*/ 38100 w 1974108"/>
              <a:gd name="connsiteY1" fmla="*/ 0 h 61788"/>
              <a:gd name="connsiteX2" fmla="*/ 1936007 w 1974108"/>
              <a:gd name="connsiteY2" fmla="*/ 0 h 61788"/>
              <a:gd name="connsiteX3" fmla="*/ 1974108 w 1974108"/>
              <a:gd name="connsiteY3" fmla="*/ 38100 h 61788"/>
              <a:gd name="connsiteX4" fmla="*/ 1974108 w 1974108"/>
              <a:gd name="connsiteY4" fmla="*/ 61788 h 61788"/>
              <a:gd name="connsiteX5" fmla="*/ 0 w 1974108"/>
              <a:gd name="connsiteY5" fmla="*/ 61788 h 61788"/>
              <a:gd name="connsiteX6" fmla="*/ 0 w 1974108"/>
              <a:gd name="connsiteY6" fmla="*/ 38100 h 6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74108" h="61788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1936007" y="0"/>
                </a:lnTo>
                <a:cubicBezTo>
                  <a:pt x="1956963" y="0"/>
                  <a:pt x="1974108" y="17145"/>
                  <a:pt x="1974108" y="38100"/>
                </a:cubicBezTo>
                <a:lnTo>
                  <a:pt x="1974108" y="61788"/>
                </a:lnTo>
                <a:lnTo>
                  <a:pt x="0" y="61788"/>
                </a:lnTo>
                <a:lnTo>
                  <a:pt x="0" y="381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2044921" y="2359764"/>
            <a:ext cx="3916934" cy="1183763"/>
          </a:xfrm>
          <a:custGeom>
            <a:avLst/>
            <a:gdLst>
              <a:gd name="connsiteX0" fmla="*/ 0 w 1974108"/>
              <a:gd name="connsiteY0" fmla="*/ 558440 h 596540"/>
              <a:gd name="connsiteX1" fmla="*/ 38100 w 1974108"/>
              <a:gd name="connsiteY1" fmla="*/ 596540 h 596540"/>
              <a:gd name="connsiteX2" fmla="*/ 1936007 w 1974108"/>
              <a:gd name="connsiteY2" fmla="*/ 596540 h 596540"/>
              <a:gd name="connsiteX3" fmla="*/ 1974108 w 1974108"/>
              <a:gd name="connsiteY3" fmla="*/ 558440 h 596540"/>
              <a:gd name="connsiteX4" fmla="*/ 1974108 w 1974108"/>
              <a:gd name="connsiteY4" fmla="*/ 0 h 596540"/>
              <a:gd name="connsiteX5" fmla="*/ 0 w 1974108"/>
              <a:gd name="connsiteY5" fmla="*/ 0 h 596540"/>
              <a:gd name="connsiteX6" fmla="*/ 0 w 1974108"/>
              <a:gd name="connsiteY6" fmla="*/ 558440 h 59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74108" h="596540">
                <a:moveTo>
                  <a:pt x="0" y="558440"/>
                </a:moveTo>
                <a:cubicBezTo>
                  <a:pt x="0" y="579395"/>
                  <a:pt x="17145" y="596540"/>
                  <a:pt x="38100" y="596540"/>
                </a:cubicBezTo>
                <a:lnTo>
                  <a:pt x="1936007" y="596540"/>
                </a:lnTo>
                <a:cubicBezTo>
                  <a:pt x="1956963" y="596540"/>
                  <a:pt x="1974108" y="579395"/>
                  <a:pt x="1974108" y="558440"/>
                </a:cubicBezTo>
                <a:lnTo>
                  <a:pt x="1974108" y="0"/>
                </a:lnTo>
                <a:lnTo>
                  <a:pt x="0" y="0"/>
                </a:lnTo>
                <a:lnTo>
                  <a:pt x="0" y="55844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1334776" y="4453219"/>
            <a:ext cx="5799805" cy="122611"/>
          </a:xfrm>
          <a:custGeom>
            <a:avLst/>
            <a:gdLst>
              <a:gd name="connsiteX0" fmla="*/ 0 w 2923062"/>
              <a:gd name="connsiteY0" fmla="*/ 38100 h 61788"/>
              <a:gd name="connsiteX1" fmla="*/ 38100 w 2923062"/>
              <a:gd name="connsiteY1" fmla="*/ 0 h 61788"/>
              <a:gd name="connsiteX2" fmla="*/ 2884961 w 2923062"/>
              <a:gd name="connsiteY2" fmla="*/ 0 h 61788"/>
              <a:gd name="connsiteX3" fmla="*/ 2923062 w 2923062"/>
              <a:gd name="connsiteY3" fmla="*/ 38100 h 61788"/>
              <a:gd name="connsiteX4" fmla="*/ 2923062 w 2923062"/>
              <a:gd name="connsiteY4" fmla="*/ 61788 h 61788"/>
              <a:gd name="connsiteX5" fmla="*/ 0 w 2923062"/>
              <a:gd name="connsiteY5" fmla="*/ 61788 h 61788"/>
              <a:gd name="connsiteX6" fmla="*/ 0 w 2923062"/>
              <a:gd name="connsiteY6" fmla="*/ 38100 h 6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923062" h="61788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2884961" y="0"/>
                </a:lnTo>
                <a:cubicBezTo>
                  <a:pt x="2905916" y="0"/>
                  <a:pt x="2923062" y="17145"/>
                  <a:pt x="2923062" y="38100"/>
                </a:cubicBezTo>
                <a:lnTo>
                  <a:pt x="2923062" y="61788"/>
                </a:lnTo>
                <a:lnTo>
                  <a:pt x="0" y="61788"/>
                </a:lnTo>
                <a:lnTo>
                  <a:pt x="0" y="381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1334776" y="4495800"/>
            <a:ext cx="5799805" cy="1222332"/>
          </a:xfrm>
          <a:custGeom>
            <a:avLst/>
            <a:gdLst>
              <a:gd name="connsiteX0" fmla="*/ 0 w 2923062"/>
              <a:gd name="connsiteY0" fmla="*/ 577876 h 615976"/>
              <a:gd name="connsiteX1" fmla="*/ 38100 w 2923062"/>
              <a:gd name="connsiteY1" fmla="*/ 615976 h 615976"/>
              <a:gd name="connsiteX2" fmla="*/ 2884961 w 2923062"/>
              <a:gd name="connsiteY2" fmla="*/ 615976 h 615976"/>
              <a:gd name="connsiteX3" fmla="*/ 2923062 w 2923062"/>
              <a:gd name="connsiteY3" fmla="*/ 577876 h 615976"/>
              <a:gd name="connsiteX4" fmla="*/ 2923062 w 2923062"/>
              <a:gd name="connsiteY4" fmla="*/ 0 h 615976"/>
              <a:gd name="connsiteX5" fmla="*/ 0 w 2923062"/>
              <a:gd name="connsiteY5" fmla="*/ 0 h 615976"/>
              <a:gd name="connsiteX6" fmla="*/ 0 w 2923062"/>
              <a:gd name="connsiteY6" fmla="*/ 577876 h 6159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923062" h="615976">
                <a:moveTo>
                  <a:pt x="0" y="577876"/>
                </a:moveTo>
                <a:cubicBezTo>
                  <a:pt x="0" y="598831"/>
                  <a:pt x="17145" y="615976"/>
                  <a:pt x="38100" y="615976"/>
                </a:cubicBezTo>
                <a:lnTo>
                  <a:pt x="2884961" y="615976"/>
                </a:lnTo>
                <a:cubicBezTo>
                  <a:pt x="2905916" y="615976"/>
                  <a:pt x="2923062" y="598831"/>
                  <a:pt x="2923062" y="577876"/>
                </a:cubicBezTo>
                <a:lnTo>
                  <a:pt x="2923062" y="0"/>
                </a:lnTo>
                <a:lnTo>
                  <a:pt x="0" y="0"/>
                </a:lnTo>
                <a:lnTo>
                  <a:pt x="0" y="577876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1782030" y="4548148"/>
            <a:ext cx="4905222" cy="32722"/>
          </a:xfrm>
          <a:custGeom>
            <a:avLst/>
            <a:gdLst>
              <a:gd name="connsiteX0" fmla="*/ 6350 w 2472198"/>
              <a:gd name="connsiteY0" fmla="*/ 6350 h 16490"/>
              <a:gd name="connsiteX1" fmla="*/ 2465848 w 2472198"/>
              <a:gd name="connsiteY1" fmla="*/ 6350 h 16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72198" h="16490">
                <a:moveTo>
                  <a:pt x="6350" y="6350"/>
                </a:moveTo>
                <a:lnTo>
                  <a:pt x="24658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1782030" y="4551928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2670437" y="4551928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6662071" y="4551928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1782030" y="4734571"/>
            <a:ext cx="4905222" cy="32722"/>
          </a:xfrm>
          <a:custGeom>
            <a:avLst/>
            <a:gdLst>
              <a:gd name="connsiteX0" fmla="*/ 6350 w 2472198"/>
              <a:gd name="connsiteY0" fmla="*/ 6350 h 16490"/>
              <a:gd name="connsiteX1" fmla="*/ 2465848 w 2472198"/>
              <a:gd name="connsiteY1" fmla="*/ 6350 h 16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72198" h="16490">
                <a:moveTo>
                  <a:pt x="6350" y="6350"/>
                </a:moveTo>
                <a:lnTo>
                  <a:pt x="24658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1782030" y="4738351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2670437" y="4738351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3" name="Freeform 3"/>
          <p:cNvSpPr/>
          <p:nvPr/>
        </p:nvSpPr>
        <p:spPr>
          <a:xfrm>
            <a:off x="6662071" y="4738351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4" name="Freeform 3"/>
          <p:cNvSpPr/>
          <p:nvPr/>
        </p:nvSpPr>
        <p:spPr>
          <a:xfrm>
            <a:off x="1782030" y="4920993"/>
            <a:ext cx="4905222" cy="32722"/>
          </a:xfrm>
          <a:custGeom>
            <a:avLst/>
            <a:gdLst>
              <a:gd name="connsiteX0" fmla="*/ 6350 w 2472198"/>
              <a:gd name="connsiteY0" fmla="*/ 6350 h 16490"/>
              <a:gd name="connsiteX1" fmla="*/ 2465848 w 2472198"/>
              <a:gd name="connsiteY1" fmla="*/ 6350 h 16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72198" h="16490">
                <a:moveTo>
                  <a:pt x="6350" y="6350"/>
                </a:moveTo>
                <a:lnTo>
                  <a:pt x="24658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5" name="Freeform 3"/>
          <p:cNvSpPr/>
          <p:nvPr/>
        </p:nvSpPr>
        <p:spPr>
          <a:xfrm>
            <a:off x="1782030" y="4924773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6" name="Freeform 3"/>
          <p:cNvSpPr/>
          <p:nvPr/>
        </p:nvSpPr>
        <p:spPr>
          <a:xfrm>
            <a:off x="2670437" y="4924773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7" name="Freeform 3"/>
          <p:cNvSpPr/>
          <p:nvPr/>
        </p:nvSpPr>
        <p:spPr>
          <a:xfrm>
            <a:off x="6662071" y="4924773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8" name="Freeform 3"/>
          <p:cNvSpPr/>
          <p:nvPr/>
        </p:nvSpPr>
        <p:spPr>
          <a:xfrm>
            <a:off x="1782030" y="5107416"/>
            <a:ext cx="4905222" cy="32722"/>
          </a:xfrm>
          <a:custGeom>
            <a:avLst/>
            <a:gdLst>
              <a:gd name="connsiteX0" fmla="*/ 6350 w 2472198"/>
              <a:gd name="connsiteY0" fmla="*/ 6350 h 16490"/>
              <a:gd name="connsiteX1" fmla="*/ 2465848 w 2472198"/>
              <a:gd name="connsiteY1" fmla="*/ 6350 h 16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72198" h="16490">
                <a:moveTo>
                  <a:pt x="6350" y="6350"/>
                </a:moveTo>
                <a:lnTo>
                  <a:pt x="24658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9" name="Freeform 3"/>
          <p:cNvSpPr/>
          <p:nvPr/>
        </p:nvSpPr>
        <p:spPr>
          <a:xfrm>
            <a:off x="1782030" y="5111196"/>
            <a:ext cx="32719" cy="382982"/>
          </a:xfrm>
          <a:custGeom>
            <a:avLst/>
            <a:gdLst>
              <a:gd name="connsiteX0" fmla="*/ 6350 w 16490"/>
              <a:gd name="connsiteY0" fmla="*/ 186648 h 192998"/>
              <a:gd name="connsiteX1" fmla="*/ 6350 w 16490"/>
              <a:gd name="connsiteY1" fmla="*/ 6350 h 192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92998">
                <a:moveTo>
                  <a:pt x="6350" y="1866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0" name="Freeform 3"/>
          <p:cNvSpPr/>
          <p:nvPr/>
        </p:nvSpPr>
        <p:spPr>
          <a:xfrm>
            <a:off x="2670437" y="5111196"/>
            <a:ext cx="32719" cy="382982"/>
          </a:xfrm>
          <a:custGeom>
            <a:avLst/>
            <a:gdLst>
              <a:gd name="connsiteX0" fmla="*/ 6350 w 16490"/>
              <a:gd name="connsiteY0" fmla="*/ 186648 h 192998"/>
              <a:gd name="connsiteX1" fmla="*/ 6350 w 16490"/>
              <a:gd name="connsiteY1" fmla="*/ 6350 h 192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92998">
                <a:moveTo>
                  <a:pt x="6350" y="1866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1" name="Freeform 3"/>
          <p:cNvSpPr/>
          <p:nvPr/>
        </p:nvSpPr>
        <p:spPr>
          <a:xfrm>
            <a:off x="6662071" y="5111196"/>
            <a:ext cx="32719" cy="382982"/>
          </a:xfrm>
          <a:custGeom>
            <a:avLst/>
            <a:gdLst>
              <a:gd name="connsiteX0" fmla="*/ 6350 w 16490"/>
              <a:gd name="connsiteY0" fmla="*/ 186648 h 192998"/>
              <a:gd name="connsiteX1" fmla="*/ 6350 w 16490"/>
              <a:gd name="connsiteY1" fmla="*/ 6350 h 192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92998">
                <a:moveTo>
                  <a:pt x="6350" y="18664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2" name="Freeform 3"/>
          <p:cNvSpPr/>
          <p:nvPr/>
        </p:nvSpPr>
        <p:spPr>
          <a:xfrm>
            <a:off x="1782030" y="5472739"/>
            <a:ext cx="4905222" cy="32722"/>
          </a:xfrm>
          <a:custGeom>
            <a:avLst/>
            <a:gdLst>
              <a:gd name="connsiteX0" fmla="*/ 6350 w 2472198"/>
              <a:gd name="connsiteY0" fmla="*/ 6350 h 16490"/>
              <a:gd name="connsiteX1" fmla="*/ 2465848 w 2472198"/>
              <a:gd name="connsiteY1" fmla="*/ 6350 h 16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72198" h="16490">
                <a:moveTo>
                  <a:pt x="6350" y="6350"/>
                </a:moveTo>
                <a:lnTo>
                  <a:pt x="24658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3" name="Freeform 3"/>
          <p:cNvSpPr/>
          <p:nvPr/>
        </p:nvSpPr>
        <p:spPr>
          <a:xfrm>
            <a:off x="1782030" y="5476519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4" name="Freeform 3"/>
          <p:cNvSpPr/>
          <p:nvPr/>
        </p:nvSpPr>
        <p:spPr>
          <a:xfrm>
            <a:off x="2670437" y="5476519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5" name="Freeform 3"/>
          <p:cNvSpPr/>
          <p:nvPr/>
        </p:nvSpPr>
        <p:spPr>
          <a:xfrm>
            <a:off x="6662071" y="5476519"/>
            <a:ext cx="32719" cy="204082"/>
          </a:xfrm>
          <a:custGeom>
            <a:avLst/>
            <a:gdLst>
              <a:gd name="connsiteX0" fmla="*/ 6350 w 16490"/>
              <a:gd name="connsiteY0" fmla="*/ 96494 h 102844"/>
              <a:gd name="connsiteX1" fmla="*/ 6350 w 16490"/>
              <a:gd name="connsiteY1" fmla="*/ 6350 h 102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490" h="102844">
                <a:moveTo>
                  <a:pt x="6350" y="964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56" name="Freeform 3"/>
          <p:cNvSpPr/>
          <p:nvPr/>
        </p:nvSpPr>
        <p:spPr>
          <a:xfrm>
            <a:off x="1782030" y="5659162"/>
            <a:ext cx="4905222" cy="32722"/>
          </a:xfrm>
          <a:custGeom>
            <a:avLst/>
            <a:gdLst>
              <a:gd name="connsiteX0" fmla="*/ 6350 w 2472198"/>
              <a:gd name="connsiteY0" fmla="*/ 6350 h 16490"/>
              <a:gd name="connsiteX1" fmla="*/ 2465848 w 2472198"/>
              <a:gd name="connsiteY1" fmla="*/ 6350 h 16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72198" h="16490">
                <a:moveTo>
                  <a:pt x="6350" y="6350"/>
                </a:moveTo>
                <a:lnTo>
                  <a:pt x="24658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61" name="TextBox 1"/>
          <p:cNvSpPr txBox="1"/>
          <p:nvPr/>
        </p:nvSpPr>
        <p:spPr>
          <a:xfrm>
            <a:off x="293496" y="457200"/>
            <a:ext cx="8476679" cy="4049097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Subroutines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Arguments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will take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row number as 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parameter.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(RowNum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	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191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endParaRPr lang="en-US" altLang="zh-CN" sz="12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81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	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191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</a:p>
          <a:p>
            <a:pPr>
              <a:lnSpc>
                <a:spcPts val="3373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1889907" y="4599598"/>
            <a:ext cx="777093" cy="1192760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992"/>
              </a:lnSpc>
              <a:tabLst>
                <a:tab pos="75598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1391"/>
              </a:lnSpc>
              <a:tabLst>
                <a:tab pos="75598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Boolean</a:t>
            </a:r>
          </a:p>
          <a:p>
            <a:pPr>
              <a:lnSpc>
                <a:spcPts val="1389"/>
              </a:lnSpc>
              <a:tabLst>
                <a:tab pos="75598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Integer</a:t>
            </a:r>
          </a:p>
          <a:p>
            <a:pPr>
              <a:lnSpc>
                <a:spcPts val="1489"/>
              </a:lnSpc>
              <a:tabLst>
                <a:tab pos="75598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794"/>
              </a:lnSpc>
              <a:tabLst>
                <a:tab pos="75598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2771863" y="4622800"/>
            <a:ext cx="3764828" cy="114317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99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13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>
              <a:lnSpc>
                <a:spcPts val="13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-32000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32000</a:t>
            </a:r>
          </a:p>
          <a:p>
            <a:pPr>
              <a:lnSpc>
                <a:spcPts val="13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</a:t>
            </a:r>
          </a:p>
          <a:p>
            <a:pPr>
              <a:lnSpc>
                <a:spcPts val="13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large)</a:t>
            </a:r>
          </a:p>
          <a:p>
            <a:pPr>
              <a:lnSpc>
                <a:spcPts val="138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(like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sentences)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083489" y="1711027"/>
            <a:ext cx="4858370" cy="122611"/>
          </a:xfrm>
          <a:custGeom>
            <a:avLst/>
            <a:gdLst>
              <a:gd name="connsiteX0" fmla="*/ 0 w 2448585"/>
              <a:gd name="connsiteY0" fmla="*/ 38100 h 61788"/>
              <a:gd name="connsiteX1" fmla="*/ 38100 w 2448585"/>
              <a:gd name="connsiteY1" fmla="*/ 0 h 61788"/>
              <a:gd name="connsiteX2" fmla="*/ 2410484 w 2448585"/>
              <a:gd name="connsiteY2" fmla="*/ 0 h 61788"/>
              <a:gd name="connsiteX3" fmla="*/ 2448585 w 2448585"/>
              <a:gd name="connsiteY3" fmla="*/ 38100 h 61788"/>
              <a:gd name="connsiteX4" fmla="*/ 2448585 w 2448585"/>
              <a:gd name="connsiteY4" fmla="*/ 61788 h 61788"/>
              <a:gd name="connsiteX5" fmla="*/ 0 w 2448585"/>
              <a:gd name="connsiteY5" fmla="*/ 61788 h 61788"/>
              <a:gd name="connsiteX6" fmla="*/ 0 w 2448585"/>
              <a:gd name="connsiteY6" fmla="*/ 38100 h 6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61788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2410484" y="0"/>
                </a:lnTo>
                <a:cubicBezTo>
                  <a:pt x="2431440" y="0"/>
                  <a:pt x="2448585" y="17145"/>
                  <a:pt x="2448585" y="38100"/>
                </a:cubicBezTo>
                <a:lnTo>
                  <a:pt x="2448585" y="61788"/>
                </a:lnTo>
                <a:lnTo>
                  <a:pt x="0" y="61788"/>
                </a:lnTo>
                <a:lnTo>
                  <a:pt x="0" y="381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057030" y="1777135"/>
            <a:ext cx="4858370" cy="1996129"/>
          </a:xfrm>
          <a:custGeom>
            <a:avLst/>
            <a:gdLst>
              <a:gd name="connsiteX0" fmla="*/ 0 w 2448585"/>
              <a:gd name="connsiteY0" fmla="*/ 967820 h 1005920"/>
              <a:gd name="connsiteX1" fmla="*/ 38100 w 2448585"/>
              <a:gd name="connsiteY1" fmla="*/ 1005920 h 1005920"/>
              <a:gd name="connsiteX2" fmla="*/ 2410484 w 2448585"/>
              <a:gd name="connsiteY2" fmla="*/ 1005920 h 1005920"/>
              <a:gd name="connsiteX3" fmla="*/ 2448585 w 2448585"/>
              <a:gd name="connsiteY3" fmla="*/ 967820 h 1005920"/>
              <a:gd name="connsiteX4" fmla="*/ 2448585 w 2448585"/>
              <a:gd name="connsiteY4" fmla="*/ 0 h 1005920"/>
              <a:gd name="connsiteX5" fmla="*/ 0 w 2448585"/>
              <a:gd name="connsiteY5" fmla="*/ 0 h 1005920"/>
              <a:gd name="connsiteX6" fmla="*/ 0 w 2448585"/>
              <a:gd name="connsiteY6" fmla="*/ 967820 h 100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1005920">
                <a:moveTo>
                  <a:pt x="0" y="967820"/>
                </a:moveTo>
                <a:cubicBezTo>
                  <a:pt x="0" y="988775"/>
                  <a:pt x="17145" y="1005920"/>
                  <a:pt x="38100" y="1005920"/>
                </a:cubicBezTo>
                <a:lnTo>
                  <a:pt x="2410484" y="1005920"/>
                </a:lnTo>
                <a:cubicBezTo>
                  <a:pt x="2431440" y="1005920"/>
                  <a:pt x="2448585" y="988775"/>
                  <a:pt x="2448585" y="967820"/>
                </a:cubicBezTo>
                <a:lnTo>
                  <a:pt x="2448585" y="0"/>
                </a:lnTo>
                <a:lnTo>
                  <a:pt x="0" y="0"/>
                </a:lnTo>
                <a:lnTo>
                  <a:pt x="0" y="96782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7527"/>
            <a:ext cx="4394200" cy="3756873"/>
          </a:xfrm>
          <a:prstGeom prst="rect">
            <a:avLst/>
          </a:prstGeom>
        </p:spPr>
      </p:pic>
      <p:sp>
        <p:nvSpPr>
          <p:cNvPr id="1042" name="TextBox 1"/>
          <p:cNvSpPr txBox="1"/>
          <p:nvPr/>
        </p:nvSpPr>
        <p:spPr>
          <a:xfrm>
            <a:off x="381000" y="457200"/>
            <a:ext cx="8458200" cy="6048533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Shifting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794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(RowNum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"D"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":F"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).Select</a:t>
            </a:r>
          </a:p>
          <a:p>
            <a:pPr>
              <a:lnSpc>
                <a:spcPts val="1389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Selection.Cut</a:t>
            </a:r>
          </a:p>
          <a:p>
            <a:pPr>
              <a:lnSpc>
                <a:spcPts val="1389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Range(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"C"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).Select</a:t>
            </a:r>
          </a:p>
          <a:p>
            <a:pPr>
              <a:lnSpc>
                <a:spcPts val="1389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ActiveSheet.Paste</a:t>
            </a:r>
            <a:endParaRPr lang="en-US" altLang="zh-CN" sz="12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183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How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2183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Currently,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D8,E8,F8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"D8:F8"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will construct that D#:F# syntax, for our row # (i.e.,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dirty="0" smtClean="0"/>
              <a:t>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Range(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"D"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":F"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).Select</a:t>
            </a:r>
            <a:b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zh-CN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3956296" algn="l"/>
                <a:tab pos="4510682" algn="l"/>
              </a:tabLst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Excel and VBA the &amp; operator simply combines (“concatenates”) text together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2054106" y="2800489"/>
            <a:ext cx="4858370" cy="228740"/>
          </a:xfrm>
          <a:custGeom>
            <a:avLst/>
            <a:gdLst>
              <a:gd name="connsiteX0" fmla="*/ 0 w 2448585"/>
              <a:gd name="connsiteY0" fmla="*/ 38100 h 115270"/>
              <a:gd name="connsiteX1" fmla="*/ 38100 w 2448585"/>
              <a:gd name="connsiteY1" fmla="*/ 0 h 115270"/>
              <a:gd name="connsiteX2" fmla="*/ 2410484 w 2448585"/>
              <a:gd name="connsiteY2" fmla="*/ 0 h 115270"/>
              <a:gd name="connsiteX3" fmla="*/ 2448585 w 2448585"/>
              <a:gd name="connsiteY3" fmla="*/ 38100 h 115270"/>
              <a:gd name="connsiteX4" fmla="*/ 2448585 w 2448585"/>
              <a:gd name="connsiteY4" fmla="*/ 115270 h 115270"/>
              <a:gd name="connsiteX5" fmla="*/ 0 w 2448585"/>
              <a:gd name="connsiteY5" fmla="*/ 115270 h 115270"/>
              <a:gd name="connsiteX6" fmla="*/ 0 w 2448585"/>
              <a:gd name="connsiteY6" fmla="*/ 38100 h 115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115270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2410484" y="0"/>
                </a:lnTo>
                <a:cubicBezTo>
                  <a:pt x="2431440" y="0"/>
                  <a:pt x="2448585" y="17145"/>
                  <a:pt x="2448585" y="38100"/>
                </a:cubicBezTo>
                <a:lnTo>
                  <a:pt x="2448585" y="115270"/>
                </a:lnTo>
                <a:lnTo>
                  <a:pt x="0" y="115270"/>
                </a:lnTo>
                <a:lnTo>
                  <a:pt x="0" y="38100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2054106" y="3076298"/>
            <a:ext cx="4858370" cy="1183763"/>
          </a:xfrm>
          <a:custGeom>
            <a:avLst/>
            <a:gdLst>
              <a:gd name="connsiteX0" fmla="*/ 0 w 2448585"/>
              <a:gd name="connsiteY0" fmla="*/ 558440 h 596540"/>
              <a:gd name="connsiteX1" fmla="*/ 38100 w 2448585"/>
              <a:gd name="connsiteY1" fmla="*/ 596540 h 596540"/>
              <a:gd name="connsiteX2" fmla="*/ 2410484 w 2448585"/>
              <a:gd name="connsiteY2" fmla="*/ 596540 h 596540"/>
              <a:gd name="connsiteX3" fmla="*/ 2448585 w 2448585"/>
              <a:gd name="connsiteY3" fmla="*/ 558440 h 596540"/>
              <a:gd name="connsiteX4" fmla="*/ 2448585 w 2448585"/>
              <a:gd name="connsiteY4" fmla="*/ 0 h 596540"/>
              <a:gd name="connsiteX5" fmla="*/ 0 w 2448585"/>
              <a:gd name="connsiteY5" fmla="*/ 0 h 596540"/>
              <a:gd name="connsiteX6" fmla="*/ 0 w 2448585"/>
              <a:gd name="connsiteY6" fmla="*/ 558440 h 59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596540">
                <a:moveTo>
                  <a:pt x="0" y="558440"/>
                </a:moveTo>
                <a:cubicBezTo>
                  <a:pt x="0" y="579395"/>
                  <a:pt x="17145" y="596540"/>
                  <a:pt x="38100" y="596540"/>
                </a:cubicBezTo>
                <a:lnTo>
                  <a:pt x="2410484" y="596540"/>
                </a:lnTo>
                <a:cubicBezTo>
                  <a:pt x="2431440" y="596540"/>
                  <a:pt x="2448585" y="579395"/>
                  <a:pt x="2448585" y="558440"/>
                </a:cubicBezTo>
                <a:lnTo>
                  <a:pt x="2448585" y="0"/>
                </a:lnTo>
                <a:lnTo>
                  <a:pt x="0" y="0"/>
                </a:lnTo>
                <a:lnTo>
                  <a:pt x="0" y="55844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1099" y="2620972"/>
            <a:ext cx="4888559" cy="1663309"/>
          </a:xfrm>
          <a:prstGeom prst="rect">
            <a:avLst/>
          </a:prstGeom>
          <a:noFill/>
        </p:spPr>
      </p:pic>
      <p:sp>
        <p:nvSpPr>
          <p:cNvPr id="1038" name="TextBox 1"/>
          <p:cNvSpPr txBox="1"/>
          <p:nvPr/>
        </p:nvSpPr>
        <p:spPr>
          <a:xfrm>
            <a:off x="201590" y="533400"/>
            <a:ext cx="7800834" cy="5378478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Shifting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Repeatedly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976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now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row.</a:t>
            </a:r>
          </a:p>
          <a:p>
            <a:pPr>
              <a:lnSpc>
                <a:spcPts val="3175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18.</a:t>
            </a:r>
          </a:p>
          <a:p>
            <a:pPr>
              <a:lnSpc>
                <a:spcPts val="3175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We use a loop (e.g., a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FOR-NEXT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</a:t>
            </a:r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For-Next Loop Syntax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varName=start_val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end_val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step_size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		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191"/>
              </a:lnSpc>
              <a:spcAft>
                <a:spcPts val="1200"/>
              </a:spcAft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191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		</a:t>
            </a:r>
          </a:p>
          <a:p>
            <a:pPr>
              <a:lnSpc>
                <a:spcPts val="1191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		Next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varName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		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start_val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step_size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1915150" algn="l"/>
                <a:tab pos="246953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Repeats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varName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end_val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572000" cy="3920099"/>
          </a:xfrm>
          <a:prstGeom prst="rect">
            <a:avLst/>
          </a:prstGeom>
        </p:spPr>
      </p:pic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495800" y="1752601"/>
            <a:ext cx="4419600" cy="162710"/>
          </a:xfrm>
          <a:custGeom>
            <a:avLst/>
            <a:gdLst>
              <a:gd name="connsiteX0" fmla="*/ 0 w 2448585"/>
              <a:gd name="connsiteY0" fmla="*/ 38100 h 61788"/>
              <a:gd name="connsiteX1" fmla="*/ 38100 w 2448585"/>
              <a:gd name="connsiteY1" fmla="*/ 0 h 61788"/>
              <a:gd name="connsiteX2" fmla="*/ 2410484 w 2448585"/>
              <a:gd name="connsiteY2" fmla="*/ 0 h 61788"/>
              <a:gd name="connsiteX3" fmla="*/ 2448585 w 2448585"/>
              <a:gd name="connsiteY3" fmla="*/ 38100 h 61788"/>
              <a:gd name="connsiteX4" fmla="*/ 2448585 w 2448585"/>
              <a:gd name="connsiteY4" fmla="*/ 61788 h 61788"/>
              <a:gd name="connsiteX5" fmla="*/ 0 w 2448585"/>
              <a:gd name="connsiteY5" fmla="*/ 61788 h 61788"/>
              <a:gd name="connsiteX6" fmla="*/ 0 w 2448585"/>
              <a:gd name="connsiteY6" fmla="*/ 38100 h 6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61788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2410484" y="0"/>
                </a:lnTo>
                <a:cubicBezTo>
                  <a:pt x="2431440" y="0"/>
                  <a:pt x="2448585" y="17145"/>
                  <a:pt x="2448585" y="38100"/>
                </a:cubicBezTo>
                <a:lnTo>
                  <a:pt x="2448585" y="61788"/>
                </a:lnTo>
                <a:lnTo>
                  <a:pt x="0" y="61788"/>
                </a:lnTo>
                <a:lnTo>
                  <a:pt x="0" y="381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495800" y="1904999"/>
            <a:ext cx="4419600" cy="1949919"/>
          </a:xfrm>
          <a:custGeom>
            <a:avLst/>
            <a:gdLst>
              <a:gd name="connsiteX0" fmla="*/ 0 w 2448585"/>
              <a:gd name="connsiteY0" fmla="*/ 967820 h 1005920"/>
              <a:gd name="connsiteX1" fmla="*/ 38100 w 2448585"/>
              <a:gd name="connsiteY1" fmla="*/ 1005920 h 1005920"/>
              <a:gd name="connsiteX2" fmla="*/ 2410484 w 2448585"/>
              <a:gd name="connsiteY2" fmla="*/ 1005920 h 1005920"/>
              <a:gd name="connsiteX3" fmla="*/ 2448585 w 2448585"/>
              <a:gd name="connsiteY3" fmla="*/ 967820 h 1005920"/>
              <a:gd name="connsiteX4" fmla="*/ 2448585 w 2448585"/>
              <a:gd name="connsiteY4" fmla="*/ 0 h 1005920"/>
              <a:gd name="connsiteX5" fmla="*/ 0 w 2448585"/>
              <a:gd name="connsiteY5" fmla="*/ 0 h 1005920"/>
              <a:gd name="connsiteX6" fmla="*/ 0 w 2448585"/>
              <a:gd name="connsiteY6" fmla="*/ 967820 h 100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1005920">
                <a:moveTo>
                  <a:pt x="0" y="967820"/>
                </a:moveTo>
                <a:cubicBezTo>
                  <a:pt x="0" y="988775"/>
                  <a:pt x="17145" y="1005920"/>
                  <a:pt x="38100" y="1005920"/>
                </a:cubicBezTo>
                <a:lnTo>
                  <a:pt x="2410484" y="1005920"/>
                </a:lnTo>
                <a:cubicBezTo>
                  <a:pt x="2431440" y="1005920"/>
                  <a:pt x="2448585" y="988775"/>
                  <a:pt x="2448585" y="967820"/>
                </a:cubicBezTo>
                <a:lnTo>
                  <a:pt x="2448585" y="0"/>
                </a:lnTo>
                <a:lnTo>
                  <a:pt x="0" y="0"/>
                </a:lnTo>
                <a:lnTo>
                  <a:pt x="0" y="96782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"/>
          <p:cNvSpPr txBox="1"/>
          <p:nvPr/>
        </p:nvSpPr>
        <p:spPr>
          <a:xfrm>
            <a:off x="304800" y="510585"/>
            <a:ext cx="8610600" cy="5966415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Shifting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Repeatedly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ShifterLoop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RowNum=6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389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				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ShiftOneColumn(RowNum)</a:t>
            </a:r>
          </a:p>
          <a:p>
            <a:pPr>
              <a:lnSpc>
                <a:spcPts val="1389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587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Let’s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FOR-NEXT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183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 that we have started to use the value called 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that we introduced….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1590" y="453630"/>
            <a:ext cx="5950405" cy="3829379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for Today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373"/>
              </a:lnSpc>
              <a:tabLst>
                <a:tab pos="604784" algn="l"/>
              </a:tabLst>
            </a:pPr>
            <a:r>
              <a:rPr lang="en-US" altLang="zh-CN" dirty="0" smtClean="0"/>
              <a:t>	</a:t>
            </a:r>
            <a:r>
              <a:rPr lang="en-US" altLang="zh-CN" sz="34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175"/>
              </a:lnSpc>
              <a:tabLst>
                <a:tab pos="604784" algn="l"/>
              </a:tabLst>
            </a:pPr>
            <a:r>
              <a:rPr lang="en-US" altLang="zh-CN" dirty="0" smtClean="0"/>
              <a:t>	</a:t>
            </a:r>
            <a:r>
              <a:rPr lang="en-US" altLang="zh-CN" sz="34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Macros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4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VBA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304800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2552983" y="3506829"/>
            <a:ext cx="3372233" cy="256594"/>
          </a:xfrm>
          <a:custGeom>
            <a:avLst/>
            <a:gdLst>
              <a:gd name="connsiteX0" fmla="*/ 0 w 1699582"/>
              <a:gd name="connsiteY0" fmla="*/ 43180 h 129307"/>
              <a:gd name="connsiteX1" fmla="*/ 43180 w 1699582"/>
              <a:gd name="connsiteY1" fmla="*/ 0 h 129307"/>
              <a:gd name="connsiteX2" fmla="*/ 1656402 w 1699582"/>
              <a:gd name="connsiteY2" fmla="*/ 0 h 129307"/>
              <a:gd name="connsiteX3" fmla="*/ 1699582 w 1699582"/>
              <a:gd name="connsiteY3" fmla="*/ 43180 h 129307"/>
              <a:gd name="connsiteX4" fmla="*/ 1699582 w 1699582"/>
              <a:gd name="connsiteY4" fmla="*/ 129307 h 129307"/>
              <a:gd name="connsiteX5" fmla="*/ 0 w 1699582"/>
              <a:gd name="connsiteY5" fmla="*/ 129307 h 129307"/>
              <a:gd name="connsiteX6" fmla="*/ 0 w 1699582"/>
              <a:gd name="connsiteY6" fmla="*/ 43180 h 129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99582" h="129307">
                <a:moveTo>
                  <a:pt x="0" y="43180"/>
                </a:moveTo>
                <a:cubicBezTo>
                  <a:pt x="0" y="19431"/>
                  <a:pt x="19431" y="0"/>
                  <a:pt x="43180" y="0"/>
                </a:cubicBezTo>
                <a:lnTo>
                  <a:pt x="1656402" y="0"/>
                </a:lnTo>
                <a:cubicBezTo>
                  <a:pt x="1680150" y="0"/>
                  <a:pt x="1699582" y="19431"/>
                  <a:pt x="1699582" y="43180"/>
                </a:cubicBezTo>
                <a:lnTo>
                  <a:pt x="1699582" y="129307"/>
                </a:lnTo>
                <a:lnTo>
                  <a:pt x="0" y="129307"/>
                </a:lnTo>
                <a:lnTo>
                  <a:pt x="0" y="43180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2552983" y="3816782"/>
            <a:ext cx="3372233" cy="254545"/>
          </a:xfrm>
          <a:custGeom>
            <a:avLst/>
            <a:gdLst>
              <a:gd name="connsiteX0" fmla="*/ 0 w 1699582"/>
              <a:gd name="connsiteY0" fmla="*/ 85093 h 128274"/>
              <a:gd name="connsiteX1" fmla="*/ 43180 w 1699582"/>
              <a:gd name="connsiteY1" fmla="*/ 128274 h 128274"/>
              <a:gd name="connsiteX2" fmla="*/ 1656402 w 1699582"/>
              <a:gd name="connsiteY2" fmla="*/ 128274 h 128274"/>
              <a:gd name="connsiteX3" fmla="*/ 1699582 w 1699582"/>
              <a:gd name="connsiteY3" fmla="*/ 85093 h 128274"/>
              <a:gd name="connsiteX4" fmla="*/ 1699582 w 1699582"/>
              <a:gd name="connsiteY4" fmla="*/ 0 h 128274"/>
              <a:gd name="connsiteX5" fmla="*/ 0 w 1699582"/>
              <a:gd name="connsiteY5" fmla="*/ 0 h 128274"/>
              <a:gd name="connsiteX6" fmla="*/ 0 w 1699582"/>
              <a:gd name="connsiteY6" fmla="*/ 85093 h 128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99582" h="128274">
                <a:moveTo>
                  <a:pt x="0" y="85093"/>
                </a:moveTo>
                <a:cubicBezTo>
                  <a:pt x="0" y="108842"/>
                  <a:pt x="19431" y="128274"/>
                  <a:pt x="43180" y="128274"/>
                </a:cubicBezTo>
                <a:lnTo>
                  <a:pt x="1656402" y="128274"/>
                </a:lnTo>
                <a:cubicBezTo>
                  <a:pt x="1680150" y="128274"/>
                  <a:pt x="1699582" y="108842"/>
                  <a:pt x="1699582" y="85093"/>
                </a:cubicBezTo>
                <a:lnTo>
                  <a:pt x="1699582" y="0"/>
                </a:lnTo>
                <a:lnTo>
                  <a:pt x="0" y="0"/>
                </a:lnTo>
                <a:lnTo>
                  <a:pt x="0" y="85093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8" name="TextBox 1"/>
          <p:cNvSpPr txBox="1"/>
          <p:nvPr/>
        </p:nvSpPr>
        <p:spPr>
          <a:xfrm>
            <a:off x="231399" y="465012"/>
            <a:ext cx="8684001" cy="514170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579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We decided to introduce something called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 stores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 row number.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want the data type for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be Integer.  The VBA interpreter will attempt to 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CN" sz="16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guess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(scary!) the data type if you forget to declare your variables.</a:t>
            </a:r>
          </a:p>
          <a:p>
            <a:pPr>
              <a:lnSpc>
                <a:spcPts val="3373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deﬁne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properly: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	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		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 Declaration in VBA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	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varName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</a:p>
          <a:p>
            <a:pPr>
              <a:lnSpc>
                <a:spcPts val="3770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letter,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spaces.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same).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letter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words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159170" algn="l"/>
                <a:tab pos="2419137" algn="l"/>
                <a:tab pos="2847525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capitalized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; it’s n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 fairly standard practice).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0800"/>
            <a:ext cx="4640764" cy="3994246"/>
          </a:xfrm>
          <a:prstGeom prst="rect">
            <a:avLst/>
          </a:prstGeom>
        </p:spPr>
      </p:pic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083489" y="3652781"/>
            <a:ext cx="4858370" cy="122611"/>
          </a:xfrm>
          <a:custGeom>
            <a:avLst/>
            <a:gdLst>
              <a:gd name="connsiteX0" fmla="*/ 0 w 2448585"/>
              <a:gd name="connsiteY0" fmla="*/ 38100 h 61788"/>
              <a:gd name="connsiteX1" fmla="*/ 38100 w 2448585"/>
              <a:gd name="connsiteY1" fmla="*/ 0 h 61788"/>
              <a:gd name="connsiteX2" fmla="*/ 2410484 w 2448585"/>
              <a:gd name="connsiteY2" fmla="*/ 0 h 61788"/>
              <a:gd name="connsiteX3" fmla="*/ 2448585 w 2448585"/>
              <a:gd name="connsiteY3" fmla="*/ 38100 h 61788"/>
              <a:gd name="connsiteX4" fmla="*/ 2448585 w 2448585"/>
              <a:gd name="connsiteY4" fmla="*/ 61788 h 61788"/>
              <a:gd name="connsiteX5" fmla="*/ 0 w 2448585"/>
              <a:gd name="connsiteY5" fmla="*/ 61788 h 61788"/>
              <a:gd name="connsiteX6" fmla="*/ 0 w 2448585"/>
              <a:gd name="connsiteY6" fmla="*/ 38100 h 6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61788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2410484" y="0"/>
                </a:lnTo>
                <a:cubicBezTo>
                  <a:pt x="2431440" y="0"/>
                  <a:pt x="2448585" y="17145"/>
                  <a:pt x="2448585" y="38100"/>
                </a:cubicBezTo>
                <a:lnTo>
                  <a:pt x="2448585" y="61788"/>
                </a:lnTo>
                <a:lnTo>
                  <a:pt x="0" y="61788"/>
                </a:lnTo>
                <a:lnTo>
                  <a:pt x="0" y="381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083489" y="3718871"/>
            <a:ext cx="4858370" cy="1996129"/>
          </a:xfrm>
          <a:custGeom>
            <a:avLst/>
            <a:gdLst>
              <a:gd name="connsiteX0" fmla="*/ 0 w 2448585"/>
              <a:gd name="connsiteY0" fmla="*/ 967820 h 1005920"/>
              <a:gd name="connsiteX1" fmla="*/ 38100 w 2448585"/>
              <a:gd name="connsiteY1" fmla="*/ 1005920 h 1005920"/>
              <a:gd name="connsiteX2" fmla="*/ 2410484 w 2448585"/>
              <a:gd name="connsiteY2" fmla="*/ 1005920 h 1005920"/>
              <a:gd name="connsiteX3" fmla="*/ 2448585 w 2448585"/>
              <a:gd name="connsiteY3" fmla="*/ 967820 h 1005920"/>
              <a:gd name="connsiteX4" fmla="*/ 2448585 w 2448585"/>
              <a:gd name="connsiteY4" fmla="*/ 0 h 1005920"/>
              <a:gd name="connsiteX5" fmla="*/ 0 w 2448585"/>
              <a:gd name="connsiteY5" fmla="*/ 0 h 1005920"/>
              <a:gd name="connsiteX6" fmla="*/ 0 w 2448585"/>
              <a:gd name="connsiteY6" fmla="*/ 967820 h 100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48585" h="1005920">
                <a:moveTo>
                  <a:pt x="0" y="967820"/>
                </a:moveTo>
                <a:cubicBezTo>
                  <a:pt x="0" y="988775"/>
                  <a:pt x="17145" y="1005920"/>
                  <a:pt x="38100" y="1005920"/>
                </a:cubicBezTo>
                <a:lnTo>
                  <a:pt x="2410484" y="1005920"/>
                </a:lnTo>
                <a:cubicBezTo>
                  <a:pt x="2431440" y="1005920"/>
                  <a:pt x="2448585" y="988775"/>
                  <a:pt x="2448585" y="967820"/>
                </a:cubicBezTo>
                <a:lnTo>
                  <a:pt x="2448585" y="0"/>
                </a:lnTo>
                <a:lnTo>
                  <a:pt x="0" y="0"/>
                </a:lnTo>
                <a:lnTo>
                  <a:pt x="0" y="96782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"/>
          <p:cNvSpPr txBox="1"/>
          <p:nvPr/>
        </p:nvSpPr>
        <p:spPr>
          <a:xfrm>
            <a:off x="304800" y="491635"/>
            <a:ext cx="8686800" cy="6865361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Shifting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Repeatedly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373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So,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579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/>
              <a:t>	</a:t>
            </a:r>
            <a:endParaRPr lang="en-US" altLang="zh-CN" sz="2800" dirty="0" smtClean="0"/>
          </a:p>
          <a:p>
            <a:pPr>
              <a:lnSpc>
                <a:spcPts val="2579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endParaRPr lang="en-US" altLang="zh-CN" sz="2800" dirty="0"/>
          </a:p>
          <a:p>
            <a:pPr>
              <a:lnSpc>
                <a:spcPts val="2579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sz="2800" dirty="0" smtClean="0"/>
          </a:p>
          <a:p>
            <a:pPr>
              <a:lnSpc>
                <a:spcPts val="1191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/>
              <a:t>		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ShifterLoop</a:t>
            </a:r>
          </a:p>
          <a:p>
            <a:pPr>
              <a:lnSpc>
                <a:spcPts val="2778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/>
              <a:t>			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2778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/>
              <a:t>			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RowNum=6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889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/>
              <a:t>				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ShiftOneColumn(RowNum)</a:t>
            </a:r>
          </a:p>
          <a:p>
            <a:pPr>
              <a:lnSpc>
                <a:spcPts val="1889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/>
              <a:t>			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endParaRPr lang="en-US" altLang="zh-CN" sz="1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84"/>
              </a:lnSpc>
            </a:pPr>
            <a:endParaRPr lang="en-US" altLang="zh-CN" sz="2800" dirty="0" smtClean="0"/>
          </a:p>
          <a:p>
            <a:pPr>
              <a:lnSpc>
                <a:spcPts val="1587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sz="2800" dirty="0" smtClean="0"/>
              <a:t>		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endParaRPr lang="en-US" altLang="zh-CN" sz="12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373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r>
              <a:rPr lang="en-US" altLang="zh-CN" dirty="0" smtClean="0"/>
              <a:t>	</a:t>
            </a:r>
          </a:p>
          <a:p>
            <a:pPr>
              <a:lnSpc>
                <a:spcPts val="3373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373"/>
              </a:lnSpc>
              <a:tabLst>
                <a:tab pos="604784" algn="l"/>
                <a:tab pos="3956296" algn="l"/>
                <a:tab pos="4309087" algn="l"/>
                <a:tab pos="4510682" algn="l"/>
              </a:tabLst>
            </a:pP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1799845" y="3169760"/>
            <a:ext cx="5506153" cy="259240"/>
          </a:xfrm>
          <a:custGeom>
            <a:avLst/>
            <a:gdLst>
              <a:gd name="connsiteX0" fmla="*/ 0 w 2775063"/>
              <a:gd name="connsiteY0" fmla="*/ 43180 h 130640"/>
              <a:gd name="connsiteX1" fmla="*/ 43180 w 2775063"/>
              <a:gd name="connsiteY1" fmla="*/ 0 h 130640"/>
              <a:gd name="connsiteX2" fmla="*/ 2731882 w 2775063"/>
              <a:gd name="connsiteY2" fmla="*/ 0 h 130640"/>
              <a:gd name="connsiteX3" fmla="*/ 2775063 w 2775063"/>
              <a:gd name="connsiteY3" fmla="*/ 43180 h 130640"/>
              <a:gd name="connsiteX4" fmla="*/ 2775063 w 2775063"/>
              <a:gd name="connsiteY4" fmla="*/ 130640 h 130640"/>
              <a:gd name="connsiteX5" fmla="*/ 0 w 2775063"/>
              <a:gd name="connsiteY5" fmla="*/ 130640 h 130640"/>
              <a:gd name="connsiteX6" fmla="*/ 0 w 2775063"/>
              <a:gd name="connsiteY6" fmla="*/ 43180 h 13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75063" h="130640">
                <a:moveTo>
                  <a:pt x="0" y="43180"/>
                </a:moveTo>
                <a:cubicBezTo>
                  <a:pt x="0" y="19431"/>
                  <a:pt x="19431" y="0"/>
                  <a:pt x="43180" y="0"/>
                </a:cubicBezTo>
                <a:lnTo>
                  <a:pt x="2731882" y="0"/>
                </a:lnTo>
                <a:cubicBezTo>
                  <a:pt x="2755631" y="0"/>
                  <a:pt x="2775063" y="19431"/>
                  <a:pt x="2775063" y="43180"/>
                </a:cubicBezTo>
                <a:lnTo>
                  <a:pt x="2775063" y="130640"/>
                </a:lnTo>
                <a:lnTo>
                  <a:pt x="0" y="130640"/>
                </a:lnTo>
                <a:lnTo>
                  <a:pt x="0" y="43180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1799845" y="3412207"/>
            <a:ext cx="5506153" cy="1850728"/>
          </a:xfrm>
          <a:custGeom>
            <a:avLst/>
            <a:gdLst>
              <a:gd name="connsiteX0" fmla="*/ 0 w 2775063"/>
              <a:gd name="connsiteY0" fmla="*/ 889467 h 932647"/>
              <a:gd name="connsiteX1" fmla="*/ 43180 w 2775063"/>
              <a:gd name="connsiteY1" fmla="*/ 932647 h 932647"/>
              <a:gd name="connsiteX2" fmla="*/ 2731882 w 2775063"/>
              <a:gd name="connsiteY2" fmla="*/ 932647 h 932647"/>
              <a:gd name="connsiteX3" fmla="*/ 2775063 w 2775063"/>
              <a:gd name="connsiteY3" fmla="*/ 889467 h 932647"/>
              <a:gd name="connsiteX4" fmla="*/ 2775063 w 2775063"/>
              <a:gd name="connsiteY4" fmla="*/ 0 h 932647"/>
              <a:gd name="connsiteX5" fmla="*/ 0 w 2775063"/>
              <a:gd name="connsiteY5" fmla="*/ 0 h 932647"/>
              <a:gd name="connsiteX6" fmla="*/ 0 w 2775063"/>
              <a:gd name="connsiteY6" fmla="*/ 889467 h 932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75063" h="932647">
                <a:moveTo>
                  <a:pt x="0" y="889467"/>
                </a:moveTo>
                <a:cubicBezTo>
                  <a:pt x="0" y="913216"/>
                  <a:pt x="19431" y="932647"/>
                  <a:pt x="43180" y="932647"/>
                </a:cubicBezTo>
                <a:lnTo>
                  <a:pt x="2731882" y="932647"/>
                </a:lnTo>
                <a:cubicBezTo>
                  <a:pt x="2755631" y="932647"/>
                  <a:pt x="2775063" y="913216"/>
                  <a:pt x="2775063" y="889467"/>
                </a:cubicBezTo>
                <a:lnTo>
                  <a:pt x="2775063" y="0"/>
                </a:lnTo>
                <a:lnTo>
                  <a:pt x="0" y="0"/>
                </a:lnTo>
                <a:lnTo>
                  <a:pt x="0" y="889467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8" name="TextBox 1"/>
          <p:cNvSpPr txBox="1"/>
          <p:nvPr/>
        </p:nvSpPr>
        <p:spPr>
          <a:xfrm>
            <a:off x="322910" y="304800"/>
            <a:ext cx="8744890" cy="499636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770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not.</a:t>
            </a:r>
          </a:p>
          <a:p>
            <a:pPr>
              <a:lnSpc>
                <a:spcPts val="3175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VBA’s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IF-THEN-ELSE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achieve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  <a:p>
            <a:pPr>
              <a:lnSpc>
                <a:spcPts val="2579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goal.</a:t>
            </a:r>
          </a:p>
          <a:p>
            <a:pPr>
              <a:lnSpc>
                <a:spcPts val="1984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IF-THEN-ELSE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>
              <a:lnSpc>
                <a:spcPts val="1984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test_cond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389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	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test_cond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389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389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	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test_cond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fails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ts val="1389"/>
              </a:lnSpc>
              <a:tabLst>
                <a:tab pos="604784" algn="l"/>
                <a:tab pos="1663156" algn="l"/>
                <a:tab pos="2318339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76200" y="457200"/>
            <a:ext cx="8377903" cy="5463886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 write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with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subroutine, but 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deﬁne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task.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</a:tabLst>
            </a:pPr>
            <a:endParaRPr lang="en-US" altLang="zh-CN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78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subroutines.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function?</a:t>
            </a:r>
          </a:p>
          <a:p>
            <a:pPr>
              <a:lnSpc>
                <a:spcPts val="2381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Unlike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reporting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results.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return…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			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1830511" y="3127120"/>
            <a:ext cx="5256089" cy="301880"/>
          </a:xfrm>
          <a:custGeom>
            <a:avLst/>
            <a:gdLst>
              <a:gd name="connsiteX0" fmla="*/ 0 w 2632144"/>
              <a:gd name="connsiteY0" fmla="*/ 50800 h 152126"/>
              <a:gd name="connsiteX1" fmla="*/ 50800 w 2632144"/>
              <a:gd name="connsiteY1" fmla="*/ 0 h 152126"/>
              <a:gd name="connsiteX2" fmla="*/ 2581344 w 2632144"/>
              <a:gd name="connsiteY2" fmla="*/ 0 h 152126"/>
              <a:gd name="connsiteX3" fmla="*/ 2632144 w 2632144"/>
              <a:gd name="connsiteY3" fmla="*/ 50800 h 152126"/>
              <a:gd name="connsiteX4" fmla="*/ 2632144 w 2632144"/>
              <a:gd name="connsiteY4" fmla="*/ 152126 h 152126"/>
              <a:gd name="connsiteX5" fmla="*/ 0 w 2632144"/>
              <a:gd name="connsiteY5" fmla="*/ 152126 h 152126"/>
              <a:gd name="connsiteX6" fmla="*/ 0 w 2632144"/>
              <a:gd name="connsiteY6" fmla="*/ 50800 h 1521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32144" h="152126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2581344" y="0"/>
                </a:lnTo>
                <a:cubicBezTo>
                  <a:pt x="2609284" y="0"/>
                  <a:pt x="2632144" y="22860"/>
                  <a:pt x="2632144" y="50800"/>
                </a:cubicBezTo>
                <a:lnTo>
                  <a:pt x="2632144" y="152126"/>
                </a:lnTo>
                <a:lnTo>
                  <a:pt x="0" y="152126"/>
                </a:lnTo>
                <a:lnTo>
                  <a:pt x="0" y="50800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1830511" y="3429000"/>
            <a:ext cx="5256089" cy="355103"/>
          </a:xfrm>
          <a:custGeom>
            <a:avLst/>
            <a:gdLst>
              <a:gd name="connsiteX0" fmla="*/ 0 w 2632144"/>
              <a:gd name="connsiteY0" fmla="*/ 96517 h 147317"/>
              <a:gd name="connsiteX1" fmla="*/ 50800 w 2632144"/>
              <a:gd name="connsiteY1" fmla="*/ 147317 h 147317"/>
              <a:gd name="connsiteX2" fmla="*/ 2581344 w 2632144"/>
              <a:gd name="connsiteY2" fmla="*/ 147317 h 147317"/>
              <a:gd name="connsiteX3" fmla="*/ 2632144 w 2632144"/>
              <a:gd name="connsiteY3" fmla="*/ 96517 h 147317"/>
              <a:gd name="connsiteX4" fmla="*/ 2632144 w 2632144"/>
              <a:gd name="connsiteY4" fmla="*/ 0 h 147317"/>
              <a:gd name="connsiteX5" fmla="*/ 0 w 2632144"/>
              <a:gd name="connsiteY5" fmla="*/ 0 h 147317"/>
              <a:gd name="connsiteX6" fmla="*/ 0 w 2632144"/>
              <a:gd name="connsiteY6" fmla="*/ 96517 h 1473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32144" h="147317">
                <a:moveTo>
                  <a:pt x="0" y="96517"/>
                </a:moveTo>
                <a:cubicBezTo>
                  <a:pt x="0" y="124457"/>
                  <a:pt x="22860" y="147317"/>
                  <a:pt x="50800" y="147317"/>
                </a:cubicBezTo>
                <a:lnTo>
                  <a:pt x="2581344" y="147317"/>
                </a:lnTo>
                <a:cubicBezTo>
                  <a:pt x="2609284" y="147317"/>
                  <a:pt x="2632144" y="124457"/>
                  <a:pt x="2632144" y="96517"/>
                </a:cubicBezTo>
                <a:lnTo>
                  <a:pt x="2632144" y="0"/>
                </a:lnTo>
                <a:lnTo>
                  <a:pt x="0" y="0"/>
                </a:lnTo>
                <a:lnTo>
                  <a:pt x="0" y="96517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8" name="TextBox 1"/>
          <p:cNvSpPr txBox="1"/>
          <p:nvPr/>
        </p:nvSpPr>
        <p:spPr>
          <a:xfrm>
            <a:off x="304800" y="533400"/>
            <a:ext cx="7750050" cy="4395389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Subroutines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3175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choice:</a:t>
            </a:r>
          </a:p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spreadsheet.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subroutines.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Easiest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way:</a:t>
            </a:r>
          </a:p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 to write data to cells</a:t>
            </a:r>
          </a:p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Cells(row_num,col_num).Value=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2976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Cells(10,3).Value=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"Ducks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Rock"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Ducks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it!)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  <a:tab pos="1159170" algn="l"/>
                <a:tab pos="1713555" algn="l"/>
                <a:tab pos="2368738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In this example, our function doesn’t need to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cell,</a:t>
            </a:r>
            <a:b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 but our function does return a value.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1799845" y="2741679"/>
            <a:ext cx="5506153" cy="256594"/>
          </a:xfrm>
          <a:custGeom>
            <a:avLst/>
            <a:gdLst>
              <a:gd name="connsiteX0" fmla="*/ 0 w 2775063"/>
              <a:gd name="connsiteY0" fmla="*/ 43180 h 129307"/>
              <a:gd name="connsiteX1" fmla="*/ 43180 w 2775063"/>
              <a:gd name="connsiteY1" fmla="*/ 0 h 129307"/>
              <a:gd name="connsiteX2" fmla="*/ 2731882 w 2775063"/>
              <a:gd name="connsiteY2" fmla="*/ 0 h 129307"/>
              <a:gd name="connsiteX3" fmla="*/ 2775063 w 2775063"/>
              <a:gd name="connsiteY3" fmla="*/ 43180 h 129307"/>
              <a:gd name="connsiteX4" fmla="*/ 2775063 w 2775063"/>
              <a:gd name="connsiteY4" fmla="*/ 129307 h 129307"/>
              <a:gd name="connsiteX5" fmla="*/ 0 w 2775063"/>
              <a:gd name="connsiteY5" fmla="*/ 129307 h 129307"/>
              <a:gd name="connsiteX6" fmla="*/ 0 w 2775063"/>
              <a:gd name="connsiteY6" fmla="*/ 43180 h 1293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75063" h="129307">
                <a:moveTo>
                  <a:pt x="0" y="43180"/>
                </a:moveTo>
                <a:cubicBezTo>
                  <a:pt x="0" y="19431"/>
                  <a:pt x="19431" y="0"/>
                  <a:pt x="43180" y="0"/>
                </a:cubicBezTo>
                <a:lnTo>
                  <a:pt x="2731882" y="0"/>
                </a:lnTo>
                <a:cubicBezTo>
                  <a:pt x="2755631" y="0"/>
                  <a:pt x="2775063" y="19431"/>
                  <a:pt x="2775063" y="43180"/>
                </a:cubicBezTo>
                <a:lnTo>
                  <a:pt x="2775063" y="129307"/>
                </a:lnTo>
                <a:lnTo>
                  <a:pt x="0" y="129307"/>
                </a:lnTo>
                <a:lnTo>
                  <a:pt x="0" y="43180"/>
                </a:lnTo>
              </a:path>
            </a:pathLst>
          </a:custGeom>
          <a:solidFill>
            <a:srgbClr val="B3B3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1799845" y="2971800"/>
            <a:ext cx="5506153" cy="1451298"/>
          </a:xfrm>
          <a:custGeom>
            <a:avLst/>
            <a:gdLst>
              <a:gd name="connsiteX0" fmla="*/ 0 w 2775063"/>
              <a:gd name="connsiteY0" fmla="*/ 688180 h 731360"/>
              <a:gd name="connsiteX1" fmla="*/ 43180 w 2775063"/>
              <a:gd name="connsiteY1" fmla="*/ 731360 h 731360"/>
              <a:gd name="connsiteX2" fmla="*/ 2731882 w 2775063"/>
              <a:gd name="connsiteY2" fmla="*/ 731360 h 731360"/>
              <a:gd name="connsiteX3" fmla="*/ 2775063 w 2775063"/>
              <a:gd name="connsiteY3" fmla="*/ 688180 h 731360"/>
              <a:gd name="connsiteX4" fmla="*/ 2775063 w 2775063"/>
              <a:gd name="connsiteY4" fmla="*/ 0 h 731360"/>
              <a:gd name="connsiteX5" fmla="*/ 0 w 2775063"/>
              <a:gd name="connsiteY5" fmla="*/ 0 h 731360"/>
              <a:gd name="connsiteX6" fmla="*/ 0 w 2775063"/>
              <a:gd name="connsiteY6" fmla="*/ 688180 h 731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775063" h="731360">
                <a:moveTo>
                  <a:pt x="0" y="688180"/>
                </a:moveTo>
                <a:cubicBezTo>
                  <a:pt x="0" y="711929"/>
                  <a:pt x="19431" y="731360"/>
                  <a:pt x="43180" y="731360"/>
                </a:cubicBezTo>
                <a:lnTo>
                  <a:pt x="2731882" y="731360"/>
                </a:lnTo>
                <a:cubicBezTo>
                  <a:pt x="2755631" y="731360"/>
                  <a:pt x="2775063" y="711929"/>
                  <a:pt x="2775063" y="688180"/>
                </a:cubicBezTo>
                <a:lnTo>
                  <a:pt x="2775063" y="0"/>
                </a:lnTo>
                <a:lnTo>
                  <a:pt x="0" y="0"/>
                </a:lnTo>
                <a:lnTo>
                  <a:pt x="0" y="68818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8" name="TextBox 1"/>
          <p:cNvSpPr txBox="1"/>
          <p:nvPr/>
        </p:nvSpPr>
        <p:spPr>
          <a:xfrm>
            <a:off x="228600" y="495688"/>
            <a:ext cx="8654521" cy="4482550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381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Let’s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column.</a:t>
            </a:r>
          </a:p>
          <a:p>
            <a:pPr>
              <a:lnSpc>
                <a:spcPts val="3175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CheckColOne.</a:t>
            </a:r>
          </a:p>
          <a:p>
            <a:pPr>
              <a:lnSpc>
                <a:spcPts val="3175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argument?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984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 to check the </a:t>
            </a:r>
            <a:r>
              <a:rPr lang="en-US" altLang="zh-CN" sz="13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column</a:t>
            </a:r>
          </a:p>
          <a:p>
            <a:pPr>
              <a:lnSpc>
                <a:spcPts val="1984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CheckColOne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(RowNum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Cells(RowNum,3).Value=""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		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CheckColOne=1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		</a:t>
            </a:r>
            <a:r>
              <a:rPr lang="en-US" altLang="zh-CN" sz="1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CheckColOne=0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ts val="1587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	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3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3572"/>
              </a:lnSpc>
              <a:tabLst>
                <a:tab pos="604784" algn="l"/>
                <a:tab pos="1663156" algn="l"/>
                <a:tab pos="2091545" algn="l"/>
                <a:tab pos="2519934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empty?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1108745" y="4989927"/>
            <a:ext cx="72736" cy="96620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360733" y="4989927"/>
            <a:ext cx="6508392" cy="96620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1389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Cells(row_num,col_num).Value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ﬁrst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C.</a:t>
            </a:r>
          </a:p>
          <a:p>
            <a:pPr>
              <a:lnSpc>
                <a:spcPts val="1786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if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Cells(RowNum,3).Value=""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1" y="609600"/>
            <a:ext cx="5442359" cy="6210299"/>
          </a:xfrm>
          <a:prstGeom prst="rect">
            <a:avLst/>
          </a:prstGeom>
        </p:spPr>
      </p:pic>
      <p:sp>
        <p:nvSpPr>
          <p:cNvPr id="1031" name="Freeform 3"/>
          <p:cNvSpPr/>
          <p:nvPr/>
        </p:nvSpPr>
        <p:spPr>
          <a:xfrm>
            <a:off x="0" y="0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465066" y="1777105"/>
            <a:ext cx="3916934" cy="122611"/>
          </a:xfrm>
          <a:custGeom>
            <a:avLst/>
            <a:gdLst>
              <a:gd name="connsiteX0" fmla="*/ 0 w 1974108"/>
              <a:gd name="connsiteY0" fmla="*/ 38100 h 61788"/>
              <a:gd name="connsiteX1" fmla="*/ 38100 w 1974108"/>
              <a:gd name="connsiteY1" fmla="*/ 0 h 61788"/>
              <a:gd name="connsiteX2" fmla="*/ 1936007 w 1974108"/>
              <a:gd name="connsiteY2" fmla="*/ 0 h 61788"/>
              <a:gd name="connsiteX3" fmla="*/ 1974108 w 1974108"/>
              <a:gd name="connsiteY3" fmla="*/ 38100 h 61788"/>
              <a:gd name="connsiteX4" fmla="*/ 1974108 w 1974108"/>
              <a:gd name="connsiteY4" fmla="*/ 61788 h 61788"/>
              <a:gd name="connsiteX5" fmla="*/ 0 w 1974108"/>
              <a:gd name="connsiteY5" fmla="*/ 61788 h 61788"/>
              <a:gd name="connsiteX6" fmla="*/ 0 w 1974108"/>
              <a:gd name="connsiteY6" fmla="*/ 38100 h 6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74108" h="61788">
                <a:moveTo>
                  <a:pt x="0" y="38100"/>
                </a:moveTo>
                <a:cubicBezTo>
                  <a:pt x="0" y="17145"/>
                  <a:pt x="17145" y="0"/>
                  <a:pt x="38100" y="0"/>
                </a:cubicBezTo>
                <a:lnTo>
                  <a:pt x="1936007" y="0"/>
                </a:lnTo>
                <a:cubicBezTo>
                  <a:pt x="1956963" y="0"/>
                  <a:pt x="1974108" y="17145"/>
                  <a:pt x="1974108" y="38100"/>
                </a:cubicBezTo>
                <a:lnTo>
                  <a:pt x="1974108" y="61788"/>
                </a:lnTo>
                <a:lnTo>
                  <a:pt x="0" y="61788"/>
                </a:lnTo>
                <a:lnTo>
                  <a:pt x="0" y="381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465066" y="1843215"/>
            <a:ext cx="3916934" cy="1996129"/>
          </a:xfrm>
          <a:custGeom>
            <a:avLst/>
            <a:gdLst>
              <a:gd name="connsiteX0" fmla="*/ 0 w 1974108"/>
              <a:gd name="connsiteY0" fmla="*/ 967820 h 1005920"/>
              <a:gd name="connsiteX1" fmla="*/ 38100 w 1974108"/>
              <a:gd name="connsiteY1" fmla="*/ 1005920 h 1005920"/>
              <a:gd name="connsiteX2" fmla="*/ 1936007 w 1974108"/>
              <a:gd name="connsiteY2" fmla="*/ 1005920 h 1005920"/>
              <a:gd name="connsiteX3" fmla="*/ 1974108 w 1974108"/>
              <a:gd name="connsiteY3" fmla="*/ 967820 h 1005920"/>
              <a:gd name="connsiteX4" fmla="*/ 1974108 w 1974108"/>
              <a:gd name="connsiteY4" fmla="*/ 0 h 1005920"/>
              <a:gd name="connsiteX5" fmla="*/ 0 w 1974108"/>
              <a:gd name="connsiteY5" fmla="*/ 0 h 1005920"/>
              <a:gd name="connsiteX6" fmla="*/ 0 w 1974108"/>
              <a:gd name="connsiteY6" fmla="*/ 967820 h 1005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74108" h="1005920">
                <a:moveTo>
                  <a:pt x="0" y="967820"/>
                </a:moveTo>
                <a:cubicBezTo>
                  <a:pt x="0" y="988775"/>
                  <a:pt x="17145" y="1005920"/>
                  <a:pt x="38100" y="1005920"/>
                </a:cubicBezTo>
                <a:lnTo>
                  <a:pt x="1936007" y="1005920"/>
                </a:lnTo>
                <a:cubicBezTo>
                  <a:pt x="1956963" y="1005920"/>
                  <a:pt x="1974108" y="988775"/>
                  <a:pt x="1974108" y="967820"/>
                </a:cubicBezTo>
                <a:lnTo>
                  <a:pt x="1974108" y="0"/>
                </a:lnTo>
                <a:lnTo>
                  <a:pt x="0" y="0"/>
                </a:lnTo>
                <a:lnTo>
                  <a:pt x="0" y="96782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42" name="TextBox 1"/>
          <p:cNvSpPr txBox="1"/>
          <p:nvPr/>
        </p:nvSpPr>
        <p:spPr>
          <a:xfrm>
            <a:off x="201590" y="228600"/>
            <a:ext cx="7322517" cy="3653262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389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ShifterLoop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2778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</a:p>
          <a:p>
            <a:pPr>
              <a:lnSpc>
                <a:spcPts val="2778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RowNum=6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389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CheckColOne(RowNum)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1389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		  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ShiftOneColumn(RowNum)</a:t>
            </a:r>
          </a:p>
          <a:p>
            <a:pPr>
              <a:lnSpc>
                <a:spcPts val="1389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ts val="1389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RowNum</a:t>
            </a:r>
          </a:p>
          <a:p>
            <a:pPr>
              <a:lnSpc>
                <a:spcPts val="2778"/>
              </a:lnSpc>
              <a:tabLst>
                <a:tab pos="3956296" algn="l"/>
                <a:tab pos="4309087" algn="l"/>
                <a:tab pos="4510682" algn="l"/>
                <a:tab pos="4687077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</a:t>
            </a:r>
          </a:p>
        </p:txBody>
      </p:sp>
      <p:sp>
        <p:nvSpPr>
          <p:cNvPr id="57" name="Right Brace 56"/>
          <p:cNvSpPr/>
          <p:nvPr/>
        </p:nvSpPr>
        <p:spPr>
          <a:xfrm>
            <a:off x="3200400" y="1447800"/>
            <a:ext cx="381000" cy="1981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1"/>
          </p:cNvCxnSpPr>
          <p:nvPr/>
        </p:nvCxnSpPr>
        <p:spPr>
          <a:xfrm rot="10800000" flipH="1" flipV="1">
            <a:off x="3581400" y="2438400"/>
            <a:ext cx="8382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Extending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we extend our program if we wanted to have the program highlight each moved row with a yellow background?</a:t>
            </a:r>
          </a:p>
          <a:p>
            <a:r>
              <a:rPr lang="en-US" dirty="0" smtClean="0"/>
              <a:t>Remember the approach most business people using VBA take:</a:t>
            </a:r>
          </a:p>
          <a:p>
            <a:pPr lvl="1"/>
            <a:r>
              <a:rPr lang="en-US" dirty="0" smtClean="0"/>
              <a:t>Perform “Macro Recording” to start</a:t>
            </a:r>
          </a:p>
          <a:p>
            <a:pPr lvl="1"/>
            <a:r>
              <a:rPr lang="en-US" dirty="0" smtClean="0"/>
              <a:t>Use/modify the resulting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09600"/>
            <a:ext cx="5591268" cy="4350890"/>
          </a:xfrm>
          <a:prstGeom prst="rect">
            <a:avLst/>
          </a:prstGeom>
          <a:noFill/>
        </p:spPr>
        <p:txBody>
          <a:bodyPr wrap="square" lIns="0" tIns="0" rIns="0" bIns="90718" rtlCol="0">
            <a:spAutoFit/>
          </a:bodyPr>
          <a:lstStyle/>
          <a:p>
            <a:pPr>
              <a:lnSpc>
                <a:spcPts val="992"/>
              </a:lnSpc>
              <a:tabLst>
                <a:tab pos="377990" algn="l"/>
                <a:tab pos="2343539" algn="l"/>
                <a:tab pos="2545133" algn="l"/>
              </a:tabLst>
            </a:pPr>
            <a:endParaRPr lang="en-US" altLang="zh-CN" sz="1200" dirty="0" smtClean="0">
              <a:solidFill>
                <a:srgbClr val="F2F2F2"/>
              </a:solidFill>
              <a:latin typeface="Times New Roman" pitchFamily="18" charset="0"/>
              <a:cs typeface="Times New Roman" pitchFamily="18" charset="0"/>
              <a:hlinkClick r:id="rId2" action="ppaction://hlinksldjump"/>
            </a:endParaRP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4564"/>
              </a:lnSpc>
              <a:tabLst>
                <a:tab pos="377990" algn="l"/>
                <a:tab pos="2343539" algn="l"/>
                <a:tab pos="2545133" algn="l"/>
              </a:tabLst>
            </a:pPr>
            <a:r>
              <a:rPr lang="en-US" altLang="zh-CN" sz="49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4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</a:p>
          <a:p>
            <a:pPr>
              <a:lnSpc>
                <a:spcPts val="5754"/>
              </a:lnSpc>
              <a:tabLst>
                <a:tab pos="377990" algn="l"/>
                <a:tab pos="2343539" algn="l"/>
                <a:tab pos="2545133" algn="l"/>
              </a:tabLst>
            </a:pPr>
            <a:r>
              <a:rPr lang="en-US" altLang="zh-CN" dirty="0" smtClean="0"/>
              <a:t>	</a:t>
            </a:r>
            <a:r>
              <a:rPr lang="en-US" altLang="zh-CN" sz="49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PROGRAMMING:</a:t>
            </a:r>
          </a:p>
          <a:p>
            <a:pPr>
              <a:lnSpc>
                <a:spcPts val="5754"/>
              </a:lnSpc>
              <a:tabLst>
                <a:tab pos="377990" algn="l"/>
                <a:tab pos="2343539" algn="l"/>
                <a:tab pos="2545133" algn="l"/>
              </a:tabLst>
            </a:pPr>
            <a:r>
              <a:rPr lang="en-US" altLang="zh-CN" dirty="0" smtClean="0"/>
              <a:t>		</a:t>
            </a:r>
            <a:r>
              <a:rPr lang="en-US" altLang="zh-CN" sz="49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VBA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/>
          <a:lstStyle/>
          <a:p>
            <a:r>
              <a:rPr lang="en-US" dirty="0" smtClean="0"/>
              <a:t>What is O-O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191500" cy="443752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 that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“objects”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comprise programs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Objects: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a pure O-O language, every 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the program is an object.</a:t>
            </a:r>
          </a:p>
          <a:p>
            <a:pPr lvl="1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zh-CN" sz="24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object is 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ﬁelds)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(actions)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 hold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 information</a:t>
            </a:r>
          </a:p>
          <a:p>
            <a:pPr lvl="2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the object determine what the object can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9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objects types: </a:t>
            </a:r>
            <a:r>
              <a:rPr lang="en-US" i="1" dirty="0" smtClean="0"/>
              <a:t>classes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437529"/>
          </a:xfrm>
        </p:spPr>
        <p:txBody>
          <a:bodyPr/>
          <a:lstStyle/>
          <a:p>
            <a:r>
              <a:rPr lang="en-US" dirty="0" smtClean="0"/>
              <a:t>Each programming environment comes with many different kinds of predefined objects.</a:t>
            </a:r>
          </a:p>
          <a:p>
            <a:pPr lvl="1"/>
            <a:r>
              <a:rPr lang="en-US" dirty="0" smtClean="0"/>
              <a:t>An object type is called a </a:t>
            </a:r>
            <a:r>
              <a:rPr lang="en-US" b="1" dirty="0" smtClean="0"/>
              <a:t>class</a:t>
            </a:r>
            <a:r>
              <a:rPr lang="en-US" dirty="0" smtClean="0"/>
              <a:t>.  </a:t>
            </a:r>
            <a:r>
              <a:rPr lang="en-US" dirty="0" smtClean="0"/>
              <a:t>A class is thus some </a:t>
            </a:r>
            <a:r>
              <a:rPr lang="en-US" b="1" i="1" dirty="0" smtClean="0"/>
              <a:t>type </a:t>
            </a:r>
            <a:r>
              <a:rPr lang="en-US" dirty="0" smtClean="0"/>
              <a:t>of object.</a:t>
            </a:r>
            <a:endParaRPr lang="en-US" dirty="0" smtClean="0"/>
          </a:p>
          <a:p>
            <a:r>
              <a:rPr lang="en-US" dirty="0" smtClean="0"/>
              <a:t>All objects within a </a:t>
            </a:r>
            <a:r>
              <a:rPr lang="en-US" b="1" dirty="0" smtClean="0"/>
              <a:t>class</a:t>
            </a:r>
            <a:r>
              <a:rPr lang="en-US" dirty="0" smtClean="0"/>
              <a:t> hold the same kind of information (identical attributes) and can perform the same actions (identical methods).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is the “cookie cutter</a:t>
            </a:r>
            <a:r>
              <a:rPr lang="en-US" dirty="0" smtClean="0"/>
              <a:t>”/template you </a:t>
            </a:r>
            <a:r>
              <a:rPr lang="en-US" dirty="0" smtClean="0"/>
              <a:t>use to </a:t>
            </a:r>
            <a:r>
              <a:rPr lang="en-US" dirty="0" smtClean="0"/>
              <a:t>create </a:t>
            </a:r>
            <a:r>
              <a:rPr lang="en-US" dirty="0" smtClean="0"/>
              <a:t>new object instances.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992" y="4648200"/>
            <a:ext cx="4440208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029200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Hollywood analogy: in </a:t>
            </a:r>
            <a:r>
              <a:rPr lang="en-US" sz="2000" i="1" dirty="0" err="1" smtClean="0"/>
              <a:t>Battlestar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Galactica</a:t>
            </a:r>
            <a:r>
              <a:rPr lang="en-US" sz="2000" i="1" dirty="0" smtClean="0"/>
              <a:t> there are 12 “classes” of human robots.  </a:t>
            </a:r>
            <a:r>
              <a:rPr lang="en-US" sz="2000" i="1" dirty="0" smtClean="0"/>
              <a:t>One of these 12 model types </a:t>
            </a:r>
            <a:r>
              <a:rPr lang="en-US" sz="2000" i="1" dirty="0" smtClean="0"/>
              <a:t>was</a:t>
            </a:r>
            <a:r>
              <a:rPr lang="en-US" sz="2000" i="1" dirty="0" smtClean="0"/>
              <a:t> the </a:t>
            </a:r>
            <a:r>
              <a:rPr lang="en-US" sz="2000" b="1" i="1" dirty="0" smtClean="0"/>
              <a:t>Sharon</a:t>
            </a:r>
            <a:r>
              <a:rPr lang="en-US" sz="2000" i="1" dirty="0" smtClean="0"/>
              <a:t> model.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6520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19200" y="5181600"/>
            <a:ext cx="5562600" cy="152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1981200"/>
            <a:ext cx="8534400" cy="1905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13813" cy="914400"/>
          </a:xfrm>
        </p:spPr>
        <p:txBody>
          <a:bodyPr/>
          <a:lstStyle/>
          <a:p>
            <a:r>
              <a:rPr lang="en-US" dirty="0" smtClean="0"/>
              <a:t>Creating and using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67700" cy="5029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You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need a class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c</a:t>
            </a:r>
            <a:r>
              <a:rPr lang="en-US" sz="1800" dirty="0" smtClean="0">
                <a:solidFill>
                  <a:schemeClr val="tx1"/>
                </a:solidFill>
              </a:rPr>
              <a:t>lass Sharon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Attributes</a:t>
            </a:r>
            <a:r>
              <a:rPr lang="en-US" sz="1800" dirty="0" smtClean="0">
                <a:solidFill>
                  <a:schemeClr val="tx1"/>
                </a:solidFill>
              </a:rPr>
              <a:t>: height, 3Dbodyshape, </a:t>
            </a:r>
            <a:r>
              <a:rPr lang="en-US" sz="1800" dirty="0" err="1" smtClean="0">
                <a:solidFill>
                  <a:schemeClr val="tx1"/>
                </a:solidFill>
              </a:rPr>
              <a:t>faceimage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currentlocation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currentlove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pastexperienceslog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Methods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imitateHuman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fallInLove</a:t>
            </a:r>
            <a:r>
              <a:rPr lang="en-US" sz="1800" dirty="0" smtClean="0">
                <a:solidFill>
                  <a:schemeClr val="tx1"/>
                </a:solidFill>
              </a:rPr>
              <a:t>(person), </a:t>
            </a:r>
            <a:r>
              <a:rPr lang="en-US" sz="1800" dirty="0" err="1" smtClean="0">
                <a:solidFill>
                  <a:schemeClr val="tx1"/>
                </a:solidFill>
              </a:rPr>
              <a:t>doSecretMission</a:t>
            </a:r>
            <a:r>
              <a:rPr lang="en-US" sz="1800" dirty="0" smtClean="0">
                <a:solidFill>
                  <a:schemeClr val="tx1"/>
                </a:solidFill>
              </a:rPr>
              <a:t>(password)</a:t>
            </a:r>
            <a:endParaRPr lang="en-US" sz="1800" dirty="0" smtClean="0"/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688356" algn="l"/>
                <a:tab pos="2645931" algn="l"/>
              </a:tabLst>
            </a:pPr>
            <a:r>
              <a:rPr lang="en-US" altLang="zh-CN" sz="1800" dirty="0" smtClean="0"/>
              <a:t>You then “declare” a new object and can subsequently assign its attribute value and invoke its methods. 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  <a:tab pos="1688356" algn="l"/>
                <a:tab pos="2645931" algn="l"/>
              </a:tabLst>
            </a:pPr>
            <a:r>
              <a:rPr lang="en-US" sz="1800" dirty="0" smtClean="0"/>
              <a:t>Example: declaring a new Sharon object, assigning a value, and calling a method</a:t>
            </a:r>
          </a:p>
          <a:p>
            <a:pPr marL="0" indent="0">
              <a:lnSpc>
                <a:spcPts val="1786"/>
              </a:lnSpc>
              <a:buNone/>
              <a:tabLst>
                <a:tab pos="604784" algn="l"/>
                <a:tab pos="907176" algn="l"/>
                <a:tab pos="1688356" algn="l"/>
                <a:tab pos="2645931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		Sharon sharonNo55</a:t>
            </a:r>
          </a:p>
          <a:p>
            <a:pPr marL="0" indent="0">
              <a:lnSpc>
                <a:spcPts val="1786"/>
              </a:lnSpc>
              <a:buNone/>
              <a:tabLst>
                <a:tab pos="604784" algn="l"/>
                <a:tab pos="907176" algn="l"/>
                <a:tab pos="1688356" algn="l"/>
                <a:tab pos="2645931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		sharonNo55.currentlocation = “KA.493.X7.1034”</a:t>
            </a:r>
          </a:p>
          <a:p>
            <a:pPr marL="0" indent="0">
              <a:lnSpc>
                <a:spcPts val="1786"/>
              </a:lnSpc>
              <a:buNone/>
              <a:tabLst>
                <a:tab pos="604784" algn="l"/>
                <a:tab pos="907176" algn="l"/>
                <a:tab pos="1688356" algn="l"/>
                <a:tab pos="2645931" algn="l"/>
              </a:tabLst>
            </a:pPr>
            <a:r>
              <a:rPr lang="en-US" sz="1800" dirty="0" smtClean="0">
                <a:solidFill>
                  <a:srgbClr val="000000"/>
                </a:solidFill>
              </a:rPr>
              <a:t>		sharonNo55.fallInLove(</a:t>
            </a:r>
            <a:r>
              <a:rPr lang="en-US" sz="1800" dirty="0" err="1" smtClean="0">
                <a:solidFill>
                  <a:srgbClr val="000000"/>
                </a:solidFill>
              </a:rPr>
              <a:t>Helo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lnSpc>
                <a:spcPts val="1786"/>
              </a:lnSpc>
              <a:buNone/>
              <a:tabLst>
                <a:tab pos="604784" algn="l"/>
                <a:tab pos="907176" algn="l"/>
                <a:tab pos="1688356" algn="l"/>
                <a:tab pos="2645931" algn="l"/>
              </a:tabLs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9881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201590" y="453630"/>
            <a:ext cx="8358478" cy="5138029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Fundamentals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778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(their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heavily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 on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 are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on.</a:t>
            </a:r>
          </a:p>
          <a:p>
            <a:pPr>
              <a:lnSpc>
                <a:spcPts val="2381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/>
              <a:t>	</a:t>
            </a:r>
          </a:p>
          <a:p>
            <a:pPr>
              <a:lnSpc>
                <a:spcPts val="2381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zh-CN" sz="24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183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/>
              <a:t>			</a:t>
            </a:r>
            <a:r>
              <a:rPr lang="en-US" altLang="zh-CN" sz="20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Customers,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2183"/>
              </a:lnSpc>
              <a:tabLst>
                <a:tab pos="604784" algn="l"/>
                <a:tab pos="1159170" algn="l"/>
                <a:tab pos="1461562" algn="l"/>
              </a:tabLst>
            </a:pP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86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/>
              <a:t>			</a:t>
            </a:r>
            <a:r>
              <a:rPr lang="en-US" altLang="zh-CN" sz="20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SSN,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786"/>
              </a:lnSpc>
              <a:tabLst>
                <a:tab pos="604784" algn="l"/>
                <a:tab pos="1159170" algn="l"/>
                <a:tab pos="1461562" algn="l"/>
              </a:tabLst>
            </a:pP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786"/>
              </a:lnSpc>
              <a:tabLst>
                <a:tab pos="604784" algn="l"/>
                <a:tab pos="1159170" algn="l"/>
                <a:tab pos="1461562" algn="l"/>
              </a:tabLst>
            </a:pPr>
            <a:r>
              <a:rPr lang="en-US" altLang="zh-CN" sz="2800" dirty="0" smtClean="0"/>
              <a:t>			</a:t>
            </a:r>
            <a:r>
              <a:rPr lang="en-US" altLang="zh-CN" sz="20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Methods: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Withdraw,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Deposit,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check,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90711" y="497176"/>
            <a:ext cx="8648489" cy="4608224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VBA: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579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8A002E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specialized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Microsoft’s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well-known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>
              <a:lnSpc>
                <a:spcPts val="2579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>
              <a:lnSpc>
                <a:spcPts val="2778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Object-Oriented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Ofﬁce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suite: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Word,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Shortcut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Alt+F11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976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treats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objets.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</a:p>
          <a:p>
            <a:pPr>
              <a:lnSpc>
                <a:spcPts val="2183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pPr>
              <a:lnSpc>
                <a:spcPts val="1984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interested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in: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Workbooks,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worksheets,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cells,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ranges.</a:t>
            </a:r>
          </a:p>
          <a:p>
            <a:pPr>
              <a:lnSpc>
                <a:spcPts val="1786"/>
              </a:lnSpc>
              <a:tabLst>
                <a:tab pos="604784" algn="l"/>
                <a:tab pos="907176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 class (types of objects) in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3"/>
          <p:cNvSpPr/>
          <p:nvPr/>
        </p:nvSpPr>
        <p:spPr>
          <a:xfrm>
            <a:off x="0" y="220312"/>
            <a:ext cx="9142990" cy="690751"/>
          </a:xfrm>
          <a:custGeom>
            <a:avLst/>
            <a:gdLst>
              <a:gd name="connsiteX0" fmla="*/ 0 w 4608004"/>
              <a:gd name="connsiteY0" fmla="*/ 348094 h 348094"/>
              <a:gd name="connsiteX1" fmla="*/ 4608004 w 4608004"/>
              <a:gd name="connsiteY1" fmla="*/ 348094 h 348094"/>
              <a:gd name="connsiteX2" fmla="*/ 4608004 w 4608004"/>
              <a:gd name="connsiteY2" fmla="*/ 0 h 348094"/>
              <a:gd name="connsiteX3" fmla="*/ 0 w 4608004"/>
              <a:gd name="connsiteY3" fmla="*/ 0 h 348094"/>
              <a:gd name="connsiteX4" fmla="*/ 0 w 4608004"/>
              <a:gd name="connsiteY4" fmla="*/ 348094 h 348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1435" tIns="90718" rIns="181435" bIns="90718"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201590" y="453630"/>
            <a:ext cx="8483288" cy="4839057"/>
          </a:xfrm>
          <a:prstGeom prst="rect">
            <a:avLst/>
          </a:prstGeom>
          <a:noFill/>
        </p:spPr>
        <p:txBody>
          <a:bodyPr wrap="none" lIns="0" tIns="0" rIns="0" bIns="90718" rtlCol="0">
            <a:spAutoFit/>
          </a:bodyPr>
          <a:lstStyle/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337333"/>
                </a:solidFill>
                <a:latin typeface="Times New Roman" pitchFamily="18" charset="0"/>
                <a:cs typeface="Times New Roman" pitchFamily="18" charset="0"/>
              </a:rPr>
              <a:t>VBA</a:t>
            </a:r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1984"/>
              </a:lnSpc>
            </a:pPr>
            <a:endParaRPr lang="en-US" altLang="zh-CN" dirty="0" smtClean="0"/>
          </a:p>
          <a:p>
            <a:pPr>
              <a:lnSpc>
                <a:spcPts val="2381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VBA:</a:t>
            </a:r>
          </a:p>
          <a:p>
            <a:pPr lvl="2">
              <a:lnSpc>
                <a:spcPts val="2381"/>
              </a:lnSpc>
              <a:buFont typeface="Arial"/>
              <a:buChar char="•"/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</a:p>
          <a:p>
            <a:pPr lvl="2">
              <a:lnSpc>
                <a:spcPts val="1984"/>
              </a:lnSpc>
              <a:buFont typeface="Arial"/>
              <a:buChar char="•"/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</a:p>
          <a:p>
            <a:pPr>
              <a:lnSpc>
                <a:spcPts val="297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“records”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mouse-clicks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pPr>
              <a:lnSpc>
                <a:spcPts val="2183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strokes.</a:t>
            </a:r>
          </a:p>
          <a:p>
            <a:pPr lvl="2">
              <a:lnSpc>
                <a:spcPts val="1984"/>
              </a:lnSpc>
              <a:buFont typeface="Arial"/>
              <a:buChar char="•"/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Advantage: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VBA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you.</a:t>
            </a:r>
          </a:p>
          <a:p>
            <a:pPr lvl="2">
              <a:lnSpc>
                <a:spcPts val="1786"/>
              </a:lnSpc>
              <a:buFont typeface="Arial"/>
              <a:buChar char="•"/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Disadvantage: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limited.</a:t>
            </a:r>
          </a:p>
          <a:p>
            <a:pPr>
              <a:lnSpc>
                <a:spcPts val="2976"/>
              </a:lnSpc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tackle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limitation,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mixed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approach:</a:t>
            </a:r>
          </a:p>
          <a:p>
            <a:pPr lvl="2">
              <a:lnSpc>
                <a:spcPts val="1984"/>
              </a:lnSpc>
              <a:buFont typeface="Arial"/>
              <a:buChar char="•"/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macro.</a:t>
            </a:r>
          </a:p>
          <a:p>
            <a:pPr lvl="2">
              <a:lnSpc>
                <a:spcPts val="1786"/>
              </a:lnSpc>
              <a:buFont typeface="Arial"/>
              <a:buChar char="•"/>
              <a:tabLst>
                <a:tab pos="604784" algn="l"/>
                <a:tab pos="907176" algn="l"/>
                <a:tab pos="115917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Then,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tweak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achieve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4020</TotalTime>
  <Words>787</Words>
  <Application>Microsoft Macintosh PowerPoint</Application>
  <PresentationFormat>On-screen Show (4:3)</PresentationFormat>
  <Paragraphs>414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 VBA and Macro creation  (using Excel) </vt:lpstr>
      <vt:lpstr>PowerPoint Presentation</vt:lpstr>
      <vt:lpstr>PowerPoint Presentation</vt:lpstr>
      <vt:lpstr>What is O-O programming?</vt:lpstr>
      <vt:lpstr>Different objects types: classes</vt:lpstr>
      <vt:lpstr>Creating and using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Practice: Extending our program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Michael Pangburn</cp:lastModifiedBy>
  <cp:revision>148</cp:revision>
  <cp:lastPrinted>2012-10-02T15:04:11Z</cp:lastPrinted>
  <dcterms:created xsi:type="dcterms:W3CDTF">2011-02-22T17:54:05Z</dcterms:created>
  <dcterms:modified xsi:type="dcterms:W3CDTF">2013-03-07T18:52:36Z</dcterms:modified>
</cp:coreProperties>
</file>