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75" r:id="rId12"/>
    <p:sldId id="277" r:id="rId13"/>
    <p:sldId id="284" r:id="rId14"/>
    <p:sldId id="276" r:id="rId15"/>
    <p:sldId id="285" r:id="rId16"/>
    <p:sldId id="286" r:id="rId17"/>
    <p:sldId id="287" r:id="rId18"/>
    <p:sldId id="279" r:id="rId19"/>
    <p:sldId id="280" r:id="rId20"/>
    <p:sldId id="281" r:id="rId21"/>
    <p:sldId id="282" r:id="rId22"/>
    <p:sldId id="283" r:id="rId23"/>
    <p:sldId id="288" r:id="rId24"/>
    <p:sldId id="274" r:id="rId25"/>
    <p:sldId id="278" r:id="rId26"/>
    <p:sldId id="266" r:id="rId27"/>
    <p:sldId id="267" r:id="rId28"/>
    <p:sldId id="273" r:id="rId29"/>
    <p:sldId id="289" r:id="rId30"/>
    <p:sldId id="290" r:id="rId31"/>
    <p:sldId id="291" r:id="rId3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3659"/>
  </p:normalViewPr>
  <p:slideViewPr>
    <p:cSldViewPr snapToGrid="0" snapToObjects="1">
      <p:cViewPr varScale="1">
        <p:scale>
          <a:sx n="62" d="100"/>
          <a:sy n="62" d="100"/>
        </p:scale>
        <p:origin x="-1584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3967C66-7B75-43D0-87B2-BDFD9C1D023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Minicurso:</a:t>
            </a:r>
            <a:endParaRPr lang="pt-BR" sz="3200" b="0" strike="noStrike" spc="-1">
              <a:latin typeface="Arial"/>
            </a:endParaRPr>
          </a:p>
          <a:p>
            <a:pPr algn="ctr"/>
            <a:r>
              <a:rPr lang="pt-BR" sz="5400" b="1" strike="noStrike" spc="-1">
                <a:solidFill>
                  <a:srgbClr val="CE181E"/>
                </a:solidFill>
                <a:latin typeface="Arial"/>
              </a:rPr>
              <a:t>V</a:t>
            </a:r>
            <a:r>
              <a:rPr lang="pt-BR" sz="5400" b="1" strike="noStrike" spc="-1">
                <a:solidFill>
                  <a:srgbClr val="696969"/>
                </a:solidFill>
                <a:latin typeface="Arial"/>
              </a:rPr>
              <a:t>isual</a:t>
            </a:r>
            <a:r>
              <a:rPr lang="pt-BR" sz="5400" b="1" strike="noStrike" spc="-1">
                <a:latin typeface="Arial"/>
              </a:rPr>
              <a:t> </a:t>
            </a:r>
            <a:r>
              <a:rPr lang="pt-BR" sz="5400" b="1" strike="noStrike" spc="-1">
                <a:solidFill>
                  <a:srgbClr val="008000"/>
                </a:solidFill>
                <a:latin typeface="Arial"/>
              </a:rPr>
              <a:t>B</a:t>
            </a:r>
            <a:r>
              <a:rPr lang="pt-BR" sz="5400" b="1" strike="noStrike" spc="-1">
                <a:solidFill>
                  <a:srgbClr val="696969"/>
                </a:solidFill>
                <a:latin typeface="Arial"/>
              </a:rPr>
              <a:t>asic</a:t>
            </a:r>
            <a:r>
              <a:rPr lang="pt-BR" sz="5400" b="1" strike="noStrike" spc="-1">
                <a:latin typeface="Arial"/>
              </a:rPr>
              <a:t> </a:t>
            </a:r>
            <a:r>
              <a:rPr lang="pt-BR" sz="5400" b="1" strike="noStrike" spc="-1">
                <a:solidFill>
                  <a:srgbClr val="696969"/>
                </a:solidFill>
                <a:latin typeface="Arial"/>
              </a:rPr>
              <a:t>for</a:t>
            </a:r>
            <a:r>
              <a:rPr lang="pt-BR" sz="5400" b="1" strike="noStrike" spc="-1">
                <a:latin typeface="Arial"/>
              </a:rPr>
              <a:t> </a:t>
            </a:r>
            <a:r>
              <a:rPr lang="pt-BR" sz="5400" b="1" strike="noStrike" spc="-1">
                <a:solidFill>
                  <a:srgbClr val="3465A4"/>
                </a:solidFill>
                <a:latin typeface="Arial"/>
              </a:rPr>
              <a:t>A</a:t>
            </a:r>
            <a:r>
              <a:rPr lang="pt-BR" sz="5400" b="1" strike="noStrike" spc="-1">
                <a:solidFill>
                  <a:srgbClr val="696969"/>
                </a:solidFill>
                <a:latin typeface="Arial"/>
              </a:rPr>
              <a:t>pplication</a:t>
            </a:r>
            <a:endParaRPr lang="pt-BR" sz="5400" b="0" strike="noStrike" spc="-1">
              <a:latin typeface="Arial"/>
            </a:endParaRPr>
          </a:p>
          <a:p>
            <a:pPr algn="ctr"/>
            <a:endParaRPr lang="pt-BR" sz="5400" b="0" strike="noStrike" spc="-1">
              <a:latin typeface="Arial"/>
            </a:endParaRPr>
          </a:p>
          <a:p>
            <a:pPr algn="ctr"/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Luiz Alberto, Professor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Procedimentos 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pt-BR" sz="40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AdivinhaNome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Adivinha nome do usuário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Autor: nome do autor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Data : 23-10-2017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6000" b="0" strike="noStrike" spc="-1" dirty="0" smtClean="0">
                <a:solidFill>
                  <a:srgbClr val="FF0000"/>
                </a:solidFill>
                <a:latin typeface="Arial"/>
              </a:rPr>
              <a:t>...</a:t>
            </a:r>
            <a:endParaRPr lang="pt-BR" sz="60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Procedimentos (Variáveis) 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21919" y="1769040"/>
            <a:ext cx="9958705" cy="504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pt-BR" sz="36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resposta As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6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“Seu nome “&amp;  				  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Application.UserName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“?”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resposta =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vbYesNo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36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179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Procedimentos (Condicional) 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21919" y="1769040"/>
            <a:ext cx="9958705" cy="504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resposta =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vbNo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“Sinto muito !”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pt-BR" sz="36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resposta =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vbYes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36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“Yes! Eu acertei...”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pt-BR" sz="36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6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6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endParaRPr lang="pt-BR" sz="36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534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latin typeface="Arial"/>
              </a:rPr>
              <a:t>Visual Basic Editor (ALT+F11)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88000" y="1440000"/>
            <a:ext cx="9360000" cy="561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285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Exercício: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Execute o Excel</a:t>
            </a:r>
            <a:endParaRPr lang="pt-BR" sz="32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Em Arquivos, selecione </a:t>
            </a:r>
            <a:r>
              <a:rPr lang="pt-BR" sz="3200" b="1" spc="-1" dirty="0" smtClean="0">
                <a:latin typeface="Arial"/>
              </a:rPr>
              <a:t>Personalizar Faixa de Opções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Em </a:t>
            </a:r>
            <a:r>
              <a:rPr lang="pt-BR" sz="3200" b="1" spc="-1" dirty="0" smtClean="0">
                <a:latin typeface="Arial"/>
              </a:rPr>
              <a:t>Personalizar Faixa de Opções</a:t>
            </a:r>
            <a:r>
              <a:rPr lang="pt-BR" sz="3200" spc="-1" dirty="0" smtClean="0">
                <a:latin typeface="Arial"/>
              </a:rPr>
              <a:t>:, marque</a:t>
            </a:r>
            <a:r>
              <a:rPr lang="pt-BR" sz="3200" b="1" spc="-1" dirty="0" smtClean="0">
                <a:latin typeface="Arial"/>
              </a:rPr>
              <a:t> Desenvolver</a:t>
            </a:r>
            <a:endParaRPr lang="pt-BR" sz="3200" b="1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Clique em </a:t>
            </a:r>
            <a:r>
              <a:rPr lang="pt-BR" sz="3200" b="1" strike="noStrike" spc="-1" dirty="0" smtClean="0">
                <a:latin typeface="Arial"/>
              </a:rPr>
              <a:t>Ok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Na aba </a:t>
            </a:r>
            <a:r>
              <a:rPr lang="pt-BR" sz="3200" b="1" strike="noStrike" spc="-1" dirty="0" smtClean="0">
                <a:latin typeface="Arial"/>
              </a:rPr>
              <a:t>Desenvolvedor, </a:t>
            </a:r>
            <a:r>
              <a:rPr lang="pt-BR" sz="3200" strike="noStrike" spc="-1" dirty="0" smtClean="0">
                <a:latin typeface="Arial"/>
              </a:rPr>
              <a:t>clique em </a:t>
            </a:r>
            <a:r>
              <a:rPr lang="pt-BR" sz="3200" b="1" strike="noStrike" spc="-1" dirty="0" smtClean="0">
                <a:latin typeface="Arial"/>
              </a:rPr>
              <a:t>Visual Basic</a:t>
            </a:r>
            <a:endParaRPr lang="pt-BR" sz="3200" b="1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Clique na opção do menu, </a:t>
            </a:r>
            <a:r>
              <a:rPr lang="pt-BR" sz="3200" b="1" spc="-1" dirty="0" smtClean="0">
                <a:latin typeface="Arial"/>
              </a:rPr>
              <a:t>Inserir </a:t>
            </a:r>
            <a:r>
              <a:rPr lang="pt-BR" sz="3200" b="1" spc="-1" dirty="0" smtClean="0">
                <a:latin typeface="Arial"/>
                <a:sym typeface="Wingdings" panose="05000000000000000000" pitchFamily="2" charset="2"/>
              </a:rPr>
              <a:t> Módulo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Clique na opção do menu, </a:t>
            </a:r>
            <a:r>
              <a:rPr lang="pt-BR" sz="3200" b="1" spc="-1" dirty="0" smtClean="0">
                <a:latin typeface="Arial"/>
              </a:rPr>
              <a:t>Inserir </a:t>
            </a:r>
            <a:r>
              <a:rPr lang="pt-BR" sz="3200" b="1" spc="-1" dirty="0" smtClean="0">
                <a:latin typeface="Arial"/>
                <a:sym typeface="Wingdings" panose="05000000000000000000" pitchFamily="2" charset="2"/>
              </a:rPr>
              <a:t> Procedimento</a:t>
            </a:r>
            <a:r>
              <a:rPr lang="pt-BR" sz="3200" spc="-1" dirty="0" smtClean="0">
                <a:latin typeface="Arial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Agora, digite o código do procedimento </a:t>
            </a:r>
            <a:r>
              <a:rPr lang="pt-BR" sz="3200" b="1" spc="-1" dirty="0" err="1" smtClean="0">
                <a:latin typeface="Arial"/>
              </a:rPr>
              <a:t>AdivinhaNome</a:t>
            </a:r>
            <a:endParaRPr lang="pt-BR" sz="3200" b="1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Clique na opção do menu, </a:t>
            </a:r>
            <a:r>
              <a:rPr lang="pt-BR" sz="3200" b="1" strike="noStrike" spc="-1" dirty="0" smtClean="0">
                <a:latin typeface="Arial"/>
              </a:rPr>
              <a:t>Executar </a:t>
            </a:r>
            <a:r>
              <a:rPr lang="pt-BR" sz="3200" b="1" strike="noStrike" spc="-1" dirty="0" smtClean="0">
                <a:latin typeface="Arial"/>
                <a:sym typeface="Wingdings" panose="05000000000000000000" pitchFamily="2" charset="2"/>
              </a:rPr>
              <a:t> Macro (F5)</a:t>
            </a:r>
            <a:endParaRPr lang="pt-BR" sz="32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039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 smtClean="0">
                <a:latin typeface="Arial"/>
              </a:rPr>
              <a:t>Projeto#2:</a:t>
            </a:r>
            <a:endParaRPr lang="pt-BR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18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 smtClean="0">
                <a:latin typeface="Arial"/>
              </a:rPr>
              <a:t>Projeto#3:</a:t>
            </a:r>
            <a:endParaRPr lang="pt-BR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18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 smtClean="0">
                <a:latin typeface="Arial"/>
              </a:rPr>
              <a:t>Projeto#4:</a:t>
            </a:r>
            <a:endParaRPr lang="pt-BR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18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Comando Condicional (IF)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pt-BR" sz="40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AdivinhaNumero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Adivinha Número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Autor: Nome do autor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Data : 23-10-2017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40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177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Comando Condicional (IF)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51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sorteado As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40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resposta As 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4000" b="1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sorteado = 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10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palpite = Val(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InputBox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(“Entre com um número de 1 a 10”, “Palpite:”))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40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92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Visual Basic For Application (VBA) 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VBA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Visual Basic Editor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Módulos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Procedimentos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Variáveis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Laços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436147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Comando Condicional (IF)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51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(palpite &gt; resposta) 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(“Palpite muito alto”)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(“A resposta correta” &amp;  sorteado)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(palpite &lt; resposta)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pt-BR" sz="40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(“Palpite muito 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baixo”)</a:t>
            </a:r>
            <a:endParaRPr lang="pt-BR" sz="40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(“A resposta correta” &amp;  sorteado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40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362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Comando Condicional (IF)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51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40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MsgBox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(“Você acertou !”)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pt-BR" sz="40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Sub</a:t>
            </a:r>
            <a:endParaRPr lang="pt-BR" sz="40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3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Exercício: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51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Execute o Excel ou Abra uma Nova Pasta de Trabalho</a:t>
            </a:r>
            <a:endParaRPr lang="pt-BR" sz="32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FF0000"/>
                </a:solidFill>
                <a:latin typeface="Arial"/>
              </a:rPr>
              <a:t>Em Arquivos, selecione </a:t>
            </a:r>
            <a:r>
              <a:rPr lang="pt-BR" sz="3200" b="1" spc="-1" dirty="0" smtClean="0">
                <a:solidFill>
                  <a:srgbClr val="FF0000"/>
                </a:solidFill>
                <a:latin typeface="Arial"/>
              </a:rPr>
              <a:t>Personalizar Faixa de Opções (opcional)</a:t>
            </a:r>
            <a:endParaRPr lang="pt-BR" sz="3200" b="0" strike="noStrike" spc="-1" dirty="0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FF0000"/>
                </a:solidFill>
                <a:latin typeface="Arial"/>
              </a:rPr>
              <a:t>Em </a:t>
            </a:r>
            <a:r>
              <a:rPr lang="pt-BR" sz="3200" b="1" spc="-1" dirty="0" smtClean="0">
                <a:solidFill>
                  <a:srgbClr val="FF0000"/>
                </a:solidFill>
                <a:latin typeface="Arial"/>
              </a:rPr>
              <a:t>Personalizar Faixa de Opções</a:t>
            </a:r>
            <a:r>
              <a:rPr lang="pt-BR" sz="3200" spc="-1" dirty="0" smtClean="0">
                <a:solidFill>
                  <a:srgbClr val="FF0000"/>
                </a:solidFill>
                <a:latin typeface="Arial"/>
              </a:rPr>
              <a:t>:, marque</a:t>
            </a:r>
            <a:r>
              <a:rPr lang="pt-BR" sz="3200" b="1" spc="-1" dirty="0" smtClean="0">
                <a:solidFill>
                  <a:srgbClr val="FF0000"/>
                </a:solidFill>
                <a:latin typeface="Arial"/>
              </a:rPr>
              <a:t> Desenvolvedor</a:t>
            </a:r>
            <a:endParaRPr lang="pt-BR" sz="3200" b="1" strike="noStrike" spc="-1" dirty="0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FF0000"/>
                </a:solidFill>
                <a:latin typeface="Arial"/>
              </a:rPr>
              <a:t>Clique em </a:t>
            </a:r>
            <a:r>
              <a:rPr lang="pt-BR" sz="3200" b="1" strike="noStrike" spc="-1" dirty="0" smtClean="0">
                <a:solidFill>
                  <a:srgbClr val="FF0000"/>
                </a:solidFill>
                <a:latin typeface="Arial"/>
              </a:rPr>
              <a:t>Ok (opcional)</a:t>
            </a:r>
            <a:endParaRPr lang="pt-BR" sz="3200" b="0" strike="noStrike" spc="-1" dirty="0">
              <a:solidFill>
                <a:srgbClr val="FF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Na aba </a:t>
            </a:r>
            <a:r>
              <a:rPr lang="pt-BR" sz="3200" b="1" strike="noStrike" spc="-1" dirty="0" smtClean="0">
                <a:latin typeface="Arial"/>
              </a:rPr>
              <a:t>Desenvolvedor, </a:t>
            </a:r>
            <a:r>
              <a:rPr lang="pt-BR" sz="3200" strike="noStrike" spc="-1" dirty="0" smtClean="0">
                <a:latin typeface="Arial"/>
              </a:rPr>
              <a:t>clique em </a:t>
            </a:r>
            <a:r>
              <a:rPr lang="pt-BR" sz="3200" b="1" strike="noStrike" spc="-1" dirty="0" smtClean="0">
                <a:latin typeface="Arial"/>
              </a:rPr>
              <a:t>Visual Basic</a:t>
            </a:r>
            <a:endParaRPr lang="pt-BR" sz="3200" b="1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Clique na opção do menu, </a:t>
            </a:r>
            <a:r>
              <a:rPr lang="pt-BR" sz="3200" b="1" spc="-1" dirty="0" smtClean="0">
                <a:latin typeface="Arial"/>
              </a:rPr>
              <a:t>Inserir </a:t>
            </a:r>
            <a:r>
              <a:rPr lang="pt-BR" sz="3200" b="1" spc="-1" dirty="0" smtClean="0">
                <a:latin typeface="Arial"/>
                <a:sym typeface="Wingdings" panose="05000000000000000000" pitchFamily="2" charset="2"/>
              </a:rPr>
              <a:t> Módulo</a:t>
            </a:r>
            <a:endParaRPr lang="pt-BR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Clique na opção do menu, </a:t>
            </a:r>
            <a:r>
              <a:rPr lang="pt-BR" sz="3200" b="1" spc="-1" dirty="0" smtClean="0">
                <a:latin typeface="Arial"/>
              </a:rPr>
              <a:t>Inserir </a:t>
            </a:r>
            <a:r>
              <a:rPr lang="pt-BR" sz="3200" b="1" spc="-1" dirty="0" smtClean="0">
                <a:latin typeface="Arial"/>
                <a:sym typeface="Wingdings" panose="05000000000000000000" pitchFamily="2" charset="2"/>
              </a:rPr>
              <a:t> Procedimento</a:t>
            </a:r>
            <a:r>
              <a:rPr lang="pt-BR" sz="3200" spc="-1" dirty="0" smtClean="0">
                <a:latin typeface="Arial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latin typeface="Arial"/>
              </a:rPr>
              <a:t>Agora, digite o código do procedimento </a:t>
            </a:r>
            <a:r>
              <a:rPr lang="pt-BR" sz="3200" b="1" spc="-1" dirty="0" err="1" smtClean="0">
                <a:latin typeface="Arial"/>
              </a:rPr>
              <a:t>AdivinhaNumero</a:t>
            </a:r>
            <a:endParaRPr lang="pt-BR" sz="3200" b="1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Clique na opção do menu, </a:t>
            </a:r>
            <a:r>
              <a:rPr lang="pt-BR" sz="3200" b="1" strike="noStrike" spc="-1" dirty="0" smtClean="0">
                <a:latin typeface="Arial"/>
              </a:rPr>
              <a:t>Executar </a:t>
            </a:r>
            <a:r>
              <a:rPr lang="pt-BR" sz="3200" b="1" strike="noStrike" spc="-1" dirty="0" smtClean="0">
                <a:latin typeface="Arial"/>
                <a:sym typeface="Wingdings" panose="05000000000000000000" pitchFamily="2" charset="2"/>
              </a:rPr>
              <a:t> Macro (F5)</a:t>
            </a:r>
            <a:endParaRPr lang="pt-BR" sz="32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267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 smtClean="0">
                <a:latin typeface="Arial"/>
              </a:rPr>
              <a:t>Projeto#5:</a:t>
            </a:r>
            <a:endParaRPr lang="pt-BR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18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Laço de Repetição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ImprimeProdutos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Exemplo de procedimento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Autor: nome do autor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0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 Data : 23-10-2017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40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endParaRPr lang="pt-BR" sz="40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816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Laço de Repetição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3200" b="1" strike="noStrike" spc="-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ExemploProc</a:t>
            </a: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2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 </a:t>
            </a: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32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</a:t>
            </a: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“Caneta”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Range(“</a:t>
            </a:r>
            <a:r>
              <a:rPr lang="pt-BR" sz="32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a1”).</a:t>
            </a: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ActiveCell.Value</a:t>
            </a: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32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2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Sub</a:t>
            </a:r>
            <a:endParaRPr lang="pt-BR" sz="32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720000" y="6761160"/>
            <a:ext cx="8496000" cy="51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3600" b="0" strike="noStrike" spc="-1">
                <a:latin typeface="OpenSymbol"/>
                <a:ea typeface="OpenSymbol"/>
              </a:rPr>
              <a:t> </a:t>
            </a:r>
            <a:r>
              <a:rPr lang="pt-BR" sz="2800" b="1" strike="noStrike" spc="-1">
                <a:solidFill>
                  <a:srgbClr val="CE181E"/>
                </a:solidFill>
                <a:latin typeface="Arial"/>
              </a:rPr>
              <a:t>Executar → ?</a:t>
            </a:r>
            <a:endParaRPr lang="pt-BR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947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Laço de Repetição While 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5880"/>
            <a:ext cx="9071640" cy="5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ExemploProc</a:t>
            </a: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pt-BR" sz="24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 as </a:t>
            </a: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pt-BR" sz="24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pt-BR" sz="2400" b="1" strike="noStrike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 </a:t>
            </a: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4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“Caneta”</a:t>
            </a:r>
            <a:endParaRPr lang="pt-BR" sz="24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Range(“</a:t>
            </a:r>
            <a:r>
              <a:rPr lang="pt-BR" sz="2400" b="1" strike="noStrike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a1”).</a:t>
            </a: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pt-BR" sz="24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t-BR" sz="2400" b="1" strike="noStrike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&lt;= 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ActiveCell.Value</a:t>
            </a: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produto</a:t>
            </a: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ActiveCell.BorderAround</a:t>
            </a: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LineStyle</a:t>
            </a: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xlContinuous</a:t>
            </a: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ColorIndex</a:t>
            </a: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:=1, </a:t>
            </a: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pt-BR" sz="2400" b="1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pt-BR" sz="2400" b="1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xlThin</a:t>
            </a:r>
            <a:endParaRPr lang="pt-BR" sz="2400" b="1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BR" sz="2400" b="1" strike="noStrike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ActiveCell.Offset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(1,0).</a:t>
            </a:r>
            <a:r>
              <a:rPr lang="pt-BR" sz="2400" b="1" strike="noStrike" spc="-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400" b="1" strike="noStrike" spc="-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</a:t>
            </a: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pt-BR" sz="2400" b="1" strike="noStrike" spc="-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endParaRPr lang="pt-BR" sz="2400" b="0" strike="noStrike" spc="-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400" b="1" strike="noStrike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2400" b="1" strike="noStrike" spc="-1" dirty="0">
                <a:latin typeface="Consolas" panose="020B0609020204030204" pitchFamily="49" charset="0"/>
                <a:cs typeface="Consolas" panose="020B0609020204030204" pitchFamily="49" charset="0"/>
              </a:rPr>
              <a:t> Sub</a:t>
            </a:r>
            <a:endParaRPr lang="pt-BR" sz="2400" b="0" strike="noStrike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107350"/>
            <a:ext cx="9071640" cy="349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Laço de Repetição </a:t>
            </a:r>
            <a:r>
              <a:rPr lang="pt-BR" sz="4400" b="0" strike="noStrike" spc="-1" dirty="0" err="1" smtClean="0">
                <a:latin typeface="Arial"/>
              </a:rPr>
              <a:t>While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692727"/>
            <a:ext cx="9071640" cy="6650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Sub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ExemploProc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produto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Caneta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linha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Range("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a1").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Select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Do While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linha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ActiveCell.Value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produto</a:t>
            </a:r>
            <a:endParaRPr lang="en-US" sz="22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ActiveCell.BorderAround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LineStyle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:=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xlContinuous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_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ColorIndex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:=1, Weight:=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xlThin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       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2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linha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Mod 2 = 0 Then</a:t>
            </a:r>
            <a:endParaRPr lang="en-US" sz="22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            </a:t>
            </a:r>
            <a:r>
              <a:rPr lang="en-US" sz="2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ActiveCell.Interior.Color</a:t>
            </a: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RGB(255, 0, 0)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en-US" sz="22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            </a:t>
            </a:r>
            <a:r>
              <a:rPr lang="en-US" sz="22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ActiveCell.Interior.Color</a:t>
            </a: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RGB(0, 255, 0)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        </a:t>
            </a:r>
            <a:r>
              <a:rPr lang="en-US" sz="2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End </a:t>
            </a: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ActiveCell.Offset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(1, 0).Select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linha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linha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+ 1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    Loop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End Sub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 smtClean="0">
                <a:latin typeface="Arial"/>
              </a:rPr>
              <a:t>Projeto#6: </a:t>
            </a:r>
            <a:r>
              <a:rPr lang="pt-BR" sz="4000" b="1" spc="-1" dirty="0" smtClean="0">
                <a:latin typeface="Arial"/>
              </a:rPr>
              <a:t>Verificando Vendas</a:t>
            </a:r>
            <a:endParaRPr lang="pt-BR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36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Vetores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551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pt-BR" sz="32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Sub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CalculaMedia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notas(10)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nota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soma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media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i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j As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29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>
          <a:xfrm>
            <a:off x="641160" y="3273120"/>
            <a:ext cx="9071640" cy="12621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000" b="1" dirty="0" smtClean="0"/>
              <a:t>É uma </a:t>
            </a:r>
            <a:r>
              <a:rPr lang="pt-BR" sz="4000" b="1" dirty="0" smtClean="0">
                <a:solidFill>
                  <a:srgbClr val="0070C0"/>
                </a:solidFill>
              </a:rPr>
              <a:t>ação</a:t>
            </a:r>
            <a:r>
              <a:rPr lang="pt-BR" sz="4000" b="1" dirty="0" smtClean="0"/>
              <a:t> ou um </a:t>
            </a:r>
            <a:r>
              <a:rPr lang="pt-BR" sz="4000" b="1" dirty="0" smtClean="0">
                <a:solidFill>
                  <a:srgbClr val="0070C0"/>
                </a:solidFill>
              </a:rPr>
              <a:t>conjunto</a:t>
            </a:r>
            <a:r>
              <a:rPr lang="pt-BR" sz="4000" b="1" dirty="0" smtClean="0"/>
              <a:t> de ações que pode ser usado para </a:t>
            </a:r>
            <a:r>
              <a:rPr lang="pt-BR" sz="4000" b="1" dirty="0" smtClean="0">
                <a:solidFill>
                  <a:srgbClr val="0070C0"/>
                </a:solidFill>
              </a:rPr>
              <a:t>automatizar</a:t>
            </a:r>
            <a:r>
              <a:rPr lang="pt-BR" sz="4000" b="1" dirty="0" smtClean="0"/>
              <a:t> tarefas</a:t>
            </a:r>
            <a:endParaRPr lang="pt-BR" sz="4000" b="1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Macro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214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Vetores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06680" y="1447800"/>
            <a:ext cx="9814560" cy="583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soma = 0: j = 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For i = 1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nota =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InputBox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("Informe a " &amp; i &amp; "a. nota")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soma = soma + nota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notas(i) = nota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Next i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878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latin typeface="Arial"/>
              </a:rPr>
              <a:t>Vetores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06680" y="1447800"/>
            <a:ext cx="9814560" cy="583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media = soma / 10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(1, 1) = "Média da turma :" &amp; media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(2, 1) = "Notas acima da média:"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For i = 1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(notas(i) &gt; media)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    j = j + 1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(3, j) = notas(i)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200" b="1" spc="-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>
                <a:latin typeface="Consolas" panose="020B0609020204030204" pitchFamily="49" charset="0"/>
                <a:cs typeface="Consolas" panose="020B0609020204030204" pitchFamily="49" charset="0"/>
              </a:rPr>
              <a:t>    Next </a:t>
            </a:r>
            <a:r>
              <a:rPr lang="pt-BR" sz="3200" b="1" spc="-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1" spc="-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pt-BR" sz="3200" b="1" spc="-1" smtClean="0">
                <a:latin typeface="Consolas" panose="020B0609020204030204" pitchFamily="49" charset="0"/>
                <a:cs typeface="Consolas" panose="020B0609020204030204" pitchFamily="49" charset="0"/>
              </a:rPr>
              <a:t> Sub</a:t>
            </a:r>
            <a:endParaRPr lang="pt-BR" sz="3200" b="1" spc="-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281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1" strike="noStrike" spc="-1" dirty="0">
                <a:latin typeface="Arial"/>
              </a:rPr>
              <a:t>Trabalhando com Macros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Gravar </a:t>
            </a:r>
            <a:r>
              <a:rPr lang="pt-BR" sz="3200" b="0" strike="noStrike" spc="-1" dirty="0">
                <a:latin typeface="Arial"/>
              </a:rPr>
              <a:t>Um Macro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latin typeface="Arial"/>
              </a:rPr>
              <a:t>Iniciar: Exibição → Macro → Gravar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latin typeface="Arial"/>
              </a:rPr>
              <a:t>Para: Exibição → Macro → Parar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Executar Um Macro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latin typeface="Arial"/>
              </a:rPr>
              <a:t>Tecla de Atalho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latin typeface="Arial"/>
              </a:rPr>
              <a:t>Botão na Barra de Tarefas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000" b="1" strike="noStrike" spc="-1" dirty="0">
                <a:latin typeface="Arial"/>
              </a:rPr>
              <a:t>Projeto#1</a:t>
            </a:r>
            <a:r>
              <a:rPr lang="pt-BR" sz="4000" b="1" strike="noStrike" spc="-1" dirty="0" smtClean="0">
                <a:latin typeface="Arial"/>
              </a:rPr>
              <a:t>:</a:t>
            </a:r>
            <a:endParaRPr lang="pt-BR" sz="40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1" strike="noStrike" spc="-1" dirty="0">
                <a:latin typeface="Arial"/>
              </a:rPr>
              <a:t>Visual Basic For </a:t>
            </a:r>
            <a:r>
              <a:rPr lang="pt-BR" sz="4400" b="1" strike="noStrike" spc="-1" dirty="0" err="1" smtClean="0">
                <a:latin typeface="Arial"/>
              </a:rPr>
              <a:t>Application</a:t>
            </a:r>
            <a:r>
              <a:rPr lang="pt-BR" sz="4400" b="1" strike="noStrike" spc="-1" dirty="0" smtClean="0">
                <a:latin typeface="Arial"/>
              </a:rPr>
              <a:t> </a:t>
            </a:r>
            <a:endParaRPr lang="pt-BR" sz="4400" b="1" strike="noStrike" spc="-1" dirty="0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solidFill>
                  <a:srgbClr val="0070C0"/>
                </a:solidFill>
                <a:latin typeface="Arial"/>
              </a:rPr>
              <a:t>Linguagem</a:t>
            </a:r>
            <a:r>
              <a:rPr lang="pt-BR" sz="4000" b="1" strike="noStrike" spc="-1" dirty="0">
                <a:latin typeface="Arial"/>
              </a:rPr>
              <a:t> </a:t>
            </a:r>
            <a:r>
              <a:rPr lang="pt-BR" sz="4000" b="1" strike="noStrike" spc="-1" dirty="0">
                <a:solidFill>
                  <a:srgbClr val="0070C0"/>
                </a:solidFill>
                <a:latin typeface="Arial"/>
              </a:rPr>
              <a:t>de Programação </a:t>
            </a:r>
            <a:r>
              <a:rPr lang="pt-BR" sz="4000" b="1" strike="noStrike" spc="-1" dirty="0">
                <a:latin typeface="Arial"/>
              </a:rPr>
              <a:t>Visual Orientada a </a:t>
            </a:r>
            <a:r>
              <a:rPr lang="pt-BR" sz="4000" b="1" strike="noStrike" spc="-1" dirty="0" smtClean="0">
                <a:latin typeface="Arial"/>
              </a:rPr>
              <a:t>Objetos Utilizada para </a:t>
            </a:r>
            <a:r>
              <a:rPr lang="pt-BR" sz="4000" b="1" strike="noStrike" spc="-1" dirty="0" smtClean="0">
                <a:solidFill>
                  <a:srgbClr val="0070C0"/>
                </a:solidFill>
                <a:latin typeface="Arial"/>
              </a:rPr>
              <a:t>Escrever Macros</a:t>
            </a:r>
            <a:endParaRPr lang="pt-BR" sz="4000" b="0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Visual Basic Editor (ALT+F11)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88000" y="1440000"/>
            <a:ext cx="9360000" cy="56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b="1" strike="noStrike" spc="-1" dirty="0">
                <a:latin typeface="Arial"/>
              </a:rPr>
              <a:t>Módulos 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Arial"/>
              </a:rPr>
              <a:t>Contêiner de </a:t>
            </a:r>
            <a:r>
              <a:rPr lang="pt-BR" sz="4000" b="1" strike="noStrike" spc="-1" dirty="0">
                <a:solidFill>
                  <a:srgbClr val="0070C0"/>
                </a:solidFill>
                <a:latin typeface="Arial"/>
              </a:rPr>
              <a:t>procedimentos</a:t>
            </a:r>
            <a:r>
              <a:rPr lang="pt-BR" sz="4000" b="1" strike="noStrike" spc="-1" dirty="0">
                <a:latin typeface="Arial"/>
              </a:rPr>
              <a:t> e funções escritos em VBA</a:t>
            </a:r>
            <a:endParaRPr lang="pt-BR" sz="40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</a:pPr>
            <a:r>
              <a:rPr lang="pt-BR" sz="4000" b="1" strike="noStrike" spc="-1" dirty="0">
                <a:latin typeface="Arial"/>
              </a:rPr>
              <a:t> 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864000" y="4968000"/>
            <a:ext cx="8496000" cy="66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4400" spc="-1" dirty="0" smtClean="0">
                <a:latin typeface="OpenSymbol"/>
                <a:sym typeface="Wingdings"/>
              </a:rPr>
              <a:t> </a:t>
            </a:r>
            <a:r>
              <a:rPr lang="pt-BR" sz="4000" b="1" strike="noStrike" spc="-1" dirty="0" smtClean="0">
                <a:solidFill>
                  <a:srgbClr val="CE181E"/>
                </a:solidFill>
                <a:latin typeface="Arial"/>
              </a:rPr>
              <a:t>ALT+F11 </a:t>
            </a:r>
            <a:r>
              <a:rPr lang="pt-BR" sz="4000" b="1" strike="noStrike" spc="-1" dirty="0">
                <a:solidFill>
                  <a:srgbClr val="CE181E"/>
                </a:solidFill>
                <a:latin typeface="Arial"/>
              </a:rPr>
              <a:t>→ Inserir → Módulo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Procedimentos 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4000" b="1" strike="noStrike" spc="-1" dirty="0">
                <a:latin typeface="Arial"/>
              </a:rPr>
              <a:t>Estrutura que Contém o </a:t>
            </a:r>
            <a:r>
              <a:rPr lang="pt-BR" sz="4000" b="1" strike="noStrike" spc="-1" dirty="0">
                <a:solidFill>
                  <a:srgbClr val="0070C0"/>
                </a:solidFill>
                <a:latin typeface="Arial"/>
              </a:rPr>
              <a:t>Código</a:t>
            </a:r>
            <a:r>
              <a:rPr lang="pt-BR" sz="4000" b="1" strike="noStrike" spc="-1" dirty="0">
                <a:latin typeface="Arial"/>
              </a:rPr>
              <a:t> de Uma </a:t>
            </a:r>
            <a:r>
              <a:rPr lang="pt-BR" sz="4000" b="1" strike="noStrike" spc="-1" dirty="0" smtClean="0">
                <a:solidFill>
                  <a:srgbClr val="0070C0"/>
                </a:solidFill>
                <a:latin typeface="Arial"/>
              </a:rPr>
              <a:t>Macro</a:t>
            </a:r>
            <a:r>
              <a:rPr lang="pt-BR" sz="4000" b="1" strike="noStrike" spc="-1" dirty="0" smtClean="0">
                <a:latin typeface="Arial"/>
              </a:rPr>
              <a:t> que </a:t>
            </a:r>
            <a:r>
              <a:rPr lang="pt-BR" sz="4000" b="1" strike="noStrike" spc="-1" dirty="0" smtClean="0">
                <a:solidFill>
                  <a:srgbClr val="0070C0"/>
                </a:solidFill>
                <a:latin typeface="Arial"/>
              </a:rPr>
              <a:t>Executa</a:t>
            </a:r>
            <a:r>
              <a:rPr lang="pt-BR" sz="4000" b="1" strike="noStrike" spc="-1" dirty="0" smtClean="0">
                <a:latin typeface="Arial"/>
              </a:rPr>
              <a:t> Algo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4" name="TextShape 3"/>
          <p:cNvSpPr txBox="1"/>
          <p:nvPr/>
        </p:nvSpPr>
        <p:spPr>
          <a:xfrm>
            <a:off x="576000" y="5619600"/>
            <a:ext cx="8496000" cy="51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3600" spc="-1" dirty="0" smtClean="0">
                <a:latin typeface="OpenSymbol"/>
                <a:sym typeface="Wingdings"/>
              </a:rPr>
              <a:t> </a:t>
            </a:r>
            <a:r>
              <a:rPr lang="pt-BR" sz="2800" b="1" strike="noStrike" spc="-1" dirty="0" smtClean="0">
                <a:solidFill>
                  <a:srgbClr val="CE181E"/>
                </a:solidFill>
                <a:latin typeface="Arial"/>
              </a:rPr>
              <a:t>Abrir </a:t>
            </a:r>
            <a:r>
              <a:rPr lang="pt-BR" sz="2800" b="1" strike="noStrike" spc="-1" dirty="0">
                <a:solidFill>
                  <a:srgbClr val="CE181E"/>
                </a:solidFill>
                <a:latin typeface="Arial"/>
              </a:rPr>
              <a:t>o Módulo </a:t>
            </a:r>
            <a:r>
              <a:rPr lang="pt-BR" sz="2800" b="1" strike="noStrike" spc="-1" dirty="0" smtClean="0">
                <a:solidFill>
                  <a:srgbClr val="CE181E"/>
                </a:solidFill>
                <a:latin typeface="Arial"/>
              </a:rPr>
              <a:t>(duplo clique) → Inserir </a:t>
            </a:r>
            <a:r>
              <a:rPr lang="pt-BR" sz="2800" b="1" strike="noStrike" spc="-1" dirty="0">
                <a:solidFill>
                  <a:srgbClr val="CE181E"/>
                </a:solidFill>
                <a:latin typeface="Arial"/>
              </a:rPr>
              <a:t>→ Procedimento</a:t>
            </a:r>
            <a:endParaRPr lang="pt-BR" sz="28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640</Words>
  <Application>Microsoft Office PowerPoint</Application>
  <PresentationFormat>Personalizar</PresentationFormat>
  <Paragraphs>187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Office Theme</vt:lpstr>
      <vt:lpstr>Apresentação do PowerPoint</vt:lpstr>
      <vt:lpstr>Apresentação do PowerPoint</vt:lpstr>
      <vt:lpstr>Macro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PUC</cp:lastModifiedBy>
  <cp:revision>61</cp:revision>
  <dcterms:created xsi:type="dcterms:W3CDTF">2017-10-20T15:33:11Z</dcterms:created>
  <dcterms:modified xsi:type="dcterms:W3CDTF">2017-10-27T08:27:14Z</dcterms:modified>
  <dc:language>pt-BR</dc:language>
</cp:coreProperties>
</file>