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  <p:sldMasterId id="2147483679" r:id="rId10"/>
    <p:sldMasterId id="2147483681" r:id="rId11"/>
    <p:sldMasterId id="2147483683" r:id="rId12"/>
  </p:sldMasterIdLst>
  <p:notesMasterIdLst>
    <p:notesMasterId r:id="rId38"/>
  </p:notesMasterIdLst>
  <p:handoutMasterIdLst>
    <p:handoutMasterId r:id="rId39"/>
  </p:handoutMasterIdLst>
  <p:sldIdLst>
    <p:sldId id="301" r:id="rId13"/>
    <p:sldId id="302" r:id="rId14"/>
    <p:sldId id="293" r:id="rId15"/>
    <p:sldId id="289" r:id="rId16"/>
    <p:sldId id="292" r:id="rId17"/>
    <p:sldId id="276" r:id="rId18"/>
    <p:sldId id="278" r:id="rId19"/>
    <p:sldId id="279" r:id="rId20"/>
    <p:sldId id="295" r:id="rId21"/>
    <p:sldId id="305" r:id="rId22"/>
    <p:sldId id="306" r:id="rId23"/>
    <p:sldId id="307" r:id="rId24"/>
    <p:sldId id="308" r:id="rId25"/>
    <p:sldId id="280" r:id="rId26"/>
    <p:sldId id="275" r:id="rId27"/>
    <p:sldId id="281" r:id="rId28"/>
    <p:sldId id="298" r:id="rId29"/>
    <p:sldId id="297" r:id="rId30"/>
    <p:sldId id="296" r:id="rId31"/>
    <p:sldId id="300" r:id="rId32"/>
    <p:sldId id="304" r:id="rId33"/>
    <p:sldId id="299" r:id="rId34"/>
    <p:sldId id="282" r:id="rId35"/>
    <p:sldId id="303" r:id="rId36"/>
    <p:sldId id="262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orient="horz" pos="3825">
          <p15:clr>
            <a:srgbClr val="A4A3A4"/>
          </p15:clr>
        </p15:guide>
        <p15:guide id="3" pos="7262">
          <p15:clr>
            <a:srgbClr val="A4A3A4"/>
          </p15:clr>
        </p15:guide>
        <p15:guide id="4" pos="4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D3"/>
    <a:srgbClr val="47E879"/>
    <a:srgbClr val="727272"/>
    <a:srgbClr val="7BFFC7"/>
    <a:srgbClr val="003C3A"/>
    <a:srgbClr val="01A48F"/>
    <a:srgbClr val="014F67"/>
    <a:srgbClr val="01D969"/>
    <a:srgbClr val="4BC34B"/>
    <a:srgbClr val="01A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77954-F6AC-D523-2C91-478369FEBC75}" v="13" dt="2022-01-24T14:54:25.106"/>
    <p1510:client id="{8BD531E5-2A93-5FF7-1B22-19947FE19604}" v="677" dt="2022-01-23T22:08:03.100"/>
    <p1510:client id="{8DD1935F-0308-B0EC-352F-EF8CF716CA58}" v="59" dt="2022-01-24T15:26:57.882"/>
    <p1510:client id="{8F233F4C-DE5D-6508-C07C-34DC3F83626B}" v="1" dt="2022-06-25T20:01:35.816"/>
    <p1510:client id="{ABAE1CD3-ABE4-5CD0-94D5-9EE92C0A3829}" v="53" dt="2022-01-23T17:57:30.962"/>
    <p1510:client id="{E966FD5D-2AE1-5B58-73D7-08731CAF6380}" v="89" dt="2022-01-24T14:51:52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6928" autoAdjust="0"/>
  </p:normalViewPr>
  <p:slideViewPr>
    <p:cSldViewPr snapToGrid="0" showGuides="1">
      <p:cViewPr varScale="1">
        <p:scale>
          <a:sx n="55" d="100"/>
          <a:sy n="55" d="100"/>
        </p:scale>
        <p:origin x="1742" y="43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C8B1-8DBE-4FB7-8EFD-A2B313C36DD1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C0EF-669D-47E7-9B2C-D45BC5B9C9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10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5DCA3D-E39C-495F-B16C-0CCE8776751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02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sz="1200" dirty="0">
              <a:solidFill>
                <a:srgbClr val="FF6347"/>
              </a:solidFill>
              <a:cs typeface="Calibri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116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10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917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937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308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128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465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639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73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0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68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3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1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9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3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78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EFC0EF-669D-47E7-9B2C-D45BC5B9C9B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51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Subtítulo da aula</a:t>
            </a:r>
            <a:br>
              <a:rPr lang="pt-BR" dirty="0"/>
            </a:br>
            <a:r>
              <a:rPr lang="pt-BR" dirty="0"/>
              <a:t>Subtítulo da aula</a:t>
            </a:r>
          </a:p>
        </p:txBody>
      </p:sp>
    </p:spTree>
    <p:extLst>
      <p:ext uri="{BB962C8B-B14F-4D97-AF65-F5344CB8AC3E}">
        <p14:creationId xmlns:p14="http://schemas.microsoft.com/office/powerpoint/2010/main" val="13572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texto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3792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6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</p:txBody>
      </p:sp>
    </p:spTree>
    <p:extLst>
      <p:ext uri="{BB962C8B-B14F-4D97-AF65-F5344CB8AC3E}">
        <p14:creationId xmlns:p14="http://schemas.microsoft.com/office/powerpoint/2010/main" val="23095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do slide</a:t>
            </a:r>
          </a:p>
        </p:txBody>
      </p:sp>
    </p:spTree>
    <p:extLst>
      <p:ext uri="{BB962C8B-B14F-4D97-AF65-F5344CB8AC3E}">
        <p14:creationId xmlns:p14="http://schemas.microsoft.com/office/powerpoint/2010/main" val="28328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Slide para </a:t>
            </a:r>
            <a:r>
              <a:rPr lang="pt-BR" dirty="0" err="1"/>
              <a:t>pertuntas</a:t>
            </a:r>
            <a:br>
              <a:rPr lang="pt-BR" dirty="0"/>
            </a:br>
            <a:r>
              <a:rPr lang="pt-BR" dirty="0"/>
              <a:t>slide para </a:t>
            </a:r>
            <a:r>
              <a:rPr lang="pt-BR" dirty="0" err="1"/>
              <a:t>pertuntas</a:t>
            </a:r>
            <a:br>
              <a:rPr lang="pt-BR" dirty="0"/>
            </a:br>
            <a:r>
              <a:rPr lang="pt-BR" dirty="0"/>
              <a:t>slide para </a:t>
            </a:r>
            <a:r>
              <a:rPr lang="pt-BR" dirty="0" err="1"/>
              <a:t>pertuntas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8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Slide para citação</a:t>
            </a:r>
            <a:br>
              <a:rPr lang="pt-BR" dirty="0"/>
            </a:br>
            <a:r>
              <a:rPr lang="pt-BR" dirty="0"/>
              <a:t>slide para citação</a:t>
            </a:r>
            <a:br>
              <a:rPr lang="pt-BR" dirty="0"/>
            </a:br>
            <a:r>
              <a:rPr lang="pt-BR" dirty="0"/>
              <a:t>slide para citação</a:t>
            </a:r>
            <a:br>
              <a:rPr lang="pt-BR" dirty="0"/>
            </a:br>
            <a:r>
              <a:rPr lang="pt-BR" dirty="0"/>
              <a:t>slide para citação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:p14="http://schemas.microsoft.com/office/powerpoint/2010/main" val="20100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/>
              <a:t>Título do slide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tags" Target="../tags/tag2.xml"/><Relationship Id="rId21" Type="http://schemas.openxmlformats.org/officeDocument/2006/relationships/image" Target="../media/image4.png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image" Target="../media/image8.png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theme" Target="../theme/theme1.x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7.png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10" Type="http://schemas.openxmlformats.org/officeDocument/2006/relationships/tags" Target="../tags/tag9.xml"/><Relationship Id="rId19" Type="http://schemas.openxmlformats.org/officeDocument/2006/relationships/image" Target="../media/image2.png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13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26" Type="http://schemas.openxmlformats.org/officeDocument/2006/relationships/image" Target="../media/image28.png"/><Relationship Id="rId3" Type="http://schemas.openxmlformats.org/officeDocument/2006/relationships/tags" Target="../tags/tag163.xml"/><Relationship Id="rId21" Type="http://schemas.openxmlformats.org/officeDocument/2006/relationships/image" Target="../media/image23.png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image" Target="../media/image27.png"/><Relationship Id="rId2" Type="http://schemas.openxmlformats.org/officeDocument/2006/relationships/theme" Target="../theme/theme10.xml"/><Relationship Id="rId16" Type="http://schemas.openxmlformats.org/officeDocument/2006/relationships/tags" Target="../tags/tag176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24" Type="http://schemas.openxmlformats.org/officeDocument/2006/relationships/image" Target="../media/image26.png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170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26" Type="http://schemas.openxmlformats.org/officeDocument/2006/relationships/image" Target="../media/image28.png"/><Relationship Id="rId3" Type="http://schemas.openxmlformats.org/officeDocument/2006/relationships/tags" Target="../tags/tag179.xml"/><Relationship Id="rId21" Type="http://schemas.openxmlformats.org/officeDocument/2006/relationships/image" Target="../media/image23.png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5" Type="http://schemas.openxmlformats.org/officeDocument/2006/relationships/image" Target="../media/image27.png"/><Relationship Id="rId2" Type="http://schemas.openxmlformats.org/officeDocument/2006/relationships/theme" Target="../theme/theme11.xml"/><Relationship Id="rId16" Type="http://schemas.openxmlformats.org/officeDocument/2006/relationships/tags" Target="../tags/tag192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24" Type="http://schemas.openxmlformats.org/officeDocument/2006/relationships/image" Target="../media/image26.png"/><Relationship Id="rId5" Type="http://schemas.openxmlformats.org/officeDocument/2006/relationships/tags" Target="../tags/tag181.xml"/><Relationship Id="rId15" Type="http://schemas.openxmlformats.org/officeDocument/2006/relationships/tags" Target="../tags/tag191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186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18" Type="http://schemas.openxmlformats.org/officeDocument/2006/relationships/tags" Target="../tags/tag210.xml"/><Relationship Id="rId26" Type="http://schemas.openxmlformats.org/officeDocument/2006/relationships/image" Target="../media/image8.png"/><Relationship Id="rId3" Type="http://schemas.openxmlformats.org/officeDocument/2006/relationships/tags" Target="../tags/tag195.xml"/><Relationship Id="rId21" Type="http://schemas.openxmlformats.org/officeDocument/2006/relationships/image" Target="../media/image3.png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17" Type="http://schemas.openxmlformats.org/officeDocument/2006/relationships/tags" Target="../tags/tag209.xml"/><Relationship Id="rId25" Type="http://schemas.openxmlformats.org/officeDocument/2006/relationships/image" Target="../media/image7.png"/><Relationship Id="rId2" Type="http://schemas.openxmlformats.org/officeDocument/2006/relationships/theme" Target="../theme/theme12.xml"/><Relationship Id="rId16" Type="http://schemas.openxmlformats.org/officeDocument/2006/relationships/tags" Target="../tags/tag208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24" Type="http://schemas.openxmlformats.org/officeDocument/2006/relationships/image" Target="../media/image6.png"/><Relationship Id="rId5" Type="http://schemas.openxmlformats.org/officeDocument/2006/relationships/tags" Target="../tags/tag197.xml"/><Relationship Id="rId15" Type="http://schemas.openxmlformats.org/officeDocument/2006/relationships/tags" Target="../tags/tag207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202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tags" Target="../tags/tag206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17.png"/><Relationship Id="rId3" Type="http://schemas.openxmlformats.org/officeDocument/2006/relationships/tags" Target="../tags/tag17.xml"/><Relationship Id="rId21" Type="http://schemas.openxmlformats.org/officeDocument/2006/relationships/image" Target="../media/image3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6.png"/><Relationship Id="rId33" Type="http://schemas.openxmlformats.org/officeDocument/2006/relationships/image" Target="../media/image12.png"/><Relationship Id="rId2" Type="http://schemas.openxmlformats.org/officeDocument/2006/relationships/theme" Target="../theme/theme2.xml"/><Relationship Id="rId16" Type="http://schemas.openxmlformats.org/officeDocument/2006/relationships/tags" Target="../tags/tag30.xml"/><Relationship Id="rId20" Type="http://schemas.openxmlformats.org/officeDocument/2006/relationships/image" Target="../media/image2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5.png"/><Relationship Id="rId32" Type="http://schemas.openxmlformats.org/officeDocument/2006/relationships/image" Target="../media/image2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4.png"/><Relationship Id="rId27" Type="http://schemas.openxmlformats.org/officeDocument/2006/relationships/image" Target="../media/image18.png"/><Relationship Id="rId30" Type="http://schemas.openxmlformats.org/officeDocument/2006/relationships/image" Target="../media/image10.png"/><Relationship Id="rId8" Type="http://schemas.openxmlformats.org/officeDocument/2006/relationships/tags" Target="../tags/tag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28.png"/><Relationship Id="rId3" Type="http://schemas.openxmlformats.org/officeDocument/2006/relationships/tags" Target="../tags/tag34.xml"/><Relationship Id="rId21" Type="http://schemas.openxmlformats.org/officeDocument/2006/relationships/image" Target="../media/image23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27.png"/><Relationship Id="rId2" Type="http://schemas.openxmlformats.org/officeDocument/2006/relationships/theme" Target="../theme/theme3.xml"/><Relationship Id="rId16" Type="http://schemas.openxmlformats.org/officeDocument/2006/relationships/tags" Target="../tags/tag47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26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41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8.png"/><Relationship Id="rId3" Type="http://schemas.openxmlformats.org/officeDocument/2006/relationships/tags" Target="../tags/tag50.xml"/><Relationship Id="rId21" Type="http://schemas.openxmlformats.org/officeDocument/2006/relationships/image" Target="../media/image23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7.png"/><Relationship Id="rId2" Type="http://schemas.openxmlformats.org/officeDocument/2006/relationships/theme" Target="../theme/theme4.xml"/><Relationship Id="rId16" Type="http://schemas.openxmlformats.org/officeDocument/2006/relationships/tags" Target="../tags/tag63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6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57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image" Target="../media/image40.png"/><Relationship Id="rId3" Type="http://schemas.openxmlformats.org/officeDocument/2006/relationships/tags" Target="../tags/tag66.xml"/><Relationship Id="rId21" Type="http://schemas.openxmlformats.org/officeDocument/2006/relationships/image" Target="../media/image35.png"/><Relationship Id="rId34" Type="http://schemas.openxmlformats.org/officeDocument/2006/relationships/image" Target="../media/image46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image" Target="../media/image39.png"/><Relationship Id="rId33" Type="http://schemas.openxmlformats.org/officeDocument/2006/relationships/image" Target="../media/image45.png"/><Relationship Id="rId2" Type="http://schemas.openxmlformats.org/officeDocument/2006/relationships/theme" Target="../theme/theme5.xml"/><Relationship Id="rId16" Type="http://schemas.openxmlformats.org/officeDocument/2006/relationships/tags" Target="../tags/tag79.xml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38.png"/><Relationship Id="rId32" Type="http://schemas.openxmlformats.org/officeDocument/2006/relationships/image" Target="../media/image31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image" Target="../media/image32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8" Type="http://schemas.openxmlformats.org/officeDocument/2006/relationships/tags" Target="../tags/tag71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tags" Target="../tags/tag100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2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6"/>
              </p:custDataLst>
            </p:nvPr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10.png"/><Relationship Id="rId7" Type="http://schemas.openxmlformats.org/officeDocument/2006/relationships/image" Target="../media/image104.png"/><Relationship Id="rId12" Type="http://schemas.openxmlformats.org/officeDocument/2006/relationships/image" Target="../media/image10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3.svg"/><Relationship Id="rId11" Type="http://schemas.openxmlformats.org/officeDocument/2006/relationships/image" Target="../media/image108.png"/><Relationship Id="rId5" Type="http://schemas.openxmlformats.org/officeDocument/2006/relationships/image" Target="../media/image112.png"/><Relationship Id="rId10" Type="http://schemas.openxmlformats.org/officeDocument/2006/relationships/image" Target="../media/image107.svg"/><Relationship Id="rId4" Type="http://schemas.openxmlformats.org/officeDocument/2006/relationships/image" Target="../media/image111.svg"/><Relationship Id="rId9" Type="http://schemas.openxmlformats.org/officeDocument/2006/relationships/image" Target="../media/image10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sv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0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3.sv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11.svg"/><Relationship Id="rId9" Type="http://schemas.openxmlformats.org/officeDocument/2006/relationships/image" Target="../media/image10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10.png"/><Relationship Id="rId7" Type="http://schemas.openxmlformats.org/officeDocument/2006/relationships/image" Target="../media/image104.png"/><Relationship Id="rId12" Type="http://schemas.openxmlformats.org/officeDocument/2006/relationships/image" Target="../media/image10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3.sv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17.svg"/><Relationship Id="rId4" Type="http://schemas.openxmlformats.org/officeDocument/2006/relationships/image" Target="../media/image111.svg"/><Relationship Id="rId9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10.png"/><Relationship Id="rId7" Type="http://schemas.openxmlformats.org/officeDocument/2006/relationships/image" Target="../media/image104.png"/><Relationship Id="rId12" Type="http://schemas.openxmlformats.org/officeDocument/2006/relationships/image" Target="../media/image11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3.svg"/><Relationship Id="rId11" Type="http://schemas.openxmlformats.org/officeDocument/2006/relationships/image" Target="../media/image118.pn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11.svg"/><Relationship Id="rId9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1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sv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5.svg"/><Relationship Id="rId5" Type="http://schemas.openxmlformats.org/officeDocument/2006/relationships/image" Target="../media/image124.png"/><Relationship Id="rId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2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9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sv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2.svg"/><Relationship Id="rId5" Type="http://schemas.openxmlformats.org/officeDocument/2006/relationships/image" Target="../media/image131.png"/><Relationship Id="rId4" Type="http://schemas.openxmlformats.org/officeDocument/2006/relationships/image" Target="../media/image13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36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5.png"/><Relationship Id="rId5" Type="http://schemas.openxmlformats.org/officeDocument/2006/relationships/image" Target="../media/image93.png"/><Relationship Id="rId4" Type="http://schemas.openxmlformats.org/officeDocument/2006/relationships/image" Target="../media/image123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sv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sv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3.sv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svg"/><Relationship Id="rId4" Type="http://schemas.openxmlformats.org/officeDocument/2006/relationships/image" Target="../media/image101.svg"/><Relationship Id="rId9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21E470-2E22-29FC-2FEC-EECCC4F6FA87}"/>
              </a:ext>
            </a:extLst>
          </p:cNvPr>
          <p:cNvSpPr/>
          <p:nvPr/>
        </p:nvSpPr>
        <p:spPr>
          <a:xfrm>
            <a:off x="2707011" y="6211450"/>
            <a:ext cx="7476226" cy="661358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Lato" panose="020F0502020204030203" pitchFamily="34" charset="0"/>
              </a:rPr>
              <a:t>Luiz Alberto Ferreira Gomes</a:t>
            </a: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195C1FF6-0E5F-CC35-6113-448C2D67C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232" y="2235201"/>
            <a:ext cx="9202410" cy="2374051"/>
          </a:xfrm>
        </p:spPr>
        <p:txBody>
          <a:bodyPr lIns="91440" tIns="45720" rIns="91440" bIns="45720" anchor="ctr"/>
          <a:lstStyle/>
          <a:p>
            <a:pPr>
              <a:spcBef>
                <a:spcPts val="0"/>
              </a:spcBef>
            </a:pPr>
            <a:r>
              <a:rPr lang="pt-BR" sz="1800" dirty="0">
                <a:solidFill>
                  <a:srgbClr val="00A1B3"/>
                </a:solidFill>
                <a:latin typeface="Lato"/>
                <a:ea typeface="Lato"/>
                <a:cs typeface="Lato"/>
              </a:rPr>
              <a:t>INTRODUÇÃO AO DESENVOLIMENTO DE APLICAÇÔES COM O</a:t>
            </a:r>
            <a:br>
              <a:rPr lang="pt-BR" sz="3200" b="0" dirty="0">
                <a:solidFill>
                  <a:srgbClr val="00A1B3"/>
                </a:solidFill>
                <a:latin typeface="Lato"/>
                <a:ea typeface="Lato"/>
                <a:cs typeface="Lato"/>
              </a:rPr>
            </a:br>
            <a:r>
              <a:rPr lang="pt-BR" sz="6600" spc="300" dirty="0">
                <a:latin typeface="Century Gothic"/>
                <a:ea typeface="Lato"/>
                <a:cs typeface="Lato"/>
              </a:rPr>
              <a:t>GPT &amp; CHATGPT</a:t>
            </a:r>
            <a:endParaRPr lang="pt-BR" sz="8700" spc="3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16A3D4-16FD-13E3-3271-0992A7888A0F}"/>
              </a:ext>
            </a:extLst>
          </p:cNvPr>
          <p:cNvGrpSpPr/>
          <p:nvPr/>
        </p:nvGrpSpPr>
        <p:grpSpPr>
          <a:xfrm>
            <a:off x="4040066" y="1346813"/>
            <a:ext cx="7440546" cy="914400"/>
            <a:chOff x="534866" y="1346813"/>
            <a:chExt cx="7440546" cy="914400"/>
          </a:xfrm>
        </p:grpSpPr>
        <p:pic>
          <p:nvPicPr>
            <p:cNvPr id="10" name="Graphic 9" descr="Badge 1 with solid fill">
              <a:extLst>
                <a:ext uri="{FF2B5EF4-FFF2-40B4-BE49-F238E27FC236}">
                  <a16:creationId xmlns:a16="http://schemas.microsoft.com/office/drawing/2014/main" id="{DAA3AA85-BF6A-277A-A4C4-E61BFEA1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C6D754-CA5A-17C0-5D2D-70AC96FDA2B7}"/>
                </a:ext>
              </a:extLst>
            </p:cNvPr>
            <p:cNvSpPr txBox="1"/>
            <p:nvPr/>
          </p:nvSpPr>
          <p:spPr>
            <a:xfrm>
              <a:off x="1449266" y="1480848"/>
              <a:ext cx="6526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Recebe o prompt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Complete a frase “Ana gosta de uva, Caio gosta de maçã, Pedro“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F6BD10-C87D-E9DC-CFE3-C015A482DEBB}"/>
              </a:ext>
            </a:extLst>
          </p:cNvPr>
          <p:cNvGrpSpPr/>
          <p:nvPr/>
        </p:nvGrpSpPr>
        <p:grpSpPr>
          <a:xfrm>
            <a:off x="4040066" y="2282915"/>
            <a:ext cx="7400471" cy="914400"/>
            <a:chOff x="534866" y="1346813"/>
            <a:chExt cx="7400471" cy="914400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77592A38-C3F6-71E5-2108-2896D1EC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32B8FF-346F-7291-A61C-F52F32917592}"/>
                </a:ext>
              </a:extLst>
            </p:cNvPr>
            <p:cNvSpPr txBox="1"/>
            <p:nvPr/>
          </p:nvSpPr>
          <p:spPr>
            <a:xfrm>
              <a:off x="1449266" y="1480848"/>
              <a:ext cx="6486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Quebra em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[“Ana”, “gosta”, “de”, “uva”, “Caio”, “gosta”, “de”, “maçã”, “Pedro”]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C916A7-31B4-C9AE-8E61-79C15404F0E0}"/>
              </a:ext>
            </a:extLst>
          </p:cNvPr>
          <p:cNvGrpSpPr/>
          <p:nvPr/>
        </p:nvGrpSpPr>
        <p:grpSpPr>
          <a:xfrm>
            <a:off x="4040066" y="3219017"/>
            <a:ext cx="6632632" cy="1057365"/>
            <a:chOff x="534866" y="1346813"/>
            <a:chExt cx="6632632" cy="1057365"/>
          </a:xfrm>
        </p:grpSpPr>
        <p:pic>
          <p:nvPicPr>
            <p:cNvPr id="17" name="Graphic 16" descr="Badge 3 with solid fill">
              <a:extLst>
                <a:ext uri="{FF2B5EF4-FFF2-40B4-BE49-F238E27FC236}">
                  <a16:creationId xmlns:a16="http://schemas.microsoft.com/office/drawing/2014/main" id="{001E44EE-C81F-21CA-BCD7-228DCF90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6DCA19-0320-329E-14FB-EC1DDC0BAEAA}"/>
                </a:ext>
              </a:extLst>
            </p:cNvPr>
            <p:cNvSpPr txBox="1"/>
            <p:nvPr/>
          </p:nvSpPr>
          <p:spPr>
            <a:xfrm>
              <a:off x="1449266" y="1480848"/>
              <a:ext cx="57182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Processa os tokens com a arquitetura de Transformers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Entende a relação entre os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Interpreta o sentido geral do prompt</a:t>
              </a:r>
            </a:p>
          </p:txBody>
        </p:sp>
      </p:grpSp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7E937862-3F89-BC07-392E-71E46B07D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40066" y="429808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A3AEB0-9DF7-88F7-9F34-F2972BD6AB51}"/>
              </a:ext>
            </a:extLst>
          </p:cNvPr>
          <p:cNvSpPr txBox="1"/>
          <p:nvPr/>
        </p:nvSpPr>
        <p:spPr>
          <a:xfrm>
            <a:off x="4954466" y="4432119"/>
            <a:ext cx="5099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Prediz o próximo token baseado no contexto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- Atribui uma probabilidade a cada possível token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{“gosta”: 0.7, “chuta”: 0.4, “joga”: 0.2}</a:t>
            </a:r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A52681C2-3CDE-F448-8268-66BDEE88A4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040066" y="537715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3B4B05-6AD5-0FFB-FDC5-80B0433FF933}"/>
              </a:ext>
            </a:extLst>
          </p:cNvPr>
          <p:cNvSpPr txBox="1"/>
          <p:nvPr/>
        </p:nvSpPr>
        <p:spPr>
          <a:xfrm>
            <a:off x="4954466" y="5511187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Selecione o token com base na probabilidade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“gosta”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F2045AF-0553-2EAE-A5DD-6C5A665EBECA}"/>
              </a:ext>
            </a:extLst>
          </p:cNvPr>
          <p:cNvSpPr/>
          <p:nvPr/>
        </p:nvSpPr>
        <p:spPr>
          <a:xfrm flipH="1">
            <a:off x="3582866" y="4814327"/>
            <a:ext cx="914400" cy="1082243"/>
          </a:xfrm>
          <a:prstGeom prst="arc">
            <a:avLst>
              <a:gd name="adj1" fmla="val 15590807"/>
              <a:gd name="adj2" fmla="val 5983077"/>
            </a:avLst>
          </a:prstGeom>
          <a:ln w="28575">
            <a:solidFill>
              <a:srgbClr val="00A8D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21EE6-D82D-B843-E088-0DA96AD81217}"/>
              </a:ext>
            </a:extLst>
          </p:cNvPr>
          <p:cNvSpPr txBox="1"/>
          <p:nvPr/>
        </p:nvSpPr>
        <p:spPr>
          <a:xfrm>
            <a:off x="1944915" y="4814327"/>
            <a:ext cx="17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Repita o passo 4 e 5 até completar a frase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16A3D4-16FD-13E3-3271-0992A7888A0F}"/>
              </a:ext>
            </a:extLst>
          </p:cNvPr>
          <p:cNvGrpSpPr/>
          <p:nvPr/>
        </p:nvGrpSpPr>
        <p:grpSpPr>
          <a:xfrm>
            <a:off x="4040066" y="1346813"/>
            <a:ext cx="7440546" cy="914400"/>
            <a:chOff x="534866" y="1346813"/>
            <a:chExt cx="7440546" cy="914400"/>
          </a:xfrm>
        </p:grpSpPr>
        <p:pic>
          <p:nvPicPr>
            <p:cNvPr id="10" name="Graphic 9" descr="Badge 1 with solid fill">
              <a:extLst>
                <a:ext uri="{FF2B5EF4-FFF2-40B4-BE49-F238E27FC236}">
                  <a16:creationId xmlns:a16="http://schemas.microsoft.com/office/drawing/2014/main" id="{DAA3AA85-BF6A-277A-A4C4-E61BFEA1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C6D754-CA5A-17C0-5D2D-70AC96FDA2B7}"/>
                </a:ext>
              </a:extLst>
            </p:cNvPr>
            <p:cNvSpPr txBox="1"/>
            <p:nvPr/>
          </p:nvSpPr>
          <p:spPr>
            <a:xfrm>
              <a:off x="1449266" y="1480848"/>
              <a:ext cx="6526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Recebe o prompt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Complete a frase “Ana gosta de uva, Caio gosta de maçã, Pedro“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F6BD10-C87D-E9DC-CFE3-C015A482DEBB}"/>
              </a:ext>
            </a:extLst>
          </p:cNvPr>
          <p:cNvGrpSpPr/>
          <p:nvPr/>
        </p:nvGrpSpPr>
        <p:grpSpPr>
          <a:xfrm>
            <a:off x="4040066" y="2282915"/>
            <a:ext cx="7400471" cy="914400"/>
            <a:chOff x="534866" y="1346813"/>
            <a:chExt cx="7400471" cy="914400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77592A38-C3F6-71E5-2108-2896D1EC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32B8FF-346F-7291-A61C-F52F32917592}"/>
                </a:ext>
              </a:extLst>
            </p:cNvPr>
            <p:cNvSpPr txBox="1"/>
            <p:nvPr/>
          </p:nvSpPr>
          <p:spPr>
            <a:xfrm>
              <a:off x="1449266" y="1480848"/>
              <a:ext cx="6486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Quebra em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[“Ana”, “gosta”, “de”, “uva”, “Caio”, “gosta”, “de”, “maçã”, “Pedro”]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C916A7-31B4-C9AE-8E61-79C15404F0E0}"/>
              </a:ext>
            </a:extLst>
          </p:cNvPr>
          <p:cNvGrpSpPr/>
          <p:nvPr/>
        </p:nvGrpSpPr>
        <p:grpSpPr>
          <a:xfrm>
            <a:off x="4040066" y="3219017"/>
            <a:ext cx="6632632" cy="1057365"/>
            <a:chOff x="534866" y="1346813"/>
            <a:chExt cx="6632632" cy="1057365"/>
          </a:xfrm>
        </p:grpSpPr>
        <p:pic>
          <p:nvPicPr>
            <p:cNvPr id="17" name="Graphic 16" descr="Badge 3 with solid fill">
              <a:extLst>
                <a:ext uri="{FF2B5EF4-FFF2-40B4-BE49-F238E27FC236}">
                  <a16:creationId xmlns:a16="http://schemas.microsoft.com/office/drawing/2014/main" id="{001E44EE-C81F-21CA-BCD7-228DCF90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6DCA19-0320-329E-14FB-EC1DDC0BAEAA}"/>
                </a:ext>
              </a:extLst>
            </p:cNvPr>
            <p:cNvSpPr txBox="1"/>
            <p:nvPr/>
          </p:nvSpPr>
          <p:spPr>
            <a:xfrm>
              <a:off x="1449266" y="1480848"/>
              <a:ext cx="57182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Processa os tokens com a arquitetura de Transformers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Entende a relação entre os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Interpreta o sentido geral do prompt</a:t>
              </a:r>
            </a:p>
          </p:txBody>
        </p:sp>
      </p:grpSp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7E937862-3F89-BC07-392E-71E46B07D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40066" y="429808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A3AEB0-9DF7-88F7-9F34-F2972BD6AB51}"/>
              </a:ext>
            </a:extLst>
          </p:cNvPr>
          <p:cNvSpPr txBox="1"/>
          <p:nvPr/>
        </p:nvSpPr>
        <p:spPr>
          <a:xfrm>
            <a:off x="4954466" y="4432119"/>
            <a:ext cx="5099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Prediz o próximo token baseado no contexto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- Atribui uma probabilidade a cada possível token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{“gosta”: 0.7, “chuta”: 0.4, “joga”: 0.2}</a:t>
            </a:r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A52681C2-3CDE-F448-8268-66BDEE88A4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040066" y="537715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3B4B05-6AD5-0FFB-FDC5-80B0433FF933}"/>
              </a:ext>
            </a:extLst>
          </p:cNvPr>
          <p:cNvSpPr txBox="1"/>
          <p:nvPr/>
        </p:nvSpPr>
        <p:spPr>
          <a:xfrm>
            <a:off x="4954466" y="5511187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Selecione o token com base na probabilidade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“gosta”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F2045AF-0553-2EAE-A5DD-6C5A665EBECA}"/>
              </a:ext>
            </a:extLst>
          </p:cNvPr>
          <p:cNvSpPr/>
          <p:nvPr/>
        </p:nvSpPr>
        <p:spPr>
          <a:xfrm flipH="1">
            <a:off x="3582866" y="4814327"/>
            <a:ext cx="914400" cy="1082243"/>
          </a:xfrm>
          <a:prstGeom prst="arc">
            <a:avLst>
              <a:gd name="adj1" fmla="val 15590807"/>
              <a:gd name="adj2" fmla="val 5983077"/>
            </a:avLst>
          </a:prstGeom>
          <a:ln w="28575">
            <a:solidFill>
              <a:srgbClr val="00A8D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21EE6-D82D-B843-E088-0DA96AD81217}"/>
              </a:ext>
            </a:extLst>
          </p:cNvPr>
          <p:cNvSpPr txBox="1"/>
          <p:nvPr/>
        </p:nvSpPr>
        <p:spPr>
          <a:xfrm>
            <a:off x="1944915" y="4814327"/>
            <a:ext cx="17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Repita o passo 4 e 5 até completar a frase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29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16A3D4-16FD-13E3-3271-0992A7888A0F}"/>
              </a:ext>
            </a:extLst>
          </p:cNvPr>
          <p:cNvGrpSpPr/>
          <p:nvPr/>
        </p:nvGrpSpPr>
        <p:grpSpPr>
          <a:xfrm>
            <a:off x="4040066" y="1346813"/>
            <a:ext cx="7440546" cy="914400"/>
            <a:chOff x="534866" y="1346813"/>
            <a:chExt cx="7440546" cy="914400"/>
          </a:xfrm>
        </p:grpSpPr>
        <p:pic>
          <p:nvPicPr>
            <p:cNvPr id="10" name="Graphic 9" descr="Badge 1 with solid fill">
              <a:extLst>
                <a:ext uri="{FF2B5EF4-FFF2-40B4-BE49-F238E27FC236}">
                  <a16:creationId xmlns:a16="http://schemas.microsoft.com/office/drawing/2014/main" id="{DAA3AA85-BF6A-277A-A4C4-E61BFEA1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C6D754-CA5A-17C0-5D2D-70AC96FDA2B7}"/>
                </a:ext>
              </a:extLst>
            </p:cNvPr>
            <p:cNvSpPr txBox="1"/>
            <p:nvPr/>
          </p:nvSpPr>
          <p:spPr>
            <a:xfrm>
              <a:off x="1449266" y="1480848"/>
              <a:ext cx="6526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Recebe o prompt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Complete a frase “Ana gosta de uva, Caio gosta de maçã, Pedro“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F6BD10-C87D-E9DC-CFE3-C015A482DEBB}"/>
              </a:ext>
            </a:extLst>
          </p:cNvPr>
          <p:cNvGrpSpPr/>
          <p:nvPr/>
        </p:nvGrpSpPr>
        <p:grpSpPr>
          <a:xfrm>
            <a:off x="4040066" y="2282915"/>
            <a:ext cx="7400471" cy="914400"/>
            <a:chOff x="534866" y="1346813"/>
            <a:chExt cx="7400471" cy="914400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77592A38-C3F6-71E5-2108-2896D1EC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32B8FF-346F-7291-A61C-F52F32917592}"/>
                </a:ext>
              </a:extLst>
            </p:cNvPr>
            <p:cNvSpPr txBox="1"/>
            <p:nvPr/>
          </p:nvSpPr>
          <p:spPr>
            <a:xfrm>
              <a:off x="1449266" y="1480848"/>
              <a:ext cx="6486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Quebra em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[“Ana”, “gosta”, “de”, “uva”, “Caio”, “gosta”, “de”, “maçã”, “Pedro”]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C916A7-31B4-C9AE-8E61-79C15404F0E0}"/>
              </a:ext>
            </a:extLst>
          </p:cNvPr>
          <p:cNvGrpSpPr/>
          <p:nvPr/>
        </p:nvGrpSpPr>
        <p:grpSpPr>
          <a:xfrm>
            <a:off x="4040066" y="3219017"/>
            <a:ext cx="6632632" cy="1057365"/>
            <a:chOff x="534866" y="1346813"/>
            <a:chExt cx="6632632" cy="1057365"/>
          </a:xfrm>
        </p:grpSpPr>
        <p:pic>
          <p:nvPicPr>
            <p:cNvPr id="17" name="Graphic 16" descr="Badge 3 with solid fill">
              <a:extLst>
                <a:ext uri="{FF2B5EF4-FFF2-40B4-BE49-F238E27FC236}">
                  <a16:creationId xmlns:a16="http://schemas.microsoft.com/office/drawing/2014/main" id="{001E44EE-C81F-21CA-BCD7-228DCF90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6DCA19-0320-329E-14FB-EC1DDC0BAEAA}"/>
                </a:ext>
              </a:extLst>
            </p:cNvPr>
            <p:cNvSpPr txBox="1"/>
            <p:nvPr/>
          </p:nvSpPr>
          <p:spPr>
            <a:xfrm>
              <a:off x="1449266" y="1480848"/>
              <a:ext cx="57182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Processa os tokens com a arquitetura de Transformers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Entende a relação entre os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Interpreta o sentido geral do prompt</a:t>
              </a:r>
            </a:p>
          </p:txBody>
        </p:sp>
      </p:grpSp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7E937862-3F89-BC07-392E-71E46B07D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40066" y="429808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A3AEB0-9DF7-88F7-9F34-F2972BD6AB51}"/>
              </a:ext>
            </a:extLst>
          </p:cNvPr>
          <p:cNvSpPr txBox="1"/>
          <p:nvPr/>
        </p:nvSpPr>
        <p:spPr>
          <a:xfrm>
            <a:off x="4954466" y="4432119"/>
            <a:ext cx="5099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Prediz o próximo token baseado no contexto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- Atribui uma probabilidade a cada possível token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{“gosta”: 0.7, “chuta”: 0.4, “joga”: 0.2}</a:t>
            </a:r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A52681C2-3CDE-F448-8268-66BDEE88A4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040066" y="537715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3B4B05-6AD5-0FFB-FDC5-80B0433FF933}"/>
              </a:ext>
            </a:extLst>
          </p:cNvPr>
          <p:cNvSpPr txBox="1"/>
          <p:nvPr/>
        </p:nvSpPr>
        <p:spPr>
          <a:xfrm>
            <a:off x="4954466" y="5511187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Selecione o token com base na probabilidade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“gosta”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F2045AF-0553-2EAE-A5DD-6C5A665EBECA}"/>
              </a:ext>
            </a:extLst>
          </p:cNvPr>
          <p:cNvSpPr/>
          <p:nvPr/>
        </p:nvSpPr>
        <p:spPr>
          <a:xfrm flipH="1">
            <a:off x="3582866" y="4814327"/>
            <a:ext cx="914400" cy="1082243"/>
          </a:xfrm>
          <a:prstGeom prst="arc">
            <a:avLst>
              <a:gd name="adj1" fmla="val 15590807"/>
              <a:gd name="adj2" fmla="val 5983077"/>
            </a:avLst>
          </a:prstGeom>
          <a:ln w="28575">
            <a:solidFill>
              <a:srgbClr val="00A8D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21EE6-D82D-B843-E088-0DA96AD81217}"/>
              </a:ext>
            </a:extLst>
          </p:cNvPr>
          <p:cNvSpPr txBox="1"/>
          <p:nvPr/>
        </p:nvSpPr>
        <p:spPr>
          <a:xfrm>
            <a:off x="1944915" y="4814327"/>
            <a:ext cx="17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Repita o passo 4 e 5 até completar a frase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4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16A3D4-16FD-13E3-3271-0992A7888A0F}"/>
              </a:ext>
            </a:extLst>
          </p:cNvPr>
          <p:cNvGrpSpPr/>
          <p:nvPr/>
        </p:nvGrpSpPr>
        <p:grpSpPr>
          <a:xfrm>
            <a:off x="4040066" y="1346813"/>
            <a:ext cx="7440546" cy="914400"/>
            <a:chOff x="534866" y="1346813"/>
            <a:chExt cx="7440546" cy="914400"/>
          </a:xfrm>
        </p:grpSpPr>
        <p:pic>
          <p:nvPicPr>
            <p:cNvPr id="10" name="Graphic 9" descr="Badge 1 with solid fill">
              <a:extLst>
                <a:ext uri="{FF2B5EF4-FFF2-40B4-BE49-F238E27FC236}">
                  <a16:creationId xmlns:a16="http://schemas.microsoft.com/office/drawing/2014/main" id="{DAA3AA85-BF6A-277A-A4C4-E61BFEA1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C6D754-CA5A-17C0-5D2D-70AC96FDA2B7}"/>
                </a:ext>
              </a:extLst>
            </p:cNvPr>
            <p:cNvSpPr txBox="1"/>
            <p:nvPr/>
          </p:nvSpPr>
          <p:spPr>
            <a:xfrm>
              <a:off x="1449266" y="1480848"/>
              <a:ext cx="6526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Recebe o prompt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Complete a frase “Ana gosta de uva, Caio gosta de maçã, Pedro“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F6BD10-C87D-E9DC-CFE3-C015A482DEBB}"/>
              </a:ext>
            </a:extLst>
          </p:cNvPr>
          <p:cNvGrpSpPr/>
          <p:nvPr/>
        </p:nvGrpSpPr>
        <p:grpSpPr>
          <a:xfrm>
            <a:off x="4040066" y="2282915"/>
            <a:ext cx="7400471" cy="914400"/>
            <a:chOff x="534866" y="1346813"/>
            <a:chExt cx="7400471" cy="914400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77592A38-C3F6-71E5-2108-2896D1EC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32B8FF-346F-7291-A61C-F52F32917592}"/>
                </a:ext>
              </a:extLst>
            </p:cNvPr>
            <p:cNvSpPr txBox="1"/>
            <p:nvPr/>
          </p:nvSpPr>
          <p:spPr>
            <a:xfrm>
              <a:off x="1449266" y="1480848"/>
              <a:ext cx="6486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Quebra em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[“Ana”, “gosta”, “de”, “uva”, “Caio”, “gosta”, “de”, “maçã”, “Pedro”]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C916A7-31B4-C9AE-8E61-79C15404F0E0}"/>
              </a:ext>
            </a:extLst>
          </p:cNvPr>
          <p:cNvGrpSpPr/>
          <p:nvPr/>
        </p:nvGrpSpPr>
        <p:grpSpPr>
          <a:xfrm>
            <a:off x="4040066" y="3219017"/>
            <a:ext cx="6632632" cy="1057365"/>
            <a:chOff x="534866" y="1346813"/>
            <a:chExt cx="6632632" cy="1057365"/>
          </a:xfrm>
        </p:grpSpPr>
        <p:pic>
          <p:nvPicPr>
            <p:cNvPr id="17" name="Graphic 16" descr="Badge 3 with solid fill">
              <a:extLst>
                <a:ext uri="{FF2B5EF4-FFF2-40B4-BE49-F238E27FC236}">
                  <a16:creationId xmlns:a16="http://schemas.microsoft.com/office/drawing/2014/main" id="{001E44EE-C81F-21CA-BCD7-228DCF90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6DCA19-0320-329E-14FB-EC1DDC0BAEAA}"/>
                </a:ext>
              </a:extLst>
            </p:cNvPr>
            <p:cNvSpPr txBox="1"/>
            <p:nvPr/>
          </p:nvSpPr>
          <p:spPr>
            <a:xfrm>
              <a:off x="1449266" y="1480848"/>
              <a:ext cx="57182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Processa os tokens com a arquitetura de Transformers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Entende a relação entre os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Interpreta o sentido geral do prompt</a:t>
              </a:r>
            </a:p>
          </p:txBody>
        </p:sp>
      </p:grpSp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7E937862-3F89-BC07-392E-71E46B07D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40066" y="429808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A3AEB0-9DF7-88F7-9F34-F2972BD6AB51}"/>
              </a:ext>
            </a:extLst>
          </p:cNvPr>
          <p:cNvSpPr txBox="1"/>
          <p:nvPr/>
        </p:nvSpPr>
        <p:spPr>
          <a:xfrm>
            <a:off x="4954466" y="4432119"/>
            <a:ext cx="5099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Prediz o próximo token baseado no contexto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- Atribui uma probabilidade a cada possível token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{“gosta”: 0.7, “chuta”: 0.4, “joga”: 0.2}</a:t>
            </a:r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A52681C2-3CDE-F448-8268-66BDEE88A4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040066" y="537715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3B4B05-6AD5-0FFB-FDC5-80B0433FF933}"/>
              </a:ext>
            </a:extLst>
          </p:cNvPr>
          <p:cNvSpPr txBox="1"/>
          <p:nvPr/>
        </p:nvSpPr>
        <p:spPr>
          <a:xfrm>
            <a:off x="4954466" y="5511187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Selecione o token com base na probabilidade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“gosta”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F2045AF-0553-2EAE-A5DD-6C5A665EBECA}"/>
              </a:ext>
            </a:extLst>
          </p:cNvPr>
          <p:cNvSpPr/>
          <p:nvPr/>
        </p:nvSpPr>
        <p:spPr>
          <a:xfrm flipH="1">
            <a:off x="3582866" y="4814327"/>
            <a:ext cx="914400" cy="1082243"/>
          </a:xfrm>
          <a:prstGeom prst="arc">
            <a:avLst>
              <a:gd name="adj1" fmla="val 15590807"/>
              <a:gd name="adj2" fmla="val 5983077"/>
            </a:avLst>
          </a:prstGeom>
          <a:ln w="28575">
            <a:solidFill>
              <a:srgbClr val="00A8D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21EE6-D82D-B843-E088-0DA96AD81217}"/>
              </a:ext>
            </a:extLst>
          </p:cNvPr>
          <p:cNvSpPr txBox="1"/>
          <p:nvPr/>
        </p:nvSpPr>
        <p:spPr>
          <a:xfrm>
            <a:off x="1944915" y="4814327"/>
            <a:ext cx="17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Repita o passo 4 e 5 até completar a frase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54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cs typeface="Calibri"/>
              </a:rPr>
              <a:t>Tipos de LLM</a:t>
            </a:r>
            <a:endParaRPr lang="pt-B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5FC4D3-98F8-AEE3-3EEA-1742D923C862}"/>
              </a:ext>
            </a:extLst>
          </p:cNvPr>
          <p:cNvSpPr txBox="1"/>
          <p:nvPr/>
        </p:nvSpPr>
        <p:spPr>
          <a:xfrm>
            <a:off x="1047038" y="4366741"/>
            <a:ext cx="1851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Exemplo: GPT 3.5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BEAB8D-D199-1323-1AC4-246F9F805776}"/>
              </a:ext>
            </a:extLst>
          </p:cNvPr>
          <p:cNvSpPr txBox="1"/>
          <p:nvPr/>
        </p:nvSpPr>
        <p:spPr>
          <a:xfrm>
            <a:off x="4890172" y="4335926"/>
            <a:ext cx="19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Exemplo: ChatGPT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702D2E-557C-54BB-3B80-851FCF802BD9}"/>
              </a:ext>
            </a:extLst>
          </p:cNvPr>
          <p:cNvGrpSpPr/>
          <p:nvPr/>
        </p:nvGrpSpPr>
        <p:grpSpPr>
          <a:xfrm>
            <a:off x="713510" y="2742658"/>
            <a:ext cx="2365824" cy="1593272"/>
            <a:chOff x="662710" y="2068885"/>
            <a:chExt cx="2365824" cy="15932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52382E-62B7-BA5B-2378-A5192F5C184F}"/>
                </a:ext>
              </a:extLst>
            </p:cNvPr>
            <p:cNvSpPr/>
            <p:nvPr/>
          </p:nvSpPr>
          <p:spPr>
            <a:xfrm>
              <a:off x="1429267" y="2895600"/>
              <a:ext cx="832709" cy="766557"/>
            </a:xfrm>
            <a:prstGeom prst="rect">
              <a:avLst/>
            </a:prstGeom>
            <a:solidFill>
              <a:srgbClr val="00A1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atin typeface="Lato" panose="020F050202020403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B6F4DA-58AC-AFD3-75F9-0D8A61E1AAB7}"/>
                </a:ext>
              </a:extLst>
            </p:cNvPr>
            <p:cNvSpPr/>
            <p:nvPr/>
          </p:nvSpPr>
          <p:spPr>
            <a:xfrm rot="16200000">
              <a:off x="249354" y="2482241"/>
              <a:ext cx="1593270" cy="766557"/>
            </a:xfrm>
            <a:prstGeom prst="rect">
              <a:avLst/>
            </a:prstGeom>
            <a:solidFill>
              <a:srgbClr val="00A1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atin typeface="Lato" panose="020F0502020204030203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FF85DB-8CF9-6749-A3F2-A582DB940068}"/>
                </a:ext>
              </a:extLst>
            </p:cNvPr>
            <p:cNvSpPr/>
            <p:nvPr/>
          </p:nvSpPr>
          <p:spPr>
            <a:xfrm rot="16200000">
              <a:off x="1848621" y="2482242"/>
              <a:ext cx="1593270" cy="766557"/>
            </a:xfrm>
            <a:prstGeom prst="rect">
              <a:avLst/>
            </a:prstGeom>
            <a:solidFill>
              <a:srgbClr val="00A1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>
                <a:latin typeface="Lato" panose="020F0502020204030203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93186-DEB6-804D-85CB-D84367280D76}"/>
              </a:ext>
            </a:extLst>
          </p:cNvPr>
          <p:cNvSpPr/>
          <p:nvPr/>
        </p:nvSpPr>
        <p:spPr>
          <a:xfrm>
            <a:off x="5337246" y="3533549"/>
            <a:ext cx="832709" cy="766557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9652B-520E-5286-F71F-D730B8D56054}"/>
              </a:ext>
            </a:extLst>
          </p:cNvPr>
          <p:cNvSpPr/>
          <p:nvPr/>
        </p:nvSpPr>
        <p:spPr>
          <a:xfrm rot="16200000">
            <a:off x="4157333" y="3120190"/>
            <a:ext cx="1593270" cy="766557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03B4E-FF81-62CF-154A-C6DCB11F0874}"/>
              </a:ext>
            </a:extLst>
          </p:cNvPr>
          <p:cNvSpPr/>
          <p:nvPr/>
        </p:nvSpPr>
        <p:spPr>
          <a:xfrm rot="16200000">
            <a:off x="5756600" y="3120191"/>
            <a:ext cx="1593270" cy="766557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52A8C7-B797-2757-C310-71D1BA4D7D96}"/>
              </a:ext>
            </a:extLst>
          </p:cNvPr>
          <p:cNvSpPr/>
          <p:nvPr/>
        </p:nvSpPr>
        <p:spPr>
          <a:xfrm rot="16200000">
            <a:off x="5174295" y="2531725"/>
            <a:ext cx="1166292" cy="840390"/>
          </a:xfrm>
          <a:prstGeom prst="rect">
            <a:avLst/>
          </a:prstGeom>
          <a:solidFill>
            <a:srgbClr val="003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3836A-CA25-7316-D34E-8CD3396F7F74}"/>
              </a:ext>
            </a:extLst>
          </p:cNvPr>
          <p:cNvSpPr/>
          <p:nvPr/>
        </p:nvSpPr>
        <p:spPr>
          <a:xfrm>
            <a:off x="4578369" y="2368774"/>
            <a:ext cx="2358145" cy="333828"/>
          </a:xfrm>
          <a:prstGeom prst="rect">
            <a:avLst/>
          </a:prstGeom>
          <a:solidFill>
            <a:srgbClr val="003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59E8C9-EEFE-E82E-8733-16BC3BCFEF95}"/>
              </a:ext>
            </a:extLst>
          </p:cNvPr>
          <p:cNvSpPr txBox="1"/>
          <p:nvPr/>
        </p:nvSpPr>
        <p:spPr>
          <a:xfrm>
            <a:off x="760299" y="146499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Base Model</a:t>
            </a:r>
            <a:endParaRPr lang="pt-B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E72C7E-C34A-2A3A-763F-72CE04653BEC}"/>
              </a:ext>
            </a:extLst>
          </p:cNvPr>
          <p:cNvSpPr txBox="1"/>
          <p:nvPr/>
        </p:nvSpPr>
        <p:spPr>
          <a:xfrm>
            <a:off x="4222549" y="1464995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Fine-</a:t>
            </a:r>
            <a:r>
              <a:rPr lang="pt-BR" sz="3200" b="1" dirty="0" err="1"/>
              <a:t>tuned</a:t>
            </a:r>
            <a:r>
              <a:rPr lang="pt-BR" sz="3200" b="1" dirty="0"/>
              <a:t> Model</a:t>
            </a:r>
            <a:endParaRPr lang="pt-BR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A715A-98A6-E85A-10E9-4AB72E87D278}"/>
              </a:ext>
            </a:extLst>
          </p:cNvPr>
          <p:cNvSpPr txBox="1"/>
          <p:nvPr/>
        </p:nvSpPr>
        <p:spPr>
          <a:xfrm>
            <a:off x="8387944" y="4361779"/>
            <a:ext cx="304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Exemplo: ChatGPT + </a:t>
            </a:r>
            <a:r>
              <a:rPr lang="pt-BR" b="1" dirty="0" err="1"/>
              <a:t>Assitente</a:t>
            </a:r>
            <a:endParaRPr lang="pt-BR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627604-7884-F3D0-723C-228ED599AE4B}"/>
              </a:ext>
            </a:extLst>
          </p:cNvPr>
          <p:cNvSpPr/>
          <p:nvPr/>
        </p:nvSpPr>
        <p:spPr>
          <a:xfrm>
            <a:off x="9408806" y="3533547"/>
            <a:ext cx="832709" cy="766557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3C8B93-620C-0E17-B800-2D4297B3339A}"/>
              </a:ext>
            </a:extLst>
          </p:cNvPr>
          <p:cNvSpPr/>
          <p:nvPr/>
        </p:nvSpPr>
        <p:spPr>
          <a:xfrm rot="16200000">
            <a:off x="8228893" y="3120188"/>
            <a:ext cx="1593270" cy="766557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BC966-8235-E0A7-207F-ABE0D2EB97DF}"/>
              </a:ext>
            </a:extLst>
          </p:cNvPr>
          <p:cNvSpPr/>
          <p:nvPr/>
        </p:nvSpPr>
        <p:spPr>
          <a:xfrm rot="16200000">
            <a:off x="9828160" y="3120189"/>
            <a:ext cx="1593270" cy="766557"/>
          </a:xfrm>
          <a:prstGeom prst="rect">
            <a:avLst/>
          </a:prstGeom>
          <a:solidFill>
            <a:srgbClr val="00A1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C46944-9427-BDB3-713F-2C84F7237277}"/>
              </a:ext>
            </a:extLst>
          </p:cNvPr>
          <p:cNvSpPr/>
          <p:nvPr/>
        </p:nvSpPr>
        <p:spPr>
          <a:xfrm rot="16200000">
            <a:off x="9245855" y="2531723"/>
            <a:ext cx="1166292" cy="840390"/>
          </a:xfrm>
          <a:prstGeom prst="rect">
            <a:avLst/>
          </a:prstGeom>
          <a:solidFill>
            <a:srgbClr val="003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2DDC3D-F52E-F1BE-A532-A81423F4A759}"/>
              </a:ext>
            </a:extLst>
          </p:cNvPr>
          <p:cNvSpPr/>
          <p:nvPr/>
        </p:nvSpPr>
        <p:spPr>
          <a:xfrm>
            <a:off x="8642249" y="2368772"/>
            <a:ext cx="2365825" cy="333828"/>
          </a:xfrm>
          <a:prstGeom prst="rect">
            <a:avLst/>
          </a:prstGeom>
          <a:solidFill>
            <a:srgbClr val="003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283FC0-6687-BDA0-825B-CB1A19CD7F76}"/>
              </a:ext>
            </a:extLst>
          </p:cNvPr>
          <p:cNvSpPr txBox="1"/>
          <p:nvPr/>
        </p:nvSpPr>
        <p:spPr>
          <a:xfrm>
            <a:off x="8294911" y="1464995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/>
              <a:t>Few</a:t>
            </a:r>
            <a:r>
              <a:rPr lang="pt-BR" sz="3200" b="1" dirty="0"/>
              <a:t>-shot </a:t>
            </a:r>
            <a:r>
              <a:rPr lang="pt-BR" sz="3200" b="1" dirty="0" err="1"/>
              <a:t>learning</a:t>
            </a:r>
            <a:endParaRPr lang="pt-BR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05A29-BF71-A251-4500-821E04A9FC85}"/>
              </a:ext>
            </a:extLst>
          </p:cNvPr>
          <p:cNvSpPr/>
          <p:nvPr/>
        </p:nvSpPr>
        <p:spPr>
          <a:xfrm>
            <a:off x="8642249" y="2306451"/>
            <a:ext cx="2365825" cy="12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Lato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124228-D424-BDEC-6BEE-031AC403BFFB}"/>
              </a:ext>
            </a:extLst>
          </p:cNvPr>
          <p:cNvSpPr>
            <a:spLocks noChangeAspect="1"/>
          </p:cNvSpPr>
          <p:nvPr/>
        </p:nvSpPr>
        <p:spPr>
          <a:xfrm>
            <a:off x="3314915" y="878685"/>
            <a:ext cx="4860000" cy="4860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978ED052-A3BE-23E6-3368-E92609008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0814" y="4988587"/>
            <a:ext cx="1165572" cy="1165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8BFB4C-7F8A-55D2-93E0-39840082EF5D}"/>
              </a:ext>
            </a:extLst>
          </p:cNvPr>
          <p:cNvSpPr txBox="1"/>
          <p:nvPr/>
        </p:nvSpPr>
        <p:spPr>
          <a:xfrm>
            <a:off x="5408117" y="6273309"/>
            <a:ext cx="864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RLHF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F8CA3-A03A-C613-FC45-9F5A938AD787}"/>
              </a:ext>
            </a:extLst>
          </p:cNvPr>
          <p:cNvSpPr txBox="1"/>
          <p:nvPr/>
        </p:nvSpPr>
        <p:spPr>
          <a:xfrm>
            <a:off x="5061156" y="5995366"/>
            <a:ext cx="1599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Rotulagem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96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2BCA-E726-443A-00C4-013FB90B8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Oswald Medium" pitchFamily="2" charset="0"/>
              </a:rPr>
              <a:t>Tokens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E2E01-0313-8AE1-0BF0-3863ECDC8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230" y="1559542"/>
            <a:ext cx="1721926" cy="692727"/>
          </a:xfrm>
          <a:solidFill>
            <a:srgbClr val="014F67"/>
          </a:solid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Learning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8A4ADA-CAC9-2992-624C-8D0D6ABEA4C5}"/>
              </a:ext>
            </a:extLst>
          </p:cNvPr>
          <p:cNvSpPr txBox="1">
            <a:spLocks/>
          </p:cNvSpPr>
          <p:nvPr/>
        </p:nvSpPr>
        <p:spPr>
          <a:xfrm>
            <a:off x="2290156" y="1559542"/>
            <a:ext cx="983673" cy="692727"/>
          </a:xfrm>
          <a:prstGeom prst="rect">
            <a:avLst/>
          </a:prstGeom>
          <a:solidFill>
            <a:srgbClr val="00A8D3"/>
          </a:solidFill>
          <a:ln>
            <a:noFill/>
          </a:ln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>
                <a:solidFill>
                  <a:schemeClr val="bg1"/>
                </a:solidFill>
              </a:rPr>
              <a:t>new</a:t>
            </a:r>
            <a:r>
              <a:rPr lang="pt-BR" dirty="0"/>
              <a:t>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A2B0697-A59F-03CC-55A8-206A438E22ED}"/>
              </a:ext>
            </a:extLst>
          </p:cNvPr>
          <p:cNvSpPr txBox="1">
            <a:spLocks/>
          </p:cNvSpPr>
          <p:nvPr/>
        </p:nvSpPr>
        <p:spPr>
          <a:xfrm>
            <a:off x="3273830" y="1559542"/>
            <a:ext cx="1316182" cy="692727"/>
          </a:xfrm>
          <a:prstGeom prst="rect">
            <a:avLst/>
          </a:prstGeom>
          <a:solidFill>
            <a:srgbClr val="01A48F"/>
          </a:solidFill>
          <a:ln>
            <a:noFill/>
          </a:ln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>
                <a:solidFill>
                  <a:schemeClr val="tx1"/>
                </a:solidFill>
              </a:rPr>
              <a:t>things</a:t>
            </a:r>
            <a:r>
              <a:rPr lang="pt-BR" dirty="0"/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573EDA2-028F-A566-FD4D-80EB9F81E931}"/>
              </a:ext>
            </a:extLst>
          </p:cNvPr>
          <p:cNvSpPr txBox="1">
            <a:spLocks/>
          </p:cNvSpPr>
          <p:nvPr/>
        </p:nvSpPr>
        <p:spPr>
          <a:xfrm>
            <a:off x="4590012" y="1559542"/>
            <a:ext cx="526472" cy="692727"/>
          </a:xfrm>
          <a:prstGeom prst="rect">
            <a:avLst/>
          </a:prstGeom>
          <a:solidFill>
            <a:srgbClr val="47E879"/>
          </a:solidFill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>
                <a:solidFill>
                  <a:schemeClr val="bg1"/>
                </a:solidFill>
              </a:rPr>
              <a:t>is</a:t>
            </a:r>
            <a:r>
              <a:rPr lang="pt-BR" dirty="0"/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BF818DA-05E4-C33D-4107-0D3EB0E1B069}"/>
              </a:ext>
            </a:extLst>
          </p:cNvPr>
          <p:cNvSpPr txBox="1">
            <a:spLocks/>
          </p:cNvSpPr>
          <p:nvPr/>
        </p:nvSpPr>
        <p:spPr>
          <a:xfrm>
            <a:off x="5116484" y="1559542"/>
            <a:ext cx="789710" cy="692727"/>
          </a:xfrm>
          <a:prstGeom prst="rect">
            <a:avLst/>
          </a:prstGeom>
          <a:solidFill>
            <a:srgbClr val="7BFFC7"/>
          </a:solidFill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>
                <a:solidFill>
                  <a:schemeClr val="tx1"/>
                </a:solidFill>
              </a:rPr>
              <a:t>fun</a:t>
            </a:r>
            <a:r>
              <a:rPr lang="pt-BR" dirty="0"/>
              <a:t>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82EA7F7-3844-E8E2-02D5-1DFC84069122}"/>
              </a:ext>
            </a:extLst>
          </p:cNvPr>
          <p:cNvSpPr txBox="1">
            <a:spLocks/>
          </p:cNvSpPr>
          <p:nvPr/>
        </p:nvSpPr>
        <p:spPr>
          <a:xfrm>
            <a:off x="5906194" y="1559542"/>
            <a:ext cx="471054" cy="692727"/>
          </a:xfrm>
          <a:prstGeom prst="rect">
            <a:avLst/>
          </a:prstGeom>
          <a:solidFill>
            <a:srgbClr val="003C3A"/>
          </a:solidFill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>
                <a:solidFill>
                  <a:schemeClr val="bg1"/>
                </a:solidFill>
              </a:rPr>
              <a:t>!</a:t>
            </a:r>
            <a:r>
              <a:rPr lang="pt-BR" dirty="0"/>
              <a:t> 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C72D6E-92CC-8FEC-E954-F812BC4368D1}"/>
              </a:ext>
            </a:extLst>
          </p:cNvPr>
          <p:cNvGrpSpPr/>
          <p:nvPr/>
        </p:nvGrpSpPr>
        <p:grpSpPr>
          <a:xfrm>
            <a:off x="568230" y="3429000"/>
            <a:ext cx="8159152" cy="692727"/>
            <a:chOff x="484905" y="3307111"/>
            <a:chExt cx="8159152" cy="692727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ECC939A5-6CEE-A615-9676-D0C51BADA3EC}"/>
                </a:ext>
              </a:extLst>
            </p:cNvPr>
            <p:cNvSpPr txBox="1">
              <a:spLocks/>
            </p:cNvSpPr>
            <p:nvPr/>
          </p:nvSpPr>
          <p:spPr>
            <a:xfrm>
              <a:off x="484905" y="3307111"/>
              <a:ext cx="1099666" cy="692727"/>
            </a:xfrm>
            <a:prstGeom prst="rect">
              <a:avLst/>
            </a:prstGeom>
            <a:solidFill>
              <a:srgbClr val="014F67"/>
            </a:solidFill>
            <a:ln>
              <a:noFill/>
            </a:ln>
          </p:spPr>
          <p:txBody>
            <a:bodyPr rIns="0"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Prom</a:t>
              </a: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7ECAFA0E-5F4E-A2EC-C180-AA4C6A8D3D09}"/>
                </a:ext>
              </a:extLst>
            </p:cNvPr>
            <p:cNvSpPr txBox="1">
              <a:spLocks/>
            </p:cNvSpPr>
            <p:nvPr/>
          </p:nvSpPr>
          <p:spPr>
            <a:xfrm>
              <a:off x="2517351" y="3307111"/>
              <a:ext cx="526472" cy="692727"/>
            </a:xfrm>
            <a:prstGeom prst="rect">
              <a:avLst/>
            </a:prstGeom>
            <a:solidFill>
              <a:srgbClr val="47E879"/>
            </a:solidFill>
            <a:ln>
              <a:noFill/>
            </a:ln>
          </p:spPr>
          <p:txBody>
            <a:bodyPr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is</a:t>
              </a:r>
              <a:r>
                <a:rPr lang="pt-BR" dirty="0"/>
                <a:t> </a:t>
              </a:r>
            </a:p>
          </p:txBody>
        </p:sp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728CC862-49B7-8614-2416-0D9186FC3F9C}"/>
                </a:ext>
              </a:extLst>
            </p:cNvPr>
            <p:cNvSpPr txBox="1">
              <a:spLocks/>
            </p:cNvSpPr>
            <p:nvPr/>
          </p:nvSpPr>
          <p:spPr>
            <a:xfrm>
              <a:off x="3043823" y="3307111"/>
              <a:ext cx="471054" cy="692727"/>
            </a:xfrm>
            <a:prstGeom prst="rect">
              <a:avLst/>
            </a:prstGeom>
            <a:solidFill>
              <a:srgbClr val="7BFFC7"/>
            </a:solidFill>
            <a:ln>
              <a:noFill/>
            </a:ln>
          </p:spPr>
          <p:txBody>
            <a:bodyPr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tx1"/>
                  </a:solidFill>
                </a:rPr>
                <a:t>a</a:t>
              </a:r>
              <a:r>
                <a:rPr lang="pt-BR" dirty="0"/>
                <a:t> </a:t>
              </a:r>
            </a:p>
          </p:txBody>
        </p: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3182CD19-BD6E-E98D-5762-BA21607E7E88}"/>
                </a:ext>
              </a:extLst>
            </p:cNvPr>
            <p:cNvSpPr txBox="1">
              <a:spLocks/>
            </p:cNvSpPr>
            <p:nvPr/>
          </p:nvSpPr>
          <p:spPr>
            <a:xfrm>
              <a:off x="3514877" y="3307111"/>
              <a:ext cx="1768858" cy="692727"/>
            </a:xfrm>
            <a:prstGeom prst="rect">
              <a:avLst/>
            </a:prstGeom>
            <a:solidFill>
              <a:srgbClr val="01724E"/>
            </a:solidFill>
          </p:spPr>
          <p:txBody>
            <a:bodyPr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powerful</a:t>
              </a:r>
              <a:r>
                <a:rPr lang="pt-BR" dirty="0"/>
                <a:t> </a:t>
              </a: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9905EF99-9FAA-10C8-8E45-1F1ABBEE924A}"/>
                </a:ext>
              </a:extLst>
            </p:cNvPr>
            <p:cNvSpPr txBox="1">
              <a:spLocks/>
            </p:cNvSpPr>
            <p:nvPr/>
          </p:nvSpPr>
          <p:spPr>
            <a:xfrm>
              <a:off x="5283734" y="3307111"/>
              <a:ext cx="2036617" cy="692727"/>
            </a:xfrm>
            <a:prstGeom prst="rect">
              <a:avLst/>
            </a:prstGeom>
            <a:solidFill>
              <a:srgbClr val="01A535"/>
            </a:solidFill>
          </p:spPr>
          <p:txBody>
            <a:bodyPr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tx1"/>
                  </a:solidFill>
                </a:rPr>
                <a:t>developer</a:t>
              </a:r>
              <a:r>
                <a:rPr lang="pt-BR" dirty="0"/>
                <a:t> </a:t>
              </a:r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3629B005-2B36-2734-0482-42FF34A88899}"/>
                </a:ext>
              </a:extLst>
            </p:cNvPr>
            <p:cNvSpPr txBox="1">
              <a:spLocks/>
            </p:cNvSpPr>
            <p:nvPr/>
          </p:nvSpPr>
          <p:spPr>
            <a:xfrm>
              <a:off x="7214041" y="3307111"/>
              <a:ext cx="951438" cy="692727"/>
            </a:xfrm>
            <a:prstGeom prst="rect">
              <a:avLst/>
            </a:prstGeom>
            <a:solidFill>
              <a:srgbClr val="4BC34B"/>
            </a:solidFill>
          </p:spPr>
          <p:txBody>
            <a:bodyPr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tool</a:t>
              </a:r>
              <a:endParaRPr lang="pt-BR" dirty="0"/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9E453989-942D-BDD7-B572-E6481CAC7608}"/>
                </a:ext>
              </a:extLst>
            </p:cNvPr>
            <p:cNvSpPr txBox="1">
              <a:spLocks/>
            </p:cNvSpPr>
            <p:nvPr/>
          </p:nvSpPr>
          <p:spPr>
            <a:xfrm>
              <a:off x="1536184" y="3307111"/>
              <a:ext cx="602569" cy="692727"/>
            </a:xfrm>
            <a:prstGeom prst="rect">
              <a:avLst/>
            </a:prstGeom>
            <a:solidFill>
              <a:srgbClr val="00A8D3"/>
            </a:solidFill>
            <a:ln>
              <a:noFill/>
            </a:ln>
          </p:spPr>
          <p:txBody>
            <a:bodyPr lIns="0" rIns="0"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pt</a:t>
              </a:r>
            </a:p>
          </p:txBody>
        </p:sp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010DA075-E5CB-27BF-3FCD-4EBF1D0012D8}"/>
                </a:ext>
              </a:extLst>
            </p:cNvPr>
            <p:cNvSpPr txBox="1">
              <a:spLocks/>
            </p:cNvSpPr>
            <p:nvPr/>
          </p:nvSpPr>
          <p:spPr>
            <a:xfrm>
              <a:off x="1953839" y="3307111"/>
              <a:ext cx="605356" cy="692727"/>
            </a:xfrm>
            <a:prstGeom prst="rect">
              <a:avLst/>
            </a:prstGeom>
            <a:solidFill>
              <a:srgbClr val="01A48F"/>
            </a:solidFill>
            <a:ln>
              <a:noFill/>
            </a:ln>
          </p:spPr>
          <p:txBody>
            <a:bodyPr lIns="0" rIns="0"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ing</a:t>
              </a:r>
            </a:p>
          </p:txBody>
        </p:sp>
        <p:sp>
          <p:nvSpPr>
            <p:cNvPr id="47" name="Subtitle 2">
              <a:extLst>
                <a:ext uri="{FF2B5EF4-FFF2-40B4-BE49-F238E27FC236}">
                  <a16:creationId xmlns:a16="http://schemas.microsoft.com/office/drawing/2014/main" id="{68FDE365-CC73-43AE-273A-35A90BAF55B7}"/>
                </a:ext>
              </a:extLst>
            </p:cNvPr>
            <p:cNvSpPr txBox="1">
              <a:spLocks/>
            </p:cNvSpPr>
            <p:nvPr/>
          </p:nvSpPr>
          <p:spPr>
            <a:xfrm>
              <a:off x="8165479" y="3307111"/>
              <a:ext cx="478578" cy="692727"/>
            </a:xfrm>
            <a:prstGeom prst="rect">
              <a:avLst/>
            </a:prstGeom>
            <a:solidFill>
              <a:srgbClr val="01D969"/>
            </a:solidFill>
          </p:spPr>
          <p:txBody>
            <a:bodyPr anchor="ctr"/>
            <a:lstStyle>
              <a:lvl1pPr marL="358775" marR="0" indent="-358775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A1B2"/>
                </a:buClr>
                <a:buSzTx/>
                <a:buFont typeface="Wingdings" panose="05000000000000000000" pitchFamily="2" charset="2"/>
                <a:buChar char="§"/>
                <a:tabLst/>
                <a:defRPr lang="pt-BR" sz="3400" kern="1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pt-BR" dirty="0">
                  <a:solidFill>
                    <a:schemeClr val="bg1"/>
                  </a:solidFill>
                </a:rPr>
                <a:t>.</a:t>
              </a:r>
              <a:r>
                <a:rPr lang="pt-BR" dirty="0"/>
                <a:t> 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782FF85-A212-36CF-4E4D-1581CBF5CAF4}"/>
              </a:ext>
            </a:extLst>
          </p:cNvPr>
          <p:cNvSpPr txBox="1"/>
          <p:nvPr/>
        </p:nvSpPr>
        <p:spPr>
          <a:xfrm>
            <a:off x="1336827" y="1125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D0DE04-0490-7D02-33F7-777CEF7D5059}"/>
              </a:ext>
            </a:extLst>
          </p:cNvPr>
          <p:cNvSpPr txBox="1"/>
          <p:nvPr/>
        </p:nvSpPr>
        <p:spPr>
          <a:xfrm>
            <a:off x="2713069" y="1125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4924AE-77CF-F593-E8E5-6DDE279A22BC}"/>
              </a:ext>
            </a:extLst>
          </p:cNvPr>
          <p:cNvSpPr txBox="1"/>
          <p:nvPr/>
        </p:nvSpPr>
        <p:spPr>
          <a:xfrm>
            <a:off x="3781078" y="1125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69618-DAFC-2F5A-B70B-2D0F9479AAE9}"/>
              </a:ext>
            </a:extLst>
          </p:cNvPr>
          <p:cNvSpPr txBox="1"/>
          <p:nvPr/>
        </p:nvSpPr>
        <p:spPr>
          <a:xfrm>
            <a:off x="4698244" y="1125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CD8418-AEC4-2959-1D40-2B65396BACD2}"/>
              </a:ext>
            </a:extLst>
          </p:cNvPr>
          <p:cNvSpPr txBox="1"/>
          <p:nvPr/>
        </p:nvSpPr>
        <p:spPr>
          <a:xfrm>
            <a:off x="5360496" y="1125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6F75EA-7C96-D688-258F-A4D5076C8B3B}"/>
              </a:ext>
            </a:extLst>
          </p:cNvPr>
          <p:cNvSpPr txBox="1"/>
          <p:nvPr/>
        </p:nvSpPr>
        <p:spPr>
          <a:xfrm>
            <a:off x="6022748" y="11259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3B990D-D046-CE6F-2BF3-E24D3EA54514}"/>
              </a:ext>
            </a:extLst>
          </p:cNvPr>
          <p:cNvSpPr txBox="1"/>
          <p:nvPr/>
        </p:nvSpPr>
        <p:spPr>
          <a:xfrm>
            <a:off x="1002461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1D6879-A4A1-42DB-6329-9218B2411F8C}"/>
              </a:ext>
            </a:extLst>
          </p:cNvPr>
          <p:cNvSpPr txBox="1"/>
          <p:nvPr/>
        </p:nvSpPr>
        <p:spPr>
          <a:xfrm>
            <a:off x="1702798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77E404-80AF-E2F8-15F9-2C4F2BFEC39A}"/>
              </a:ext>
            </a:extLst>
          </p:cNvPr>
          <p:cNvSpPr txBox="1"/>
          <p:nvPr/>
        </p:nvSpPr>
        <p:spPr>
          <a:xfrm>
            <a:off x="2165135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B6E27B-4279-384B-9A68-E13BBCA3F42E}"/>
              </a:ext>
            </a:extLst>
          </p:cNvPr>
          <p:cNvSpPr txBox="1"/>
          <p:nvPr/>
        </p:nvSpPr>
        <p:spPr>
          <a:xfrm>
            <a:off x="2698021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56F68F-E72A-C7EC-DC6E-8116EDE03D9C}"/>
              </a:ext>
            </a:extLst>
          </p:cNvPr>
          <p:cNvSpPr txBox="1"/>
          <p:nvPr/>
        </p:nvSpPr>
        <p:spPr>
          <a:xfrm>
            <a:off x="3187968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F2C5D30-53A4-8934-3058-D1A0BA8DB053}"/>
              </a:ext>
            </a:extLst>
          </p:cNvPr>
          <p:cNvSpPr txBox="1"/>
          <p:nvPr/>
        </p:nvSpPr>
        <p:spPr>
          <a:xfrm>
            <a:off x="4307924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9A004D-96CE-A738-3FED-576023C33109}"/>
              </a:ext>
            </a:extLst>
          </p:cNvPr>
          <p:cNvSpPr txBox="1"/>
          <p:nvPr/>
        </p:nvSpPr>
        <p:spPr>
          <a:xfrm>
            <a:off x="6210660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CB3858-1464-6176-66AE-434A2E7DB1E9}"/>
              </a:ext>
            </a:extLst>
          </p:cNvPr>
          <p:cNvSpPr txBox="1"/>
          <p:nvPr/>
        </p:nvSpPr>
        <p:spPr>
          <a:xfrm>
            <a:off x="7598378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D0BC61-987D-253F-E2F8-C4F0F64D734D}"/>
              </a:ext>
            </a:extLst>
          </p:cNvPr>
          <p:cNvSpPr txBox="1"/>
          <p:nvPr/>
        </p:nvSpPr>
        <p:spPr>
          <a:xfrm>
            <a:off x="8313386" y="305966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Lato" panose="020F0502020204030203" pitchFamily="34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8F6502-F0A4-845B-05E6-93E2450E27B5}"/>
              </a:ext>
            </a:extLst>
          </p:cNvPr>
          <p:cNvSpPr txBox="1"/>
          <p:nvPr/>
        </p:nvSpPr>
        <p:spPr>
          <a:xfrm>
            <a:off x="519551" y="4998851"/>
            <a:ext cx="8534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100 tokens ≈ 75 palavras no idioma inglês</a:t>
            </a:r>
          </a:p>
        </p:txBody>
      </p:sp>
    </p:spTree>
    <p:extLst>
      <p:ext uri="{BB962C8B-B14F-4D97-AF65-F5344CB8AC3E}">
        <p14:creationId xmlns:p14="http://schemas.microsoft.com/office/powerpoint/2010/main" val="13197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2BCA-E726-443A-00C4-013FB90B8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Oswald Medium" pitchFamily="2" charset="0"/>
              </a:rPr>
              <a:t>Custo por 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39399-5D22-F884-AF41-7DBD18EA479E}"/>
              </a:ext>
            </a:extLst>
          </p:cNvPr>
          <p:cNvSpPr txBox="1"/>
          <p:nvPr/>
        </p:nvSpPr>
        <p:spPr>
          <a:xfrm>
            <a:off x="568230" y="2110618"/>
            <a:ext cx="5206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/>
              <a:t>Entrada</a:t>
            </a:r>
          </a:p>
          <a:p>
            <a:r>
              <a:rPr lang="pt-BR" sz="4800" dirty="0"/>
              <a:t>$0.0010 / </a:t>
            </a:r>
            <a:r>
              <a:rPr lang="pt-BR" sz="4800" dirty="0">
                <a:solidFill>
                  <a:schemeClr val="bg1">
                    <a:lumMod val="50000"/>
                  </a:schemeClr>
                </a:solidFill>
              </a:rPr>
              <a:t>1K Tokens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A70B8-99C6-58C7-497E-37D35D1F236B}"/>
              </a:ext>
            </a:extLst>
          </p:cNvPr>
          <p:cNvSpPr txBox="1"/>
          <p:nvPr/>
        </p:nvSpPr>
        <p:spPr>
          <a:xfrm>
            <a:off x="6417667" y="2110618"/>
            <a:ext cx="52061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b="1" dirty="0"/>
              <a:t>Saída</a:t>
            </a:r>
          </a:p>
          <a:p>
            <a:r>
              <a:rPr lang="pt-BR" sz="4800" dirty="0"/>
              <a:t>$0.0020 / </a:t>
            </a:r>
            <a:r>
              <a:rPr lang="pt-BR" sz="4800" dirty="0">
                <a:solidFill>
                  <a:schemeClr val="bg1">
                    <a:lumMod val="50000"/>
                  </a:schemeClr>
                </a:solidFill>
              </a:rPr>
              <a:t>1K Tokens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0F0E0-5241-7368-6996-1AF34786A482}"/>
              </a:ext>
            </a:extLst>
          </p:cNvPr>
          <p:cNvSpPr txBox="1"/>
          <p:nvPr/>
        </p:nvSpPr>
        <p:spPr>
          <a:xfrm>
            <a:off x="3476633" y="4470357"/>
            <a:ext cx="5238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800" b="1" dirty="0">
                <a:solidFill>
                  <a:srgbClr val="01A48F"/>
                </a:solidFill>
              </a:rPr>
              <a:t>GPT-3.5-turbo-1106</a:t>
            </a:r>
            <a:endParaRPr lang="pt-BR" sz="6000" dirty="0">
              <a:solidFill>
                <a:srgbClr val="01A48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A1A90-F4C0-F2C7-7E0D-2F0E6DA30C8F}"/>
              </a:ext>
            </a:extLst>
          </p:cNvPr>
          <p:cNvSpPr txBox="1"/>
          <p:nvPr/>
        </p:nvSpPr>
        <p:spPr>
          <a:xfrm>
            <a:off x="3171282" y="5301354"/>
            <a:ext cx="6095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Lato" panose="020F0502020204030203" pitchFamily="34" charset="0"/>
              </a:rPr>
              <a:t>4,000 tokens para contexto</a:t>
            </a:r>
            <a:endParaRPr lang="pt-BR" sz="3600" dirty="0">
              <a:solidFill>
                <a:srgbClr val="00B0F0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9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</a:t>
            </a:r>
            <a:r>
              <a:rPr lang="pt-BR" dirty="0" err="1">
                <a:latin typeface="Oswald Medium" pitchFamily="2" charset="0"/>
                <a:cs typeface="Calibri"/>
              </a:rPr>
              <a:t>Language</a:t>
            </a:r>
            <a:r>
              <a:rPr lang="pt-BR" dirty="0">
                <a:latin typeface="Oswald Medium" pitchFamily="2" charset="0"/>
                <a:cs typeface="Calibri"/>
              </a:rPr>
              <a:t> Model</a:t>
            </a:r>
            <a:endParaRPr lang="pt-BR" dirty="0">
              <a:latin typeface="Oswald Medium" pitchFamily="2" charset="0"/>
            </a:endParaRPr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1478CA74-0852-4B32-BC01-828F20C16871}"/>
              </a:ext>
            </a:extLst>
          </p:cNvPr>
          <p:cNvSpPr txBox="1"/>
          <p:nvPr/>
        </p:nvSpPr>
        <p:spPr>
          <a:xfrm>
            <a:off x="8626" y="6190891"/>
            <a:ext cx="759125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rgbClr val="00353D"/>
                </a:solidFill>
                <a:cs typeface="Calibri"/>
              </a:rPr>
              <a:t>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07C3C0-CCFA-B18D-E921-49DDEA811D0F}"/>
              </a:ext>
            </a:extLst>
          </p:cNvPr>
          <p:cNvGrpSpPr/>
          <p:nvPr/>
        </p:nvGrpSpPr>
        <p:grpSpPr>
          <a:xfrm>
            <a:off x="548721" y="3148653"/>
            <a:ext cx="10668787" cy="1913412"/>
            <a:chOff x="548721" y="3148653"/>
            <a:chExt cx="10668787" cy="19134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A290C-261D-92E4-3E0E-EAC188BAA709}"/>
                </a:ext>
              </a:extLst>
            </p:cNvPr>
            <p:cNvSpPr/>
            <p:nvPr/>
          </p:nvSpPr>
          <p:spPr>
            <a:xfrm>
              <a:off x="3625558" y="3319843"/>
              <a:ext cx="1438275" cy="1095894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Aplicação</a:t>
              </a:r>
              <a:endParaRPr lang="pt-BR" sz="1600" b="1" dirty="0">
                <a:solidFill>
                  <a:srgbClr val="595959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59683D76-0129-4B2E-8E69-A791349AE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8721" y="3148653"/>
              <a:ext cx="1438274" cy="143827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011AA6-BE30-21DC-DB10-EE5E73B2C97F}"/>
                </a:ext>
              </a:extLst>
            </p:cNvPr>
            <p:cNvSpPr/>
            <p:nvPr/>
          </p:nvSpPr>
          <p:spPr>
            <a:xfrm>
              <a:off x="9779233" y="3319847"/>
              <a:ext cx="1438275" cy="1095887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LLM</a:t>
              </a:r>
            </a:p>
          </p:txBody>
        </p:sp>
        <p:pic>
          <p:nvPicPr>
            <p:cNvPr id="15" name="Picture 14" descr="A blue and black logo&#10;&#10;Description automatically generated">
              <a:extLst>
                <a:ext uri="{FF2B5EF4-FFF2-40B4-BE49-F238E27FC236}">
                  <a16:creationId xmlns:a16="http://schemas.microsoft.com/office/drawing/2014/main" id="{7F818835-0382-010A-E5DF-A649911D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396" y="3148653"/>
              <a:ext cx="1438275" cy="1438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3B0041-8DA0-1780-AEF6-57084FB87201}"/>
                </a:ext>
              </a:extLst>
            </p:cNvPr>
            <p:cNvSpPr txBox="1"/>
            <p:nvPr/>
          </p:nvSpPr>
          <p:spPr>
            <a:xfrm>
              <a:off x="6926846" y="4415734"/>
              <a:ext cx="989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latin typeface="Lato" panose="020F0502020204030203" pitchFamily="34" charset="0"/>
                </a:rPr>
                <a:t>OpenAI</a:t>
              </a:r>
            </a:p>
            <a:p>
              <a:pPr algn="ctr"/>
              <a:r>
                <a:rPr lang="pt-BR" b="1" dirty="0">
                  <a:latin typeface="Lato" panose="020F0502020204030203" pitchFamily="34" charset="0"/>
                </a:rPr>
                <a:t>API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91DFBF-C3EF-9A30-E57E-FE217EA9CBAC}"/>
                </a:ext>
              </a:extLst>
            </p:cNvPr>
            <p:cNvGrpSpPr/>
            <p:nvPr/>
          </p:nvGrpSpPr>
          <p:grpSpPr>
            <a:xfrm>
              <a:off x="8140671" y="3247334"/>
              <a:ext cx="1440000" cy="338554"/>
              <a:chOff x="8140671" y="3427450"/>
              <a:chExt cx="1440000" cy="338554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55359DA-C27B-BEB7-1CB1-50B367711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8230C0-77AF-A1F3-1FAF-FAC041D205D6}"/>
                  </a:ext>
                </a:extLst>
              </p:cNvPr>
              <p:cNvSpPr txBox="1"/>
              <p:nvPr/>
            </p:nvSpPr>
            <p:spPr>
              <a:xfrm>
                <a:off x="8240149" y="3427450"/>
                <a:ext cx="79380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tokens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F5F932-FD8E-445F-77F9-5137F3557B5F}"/>
                </a:ext>
              </a:extLst>
            </p:cNvPr>
            <p:cNvGrpSpPr/>
            <p:nvPr/>
          </p:nvGrpSpPr>
          <p:grpSpPr>
            <a:xfrm>
              <a:off x="5262396" y="3247334"/>
              <a:ext cx="1440000" cy="338554"/>
              <a:chOff x="5262396" y="3427450"/>
              <a:chExt cx="1440000" cy="338554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7169D18-F71B-6FF9-AF95-3FBE9A7EA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FB8051-9388-AD11-1A73-2B1264825602}"/>
                  </a:ext>
                </a:extLst>
              </p:cNvPr>
              <p:cNvSpPr txBox="1"/>
              <p:nvPr/>
            </p:nvSpPr>
            <p:spPr>
              <a:xfrm>
                <a:off x="5401147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FB6676-9100-8EE8-3D74-B8021EFDB026}"/>
                </a:ext>
              </a:extLst>
            </p:cNvPr>
            <p:cNvGrpSpPr/>
            <p:nvPr/>
          </p:nvGrpSpPr>
          <p:grpSpPr>
            <a:xfrm>
              <a:off x="1986995" y="3247334"/>
              <a:ext cx="1440000" cy="338554"/>
              <a:chOff x="1986995" y="3427450"/>
              <a:chExt cx="1440000" cy="33855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248F8B2-8F8B-FF6B-ED1D-66EFD9BD6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21489B-72EA-01B0-7C18-675E65DFB036}"/>
                  </a:ext>
                </a:extLst>
              </p:cNvPr>
              <p:cNvSpPr txBox="1"/>
              <p:nvPr/>
            </p:nvSpPr>
            <p:spPr>
              <a:xfrm>
                <a:off x="2125746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4EFE487-0EFA-E750-ECF6-4582D40B963E}"/>
                </a:ext>
              </a:extLst>
            </p:cNvPr>
            <p:cNvGrpSpPr/>
            <p:nvPr/>
          </p:nvGrpSpPr>
          <p:grpSpPr>
            <a:xfrm>
              <a:off x="8140671" y="3912887"/>
              <a:ext cx="1440000" cy="338554"/>
              <a:chOff x="8140671" y="3427450"/>
              <a:chExt cx="1440000" cy="33855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3C5405-9340-EAD5-B771-34371E1A9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72467C-3014-A64C-79B9-BFADD72708B7}"/>
                  </a:ext>
                </a:extLst>
              </p:cNvPr>
              <p:cNvSpPr txBox="1"/>
              <p:nvPr/>
            </p:nvSpPr>
            <p:spPr>
              <a:xfrm>
                <a:off x="8354763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36CD2E-EDA8-FB8F-EBE7-007E801B5DA2}"/>
                </a:ext>
              </a:extLst>
            </p:cNvPr>
            <p:cNvGrpSpPr/>
            <p:nvPr/>
          </p:nvGrpSpPr>
          <p:grpSpPr>
            <a:xfrm>
              <a:off x="5262396" y="3912887"/>
              <a:ext cx="1440000" cy="338554"/>
              <a:chOff x="5262396" y="3427450"/>
              <a:chExt cx="1440000" cy="338554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D638D93-3561-DB4B-7B59-B2A2AC975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E872A1-8858-AC86-2E77-9CC85C3803EC}"/>
                  </a:ext>
                </a:extLst>
              </p:cNvPr>
              <p:cNvSpPr txBox="1"/>
              <p:nvPr/>
            </p:nvSpPr>
            <p:spPr>
              <a:xfrm>
                <a:off x="5476488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2FD16CC-5257-E913-1CFF-16340A04F966}"/>
                </a:ext>
              </a:extLst>
            </p:cNvPr>
            <p:cNvGrpSpPr/>
            <p:nvPr/>
          </p:nvGrpSpPr>
          <p:grpSpPr>
            <a:xfrm>
              <a:off x="1986995" y="3924442"/>
              <a:ext cx="1440000" cy="338554"/>
              <a:chOff x="1986995" y="3439005"/>
              <a:chExt cx="1440000" cy="338554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C51B7B2-5031-3CE1-F5B8-C7057ABEA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41EE05-4C64-6040-C40F-E84F5D44EEAA}"/>
                  </a:ext>
                </a:extLst>
              </p:cNvPr>
              <p:cNvSpPr txBox="1"/>
              <p:nvPr/>
            </p:nvSpPr>
            <p:spPr>
              <a:xfrm>
                <a:off x="2237157" y="3439005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</p:grpSp>
      <p:pic>
        <p:nvPicPr>
          <p:cNvPr id="2" name="Graphic 1" descr="Badge with solid fill">
            <a:extLst>
              <a:ext uri="{FF2B5EF4-FFF2-40B4-BE49-F238E27FC236}">
                <a16:creationId xmlns:a16="http://schemas.microsoft.com/office/drawing/2014/main" id="{ED047771-9CB4-D9A6-B556-31B461FBB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061533" y="512847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4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Visão Geral da OpenAI API</a:t>
            </a:r>
            <a:endParaRPr lang="pt-BR" dirty="0">
              <a:latin typeface="Oswald Medium" pitchFamily="2" charset="0"/>
            </a:endParaRP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4D983645-4C0F-F47D-CE1B-1BB194791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522" y="2380738"/>
            <a:ext cx="2737824" cy="2737824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6EFB87-F334-034E-9182-AFED9E6F8293}"/>
              </a:ext>
            </a:extLst>
          </p:cNvPr>
          <p:cNvSpPr txBox="1"/>
          <p:nvPr/>
        </p:nvSpPr>
        <p:spPr>
          <a:xfrm>
            <a:off x="4932563" y="5118562"/>
            <a:ext cx="1619354" cy="107721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3200" b="1" dirty="0">
                <a:solidFill>
                  <a:srgbClr val="727272"/>
                </a:solidFill>
                <a:latin typeface="Lato" panose="020F0502020204030203" pitchFamily="34" charset="0"/>
              </a:rPr>
              <a:t>OpenAI</a:t>
            </a:r>
          </a:p>
          <a:p>
            <a:pPr algn="ctr"/>
            <a:r>
              <a:rPr lang="pt-BR" sz="3200" b="1" dirty="0">
                <a:solidFill>
                  <a:srgbClr val="727272"/>
                </a:solidFill>
                <a:latin typeface="Lato" panose="020F0502020204030203" pitchFamily="34" charset="0"/>
              </a:rPr>
              <a:t>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074C1-BF1A-D6F7-A730-B9F1F4FC6D54}"/>
              </a:ext>
            </a:extLst>
          </p:cNvPr>
          <p:cNvSpPr txBox="1"/>
          <p:nvPr/>
        </p:nvSpPr>
        <p:spPr>
          <a:xfrm>
            <a:off x="389112" y="4323344"/>
            <a:ext cx="437812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727272"/>
                </a:solidFill>
                <a:latin typeface="Lato" panose="020F0502020204030203" pitchFamily="34" charset="0"/>
              </a:rPr>
              <a:t>Métodos às tarefas de NLP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179B2-4AEC-5CB3-D783-2BEFA222CCB6}"/>
              </a:ext>
            </a:extLst>
          </p:cNvPr>
          <p:cNvSpPr txBox="1"/>
          <p:nvPr/>
        </p:nvSpPr>
        <p:spPr>
          <a:xfrm>
            <a:off x="748185" y="2380738"/>
            <a:ext cx="365997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727272"/>
                </a:solidFill>
                <a:latin typeface="Lato" panose="020F0502020204030203" pitchFamily="34" charset="0"/>
              </a:rPr>
              <a:t>Acesso pago aos LLMs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1C192-B4BD-ABFB-5FFF-BF3D6A423BF1}"/>
              </a:ext>
            </a:extLst>
          </p:cNvPr>
          <p:cNvSpPr txBox="1"/>
          <p:nvPr/>
        </p:nvSpPr>
        <p:spPr>
          <a:xfrm>
            <a:off x="6901633" y="4323344"/>
            <a:ext cx="39501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727272"/>
                </a:solidFill>
                <a:latin typeface="Lato" panose="020F0502020204030203" pitchFamily="34" charset="0"/>
              </a:rPr>
              <a:t>Métodos de moderação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E4D05-0FD3-1302-AA66-BA62889442BE}"/>
              </a:ext>
            </a:extLst>
          </p:cNvPr>
          <p:cNvSpPr txBox="1"/>
          <p:nvPr/>
        </p:nvSpPr>
        <p:spPr>
          <a:xfrm>
            <a:off x="6901633" y="2380738"/>
            <a:ext cx="28023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727272"/>
                </a:solidFill>
                <a:latin typeface="Lato" panose="020F0502020204030203" pitchFamily="34" charset="0"/>
              </a:rPr>
              <a:t>Acesso via token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E4D8B-1F65-A200-B9A9-68C0BAA04972}"/>
              </a:ext>
            </a:extLst>
          </p:cNvPr>
          <p:cNvSpPr txBox="1"/>
          <p:nvPr/>
        </p:nvSpPr>
        <p:spPr>
          <a:xfrm>
            <a:off x="3932300" y="1485313"/>
            <a:ext cx="361990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solidFill>
                  <a:srgbClr val="727272"/>
                </a:solidFill>
                <a:latin typeface="Lato" panose="020F0502020204030203" pitchFamily="34" charset="0"/>
              </a:rPr>
              <a:t>Suporta várias línguas</a:t>
            </a:r>
          </a:p>
        </p:txBody>
      </p:sp>
    </p:spTree>
    <p:extLst>
      <p:ext uri="{BB962C8B-B14F-4D97-AF65-F5344CB8AC3E}">
        <p14:creationId xmlns:p14="http://schemas.microsoft.com/office/powerpoint/2010/main" val="17089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02481" y="2824843"/>
            <a:ext cx="10387038" cy="1208314"/>
          </a:xfrm>
        </p:spPr>
        <p:txBody>
          <a:bodyPr lIns="91440" tIns="45720" rIns="91440" bIns="45720" anchor="ctr"/>
          <a:lstStyle/>
          <a:p>
            <a:pPr algn="ctr"/>
            <a:r>
              <a:rPr lang="pt-BR" sz="6600" dirty="0">
                <a:latin typeface="Oswald Medium" pitchFamily="2" charset="0"/>
                <a:cs typeface="Calibri"/>
              </a:rPr>
              <a:t>Como obter a OpenAI API Key?</a:t>
            </a:r>
            <a:endParaRPr lang="pt-BR" sz="6600" dirty="0">
              <a:latin typeface="Oswald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5C851-015B-01DD-7061-A777AF2D4B3D}"/>
              </a:ext>
            </a:extLst>
          </p:cNvPr>
          <p:cNvSpPr txBox="1"/>
          <p:nvPr/>
        </p:nvSpPr>
        <p:spPr>
          <a:xfrm>
            <a:off x="2502568" y="4033157"/>
            <a:ext cx="7537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727272"/>
                </a:solidFill>
              </a:rPr>
              <a:t>https://openai.com/blog/openai-api</a:t>
            </a:r>
          </a:p>
        </p:txBody>
      </p:sp>
    </p:spTree>
    <p:extLst>
      <p:ext uri="{BB962C8B-B14F-4D97-AF65-F5344CB8AC3E}">
        <p14:creationId xmlns:p14="http://schemas.microsoft.com/office/powerpoint/2010/main" val="165943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7EE735E-7D2B-B9DB-AAEF-DE1892F67D00}"/>
              </a:ext>
            </a:extLst>
          </p:cNvPr>
          <p:cNvSpPr txBox="1">
            <a:spLocks/>
          </p:cNvSpPr>
          <p:nvPr/>
        </p:nvSpPr>
        <p:spPr>
          <a:xfrm>
            <a:off x="890337" y="2947737"/>
            <a:ext cx="10274968" cy="962526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i="0" kern="1200">
                <a:solidFill>
                  <a:srgbClr val="00353D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t-BR" sz="4400" dirty="0">
                <a:solidFill>
                  <a:srgbClr val="003C3A"/>
                </a:solidFill>
                <a:latin typeface="Oswald Medium" pitchFamily="2" charset="0"/>
                <a:ea typeface="Lato"/>
                <a:cs typeface="Lato"/>
              </a:rPr>
              <a:t>REALIZAÇÃO: </a:t>
            </a:r>
          </a:p>
          <a:p>
            <a:pPr algn="ctr">
              <a:spcBef>
                <a:spcPts val="0"/>
              </a:spcBef>
            </a:pPr>
            <a:r>
              <a:rPr lang="pt-BR" sz="3200" dirty="0">
                <a:solidFill>
                  <a:srgbClr val="003C3A"/>
                </a:solidFill>
                <a:latin typeface="Lato"/>
                <a:ea typeface="Lato"/>
                <a:cs typeface="Lato"/>
              </a:rPr>
              <a:t>Bacharelado em Ciência da Computação(Poços de Caldas), CST em Análise e Desenvolvimento de Sistemas, Redes de Computadores, Segurança da Informação e Sistemas para Internet</a:t>
            </a:r>
          </a:p>
          <a:p>
            <a:pPr algn="ctr">
              <a:spcBef>
                <a:spcPts val="0"/>
              </a:spcBef>
            </a:pPr>
            <a:r>
              <a:rPr lang="pt-BR" sz="3200" dirty="0">
                <a:solidFill>
                  <a:srgbClr val="00A8D3"/>
                </a:solidFill>
                <a:latin typeface="Lato"/>
                <a:ea typeface="Lato"/>
                <a:cs typeface="Lato"/>
              </a:rPr>
              <a:t>ICEI / PUC MINAS </a:t>
            </a:r>
            <a:endParaRPr lang="pt-BR" sz="13800" spc="300" dirty="0">
              <a:solidFill>
                <a:srgbClr val="00A8D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9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1314416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Papéis na Mensagem da OpenAI API</a:t>
            </a:r>
            <a:endParaRPr lang="pt-BR" dirty="0">
              <a:latin typeface="Oswald Medium" pitchFamily="2" charset="0"/>
            </a:endParaRPr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34C3C60E-2E8A-392D-9C35-861FCE5DD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721" y="2662487"/>
            <a:ext cx="1929784" cy="192978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DD9F1E4-578D-5FC2-02EE-8362B61ACB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4692" y="2662487"/>
            <a:ext cx="1929784" cy="1929784"/>
          </a:xfrm>
          <a:prstGeom prst="rect">
            <a:avLst/>
          </a:prstGeom>
        </p:spPr>
      </p:pic>
      <p:pic>
        <p:nvPicPr>
          <p:cNvPr id="9" name="Graphic 8" descr="Call center with solid fill">
            <a:extLst>
              <a:ext uri="{FF2B5EF4-FFF2-40B4-BE49-F238E27FC236}">
                <a16:creationId xmlns:a16="http://schemas.microsoft.com/office/drawing/2014/main" id="{E58FD0A6-B359-3E2A-488C-856BD34E6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385555" y="2662487"/>
            <a:ext cx="1929784" cy="1929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F3C88-5487-4AB6-A5CB-0D290525595D}"/>
              </a:ext>
            </a:extLst>
          </p:cNvPr>
          <p:cNvSpPr txBox="1"/>
          <p:nvPr/>
        </p:nvSpPr>
        <p:spPr>
          <a:xfrm>
            <a:off x="992476" y="4592270"/>
            <a:ext cx="1042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User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1A164-DE0E-0C25-3613-F1279A7C1D26}"/>
              </a:ext>
            </a:extLst>
          </p:cNvPr>
          <p:cNvSpPr txBox="1"/>
          <p:nvPr/>
        </p:nvSpPr>
        <p:spPr>
          <a:xfrm>
            <a:off x="5184870" y="4592270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System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88321-45D9-013C-8ABB-0A6619E763EC}"/>
              </a:ext>
            </a:extLst>
          </p:cNvPr>
          <p:cNvSpPr txBox="1"/>
          <p:nvPr/>
        </p:nvSpPr>
        <p:spPr>
          <a:xfrm>
            <a:off x="9471565" y="4592270"/>
            <a:ext cx="1843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Assistant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3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1314416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Aleatoriedade e criatividade das respostas</a:t>
            </a:r>
            <a:endParaRPr lang="pt-BR" dirty="0">
              <a:latin typeface="Oswald Medium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1A164-DE0E-0C25-3613-F1279A7C1D26}"/>
              </a:ext>
            </a:extLst>
          </p:cNvPr>
          <p:cNvSpPr txBox="1"/>
          <p:nvPr/>
        </p:nvSpPr>
        <p:spPr>
          <a:xfrm>
            <a:off x="351546" y="4522996"/>
            <a:ext cx="2254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Temperatura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</a:endParaRPr>
          </a:p>
        </p:txBody>
      </p:sp>
      <p:pic>
        <p:nvPicPr>
          <p:cNvPr id="3" name="Graphic 2" descr="Thermometer with solid fill">
            <a:extLst>
              <a:ext uri="{FF2B5EF4-FFF2-40B4-BE49-F238E27FC236}">
                <a16:creationId xmlns:a16="http://schemas.microsoft.com/office/drawing/2014/main" id="{7C6A8E98-96EA-C07A-35C3-897BE4035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417" y="3608596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1AB187-7996-24B6-1954-28FA210114C9}"/>
              </a:ext>
            </a:extLst>
          </p:cNvPr>
          <p:cNvSpPr/>
          <p:nvPr/>
        </p:nvSpPr>
        <p:spPr>
          <a:xfrm>
            <a:off x="3477492" y="3608596"/>
            <a:ext cx="7370618" cy="914400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74000">
                <a:srgbClr val="C00000">
                  <a:alpha val="56000"/>
                </a:srgbClr>
              </a:gs>
              <a:gs pos="83000">
                <a:srgbClr val="C00000">
                  <a:alpha val="57000"/>
                </a:srgbClr>
              </a:gs>
              <a:gs pos="100000">
                <a:srgbClr val="C00000">
                  <a:alpha val="2500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aphic 8" descr="Badge Follow with solid fill">
            <a:extLst>
              <a:ext uri="{FF2B5EF4-FFF2-40B4-BE49-F238E27FC236}">
                <a16:creationId xmlns:a16="http://schemas.microsoft.com/office/drawing/2014/main" id="{D8DA47A8-EDA9-43F7-34A7-62636717C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48110" y="3608596"/>
            <a:ext cx="914400" cy="914400"/>
          </a:xfrm>
          <a:prstGeom prst="rect">
            <a:avLst/>
          </a:prstGeom>
        </p:spPr>
      </p:pic>
      <p:pic>
        <p:nvPicPr>
          <p:cNvPr id="10" name="Graphic 9" descr="Badge Unfollow with solid fill">
            <a:extLst>
              <a:ext uri="{FF2B5EF4-FFF2-40B4-BE49-F238E27FC236}">
                <a16:creationId xmlns:a16="http://schemas.microsoft.com/office/drawing/2014/main" id="{0C597FFC-29FD-5A8B-AA43-40F7008092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440236" y="360859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BBB501-05F8-155C-D655-4D8E805D0C20}"/>
              </a:ext>
            </a:extLst>
          </p:cNvPr>
          <p:cNvSpPr txBox="1"/>
          <p:nvPr/>
        </p:nvSpPr>
        <p:spPr>
          <a:xfrm>
            <a:off x="3354636" y="452299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3F26B-23A0-61D1-0EE7-778E6DA56C94}"/>
              </a:ext>
            </a:extLst>
          </p:cNvPr>
          <p:cNvSpPr txBox="1"/>
          <p:nvPr/>
        </p:nvSpPr>
        <p:spPr>
          <a:xfrm>
            <a:off x="10577910" y="452299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1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</a:t>
            </a:r>
            <a:r>
              <a:rPr lang="pt-BR" dirty="0" err="1">
                <a:latin typeface="Oswald Medium" pitchFamily="2" charset="0"/>
                <a:cs typeface="Calibri"/>
              </a:rPr>
              <a:t>Language</a:t>
            </a:r>
            <a:r>
              <a:rPr lang="pt-BR" dirty="0">
                <a:latin typeface="Oswald Medium" pitchFamily="2" charset="0"/>
                <a:cs typeface="Calibri"/>
              </a:rPr>
              <a:t> Model</a:t>
            </a:r>
            <a:endParaRPr lang="pt-BR" dirty="0">
              <a:latin typeface="Oswald Medium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07C3C0-CCFA-B18D-E921-49DDEA811D0F}"/>
              </a:ext>
            </a:extLst>
          </p:cNvPr>
          <p:cNvGrpSpPr/>
          <p:nvPr/>
        </p:nvGrpSpPr>
        <p:grpSpPr>
          <a:xfrm>
            <a:off x="548721" y="3148653"/>
            <a:ext cx="10668787" cy="1913412"/>
            <a:chOff x="548721" y="3148653"/>
            <a:chExt cx="10668787" cy="19134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A290C-261D-92E4-3E0E-EAC188BAA709}"/>
                </a:ext>
              </a:extLst>
            </p:cNvPr>
            <p:cNvSpPr/>
            <p:nvPr/>
          </p:nvSpPr>
          <p:spPr>
            <a:xfrm>
              <a:off x="3625558" y="3319843"/>
              <a:ext cx="1438275" cy="1095894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Aplicação</a:t>
              </a:r>
              <a:endParaRPr lang="pt-BR" sz="1600" b="1" dirty="0">
                <a:solidFill>
                  <a:srgbClr val="595959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59683D76-0129-4B2E-8E69-A791349AE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8721" y="3148653"/>
              <a:ext cx="1438274" cy="143827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011AA6-BE30-21DC-DB10-EE5E73B2C97F}"/>
                </a:ext>
              </a:extLst>
            </p:cNvPr>
            <p:cNvSpPr/>
            <p:nvPr/>
          </p:nvSpPr>
          <p:spPr>
            <a:xfrm>
              <a:off x="9779233" y="3319847"/>
              <a:ext cx="1438275" cy="1095887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LLM</a:t>
              </a:r>
            </a:p>
          </p:txBody>
        </p:sp>
        <p:pic>
          <p:nvPicPr>
            <p:cNvPr id="15" name="Picture 14" descr="A blue and black logo&#10;&#10;Description automatically generated">
              <a:extLst>
                <a:ext uri="{FF2B5EF4-FFF2-40B4-BE49-F238E27FC236}">
                  <a16:creationId xmlns:a16="http://schemas.microsoft.com/office/drawing/2014/main" id="{7F818835-0382-010A-E5DF-A649911D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396" y="3148653"/>
              <a:ext cx="1438275" cy="1438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3B0041-8DA0-1780-AEF6-57084FB87201}"/>
                </a:ext>
              </a:extLst>
            </p:cNvPr>
            <p:cNvSpPr txBox="1"/>
            <p:nvPr/>
          </p:nvSpPr>
          <p:spPr>
            <a:xfrm>
              <a:off x="6926846" y="4415734"/>
              <a:ext cx="989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latin typeface="Lato" panose="020F0502020204030203" pitchFamily="34" charset="0"/>
                </a:rPr>
                <a:t>OpenAI</a:t>
              </a:r>
            </a:p>
            <a:p>
              <a:pPr algn="ctr"/>
              <a:r>
                <a:rPr lang="pt-BR" b="1" dirty="0">
                  <a:latin typeface="Lato" panose="020F0502020204030203" pitchFamily="34" charset="0"/>
                </a:rPr>
                <a:t>API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91DFBF-C3EF-9A30-E57E-FE217EA9CBAC}"/>
                </a:ext>
              </a:extLst>
            </p:cNvPr>
            <p:cNvGrpSpPr/>
            <p:nvPr/>
          </p:nvGrpSpPr>
          <p:grpSpPr>
            <a:xfrm>
              <a:off x="8140671" y="3247334"/>
              <a:ext cx="1440000" cy="338554"/>
              <a:chOff x="8140671" y="3427450"/>
              <a:chExt cx="1440000" cy="338554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55359DA-C27B-BEB7-1CB1-50B367711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8230C0-77AF-A1F3-1FAF-FAC041D205D6}"/>
                  </a:ext>
                </a:extLst>
              </p:cNvPr>
              <p:cNvSpPr txBox="1"/>
              <p:nvPr/>
            </p:nvSpPr>
            <p:spPr>
              <a:xfrm>
                <a:off x="8240149" y="3427450"/>
                <a:ext cx="79380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tokens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F5F932-FD8E-445F-77F9-5137F3557B5F}"/>
                </a:ext>
              </a:extLst>
            </p:cNvPr>
            <p:cNvGrpSpPr/>
            <p:nvPr/>
          </p:nvGrpSpPr>
          <p:grpSpPr>
            <a:xfrm>
              <a:off x="5262396" y="3247334"/>
              <a:ext cx="1440000" cy="338554"/>
              <a:chOff x="5262396" y="3427450"/>
              <a:chExt cx="1440000" cy="338554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7169D18-F71B-6FF9-AF95-3FBE9A7EA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FB8051-9388-AD11-1A73-2B1264825602}"/>
                  </a:ext>
                </a:extLst>
              </p:cNvPr>
              <p:cNvSpPr txBox="1"/>
              <p:nvPr/>
            </p:nvSpPr>
            <p:spPr>
              <a:xfrm>
                <a:off x="5401147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FB6676-9100-8EE8-3D74-B8021EFDB026}"/>
                </a:ext>
              </a:extLst>
            </p:cNvPr>
            <p:cNvGrpSpPr/>
            <p:nvPr/>
          </p:nvGrpSpPr>
          <p:grpSpPr>
            <a:xfrm>
              <a:off x="1986995" y="3247334"/>
              <a:ext cx="1440000" cy="338554"/>
              <a:chOff x="1986995" y="3427450"/>
              <a:chExt cx="1440000" cy="33855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248F8B2-8F8B-FF6B-ED1D-66EFD9BD6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21489B-72EA-01B0-7C18-675E65DFB036}"/>
                  </a:ext>
                </a:extLst>
              </p:cNvPr>
              <p:cNvSpPr txBox="1"/>
              <p:nvPr/>
            </p:nvSpPr>
            <p:spPr>
              <a:xfrm>
                <a:off x="2125746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4EFE487-0EFA-E750-ECF6-4582D40B963E}"/>
                </a:ext>
              </a:extLst>
            </p:cNvPr>
            <p:cNvGrpSpPr/>
            <p:nvPr/>
          </p:nvGrpSpPr>
          <p:grpSpPr>
            <a:xfrm>
              <a:off x="8140671" y="3912887"/>
              <a:ext cx="1440000" cy="338554"/>
              <a:chOff x="8140671" y="3427450"/>
              <a:chExt cx="1440000" cy="33855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3C5405-9340-EAD5-B771-34371E1A9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72467C-3014-A64C-79B9-BFADD72708B7}"/>
                  </a:ext>
                </a:extLst>
              </p:cNvPr>
              <p:cNvSpPr txBox="1"/>
              <p:nvPr/>
            </p:nvSpPr>
            <p:spPr>
              <a:xfrm>
                <a:off x="8354763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36CD2E-EDA8-FB8F-EBE7-007E801B5DA2}"/>
                </a:ext>
              </a:extLst>
            </p:cNvPr>
            <p:cNvGrpSpPr/>
            <p:nvPr/>
          </p:nvGrpSpPr>
          <p:grpSpPr>
            <a:xfrm>
              <a:off x="5262396" y="3912887"/>
              <a:ext cx="1440000" cy="338554"/>
              <a:chOff x="5262396" y="3427450"/>
              <a:chExt cx="1440000" cy="338554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D638D93-3561-DB4B-7B59-B2A2AC975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E872A1-8858-AC86-2E77-9CC85C3803EC}"/>
                  </a:ext>
                </a:extLst>
              </p:cNvPr>
              <p:cNvSpPr txBox="1"/>
              <p:nvPr/>
            </p:nvSpPr>
            <p:spPr>
              <a:xfrm>
                <a:off x="5476488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2FD16CC-5257-E913-1CFF-16340A04F966}"/>
                </a:ext>
              </a:extLst>
            </p:cNvPr>
            <p:cNvGrpSpPr/>
            <p:nvPr/>
          </p:nvGrpSpPr>
          <p:grpSpPr>
            <a:xfrm>
              <a:off x="1986995" y="3924442"/>
              <a:ext cx="1440000" cy="338554"/>
              <a:chOff x="1986995" y="3439005"/>
              <a:chExt cx="1440000" cy="338554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C51B7B2-5031-3CE1-F5B8-C7057ABEA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41EE05-4C64-6040-C40F-E84F5D44EEAA}"/>
                  </a:ext>
                </a:extLst>
              </p:cNvPr>
              <p:cNvSpPr txBox="1"/>
              <p:nvPr/>
            </p:nvSpPr>
            <p:spPr>
              <a:xfrm>
                <a:off x="2237157" y="3439005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</p:grpSp>
      <p:pic>
        <p:nvPicPr>
          <p:cNvPr id="2" name="Graphic 1" descr="Badge 3 with solid fill">
            <a:extLst>
              <a:ext uri="{FF2B5EF4-FFF2-40B4-BE49-F238E27FC236}">
                <a16:creationId xmlns:a16="http://schemas.microsoft.com/office/drawing/2014/main" id="{ED047771-9CB4-D9A6-B556-31B461FBB7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984695" y="458692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5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Dependências em Python</a:t>
            </a:r>
            <a:endParaRPr lang="pt-BR" dirty="0">
              <a:latin typeface="Oswald Medium" pitchFamily="2" charset="0"/>
            </a:endParaRP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213556"/>
            <a:ext cx="11639092" cy="5034844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pt-BR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pip </a:t>
            </a:r>
            <a:r>
              <a:rPr lang="pt-BR" sz="32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install</a:t>
            </a:r>
            <a:r>
              <a:rPr lang="pt-BR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–U openai tiktoken python-</a:t>
            </a:r>
            <a:r>
              <a:rPr lang="pt-BR" sz="32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dotenv</a:t>
            </a:r>
            <a:endParaRPr lang="pt-BR" sz="32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902481" y="2824843"/>
            <a:ext cx="10387038" cy="1208314"/>
          </a:xfrm>
        </p:spPr>
        <p:txBody>
          <a:bodyPr lIns="91440" tIns="45720" rIns="91440" bIns="45720" anchor="ctr"/>
          <a:lstStyle/>
          <a:p>
            <a:pPr algn="ctr"/>
            <a:r>
              <a:rPr lang="pt-BR" sz="6600" dirty="0">
                <a:latin typeface="Oswald Medium" pitchFamily="2" charset="0"/>
                <a:cs typeface="Calibri"/>
              </a:rPr>
              <a:t>EXEMPLOS</a:t>
            </a:r>
            <a:endParaRPr lang="pt-BR" sz="6600" dirty="0">
              <a:latin typeface="Oswal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1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9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Contexto</a:t>
            </a:r>
            <a:endParaRPr lang="pt-BR" dirty="0">
              <a:latin typeface="Oswald Medium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6481AC-D3B6-0072-9866-E543F0C9DC08}"/>
              </a:ext>
            </a:extLst>
          </p:cNvPr>
          <p:cNvGrpSpPr/>
          <p:nvPr/>
        </p:nvGrpSpPr>
        <p:grpSpPr>
          <a:xfrm>
            <a:off x="548721" y="3148653"/>
            <a:ext cx="10668787" cy="1913412"/>
            <a:chOff x="548721" y="3148653"/>
            <a:chExt cx="10668787" cy="19134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86A1E2-6785-6A36-AE26-86EA34D64652}"/>
                </a:ext>
              </a:extLst>
            </p:cNvPr>
            <p:cNvSpPr/>
            <p:nvPr/>
          </p:nvSpPr>
          <p:spPr>
            <a:xfrm>
              <a:off x="3625558" y="3319843"/>
              <a:ext cx="1438275" cy="1095894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Aplicação</a:t>
              </a:r>
              <a:endParaRPr lang="pt-BR" sz="1600" b="1" dirty="0">
                <a:solidFill>
                  <a:srgbClr val="595959"/>
                </a:solidFill>
                <a:latin typeface="Lato" panose="020F0502020204030203" pitchFamily="34" charset="0"/>
              </a:endParaRPr>
            </a:p>
          </p:txBody>
        </p:sp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3278034D-203F-512A-56BD-27A399741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8721" y="3148653"/>
              <a:ext cx="1438274" cy="143827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0AEAB5-6660-6B00-ED2B-707AF3966B57}"/>
                </a:ext>
              </a:extLst>
            </p:cNvPr>
            <p:cNvSpPr/>
            <p:nvPr/>
          </p:nvSpPr>
          <p:spPr>
            <a:xfrm>
              <a:off x="9779233" y="3319847"/>
              <a:ext cx="1438275" cy="1095887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GPT</a:t>
              </a:r>
            </a:p>
          </p:txBody>
        </p:sp>
        <p:pic>
          <p:nvPicPr>
            <p:cNvPr id="14" name="Picture 13" descr="A blue and black logo&#10;&#10;Description automatically generated">
              <a:extLst>
                <a:ext uri="{FF2B5EF4-FFF2-40B4-BE49-F238E27FC236}">
                  <a16:creationId xmlns:a16="http://schemas.microsoft.com/office/drawing/2014/main" id="{6D0EEB81-5ED5-1AA6-A5B3-CB9E46ADF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396" y="3148653"/>
              <a:ext cx="1438275" cy="1438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7DD897-1464-1DF1-8A99-2AF41A0A2353}"/>
                </a:ext>
              </a:extLst>
            </p:cNvPr>
            <p:cNvSpPr txBox="1"/>
            <p:nvPr/>
          </p:nvSpPr>
          <p:spPr>
            <a:xfrm>
              <a:off x="6926846" y="4415734"/>
              <a:ext cx="989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</a:rPr>
                <a:t>OpenAI</a:t>
              </a:r>
            </a:p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</a:rPr>
                <a:t>API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BE8A0DE-7CCF-D2FC-0C41-061373AFF145}"/>
                </a:ext>
              </a:extLst>
            </p:cNvPr>
            <p:cNvGrpSpPr/>
            <p:nvPr/>
          </p:nvGrpSpPr>
          <p:grpSpPr>
            <a:xfrm>
              <a:off x="8140671" y="3247334"/>
              <a:ext cx="1440000" cy="338554"/>
              <a:chOff x="8140671" y="3427450"/>
              <a:chExt cx="1440000" cy="33855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091714FA-9600-F984-33C2-075EF0E61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BB70F1-25ED-9D67-AA41-ADF845527CCD}"/>
                  </a:ext>
                </a:extLst>
              </p:cNvPr>
              <p:cNvSpPr txBox="1"/>
              <p:nvPr/>
            </p:nvSpPr>
            <p:spPr>
              <a:xfrm>
                <a:off x="8240149" y="3427450"/>
                <a:ext cx="79380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tokens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4209C5-A185-A722-DD50-48B162CB6FAB}"/>
                </a:ext>
              </a:extLst>
            </p:cNvPr>
            <p:cNvGrpSpPr/>
            <p:nvPr/>
          </p:nvGrpSpPr>
          <p:grpSpPr>
            <a:xfrm>
              <a:off x="5262396" y="3247334"/>
              <a:ext cx="1440000" cy="338554"/>
              <a:chOff x="5262396" y="3427450"/>
              <a:chExt cx="1440000" cy="338554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597C051-4877-C266-2EB6-D7895D0DA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AEE1759-1B74-B530-7EA3-7BEE7D9B8CDE}"/>
                  </a:ext>
                </a:extLst>
              </p:cNvPr>
              <p:cNvSpPr txBox="1"/>
              <p:nvPr/>
            </p:nvSpPr>
            <p:spPr>
              <a:xfrm>
                <a:off x="5401147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963BCA5-EC94-8FCF-BCE3-A1CDAF1C5AEA}"/>
                </a:ext>
              </a:extLst>
            </p:cNvPr>
            <p:cNvGrpSpPr/>
            <p:nvPr/>
          </p:nvGrpSpPr>
          <p:grpSpPr>
            <a:xfrm>
              <a:off x="1986995" y="3247334"/>
              <a:ext cx="1440000" cy="338554"/>
              <a:chOff x="1986995" y="3427450"/>
              <a:chExt cx="1440000" cy="338554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4F396C3-65E8-FB2D-6F57-0D42780C9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B98C4-3F6C-7A4C-D6E5-9BB860F6C00A}"/>
                  </a:ext>
                </a:extLst>
              </p:cNvPr>
              <p:cNvSpPr txBox="1"/>
              <p:nvPr/>
            </p:nvSpPr>
            <p:spPr>
              <a:xfrm>
                <a:off x="2125746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F348F41-F8DF-E39A-911E-E56168B7A4FF}"/>
                </a:ext>
              </a:extLst>
            </p:cNvPr>
            <p:cNvGrpSpPr/>
            <p:nvPr/>
          </p:nvGrpSpPr>
          <p:grpSpPr>
            <a:xfrm>
              <a:off x="8140671" y="3912887"/>
              <a:ext cx="1440000" cy="338554"/>
              <a:chOff x="8140671" y="3427450"/>
              <a:chExt cx="1440000" cy="338554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F4F5BB8-BD25-0F8E-0D7C-3443831E41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650BAA-38E4-03CB-97FB-60BF028D6C8E}"/>
                  </a:ext>
                </a:extLst>
              </p:cNvPr>
              <p:cNvSpPr txBox="1"/>
              <p:nvPr/>
            </p:nvSpPr>
            <p:spPr>
              <a:xfrm>
                <a:off x="8354763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F0A1329-54AF-4F3A-100C-0B7FA286AB6A}"/>
                </a:ext>
              </a:extLst>
            </p:cNvPr>
            <p:cNvGrpSpPr/>
            <p:nvPr/>
          </p:nvGrpSpPr>
          <p:grpSpPr>
            <a:xfrm>
              <a:off x="5262396" y="3912887"/>
              <a:ext cx="1440000" cy="338554"/>
              <a:chOff x="5262396" y="3427450"/>
              <a:chExt cx="1440000" cy="338554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B584DF6-0A10-FE92-CB27-D0FA69217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4E95291-FF1D-2704-BACA-C529DF221B24}"/>
                  </a:ext>
                </a:extLst>
              </p:cNvPr>
              <p:cNvSpPr txBox="1"/>
              <p:nvPr/>
            </p:nvSpPr>
            <p:spPr>
              <a:xfrm>
                <a:off x="5476488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0935C43-1AAA-A2CD-B652-82E315B32BFA}"/>
                </a:ext>
              </a:extLst>
            </p:cNvPr>
            <p:cNvGrpSpPr/>
            <p:nvPr/>
          </p:nvGrpSpPr>
          <p:grpSpPr>
            <a:xfrm>
              <a:off x="1986995" y="3924442"/>
              <a:ext cx="1440000" cy="338554"/>
              <a:chOff x="1986995" y="3439005"/>
              <a:chExt cx="1440000" cy="338554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FBBC86D-B5EC-8BCD-DD96-7550B1828C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6BDDA31-4851-601D-7340-3A90B005028C}"/>
                  </a:ext>
                </a:extLst>
              </p:cNvPr>
              <p:cNvSpPr txBox="1"/>
              <p:nvPr/>
            </p:nvSpPr>
            <p:spPr>
              <a:xfrm>
                <a:off x="2237157" y="3439005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566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</a:t>
            </a:r>
            <a:r>
              <a:rPr lang="pt-BR" dirty="0" err="1">
                <a:latin typeface="Oswald Medium" pitchFamily="2" charset="0"/>
                <a:cs typeface="Calibri"/>
              </a:rPr>
              <a:t>Language</a:t>
            </a:r>
            <a:r>
              <a:rPr lang="pt-BR" dirty="0">
                <a:latin typeface="Oswald Medium" pitchFamily="2" charset="0"/>
                <a:cs typeface="Calibri"/>
              </a:rPr>
              <a:t> Model</a:t>
            </a:r>
            <a:endParaRPr lang="pt-BR" dirty="0">
              <a:latin typeface="Oswald Medium" pitchFamily="2" charset="0"/>
            </a:endParaRPr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1478CA74-0852-4B32-BC01-828F20C16871}"/>
              </a:ext>
            </a:extLst>
          </p:cNvPr>
          <p:cNvSpPr txBox="1"/>
          <p:nvPr/>
        </p:nvSpPr>
        <p:spPr>
          <a:xfrm>
            <a:off x="8626" y="6190891"/>
            <a:ext cx="759125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rgbClr val="00353D"/>
                </a:solidFill>
                <a:cs typeface="Calibri"/>
              </a:rPr>
              <a:t>4</a:t>
            </a:r>
          </a:p>
        </p:txBody>
      </p:sp>
      <p:pic>
        <p:nvPicPr>
          <p:cNvPr id="56" name="Graphic 55" descr="Badge 1 with solid fill">
            <a:extLst>
              <a:ext uri="{FF2B5EF4-FFF2-40B4-BE49-F238E27FC236}">
                <a16:creationId xmlns:a16="http://schemas.microsoft.com/office/drawing/2014/main" id="{F88E967D-D747-E46E-F39E-D658281A3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8370" y="2555485"/>
            <a:ext cx="720000" cy="720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807C3C0-CCFA-B18D-E921-49DDEA811D0F}"/>
              </a:ext>
            </a:extLst>
          </p:cNvPr>
          <p:cNvGrpSpPr/>
          <p:nvPr/>
        </p:nvGrpSpPr>
        <p:grpSpPr>
          <a:xfrm>
            <a:off x="1986995" y="3148653"/>
            <a:ext cx="9230513" cy="1913412"/>
            <a:chOff x="1986995" y="3148653"/>
            <a:chExt cx="9230513" cy="191341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7A290C-261D-92E4-3E0E-EAC188BAA709}"/>
                </a:ext>
              </a:extLst>
            </p:cNvPr>
            <p:cNvSpPr/>
            <p:nvPr/>
          </p:nvSpPr>
          <p:spPr>
            <a:xfrm>
              <a:off x="3625558" y="3319843"/>
              <a:ext cx="1438275" cy="1095894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Aplicação</a:t>
              </a:r>
              <a:endParaRPr lang="pt-BR" sz="1600" b="1" dirty="0">
                <a:solidFill>
                  <a:srgbClr val="595959"/>
                </a:solidFill>
                <a:latin typeface="Lato" panose="020F050202020403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011AA6-BE30-21DC-DB10-EE5E73B2C97F}"/>
                </a:ext>
              </a:extLst>
            </p:cNvPr>
            <p:cNvSpPr/>
            <p:nvPr/>
          </p:nvSpPr>
          <p:spPr>
            <a:xfrm>
              <a:off x="9779233" y="3319847"/>
              <a:ext cx="1438275" cy="1095887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rgbClr val="595959"/>
                  </a:solidFill>
                  <a:latin typeface="Lato" panose="020F0502020204030203" pitchFamily="34" charset="0"/>
                </a:rPr>
                <a:t>LLM</a:t>
              </a:r>
            </a:p>
          </p:txBody>
        </p:sp>
        <p:pic>
          <p:nvPicPr>
            <p:cNvPr id="15" name="Picture 14" descr="A blue and black logo&#10;&#10;Description automatically generated">
              <a:extLst>
                <a:ext uri="{FF2B5EF4-FFF2-40B4-BE49-F238E27FC236}">
                  <a16:creationId xmlns:a16="http://schemas.microsoft.com/office/drawing/2014/main" id="{7F818835-0382-010A-E5DF-A649911D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2396" y="3148653"/>
              <a:ext cx="1438275" cy="1438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3B0041-8DA0-1780-AEF6-57084FB87201}"/>
                </a:ext>
              </a:extLst>
            </p:cNvPr>
            <p:cNvSpPr txBox="1"/>
            <p:nvPr/>
          </p:nvSpPr>
          <p:spPr>
            <a:xfrm>
              <a:off x="6926846" y="4415734"/>
              <a:ext cx="98937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</a:rPr>
                <a:t>OpenAI</a:t>
              </a:r>
            </a:p>
            <a:p>
              <a:pPr algn="ctr"/>
              <a:r>
                <a:rPr lang="pt-B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</a:rPr>
                <a:t>API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91DFBF-C3EF-9A30-E57E-FE217EA9CBAC}"/>
                </a:ext>
              </a:extLst>
            </p:cNvPr>
            <p:cNvGrpSpPr/>
            <p:nvPr/>
          </p:nvGrpSpPr>
          <p:grpSpPr>
            <a:xfrm>
              <a:off x="8140671" y="3247334"/>
              <a:ext cx="1440000" cy="338554"/>
              <a:chOff x="8140671" y="3427450"/>
              <a:chExt cx="1440000" cy="338554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55359DA-C27B-BEB7-1CB1-50B367711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8230C0-77AF-A1F3-1FAF-FAC041D205D6}"/>
                  </a:ext>
                </a:extLst>
              </p:cNvPr>
              <p:cNvSpPr txBox="1"/>
              <p:nvPr/>
            </p:nvSpPr>
            <p:spPr>
              <a:xfrm>
                <a:off x="8240149" y="3427450"/>
                <a:ext cx="79380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tokens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F5F932-FD8E-445F-77F9-5137F3557B5F}"/>
                </a:ext>
              </a:extLst>
            </p:cNvPr>
            <p:cNvGrpSpPr/>
            <p:nvPr/>
          </p:nvGrpSpPr>
          <p:grpSpPr>
            <a:xfrm>
              <a:off x="5262396" y="3247334"/>
              <a:ext cx="1440000" cy="338554"/>
              <a:chOff x="5262396" y="3427450"/>
              <a:chExt cx="1440000" cy="338554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7169D18-F71B-6FF9-AF95-3FBE9A7EA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0FB8051-9388-AD11-1A73-2B1264825602}"/>
                  </a:ext>
                </a:extLst>
              </p:cNvPr>
              <p:cNvSpPr txBox="1"/>
              <p:nvPr/>
            </p:nvSpPr>
            <p:spPr>
              <a:xfrm>
                <a:off x="5401147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6FB6676-9100-8EE8-3D74-B8021EFDB026}"/>
                </a:ext>
              </a:extLst>
            </p:cNvPr>
            <p:cNvGrpSpPr/>
            <p:nvPr/>
          </p:nvGrpSpPr>
          <p:grpSpPr>
            <a:xfrm>
              <a:off x="1986995" y="3247334"/>
              <a:ext cx="1440000" cy="338554"/>
              <a:chOff x="1986995" y="3427450"/>
              <a:chExt cx="1440000" cy="338554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248F8B2-8F8B-FF6B-ED1D-66EFD9BD6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21489B-72EA-01B0-7C18-675E65DFB036}"/>
                  </a:ext>
                </a:extLst>
              </p:cNvPr>
              <p:cNvSpPr txBox="1"/>
              <p:nvPr/>
            </p:nvSpPr>
            <p:spPr>
              <a:xfrm>
                <a:off x="2125746" y="3427450"/>
                <a:ext cx="8547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prompt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4EFE487-0EFA-E750-ECF6-4582D40B963E}"/>
                </a:ext>
              </a:extLst>
            </p:cNvPr>
            <p:cNvGrpSpPr/>
            <p:nvPr/>
          </p:nvGrpSpPr>
          <p:grpSpPr>
            <a:xfrm>
              <a:off x="8140671" y="3912887"/>
              <a:ext cx="1440000" cy="338554"/>
              <a:chOff x="8140671" y="3427450"/>
              <a:chExt cx="1440000" cy="33855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3C5405-9340-EAD5-B771-34371E1A9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671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72467C-3014-A64C-79B9-BFADD72708B7}"/>
                  </a:ext>
                </a:extLst>
              </p:cNvPr>
              <p:cNvSpPr txBox="1"/>
              <p:nvPr/>
            </p:nvSpPr>
            <p:spPr>
              <a:xfrm>
                <a:off x="8354763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36CD2E-EDA8-FB8F-EBE7-007E801B5DA2}"/>
                </a:ext>
              </a:extLst>
            </p:cNvPr>
            <p:cNvGrpSpPr/>
            <p:nvPr/>
          </p:nvGrpSpPr>
          <p:grpSpPr>
            <a:xfrm>
              <a:off x="5262396" y="3912887"/>
              <a:ext cx="1440000" cy="338554"/>
              <a:chOff x="5262396" y="3427450"/>
              <a:chExt cx="1440000" cy="338554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D638D93-3561-DB4B-7B59-B2A2AC975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2396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E872A1-8858-AC86-2E77-9CC85C3803EC}"/>
                  </a:ext>
                </a:extLst>
              </p:cNvPr>
              <p:cNvSpPr txBox="1"/>
              <p:nvPr/>
            </p:nvSpPr>
            <p:spPr>
              <a:xfrm>
                <a:off x="5476488" y="3427450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2FD16CC-5257-E913-1CFF-16340A04F966}"/>
                </a:ext>
              </a:extLst>
            </p:cNvPr>
            <p:cNvGrpSpPr/>
            <p:nvPr/>
          </p:nvGrpSpPr>
          <p:grpSpPr>
            <a:xfrm>
              <a:off x="1986995" y="3924442"/>
              <a:ext cx="1440000" cy="338554"/>
              <a:chOff x="1986995" y="3439005"/>
              <a:chExt cx="1440000" cy="338554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C51B7B2-5031-3CE1-F5B8-C7057ABEA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995" y="3766004"/>
                <a:ext cx="1440000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41EE05-4C64-6040-C40F-E84F5D44EEAA}"/>
                  </a:ext>
                </a:extLst>
              </p:cNvPr>
              <p:cNvSpPr txBox="1"/>
              <p:nvPr/>
            </p:nvSpPr>
            <p:spPr>
              <a:xfrm>
                <a:off x="2237157" y="3439005"/>
                <a:ext cx="9637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solidFill>
                      <a:srgbClr val="595959"/>
                    </a:solidFill>
                    <a:latin typeface="Lato" panose="020F0502020204030203" pitchFamily="34" charset="0"/>
                  </a:rPr>
                  <a:t>resposta</a:t>
                </a:r>
                <a:endParaRPr lang="pt-BR" dirty="0">
                  <a:solidFill>
                    <a:srgbClr val="595959"/>
                  </a:solidFill>
                  <a:latin typeface="Lato" panose="020F0502020204030203" pitchFamily="34" charset="0"/>
                </a:endParaRPr>
              </a:p>
            </p:txBody>
          </p:sp>
        </p:grpSp>
      </p:grpSp>
      <p:pic>
        <p:nvPicPr>
          <p:cNvPr id="2" name="Graphic 1" descr="User with solid fill">
            <a:extLst>
              <a:ext uri="{FF2B5EF4-FFF2-40B4-BE49-F238E27FC236}">
                <a16:creationId xmlns:a16="http://schemas.microsoft.com/office/drawing/2014/main" id="{D4740B98-B6C4-152A-B310-ECE6B7E5E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721" y="3148653"/>
            <a:ext cx="1438274" cy="143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Generative Pre-trained Transformer</a:t>
            </a:r>
            <a:endParaRPr lang="pt-BR" dirty="0">
              <a:latin typeface="Oswald Medium" pitchFamily="2" charset="0"/>
            </a:endParaRPr>
          </a:p>
        </p:txBody>
      </p:sp>
      <p:grpSp>
        <p:nvGrpSpPr>
          <p:cNvPr id="17" name="Agrupar 18">
            <a:extLst>
              <a:ext uri="{FF2B5EF4-FFF2-40B4-BE49-F238E27FC236}">
                <a16:creationId xmlns:a16="http://schemas.microsoft.com/office/drawing/2014/main" id="{3E94DAD8-2154-641F-B580-7E61BF023387}"/>
              </a:ext>
            </a:extLst>
          </p:cNvPr>
          <p:cNvGrpSpPr/>
          <p:nvPr/>
        </p:nvGrpSpPr>
        <p:grpSpPr>
          <a:xfrm>
            <a:off x="9012226" y="2046189"/>
            <a:ext cx="2879640" cy="2879640"/>
            <a:chOff x="9008640" y="2759400"/>
            <a:chExt cx="2879640" cy="2879640"/>
          </a:xfrm>
        </p:grpSpPr>
        <p:sp>
          <p:nvSpPr>
            <p:cNvPr id="18" name="Elipse 7">
              <a:extLst>
                <a:ext uri="{FF2B5EF4-FFF2-40B4-BE49-F238E27FC236}">
                  <a16:creationId xmlns:a16="http://schemas.microsoft.com/office/drawing/2014/main" id="{A8AF7E52-46F5-C8DC-EFAD-2F1A73472C76}"/>
                </a:ext>
              </a:extLst>
            </p:cNvPr>
            <p:cNvSpPr/>
            <p:nvPr/>
          </p:nvSpPr>
          <p:spPr>
            <a:xfrm>
              <a:off x="9008640" y="2759400"/>
              <a:ext cx="2879640" cy="28796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A7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900" b="1" strike="noStrike" spc="-1">
                <a:solidFill>
                  <a:srgbClr val="74AA9C"/>
                </a:solidFill>
                <a:latin typeface="Lato"/>
              </a:endParaRPr>
            </a:p>
          </p:txBody>
        </p:sp>
        <p:sp>
          <p:nvSpPr>
            <p:cNvPr id="19" name="Elipse 8">
              <a:extLst>
                <a:ext uri="{FF2B5EF4-FFF2-40B4-BE49-F238E27FC236}">
                  <a16:creationId xmlns:a16="http://schemas.microsoft.com/office/drawing/2014/main" id="{3851F4D8-4AB6-D7A4-5E55-AE3CE4117D37}"/>
                </a:ext>
              </a:extLst>
            </p:cNvPr>
            <p:cNvSpPr/>
            <p:nvPr/>
          </p:nvSpPr>
          <p:spPr>
            <a:xfrm>
              <a:off x="9207360" y="2957760"/>
              <a:ext cx="2482560" cy="2482560"/>
            </a:xfrm>
            <a:prstGeom prst="ellipse">
              <a:avLst/>
            </a:prstGeom>
            <a:solidFill>
              <a:srgbClr val="00A7B9"/>
            </a:solidFill>
            <a:ln w="28575">
              <a:solidFill>
                <a:srgbClr val="00A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 dirty="0">
                  <a:solidFill>
                    <a:schemeClr val="bg1"/>
                  </a:solidFill>
                  <a:latin typeface="Lato"/>
                </a:rPr>
                <a:t>GPT 4.0</a:t>
              </a:r>
              <a:endParaRPr lang="pt-BR" sz="2400" b="0" strike="noStrike" spc="-1" dirty="0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21" name="Agrupar 19">
            <a:extLst>
              <a:ext uri="{FF2B5EF4-FFF2-40B4-BE49-F238E27FC236}">
                <a16:creationId xmlns:a16="http://schemas.microsoft.com/office/drawing/2014/main" id="{2653B48E-5EBC-B8D5-E375-5425D3949CA2}"/>
              </a:ext>
            </a:extLst>
          </p:cNvPr>
          <p:cNvGrpSpPr/>
          <p:nvPr/>
        </p:nvGrpSpPr>
        <p:grpSpPr>
          <a:xfrm>
            <a:off x="2543386" y="3486189"/>
            <a:ext cx="1439640" cy="1439640"/>
            <a:chOff x="2539800" y="4199400"/>
            <a:chExt cx="1439640" cy="1439640"/>
          </a:xfrm>
        </p:grpSpPr>
        <p:sp>
          <p:nvSpPr>
            <p:cNvPr id="22" name="Elipse 20">
              <a:extLst>
                <a:ext uri="{FF2B5EF4-FFF2-40B4-BE49-F238E27FC236}">
                  <a16:creationId xmlns:a16="http://schemas.microsoft.com/office/drawing/2014/main" id="{632F34A8-B2A9-EBCF-F6E0-1FFE2A1D55D3}"/>
                </a:ext>
              </a:extLst>
            </p:cNvPr>
            <p:cNvSpPr/>
            <p:nvPr/>
          </p:nvSpPr>
          <p:spPr>
            <a:xfrm>
              <a:off x="2539800" y="4199400"/>
              <a:ext cx="1439640" cy="14396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A7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900" b="1" strike="noStrike" spc="-1">
                <a:solidFill>
                  <a:srgbClr val="74AA9C"/>
                </a:solidFill>
                <a:latin typeface="Lato"/>
              </a:endParaRPr>
            </a:p>
          </p:txBody>
        </p:sp>
        <p:sp>
          <p:nvSpPr>
            <p:cNvPr id="23" name="Elipse 21">
              <a:extLst>
                <a:ext uri="{FF2B5EF4-FFF2-40B4-BE49-F238E27FC236}">
                  <a16:creationId xmlns:a16="http://schemas.microsoft.com/office/drawing/2014/main" id="{B7FE3EAF-603B-9D1D-A8B9-226E9D041E43}"/>
                </a:ext>
              </a:extLst>
            </p:cNvPr>
            <p:cNvSpPr/>
            <p:nvPr/>
          </p:nvSpPr>
          <p:spPr>
            <a:xfrm>
              <a:off x="2639160" y="4298400"/>
              <a:ext cx="1240920" cy="1240920"/>
            </a:xfrm>
            <a:prstGeom prst="ellipse">
              <a:avLst/>
            </a:prstGeom>
            <a:noFill/>
            <a:ln w="28575">
              <a:solidFill>
                <a:srgbClr val="00A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1" strike="noStrike" spc="-1" dirty="0">
                  <a:solidFill>
                    <a:srgbClr val="00A7B9"/>
                  </a:solidFill>
                  <a:latin typeface="Lato"/>
                </a:rPr>
                <a:t>GPT-2</a:t>
              </a:r>
              <a:endParaRPr lang="pt-BR" sz="1600" b="0" strike="noStrike" spc="-1" dirty="0">
                <a:solidFill>
                  <a:srgbClr val="00A7B9"/>
                </a:solidFill>
                <a:latin typeface="Arial"/>
              </a:endParaRPr>
            </a:p>
          </p:txBody>
        </p:sp>
      </p:grpSp>
      <p:grpSp>
        <p:nvGrpSpPr>
          <p:cNvPr id="24" name="Agrupar 22">
            <a:extLst>
              <a:ext uri="{FF2B5EF4-FFF2-40B4-BE49-F238E27FC236}">
                <a16:creationId xmlns:a16="http://schemas.microsoft.com/office/drawing/2014/main" id="{5D184CED-2B9D-0AD9-41B1-43549EA505EE}"/>
              </a:ext>
            </a:extLst>
          </p:cNvPr>
          <p:cNvGrpSpPr/>
          <p:nvPr/>
        </p:nvGrpSpPr>
        <p:grpSpPr>
          <a:xfrm>
            <a:off x="1347106" y="3846189"/>
            <a:ext cx="1079640" cy="1079640"/>
            <a:chOff x="1343520" y="4559400"/>
            <a:chExt cx="1079640" cy="1079640"/>
          </a:xfrm>
        </p:grpSpPr>
        <p:sp>
          <p:nvSpPr>
            <p:cNvPr id="25" name="Elipse 23">
              <a:extLst>
                <a:ext uri="{FF2B5EF4-FFF2-40B4-BE49-F238E27FC236}">
                  <a16:creationId xmlns:a16="http://schemas.microsoft.com/office/drawing/2014/main" id="{C9916E8D-1313-9168-4A43-867CD4927A32}"/>
                </a:ext>
              </a:extLst>
            </p:cNvPr>
            <p:cNvSpPr/>
            <p:nvPr/>
          </p:nvSpPr>
          <p:spPr>
            <a:xfrm>
              <a:off x="1343520" y="4559400"/>
              <a:ext cx="1079640" cy="10796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A7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900" b="1" strike="noStrike" spc="-1">
                <a:solidFill>
                  <a:srgbClr val="74AA9C"/>
                </a:solidFill>
                <a:latin typeface="Lato"/>
              </a:endParaRPr>
            </a:p>
          </p:txBody>
        </p:sp>
        <p:sp>
          <p:nvSpPr>
            <p:cNvPr id="26" name="Elipse 24">
              <a:extLst>
                <a:ext uri="{FF2B5EF4-FFF2-40B4-BE49-F238E27FC236}">
                  <a16:creationId xmlns:a16="http://schemas.microsoft.com/office/drawing/2014/main" id="{83F0BFBD-D475-9E18-A72B-849F1F71FEE8}"/>
                </a:ext>
              </a:extLst>
            </p:cNvPr>
            <p:cNvSpPr/>
            <p:nvPr/>
          </p:nvSpPr>
          <p:spPr>
            <a:xfrm>
              <a:off x="1417680" y="4633560"/>
              <a:ext cx="930600" cy="930600"/>
            </a:xfrm>
            <a:prstGeom prst="ellipse">
              <a:avLst/>
            </a:prstGeom>
            <a:noFill/>
            <a:ln w="28575">
              <a:solidFill>
                <a:srgbClr val="00A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200" b="1" strike="noStrike" spc="-1" dirty="0">
                  <a:solidFill>
                    <a:srgbClr val="00A7B9"/>
                  </a:solidFill>
                  <a:latin typeface="Lato"/>
                </a:rPr>
                <a:t>GPT-1</a:t>
              </a:r>
              <a:endParaRPr lang="pt-BR" sz="1200" b="0" strike="noStrike" spc="-1" dirty="0">
                <a:solidFill>
                  <a:srgbClr val="00A7B9"/>
                </a:solidFill>
                <a:latin typeface="Arial"/>
              </a:endParaRPr>
            </a:p>
          </p:txBody>
        </p:sp>
      </p:grpSp>
      <p:grpSp>
        <p:nvGrpSpPr>
          <p:cNvPr id="27" name="Agrupar 3">
            <a:extLst>
              <a:ext uri="{FF2B5EF4-FFF2-40B4-BE49-F238E27FC236}">
                <a16:creationId xmlns:a16="http://schemas.microsoft.com/office/drawing/2014/main" id="{761BB259-73B0-DCBA-C404-F1B1924CED5A}"/>
              </a:ext>
            </a:extLst>
          </p:cNvPr>
          <p:cNvGrpSpPr/>
          <p:nvPr/>
        </p:nvGrpSpPr>
        <p:grpSpPr>
          <a:xfrm>
            <a:off x="4099666" y="2766189"/>
            <a:ext cx="2159640" cy="2159640"/>
            <a:chOff x="4096080" y="3479400"/>
            <a:chExt cx="2159640" cy="2159640"/>
          </a:xfrm>
        </p:grpSpPr>
        <p:sp>
          <p:nvSpPr>
            <p:cNvPr id="28" name="Elipse 4">
              <a:extLst>
                <a:ext uri="{FF2B5EF4-FFF2-40B4-BE49-F238E27FC236}">
                  <a16:creationId xmlns:a16="http://schemas.microsoft.com/office/drawing/2014/main" id="{618885B7-C05E-D05A-8D20-603899F63ED7}"/>
                </a:ext>
              </a:extLst>
            </p:cNvPr>
            <p:cNvSpPr/>
            <p:nvPr/>
          </p:nvSpPr>
          <p:spPr>
            <a:xfrm>
              <a:off x="4096080" y="3479400"/>
              <a:ext cx="2159640" cy="21596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A7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900" b="1" strike="noStrike" spc="-1">
                <a:solidFill>
                  <a:srgbClr val="74AA9C"/>
                </a:solidFill>
                <a:latin typeface="Lato"/>
              </a:endParaRPr>
            </a:p>
          </p:txBody>
        </p:sp>
        <p:sp>
          <p:nvSpPr>
            <p:cNvPr id="29" name="Elipse 5">
              <a:extLst>
                <a:ext uri="{FF2B5EF4-FFF2-40B4-BE49-F238E27FC236}">
                  <a16:creationId xmlns:a16="http://schemas.microsoft.com/office/drawing/2014/main" id="{766B4366-F4C6-3E87-8A2E-AC64F9B60FF8}"/>
                </a:ext>
              </a:extLst>
            </p:cNvPr>
            <p:cNvSpPr/>
            <p:nvPr/>
          </p:nvSpPr>
          <p:spPr>
            <a:xfrm>
              <a:off x="4245120" y="3628080"/>
              <a:ext cx="1861560" cy="1861560"/>
            </a:xfrm>
            <a:prstGeom prst="ellipse">
              <a:avLst/>
            </a:prstGeom>
            <a:noFill/>
            <a:ln w="28575">
              <a:solidFill>
                <a:srgbClr val="00A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b="1" strike="noStrike" spc="-1" dirty="0">
                  <a:solidFill>
                    <a:srgbClr val="00A7B9"/>
                  </a:solidFill>
                  <a:latin typeface="Lato"/>
                </a:rPr>
                <a:t>GPT-3</a:t>
              </a:r>
              <a:endParaRPr lang="pt-BR" b="0" strike="noStrike" spc="-1" dirty="0">
                <a:solidFill>
                  <a:srgbClr val="00A7B9"/>
                </a:solidFill>
                <a:latin typeface="Arial"/>
              </a:endParaRPr>
            </a:p>
          </p:txBody>
        </p:sp>
      </p:grpSp>
      <p:grpSp>
        <p:nvGrpSpPr>
          <p:cNvPr id="31" name="Agrupar 6">
            <a:extLst>
              <a:ext uri="{FF2B5EF4-FFF2-40B4-BE49-F238E27FC236}">
                <a16:creationId xmlns:a16="http://schemas.microsoft.com/office/drawing/2014/main" id="{0A5A8DE5-1348-D665-4AE3-31E66C22BD98}"/>
              </a:ext>
            </a:extLst>
          </p:cNvPr>
          <p:cNvGrpSpPr/>
          <p:nvPr/>
        </p:nvGrpSpPr>
        <p:grpSpPr>
          <a:xfrm>
            <a:off x="6375946" y="2406189"/>
            <a:ext cx="2519640" cy="2519640"/>
            <a:chOff x="6372360" y="3119400"/>
            <a:chExt cx="2519640" cy="2519640"/>
          </a:xfrm>
        </p:grpSpPr>
        <p:sp>
          <p:nvSpPr>
            <p:cNvPr id="32" name="Elipse 10">
              <a:extLst>
                <a:ext uri="{FF2B5EF4-FFF2-40B4-BE49-F238E27FC236}">
                  <a16:creationId xmlns:a16="http://schemas.microsoft.com/office/drawing/2014/main" id="{ABC0070F-6DD5-C1F4-C4D1-7C0EED5D42D5}"/>
                </a:ext>
              </a:extLst>
            </p:cNvPr>
            <p:cNvSpPr/>
            <p:nvPr/>
          </p:nvSpPr>
          <p:spPr>
            <a:xfrm>
              <a:off x="6372360" y="3119400"/>
              <a:ext cx="2519640" cy="251964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A7B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pt-BR" sz="900" b="1" strike="noStrike" spc="-1">
                <a:solidFill>
                  <a:srgbClr val="74AA9C"/>
                </a:solidFill>
                <a:latin typeface="Lato"/>
              </a:endParaRPr>
            </a:p>
          </p:txBody>
        </p:sp>
        <p:sp>
          <p:nvSpPr>
            <p:cNvPr id="33" name="Elipse 11">
              <a:extLst>
                <a:ext uri="{FF2B5EF4-FFF2-40B4-BE49-F238E27FC236}">
                  <a16:creationId xmlns:a16="http://schemas.microsoft.com/office/drawing/2014/main" id="{DDBDE795-2A60-0BEA-C55D-5067473BA8AA}"/>
                </a:ext>
              </a:extLst>
            </p:cNvPr>
            <p:cNvSpPr/>
            <p:nvPr/>
          </p:nvSpPr>
          <p:spPr>
            <a:xfrm>
              <a:off x="6546240" y="3292920"/>
              <a:ext cx="2171880" cy="2171880"/>
            </a:xfrm>
            <a:prstGeom prst="ellipse">
              <a:avLst/>
            </a:prstGeom>
            <a:noFill/>
            <a:ln w="28575">
              <a:solidFill>
                <a:srgbClr val="00A7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00A7B9"/>
                  </a:solidFill>
                  <a:latin typeface="Lato"/>
                </a:rPr>
                <a:t>GPT-3.5</a:t>
              </a:r>
              <a:endParaRPr lang="pt-BR" sz="2000" b="0" strike="noStrike" spc="-1" dirty="0">
                <a:solidFill>
                  <a:srgbClr val="00A7B9"/>
                </a:solidFill>
                <a:latin typeface="Arial"/>
              </a:endParaRPr>
            </a:p>
          </p:txBody>
        </p:sp>
      </p:grpSp>
      <p:sp>
        <p:nvSpPr>
          <p:cNvPr id="36" name="Espaço Reservado para Conteúdo 2">
            <a:extLst>
              <a:ext uri="{FF2B5EF4-FFF2-40B4-BE49-F238E27FC236}">
                <a16:creationId xmlns:a16="http://schemas.microsoft.com/office/drawing/2014/main" id="{98C40C28-E647-774F-2835-968596E5A3CF}"/>
              </a:ext>
            </a:extLst>
          </p:cNvPr>
          <p:cNvSpPr/>
          <p:nvPr/>
        </p:nvSpPr>
        <p:spPr>
          <a:xfrm>
            <a:off x="8626" y="5157309"/>
            <a:ext cx="1337760" cy="63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8000" lnSpcReduction="100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Parâmetros: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Corpus: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89F31396-3EB0-251E-7C8D-33C9E974DA4B}"/>
              </a:ext>
            </a:extLst>
          </p:cNvPr>
          <p:cNvSpPr/>
          <p:nvPr/>
        </p:nvSpPr>
        <p:spPr>
          <a:xfrm>
            <a:off x="1284361" y="5157309"/>
            <a:ext cx="898920" cy="63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55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117 mi</a:t>
            </a:r>
          </a:p>
        </p:txBody>
      </p:sp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BD18440A-0B0F-4001-37F7-27E9830027E3}"/>
              </a:ext>
            </a:extLst>
          </p:cNvPr>
          <p:cNvSpPr/>
          <p:nvPr/>
        </p:nvSpPr>
        <p:spPr>
          <a:xfrm>
            <a:off x="2909866" y="5157309"/>
            <a:ext cx="745920" cy="63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45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1.5 bi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40 GB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Espaço Reservado para Conteúdo 2">
            <a:extLst>
              <a:ext uri="{FF2B5EF4-FFF2-40B4-BE49-F238E27FC236}">
                <a16:creationId xmlns:a16="http://schemas.microsoft.com/office/drawing/2014/main" id="{6451895D-A185-2AF9-DDA5-F725576E5194}"/>
              </a:ext>
            </a:extLst>
          </p:cNvPr>
          <p:cNvSpPr/>
          <p:nvPr/>
        </p:nvSpPr>
        <p:spPr>
          <a:xfrm>
            <a:off x="4695219" y="5157309"/>
            <a:ext cx="745920" cy="63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0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175 bi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45 TB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>
            <a:extLst>
              <a:ext uri="{FF2B5EF4-FFF2-40B4-BE49-F238E27FC236}">
                <a16:creationId xmlns:a16="http://schemas.microsoft.com/office/drawing/2014/main" id="{CED79B9D-0CDC-62DE-C6F3-AE4D39BE6B15}"/>
              </a:ext>
            </a:extLst>
          </p:cNvPr>
          <p:cNvSpPr txBox="1">
            <a:spLocks/>
          </p:cNvSpPr>
          <p:nvPr/>
        </p:nvSpPr>
        <p:spPr>
          <a:xfrm>
            <a:off x="564466" y="1307314"/>
            <a:ext cx="11327400" cy="908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i="0" kern="1200">
                <a:solidFill>
                  <a:srgbClr val="00353D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pt-BR" sz="2400" b="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3600" b="0" spc="-1" dirty="0">
                <a:solidFill>
                  <a:srgbClr val="808080"/>
                </a:solidFill>
                <a:latin typeface="Lato"/>
              </a:rPr>
              <a:t>Modelo de linguagem para processar </a:t>
            </a:r>
            <a:r>
              <a:rPr lang="pt-BR" sz="3600" b="0" spc="-1" dirty="0">
                <a:solidFill>
                  <a:srgbClr val="00A7B9"/>
                </a:solidFill>
                <a:latin typeface="Lato"/>
              </a:rPr>
              <a:t>sequências</a:t>
            </a:r>
            <a:r>
              <a:rPr lang="pt-BR" sz="3600" b="0" spc="-1" dirty="0">
                <a:solidFill>
                  <a:srgbClr val="808080"/>
                </a:solidFill>
                <a:latin typeface="Lato"/>
              </a:rPr>
              <a:t> de texto baseado em </a:t>
            </a:r>
            <a:r>
              <a:rPr lang="pt-BR" sz="3600" b="0" spc="-1" dirty="0">
                <a:solidFill>
                  <a:srgbClr val="00A7B9"/>
                </a:solidFill>
                <a:latin typeface="Lato"/>
              </a:rPr>
              <a:t>transformer</a:t>
            </a:r>
            <a:endParaRPr lang="pt-BR" sz="3200" b="0" spc="-1" dirty="0">
              <a:solidFill>
                <a:srgbClr val="00A7B9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F90A9E-59CC-3C42-53C3-A0B388153CF0}"/>
              </a:ext>
            </a:extLst>
          </p:cNvPr>
          <p:cNvCxnSpPr>
            <a:cxnSpLocks/>
          </p:cNvCxnSpPr>
          <p:nvPr/>
        </p:nvCxnSpPr>
        <p:spPr>
          <a:xfrm>
            <a:off x="1094509" y="6123600"/>
            <a:ext cx="10404764" cy="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537D4C7-BF32-9467-3E8E-66B2D82ACC66}"/>
              </a:ext>
            </a:extLst>
          </p:cNvPr>
          <p:cNvGrpSpPr/>
          <p:nvPr/>
        </p:nvGrpSpPr>
        <p:grpSpPr>
          <a:xfrm>
            <a:off x="1458734" y="5902038"/>
            <a:ext cx="550175" cy="761561"/>
            <a:chOff x="1458734" y="5943600"/>
            <a:chExt cx="550175" cy="7615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12AD1C-1422-71FD-8F36-77573785752A}"/>
                </a:ext>
              </a:extLst>
            </p:cNvPr>
            <p:cNvSpPr/>
            <p:nvPr/>
          </p:nvSpPr>
          <p:spPr>
            <a:xfrm>
              <a:off x="1553712" y="5943600"/>
              <a:ext cx="360218" cy="36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endParaRPr lang="pt-BR" sz="2400" b="1" spc="-1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7" name="Espaço Reservado para Conteúdo 2">
              <a:extLst>
                <a:ext uri="{FF2B5EF4-FFF2-40B4-BE49-F238E27FC236}">
                  <a16:creationId xmlns:a16="http://schemas.microsoft.com/office/drawing/2014/main" id="{954F3DA8-816E-5893-B201-B46B00B49ED6}"/>
                </a:ext>
              </a:extLst>
            </p:cNvPr>
            <p:cNvSpPr/>
            <p:nvPr/>
          </p:nvSpPr>
          <p:spPr>
            <a:xfrm>
              <a:off x="1458734" y="6345169"/>
              <a:ext cx="550175" cy="35999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rIns="0" anchor="t">
              <a:normAutofit fontScale="95500"/>
            </a:bodyPr>
            <a:lstStyle/>
            <a:p>
              <a:pPr algn="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pt-BR" sz="1600" b="1" strike="noStrike" spc="-1" dirty="0">
                  <a:solidFill>
                    <a:srgbClr val="595959"/>
                  </a:solidFill>
                  <a:latin typeface="Lato"/>
                </a:rPr>
                <a:t>2018</a:t>
              </a:r>
              <a:endParaRPr lang="pt-BR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5A465F-1118-1E12-7C68-78D3BB1FEA58}"/>
              </a:ext>
            </a:extLst>
          </p:cNvPr>
          <p:cNvGrpSpPr/>
          <p:nvPr/>
        </p:nvGrpSpPr>
        <p:grpSpPr>
          <a:xfrm>
            <a:off x="3007739" y="5902038"/>
            <a:ext cx="550175" cy="761561"/>
            <a:chOff x="1458734" y="5943600"/>
            <a:chExt cx="550175" cy="7615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BC68F2-2BD9-9C93-0D3D-0A5067575F57}"/>
                </a:ext>
              </a:extLst>
            </p:cNvPr>
            <p:cNvSpPr/>
            <p:nvPr/>
          </p:nvSpPr>
          <p:spPr>
            <a:xfrm>
              <a:off x="1553712" y="5943600"/>
              <a:ext cx="360218" cy="36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endParaRPr lang="pt-BR" sz="2400" b="1" spc="-1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11" name="Espaço Reservado para Conteúdo 2">
              <a:extLst>
                <a:ext uri="{FF2B5EF4-FFF2-40B4-BE49-F238E27FC236}">
                  <a16:creationId xmlns:a16="http://schemas.microsoft.com/office/drawing/2014/main" id="{30AAAEF5-D41E-82DC-769D-5CAEECB32A98}"/>
                </a:ext>
              </a:extLst>
            </p:cNvPr>
            <p:cNvSpPr/>
            <p:nvPr/>
          </p:nvSpPr>
          <p:spPr>
            <a:xfrm>
              <a:off x="1458734" y="6345169"/>
              <a:ext cx="550175" cy="35999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rIns="0" anchor="t">
              <a:normAutofit fontScale="95500"/>
            </a:bodyPr>
            <a:lstStyle/>
            <a:p>
              <a:pPr algn="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pt-BR" sz="1600" b="1" strike="noStrike" spc="-1" dirty="0">
                  <a:solidFill>
                    <a:srgbClr val="595959"/>
                  </a:solidFill>
                  <a:latin typeface="Lato"/>
                </a:rPr>
                <a:t>2019</a:t>
              </a:r>
              <a:endParaRPr lang="pt-BR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8A5943-36C9-F01F-6D8F-511797D638CF}"/>
              </a:ext>
            </a:extLst>
          </p:cNvPr>
          <p:cNvGrpSpPr/>
          <p:nvPr/>
        </p:nvGrpSpPr>
        <p:grpSpPr>
          <a:xfrm>
            <a:off x="4793092" y="5902038"/>
            <a:ext cx="550175" cy="761561"/>
            <a:chOff x="1458734" y="5943600"/>
            <a:chExt cx="550175" cy="7615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5489A04-34DA-F703-A3D0-16AFF5C46E2C}"/>
                </a:ext>
              </a:extLst>
            </p:cNvPr>
            <p:cNvSpPr/>
            <p:nvPr/>
          </p:nvSpPr>
          <p:spPr>
            <a:xfrm>
              <a:off x="1553712" y="5943600"/>
              <a:ext cx="360218" cy="36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endParaRPr lang="pt-BR" sz="2400" b="1" spc="-1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14" name="Espaço Reservado para Conteúdo 2">
              <a:extLst>
                <a:ext uri="{FF2B5EF4-FFF2-40B4-BE49-F238E27FC236}">
                  <a16:creationId xmlns:a16="http://schemas.microsoft.com/office/drawing/2014/main" id="{3EA5B714-D5AF-68C6-F1FF-6AE8C3DC08B6}"/>
                </a:ext>
              </a:extLst>
            </p:cNvPr>
            <p:cNvSpPr/>
            <p:nvPr/>
          </p:nvSpPr>
          <p:spPr>
            <a:xfrm>
              <a:off x="1458734" y="6345169"/>
              <a:ext cx="550175" cy="35999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rIns="0" anchor="t">
              <a:normAutofit fontScale="95500"/>
            </a:bodyPr>
            <a:lstStyle/>
            <a:p>
              <a:pPr algn="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pt-BR" sz="1600" b="1" strike="noStrike" spc="-1" dirty="0">
                  <a:solidFill>
                    <a:srgbClr val="595959"/>
                  </a:solidFill>
                  <a:latin typeface="Lato"/>
                </a:rPr>
                <a:t>2020</a:t>
              </a:r>
              <a:endParaRPr lang="pt-BR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9CCFE04-DD99-5910-CE2A-2CE790D85C4A}"/>
              </a:ext>
            </a:extLst>
          </p:cNvPr>
          <p:cNvSpPr/>
          <p:nvPr/>
        </p:nvSpPr>
        <p:spPr>
          <a:xfrm>
            <a:off x="7186306" y="5208814"/>
            <a:ext cx="898920" cy="63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9500"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pt-BR" sz="1600" b="1" strike="noStrike" spc="-1" dirty="0">
                <a:solidFill>
                  <a:srgbClr val="595959"/>
                </a:solidFill>
                <a:latin typeface="Lato"/>
              </a:rPr>
              <a:t>175 bi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BB6830-12E2-B4D9-906C-F95F728E0AF7}"/>
              </a:ext>
            </a:extLst>
          </p:cNvPr>
          <p:cNvGrpSpPr/>
          <p:nvPr/>
        </p:nvGrpSpPr>
        <p:grpSpPr>
          <a:xfrm>
            <a:off x="7360679" y="5902038"/>
            <a:ext cx="550175" cy="761561"/>
            <a:chOff x="1458734" y="5943600"/>
            <a:chExt cx="550175" cy="76156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FD97AB0-50D8-8732-6E2C-2F1B1B24CB63}"/>
                </a:ext>
              </a:extLst>
            </p:cNvPr>
            <p:cNvSpPr/>
            <p:nvPr/>
          </p:nvSpPr>
          <p:spPr>
            <a:xfrm>
              <a:off x="1553712" y="5943600"/>
              <a:ext cx="360218" cy="36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endParaRPr lang="pt-BR" sz="2400" b="1" spc="-1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30" name="Espaço Reservado para Conteúdo 2">
              <a:extLst>
                <a:ext uri="{FF2B5EF4-FFF2-40B4-BE49-F238E27FC236}">
                  <a16:creationId xmlns:a16="http://schemas.microsoft.com/office/drawing/2014/main" id="{6A53B90A-FC01-1BFC-E4C9-D6E04C769C00}"/>
                </a:ext>
              </a:extLst>
            </p:cNvPr>
            <p:cNvSpPr/>
            <p:nvPr/>
          </p:nvSpPr>
          <p:spPr>
            <a:xfrm>
              <a:off x="1458734" y="6345169"/>
              <a:ext cx="550175" cy="35999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rIns="0" anchor="t">
              <a:normAutofit fontScale="95500"/>
            </a:bodyPr>
            <a:lstStyle/>
            <a:p>
              <a:pPr algn="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pt-BR" sz="1600" b="1" strike="noStrike" spc="-1" dirty="0">
                  <a:solidFill>
                    <a:srgbClr val="595959"/>
                  </a:solidFill>
                  <a:latin typeface="Lato"/>
                </a:rPr>
                <a:t>2022</a:t>
              </a:r>
              <a:endParaRPr lang="pt-BR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9C53C-4D99-4004-668F-0CB7DC5DAB6B}"/>
              </a:ext>
            </a:extLst>
          </p:cNvPr>
          <p:cNvGrpSpPr/>
          <p:nvPr/>
        </p:nvGrpSpPr>
        <p:grpSpPr>
          <a:xfrm>
            <a:off x="10385584" y="5902038"/>
            <a:ext cx="550175" cy="761561"/>
            <a:chOff x="1458734" y="5943600"/>
            <a:chExt cx="550175" cy="7615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1C8C093-5349-3520-3228-7EA6B38F3331}"/>
                </a:ext>
              </a:extLst>
            </p:cNvPr>
            <p:cNvSpPr/>
            <p:nvPr/>
          </p:nvSpPr>
          <p:spPr>
            <a:xfrm>
              <a:off x="1553712" y="5943600"/>
              <a:ext cx="360218" cy="36000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endParaRPr lang="pt-BR" sz="2400" b="1" spc="-1">
                <a:solidFill>
                  <a:schemeClr val="bg1"/>
                </a:solidFill>
                <a:latin typeface="Lato"/>
              </a:endParaRPr>
            </a:p>
          </p:txBody>
        </p:sp>
        <p:sp>
          <p:nvSpPr>
            <p:cNvPr id="40" name="Espaço Reservado para Conteúdo 2">
              <a:extLst>
                <a:ext uri="{FF2B5EF4-FFF2-40B4-BE49-F238E27FC236}">
                  <a16:creationId xmlns:a16="http://schemas.microsoft.com/office/drawing/2014/main" id="{54806659-7925-3278-6368-99E3F40BD4A3}"/>
                </a:ext>
              </a:extLst>
            </p:cNvPr>
            <p:cNvSpPr/>
            <p:nvPr/>
          </p:nvSpPr>
          <p:spPr>
            <a:xfrm>
              <a:off x="1458734" y="6345169"/>
              <a:ext cx="550175" cy="35999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rIns="0" anchor="t">
              <a:normAutofit fontScale="95500"/>
            </a:bodyPr>
            <a:lstStyle/>
            <a:p>
              <a:pPr algn="r">
                <a:lnSpc>
                  <a:spcPct val="90000"/>
                </a:lnSpc>
                <a:spcBef>
                  <a:spcPts val="1001"/>
                </a:spcBef>
                <a:tabLst>
                  <a:tab pos="0" algn="l"/>
                </a:tabLst>
              </a:pPr>
              <a:r>
                <a:rPr lang="pt-BR" sz="1600" b="1" strike="noStrike" spc="-1" dirty="0">
                  <a:solidFill>
                    <a:srgbClr val="595959"/>
                  </a:solidFill>
                  <a:latin typeface="Lato"/>
                </a:rPr>
                <a:t>2024</a:t>
              </a:r>
              <a:endParaRPr lang="pt-BR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70056AA1-05FD-AE17-36C6-E1E6E5B7B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6162" y="5093486"/>
            <a:ext cx="914400" cy="914400"/>
          </a:xfrm>
          <a:prstGeom prst="rect">
            <a:avLst/>
          </a:prstGeom>
        </p:spPr>
      </p:pic>
      <p:pic>
        <p:nvPicPr>
          <p:cNvPr id="42" name="Graphic 41" descr="Image outline">
            <a:extLst>
              <a:ext uri="{FF2B5EF4-FFF2-40B4-BE49-F238E27FC236}">
                <a16:creationId xmlns:a16="http://schemas.microsoft.com/office/drawing/2014/main" id="{A3B397DF-3262-D898-08BE-3E865A522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85487" y="49876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213556"/>
            <a:ext cx="6272153" cy="753789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pt-BR" sz="3200" dirty="0">
                <a:latin typeface="Lato" panose="020F0502020204030203" pitchFamily="34" charset="0"/>
                <a:cs typeface="Calibri"/>
              </a:rPr>
              <a:t>Processo de geração de textos</a:t>
            </a:r>
          </a:p>
          <a:p>
            <a:pPr marL="0" indent="0">
              <a:buNone/>
            </a:pPr>
            <a:endParaRPr lang="pt-BR" dirty="0">
              <a:cs typeface="Calibri"/>
            </a:endParaRPr>
          </a:p>
        </p:txBody>
      </p:sp>
      <p:sp>
        <p:nvSpPr>
          <p:cNvPr id="2" name="Subtítulo 5">
            <a:extLst>
              <a:ext uri="{FF2B5EF4-FFF2-40B4-BE49-F238E27FC236}">
                <a16:creationId xmlns:a16="http://schemas.microsoft.com/office/drawing/2014/main" id="{BA4A8F64-DDA4-A080-020B-99819E612EC7}"/>
              </a:ext>
            </a:extLst>
          </p:cNvPr>
          <p:cNvSpPr txBox="1">
            <a:spLocks/>
          </p:cNvSpPr>
          <p:nvPr/>
        </p:nvSpPr>
        <p:spPr>
          <a:xfrm>
            <a:off x="5721929" y="1967345"/>
            <a:ext cx="5680362" cy="20920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rgbClr val="FF6347"/>
                </a:solidFill>
                <a:cs typeface="Calibri"/>
              </a:rPr>
              <a:t>pão de queijo</a:t>
            </a:r>
          </a:p>
          <a:p>
            <a:pPr marL="0" indent="0">
              <a:buNone/>
            </a:pPr>
            <a:r>
              <a:rPr lang="pt-BR" dirty="0">
                <a:solidFill>
                  <a:srgbClr val="00B773"/>
                </a:solidFill>
                <a:cs typeface="Calibri"/>
              </a:rPr>
              <a:t>pastel de carne</a:t>
            </a:r>
          </a:p>
          <a:p>
            <a:pPr marL="0" indent="0">
              <a:buNone/>
            </a:pPr>
            <a:r>
              <a:rPr lang="pt-BR" dirty="0">
                <a:solidFill>
                  <a:srgbClr val="00353D"/>
                </a:solidFill>
                <a:cs typeface="Calibri"/>
              </a:rPr>
              <a:t>bolinho de bacalhau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dirty="0"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7536B3-4406-FA6B-F8B8-1CCBC3902AF8}"/>
              </a:ext>
            </a:extLst>
          </p:cNvPr>
          <p:cNvCxnSpPr>
            <a:cxnSpLocks/>
          </p:cNvCxnSpPr>
          <p:nvPr/>
        </p:nvCxnSpPr>
        <p:spPr>
          <a:xfrm flipH="1">
            <a:off x="4003964" y="2341418"/>
            <a:ext cx="171796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5">
            <a:extLst>
              <a:ext uri="{FF2B5EF4-FFF2-40B4-BE49-F238E27FC236}">
                <a16:creationId xmlns:a16="http://schemas.microsoft.com/office/drawing/2014/main" id="{081CE460-B579-49D2-A888-DC916B5001C2}"/>
              </a:ext>
            </a:extLst>
          </p:cNvPr>
          <p:cNvSpPr txBox="1">
            <a:spLocks/>
          </p:cNvSpPr>
          <p:nvPr/>
        </p:nvSpPr>
        <p:spPr>
          <a:xfrm>
            <a:off x="544281" y="1967346"/>
            <a:ext cx="3459683" cy="75379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dirty="0">
                <a:solidFill>
                  <a:srgbClr val="00A7B9"/>
                </a:solidFill>
                <a:cs typeface="Calibri"/>
              </a:rPr>
              <a:t>Eu gosto de comer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pt-BR" dirty="0"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666313-FF6D-4269-0F8E-57D9F8FDC0D3}"/>
              </a:ext>
            </a:extLst>
          </p:cNvPr>
          <p:cNvCxnSpPr>
            <a:cxnSpLocks/>
            <a:stCxn id="2" idx="1"/>
            <a:endCxn id="8" idx="3"/>
          </p:cNvCxnSpPr>
          <p:nvPr/>
        </p:nvCxnSpPr>
        <p:spPr>
          <a:xfrm flipH="1" flipV="1">
            <a:off x="4003964" y="2344241"/>
            <a:ext cx="1717965" cy="6691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229F84-33E6-CCEB-26A6-605907675A54}"/>
              </a:ext>
            </a:extLst>
          </p:cNvPr>
          <p:cNvCxnSpPr>
            <a:cxnSpLocks/>
          </p:cNvCxnSpPr>
          <p:nvPr/>
        </p:nvCxnSpPr>
        <p:spPr>
          <a:xfrm flipH="1" flipV="1">
            <a:off x="4003964" y="2338596"/>
            <a:ext cx="1717965" cy="127744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1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Aprendizado supervisionado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5E5494-7A55-45C5-B6EC-F8BA1033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92273"/>
              </p:ext>
            </p:extLst>
          </p:nvPr>
        </p:nvGraphicFramePr>
        <p:xfrm>
          <a:off x="548721" y="1896201"/>
          <a:ext cx="10243970" cy="209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6016">
                  <a:extLst>
                    <a:ext uri="{9D8B030D-6E8A-4147-A177-3AD203B41FA5}">
                      <a16:colId xmlns:a16="http://schemas.microsoft.com/office/drawing/2014/main" val="672576068"/>
                    </a:ext>
                  </a:extLst>
                </a:gridCol>
                <a:gridCol w="1497954">
                  <a:extLst>
                    <a:ext uri="{9D8B030D-6E8A-4147-A177-3AD203B41FA5}">
                      <a16:colId xmlns:a16="http://schemas.microsoft.com/office/drawing/2014/main" val="506859994"/>
                    </a:ext>
                  </a:extLst>
                </a:gridCol>
              </a:tblGrid>
              <a:tr h="524076"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353D"/>
                          </a:solidFill>
                          <a:latin typeface="Lato" panose="020F0502020204030203" pitchFamily="34" charset="0"/>
                        </a:rPr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solidFill>
                            <a:srgbClr val="00353D"/>
                          </a:solidFill>
                          <a:latin typeface="Lato" panose="020F0502020204030203" pitchFamily="34" charset="0"/>
                        </a:rPr>
                        <a:t>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8637"/>
                  </a:ext>
                </a:extLst>
              </a:tr>
              <a:tr h="52407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</a:rPr>
                        <a:t>O sanduíche de vegano é ótimo.</a:t>
                      </a:r>
                      <a:endParaRPr lang="pt-BR" sz="2400" dirty="0">
                        <a:solidFill>
                          <a:srgbClr val="00A7B9"/>
                        </a:solidFill>
                        <a:latin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</a:rPr>
                        <a:t>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79381"/>
                  </a:ext>
                </a:extLst>
              </a:tr>
              <a:tr h="524076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</a:rPr>
                        <a:t>O serviço foi lento, a comida era mais ou menos.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</a:rPr>
                        <a:t>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47402"/>
                  </a:ext>
                </a:extLst>
              </a:tr>
              <a:tr h="524076"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</a:rPr>
                        <a:t>O café foi fantástico.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</a:rPr>
                        <a:t>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32882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A56CF3A-7E9F-CA5A-0DBC-EA5B3F183969}"/>
              </a:ext>
            </a:extLst>
          </p:cNvPr>
          <p:cNvSpPr/>
          <p:nvPr/>
        </p:nvSpPr>
        <p:spPr>
          <a:xfrm>
            <a:off x="548721" y="4159164"/>
            <a:ext cx="1440000" cy="1440000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595959"/>
                </a:solidFill>
                <a:latin typeface="Lato" panose="020F0502020204030203" pitchFamily="34" charset="0"/>
              </a:rPr>
              <a:t>Obter dados rotulados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574D85-CD4B-5CA1-D4BF-8B14C9285805}"/>
              </a:ext>
            </a:extLst>
          </p:cNvPr>
          <p:cNvSpPr/>
          <p:nvPr/>
        </p:nvSpPr>
        <p:spPr>
          <a:xfrm>
            <a:off x="4950706" y="4159164"/>
            <a:ext cx="1440000" cy="1440000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595959"/>
                </a:solidFill>
                <a:latin typeface="Lato" panose="020F0502020204030203" pitchFamily="34" charset="0"/>
              </a:rPr>
              <a:t>Treinar e avaliar o modelo de IA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3915DA-C901-BC20-C4E8-00E97C4CCAF6}"/>
              </a:ext>
            </a:extLst>
          </p:cNvPr>
          <p:cNvSpPr/>
          <p:nvPr/>
        </p:nvSpPr>
        <p:spPr>
          <a:xfrm>
            <a:off x="9352691" y="4159164"/>
            <a:ext cx="1440000" cy="1440000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b="1" dirty="0">
                <a:solidFill>
                  <a:srgbClr val="595959"/>
                </a:solidFill>
                <a:latin typeface="Lato" panose="020F0502020204030203" pitchFamily="34" charset="0"/>
              </a:rPr>
              <a:t>Implantação e uso do modelo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E45C96-7DEF-5A46-9A22-B057CF0285C2}"/>
              </a:ext>
            </a:extLst>
          </p:cNvPr>
          <p:cNvCxnSpPr>
            <a:cxnSpLocks/>
          </p:cNvCxnSpPr>
          <p:nvPr/>
        </p:nvCxnSpPr>
        <p:spPr>
          <a:xfrm>
            <a:off x="2563091" y="4879164"/>
            <a:ext cx="2022764" cy="0"/>
          </a:xfrm>
          <a:prstGeom prst="straightConnector1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A820A1-D285-2665-94B8-84BEDD035426}"/>
              </a:ext>
            </a:extLst>
          </p:cNvPr>
          <p:cNvCxnSpPr>
            <a:cxnSpLocks/>
          </p:cNvCxnSpPr>
          <p:nvPr/>
        </p:nvCxnSpPr>
        <p:spPr>
          <a:xfrm>
            <a:off x="6913418" y="4879164"/>
            <a:ext cx="2064327" cy="0"/>
          </a:xfrm>
          <a:prstGeom prst="straightConnector1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73E6FD-32DC-97CA-22B6-E35CE7E5AC43}"/>
              </a:ext>
            </a:extLst>
          </p:cNvPr>
          <p:cNvSpPr txBox="1"/>
          <p:nvPr/>
        </p:nvSpPr>
        <p:spPr>
          <a:xfrm>
            <a:off x="548721" y="1176203"/>
            <a:ext cx="110945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cs typeface="Calibri"/>
              </a:rPr>
              <a:t>Classificar o sentimento das avaliações de restaurantes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49B8B9-FAD2-A2F7-D07C-7437711A7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38277"/>
              </p:ext>
            </p:extLst>
          </p:nvPr>
        </p:nvGraphicFramePr>
        <p:xfrm>
          <a:off x="548721" y="5795088"/>
          <a:ext cx="10243970" cy="524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6016">
                  <a:extLst>
                    <a:ext uri="{9D8B030D-6E8A-4147-A177-3AD203B41FA5}">
                      <a16:colId xmlns:a16="http://schemas.microsoft.com/office/drawing/2014/main" val="672576068"/>
                    </a:ext>
                  </a:extLst>
                </a:gridCol>
                <a:gridCol w="1497954">
                  <a:extLst>
                    <a:ext uri="{9D8B030D-6E8A-4147-A177-3AD203B41FA5}">
                      <a16:colId xmlns:a16="http://schemas.microsoft.com/office/drawing/2014/main" val="506859994"/>
                    </a:ext>
                  </a:extLst>
                </a:gridCol>
              </a:tblGrid>
              <a:tr h="524076"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rgbClr val="FF6347"/>
                          </a:solidFill>
                          <a:latin typeface="Lato" panose="020F0502020204030203" pitchFamily="34" charset="0"/>
                        </a:rPr>
                        <a:t>A melhor pizza que já comi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0" dirty="0">
                          <a:solidFill>
                            <a:srgbClr val="FF6347"/>
                          </a:solidFill>
                          <a:latin typeface="Lato" panose="020F0502020204030203" pitchFamily="34" charset="0"/>
                        </a:rPr>
                        <a:t>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20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7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5E5494-7A55-45C5-B6EC-F8BA1033E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845300"/>
              </p:ext>
            </p:extLst>
          </p:nvPr>
        </p:nvGraphicFramePr>
        <p:xfrm>
          <a:off x="463997" y="3341706"/>
          <a:ext cx="10827457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529">
                  <a:extLst>
                    <a:ext uri="{9D8B030D-6E8A-4147-A177-3AD203B41FA5}">
                      <a16:colId xmlns:a16="http://schemas.microsoft.com/office/drawing/2014/main" val="672576068"/>
                    </a:ext>
                  </a:extLst>
                </a:gridCol>
                <a:gridCol w="1911928">
                  <a:extLst>
                    <a:ext uri="{9D8B030D-6E8A-4147-A177-3AD203B41FA5}">
                      <a16:colId xmlns:a16="http://schemas.microsoft.com/office/drawing/2014/main" val="506859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kern="1200" dirty="0">
                          <a:solidFill>
                            <a:srgbClr val="00353D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kern="1200" dirty="0">
                          <a:solidFill>
                            <a:srgbClr val="00353D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98637"/>
                  </a:ext>
                </a:extLst>
              </a:tr>
              <a:tr h="391469"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Ana</a:t>
                      </a:r>
                      <a:r>
                        <a:rPr lang="pt-BR" b="0" dirty="0">
                          <a:solidFill>
                            <a:srgbClr val="00A7B9"/>
                          </a:solidFill>
                          <a:effectLst/>
                        </a:rPr>
                        <a:t> </a:t>
                      </a:r>
                      <a:r>
                        <a:rPr lang="pt-BR" sz="2400" kern="12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gosta de uva, Caio gosta de maçã, 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rgbClr val="4472C4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gosta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7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Ana gosta de uva, Caio gosta de maçã, Pedro gosta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24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rgbClr val="00A7B9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Ana gosta de uva, Caio gosta de maçã, Pedro gosta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kern="1200" dirty="0">
                          <a:solidFill>
                            <a:srgbClr val="FF6347"/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5806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773E6FD-32DC-97CA-22B6-E35CE7E5AC43}"/>
              </a:ext>
            </a:extLst>
          </p:cNvPr>
          <p:cNvSpPr txBox="1"/>
          <p:nvPr/>
        </p:nvSpPr>
        <p:spPr>
          <a:xfrm>
            <a:off x="463997" y="1093570"/>
            <a:ext cx="113954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rgbClr val="00A1B2"/>
              </a:buClr>
            </a:pP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cs typeface="Calibri"/>
              </a:rPr>
              <a:t>construído usando aprendizagem supervisionada para prever </a:t>
            </a:r>
            <a:r>
              <a:rPr lang="pt-BR" sz="3200" dirty="0">
                <a:solidFill>
                  <a:srgbClr val="00A7B9"/>
                </a:solidFill>
                <a:latin typeface="Lato" panose="020F0502020204030203" pitchFamily="34" charset="0"/>
                <a:cs typeface="Calibri"/>
              </a:rPr>
              <a:t>repetidamente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cs typeface="Calibri"/>
              </a:rPr>
              <a:t> a </a:t>
            </a:r>
            <a:r>
              <a:rPr lang="pt-BR" sz="3200" dirty="0">
                <a:solidFill>
                  <a:srgbClr val="00A7B9"/>
                </a:solidFill>
                <a:latin typeface="Lato" panose="020F0502020204030203" pitchFamily="34" charset="0"/>
                <a:cs typeface="Calibri"/>
              </a:rPr>
              <a:t>próxima</a:t>
            </a:r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cs typeface="Calibri"/>
              </a:rPr>
              <a:t> palavra.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C334E-5C2E-454C-6BC0-CD87D4533EED}"/>
              </a:ext>
            </a:extLst>
          </p:cNvPr>
          <p:cNvSpPr txBox="1"/>
          <p:nvPr/>
        </p:nvSpPr>
        <p:spPr>
          <a:xfrm>
            <a:off x="463997" y="2666720"/>
            <a:ext cx="92630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515E61"/>
                </a:solidFill>
                <a:effectLst/>
                <a:latin typeface="Lato" panose="020F0502020204030203" pitchFamily="34" charset="0"/>
              </a:rPr>
              <a:t>Ana gosta de uva, Caio gosta de maçã, Pedro</a:t>
            </a:r>
            <a:endParaRPr lang="pt-BR" sz="24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57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48721" y="0"/>
            <a:ext cx="10387038" cy="1208314"/>
          </a:xfrm>
        </p:spPr>
        <p:txBody>
          <a:bodyPr lIns="91440" tIns="45720" rIns="91440" bIns="45720" anchor="ctr"/>
          <a:lstStyle/>
          <a:p>
            <a:r>
              <a:rPr lang="pt-BR" dirty="0">
                <a:latin typeface="Oswald Medium" pitchFamily="2" charset="0"/>
                <a:cs typeface="Calibri"/>
              </a:rPr>
              <a:t>Large Language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16A3D4-16FD-13E3-3271-0992A7888A0F}"/>
              </a:ext>
            </a:extLst>
          </p:cNvPr>
          <p:cNvGrpSpPr/>
          <p:nvPr/>
        </p:nvGrpSpPr>
        <p:grpSpPr>
          <a:xfrm>
            <a:off x="4040066" y="1346813"/>
            <a:ext cx="7440546" cy="914400"/>
            <a:chOff x="534866" y="1346813"/>
            <a:chExt cx="7440546" cy="914400"/>
          </a:xfrm>
        </p:grpSpPr>
        <p:pic>
          <p:nvPicPr>
            <p:cNvPr id="10" name="Graphic 9" descr="Badge 1 with solid fill">
              <a:extLst>
                <a:ext uri="{FF2B5EF4-FFF2-40B4-BE49-F238E27FC236}">
                  <a16:creationId xmlns:a16="http://schemas.microsoft.com/office/drawing/2014/main" id="{DAA3AA85-BF6A-277A-A4C4-E61BFEA1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C6D754-CA5A-17C0-5D2D-70AC96FDA2B7}"/>
                </a:ext>
              </a:extLst>
            </p:cNvPr>
            <p:cNvSpPr txBox="1"/>
            <p:nvPr/>
          </p:nvSpPr>
          <p:spPr>
            <a:xfrm>
              <a:off x="1449266" y="1480848"/>
              <a:ext cx="6526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Recebe o prompt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Complete a frase “Ana gosta de uva, Caio gosta de maçã, Pedro“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F6BD10-C87D-E9DC-CFE3-C015A482DEBB}"/>
              </a:ext>
            </a:extLst>
          </p:cNvPr>
          <p:cNvGrpSpPr/>
          <p:nvPr/>
        </p:nvGrpSpPr>
        <p:grpSpPr>
          <a:xfrm>
            <a:off x="4040066" y="2282915"/>
            <a:ext cx="7400471" cy="914400"/>
            <a:chOff x="534866" y="1346813"/>
            <a:chExt cx="7400471" cy="914400"/>
          </a:xfrm>
        </p:grpSpPr>
        <p:pic>
          <p:nvPicPr>
            <p:cNvPr id="14" name="Graphic 13" descr="Badge with solid fill">
              <a:extLst>
                <a:ext uri="{FF2B5EF4-FFF2-40B4-BE49-F238E27FC236}">
                  <a16:creationId xmlns:a16="http://schemas.microsoft.com/office/drawing/2014/main" id="{77592A38-C3F6-71E5-2108-2896D1EC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32B8FF-346F-7291-A61C-F52F32917592}"/>
                </a:ext>
              </a:extLst>
            </p:cNvPr>
            <p:cNvSpPr txBox="1"/>
            <p:nvPr/>
          </p:nvSpPr>
          <p:spPr>
            <a:xfrm>
              <a:off x="1449266" y="1480848"/>
              <a:ext cx="6486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Quebra em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[“Ana”, “gosta”, “de”, “uva”, “Caio”, “gosta”, “de”, “maçã”, “Pedro”]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C916A7-31B4-C9AE-8E61-79C15404F0E0}"/>
              </a:ext>
            </a:extLst>
          </p:cNvPr>
          <p:cNvGrpSpPr/>
          <p:nvPr/>
        </p:nvGrpSpPr>
        <p:grpSpPr>
          <a:xfrm>
            <a:off x="4040066" y="3219017"/>
            <a:ext cx="6632632" cy="1057365"/>
            <a:chOff x="534866" y="1346813"/>
            <a:chExt cx="6632632" cy="1057365"/>
          </a:xfrm>
        </p:grpSpPr>
        <p:pic>
          <p:nvPicPr>
            <p:cNvPr id="17" name="Graphic 16" descr="Badge 3 with solid fill">
              <a:extLst>
                <a:ext uri="{FF2B5EF4-FFF2-40B4-BE49-F238E27FC236}">
                  <a16:creationId xmlns:a16="http://schemas.microsoft.com/office/drawing/2014/main" id="{001E44EE-C81F-21CA-BCD7-228DCF90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534866" y="1346813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6DCA19-0320-329E-14FB-EC1DDC0BAEAA}"/>
                </a:ext>
              </a:extLst>
            </p:cNvPr>
            <p:cNvSpPr txBox="1"/>
            <p:nvPr/>
          </p:nvSpPr>
          <p:spPr>
            <a:xfrm>
              <a:off x="1449266" y="1480848"/>
              <a:ext cx="57182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Processa os tokens com a arquitetura de Transformers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Entende a relação entre os tokens</a:t>
              </a:r>
            </a:p>
            <a:p>
              <a:r>
                <a: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- Interpreta o sentido geral do prompt</a:t>
              </a:r>
            </a:p>
          </p:txBody>
        </p:sp>
      </p:grpSp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7E937862-3F89-BC07-392E-71E46B07DF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040066" y="4298084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A3AEB0-9DF7-88F7-9F34-F2972BD6AB51}"/>
              </a:ext>
            </a:extLst>
          </p:cNvPr>
          <p:cNvSpPr txBox="1"/>
          <p:nvPr/>
        </p:nvSpPr>
        <p:spPr>
          <a:xfrm>
            <a:off x="4954466" y="4432119"/>
            <a:ext cx="5099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Prediz o próximo token baseado no contexto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- Atribui uma probabilidade a cada possível token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{“gosta”: 0.7, “chuta”: 0.4, “joga”: 0.2}</a:t>
            </a:r>
          </a:p>
        </p:txBody>
      </p:sp>
      <p:pic>
        <p:nvPicPr>
          <p:cNvPr id="23" name="Graphic 22" descr="Badge 5 with solid fill">
            <a:extLst>
              <a:ext uri="{FF2B5EF4-FFF2-40B4-BE49-F238E27FC236}">
                <a16:creationId xmlns:a16="http://schemas.microsoft.com/office/drawing/2014/main" id="{A52681C2-3CDE-F448-8268-66BDEE88A4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040066" y="537715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3B4B05-6AD5-0FFB-FDC5-80B0433FF933}"/>
              </a:ext>
            </a:extLst>
          </p:cNvPr>
          <p:cNvSpPr txBox="1"/>
          <p:nvPr/>
        </p:nvSpPr>
        <p:spPr>
          <a:xfrm>
            <a:off x="4954466" y="5511187"/>
            <a:ext cx="477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Selecione o token com base na probabilidade</a:t>
            </a:r>
          </a:p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“gosta”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F2045AF-0553-2EAE-A5DD-6C5A665EBECA}"/>
              </a:ext>
            </a:extLst>
          </p:cNvPr>
          <p:cNvSpPr/>
          <p:nvPr/>
        </p:nvSpPr>
        <p:spPr>
          <a:xfrm flipH="1">
            <a:off x="3582866" y="4814327"/>
            <a:ext cx="914400" cy="1082243"/>
          </a:xfrm>
          <a:prstGeom prst="arc">
            <a:avLst>
              <a:gd name="adj1" fmla="val 15590807"/>
              <a:gd name="adj2" fmla="val 5983077"/>
            </a:avLst>
          </a:prstGeom>
          <a:ln w="28575">
            <a:solidFill>
              <a:srgbClr val="00A8D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21EE6-D82D-B843-E088-0DA96AD81217}"/>
              </a:ext>
            </a:extLst>
          </p:cNvPr>
          <p:cNvSpPr txBox="1"/>
          <p:nvPr/>
        </p:nvSpPr>
        <p:spPr>
          <a:xfrm>
            <a:off x="1944915" y="4814327"/>
            <a:ext cx="17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Repita o passo 4 e 5 até completar a frase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8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arrow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1084</Words>
  <Application>Microsoft Office PowerPoint</Application>
  <PresentationFormat>Widescreen</PresentationFormat>
  <Paragraphs>266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Arial</vt:lpstr>
      <vt:lpstr>Calibri</vt:lpstr>
      <vt:lpstr>Century Gothic</vt:lpstr>
      <vt:lpstr>Fira Code</vt:lpstr>
      <vt:lpstr>Lato</vt:lpstr>
      <vt:lpstr>Oswald Medium</vt:lpstr>
      <vt:lpstr>Wingdings</vt:lpstr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Texto corrido 2</vt:lpstr>
      <vt:lpstr>1_Personalizar design</vt:lpstr>
      <vt:lpstr>4_Personalizar design</vt:lpstr>
      <vt:lpstr>INTRODUÇÃO AO DESENVOLIMENTO DE APLICAÇÔES COM O GPT &amp; CHATGPT</vt:lpstr>
      <vt:lpstr>PowerPoint Presentation</vt:lpstr>
      <vt:lpstr>Contexto</vt:lpstr>
      <vt:lpstr>Large Language Model</vt:lpstr>
      <vt:lpstr>Generative Pre-trained Transformer</vt:lpstr>
      <vt:lpstr>Large Language Model</vt:lpstr>
      <vt:lpstr>Aprendizado supervisionado</vt:lpstr>
      <vt:lpstr>Large Language Model</vt:lpstr>
      <vt:lpstr>Large Language Model</vt:lpstr>
      <vt:lpstr>Large Language Model</vt:lpstr>
      <vt:lpstr>Large Language Model</vt:lpstr>
      <vt:lpstr>Large Language Model</vt:lpstr>
      <vt:lpstr>Large Language Model</vt:lpstr>
      <vt:lpstr>Tipos de LLM</vt:lpstr>
      <vt:lpstr>Tokens</vt:lpstr>
      <vt:lpstr>Custo por Token</vt:lpstr>
      <vt:lpstr>Large Language Model</vt:lpstr>
      <vt:lpstr>Visão Geral da OpenAI API</vt:lpstr>
      <vt:lpstr>Como obter a OpenAI API Key?</vt:lpstr>
      <vt:lpstr>Papéis na Mensagem da OpenAI API</vt:lpstr>
      <vt:lpstr>Aleatoriedade e criatividade das respostas</vt:lpstr>
      <vt:lpstr>Large Language Model</vt:lpstr>
      <vt:lpstr>Dependências em Python</vt:lpstr>
      <vt:lpstr>EXEMPLOS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Luiz Alberto Ferreira Gomes</cp:lastModifiedBy>
  <cp:revision>337</cp:revision>
  <dcterms:created xsi:type="dcterms:W3CDTF">2017-04-26T13:22:32Z</dcterms:created>
  <dcterms:modified xsi:type="dcterms:W3CDTF">2023-11-22T23:33:44Z</dcterms:modified>
</cp:coreProperties>
</file>