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  <p:sldMasterId id="2147483679" r:id="rId10"/>
    <p:sldMasterId id="2147483681" r:id="rId11"/>
    <p:sldMasterId id="2147483683" r:id="rId12"/>
  </p:sldMasterIdLst>
  <p:notesMasterIdLst>
    <p:notesMasterId r:id="rId38"/>
  </p:notesMasterIdLst>
  <p:handoutMasterIdLst>
    <p:handoutMasterId r:id="rId39"/>
  </p:handoutMasterIdLst>
  <p:sldIdLst>
    <p:sldId id="301" r:id="rId13"/>
    <p:sldId id="302" r:id="rId14"/>
    <p:sldId id="293" r:id="rId15"/>
    <p:sldId id="289" r:id="rId16"/>
    <p:sldId id="292" r:id="rId17"/>
    <p:sldId id="276" r:id="rId18"/>
    <p:sldId id="278" r:id="rId19"/>
    <p:sldId id="279" r:id="rId20"/>
    <p:sldId id="295" r:id="rId21"/>
    <p:sldId id="305" r:id="rId22"/>
    <p:sldId id="306" r:id="rId23"/>
    <p:sldId id="307" r:id="rId24"/>
    <p:sldId id="308" r:id="rId25"/>
    <p:sldId id="280" r:id="rId26"/>
    <p:sldId id="275" r:id="rId27"/>
    <p:sldId id="281" r:id="rId28"/>
    <p:sldId id="298" r:id="rId29"/>
    <p:sldId id="297" r:id="rId30"/>
    <p:sldId id="296" r:id="rId31"/>
    <p:sldId id="300" r:id="rId32"/>
    <p:sldId id="304" r:id="rId33"/>
    <p:sldId id="299" r:id="rId34"/>
    <p:sldId id="282" r:id="rId35"/>
    <p:sldId id="303" r:id="rId36"/>
    <p:sldId id="26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orient="horz" pos="3825">
          <p15:clr>
            <a:srgbClr val="A4A3A4"/>
          </p15:clr>
        </p15:guide>
        <p15:guide id="3" pos="7262">
          <p15:clr>
            <a:srgbClr val="A4A3A4"/>
          </p15:clr>
        </p15:guide>
        <p15:guide id="4" pos="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879"/>
    <a:srgbClr val="727272"/>
    <a:srgbClr val="7BFFC7"/>
    <a:srgbClr val="003C3A"/>
    <a:srgbClr val="00A8D3"/>
    <a:srgbClr val="01A48F"/>
    <a:srgbClr val="014F67"/>
    <a:srgbClr val="01D969"/>
    <a:srgbClr val="4BC34B"/>
    <a:srgbClr val="01A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7954-F6AC-D523-2C91-478369FEBC75}" v="13" dt="2022-01-24T14:54:25.106"/>
    <p1510:client id="{8BD531E5-2A93-5FF7-1B22-19947FE19604}" v="677" dt="2022-01-23T22:08:03.100"/>
    <p1510:client id="{8DD1935F-0308-B0EC-352F-EF8CF716CA58}" v="59" dt="2022-01-24T15:26:57.882"/>
    <p1510:client id="{8F233F4C-DE5D-6508-C07C-34DC3F83626B}" v="1" dt="2022-06-25T20:01:35.816"/>
    <p1510:client id="{ABAE1CD3-ABE4-5CD0-94D5-9EE92C0A3829}" v="53" dt="2022-01-23T17:57:30.962"/>
    <p1510:client id="{E966FD5D-2AE1-5B58-73D7-08731CAF6380}" v="89" dt="2022-01-24T14:51:5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6928" autoAdjust="0"/>
  </p:normalViewPr>
  <p:slideViewPr>
    <p:cSldViewPr snapToGrid="0" showGuides="1">
      <p:cViewPr varScale="1">
        <p:scale>
          <a:sx n="55" d="100"/>
          <a:sy n="55" d="100"/>
        </p:scale>
        <p:origin x="1018" y="43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C8B1-8DBE-4FB7-8EFD-A2B313C36DD1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C0EF-669D-47E7-9B2C-D45BC5B9C9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DCA3D-E39C-495F-B16C-0CCE877675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2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sz="1200" dirty="0">
              <a:solidFill>
                <a:srgbClr val="FF6347"/>
              </a:solidFill>
              <a:cs typeface="Calibri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11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1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3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30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2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46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3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73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8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3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1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8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1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Subtítulo da aula</a:t>
            </a:r>
            <a:br>
              <a:rPr lang="pt-BR" dirty="0"/>
            </a:br>
            <a:r>
              <a:rPr lang="pt-BR" dirty="0"/>
              <a:t>Subtítulo da aula</a:t>
            </a:r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Slide para </a:t>
            </a:r>
            <a:r>
              <a:rPr lang="pt-BR" dirty="0" err="1"/>
              <a:t>pertuntas</a:t>
            </a:r>
            <a:br>
              <a:rPr lang="pt-BR" dirty="0"/>
            </a:br>
            <a:r>
              <a:rPr lang="pt-BR" dirty="0"/>
              <a:t>slide para </a:t>
            </a:r>
            <a:r>
              <a:rPr lang="pt-BR" dirty="0" err="1"/>
              <a:t>pertuntas</a:t>
            </a:r>
            <a:br>
              <a:rPr lang="pt-BR" dirty="0"/>
            </a:br>
            <a:r>
              <a:rPr lang="pt-BR" dirty="0"/>
              <a:t>slide para </a:t>
            </a:r>
            <a:r>
              <a:rPr lang="pt-BR" dirty="0" err="1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tags" Target="../tags/tag2.xml"/><Relationship Id="rId21" Type="http://schemas.openxmlformats.org/officeDocument/2006/relationships/image" Target="../media/image4.png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8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theme" Target="../theme/theme1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7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tags" Target="../tags/tag9.xml"/><Relationship Id="rId19" Type="http://schemas.openxmlformats.org/officeDocument/2006/relationships/image" Target="../media/image2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image" Target="../media/image28.png"/><Relationship Id="rId3" Type="http://schemas.openxmlformats.org/officeDocument/2006/relationships/tags" Target="../tags/tag163.xml"/><Relationship Id="rId21" Type="http://schemas.openxmlformats.org/officeDocument/2006/relationships/image" Target="../media/image23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27.png"/><Relationship Id="rId2" Type="http://schemas.openxmlformats.org/officeDocument/2006/relationships/theme" Target="../theme/theme10.xml"/><Relationship Id="rId16" Type="http://schemas.openxmlformats.org/officeDocument/2006/relationships/tags" Target="../tags/tag176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26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170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image" Target="../media/image28.png"/><Relationship Id="rId3" Type="http://schemas.openxmlformats.org/officeDocument/2006/relationships/tags" Target="../tags/tag179.xml"/><Relationship Id="rId21" Type="http://schemas.openxmlformats.org/officeDocument/2006/relationships/image" Target="../media/image23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image" Target="../media/image27.png"/><Relationship Id="rId2" Type="http://schemas.openxmlformats.org/officeDocument/2006/relationships/theme" Target="../theme/theme11.xml"/><Relationship Id="rId16" Type="http://schemas.openxmlformats.org/officeDocument/2006/relationships/tags" Target="../tags/tag192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26.png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186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image" Target="../media/image8.png"/><Relationship Id="rId3" Type="http://schemas.openxmlformats.org/officeDocument/2006/relationships/tags" Target="../tags/tag195.xml"/><Relationship Id="rId21" Type="http://schemas.openxmlformats.org/officeDocument/2006/relationships/image" Target="../media/image3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image" Target="../media/image7.png"/><Relationship Id="rId2" Type="http://schemas.openxmlformats.org/officeDocument/2006/relationships/theme" Target="../theme/theme12.xml"/><Relationship Id="rId16" Type="http://schemas.openxmlformats.org/officeDocument/2006/relationships/tags" Target="../tags/tag208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image" Target="../media/image6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202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Relationship Id="rId8" Type="http://schemas.openxmlformats.org/officeDocument/2006/relationships/tags" Target="../tags/tag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tags" Target="../tags/tag7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6"/>
              </p:custDataLst>
            </p:nvPr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3.svg"/><Relationship Id="rId11" Type="http://schemas.openxmlformats.org/officeDocument/2006/relationships/image" Target="../media/image108.png"/><Relationship Id="rId5" Type="http://schemas.openxmlformats.org/officeDocument/2006/relationships/image" Target="../media/image11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sv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17.svg"/><Relationship Id="rId4" Type="http://schemas.openxmlformats.org/officeDocument/2006/relationships/image" Target="../media/image111.svg"/><Relationship Id="rId9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1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9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sv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2.svg"/><Relationship Id="rId5" Type="http://schemas.openxmlformats.org/officeDocument/2006/relationships/image" Target="../media/image131.png"/><Relationship Id="rId4" Type="http://schemas.openxmlformats.org/officeDocument/2006/relationships/image" Target="../media/image1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3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5.png"/><Relationship Id="rId5" Type="http://schemas.openxmlformats.org/officeDocument/2006/relationships/image" Target="../media/image93.png"/><Relationship Id="rId4" Type="http://schemas.openxmlformats.org/officeDocument/2006/relationships/image" Target="../media/image12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21E470-2E22-29FC-2FEC-EECCC4F6FA87}"/>
              </a:ext>
            </a:extLst>
          </p:cNvPr>
          <p:cNvSpPr/>
          <p:nvPr/>
        </p:nvSpPr>
        <p:spPr>
          <a:xfrm>
            <a:off x="2707011" y="6211450"/>
            <a:ext cx="7476226" cy="661358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Lato" panose="020F0502020204030203" pitchFamily="34" charset="0"/>
              </a:rPr>
              <a:t>Luiz Alberto Ferreira Gomes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95C1FF6-0E5F-CC35-6113-448C2D67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32" y="2235201"/>
            <a:ext cx="9202410" cy="2374051"/>
          </a:xfrm>
        </p:spPr>
        <p:txBody>
          <a:bodyPr lIns="91440" tIns="45720" rIns="91440" bIns="45720" anchor="ctr"/>
          <a:lstStyle/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00A1B3"/>
                </a:solidFill>
                <a:latin typeface="Lato"/>
                <a:ea typeface="Lato"/>
                <a:cs typeface="Lato"/>
              </a:rPr>
              <a:t>INTRODUÇÃO AO DESENVOLIMENTO DE APLICAÇÔES COM O</a:t>
            </a:r>
            <a:br>
              <a:rPr lang="pt-BR" sz="3200" b="0" dirty="0">
                <a:solidFill>
                  <a:srgbClr val="00A1B3"/>
                </a:solidFill>
                <a:latin typeface="Lato"/>
                <a:ea typeface="Lato"/>
                <a:cs typeface="Lato"/>
              </a:rPr>
            </a:br>
            <a:r>
              <a:rPr lang="pt-BR" sz="6600" spc="300" dirty="0">
                <a:latin typeface="Century Gothic"/>
                <a:ea typeface="Lato"/>
                <a:cs typeface="Lato"/>
              </a:rPr>
              <a:t>GPT &amp; CHATGPT</a:t>
            </a:r>
            <a:endParaRPr lang="pt-BR" sz="8700" spc="3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3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9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4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cs typeface="Calibri"/>
              </a:rPr>
              <a:t>Tipos de LLM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C4D3-98F8-AEE3-3EEA-1742D923C862}"/>
              </a:ext>
            </a:extLst>
          </p:cNvPr>
          <p:cNvSpPr txBox="1"/>
          <p:nvPr/>
        </p:nvSpPr>
        <p:spPr>
          <a:xfrm>
            <a:off x="1047038" y="4366741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GPT 3.5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EAB8D-D199-1323-1AC4-246F9F805776}"/>
              </a:ext>
            </a:extLst>
          </p:cNvPr>
          <p:cNvSpPr txBox="1"/>
          <p:nvPr/>
        </p:nvSpPr>
        <p:spPr>
          <a:xfrm>
            <a:off x="4890172" y="4335926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ChatGPT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02D2E-557C-54BB-3B80-851FCF802BD9}"/>
              </a:ext>
            </a:extLst>
          </p:cNvPr>
          <p:cNvGrpSpPr/>
          <p:nvPr/>
        </p:nvGrpSpPr>
        <p:grpSpPr>
          <a:xfrm>
            <a:off x="713510" y="2742658"/>
            <a:ext cx="2365824" cy="1593272"/>
            <a:chOff x="662710" y="2068885"/>
            <a:chExt cx="2365824" cy="15932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52382E-62B7-BA5B-2378-A5192F5C184F}"/>
                </a:ext>
              </a:extLst>
            </p:cNvPr>
            <p:cNvSpPr/>
            <p:nvPr/>
          </p:nvSpPr>
          <p:spPr>
            <a:xfrm>
              <a:off x="1429267" y="2895600"/>
              <a:ext cx="832709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B6F4DA-58AC-AFD3-75F9-0D8A61E1AAB7}"/>
                </a:ext>
              </a:extLst>
            </p:cNvPr>
            <p:cNvSpPr/>
            <p:nvPr/>
          </p:nvSpPr>
          <p:spPr>
            <a:xfrm rot="16200000">
              <a:off x="249354" y="2482241"/>
              <a:ext cx="1593270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FF85DB-8CF9-6749-A3F2-A582DB940068}"/>
                </a:ext>
              </a:extLst>
            </p:cNvPr>
            <p:cNvSpPr/>
            <p:nvPr/>
          </p:nvSpPr>
          <p:spPr>
            <a:xfrm rot="16200000">
              <a:off x="1848621" y="2482242"/>
              <a:ext cx="1593270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3186-DEB6-804D-85CB-D84367280D76}"/>
              </a:ext>
            </a:extLst>
          </p:cNvPr>
          <p:cNvSpPr/>
          <p:nvPr/>
        </p:nvSpPr>
        <p:spPr>
          <a:xfrm>
            <a:off x="5337246" y="3533549"/>
            <a:ext cx="832709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9652B-520E-5286-F71F-D730B8D56054}"/>
              </a:ext>
            </a:extLst>
          </p:cNvPr>
          <p:cNvSpPr/>
          <p:nvPr/>
        </p:nvSpPr>
        <p:spPr>
          <a:xfrm rot="16200000">
            <a:off x="4157333" y="3120190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03B4E-FF81-62CF-154A-C6DCB11F0874}"/>
              </a:ext>
            </a:extLst>
          </p:cNvPr>
          <p:cNvSpPr/>
          <p:nvPr/>
        </p:nvSpPr>
        <p:spPr>
          <a:xfrm rot="16200000">
            <a:off x="5756600" y="3120191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2A8C7-B797-2757-C310-71D1BA4D7D96}"/>
              </a:ext>
            </a:extLst>
          </p:cNvPr>
          <p:cNvSpPr/>
          <p:nvPr/>
        </p:nvSpPr>
        <p:spPr>
          <a:xfrm rot="16200000">
            <a:off x="5174295" y="2531725"/>
            <a:ext cx="1166292" cy="840390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3836A-CA25-7316-D34E-8CD3396F7F74}"/>
              </a:ext>
            </a:extLst>
          </p:cNvPr>
          <p:cNvSpPr/>
          <p:nvPr/>
        </p:nvSpPr>
        <p:spPr>
          <a:xfrm>
            <a:off x="4578369" y="2368774"/>
            <a:ext cx="2358145" cy="333828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9E8C9-EEFE-E82E-8733-16BC3BCFEF95}"/>
              </a:ext>
            </a:extLst>
          </p:cNvPr>
          <p:cNvSpPr txBox="1"/>
          <p:nvPr/>
        </p:nvSpPr>
        <p:spPr>
          <a:xfrm>
            <a:off x="760299" y="146499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Base Model</a:t>
            </a:r>
            <a:endParaRPr lang="pt-B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72C7E-C34A-2A3A-763F-72CE04653BEC}"/>
              </a:ext>
            </a:extLst>
          </p:cNvPr>
          <p:cNvSpPr txBox="1"/>
          <p:nvPr/>
        </p:nvSpPr>
        <p:spPr>
          <a:xfrm>
            <a:off x="4222549" y="1464995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Fine-</a:t>
            </a:r>
            <a:r>
              <a:rPr lang="pt-BR" sz="3200" b="1" dirty="0" err="1"/>
              <a:t>tuned</a:t>
            </a:r>
            <a:r>
              <a:rPr lang="pt-BR" sz="3200" b="1" dirty="0"/>
              <a:t> Model</a:t>
            </a:r>
            <a:endParaRPr lang="pt-B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A715A-98A6-E85A-10E9-4AB72E87D278}"/>
              </a:ext>
            </a:extLst>
          </p:cNvPr>
          <p:cNvSpPr txBox="1"/>
          <p:nvPr/>
        </p:nvSpPr>
        <p:spPr>
          <a:xfrm>
            <a:off x="8387944" y="4361779"/>
            <a:ext cx="304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ChatGPT + </a:t>
            </a:r>
            <a:r>
              <a:rPr lang="pt-BR" b="1" dirty="0" err="1"/>
              <a:t>Assitente</a:t>
            </a:r>
            <a:endParaRPr lang="pt-B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627604-7884-F3D0-723C-228ED599AE4B}"/>
              </a:ext>
            </a:extLst>
          </p:cNvPr>
          <p:cNvSpPr/>
          <p:nvPr/>
        </p:nvSpPr>
        <p:spPr>
          <a:xfrm>
            <a:off x="9408806" y="3533547"/>
            <a:ext cx="832709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C8B93-620C-0E17-B800-2D4297B3339A}"/>
              </a:ext>
            </a:extLst>
          </p:cNvPr>
          <p:cNvSpPr/>
          <p:nvPr/>
        </p:nvSpPr>
        <p:spPr>
          <a:xfrm rot="16200000">
            <a:off x="8228893" y="3120188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C966-8235-E0A7-207F-ABE0D2EB97DF}"/>
              </a:ext>
            </a:extLst>
          </p:cNvPr>
          <p:cNvSpPr/>
          <p:nvPr/>
        </p:nvSpPr>
        <p:spPr>
          <a:xfrm rot="16200000">
            <a:off x="9828160" y="3120189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6944-9427-BDB3-713F-2C84F7237277}"/>
              </a:ext>
            </a:extLst>
          </p:cNvPr>
          <p:cNvSpPr/>
          <p:nvPr/>
        </p:nvSpPr>
        <p:spPr>
          <a:xfrm rot="16200000">
            <a:off x="9245855" y="2531723"/>
            <a:ext cx="1166292" cy="840390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DDC3D-F52E-F1BE-A532-A81423F4A759}"/>
              </a:ext>
            </a:extLst>
          </p:cNvPr>
          <p:cNvSpPr/>
          <p:nvPr/>
        </p:nvSpPr>
        <p:spPr>
          <a:xfrm>
            <a:off x="8642249" y="2368772"/>
            <a:ext cx="2365825" cy="333828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283FC0-6687-BDA0-825B-CB1A19CD7F76}"/>
              </a:ext>
            </a:extLst>
          </p:cNvPr>
          <p:cNvSpPr txBox="1"/>
          <p:nvPr/>
        </p:nvSpPr>
        <p:spPr>
          <a:xfrm>
            <a:off x="8294911" y="1464995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Few</a:t>
            </a:r>
            <a:r>
              <a:rPr lang="pt-BR" sz="3200" b="1" dirty="0"/>
              <a:t>-shot </a:t>
            </a:r>
            <a:r>
              <a:rPr lang="pt-BR" sz="3200" b="1" dirty="0" err="1"/>
              <a:t>learning</a:t>
            </a:r>
            <a:endParaRPr lang="pt-BR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05A29-BF71-A251-4500-821E04A9FC85}"/>
              </a:ext>
            </a:extLst>
          </p:cNvPr>
          <p:cNvSpPr/>
          <p:nvPr/>
        </p:nvSpPr>
        <p:spPr>
          <a:xfrm>
            <a:off x="8642249" y="2306451"/>
            <a:ext cx="2365825" cy="12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24228-D424-BDEC-6BEE-031AC403BFFB}"/>
              </a:ext>
            </a:extLst>
          </p:cNvPr>
          <p:cNvSpPr>
            <a:spLocks noChangeAspect="1"/>
          </p:cNvSpPr>
          <p:nvPr/>
        </p:nvSpPr>
        <p:spPr>
          <a:xfrm>
            <a:off x="3314915" y="878685"/>
            <a:ext cx="4860000" cy="486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78ED052-A3BE-23E6-3368-E9260900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0814" y="4988587"/>
            <a:ext cx="1165572" cy="1165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BFB4C-7F8A-55D2-93E0-39840082EF5D}"/>
              </a:ext>
            </a:extLst>
          </p:cNvPr>
          <p:cNvSpPr txBox="1"/>
          <p:nvPr/>
        </p:nvSpPr>
        <p:spPr>
          <a:xfrm>
            <a:off x="5408117" y="6273309"/>
            <a:ext cx="86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RLHF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8CA3-A03A-C613-FC45-9F5A938AD787}"/>
              </a:ext>
            </a:extLst>
          </p:cNvPr>
          <p:cNvSpPr txBox="1"/>
          <p:nvPr/>
        </p:nvSpPr>
        <p:spPr>
          <a:xfrm>
            <a:off x="5061156" y="5995366"/>
            <a:ext cx="159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Rotulagem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2BCA-E726-443A-00C4-013FB90B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Oswald Medium" pitchFamily="2" charset="0"/>
              </a:rPr>
              <a:t>Tokens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E2E01-0313-8AE1-0BF0-3863ECDC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0" y="1559542"/>
            <a:ext cx="1721926" cy="692727"/>
          </a:xfrm>
          <a:solidFill>
            <a:srgbClr val="014F67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Learning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8A4ADA-CAC9-2992-624C-8D0D6ABEA4C5}"/>
              </a:ext>
            </a:extLst>
          </p:cNvPr>
          <p:cNvSpPr txBox="1">
            <a:spLocks/>
          </p:cNvSpPr>
          <p:nvPr/>
        </p:nvSpPr>
        <p:spPr>
          <a:xfrm>
            <a:off x="2290156" y="1559542"/>
            <a:ext cx="983673" cy="692727"/>
          </a:xfrm>
          <a:prstGeom prst="rect">
            <a:avLst/>
          </a:prstGeom>
          <a:solidFill>
            <a:srgbClr val="00A8D3"/>
          </a:solidFill>
          <a:ln>
            <a:noFill/>
          </a:ln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new</a:t>
            </a:r>
            <a:r>
              <a:rPr lang="pt-BR" dirty="0"/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2B0697-A59F-03CC-55A8-206A438E22ED}"/>
              </a:ext>
            </a:extLst>
          </p:cNvPr>
          <p:cNvSpPr txBox="1">
            <a:spLocks/>
          </p:cNvSpPr>
          <p:nvPr/>
        </p:nvSpPr>
        <p:spPr>
          <a:xfrm>
            <a:off x="3273830" y="1559542"/>
            <a:ext cx="1316182" cy="692727"/>
          </a:xfrm>
          <a:prstGeom prst="rect">
            <a:avLst/>
          </a:prstGeom>
          <a:solidFill>
            <a:srgbClr val="01A48F"/>
          </a:solidFill>
          <a:ln>
            <a:noFill/>
          </a:ln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tx1"/>
                </a:solidFill>
              </a:rPr>
              <a:t>things</a:t>
            </a:r>
            <a:r>
              <a:rPr lang="pt-BR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73EDA2-028F-A566-FD4D-80EB9F81E931}"/>
              </a:ext>
            </a:extLst>
          </p:cNvPr>
          <p:cNvSpPr txBox="1">
            <a:spLocks/>
          </p:cNvSpPr>
          <p:nvPr/>
        </p:nvSpPr>
        <p:spPr>
          <a:xfrm>
            <a:off x="4590012" y="1559542"/>
            <a:ext cx="526472" cy="692727"/>
          </a:xfrm>
          <a:prstGeom prst="rect">
            <a:avLst/>
          </a:prstGeom>
          <a:solidFill>
            <a:srgbClr val="47E879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is</a:t>
            </a:r>
            <a:r>
              <a:rPr lang="pt-BR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F818DA-05E4-C33D-4107-0D3EB0E1B069}"/>
              </a:ext>
            </a:extLst>
          </p:cNvPr>
          <p:cNvSpPr txBox="1">
            <a:spLocks/>
          </p:cNvSpPr>
          <p:nvPr/>
        </p:nvSpPr>
        <p:spPr>
          <a:xfrm>
            <a:off x="5116484" y="1559542"/>
            <a:ext cx="789710" cy="692727"/>
          </a:xfrm>
          <a:prstGeom prst="rect">
            <a:avLst/>
          </a:prstGeom>
          <a:solidFill>
            <a:srgbClr val="7BFFC7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tx1"/>
                </a:solidFill>
              </a:rPr>
              <a:t>fun</a:t>
            </a:r>
            <a:r>
              <a:rPr lang="pt-BR" dirty="0"/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2EA7F7-3844-E8E2-02D5-1DFC84069122}"/>
              </a:ext>
            </a:extLst>
          </p:cNvPr>
          <p:cNvSpPr txBox="1">
            <a:spLocks/>
          </p:cNvSpPr>
          <p:nvPr/>
        </p:nvSpPr>
        <p:spPr>
          <a:xfrm>
            <a:off x="5906194" y="1559542"/>
            <a:ext cx="471054" cy="692727"/>
          </a:xfrm>
          <a:prstGeom prst="rect">
            <a:avLst/>
          </a:prstGeom>
          <a:solidFill>
            <a:srgbClr val="003C3A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!</a:t>
            </a:r>
            <a:r>
              <a:rPr lang="pt-BR" dirty="0"/>
              <a:t>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C72D6E-92CC-8FEC-E954-F812BC4368D1}"/>
              </a:ext>
            </a:extLst>
          </p:cNvPr>
          <p:cNvGrpSpPr/>
          <p:nvPr/>
        </p:nvGrpSpPr>
        <p:grpSpPr>
          <a:xfrm>
            <a:off x="568230" y="3429000"/>
            <a:ext cx="8159152" cy="692727"/>
            <a:chOff x="484905" y="3307111"/>
            <a:chExt cx="8159152" cy="692727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CC939A5-6CEE-A615-9676-D0C51BADA3EC}"/>
                </a:ext>
              </a:extLst>
            </p:cNvPr>
            <p:cNvSpPr txBox="1">
              <a:spLocks/>
            </p:cNvSpPr>
            <p:nvPr/>
          </p:nvSpPr>
          <p:spPr>
            <a:xfrm>
              <a:off x="484905" y="3307111"/>
              <a:ext cx="1099666" cy="692727"/>
            </a:xfrm>
            <a:prstGeom prst="rect">
              <a:avLst/>
            </a:prstGeom>
            <a:solidFill>
              <a:srgbClr val="014F67"/>
            </a:solidFill>
            <a:ln>
              <a:noFill/>
            </a:ln>
          </p:spPr>
          <p:txBody>
            <a:bodyPr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Prom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ECAFA0E-5F4E-A2EC-C180-AA4C6A8D3D09}"/>
                </a:ext>
              </a:extLst>
            </p:cNvPr>
            <p:cNvSpPr txBox="1">
              <a:spLocks/>
            </p:cNvSpPr>
            <p:nvPr/>
          </p:nvSpPr>
          <p:spPr>
            <a:xfrm>
              <a:off x="2517351" y="3307111"/>
              <a:ext cx="526472" cy="692727"/>
            </a:xfrm>
            <a:prstGeom prst="rect">
              <a:avLst/>
            </a:prstGeom>
            <a:solidFill>
              <a:srgbClr val="47E879"/>
            </a:solidFill>
            <a:ln>
              <a:noFill/>
            </a:ln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is</a:t>
              </a:r>
              <a:r>
                <a:rPr lang="pt-BR" dirty="0"/>
                <a:t> 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728CC862-49B7-8614-2416-0D9186FC3F9C}"/>
                </a:ext>
              </a:extLst>
            </p:cNvPr>
            <p:cNvSpPr txBox="1">
              <a:spLocks/>
            </p:cNvSpPr>
            <p:nvPr/>
          </p:nvSpPr>
          <p:spPr>
            <a:xfrm>
              <a:off x="3043823" y="3307111"/>
              <a:ext cx="471054" cy="692727"/>
            </a:xfrm>
            <a:prstGeom prst="rect">
              <a:avLst/>
            </a:prstGeom>
            <a:solidFill>
              <a:srgbClr val="7BFFC7"/>
            </a:solidFill>
            <a:ln>
              <a:noFill/>
            </a:ln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  <a:r>
                <a:rPr lang="pt-BR" dirty="0"/>
                <a:t> 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182CD19-BD6E-E98D-5762-BA21607E7E88}"/>
                </a:ext>
              </a:extLst>
            </p:cNvPr>
            <p:cNvSpPr txBox="1">
              <a:spLocks/>
            </p:cNvSpPr>
            <p:nvPr/>
          </p:nvSpPr>
          <p:spPr>
            <a:xfrm>
              <a:off x="3514877" y="3307111"/>
              <a:ext cx="1768858" cy="692727"/>
            </a:xfrm>
            <a:prstGeom prst="rect">
              <a:avLst/>
            </a:prstGeom>
            <a:solidFill>
              <a:srgbClr val="01724E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powerful</a:t>
              </a:r>
              <a:r>
                <a:rPr lang="pt-BR" dirty="0"/>
                <a:t> 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9905EF99-9FAA-10C8-8E45-1F1ABBEE924A}"/>
                </a:ext>
              </a:extLst>
            </p:cNvPr>
            <p:cNvSpPr txBox="1">
              <a:spLocks/>
            </p:cNvSpPr>
            <p:nvPr/>
          </p:nvSpPr>
          <p:spPr>
            <a:xfrm>
              <a:off x="5283734" y="3307111"/>
              <a:ext cx="2036617" cy="692727"/>
            </a:xfrm>
            <a:prstGeom prst="rect">
              <a:avLst/>
            </a:prstGeom>
            <a:solidFill>
              <a:srgbClr val="01A535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tx1"/>
                  </a:solidFill>
                </a:rPr>
                <a:t>developer</a:t>
              </a:r>
              <a:r>
                <a:rPr lang="pt-BR" dirty="0"/>
                <a:t> 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3629B005-2B36-2734-0482-42FF34A88899}"/>
                </a:ext>
              </a:extLst>
            </p:cNvPr>
            <p:cNvSpPr txBox="1">
              <a:spLocks/>
            </p:cNvSpPr>
            <p:nvPr/>
          </p:nvSpPr>
          <p:spPr>
            <a:xfrm>
              <a:off x="7214041" y="3307111"/>
              <a:ext cx="951438" cy="692727"/>
            </a:xfrm>
            <a:prstGeom prst="rect">
              <a:avLst/>
            </a:prstGeom>
            <a:solidFill>
              <a:srgbClr val="4BC34B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tool</a:t>
              </a:r>
              <a:endParaRPr lang="pt-BR" dirty="0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9E453989-942D-BDD7-B572-E6481CAC7608}"/>
                </a:ext>
              </a:extLst>
            </p:cNvPr>
            <p:cNvSpPr txBox="1">
              <a:spLocks/>
            </p:cNvSpPr>
            <p:nvPr/>
          </p:nvSpPr>
          <p:spPr>
            <a:xfrm>
              <a:off x="1536184" y="3307111"/>
              <a:ext cx="602569" cy="692727"/>
            </a:xfrm>
            <a:prstGeom prst="rect">
              <a:avLst/>
            </a:prstGeom>
            <a:solidFill>
              <a:srgbClr val="00A8D3"/>
            </a:solidFill>
            <a:ln>
              <a:noFill/>
            </a:ln>
          </p:spPr>
          <p:txBody>
            <a:bodyPr lIns="0"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pt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010DA075-E5CB-27BF-3FCD-4EBF1D0012D8}"/>
                </a:ext>
              </a:extLst>
            </p:cNvPr>
            <p:cNvSpPr txBox="1">
              <a:spLocks/>
            </p:cNvSpPr>
            <p:nvPr/>
          </p:nvSpPr>
          <p:spPr>
            <a:xfrm>
              <a:off x="1953839" y="3307111"/>
              <a:ext cx="605356" cy="692727"/>
            </a:xfrm>
            <a:prstGeom prst="rect">
              <a:avLst/>
            </a:prstGeom>
            <a:solidFill>
              <a:srgbClr val="01A48F"/>
            </a:solidFill>
            <a:ln>
              <a:noFill/>
            </a:ln>
          </p:spPr>
          <p:txBody>
            <a:bodyPr lIns="0"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ing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8FDE365-CC73-43AE-273A-35A90BAF55B7}"/>
                </a:ext>
              </a:extLst>
            </p:cNvPr>
            <p:cNvSpPr txBox="1">
              <a:spLocks/>
            </p:cNvSpPr>
            <p:nvPr/>
          </p:nvSpPr>
          <p:spPr>
            <a:xfrm>
              <a:off x="8165479" y="3307111"/>
              <a:ext cx="478578" cy="692727"/>
            </a:xfrm>
            <a:prstGeom prst="rect">
              <a:avLst/>
            </a:prstGeom>
            <a:solidFill>
              <a:srgbClr val="01D969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.</a:t>
              </a:r>
              <a:r>
                <a:rPr lang="pt-BR" dirty="0"/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782FF85-A212-36CF-4E4D-1581CBF5CAF4}"/>
              </a:ext>
            </a:extLst>
          </p:cNvPr>
          <p:cNvSpPr txBox="1"/>
          <p:nvPr/>
        </p:nvSpPr>
        <p:spPr>
          <a:xfrm>
            <a:off x="1336827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D0DE04-0490-7D02-33F7-777CEF7D5059}"/>
              </a:ext>
            </a:extLst>
          </p:cNvPr>
          <p:cNvSpPr txBox="1"/>
          <p:nvPr/>
        </p:nvSpPr>
        <p:spPr>
          <a:xfrm>
            <a:off x="2713069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4924AE-77CF-F593-E8E5-6DDE279A22BC}"/>
              </a:ext>
            </a:extLst>
          </p:cNvPr>
          <p:cNvSpPr txBox="1"/>
          <p:nvPr/>
        </p:nvSpPr>
        <p:spPr>
          <a:xfrm>
            <a:off x="3781078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69618-DAFC-2F5A-B70B-2D0F9479AAE9}"/>
              </a:ext>
            </a:extLst>
          </p:cNvPr>
          <p:cNvSpPr txBox="1"/>
          <p:nvPr/>
        </p:nvSpPr>
        <p:spPr>
          <a:xfrm>
            <a:off x="4698244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CD8418-AEC4-2959-1D40-2B65396BACD2}"/>
              </a:ext>
            </a:extLst>
          </p:cNvPr>
          <p:cNvSpPr txBox="1"/>
          <p:nvPr/>
        </p:nvSpPr>
        <p:spPr>
          <a:xfrm>
            <a:off x="5360496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6F75EA-7C96-D688-258F-A4D5076C8B3B}"/>
              </a:ext>
            </a:extLst>
          </p:cNvPr>
          <p:cNvSpPr txBox="1"/>
          <p:nvPr/>
        </p:nvSpPr>
        <p:spPr>
          <a:xfrm>
            <a:off x="6022748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3B990D-D046-CE6F-2BF3-E24D3EA54514}"/>
              </a:ext>
            </a:extLst>
          </p:cNvPr>
          <p:cNvSpPr txBox="1"/>
          <p:nvPr/>
        </p:nvSpPr>
        <p:spPr>
          <a:xfrm>
            <a:off x="1002461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1D6879-A4A1-42DB-6329-9218B2411F8C}"/>
              </a:ext>
            </a:extLst>
          </p:cNvPr>
          <p:cNvSpPr txBox="1"/>
          <p:nvPr/>
        </p:nvSpPr>
        <p:spPr>
          <a:xfrm>
            <a:off x="170279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77E404-80AF-E2F8-15F9-2C4F2BFEC39A}"/>
              </a:ext>
            </a:extLst>
          </p:cNvPr>
          <p:cNvSpPr txBox="1"/>
          <p:nvPr/>
        </p:nvSpPr>
        <p:spPr>
          <a:xfrm>
            <a:off x="2165135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6E27B-4279-384B-9A68-E13BBCA3F42E}"/>
              </a:ext>
            </a:extLst>
          </p:cNvPr>
          <p:cNvSpPr txBox="1"/>
          <p:nvPr/>
        </p:nvSpPr>
        <p:spPr>
          <a:xfrm>
            <a:off x="2698021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56F68F-E72A-C7EC-DC6E-8116EDE03D9C}"/>
              </a:ext>
            </a:extLst>
          </p:cNvPr>
          <p:cNvSpPr txBox="1"/>
          <p:nvPr/>
        </p:nvSpPr>
        <p:spPr>
          <a:xfrm>
            <a:off x="318796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2C5D30-53A4-8934-3058-D1A0BA8DB053}"/>
              </a:ext>
            </a:extLst>
          </p:cNvPr>
          <p:cNvSpPr txBox="1"/>
          <p:nvPr/>
        </p:nvSpPr>
        <p:spPr>
          <a:xfrm>
            <a:off x="4307924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9A004D-96CE-A738-3FED-576023C33109}"/>
              </a:ext>
            </a:extLst>
          </p:cNvPr>
          <p:cNvSpPr txBox="1"/>
          <p:nvPr/>
        </p:nvSpPr>
        <p:spPr>
          <a:xfrm>
            <a:off x="6210660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CB3858-1464-6176-66AE-434A2E7DB1E9}"/>
              </a:ext>
            </a:extLst>
          </p:cNvPr>
          <p:cNvSpPr txBox="1"/>
          <p:nvPr/>
        </p:nvSpPr>
        <p:spPr>
          <a:xfrm>
            <a:off x="759837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D0BC61-987D-253F-E2F8-C4F0F64D734D}"/>
              </a:ext>
            </a:extLst>
          </p:cNvPr>
          <p:cNvSpPr txBox="1"/>
          <p:nvPr/>
        </p:nvSpPr>
        <p:spPr>
          <a:xfrm>
            <a:off x="831338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8F6502-F0A4-845B-05E6-93E2450E27B5}"/>
              </a:ext>
            </a:extLst>
          </p:cNvPr>
          <p:cNvSpPr txBox="1"/>
          <p:nvPr/>
        </p:nvSpPr>
        <p:spPr>
          <a:xfrm>
            <a:off x="519551" y="4998851"/>
            <a:ext cx="853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100 tokens ≈ 75 palavras no idioma inglês</a:t>
            </a:r>
          </a:p>
        </p:txBody>
      </p:sp>
    </p:spTree>
    <p:extLst>
      <p:ext uri="{BB962C8B-B14F-4D97-AF65-F5344CB8AC3E}">
        <p14:creationId xmlns:p14="http://schemas.microsoft.com/office/powerpoint/2010/main" val="1319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2BCA-E726-443A-00C4-013FB90B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Oswald Medium" pitchFamily="2" charset="0"/>
              </a:rPr>
              <a:t>Custo por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9399-5D22-F884-AF41-7DBD18EA479E}"/>
              </a:ext>
            </a:extLst>
          </p:cNvPr>
          <p:cNvSpPr txBox="1"/>
          <p:nvPr/>
        </p:nvSpPr>
        <p:spPr>
          <a:xfrm>
            <a:off x="568230" y="2110618"/>
            <a:ext cx="5206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/>
              <a:t>Entrada</a:t>
            </a:r>
          </a:p>
          <a:p>
            <a:r>
              <a:rPr lang="pt-BR" sz="4800" dirty="0"/>
              <a:t>$0.0010 / 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</a:rPr>
              <a:t>1K Tokens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A70B8-99C6-58C7-497E-37D35D1F236B}"/>
              </a:ext>
            </a:extLst>
          </p:cNvPr>
          <p:cNvSpPr txBox="1"/>
          <p:nvPr/>
        </p:nvSpPr>
        <p:spPr>
          <a:xfrm>
            <a:off x="6417667" y="2110618"/>
            <a:ext cx="5206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/>
              <a:t>Saída</a:t>
            </a:r>
          </a:p>
          <a:p>
            <a:r>
              <a:rPr lang="pt-BR" sz="4800" dirty="0"/>
              <a:t>$0.0020 / 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</a:rPr>
              <a:t>1K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0F0E0-5241-7368-6996-1AF34786A482}"/>
              </a:ext>
            </a:extLst>
          </p:cNvPr>
          <p:cNvSpPr txBox="1"/>
          <p:nvPr/>
        </p:nvSpPr>
        <p:spPr>
          <a:xfrm>
            <a:off x="3476633" y="4470357"/>
            <a:ext cx="5238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1A48F"/>
                </a:solidFill>
              </a:rPr>
              <a:t>GPT-3.5-turbo-1106</a:t>
            </a:r>
            <a:endParaRPr lang="pt-BR" sz="6000" dirty="0">
              <a:solidFill>
                <a:srgbClr val="01A4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A1A90-F4C0-F2C7-7E0D-2F0E6DA30C8F}"/>
              </a:ext>
            </a:extLst>
          </p:cNvPr>
          <p:cNvSpPr txBox="1"/>
          <p:nvPr/>
        </p:nvSpPr>
        <p:spPr>
          <a:xfrm>
            <a:off x="3171282" y="5301354"/>
            <a:ext cx="6095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Lato" panose="020F0502020204030203" pitchFamily="34" charset="0"/>
              </a:rPr>
              <a:t>4,000 tokens para contexto</a:t>
            </a:r>
            <a:endParaRPr lang="pt-BR" sz="3600" dirty="0">
              <a:solidFill>
                <a:srgbClr val="00B0F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1478CA74-0852-4B32-BC01-828F20C16871}"/>
              </a:ext>
            </a:extLst>
          </p:cNvPr>
          <p:cNvSpPr txBox="1"/>
          <p:nvPr/>
        </p:nvSpPr>
        <p:spPr>
          <a:xfrm>
            <a:off x="8626" y="6190891"/>
            <a:ext cx="75912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rgbClr val="00353D"/>
                </a:solidFill>
                <a:cs typeface="Calibri"/>
              </a:rPr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59683D76-0129-4B2E-8E69-A791349A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ED047771-9CB4-D9A6-B556-31B461FBB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61533" y="512847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Visão Geral da OpenAI API</a:t>
            </a:r>
            <a:endParaRPr lang="pt-BR" dirty="0">
              <a:latin typeface="Oswald Medium" pitchFamily="2" charset="0"/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4D983645-4C0F-F47D-CE1B-1BB19479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22" y="2380738"/>
            <a:ext cx="2737824" cy="273782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EFB87-F334-034E-9182-AFED9E6F8293}"/>
              </a:ext>
            </a:extLst>
          </p:cNvPr>
          <p:cNvSpPr txBox="1"/>
          <p:nvPr/>
        </p:nvSpPr>
        <p:spPr>
          <a:xfrm>
            <a:off x="4932563" y="5118562"/>
            <a:ext cx="161935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rgbClr val="727272"/>
                </a:solidFill>
                <a:latin typeface="Lato" panose="020F0502020204030203" pitchFamily="34" charset="0"/>
              </a:rPr>
              <a:t>OpenAI</a:t>
            </a:r>
          </a:p>
          <a:p>
            <a:pPr algn="ctr"/>
            <a:r>
              <a:rPr lang="pt-BR" sz="3200" b="1" dirty="0">
                <a:solidFill>
                  <a:srgbClr val="727272"/>
                </a:solidFill>
                <a:latin typeface="Lato" panose="020F0502020204030203" pitchFamily="34" charset="0"/>
              </a:rPr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074C1-BF1A-D6F7-A730-B9F1F4FC6D54}"/>
              </a:ext>
            </a:extLst>
          </p:cNvPr>
          <p:cNvSpPr txBox="1"/>
          <p:nvPr/>
        </p:nvSpPr>
        <p:spPr>
          <a:xfrm>
            <a:off x="389112" y="4323344"/>
            <a:ext cx="437812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Métodos às tarefas de NLP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179B2-4AEC-5CB3-D783-2BEFA222CCB6}"/>
              </a:ext>
            </a:extLst>
          </p:cNvPr>
          <p:cNvSpPr txBox="1"/>
          <p:nvPr/>
        </p:nvSpPr>
        <p:spPr>
          <a:xfrm>
            <a:off x="748185" y="2380738"/>
            <a:ext cx="36599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Acesso pago aos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1C192-B4BD-ABFB-5FFF-BF3D6A423BF1}"/>
              </a:ext>
            </a:extLst>
          </p:cNvPr>
          <p:cNvSpPr txBox="1"/>
          <p:nvPr/>
        </p:nvSpPr>
        <p:spPr>
          <a:xfrm>
            <a:off x="6901633" y="4323344"/>
            <a:ext cx="39501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Métodos de moderação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E4D05-0FD3-1302-AA66-BA62889442BE}"/>
              </a:ext>
            </a:extLst>
          </p:cNvPr>
          <p:cNvSpPr txBox="1"/>
          <p:nvPr/>
        </p:nvSpPr>
        <p:spPr>
          <a:xfrm>
            <a:off x="6901633" y="2380738"/>
            <a:ext cx="28023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Acesso via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E4D8B-1F65-A200-B9A9-68C0BAA04972}"/>
              </a:ext>
            </a:extLst>
          </p:cNvPr>
          <p:cNvSpPr txBox="1"/>
          <p:nvPr/>
        </p:nvSpPr>
        <p:spPr>
          <a:xfrm>
            <a:off x="3932300" y="1485313"/>
            <a:ext cx="36199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Suporta várias línguas</a:t>
            </a:r>
          </a:p>
        </p:txBody>
      </p:sp>
    </p:spTree>
    <p:extLst>
      <p:ext uri="{BB962C8B-B14F-4D97-AF65-F5344CB8AC3E}">
        <p14:creationId xmlns:p14="http://schemas.microsoft.com/office/powerpoint/2010/main" val="170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02481" y="2824843"/>
            <a:ext cx="10387038" cy="1208314"/>
          </a:xfrm>
        </p:spPr>
        <p:txBody>
          <a:bodyPr lIns="91440" tIns="45720" rIns="91440" bIns="45720" anchor="ctr"/>
          <a:lstStyle/>
          <a:p>
            <a:pPr algn="ctr"/>
            <a:r>
              <a:rPr lang="pt-BR" sz="6600" dirty="0">
                <a:latin typeface="Oswald Medium" pitchFamily="2" charset="0"/>
                <a:cs typeface="Calibri"/>
              </a:rPr>
              <a:t>Como obter a OpenAI API Key?</a:t>
            </a:r>
            <a:endParaRPr lang="pt-BR" sz="6600" dirty="0">
              <a:latin typeface="Oswald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5C851-015B-01DD-7061-A777AF2D4B3D}"/>
              </a:ext>
            </a:extLst>
          </p:cNvPr>
          <p:cNvSpPr txBox="1"/>
          <p:nvPr/>
        </p:nvSpPr>
        <p:spPr>
          <a:xfrm>
            <a:off x="2502568" y="4033157"/>
            <a:ext cx="7537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27272"/>
                </a:solidFill>
              </a:rPr>
              <a:t>https://openai.com/blog/openai-api</a:t>
            </a:r>
          </a:p>
        </p:txBody>
      </p:sp>
    </p:spTree>
    <p:extLst>
      <p:ext uri="{BB962C8B-B14F-4D97-AF65-F5344CB8AC3E}">
        <p14:creationId xmlns:p14="http://schemas.microsoft.com/office/powerpoint/2010/main" val="16594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EE735E-7D2B-B9DB-AAEF-DE1892F67D00}"/>
              </a:ext>
            </a:extLst>
          </p:cNvPr>
          <p:cNvSpPr txBox="1">
            <a:spLocks/>
          </p:cNvSpPr>
          <p:nvPr/>
        </p:nvSpPr>
        <p:spPr>
          <a:xfrm>
            <a:off x="890337" y="2947737"/>
            <a:ext cx="10274968" cy="96252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i="0" kern="1200">
                <a:solidFill>
                  <a:srgbClr val="00353D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4400" dirty="0">
                <a:solidFill>
                  <a:srgbClr val="003C3A"/>
                </a:solidFill>
                <a:latin typeface="Oswald Medium" pitchFamily="2" charset="0"/>
                <a:ea typeface="Lato"/>
                <a:cs typeface="Lato"/>
              </a:rPr>
              <a:t>REALIZAÇÃO: </a:t>
            </a:r>
          </a:p>
          <a:p>
            <a:pPr algn="ctr">
              <a:spcBef>
                <a:spcPts val="0"/>
              </a:spcBef>
            </a:pPr>
            <a:r>
              <a:rPr lang="pt-BR" sz="3200" dirty="0">
                <a:solidFill>
                  <a:srgbClr val="003C3A"/>
                </a:solidFill>
                <a:latin typeface="Lato"/>
                <a:ea typeface="Lato"/>
                <a:cs typeface="Lato"/>
              </a:rPr>
              <a:t>Bacharelado em Ciência da Computação(Poços de Caldas), CST em Análise e Desenvolvimento de Sistemas, Redes de Computadores, Segurança da Informação e Redes de Computadores</a:t>
            </a:r>
          </a:p>
          <a:p>
            <a:pPr algn="ctr">
              <a:spcBef>
                <a:spcPts val="0"/>
              </a:spcBef>
            </a:pPr>
            <a:r>
              <a:rPr lang="pt-BR" sz="3200" dirty="0">
                <a:solidFill>
                  <a:schemeClr val="accent2"/>
                </a:solidFill>
                <a:latin typeface="Lato"/>
                <a:ea typeface="Lato"/>
                <a:cs typeface="Lato"/>
              </a:rPr>
              <a:t>ICEI / PUC MINAS </a:t>
            </a:r>
            <a:endParaRPr lang="pt-BR" sz="13800" spc="3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1314416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Papéis na Mensagem da OpenAI API</a:t>
            </a:r>
            <a:endParaRPr lang="pt-BR" dirty="0">
              <a:latin typeface="Oswald Medium" pitchFamily="2" charset="0"/>
            </a:endParaRP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4C3C60E-2E8A-392D-9C35-861FCE5D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21" y="2662487"/>
            <a:ext cx="1929784" cy="19297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D9F1E4-578D-5FC2-02EE-8362B61AC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692" y="2662487"/>
            <a:ext cx="1929784" cy="1929784"/>
          </a:xfrm>
          <a:prstGeom prst="rect">
            <a:avLst/>
          </a:prstGeom>
        </p:spPr>
      </p:pic>
      <p:pic>
        <p:nvPicPr>
          <p:cNvPr id="9" name="Graphic 8" descr="Call center with solid fill">
            <a:extLst>
              <a:ext uri="{FF2B5EF4-FFF2-40B4-BE49-F238E27FC236}">
                <a16:creationId xmlns:a16="http://schemas.microsoft.com/office/drawing/2014/main" id="{E58FD0A6-B359-3E2A-488C-856BD34E6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385555" y="2662487"/>
            <a:ext cx="1929784" cy="1929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3C88-5487-4AB6-A5CB-0D290525595D}"/>
              </a:ext>
            </a:extLst>
          </p:cNvPr>
          <p:cNvSpPr txBox="1"/>
          <p:nvPr/>
        </p:nvSpPr>
        <p:spPr>
          <a:xfrm>
            <a:off x="992476" y="459227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User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A164-DE0E-0C25-3613-F1279A7C1D26}"/>
              </a:ext>
            </a:extLst>
          </p:cNvPr>
          <p:cNvSpPr txBox="1"/>
          <p:nvPr/>
        </p:nvSpPr>
        <p:spPr>
          <a:xfrm>
            <a:off x="5184870" y="4592270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System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88321-45D9-013C-8ABB-0A6619E763EC}"/>
              </a:ext>
            </a:extLst>
          </p:cNvPr>
          <p:cNvSpPr txBox="1"/>
          <p:nvPr/>
        </p:nvSpPr>
        <p:spPr>
          <a:xfrm>
            <a:off x="9471565" y="4592270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Assistant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1314416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Aleatoriedade e criatividade das respostas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A164-DE0E-0C25-3613-F1279A7C1D26}"/>
              </a:ext>
            </a:extLst>
          </p:cNvPr>
          <p:cNvSpPr txBox="1"/>
          <p:nvPr/>
        </p:nvSpPr>
        <p:spPr>
          <a:xfrm>
            <a:off x="351546" y="4522996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Temperatura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3" name="Graphic 2" descr="Thermometer with solid fill">
            <a:extLst>
              <a:ext uri="{FF2B5EF4-FFF2-40B4-BE49-F238E27FC236}">
                <a16:creationId xmlns:a16="http://schemas.microsoft.com/office/drawing/2014/main" id="{7C6A8E98-96EA-C07A-35C3-897BE403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417" y="3608596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AB187-7996-24B6-1954-28FA210114C9}"/>
              </a:ext>
            </a:extLst>
          </p:cNvPr>
          <p:cNvSpPr/>
          <p:nvPr/>
        </p:nvSpPr>
        <p:spPr>
          <a:xfrm>
            <a:off x="3477492" y="3608596"/>
            <a:ext cx="7370618" cy="914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74000">
                <a:srgbClr val="C00000">
                  <a:alpha val="56000"/>
                </a:srgbClr>
              </a:gs>
              <a:gs pos="83000">
                <a:srgbClr val="C00000">
                  <a:alpha val="57000"/>
                </a:srgbClr>
              </a:gs>
              <a:gs pos="100000">
                <a:srgbClr val="C00000">
                  <a:alpha val="2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aphic 8" descr="Badge Follow with solid fill">
            <a:extLst>
              <a:ext uri="{FF2B5EF4-FFF2-40B4-BE49-F238E27FC236}">
                <a16:creationId xmlns:a16="http://schemas.microsoft.com/office/drawing/2014/main" id="{D8DA47A8-EDA9-43F7-34A7-62636717C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8110" y="3608596"/>
            <a:ext cx="914400" cy="914400"/>
          </a:xfrm>
          <a:prstGeom prst="rect">
            <a:avLst/>
          </a:prstGeom>
        </p:spPr>
      </p:pic>
      <p:pic>
        <p:nvPicPr>
          <p:cNvPr id="10" name="Graphic 9" descr="Badge Unfollow with solid fill">
            <a:extLst>
              <a:ext uri="{FF2B5EF4-FFF2-40B4-BE49-F238E27FC236}">
                <a16:creationId xmlns:a16="http://schemas.microsoft.com/office/drawing/2014/main" id="{0C597FFC-29FD-5A8B-AA43-40F700809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40236" y="360859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BB501-05F8-155C-D655-4D8E805D0C20}"/>
              </a:ext>
            </a:extLst>
          </p:cNvPr>
          <p:cNvSpPr txBox="1"/>
          <p:nvPr/>
        </p:nvSpPr>
        <p:spPr>
          <a:xfrm>
            <a:off x="3354636" y="452299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F26B-23A0-61D1-0EE7-778E6DA56C94}"/>
              </a:ext>
            </a:extLst>
          </p:cNvPr>
          <p:cNvSpPr txBox="1"/>
          <p:nvPr/>
        </p:nvSpPr>
        <p:spPr>
          <a:xfrm>
            <a:off x="10577910" y="452299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1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59683D76-0129-4B2E-8E69-A791349A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Badge 3 with solid fill">
            <a:extLst>
              <a:ext uri="{FF2B5EF4-FFF2-40B4-BE49-F238E27FC236}">
                <a16:creationId xmlns:a16="http://schemas.microsoft.com/office/drawing/2014/main" id="{ED047771-9CB4-D9A6-B556-31B461FBB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84695" y="458692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Dependências em Python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213556"/>
            <a:ext cx="11639092" cy="503484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 </a:t>
            </a:r>
            <a:r>
              <a:rPr lang="pt-BR" sz="32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pt-BR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–U openai tiktoken python-</a:t>
            </a:r>
            <a:r>
              <a:rPr lang="pt-BR" sz="32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dotenv</a:t>
            </a:r>
            <a:endParaRPr lang="pt-BR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02481" y="2824843"/>
            <a:ext cx="10387038" cy="1208314"/>
          </a:xfrm>
        </p:spPr>
        <p:txBody>
          <a:bodyPr lIns="91440" tIns="45720" rIns="91440" bIns="45720" anchor="ctr"/>
          <a:lstStyle/>
          <a:p>
            <a:pPr algn="ctr"/>
            <a:r>
              <a:rPr lang="pt-BR" sz="6600" dirty="0">
                <a:latin typeface="Oswald Medium" pitchFamily="2" charset="0"/>
                <a:cs typeface="Calibri"/>
              </a:rPr>
              <a:t>EXEMPLOS</a:t>
            </a:r>
            <a:endParaRPr lang="pt-BR" sz="6600" dirty="0">
              <a:latin typeface="Oswal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Contexto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481AC-D3B6-0072-9866-E543F0C9DC08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86A1E2-6785-6A36-AE26-86EA34D64652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278034D-203F-512A-56BD-27A39974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0AEAB5-6660-6B00-ED2B-707AF3966B57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GPT</a:t>
              </a:r>
            </a:p>
          </p:txBody>
        </p:sp>
        <p:pic>
          <p:nvPicPr>
            <p:cNvPr id="14" name="Picture 13" descr="A blue and black logo&#10;&#10;Description automatically generated">
              <a:extLst>
                <a:ext uri="{FF2B5EF4-FFF2-40B4-BE49-F238E27FC236}">
                  <a16:creationId xmlns:a16="http://schemas.microsoft.com/office/drawing/2014/main" id="{6D0EEB81-5ED5-1AA6-A5B3-CB9E46AD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DD897-1464-1DF1-8A99-2AF41A0A2353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E8A0DE-7CCF-D2FC-0C41-061373AFF145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91714FA-9600-F984-33C2-075EF0E61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BB70F1-25ED-9D67-AA41-ADF845527CCD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4209C5-A185-A722-DD50-48B162CB6FAB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597C051-4877-C266-2EB6-D7895D0DA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EE1759-1B74-B530-7EA3-7BEE7D9B8CDE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63BCA5-EC94-8FCF-BCE3-A1CDAF1C5AEA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4F396C3-65E8-FB2D-6F57-0D42780C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B98C4-3F6C-7A4C-D6E5-9BB860F6C00A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F348F41-F8DF-E39A-911E-E56168B7A4FF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F4F5BB8-BD25-0F8E-0D7C-3443831E4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650BAA-38E4-03CB-97FB-60BF028D6C8E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0A1329-54AF-4F3A-100C-0B7FA286AB6A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B584DF6-0A10-FE92-CB27-D0FA69217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E95291-FF1D-2704-BACA-C529DF221B24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0935C43-1AAA-A2CD-B652-82E315B32BFA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BBC86D-B5EC-8BCD-DD96-7550B1828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BDDA31-4851-601D-7340-3A90B005028C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6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1478CA74-0852-4B32-BC01-828F20C16871}"/>
              </a:ext>
            </a:extLst>
          </p:cNvPr>
          <p:cNvSpPr txBox="1"/>
          <p:nvPr/>
        </p:nvSpPr>
        <p:spPr>
          <a:xfrm>
            <a:off x="8626" y="6190891"/>
            <a:ext cx="75912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rgbClr val="00353D"/>
                </a:solidFill>
                <a:cs typeface="Calibri"/>
              </a:rPr>
              <a:t>4</a:t>
            </a:r>
          </a:p>
        </p:txBody>
      </p:sp>
      <p:pic>
        <p:nvPicPr>
          <p:cNvPr id="56" name="Graphic 55" descr="Badge 1 with solid fill">
            <a:extLst>
              <a:ext uri="{FF2B5EF4-FFF2-40B4-BE49-F238E27FC236}">
                <a16:creationId xmlns:a16="http://schemas.microsoft.com/office/drawing/2014/main" id="{F88E967D-D747-E46E-F39E-D658281A3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8370" y="2555485"/>
            <a:ext cx="720000" cy="720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1986995" y="3148653"/>
            <a:ext cx="9230513" cy="1913412"/>
            <a:chOff x="1986995" y="3148653"/>
            <a:chExt cx="9230513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D4740B98-B6C4-152A-B310-ECE6B7E5E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721" y="3148653"/>
            <a:ext cx="1438274" cy="1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Generative Pre-trained Transformer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17" name="Agrupar 18">
            <a:extLst>
              <a:ext uri="{FF2B5EF4-FFF2-40B4-BE49-F238E27FC236}">
                <a16:creationId xmlns:a16="http://schemas.microsoft.com/office/drawing/2014/main" id="{3E94DAD8-2154-641F-B580-7E61BF023387}"/>
              </a:ext>
            </a:extLst>
          </p:cNvPr>
          <p:cNvGrpSpPr/>
          <p:nvPr/>
        </p:nvGrpSpPr>
        <p:grpSpPr>
          <a:xfrm>
            <a:off x="9012226" y="2046189"/>
            <a:ext cx="2879640" cy="2879640"/>
            <a:chOff x="9008640" y="2759400"/>
            <a:chExt cx="2879640" cy="2879640"/>
          </a:xfrm>
        </p:grpSpPr>
        <p:sp>
          <p:nvSpPr>
            <p:cNvPr id="18" name="Elipse 7">
              <a:extLst>
                <a:ext uri="{FF2B5EF4-FFF2-40B4-BE49-F238E27FC236}">
                  <a16:creationId xmlns:a16="http://schemas.microsoft.com/office/drawing/2014/main" id="{A8AF7E52-46F5-C8DC-EFAD-2F1A73472C76}"/>
                </a:ext>
              </a:extLst>
            </p:cNvPr>
            <p:cNvSpPr/>
            <p:nvPr/>
          </p:nvSpPr>
          <p:spPr>
            <a:xfrm>
              <a:off x="9008640" y="2759400"/>
              <a:ext cx="2879640" cy="287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19" name="Elipse 8">
              <a:extLst>
                <a:ext uri="{FF2B5EF4-FFF2-40B4-BE49-F238E27FC236}">
                  <a16:creationId xmlns:a16="http://schemas.microsoft.com/office/drawing/2014/main" id="{3851F4D8-4AB6-D7A4-5E55-AE3CE4117D37}"/>
                </a:ext>
              </a:extLst>
            </p:cNvPr>
            <p:cNvSpPr/>
            <p:nvPr/>
          </p:nvSpPr>
          <p:spPr>
            <a:xfrm>
              <a:off x="9207360" y="2957760"/>
              <a:ext cx="2482560" cy="2482560"/>
            </a:xfrm>
            <a:prstGeom prst="ellipse">
              <a:avLst/>
            </a:prstGeom>
            <a:solidFill>
              <a:srgbClr val="00A7B9"/>
            </a:solidFill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bg1"/>
                  </a:solidFill>
                  <a:latin typeface="Lato"/>
                </a:rPr>
                <a:t>GPT 4.0</a:t>
              </a:r>
              <a:endParaRPr lang="pt-BR" sz="24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21" name="Agrupar 19">
            <a:extLst>
              <a:ext uri="{FF2B5EF4-FFF2-40B4-BE49-F238E27FC236}">
                <a16:creationId xmlns:a16="http://schemas.microsoft.com/office/drawing/2014/main" id="{2653B48E-5EBC-B8D5-E375-5425D3949CA2}"/>
              </a:ext>
            </a:extLst>
          </p:cNvPr>
          <p:cNvGrpSpPr/>
          <p:nvPr/>
        </p:nvGrpSpPr>
        <p:grpSpPr>
          <a:xfrm>
            <a:off x="2543386" y="3486189"/>
            <a:ext cx="1439640" cy="1439640"/>
            <a:chOff x="2539800" y="4199400"/>
            <a:chExt cx="1439640" cy="1439640"/>
          </a:xfrm>
        </p:grpSpPr>
        <p:sp>
          <p:nvSpPr>
            <p:cNvPr id="22" name="Elipse 20">
              <a:extLst>
                <a:ext uri="{FF2B5EF4-FFF2-40B4-BE49-F238E27FC236}">
                  <a16:creationId xmlns:a16="http://schemas.microsoft.com/office/drawing/2014/main" id="{632F34A8-B2A9-EBCF-F6E0-1FFE2A1D55D3}"/>
                </a:ext>
              </a:extLst>
            </p:cNvPr>
            <p:cNvSpPr/>
            <p:nvPr/>
          </p:nvSpPr>
          <p:spPr>
            <a:xfrm>
              <a:off x="2539800" y="4199400"/>
              <a:ext cx="1439640" cy="143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3" name="Elipse 21">
              <a:extLst>
                <a:ext uri="{FF2B5EF4-FFF2-40B4-BE49-F238E27FC236}">
                  <a16:creationId xmlns:a16="http://schemas.microsoft.com/office/drawing/2014/main" id="{B7FE3EAF-603B-9D1D-A8B9-226E9D041E43}"/>
                </a:ext>
              </a:extLst>
            </p:cNvPr>
            <p:cNvSpPr/>
            <p:nvPr/>
          </p:nvSpPr>
          <p:spPr>
            <a:xfrm>
              <a:off x="2639160" y="4298400"/>
              <a:ext cx="1240920" cy="124092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A7B9"/>
                  </a:solidFill>
                  <a:latin typeface="Lato"/>
                </a:rPr>
                <a:t>GPT-2</a:t>
              </a:r>
              <a:endParaRPr lang="pt-BR" sz="16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24" name="Agrupar 22">
            <a:extLst>
              <a:ext uri="{FF2B5EF4-FFF2-40B4-BE49-F238E27FC236}">
                <a16:creationId xmlns:a16="http://schemas.microsoft.com/office/drawing/2014/main" id="{5D184CED-2B9D-0AD9-41B1-43549EA505EE}"/>
              </a:ext>
            </a:extLst>
          </p:cNvPr>
          <p:cNvGrpSpPr/>
          <p:nvPr/>
        </p:nvGrpSpPr>
        <p:grpSpPr>
          <a:xfrm>
            <a:off x="1347106" y="3846189"/>
            <a:ext cx="1079640" cy="1079640"/>
            <a:chOff x="1343520" y="4559400"/>
            <a:chExt cx="1079640" cy="1079640"/>
          </a:xfrm>
        </p:grpSpPr>
        <p:sp>
          <p:nvSpPr>
            <p:cNvPr id="25" name="Elipse 23">
              <a:extLst>
                <a:ext uri="{FF2B5EF4-FFF2-40B4-BE49-F238E27FC236}">
                  <a16:creationId xmlns:a16="http://schemas.microsoft.com/office/drawing/2014/main" id="{C9916E8D-1313-9168-4A43-867CD4927A32}"/>
                </a:ext>
              </a:extLst>
            </p:cNvPr>
            <p:cNvSpPr/>
            <p:nvPr/>
          </p:nvSpPr>
          <p:spPr>
            <a:xfrm>
              <a:off x="1343520" y="4559400"/>
              <a:ext cx="1079640" cy="107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6" name="Elipse 24">
              <a:extLst>
                <a:ext uri="{FF2B5EF4-FFF2-40B4-BE49-F238E27FC236}">
                  <a16:creationId xmlns:a16="http://schemas.microsoft.com/office/drawing/2014/main" id="{83F0BFBD-D475-9E18-A72B-849F1F71FEE8}"/>
                </a:ext>
              </a:extLst>
            </p:cNvPr>
            <p:cNvSpPr/>
            <p:nvPr/>
          </p:nvSpPr>
          <p:spPr>
            <a:xfrm>
              <a:off x="1417680" y="4633560"/>
              <a:ext cx="930600" cy="93060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 dirty="0">
                  <a:solidFill>
                    <a:srgbClr val="00A7B9"/>
                  </a:solidFill>
                  <a:latin typeface="Lato"/>
                </a:rPr>
                <a:t>GPT-1</a:t>
              </a:r>
              <a:endParaRPr lang="pt-BR" sz="12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27" name="Agrupar 3">
            <a:extLst>
              <a:ext uri="{FF2B5EF4-FFF2-40B4-BE49-F238E27FC236}">
                <a16:creationId xmlns:a16="http://schemas.microsoft.com/office/drawing/2014/main" id="{761BB259-73B0-DCBA-C404-F1B1924CED5A}"/>
              </a:ext>
            </a:extLst>
          </p:cNvPr>
          <p:cNvGrpSpPr/>
          <p:nvPr/>
        </p:nvGrpSpPr>
        <p:grpSpPr>
          <a:xfrm>
            <a:off x="4099666" y="2766189"/>
            <a:ext cx="2159640" cy="2159640"/>
            <a:chOff x="4096080" y="3479400"/>
            <a:chExt cx="2159640" cy="2159640"/>
          </a:xfrm>
        </p:grpSpPr>
        <p:sp>
          <p:nvSpPr>
            <p:cNvPr id="28" name="Elipse 4">
              <a:extLst>
                <a:ext uri="{FF2B5EF4-FFF2-40B4-BE49-F238E27FC236}">
                  <a16:creationId xmlns:a16="http://schemas.microsoft.com/office/drawing/2014/main" id="{618885B7-C05E-D05A-8D20-603899F63ED7}"/>
                </a:ext>
              </a:extLst>
            </p:cNvPr>
            <p:cNvSpPr/>
            <p:nvPr/>
          </p:nvSpPr>
          <p:spPr>
            <a:xfrm>
              <a:off x="4096080" y="3479400"/>
              <a:ext cx="2159640" cy="215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9" name="Elipse 5">
              <a:extLst>
                <a:ext uri="{FF2B5EF4-FFF2-40B4-BE49-F238E27FC236}">
                  <a16:creationId xmlns:a16="http://schemas.microsoft.com/office/drawing/2014/main" id="{766B4366-F4C6-3E87-8A2E-AC64F9B60FF8}"/>
                </a:ext>
              </a:extLst>
            </p:cNvPr>
            <p:cNvSpPr/>
            <p:nvPr/>
          </p:nvSpPr>
          <p:spPr>
            <a:xfrm>
              <a:off x="4245120" y="3628080"/>
              <a:ext cx="1861560" cy="186156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A7B9"/>
                  </a:solidFill>
                  <a:latin typeface="Lato"/>
                </a:rPr>
                <a:t>GPT-3</a:t>
              </a:r>
              <a:endParaRPr lang="pt-BR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31" name="Agrupar 6">
            <a:extLst>
              <a:ext uri="{FF2B5EF4-FFF2-40B4-BE49-F238E27FC236}">
                <a16:creationId xmlns:a16="http://schemas.microsoft.com/office/drawing/2014/main" id="{0A5A8DE5-1348-D665-4AE3-31E66C22BD98}"/>
              </a:ext>
            </a:extLst>
          </p:cNvPr>
          <p:cNvGrpSpPr/>
          <p:nvPr/>
        </p:nvGrpSpPr>
        <p:grpSpPr>
          <a:xfrm>
            <a:off x="6375946" y="2406189"/>
            <a:ext cx="2519640" cy="2519640"/>
            <a:chOff x="6372360" y="3119400"/>
            <a:chExt cx="2519640" cy="2519640"/>
          </a:xfrm>
        </p:grpSpPr>
        <p:sp>
          <p:nvSpPr>
            <p:cNvPr id="32" name="Elipse 10">
              <a:extLst>
                <a:ext uri="{FF2B5EF4-FFF2-40B4-BE49-F238E27FC236}">
                  <a16:creationId xmlns:a16="http://schemas.microsoft.com/office/drawing/2014/main" id="{ABC0070F-6DD5-C1F4-C4D1-7C0EED5D42D5}"/>
                </a:ext>
              </a:extLst>
            </p:cNvPr>
            <p:cNvSpPr/>
            <p:nvPr/>
          </p:nvSpPr>
          <p:spPr>
            <a:xfrm>
              <a:off x="6372360" y="3119400"/>
              <a:ext cx="2519640" cy="251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33" name="Elipse 11">
              <a:extLst>
                <a:ext uri="{FF2B5EF4-FFF2-40B4-BE49-F238E27FC236}">
                  <a16:creationId xmlns:a16="http://schemas.microsoft.com/office/drawing/2014/main" id="{DDBDE795-2A60-0BEA-C55D-5067473BA8AA}"/>
                </a:ext>
              </a:extLst>
            </p:cNvPr>
            <p:cNvSpPr/>
            <p:nvPr/>
          </p:nvSpPr>
          <p:spPr>
            <a:xfrm>
              <a:off x="6546240" y="3292920"/>
              <a:ext cx="2171880" cy="217188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A7B9"/>
                  </a:solidFill>
                  <a:latin typeface="Lato"/>
                </a:rPr>
                <a:t>GPT-3.5</a:t>
              </a:r>
              <a:endParaRPr lang="pt-BR" sz="20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98C40C28-E647-774F-2835-968596E5A3CF}"/>
              </a:ext>
            </a:extLst>
          </p:cNvPr>
          <p:cNvSpPr/>
          <p:nvPr/>
        </p:nvSpPr>
        <p:spPr>
          <a:xfrm>
            <a:off x="8626" y="5157309"/>
            <a:ext cx="133776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80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Parâmetros: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Corpus: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89F31396-3EB0-251E-7C8D-33C9E974DA4B}"/>
              </a:ext>
            </a:extLst>
          </p:cNvPr>
          <p:cNvSpPr/>
          <p:nvPr/>
        </p:nvSpPr>
        <p:spPr>
          <a:xfrm>
            <a:off x="1284361" y="5157309"/>
            <a:ext cx="898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117 mi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BD18440A-0B0F-4001-37F7-27E9830027E3}"/>
              </a:ext>
            </a:extLst>
          </p:cNvPr>
          <p:cNvSpPr/>
          <p:nvPr/>
        </p:nvSpPr>
        <p:spPr>
          <a:xfrm>
            <a:off x="2909866" y="5157309"/>
            <a:ext cx="745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4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1.5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40 GB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6451895D-A185-2AF9-DDA5-F725576E5194}"/>
              </a:ext>
            </a:extLst>
          </p:cNvPr>
          <p:cNvSpPr/>
          <p:nvPr/>
        </p:nvSpPr>
        <p:spPr>
          <a:xfrm>
            <a:off x="4695219" y="5157309"/>
            <a:ext cx="745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175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45 TB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>
            <a:extLst>
              <a:ext uri="{FF2B5EF4-FFF2-40B4-BE49-F238E27FC236}">
                <a16:creationId xmlns:a16="http://schemas.microsoft.com/office/drawing/2014/main" id="{CED79B9D-0CDC-62DE-C6F3-AE4D39BE6B15}"/>
              </a:ext>
            </a:extLst>
          </p:cNvPr>
          <p:cNvSpPr txBox="1">
            <a:spLocks/>
          </p:cNvSpPr>
          <p:nvPr/>
        </p:nvSpPr>
        <p:spPr>
          <a:xfrm>
            <a:off x="564466" y="1307314"/>
            <a:ext cx="11327400" cy="90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i="0" kern="1200">
                <a:solidFill>
                  <a:srgbClr val="00353D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pt-BR" sz="2400" b="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600" b="0" spc="-1" dirty="0">
                <a:solidFill>
                  <a:srgbClr val="808080"/>
                </a:solidFill>
                <a:latin typeface="Lato"/>
              </a:rPr>
              <a:t>Modelo de linguagem para processar </a:t>
            </a:r>
            <a:r>
              <a:rPr lang="pt-BR" sz="3600" b="0" spc="-1" dirty="0">
                <a:solidFill>
                  <a:srgbClr val="00A7B9"/>
                </a:solidFill>
                <a:latin typeface="Lato"/>
              </a:rPr>
              <a:t>sequências</a:t>
            </a:r>
            <a:r>
              <a:rPr lang="pt-BR" sz="3600" b="0" spc="-1" dirty="0">
                <a:solidFill>
                  <a:srgbClr val="808080"/>
                </a:solidFill>
                <a:latin typeface="Lato"/>
              </a:rPr>
              <a:t> de texto baseado em </a:t>
            </a:r>
            <a:r>
              <a:rPr lang="pt-BR" sz="3600" b="0" spc="-1" dirty="0">
                <a:solidFill>
                  <a:srgbClr val="00A7B9"/>
                </a:solidFill>
                <a:latin typeface="Lato"/>
              </a:rPr>
              <a:t>transformer</a:t>
            </a:r>
            <a:endParaRPr lang="pt-BR" sz="3200" b="0" spc="-1" dirty="0">
              <a:solidFill>
                <a:srgbClr val="00A7B9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F90A9E-59CC-3C42-53C3-A0B388153CF0}"/>
              </a:ext>
            </a:extLst>
          </p:cNvPr>
          <p:cNvCxnSpPr>
            <a:cxnSpLocks/>
          </p:cNvCxnSpPr>
          <p:nvPr/>
        </p:nvCxnSpPr>
        <p:spPr>
          <a:xfrm>
            <a:off x="1094509" y="6123600"/>
            <a:ext cx="10404764" cy="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537D4C7-BF32-9467-3E8E-66B2D82ACC66}"/>
              </a:ext>
            </a:extLst>
          </p:cNvPr>
          <p:cNvGrpSpPr/>
          <p:nvPr/>
        </p:nvGrpSpPr>
        <p:grpSpPr>
          <a:xfrm>
            <a:off x="1458734" y="5902038"/>
            <a:ext cx="550175" cy="761561"/>
            <a:chOff x="1458734" y="5943600"/>
            <a:chExt cx="550175" cy="7615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12AD1C-1422-71FD-8F36-77573785752A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7" name="Espaço Reservado para Conteúdo 2">
              <a:extLst>
                <a:ext uri="{FF2B5EF4-FFF2-40B4-BE49-F238E27FC236}">
                  <a16:creationId xmlns:a16="http://schemas.microsoft.com/office/drawing/2014/main" id="{954F3DA8-816E-5893-B201-B46B00B49ED6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2018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5A465F-1118-1E12-7C68-78D3BB1FEA58}"/>
              </a:ext>
            </a:extLst>
          </p:cNvPr>
          <p:cNvGrpSpPr/>
          <p:nvPr/>
        </p:nvGrpSpPr>
        <p:grpSpPr>
          <a:xfrm>
            <a:off x="3007739" y="5902038"/>
            <a:ext cx="550175" cy="761561"/>
            <a:chOff x="1458734" y="5943600"/>
            <a:chExt cx="550175" cy="7615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BC68F2-2BD9-9C93-0D3D-0A5067575F57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30AAAEF5-D41E-82DC-769D-5CAEECB32A98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2019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A5943-36C9-F01F-6D8F-511797D638CF}"/>
              </a:ext>
            </a:extLst>
          </p:cNvPr>
          <p:cNvGrpSpPr/>
          <p:nvPr/>
        </p:nvGrpSpPr>
        <p:grpSpPr>
          <a:xfrm>
            <a:off x="4793092" y="5902038"/>
            <a:ext cx="550175" cy="761561"/>
            <a:chOff x="1458734" y="5943600"/>
            <a:chExt cx="550175" cy="7615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489A04-34DA-F703-A3D0-16AFF5C46E2C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3EA5B714-D5AF-68C6-F1FF-6AE8C3DC08B6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2020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9CCFE04-DD99-5910-CE2A-2CE790D85C4A}"/>
              </a:ext>
            </a:extLst>
          </p:cNvPr>
          <p:cNvSpPr/>
          <p:nvPr/>
        </p:nvSpPr>
        <p:spPr>
          <a:xfrm>
            <a:off x="7186306" y="5208814"/>
            <a:ext cx="898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9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175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B6830-12E2-B4D9-906C-F95F728E0AF7}"/>
              </a:ext>
            </a:extLst>
          </p:cNvPr>
          <p:cNvGrpSpPr/>
          <p:nvPr/>
        </p:nvGrpSpPr>
        <p:grpSpPr>
          <a:xfrm>
            <a:off x="7360679" y="5902038"/>
            <a:ext cx="550175" cy="761561"/>
            <a:chOff x="1458734" y="5943600"/>
            <a:chExt cx="550175" cy="761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D97AB0-50D8-8732-6E2C-2F1B1B24CB63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30" name="Espaço Reservado para Conteúdo 2">
              <a:extLst>
                <a:ext uri="{FF2B5EF4-FFF2-40B4-BE49-F238E27FC236}">
                  <a16:creationId xmlns:a16="http://schemas.microsoft.com/office/drawing/2014/main" id="{6A53B90A-FC01-1BFC-E4C9-D6E04C769C00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2022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9C53C-4D99-4004-668F-0CB7DC5DAB6B}"/>
              </a:ext>
            </a:extLst>
          </p:cNvPr>
          <p:cNvGrpSpPr/>
          <p:nvPr/>
        </p:nvGrpSpPr>
        <p:grpSpPr>
          <a:xfrm>
            <a:off x="10385584" y="5902038"/>
            <a:ext cx="550175" cy="761561"/>
            <a:chOff x="1458734" y="5943600"/>
            <a:chExt cx="550175" cy="7615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C8C093-5349-3520-3228-7EA6B38F3331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40" name="Espaço Reservado para Conteúdo 2">
              <a:extLst>
                <a:ext uri="{FF2B5EF4-FFF2-40B4-BE49-F238E27FC236}">
                  <a16:creationId xmlns:a16="http://schemas.microsoft.com/office/drawing/2014/main" id="{54806659-7925-3278-6368-99E3F40BD4A3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2024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70056AA1-05FD-AE17-36C6-E1E6E5B7B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162" y="5093486"/>
            <a:ext cx="914400" cy="914400"/>
          </a:xfrm>
          <a:prstGeom prst="rect">
            <a:avLst/>
          </a:prstGeom>
        </p:spPr>
      </p:pic>
      <p:pic>
        <p:nvPicPr>
          <p:cNvPr id="42" name="Graphic 41" descr="Image outline">
            <a:extLst>
              <a:ext uri="{FF2B5EF4-FFF2-40B4-BE49-F238E27FC236}">
                <a16:creationId xmlns:a16="http://schemas.microsoft.com/office/drawing/2014/main" id="{A3B397DF-3262-D898-08BE-3E865A522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5487" y="4987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213556"/>
            <a:ext cx="6272153" cy="75378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 dirty="0">
                <a:latin typeface="Lato" panose="020F0502020204030203" pitchFamily="34" charset="0"/>
                <a:cs typeface="Calibri"/>
              </a:rPr>
              <a:t>Processo de geração de textos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2" name="Subtítulo 5">
            <a:extLst>
              <a:ext uri="{FF2B5EF4-FFF2-40B4-BE49-F238E27FC236}">
                <a16:creationId xmlns:a16="http://schemas.microsoft.com/office/drawing/2014/main" id="{BA4A8F64-DDA4-A080-020B-99819E612EC7}"/>
              </a:ext>
            </a:extLst>
          </p:cNvPr>
          <p:cNvSpPr txBox="1">
            <a:spLocks/>
          </p:cNvSpPr>
          <p:nvPr/>
        </p:nvSpPr>
        <p:spPr>
          <a:xfrm>
            <a:off x="5721929" y="1967345"/>
            <a:ext cx="5680362" cy="20920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6347"/>
                </a:solidFill>
                <a:cs typeface="Calibri"/>
              </a:rPr>
              <a:t>pão de queijo</a:t>
            </a:r>
          </a:p>
          <a:p>
            <a:pPr marL="0" indent="0">
              <a:buNone/>
            </a:pPr>
            <a:r>
              <a:rPr lang="pt-BR" dirty="0">
                <a:solidFill>
                  <a:srgbClr val="00B773"/>
                </a:solidFill>
                <a:cs typeface="Calibri"/>
              </a:rPr>
              <a:t>pastel de carne</a:t>
            </a:r>
          </a:p>
          <a:p>
            <a:pPr marL="0" indent="0">
              <a:buNone/>
            </a:pPr>
            <a:r>
              <a:rPr lang="pt-BR" dirty="0">
                <a:solidFill>
                  <a:srgbClr val="00353D"/>
                </a:solidFill>
                <a:cs typeface="Calibri"/>
              </a:rPr>
              <a:t>bolinho de bacalhau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7536B3-4406-FA6B-F8B8-1CCBC3902AF8}"/>
              </a:ext>
            </a:extLst>
          </p:cNvPr>
          <p:cNvCxnSpPr>
            <a:cxnSpLocks/>
          </p:cNvCxnSpPr>
          <p:nvPr/>
        </p:nvCxnSpPr>
        <p:spPr>
          <a:xfrm flipH="1">
            <a:off x="4003964" y="2341418"/>
            <a:ext cx="17179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>
            <a:extLst>
              <a:ext uri="{FF2B5EF4-FFF2-40B4-BE49-F238E27FC236}">
                <a16:creationId xmlns:a16="http://schemas.microsoft.com/office/drawing/2014/main" id="{081CE460-B579-49D2-A888-DC916B5001C2}"/>
              </a:ext>
            </a:extLst>
          </p:cNvPr>
          <p:cNvSpPr txBox="1">
            <a:spLocks/>
          </p:cNvSpPr>
          <p:nvPr/>
        </p:nvSpPr>
        <p:spPr>
          <a:xfrm>
            <a:off x="544281" y="1967346"/>
            <a:ext cx="3459683" cy="7537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rgbClr val="00A7B9"/>
                </a:solidFill>
                <a:cs typeface="Calibri"/>
              </a:rPr>
              <a:t>Eu gosto de comer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666313-FF6D-4269-0F8E-57D9F8FDC0D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4003964" y="2344241"/>
            <a:ext cx="1717965" cy="6691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229F84-33E6-CCEB-26A6-605907675A54}"/>
              </a:ext>
            </a:extLst>
          </p:cNvPr>
          <p:cNvCxnSpPr>
            <a:cxnSpLocks/>
          </p:cNvCxnSpPr>
          <p:nvPr/>
        </p:nvCxnSpPr>
        <p:spPr>
          <a:xfrm flipH="1" flipV="1">
            <a:off x="4003964" y="2338596"/>
            <a:ext cx="1717965" cy="127744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Aprendizado supervisionado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5E5494-7A55-45C5-B6EC-F8BA1033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92273"/>
              </p:ext>
            </p:extLst>
          </p:nvPr>
        </p:nvGraphicFramePr>
        <p:xfrm>
          <a:off x="548721" y="1896201"/>
          <a:ext cx="10243970" cy="209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6016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497954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524076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</a:rPr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</a:rPr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8637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sanduíche de vegano é ótimo.</a:t>
                      </a:r>
                      <a:endParaRPr lang="pt-BR" sz="2400" dirty="0">
                        <a:solidFill>
                          <a:srgbClr val="00A7B9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79381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serviço foi lento, a comida era mais ou menos.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47402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café foi fantástico.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2882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56CF3A-7E9F-CA5A-0DBC-EA5B3F183969}"/>
              </a:ext>
            </a:extLst>
          </p:cNvPr>
          <p:cNvSpPr/>
          <p:nvPr/>
        </p:nvSpPr>
        <p:spPr>
          <a:xfrm>
            <a:off x="548721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Obter dados rotulados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574D85-CD4B-5CA1-D4BF-8B14C9285805}"/>
              </a:ext>
            </a:extLst>
          </p:cNvPr>
          <p:cNvSpPr/>
          <p:nvPr/>
        </p:nvSpPr>
        <p:spPr>
          <a:xfrm>
            <a:off x="4950706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Treinar e avaliar o modelo de IA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3915DA-C901-BC20-C4E8-00E97C4CCAF6}"/>
              </a:ext>
            </a:extLst>
          </p:cNvPr>
          <p:cNvSpPr/>
          <p:nvPr/>
        </p:nvSpPr>
        <p:spPr>
          <a:xfrm>
            <a:off x="9352691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Implantação e uso do modelo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E45C96-7DEF-5A46-9A22-B057CF0285C2}"/>
              </a:ext>
            </a:extLst>
          </p:cNvPr>
          <p:cNvCxnSpPr>
            <a:cxnSpLocks/>
          </p:cNvCxnSpPr>
          <p:nvPr/>
        </p:nvCxnSpPr>
        <p:spPr>
          <a:xfrm>
            <a:off x="2563091" y="4879164"/>
            <a:ext cx="2022764" cy="0"/>
          </a:xfrm>
          <a:prstGeom prst="straightConnector1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820A1-D285-2665-94B8-84BEDD035426}"/>
              </a:ext>
            </a:extLst>
          </p:cNvPr>
          <p:cNvCxnSpPr>
            <a:cxnSpLocks/>
          </p:cNvCxnSpPr>
          <p:nvPr/>
        </p:nvCxnSpPr>
        <p:spPr>
          <a:xfrm>
            <a:off x="6913418" y="4879164"/>
            <a:ext cx="2064327" cy="0"/>
          </a:xfrm>
          <a:prstGeom prst="straightConnector1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73E6FD-32DC-97CA-22B6-E35CE7E5AC43}"/>
              </a:ext>
            </a:extLst>
          </p:cNvPr>
          <p:cNvSpPr txBox="1"/>
          <p:nvPr/>
        </p:nvSpPr>
        <p:spPr>
          <a:xfrm>
            <a:off x="548721" y="1176203"/>
            <a:ext cx="11094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Classificar o sentimento das avaliações de restaurantes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49B8B9-FAD2-A2F7-D07C-7437711A7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8277"/>
              </p:ext>
            </p:extLst>
          </p:nvPr>
        </p:nvGraphicFramePr>
        <p:xfrm>
          <a:off x="548721" y="5795088"/>
          <a:ext cx="10243970" cy="524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6016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497954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524076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</a:rPr>
                        <a:t>A melhor pizza que já comi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0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5E5494-7A55-45C5-B6EC-F8BA1033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45300"/>
              </p:ext>
            </p:extLst>
          </p:nvPr>
        </p:nvGraphicFramePr>
        <p:xfrm>
          <a:off x="463997" y="3341706"/>
          <a:ext cx="1082745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529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8637"/>
                  </a:ext>
                </a:extLst>
              </a:tr>
              <a:tr h="391469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</a:t>
                      </a:r>
                      <a:r>
                        <a:rPr lang="pt-BR" b="0" dirty="0">
                          <a:solidFill>
                            <a:srgbClr val="00A7B9"/>
                          </a:solidFill>
                          <a:effectLst/>
                        </a:rPr>
                        <a:t> </a:t>
                      </a:r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gosta de uva, Caio gosta de maçã,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4472C4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 gosta de uva, Caio gosta de maçã, Pedro gosta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4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 gosta de uva, Caio gosta de maçã, Pedro gosta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80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773E6FD-32DC-97CA-22B6-E35CE7E5AC43}"/>
              </a:ext>
            </a:extLst>
          </p:cNvPr>
          <p:cNvSpPr txBox="1"/>
          <p:nvPr/>
        </p:nvSpPr>
        <p:spPr>
          <a:xfrm>
            <a:off x="463997" y="1093570"/>
            <a:ext cx="11395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00A1B2"/>
              </a:buClr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construído usando aprendizagem supervisionada para prever </a:t>
            </a:r>
            <a:r>
              <a:rPr lang="pt-BR" sz="3200" dirty="0">
                <a:solidFill>
                  <a:srgbClr val="00A7B9"/>
                </a:solidFill>
                <a:latin typeface="Lato" panose="020F0502020204030203" pitchFamily="34" charset="0"/>
                <a:cs typeface="Calibri"/>
              </a:rPr>
              <a:t>repetidamente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 a </a:t>
            </a:r>
            <a:r>
              <a:rPr lang="pt-BR" sz="3200" dirty="0">
                <a:solidFill>
                  <a:srgbClr val="00A7B9"/>
                </a:solidFill>
                <a:latin typeface="Lato" panose="020F0502020204030203" pitchFamily="34" charset="0"/>
                <a:cs typeface="Calibri"/>
              </a:rPr>
              <a:t>próxima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 palavra.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C334E-5C2E-454C-6BC0-CD87D4533EED}"/>
              </a:ext>
            </a:extLst>
          </p:cNvPr>
          <p:cNvSpPr txBox="1"/>
          <p:nvPr/>
        </p:nvSpPr>
        <p:spPr>
          <a:xfrm>
            <a:off x="463997" y="2666720"/>
            <a:ext cx="9263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515E61"/>
                </a:solidFill>
                <a:effectLst/>
                <a:latin typeface="Lato" panose="020F0502020204030203" pitchFamily="34" charset="0"/>
              </a:rPr>
              <a:t>Ana gosta de uva, Caio gosta de maçã, Pedro</a:t>
            </a:r>
            <a:endParaRPr lang="pt-BR" sz="2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1084</Words>
  <Application>Microsoft Office PowerPoint</Application>
  <PresentationFormat>Widescreen</PresentationFormat>
  <Paragraphs>266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Arial</vt:lpstr>
      <vt:lpstr>Calibri</vt:lpstr>
      <vt:lpstr>Century Gothic</vt:lpstr>
      <vt:lpstr>Fira Code</vt:lpstr>
      <vt:lpstr>Lato</vt:lpstr>
      <vt:lpstr>Oswald Medium</vt:lpstr>
      <vt:lpstr>Wingdings</vt:lpstr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Texto corrido 2</vt:lpstr>
      <vt:lpstr>1_Personalizar design</vt:lpstr>
      <vt:lpstr>4_Personalizar design</vt:lpstr>
      <vt:lpstr>INTRODUÇÃO AO DESENVOLIMENTO DE APLICAÇÔES COM O GPT &amp; CHATGPT</vt:lpstr>
      <vt:lpstr>PowerPoint Presentation</vt:lpstr>
      <vt:lpstr>Contexto</vt:lpstr>
      <vt:lpstr>Large Language Model</vt:lpstr>
      <vt:lpstr>Generative Pre-trained Transformer</vt:lpstr>
      <vt:lpstr>Large Language Model</vt:lpstr>
      <vt:lpstr>Aprendizado supervisionado</vt:lpstr>
      <vt:lpstr>Large Language Model</vt:lpstr>
      <vt:lpstr>Large Language Model</vt:lpstr>
      <vt:lpstr>Large Language Model</vt:lpstr>
      <vt:lpstr>Large Language Model</vt:lpstr>
      <vt:lpstr>Large Language Model</vt:lpstr>
      <vt:lpstr>Large Language Model</vt:lpstr>
      <vt:lpstr>Tipos de LLM</vt:lpstr>
      <vt:lpstr>Tokens</vt:lpstr>
      <vt:lpstr>Custo por Token</vt:lpstr>
      <vt:lpstr>Large Language Model</vt:lpstr>
      <vt:lpstr>Visão Geral da OpenAI API</vt:lpstr>
      <vt:lpstr>Como obter a OpenAI API Key?</vt:lpstr>
      <vt:lpstr>Papéis na Mensagem da OpenAI API</vt:lpstr>
      <vt:lpstr>Aleatoriedade e criatividade das respostas</vt:lpstr>
      <vt:lpstr>Large Language Model</vt:lpstr>
      <vt:lpstr>Dependências em Python</vt:lpstr>
      <vt:lpstr>EXEMPLOS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Luiz Alberto Ferreira Gomes</cp:lastModifiedBy>
  <cp:revision>335</cp:revision>
  <dcterms:created xsi:type="dcterms:W3CDTF">2017-04-26T13:22:32Z</dcterms:created>
  <dcterms:modified xsi:type="dcterms:W3CDTF">2023-11-22T21:20:35Z</dcterms:modified>
</cp:coreProperties>
</file>