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9906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0E55AAF-A9C2-450B-B024-369FCDF16608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F5293D2-06A6-4F08-9FD2-128C4BB6F4F1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01EF876-2EC5-4C9E-8FE4-B0C12DF86E12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AA0C43C-D4AC-45F9-9A95-757ED99F9F9F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3880" y="499680"/>
            <a:ext cx="87526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3880" y="499680"/>
            <a:ext cx="87526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3880" y="499680"/>
            <a:ext cx="87526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460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460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3880" y="499680"/>
            <a:ext cx="87526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3880" y="499680"/>
            <a:ext cx="87526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3880" y="499680"/>
            <a:ext cx="87526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3880" y="499680"/>
            <a:ext cx="87526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3880" y="499680"/>
            <a:ext cx="8752680" cy="768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3880" y="499680"/>
            <a:ext cx="87526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3880" y="499680"/>
            <a:ext cx="87526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3880" y="499680"/>
            <a:ext cx="8752680" cy="165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3880" y="499680"/>
            <a:ext cx="8752680" cy="1657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800" spc="-117" strike="noStrike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57280" y="6412320"/>
            <a:ext cx="334296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26/03/16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57280" y="6554520"/>
            <a:ext cx="4086000" cy="22824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086240" y="5829840"/>
            <a:ext cx="2377080" cy="13968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E36092F-2CF6-4393-973D-4C83E5DA2E01}" type="slidenum">
              <a:rPr b="0" lang="pt-BR" sz="9000" spc="-1" strike="noStrike">
                <a:solidFill>
                  <a:srgbClr val="50b4c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84680" y="2765880"/>
            <a:ext cx="2599200" cy="1315440"/>
          </a:xfrm>
          <a:prstGeom prst="ellipse">
            <a:avLst/>
          </a:prstGeom>
          <a:noFill/>
          <a:ln w="1260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885240" y="2117160"/>
            <a:ext cx="4791960" cy="2562120"/>
          </a:xfrm>
          <a:prstGeom prst="ellipse">
            <a:avLst/>
          </a:prstGeom>
          <a:noFill/>
          <a:ln w="1260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686160" y="1503000"/>
            <a:ext cx="6426360" cy="3790080"/>
          </a:xfrm>
          <a:prstGeom prst="ellipse">
            <a:avLst/>
          </a:prstGeom>
          <a:noFill/>
          <a:ln w="648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446760" y="835920"/>
            <a:ext cx="8035920" cy="5036400"/>
          </a:xfrm>
          <a:prstGeom prst="ellipse">
            <a:avLst/>
          </a:prstGeom>
          <a:noFill/>
          <a:ln w="1260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1211040" y="2990520"/>
            <a:ext cx="2536200" cy="87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ctr"/>
          <a:p>
            <a:pPr algn="ctr">
              <a:lnSpc>
                <a:spcPct val="100000"/>
              </a:lnSpc>
            </a:pPr>
            <a:r>
              <a:rPr b="1" lang="pt-BR" sz="13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Operação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1714320" y="2327040"/>
            <a:ext cx="1580040" cy="39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ctr"/>
          <a:p>
            <a:pPr algn="ctr">
              <a:lnSpc>
                <a:spcPct val="100000"/>
              </a:lnSpc>
            </a:pPr>
            <a:r>
              <a:rPr b="1" lang="pt-BR" sz="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CONTRIBUIÇÃO</a:t>
            </a:r>
            <a:r>
              <a:rPr b="1" lang="pt-BR" sz="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
</a:t>
            </a:r>
            <a:r>
              <a:rPr b="1" lang="pt-BR" sz="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(Atores, responsáveis)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2215800" y="1637280"/>
            <a:ext cx="1690560" cy="39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ctr"/>
          <a:p>
            <a:pPr algn="ctr">
              <a:lnSpc>
                <a:spcPct val="100000"/>
              </a:lnSpc>
            </a:pPr>
            <a:r>
              <a:rPr b="1" lang="pt-BR" sz="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FONTE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(Clientes, fornecedores)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2631240" y="995040"/>
            <a:ext cx="1816920" cy="44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ctr"/>
          <a:p>
            <a:pPr algn="ctr">
              <a:lnSpc>
                <a:spcPct val="100000"/>
              </a:lnSpc>
            </a:pPr>
            <a:r>
              <a:rPr b="1" lang="pt-BR" sz="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MERCADO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(Parceiros, concorrentes)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224280" y="327960"/>
            <a:ext cx="9406440" cy="6193440"/>
          </a:xfrm>
          <a:prstGeom prst="ellipse">
            <a:avLst/>
          </a:prstGeom>
          <a:noFill/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0"/>
          <p:cNvSpPr/>
          <p:nvPr/>
        </p:nvSpPr>
        <p:spPr>
          <a:xfrm>
            <a:off x="3416760" y="410040"/>
            <a:ext cx="1658880" cy="41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ctr"/>
          <a:p>
            <a:pPr algn="ctr">
              <a:lnSpc>
                <a:spcPct val="100000"/>
              </a:lnSpc>
            </a:pPr>
            <a:r>
              <a:rPr b="1" lang="pt-BR" sz="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COMUNIDADE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(Espectador, legislador)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11"/>
          <p:cNvSpPr txBox="1"/>
          <p:nvPr/>
        </p:nvSpPr>
        <p:spPr>
          <a:xfrm>
            <a:off x="1535760" y="2893680"/>
            <a:ext cx="6289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400" spc="-1" strike="noStrike">
                <a:solidFill>
                  <a:srgbClr val="66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Mães</a:t>
            </a:r>
            <a:endParaRPr b="1" lang="pt-BR" sz="1400" spc="-1" strike="noStrike">
              <a:solidFill>
                <a:srgbClr val="6699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12"/>
          <p:cNvSpPr txBox="1"/>
          <p:nvPr/>
        </p:nvSpPr>
        <p:spPr>
          <a:xfrm>
            <a:off x="1351080" y="3289320"/>
            <a:ext cx="5479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400" spc="-1" strike="noStrike">
                <a:solidFill>
                  <a:srgbClr val="66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Pais</a:t>
            </a:r>
            <a:endParaRPr b="1" lang="pt-BR" sz="1400" spc="-1" strike="noStrike">
              <a:solidFill>
                <a:srgbClr val="6699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13"/>
          <p:cNvSpPr txBox="1"/>
          <p:nvPr/>
        </p:nvSpPr>
        <p:spPr>
          <a:xfrm>
            <a:off x="2236320" y="2949840"/>
            <a:ext cx="7156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400" spc="-1" strike="noStrike">
                <a:solidFill>
                  <a:srgbClr val="66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Babás</a:t>
            </a:r>
            <a:endParaRPr b="1" lang="pt-BR" sz="1400" spc="-1" strike="noStrike">
              <a:solidFill>
                <a:srgbClr val="6699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14"/>
          <p:cNvSpPr txBox="1"/>
          <p:nvPr/>
        </p:nvSpPr>
        <p:spPr>
          <a:xfrm>
            <a:off x="4267080" y="933840"/>
            <a:ext cx="12049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400" spc="-1" strike="noStrike">
                <a:solidFill>
                  <a:srgbClr val="66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Play</a:t>
            </a:r>
            <a:endParaRPr b="1" lang="pt-BR" sz="1400" spc="-1" strike="noStrike">
              <a:solidFill>
                <a:srgbClr val="6699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15"/>
          <p:cNvSpPr txBox="1"/>
          <p:nvPr/>
        </p:nvSpPr>
        <p:spPr>
          <a:xfrm>
            <a:off x="5472000" y="1368000"/>
            <a:ext cx="117576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400" spc="-1" strike="noStrike">
                <a:solidFill>
                  <a:srgbClr val="66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Apple Store</a:t>
            </a:r>
            <a:endParaRPr b="1" lang="pt-BR" sz="1400" spc="-1" strike="noStrike">
              <a:solidFill>
                <a:srgbClr val="6699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16"/>
          <p:cNvSpPr txBox="1"/>
          <p:nvPr/>
        </p:nvSpPr>
        <p:spPr>
          <a:xfrm>
            <a:off x="6384240" y="1941840"/>
            <a:ext cx="1467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400" spc="-1" strike="noStrike">
                <a:solidFill>
                  <a:srgbClr val="66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 Store</a:t>
            </a:r>
            <a:endParaRPr b="1" lang="pt-BR" sz="1400" spc="-1" strike="noStrike">
              <a:solidFill>
                <a:srgbClr val="6699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17"/>
          <p:cNvSpPr txBox="1"/>
          <p:nvPr/>
        </p:nvSpPr>
        <p:spPr>
          <a:xfrm>
            <a:off x="3676320" y="2664000"/>
            <a:ext cx="9838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400" spc="-1" strike="noStrike">
                <a:solidFill>
                  <a:srgbClr val="66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Pediatras</a:t>
            </a:r>
            <a:endParaRPr b="1" lang="pt-BR" sz="1400" spc="-1" strike="noStrike">
              <a:solidFill>
                <a:srgbClr val="6699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18"/>
          <p:cNvSpPr txBox="1"/>
          <p:nvPr/>
        </p:nvSpPr>
        <p:spPr>
          <a:xfrm>
            <a:off x="1912320" y="3600000"/>
            <a:ext cx="11988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400" spc="-1" strike="noStrike">
                <a:solidFill>
                  <a:srgbClr val="66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Educadores</a:t>
            </a:r>
            <a:endParaRPr b="1" lang="pt-BR" sz="1400" spc="-1" strike="noStrike">
              <a:solidFill>
                <a:srgbClr val="6699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19"/>
          <p:cNvSpPr txBox="1"/>
          <p:nvPr/>
        </p:nvSpPr>
        <p:spPr>
          <a:xfrm>
            <a:off x="3912120" y="3453840"/>
            <a:ext cx="11286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400" spc="-1" strike="noStrike">
                <a:solidFill>
                  <a:srgbClr val="66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Pedagogas</a:t>
            </a:r>
            <a:endParaRPr b="1" lang="pt-BR" sz="1400" spc="-1" strike="noStrike">
              <a:solidFill>
                <a:srgbClr val="6699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0"/>
          <p:cNvSpPr txBox="1"/>
          <p:nvPr/>
        </p:nvSpPr>
        <p:spPr>
          <a:xfrm>
            <a:off x="3240000" y="4104000"/>
            <a:ext cx="112104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400" spc="-1" strike="noStrike">
                <a:solidFill>
                  <a:srgbClr val="66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Psicologas</a:t>
            </a:r>
            <a:endParaRPr b="1" lang="pt-BR" sz="1400" spc="-1" strike="noStrike">
              <a:solidFill>
                <a:srgbClr val="6699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1"/>
          <p:cNvSpPr txBox="1"/>
          <p:nvPr/>
        </p:nvSpPr>
        <p:spPr>
          <a:xfrm>
            <a:off x="4176000" y="1800000"/>
            <a:ext cx="14472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400" spc="-1" strike="noStrike">
                <a:solidFill>
                  <a:srgbClr val="66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Pesquisadores</a:t>
            </a:r>
            <a:endParaRPr b="1" lang="pt-BR" sz="1400" spc="-1" strike="noStrike">
              <a:solidFill>
                <a:srgbClr val="6699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65840" y="1153440"/>
            <a:ext cx="8894880" cy="5183640"/>
          </a:xfrm>
          <a:prstGeom prst="rect">
            <a:avLst/>
          </a:prstGeom>
          <a:noFill/>
          <a:ln w="12600">
            <a:solidFill>
              <a:schemeClr val="accent1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2"/>
          <p:cNvSpPr/>
          <p:nvPr/>
        </p:nvSpPr>
        <p:spPr>
          <a:xfrm>
            <a:off x="2981160" y="667800"/>
            <a:ext cx="20160" cy="5669640"/>
          </a:xfrm>
          <a:prstGeom prst="line">
            <a:avLst/>
          </a:prstGeom>
          <a:ln w="12600">
            <a:solidFill>
              <a:schemeClr val="accent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3"/>
          <p:cNvSpPr/>
          <p:nvPr/>
        </p:nvSpPr>
        <p:spPr>
          <a:xfrm>
            <a:off x="6167160" y="657360"/>
            <a:ext cx="0" cy="5680080"/>
          </a:xfrm>
          <a:prstGeom prst="line">
            <a:avLst/>
          </a:prstGeom>
          <a:ln w="12600">
            <a:solidFill>
              <a:schemeClr val="accent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4"/>
          <p:cNvSpPr/>
          <p:nvPr/>
        </p:nvSpPr>
        <p:spPr>
          <a:xfrm>
            <a:off x="465120" y="2304000"/>
            <a:ext cx="8895600" cy="0"/>
          </a:xfrm>
          <a:prstGeom prst="line">
            <a:avLst/>
          </a:prstGeom>
          <a:ln cap="rnd" w="12600">
            <a:solidFill>
              <a:schemeClr val="accent1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5"/>
          <p:cNvSpPr/>
          <p:nvPr/>
        </p:nvSpPr>
        <p:spPr>
          <a:xfrm>
            <a:off x="485640" y="3746520"/>
            <a:ext cx="8895240" cy="0"/>
          </a:xfrm>
          <a:prstGeom prst="line">
            <a:avLst/>
          </a:prstGeom>
          <a:ln cap="rnd" w="12600">
            <a:solidFill>
              <a:schemeClr val="accent1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715680" y="1242000"/>
            <a:ext cx="1978200" cy="337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5840" rIns="15840" tIns="7920" bIns="7920"/>
          <a:p>
            <a:pPr algn="ctr">
              <a:lnSpc>
                <a:spcPct val="100000"/>
              </a:lnSpc>
            </a:pPr>
            <a:r>
              <a:rPr b="1" lang="pt-BR" sz="1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CONTRIBUIÇÃO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(Atores, responsáveis)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Line 7"/>
          <p:cNvSpPr/>
          <p:nvPr/>
        </p:nvSpPr>
        <p:spPr>
          <a:xfrm>
            <a:off x="485640" y="5042520"/>
            <a:ext cx="8895240" cy="0"/>
          </a:xfrm>
          <a:prstGeom prst="line">
            <a:avLst/>
          </a:prstGeom>
          <a:ln cap="rnd" w="12600">
            <a:solidFill>
              <a:schemeClr val="accent1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718560" y="2539440"/>
            <a:ext cx="1980000" cy="337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5840" rIns="15840" tIns="7920" bIns="7920"/>
          <a:p>
            <a:pPr algn="ctr">
              <a:lnSpc>
                <a:spcPct val="100000"/>
              </a:lnSpc>
            </a:pPr>
            <a:r>
              <a:rPr b="1" lang="pt-BR" sz="1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FONTE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(Clientes, fornecedores)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9"/>
          <p:cNvSpPr/>
          <p:nvPr/>
        </p:nvSpPr>
        <p:spPr>
          <a:xfrm>
            <a:off x="713880" y="3835440"/>
            <a:ext cx="1980000" cy="337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5840" rIns="15840" tIns="7920" bIns="7920"/>
          <a:p>
            <a:pPr algn="ctr">
              <a:lnSpc>
                <a:spcPct val="100000"/>
              </a:lnSpc>
            </a:pPr>
            <a:r>
              <a:rPr b="1" lang="pt-BR" sz="1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MERCADO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(Parceiros, concorrentes)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0"/>
          <p:cNvSpPr/>
          <p:nvPr/>
        </p:nvSpPr>
        <p:spPr>
          <a:xfrm>
            <a:off x="698400" y="5116320"/>
            <a:ext cx="1980000" cy="337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5840" rIns="15840" tIns="7920" bIns="7920"/>
          <a:p>
            <a:pPr algn="ctr">
              <a:lnSpc>
                <a:spcPct val="100000"/>
              </a:lnSpc>
            </a:pPr>
            <a:r>
              <a:rPr b="1" lang="pt-BR" sz="1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COMUNIDADE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(Espectador, legislador)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1"/>
          <p:cNvSpPr/>
          <p:nvPr/>
        </p:nvSpPr>
        <p:spPr>
          <a:xfrm>
            <a:off x="2981520" y="517680"/>
            <a:ext cx="3185280" cy="63540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ctr"/>
          <a:p>
            <a:pPr algn="ctr">
              <a:lnSpc>
                <a:spcPct val="100000"/>
              </a:lnSpc>
            </a:pPr>
            <a:r>
              <a:rPr b="1" lang="pt-BR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Problemas e Questões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12"/>
          <p:cNvSpPr/>
          <p:nvPr/>
        </p:nvSpPr>
        <p:spPr>
          <a:xfrm>
            <a:off x="6167160" y="517680"/>
            <a:ext cx="3193560" cy="63540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ctr"/>
          <a:p>
            <a:pPr algn="ctr">
              <a:lnSpc>
                <a:spcPct val="100000"/>
              </a:lnSpc>
            </a:pPr>
            <a:r>
              <a:rPr b="1" lang="pt-BR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Ideias e Soluções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13"/>
          <p:cNvSpPr/>
          <p:nvPr/>
        </p:nvSpPr>
        <p:spPr>
          <a:xfrm>
            <a:off x="465840" y="517680"/>
            <a:ext cx="2515320" cy="63540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ctr"/>
          <a:p>
            <a:pPr algn="ctr">
              <a:lnSpc>
                <a:spcPct val="100000"/>
              </a:lnSpc>
            </a:pPr>
            <a:r>
              <a:rPr b="1" lang="pt-BR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Partes Interessadas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14"/>
          <p:cNvSpPr txBox="1"/>
          <p:nvPr/>
        </p:nvSpPr>
        <p:spPr>
          <a:xfrm>
            <a:off x="3096000" y="1296000"/>
            <a:ext cx="320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15"/>
          <p:cNvSpPr txBox="1"/>
          <p:nvPr/>
        </p:nvSpPr>
        <p:spPr>
          <a:xfrm>
            <a:off x="3676680" y="2664000"/>
            <a:ext cx="9838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400" spc="-1" strike="noStrike">
                <a:solidFill>
                  <a:srgbClr val="66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Pediatras</a:t>
            </a:r>
            <a:endParaRPr b="1" lang="pt-BR" sz="1400" spc="-1" strike="noStrike">
              <a:solidFill>
                <a:srgbClr val="6699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65840" y="1153440"/>
            <a:ext cx="8894880" cy="2590560"/>
          </a:xfrm>
          <a:prstGeom prst="rect">
            <a:avLst/>
          </a:prstGeom>
          <a:noFill/>
          <a:ln w="12600">
            <a:solidFill>
              <a:schemeClr val="accent1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2"/>
          <p:cNvSpPr/>
          <p:nvPr/>
        </p:nvSpPr>
        <p:spPr>
          <a:xfrm>
            <a:off x="2981160" y="667800"/>
            <a:ext cx="0" cy="3076200"/>
          </a:xfrm>
          <a:prstGeom prst="line">
            <a:avLst/>
          </a:prstGeom>
          <a:ln w="12600">
            <a:solidFill>
              <a:schemeClr val="accent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3"/>
          <p:cNvSpPr/>
          <p:nvPr/>
        </p:nvSpPr>
        <p:spPr>
          <a:xfrm>
            <a:off x="6167160" y="657360"/>
            <a:ext cx="0" cy="3086640"/>
          </a:xfrm>
          <a:prstGeom prst="line">
            <a:avLst/>
          </a:prstGeom>
          <a:ln w="12600">
            <a:solidFill>
              <a:schemeClr val="accent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715680" y="1242000"/>
            <a:ext cx="1978200" cy="17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5840" rIns="15840" tIns="7920" bIns="7920"/>
          <a:p>
            <a:pPr algn="ctr">
              <a:lnSpc>
                <a:spcPct val="100000"/>
              </a:lnSpc>
            </a:pPr>
            <a:r>
              <a:rPr b="1" lang="pt-BR" sz="1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OPERADORES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2981520" y="517680"/>
            <a:ext cx="3185280" cy="63540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ctr"/>
          <a:p>
            <a:pPr algn="ctr">
              <a:lnSpc>
                <a:spcPct val="100000"/>
              </a:lnSpc>
            </a:pPr>
            <a:r>
              <a:rPr b="1" lang="pt-BR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Problemas e Questões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6167160" y="517680"/>
            <a:ext cx="3193560" cy="63540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ctr"/>
          <a:p>
            <a:pPr algn="ctr">
              <a:lnSpc>
                <a:spcPct val="100000"/>
              </a:lnSpc>
            </a:pPr>
            <a:r>
              <a:rPr b="1" lang="pt-BR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Ideias e Soluções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465840" y="517680"/>
            <a:ext cx="2515320" cy="63540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ctr"/>
          <a:p>
            <a:pPr algn="ctr">
              <a:lnSpc>
                <a:spcPct val="100000"/>
              </a:lnSpc>
            </a:pPr>
            <a:r>
              <a:rPr b="1" lang="pt-BR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Lucida Sans Unicode"/>
              </a:rPr>
              <a:t>Partes Interessadas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8"/>
          <p:cNvSpPr txBox="1"/>
          <p:nvPr/>
        </p:nvSpPr>
        <p:spPr>
          <a:xfrm>
            <a:off x="3096000" y="1296000"/>
            <a:ext cx="320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33880" y="499680"/>
            <a:ext cx="8752680" cy="72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 Problema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95000" y="1558800"/>
            <a:ext cx="8915040" cy="273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Frequentemente bebês choram por razões desconhecidas pelas mães, pelos pais e, principalmente, pelas babás ou pelos professores do maternal. Como descobrir a causa e como agir corretamente para fazê-lo parar de chorar ?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922080" y="4114080"/>
            <a:ext cx="2437920" cy="24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33880" y="499680"/>
            <a:ext cx="8752680" cy="72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Um cenário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95000" y="1558800"/>
            <a:ext cx="8915040" cy="273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bebê começa a chorar repentinamente. O mãe , o pai ou o cuidador (babá ou professor) inicia a aplicação e, após alguns segundas, identifica a causa do choro e sugere cuidados gerais e, para a criança em questão, cuidados específicos para que ela pare de chorar.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056000" y="3888000"/>
            <a:ext cx="2437920" cy="24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28</TotalTime>
  <Application>LibreOffice/5.1.0.3$Linux_x86 LibreOffice_project/5e3e00a007d9b3b6efb6797a8b8e57b51ab1f737</Application>
  <Words>54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2016-03-15T22:38:30Z</dcterms:created>
  <dc:creator>Heiko Hornung</dc:creator>
  <dc:description/>
  <dc:language>pt-BR</dc:language>
  <cp:lastModifiedBy>Luiz Alberto Ferreira Gomes</cp:lastModifiedBy>
  <dcterms:modified xsi:type="dcterms:W3CDTF">2016-03-26T01:35:12Z</dcterms:modified>
  <cp:revision>20</cp:revision>
  <dc:subject/>
  <dc:title>Clarificação do Problema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A4-Papier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