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71" r:id="rId3"/>
    <p:sldId id="308" r:id="rId4"/>
    <p:sldId id="289" r:id="rId5"/>
    <p:sldId id="305" r:id="rId6"/>
    <p:sldId id="269" r:id="rId7"/>
    <p:sldId id="295" r:id="rId8"/>
    <p:sldId id="296" r:id="rId9"/>
    <p:sldId id="287" r:id="rId10"/>
    <p:sldId id="297" r:id="rId11"/>
    <p:sldId id="286" r:id="rId12"/>
    <p:sldId id="288" r:id="rId13"/>
    <p:sldId id="285" r:id="rId14"/>
    <p:sldId id="284" r:id="rId15"/>
    <p:sldId id="299" r:id="rId16"/>
    <p:sldId id="273" r:id="rId17"/>
    <p:sldId id="298" r:id="rId18"/>
    <p:sldId id="275" r:id="rId19"/>
    <p:sldId id="274" r:id="rId20"/>
    <p:sldId id="293" r:id="rId21"/>
    <p:sldId id="294" r:id="rId22"/>
    <p:sldId id="303" r:id="rId23"/>
    <p:sldId id="304" r:id="rId24"/>
    <p:sldId id="276" r:id="rId25"/>
    <p:sldId id="277" r:id="rId26"/>
    <p:sldId id="278" r:id="rId27"/>
    <p:sldId id="279" r:id="rId28"/>
    <p:sldId id="280" r:id="rId29"/>
    <p:sldId id="281" r:id="rId30"/>
    <p:sldId id="282" r:id="rId31"/>
    <p:sldId id="300" r:id="rId32"/>
    <p:sldId id="291" r:id="rId33"/>
    <p:sldId id="301" r:id="rId34"/>
    <p:sldId id="307" r:id="rId35"/>
    <p:sldId id="30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D1A1"/>
    <a:srgbClr val="FFBD16"/>
    <a:srgbClr val="A582DB"/>
    <a:srgbClr val="F03B20"/>
    <a:srgbClr val="C71CC1"/>
    <a:srgbClr val="FED976"/>
    <a:srgbClr val="41C6C9"/>
    <a:srgbClr val="BE1325"/>
    <a:srgbClr val="FD8D3C"/>
    <a:srgbClr val="FEB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1"/>
    <p:restoredTop sz="78370"/>
  </p:normalViewPr>
  <p:slideViewPr>
    <p:cSldViewPr snapToGrid="0" snapToObjects="1">
      <p:cViewPr varScale="1">
        <p:scale>
          <a:sx n="85" d="100"/>
          <a:sy n="85" d="100"/>
        </p:scale>
        <p:origin x="13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2657-DA59-D243-89C6-AF73D2D9529D}" type="datetimeFigureOut">
              <a:rPr lang="en-US" smtClean="0"/>
              <a:t>9/18/18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7981E-99AA-524C-88BC-A32F11FE0861}" type="slidenum">
              <a:rPr lang="en-US" smtClean="0"/>
              <a:t>‹#›</a:t>
            </a:fld>
            <a:endParaRPr lang="en-US"/>
          </a:p>
        </p:txBody>
      </p:sp>
    </p:spTree>
    <p:extLst>
      <p:ext uri="{BB962C8B-B14F-4D97-AF65-F5344CB8AC3E}">
        <p14:creationId xmlns:p14="http://schemas.microsoft.com/office/powerpoint/2010/main" val="225904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 user interacts with a BTS often through a simple  mechanism called bug report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number of bug reports in large and medium FLOSS projects is frequently very large. For example, Eclipse had 84,245 bug reports opened from 2013 and 2015, whereas Android project had over 107,456 and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Jboss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had 81, 920.</a:t>
            </a:r>
          </a:p>
          <a:p>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BR triage is essentially manual and a quite error-prone process. This process involves:</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confirm the bug report</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a developer</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update priority</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estimate duration</a:t>
            </a:r>
            <a:endParaRPr lang="en-US" sz="14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or update severity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a:t>
            </a:fld>
            <a:endParaRPr lang="en-US"/>
          </a:p>
        </p:txBody>
      </p:sp>
    </p:spTree>
    <p:extLst>
      <p:ext uri="{BB962C8B-B14F-4D97-AF65-F5344CB8AC3E}">
        <p14:creationId xmlns:p14="http://schemas.microsoft.com/office/powerpoint/2010/main" val="3737005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realizados</a:t>
            </a:r>
            <a:r>
              <a:rPr lang="en-US" dirty="0"/>
              <a:t> </a:t>
            </a:r>
            <a:r>
              <a:rPr lang="en-US" dirty="0" err="1"/>
              <a:t>diversos</a:t>
            </a:r>
            <a:r>
              <a:rPr lang="en-US" dirty="0"/>
              <a:t> </a:t>
            </a:r>
            <a:r>
              <a:rPr lang="en-US" dirty="0" err="1"/>
              <a:t>experimentos</a:t>
            </a:r>
            <a:r>
              <a:rPr lang="en-US" dirty="0"/>
              <a:t>, que me </a:t>
            </a:r>
            <a:r>
              <a:rPr lang="en-US" dirty="0" err="1"/>
              <a:t>permitiu</a:t>
            </a:r>
            <a:r>
              <a:rPr lang="en-US" dirty="0"/>
              <a:t> </a:t>
            </a:r>
            <a:r>
              <a:rPr lang="en-US" dirty="0" err="1"/>
              <a:t>aprender</a:t>
            </a:r>
            <a:r>
              <a:rPr lang="en-US" dirty="0"/>
              <a:t> e </a:t>
            </a:r>
            <a:r>
              <a:rPr lang="en-US" dirty="0" err="1"/>
              <a:t>aplicar</a:t>
            </a:r>
            <a:r>
              <a:rPr lang="en-US" dirty="0"/>
              <a:t> </a:t>
            </a:r>
            <a:r>
              <a:rPr lang="en-US" dirty="0" err="1"/>
              <a:t>diversas</a:t>
            </a:r>
            <a:r>
              <a:rPr lang="en-US" dirty="0"/>
              <a:t> </a:t>
            </a:r>
            <a:r>
              <a:rPr lang="en-US" dirty="0" err="1"/>
              <a:t>técnicas</a:t>
            </a:r>
            <a:r>
              <a:rPr lang="en-US" dirty="0"/>
              <a:t> de </a:t>
            </a:r>
            <a:r>
              <a:rPr lang="en-US" dirty="0" err="1"/>
              <a:t>aprendizado</a:t>
            </a:r>
            <a:r>
              <a:rPr lang="en-US" dirty="0"/>
              <a:t> de </a:t>
            </a:r>
            <a:r>
              <a:rPr lang="en-US" dirty="0" err="1"/>
              <a:t>máquina</a:t>
            </a:r>
            <a:r>
              <a:rPr lang="en-US" dirty="0"/>
              <a:t> que </a:t>
            </a:r>
            <a:r>
              <a:rPr lang="en-US" dirty="0" err="1"/>
              <a:t>envolveram</a:t>
            </a:r>
            <a:r>
              <a:rPr lang="en-US" dirty="0"/>
              <a:t> </a:t>
            </a:r>
            <a:r>
              <a:rPr lang="en-US" dirty="0" err="1"/>
              <a:t>todo</a:t>
            </a:r>
            <a:r>
              <a:rPr lang="en-US" dirty="0"/>
              <a:t> pipeline. Para </a:t>
            </a:r>
            <a:r>
              <a:rPr lang="en-US" dirty="0" err="1"/>
              <a:t>extração</a:t>
            </a:r>
            <a:r>
              <a:rPr lang="en-US" dirty="0"/>
              <a:t> de dados </a:t>
            </a:r>
            <a:r>
              <a:rPr lang="en-US" dirty="0" err="1"/>
              <a:t>nos</a:t>
            </a:r>
            <a:r>
              <a:rPr lang="en-US" dirty="0"/>
              <a:t> </a:t>
            </a:r>
            <a:r>
              <a:rPr lang="en-US" dirty="0" err="1"/>
              <a:t>desenvolvemos</a:t>
            </a:r>
            <a:r>
              <a:rPr lang="en-US" dirty="0"/>
              <a:t> um extractor de </a:t>
            </a:r>
            <a:r>
              <a:rPr lang="en-US" dirty="0" err="1"/>
              <a:t>em</a:t>
            </a:r>
            <a:r>
              <a:rPr lang="en-US" dirty="0"/>
              <a:t> Java e o restante das </a:t>
            </a:r>
            <a:r>
              <a:rPr lang="en-US" dirty="0" err="1"/>
              <a:t>atividades</a:t>
            </a:r>
            <a:r>
              <a:rPr lang="en-US" dirty="0"/>
              <a:t> </a:t>
            </a:r>
            <a:r>
              <a:rPr lang="en-US" dirty="0" err="1"/>
              <a:t>foram</a:t>
            </a:r>
            <a:r>
              <a:rPr lang="en-US" dirty="0"/>
              <a:t> </a:t>
            </a:r>
            <a:r>
              <a:rPr lang="en-US" dirty="0" err="1"/>
              <a:t>desenvolvidas</a:t>
            </a:r>
            <a:r>
              <a:rPr lang="en-US" dirty="0"/>
              <a:t> </a:t>
            </a:r>
            <a:r>
              <a:rPr lang="en-US" dirty="0" err="1"/>
              <a:t>utilizando</a:t>
            </a:r>
            <a:r>
              <a:rPr lang="en-US" dirty="0"/>
              <a:t> </a:t>
            </a:r>
            <a:r>
              <a:rPr lang="en-US" dirty="0" err="1"/>
              <a:t>em</a:t>
            </a:r>
            <a:r>
              <a:rPr lang="en-US" dirty="0"/>
              <a:t> R e </a:t>
            </a:r>
            <a:r>
              <a:rPr lang="en-US" dirty="0" err="1"/>
              <a:t>suas</a:t>
            </a:r>
            <a:r>
              <a:rPr lang="en-US" dirty="0"/>
              <a:t> </a:t>
            </a:r>
            <a:r>
              <a:rPr lang="en-US" dirty="0" err="1"/>
              <a:t>bibliotecas</a:t>
            </a:r>
            <a:r>
              <a:rPr lang="en-US"/>
              <a:t>. </a:t>
            </a:r>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11</a:t>
            </a:fld>
            <a:endParaRPr lang="en-US"/>
          </a:p>
        </p:txBody>
      </p:sp>
    </p:spTree>
    <p:extLst>
      <p:ext uri="{BB962C8B-B14F-4D97-AF65-F5344CB8AC3E}">
        <p14:creationId xmlns:p14="http://schemas.microsoft.com/office/powerpoint/2010/main" val="410608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Statistical tests are needed to reach some conclusions;</a:t>
            </a:r>
          </a:p>
          <a:p>
            <a:r>
              <a:rPr lang="en-US" dirty="0"/>
              <a:t>A </a:t>
            </a:r>
            <a:r>
              <a:rPr lang="en-US" dirty="0" err="1"/>
              <a:t>comparação</a:t>
            </a:r>
            <a:r>
              <a:rPr lang="en-US" dirty="0"/>
              <a:t> de </a:t>
            </a:r>
            <a:r>
              <a:rPr lang="en-US" dirty="0" err="1"/>
              <a:t>resultados</a:t>
            </a:r>
            <a:r>
              <a:rPr lang="en-US" dirty="0"/>
              <a:t> com a literature </a:t>
            </a:r>
            <a:r>
              <a:rPr lang="en-US" dirty="0" err="1"/>
              <a:t>deverá</a:t>
            </a:r>
            <a:r>
              <a:rPr lang="en-US" dirty="0"/>
              <a:t> utilizer </a:t>
            </a:r>
            <a:r>
              <a:rPr lang="en-US" dirty="0" err="1"/>
              <a:t>os</a:t>
            </a:r>
            <a:r>
              <a:rPr lang="en-US" dirty="0"/>
              <a:t> </a:t>
            </a:r>
            <a:r>
              <a:rPr lang="en-US" dirty="0" err="1"/>
              <a:t>mesmos</a:t>
            </a:r>
            <a:r>
              <a:rPr lang="en-US" dirty="0"/>
              <a:t> datasets;</a:t>
            </a:r>
          </a:p>
          <a:p>
            <a:r>
              <a:rPr lang="en-US" dirty="0"/>
              <a:t>A </a:t>
            </a:r>
            <a:r>
              <a:rPr lang="en-US" dirty="0" err="1"/>
              <a:t>descrição</a:t>
            </a:r>
            <a:r>
              <a:rPr lang="en-US" dirty="0"/>
              <a:t> do experiment </a:t>
            </a:r>
            <a:r>
              <a:rPr lang="en-US" dirty="0" err="1"/>
              <a:t>deve</a:t>
            </a:r>
            <a:r>
              <a:rPr lang="en-US" dirty="0"/>
              <a:t> </a:t>
            </a:r>
            <a:r>
              <a:rPr lang="en-US" dirty="0" err="1"/>
              <a:t>ser</a:t>
            </a:r>
            <a:r>
              <a:rPr lang="en-US" dirty="0"/>
              <a:t> </a:t>
            </a:r>
            <a:r>
              <a:rPr lang="en-US" dirty="0" err="1"/>
              <a:t>bem</a:t>
            </a:r>
            <a:r>
              <a:rPr lang="en-US" dirty="0"/>
              <a:t> </a:t>
            </a:r>
            <a:r>
              <a:rPr lang="en-US" dirty="0" err="1"/>
              <a:t>detalhada</a:t>
            </a:r>
            <a:r>
              <a:rPr lang="en-US" dirty="0"/>
              <a:t>, </a:t>
            </a:r>
            <a:r>
              <a:rPr lang="en-US" dirty="0" err="1"/>
              <a:t>como</a:t>
            </a:r>
            <a:r>
              <a:rPr lang="en-US" dirty="0"/>
              <a:t> </a:t>
            </a:r>
            <a:r>
              <a:rPr lang="en-US" dirty="0" err="1"/>
              <a:t>por</a:t>
            </a:r>
            <a:r>
              <a:rPr lang="en-US" dirty="0"/>
              <a:t> </a:t>
            </a:r>
            <a:r>
              <a:rPr lang="en-US" dirty="0" err="1"/>
              <a:t>exemplo</a:t>
            </a:r>
            <a:r>
              <a:rPr lang="en-US" dirty="0"/>
              <a:t> </a:t>
            </a:r>
            <a:r>
              <a:rPr lang="en-US" dirty="0" err="1"/>
              <a:t>descrever</a:t>
            </a:r>
            <a:r>
              <a:rPr lang="en-US" dirty="0"/>
              <a:t> com </a:t>
            </a:r>
            <a:r>
              <a:rPr lang="en-US" dirty="0" err="1"/>
              <a:t>mais</a:t>
            </a:r>
            <a:r>
              <a:rPr lang="en-US" dirty="0"/>
              <a:t> rigor </a:t>
            </a:r>
            <a:r>
              <a:rPr lang="en-US" dirty="0" err="1"/>
              <a:t>os</a:t>
            </a:r>
            <a:r>
              <a:rPr lang="en-US" dirty="0"/>
              <a:t> </a:t>
            </a:r>
            <a:r>
              <a:rPr lang="en-US" dirty="0" err="1"/>
              <a:t>parâmetros</a:t>
            </a:r>
            <a:r>
              <a:rPr lang="en-US" dirty="0"/>
              <a:t> dos </a:t>
            </a:r>
            <a:r>
              <a:rPr lang="en-US" dirty="0" err="1"/>
              <a:t>algoritmos</a:t>
            </a:r>
            <a:r>
              <a:rPr lang="en-US" dirty="0"/>
              <a:t> </a:t>
            </a:r>
            <a:r>
              <a:rPr lang="en-US" dirty="0" err="1"/>
              <a:t>utilizados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12</a:t>
            </a:fld>
            <a:endParaRPr lang="en-US"/>
          </a:p>
        </p:txBody>
      </p:sp>
    </p:spTree>
    <p:extLst>
      <p:ext uri="{BB962C8B-B14F-4D97-AF65-F5344CB8AC3E}">
        <p14:creationId xmlns:p14="http://schemas.microsoft.com/office/powerpoint/2010/main" val="223936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13</a:t>
            </a:fld>
            <a:endParaRPr lang="en-US"/>
          </a:p>
        </p:txBody>
      </p:sp>
    </p:spTree>
    <p:extLst>
      <p:ext uri="{BB962C8B-B14F-4D97-AF65-F5344CB8AC3E}">
        <p14:creationId xmlns:p14="http://schemas.microsoft.com/office/powerpoint/2010/main" val="1054638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16</a:t>
            </a:fld>
            <a:endParaRPr lang="en-US"/>
          </a:p>
        </p:txBody>
      </p:sp>
    </p:spTree>
    <p:extLst>
      <p:ext uri="{BB962C8B-B14F-4D97-AF65-F5344CB8AC3E}">
        <p14:creationId xmlns:p14="http://schemas.microsoft.com/office/powerpoint/2010/main" val="541076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17</a:t>
            </a:fld>
            <a:endParaRPr lang="en-US"/>
          </a:p>
        </p:txBody>
      </p:sp>
    </p:spTree>
    <p:extLst>
      <p:ext uri="{BB962C8B-B14F-4D97-AF65-F5344CB8AC3E}">
        <p14:creationId xmlns:p14="http://schemas.microsoft.com/office/powerpoint/2010/main" val="603286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18</a:t>
            </a:fld>
            <a:endParaRPr lang="en-US"/>
          </a:p>
        </p:txBody>
      </p:sp>
    </p:spTree>
    <p:extLst>
      <p:ext uri="{BB962C8B-B14F-4D97-AF65-F5344CB8AC3E}">
        <p14:creationId xmlns:p14="http://schemas.microsoft.com/office/powerpoint/2010/main" val="3255420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19</a:t>
            </a:fld>
            <a:endParaRPr lang="en-US"/>
          </a:p>
        </p:txBody>
      </p:sp>
    </p:spTree>
    <p:extLst>
      <p:ext uri="{BB962C8B-B14F-4D97-AF65-F5344CB8AC3E}">
        <p14:creationId xmlns:p14="http://schemas.microsoft.com/office/powerpoint/2010/main" val="3576731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20</a:t>
            </a:fld>
            <a:endParaRPr lang="en-US"/>
          </a:p>
        </p:txBody>
      </p:sp>
    </p:spTree>
    <p:extLst>
      <p:ext uri="{BB962C8B-B14F-4D97-AF65-F5344CB8AC3E}">
        <p14:creationId xmlns:p14="http://schemas.microsoft.com/office/powerpoint/2010/main" val="1272498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21</a:t>
            </a:fld>
            <a:endParaRPr lang="en-US"/>
          </a:p>
        </p:txBody>
      </p:sp>
    </p:spTree>
    <p:extLst>
      <p:ext uri="{BB962C8B-B14F-4D97-AF65-F5344CB8AC3E}">
        <p14:creationId xmlns:p14="http://schemas.microsoft.com/office/powerpoint/2010/main" val="1719299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Referência</a:t>
            </a:r>
            <a:r>
              <a:rPr lang="en-US" dirty="0"/>
              <a:t> [27] </a:t>
            </a:r>
            <a:r>
              <a:rPr lang="en-US" dirty="0" err="1"/>
              <a:t>mostrou</a:t>
            </a:r>
            <a:r>
              <a:rPr lang="en-US" dirty="0"/>
              <a:t> que </a:t>
            </a:r>
            <a:r>
              <a:rPr lang="en-US" dirty="0" err="1"/>
              <a:t>os</a:t>
            </a:r>
            <a:r>
              <a:rPr lang="en-US" dirty="0"/>
              <a:t> </a:t>
            </a:r>
            <a:r>
              <a:rPr lang="en-US" dirty="0" err="1"/>
              <a:t>métodos</a:t>
            </a:r>
            <a:r>
              <a:rPr lang="en-US" dirty="0"/>
              <a:t> de </a:t>
            </a:r>
            <a:r>
              <a:rPr lang="en-US" dirty="0" err="1"/>
              <a:t>seleção</a:t>
            </a:r>
            <a:r>
              <a:rPr lang="en-US" dirty="0"/>
              <a:t> de feature.</a:t>
            </a:r>
          </a:p>
        </p:txBody>
      </p:sp>
      <p:sp>
        <p:nvSpPr>
          <p:cNvPr id="4" name="Slide Number Placeholder 3"/>
          <p:cNvSpPr>
            <a:spLocks noGrp="1"/>
          </p:cNvSpPr>
          <p:nvPr>
            <p:ph type="sldNum" sz="quarter" idx="5"/>
          </p:nvPr>
        </p:nvSpPr>
        <p:spPr/>
        <p:txBody>
          <a:bodyPr/>
          <a:lstStyle/>
          <a:p>
            <a:fld id="{2E37981E-99AA-524C-88BC-A32F11FE0861}" type="slidenum">
              <a:rPr lang="en-US" smtClean="0"/>
              <a:t>28</a:t>
            </a:fld>
            <a:endParaRPr lang="en-US"/>
          </a:p>
        </p:txBody>
      </p:sp>
    </p:spTree>
    <p:extLst>
      <p:ext uri="{BB962C8B-B14F-4D97-AF65-F5344CB8AC3E}">
        <p14:creationId xmlns:p14="http://schemas.microsoft.com/office/powerpoint/2010/main" val="183440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 user interacts with a BTS often through a simple  mechanism called bug report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number of bug reports in large and medium FLOSS projects is frequently very large. For example, Eclipse had 84,245 bug reports opened from 2013 and 2015, whereas Android project had over 107,456 and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Jboss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had 81, 920.</a:t>
            </a:r>
          </a:p>
          <a:p>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BR triage is essentially manual and a quite error-prone process. This process involves:</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confirm the bug report</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a developer</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update priority</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estimate duration</a:t>
            </a:r>
            <a:endParaRPr lang="en-US" sz="14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or update severity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3</a:t>
            </a:fld>
            <a:endParaRPr lang="en-US"/>
          </a:p>
        </p:txBody>
      </p:sp>
    </p:spTree>
    <p:extLst>
      <p:ext uri="{BB962C8B-B14F-4D97-AF65-F5344CB8AC3E}">
        <p14:creationId xmlns:p14="http://schemas.microsoft.com/office/powerpoint/2010/main" val="3800184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investigate data-driven </a:t>
            </a:r>
            <a:r>
              <a:rPr lang="en-US" dirty="0" err="1"/>
              <a:t>methos</a:t>
            </a:r>
            <a:r>
              <a:rPr lang="en-US" dirty="0"/>
              <a:t> as complete solution (temporal context organizer, feature selector and data-driven predictor).</a:t>
            </a:r>
          </a:p>
        </p:txBody>
      </p:sp>
      <p:sp>
        <p:nvSpPr>
          <p:cNvPr id="4" name="Slide Number Placeholder 3"/>
          <p:cNvSpPr>
            <a:spLocks noGrp="1"/>
          </p:cNvSpPr>
          <p:nvPr>
            <p:ph type="sldNum" sz="quarter" idx="5"/>
          </p:nvPr>
        </p:nvSpPr>
        <p:spPr/>
        <p:txBody>
          <a:bodyPr/>
          <a:lstStyle/>
          <a:p>
            <a:fld id="{2E37981E-99AA-524C-88BC-A32F11FE0861}" type="slidenum">
              <a:rPr lang="en-US" smtClean="0"/>
              <a:t>30</a:t>
            </a:fld>
            <a:endParaRPr lang="en-US"/>
          </a:p>
        </p:txBody>
      </p:sp>
    </p:spTree>
    <p:extLst>
      <p:ext uri="{BB962C8B-B14F-4D97-AF65-F5344CB8AC3E}">
        <p14:creationId xmlns:p14="http://schemas.microsoft.com/office/powerpoint/2010/main" val="688465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ea typeface="Tahoma" panose="020B0604030504040204" pitchFamily="34" charset="0"/>
                <a:cs typeface="Arial" panose="020B0604020202020204" pitchFamily="34" charset="0"/>
              </a:rPr>
              <a:t># For example, the maintenance team could be demand to address less significant bug reports before most important ones.</a:t>
            </a:r>
          </a:p>
          <a:p>
            <a:endParaRPr lang="en-US" dirty="0">
              <a:latin typeface="Arial" panose="020B0604020202020204" pitchFamily="34" charset="0"/>
              <a:ea typeface="Tahoma" panose="020B0604030504040204" pitchFamily="34" charset="0"/>
              <a:cs typeface="Arial" panose="020B0604020202020204" pitchFamily="34" charset="0"/>
            </a:endParaRPr>
          </a:p>
          <a:p>
            <a:r>
              <a:rPr lang="en-US" dirty="0">
                <a:latin typeface="Arial" panose="020B0604020202020204" pitchFamily="34" charset="0"/>
                <a:ea typeface="Tahoma" panose="020B0604030504040204" pitchFamily="34" charset="0"/>
                <a:cs typeface="Arial" panose="020B0604020202020204" pitchFamily="34" charset="0"/>
              </a:rPr>
              <a:t># The severity level information is recognized as critical variable in equation to estimate a prioritization of bug reports. It defines how soon the bug need to be addressed. </a:t>
            </a:r>
          </a:p>
          <a:p>
            <a:endParaRPr lang="en-US" dirty="0">
              <a:latin typeface="Arial" panose="020B0604020202020204" pitchFamily="34" charset="0"/>
              <a:ea typeface="Tahoma" panose="020B060403050404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E37981E-99AA-524C-88BC-A32F11FE0861}" type="slidenum">
              <a:rPr lang="en-US" smtClean="0"/>
              <a:t>4</a:t>
            </a:fld>
            <a:endParaRPr lang="en-US"/>
          </a:p>
        </p:txBody>
      </p:sp>
    </p:spTree>
    <p:extLst>
      <p:ext uri="{BB962C8B-B14F-4D97-AF65-F5344CB8AC3E}">
        <p14:creationId xmlns:p14="http://schemas.microsoft.com/office/powerpoint/2010/main" val="292104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 user interacts with a BTS often through a simple  mechanism called bug report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number of bug reports in large and medium FLOSS projects is frequently very large. For example, Eclipse had 84,245 bug reports opened from 2013 and 2015, whereas Android project had over 107,456 and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Jboss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had 81, 920.</a:t>
            </a:r>
          </a:p>
          <a:p>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BR triage is essentially manual and a quite error-prone process. This process involves:</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confirm the bug report</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a developer</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update priority</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estimate duration</a:t>
            </a:r>
            <a:endParaRPr lang="en-US" sz="14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or update severity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a:t>
            </a:fld>
            <a:endParaRPr lang="en-US"/>
          </a:p>
        </p:txBody>
      </p:sp>
    </p:spTree>
    <p:extLst>
      <p:ext uri="{BB962C8B-B14F-4D97-AF65-F5344CB8AC3E}">
        <p14:creationId xmlns:p14="http://schemas.microsoft.com/office/powerpoint/2010/main" val="170316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this context, considering which our learnt  so far, mainly, with our mapping review there is room to improve Bug Report Severity Level Prediction on FLOSS.</a:t>
            </a: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a:t>
            </a:fld>
            <a:endParaRPr lang="en-US"/>
          </a:p>
        </p:txBody>
      </p:sp>
    </p:spTree>
    <p:extLst>
      <p:ext uri="{BB962C8B-B14F-4D97-AF65-F5344CB8AC3E}">
        <p14:creationId xmlns:p14="http://schemas.microsoft.com/office/powerpoint/2010/main" val="148529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7</a:t>
            </a:fld>
            <a:endParaRPr lang="en-US"/>
          </a:p>
        </p:txBody>
      </p:sp>
    </p:spTree>
    <p:extLst>
      <p:ext uri="{BB962C8B-B14F-4D97-AF65-F5344CB8AC3E}">
        <p14:creationId xmlns:p14="http://schemas.microsoft.com/office/powerpoint/2010/main" val="1754987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realizados</a:t>
            </a:r>
            <a:r>
              <a:rPr lang="en-US" dirty="0"/>
              <a:t> um </a:t>
            </a:r>
            <a:r>
              <a:rPr lang="en-US" dirty="0" err="1"/>
              <a:t>estudo</a:t>
            </a:r>
            <a:r>
              <a:rPr lang="en-US" dirty="0"/>
              <a:t> </a:t>
            </a:r>
            <a:r>
              <a:rPr lang="en-US" dirty="0" err="1"/>
              <a:t>exploratório</a:t>
            </a:r>
            <a:r>
              <a:rPr lang="en-US" dirty="0"/>
              <a:t> </a:t>
            </a:r>
            <a:r>
              <a:rPr lang="en-US" dirty="0" err="1"/>
              <a:t>em</a:t>
            </a:r>
            <a:r>
              <a:rPr lang="en-US" dirty="0"/>
              <a:t> </a:t>
            </a:r>
            <a:r>
              <a:rPr lang="en-US" dirty="0" err="1"/>
              <a:t>diversos</a:t>
            </a:r>
            <a:r>
              <a:rPr lang="en-US" dirty="0"/>
              <a:t> </a:t>
            </a:r>
            <a:r>
              <a:rPr lang="en-US" dirty="0" err="1"/>
              <a:t>projetos</a:t>
            </a:r>
            <a:r>
              <a:rPr lang="en-US" dirty="0"/>
              <a:t> FLOSS, entre </a:t>
            </a:r>
            <a:r>
              <a:rPr lang="en-US" dirty="0" err="1"/>
              <a:t>eles</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8</a:t>
            </a:fld>
            <a:endParaRPr lang="en-US"/>
          </a:p>
        </p:txBody>
      </p:sp>
    </p:spTree>
    <p:extLst>
      <p:ext uri="{BB962C8B-B14F-4D97-AF65-F5344CB8AC3E}">
        <p14:creationId xmlns:p14="http://schemas.microsoft.com/office/powerpoint/2010/main" val="1238040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  </a:t>
            </a:r>
            <a:r>
              <a:rPr lang="en-US" dirty="0" err="1"/>
              <a:t>tipo</a:t>
            </a:r>
            <a:r>
              <a:rPr lang="en-US" dirty="0"/>
              <a:t> de </a:t>
            </a:r>
            <a:r>
              <a:rPr lang="en-US" dirty="0" err="1"/>
              <a:t>informação</a:t>
            </a:r>
            <a:r>
              <a:rPr lang="en-US" dirty="0"/>
              <a:t> que </a:t>
            </a:r>
            <a:r>
              <a:rPr lang="en-US" dirty="0" err="1"/>
              <a:t>nós</a:t>
            </a:r>
            <a:r>
              <a:rPr lang="en-US" dirty="0"/>
              <a:t> </a:t>
            </a:r>
            <a:r>
              <a:rPr lang="en-US" dirty="0" err="1"/>
              <a:t>exploramos</a:t>
            </a:r>
            <a:r>
              <a:rPr lang="en-US" dirty="0"/>
              <a:t> </a:t>
            </a:r>
            <a:r>
              <a:rPr lang="en-US" dirty="0" err="1"/>
              <a:t>foi</a:t>
            </a:r>
            <a:r>
              <a:rPr lang="en-US" dirty="0"/>
              <a:t> a </a:t>
            </a:r>
            <a:r>
              <a:rPr lang="en-US" dirty="0" err="1"/>
              <a:t>dependências</a:t>
            </a:r>
            <a:r>
              <a:rPr lang="en-US" dirty="0"/>
              <a:t> </a:t>
            </a:r>
            <a:r>
              <a:rPr lang="en-US" dirty="0" err="1"/>
              <a:t>ou</a:t>
            </a:r>
            <a:r>
              <a:rPr lang="en-US" dirty="0"/>
              <a:t> de </a:t>
            </a:r>
            <a:r>
              <a:rPr lang="en-US" dirty="0" err="1"/>
              <a:t>rrelacionamento</a:t>
            </a:r>
            <a:r>
              <a:rPr lang="en-US" dirty="0"/>
              <a:t> entre bug reports, </a:t>
            </a:r>
            <a:r>
              <a:rPr lang="en-US" dirty="0" err="1"/>
              <a:t>bem</a:t>
            </a:r>
            <a:r>
              <a:rPr lang="en-US" dirty="0"/>
              <a:t> </a:t>
            </a:r>
            <a:r>
              <a:rPr lang="en-US" dirty="0" err="1"/>
              <a:t>como</a:t>
            </a:r>
            <a:r>
              <a:rPr lang="en-US" dirty="0"/>
              <a:t> outros </a:t>
            </a:r>
            <a:r>
              <a:rPr lang="en-US" dirty="0" err="1"/>
              <a:t>tipos</a:t>
            </a:r>
            <a:r>
              <a:rPr lang="en-US" dirty="0"/>
              <a:t> de reports, </a:t>
            </a:r>
            <a:r>
              <a:rPr lang="en-US" dirty="0" err="1"/>
              <a:t>como</a:t>
            </a:r>
            <a:r>
              <a:rPr lang="en-US" dirty="0"/>
              <a:t> features.  </a:t>
            </a:r>
            <a:r>
              <a:rPr lang="en-US" dirty="0" err="1"/>
              <a:t>Fizemos</a:t>
            </a:r>
            <a:r>
              <a:rPr lang="en-US" dirty="0"/>
              <a:t> </a:t>
            </a:r>
            <a:r>
              <a:rPr lang="en-US" dirty="0" err="1"/>
              <a:t>aproximadamente</a:t>
            </a:r>
            <a:r>
              <a:rPr lang="en-US" dirty="0"/>
              <a:t> 20 </a:t>
            </a:r>
            <a:r>
              <a:rPr lang="en-US" dirty="0" err="1"/>
              <a:t>árvores</a:t>
            </a:r>
            <a:r>
              <a:rPr lang="en-US" dirty="0"/>
              <a:t> que </a:t>
            </a:r>
            <a:r>
              <a:rPr lang="en-US" dirty="0" err="1"/>
              <a:t>permitiram</a:t>
            </a:r>
            <a:r>
              <a:rPr lang="en-US" dirty="0"/>
              <a:t> que a </a:t>
            </a:r>
            <a:r>
              <a:rPr lang="en-US" dirty="0" err="1"/>
              <a:t>gente</a:t>
            </a:r>
            <a:r>
              <a:rPr lang="en-US" dirty="0"/>
              <a:t> </a:t>
            </a:r>
            <a:r>
              <a:rPr lang="en-US" dirty="0" err="1"/>
              <a:t>investigasse</a:t>
            </a:r>
            <a:r>
              <a:rPr lang="en-US" dirty="0"/>
              <a:t> </a:t>
            </a:r>
            <a:r>
              <a:rPr lang="en-US" dirty="0" err="1"/>
              <a:t>tais</a:t>
            </a:r>
            <a:r>
              <a:rPr lang="en-US" dirty="0"/>
              <a:t> </a:t>
            </a:r>
            <a:r>
              <a:rPr lang="en-US" dirty="0" err="1"/>
              <a:t>relações</a:t>
            </a:r>
            <a:r>
              <a:rPr lang="en-US" dirty="0"/>
              <a:t>. </a:t>
            </a:r>
            <a:r>
              <a:rPr lang="en-US" dirty="0" err="1"/>
              <a:t>Nós</a:t>
            </a:r>
            <a:r>
              <a:rPr lang="en-US" dirty="0"/>
              <a:t> </a:t>
            </a:r>
            <a:r>
              <a:rPr lang="en-US" dirty="0" err="1"/>
              <a:t>também</a:t>
            </a:r>
            <a:r>
              <a:rPr lang="en-US" dirty="0"/>
              <a:t> </a:t>
            </a:r>
            <a:r>
              <a:rPr lang="en-US" dirty="0" err="1"/>
              <a:t>desenvolvemos</a:t>
            </a:r>
            <a:r>
              <a:rPr lang="en-US" dirty="0"/>
              <a:t> </a:t>
            </a:r>
            <a:r>
              <a:rPr lang="en-US" dirty="0" err="1"/>
              <a:t>uma</a:t>
            </a:r>
            <a:r>
              <a:rPr lang="en-US" dirty="0"/>
              <a:t> </a:t>
            </a:r>
            <a:r>
              <a:rPr lang="en-US" dirty="0" err="1"/>
              <a:t>métrica</a:t>
            </a:r>
            <a:r>
              <a:rPr lang="en-US" dirty="0"/>
              <a:t> </a:t>
            </a:r>
            <a:r>
              <a:rPr lang="en-US" dirty="0" err="1"/>
              <a:t>pesa</a:t>
            </a:r>
            <a:r>
              <a:rPr lang="en-US" dirty="0"/>
              <a:t> </a:t>
            </a:r>
            <a:r>
              <a:rPr lang="en-US" dirty="0" err="1"/>
              <a:t>uma</a:t>
            </a:r>
            <a:r>
              <a:rPr lang="en-US" dirty="0"/>
              <a:t> </a:t>
            </a:r>
            <a:r>
              <a:rPr lang="en-US" dirty="0" err="1"/>
              <a:t>árvore</a:t>
            </a:r>
            <a:r>
              <a:rPr lang="en-US" dirty="0"/>
              <a:t> de um </a:t>
            </a:r>
            <a:r>
              <a:rPr lang="en-US" dirty="0" err="1"/>
              <a:t>determinado</a:t>
            </a:r>
            <a:r>
              <a:rPr lang="en-US" dirty="0"/>
              <a:t> </a:t>
            </a:r>
            <a:r>
              <a:rPr lang="en-US" dirty="0" err="1"/>
              <a:t>tipo</a:t>
            </a:r>
            <a:r>
              <a:rPr lang="en-US" dirty="0"/>
              <a:t>.</a:t>
            </a:r>
          </a:p>
          <a:p>
            <a:r>
              <a:rPr lang="en-US" dirty="0" err="1"/>
              <a:t>Cada</a:t>
            </a:r>
            <a:r>
              <a:rPr lang="en-US" dirty="0"/>
              <a:t> report </a:t>
            </a:r>
            <a:r>
              <a:rPr lang="en-US" dirty="0" err="1"/>
              <a:t>tem</a:t>
            </a:r>
            <a:r>
              <a:rPr lang="en-US" dirty="0"/>
              <a:t> um peso de </a:t>
            </a:r>
            <a:r>
              <a:rPr lang="en-US" dirty="0" err="1"/>
              <a:t>acordo</a:t>
            </a:r>
            <a:r>
              <a:rPr lang="en-US" dirty="0"/>
              <a:t> com a </a:t>
            </a:r>
            <a:r>
              <a:rPr lang="en-US" dirty="0" err="1"/>
              <a:t>sua</a:t>
            </a:r>
            <a:r>
              <a:rPr lang="en-US" dirty="0"/>
              <a:t> </a:t>
            </a:r>
            <a:r>
              <a:rPr lang="en-US" dirty="0" err="1"/>
              <a:t>severidade</a:t>
            </a:r>
            <a:r>
              <a:rPr lang="en-US" dirty="0"/>
              <a:t>. E o peso final, </a:t>
            </a:r>
            <a:r>
              <a:rPr lang="en-US" dirty="0" err="1"/>
              <a:t>é</a:t>
            </a:r>
            <a:r>
              <a:rPr lang="en-US" dirty="0"/>
              <a:t> a soma de </a:t>
            </a:r>
            <a:r>
              <a:rPr lang="en-US" dirty="0" err="1"/>
              <a:t>todos</a:t>
            </a:r>
            <a:r>
              <a:rPr lang="en-US" dirty="0"/>
              <a:t> </a:t>
            </a:r>
            <a:r>
              <a:rPr lang="en-US" dirty="0" err="1"/>
              <a:t>os</a:t>
            </a:r>
            <a:r>
              <a:rPr lang="en-US" dirty="0"/>
              <a:t> pesos </a:t>
            </a:r>
            <a:r>
              <a:rPr lang="en-US" dirty="0" err="1"/>
              <a:t>dividida</a:t>
            </a:r>
            <a:r>
              <a:rPr lang="en-US" dirty="0"/>
              <a:t> pela </a:t>
            </a:r>
            <a:r>
              <a:rPr lang="en-US" dirty="0" err="1"/>
              <a:t>quantidade</a:t>
            </a:r>
            <a:r>
              <a:rPr lang="en-US" dirty="0"/>
              <a:t> de reports.</a:t>
            </a:r>
          </a:p>
        </p:txBody>
      </p:sp>
      <p:sp>
        <p:nvSpPr>
          <p:cNvPr id="4" name="Slide Number Placeholder 3"/>
          <p:cNvSpPr>
            <a:spLocks noGrp="1"/>
          </p:cNvSpPr>
          <p:nvPr>
            <p:ph type="sldNum" sz="quarter" idx="5"/>
          </p:nvPr>
        </p:nvSpPr>
        <p:spPr/>
        <p:txBody>
          <a:bodyPr/>
          <a:lstStyle/>
          <a:p>
            <a:fld id="{2E37981E-99AA-524C-88BC-A32F11FE0861}" type="slidenum">
              <a:rPr lang="en-US" smtClean="0"/>
              <a:t>9</a:t>
            </a:fld>
            <a:endParaRPr lang="en-US"/>
          </a:p>
        </p:txBody>
      </p:sp>
    </p:spTree>
    <p:extLst>
      <p:ext uri="{BB962C8B-B14F-4D97-AF65-F5344CB8AC3E}">
        <p14:creationId xmlns:p14="http://schemas.microsoft.com/office/powerpoint/2010/main" val="34813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Nós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utilizadnos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algumas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técnicas</a:t>
            </a:r>
            <a:r>
              <a:rPr lang="en-US" sz="1200" b="0" i="0" u="none" strike="noStrike" kern="1200" dirty="0">
                <a:solidFill>
                  <a:schemeClr val="tx1"/>
                </a:solidFill>
                <a:effectLst/>
                <a:latin typeface="+mn-lt"/>
                <a:ea typeface="+mn-ea"/>
                <a:cs typeface="+mn-cs"/>
              </a:rPr>
              <a:t> de </a:t>
            </a:r>
            <a:r>
              <a:rPr lang="en-US" sz="1200" b="0" i="0" u="none" strike="noStrike" kern="1200" dirty="0" err="1">
                <a:solidFill>
                  <a:schemeClr val="tx1"/>
                </a:solidFill>
                <a:effectLst/>
                <a:latin typeface="+mn-lt"/>
                <a:ea typeface="+mn-ea"/>
                <a:cs typeface="+mn-cs"/>
              </a:rPr>
              <a:t>visualização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como</a:t>
            </a:r>
            <a:r>
              <a:rPr lang="en-US" sz="1200" b="0" i="0" u="none" strike="noStrike" kern="1200" dirty="0">
                <a:solidFill>
                  <a:schemeClr val="tx1"/>
                </a:solidFill>
                <a:effectLst/>
                <a:latin typeface="+mn-lt"/>
                <a:ea typeface="+mn-ea"/>
                <a:cs typeface="+mn-cs"/>
              </a:rPr>
              <a:t> a T-SNE que </a:t>
            </a:r>
            <a:r>
              <a:rPr lang="en-US" sz="1200" b="0" i="0" u="none" strike="noStrike" kern="1200" dirty="0" err="1">
                <a:solidFill>
                  <a:schemeClr val="tx1"/>
                </a:solidFill>
                <a:effectLst/>
                <a:latin typeface="+mn-lt"/>
                <a:ea typeface="+mn-ea"/>
                <a:cs typeface="+mn-cs"/>
              </a:rPr>
              <a:t>permite</a:t>
            </a:r>
            <a:r>
              <a:rPr lang="en-US" sz="1200" b="0" i="0" u="none" strike="noStrike" kern="1200" dirty="0">
                <a:solidFill>
                  <a:schemeClr val="tx1"/>
                </a:solidFill>
                <a:effectLst/>
                <a:latin typeface="+mn-lt"/>
                <a:ea typeface="+mn-ea"/>
                <a:cs typeface="+mn-cs"/>
              </a:rPr>
              <a:t> the visualization of high-dimensional datasets. Neste </a:t>
            </a:r>
            <a:r>
              <a:rPr lang="en-US" sz="1200" b="0" i="0" u="none" strike="noStrike" kern="1200" dirty="0" err="1">
                <a:solidFill>
                  <a:schemeClr val="tx1"/>
                </a:solidFill>
                <a:effectLst/>
                <a:latin typeface="+mn-lt"/>
                <a:ea typeface="+mn-ea"/>
                <a:cs typeface="+mn-cs"/>
              </a:rPr>
              <a:t>caso</a:t>
            </a:r>
            <a:r>
              <a:rPr lang="en-US" sz="1200" b="0" i="0" u="none" strike="noStrike" kern="1200" dirty="0">
                <a:solidFill>
                  <a:schemeClr val="tx1"/>
                </a:solidFill>
                <a:effectLst/>
                <a:latin typeface="+mn-lt"/>
                <a:ea typeface="+mn-ea"/>
                <a:cs typeface="+mn-cs"/>
              </a:rPr>
              <a:t>, o T-SNE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 no o dataset </a:t>
            </a:r>
            <a:r>
              <a:rPr lang="en-US" sz="1200" b="0" i="0" u="none" strike="noStrike" kern="1200" dirty="0" err="1">
                <a:solidFill>
                  <a:schemeClr val="tx1"/>
                </a:solidFill>
                <a:effectLst/>
                <a:latin typeface="+mn-lt"/>
                <a:ea typeface="+mn-ea"/>
                <a:cs typeface="+mn-cs"/>
              </a:rPr>
              <a:t>em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questão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tinha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uma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separação</a:t>
            </a:r>
            <a:r>
              <a:rPr lang="en-US" sz="1200" b="0" i="0" u="none" strike="noStrike" kern="1200" dirty="0">
                <a:solidFill>
                  <a:schemeClr val="tx1"/>
                </a:solidFill>
                <a:effectLst/>
                <a:latin typeface="+mn-lt"/>
                <a:ea typeface="+mn-ea"/>
                <a:cs typeface="+mn-cs"/>
              </a:rPr>
              <a:t> entre as classes que </a:t>
            </a:r>
            <a:r>
              <a:rPr lang="en-US" sz="1200" b="0" i="0" u="none" strike="noStrike" kern="1200" dirty="0" err="1">
                <a:solidFill>
                  <a:schemeClr val="tx1"/>
                </a:solidFill>
                <a:effectLst/>
                <a:latin typeface="+mn-lt"/>
                <a:ea typeface="+mn-ea"/>
                <a:cs typeface="+mn-cs"/>
              </a:rPr>
              <a:t>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prática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compromete</a:t>
            </a:r>
            <a:r>
              <a:rPr lang="en-US" sz="1200" b="0" i="0" u="none" strike="noStrike" kern="1200" dirty="0">
                <a:solidFill>
                  <a:schemeClr val="tx1"/>
                </a:solidFill>
                <a:effectLst/>
                <a:latin typeface="+mn-lt"/>
                <a:ea typeface="+mn-ea"/>
                <a:cs typeface="+mn-cs"/>
              </a:rPr>
              <a:t> a performance dos </a:t>
            </a:r>
            <a:r>
              <a:rPr lang="en-US" sz="1200" b="0" i="0" u="none" strike="noStrike" kern="1200" dirty="0" err="1">
                <a:solidFill>
                  <a:schemeClr val="tx1"/>
                </a:solidFill>
                <a:effectLst/>
                <a:latin typeface="+mn-lt"/>
                <a:ea typeface="+mn-ea"/>
                <a:cs typeface="+mn-cs"/>
              </a:rPr>
              <a:t>classificadores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Nossos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experimentos</a:t>
            </a:r>
            <a:r>
              <a:rPr lang="en-US" sz="1200" b="0" i="0" u="none" strike="noStrike" kern="1200" dirty="0">
                <a:solidFill>
                  <a:schemeClr val="tx1"/>
                </a:solidFill>
                <a:effectLst/>
                <a:latin typeface="+mn-lt"/>
                <a:ea typeface="+mn-ea"/>
                <a:cs typeface="+mn-cs"/>
              </a:rPr>
              <a:t> e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os</a:t>
            </a:r>
            <a:r>
              <a:rPr lang="en-US" sz="1200" b="0" i="0" u="none" strike="noStrike" kern="1200" dirty="0">
                <a:solidFill>
                  <a:schemeClr val="tx1"/>
                </a:solidFill>
                <a:effectLst/>
                <a:latin typeface="+mn-lt"/>
                <a:ea typeface="+mn-ea"/>
                <a:cs typeface="+mn-cs"/>
              </a:rPr>
              <a:t> dados do </a:t>
            </a:r>
            <a:r>
              <a:rPr lang="en-US" sz="1200" b="0" i="0" u="none" strike="noStrike" kern="1200" dirty="0" err="1">
                <a:solidFill>
                  <a:schemeClr val="tx1"/>
                </a:solidFill>
                <a:effectLst/>
                <a:latin typeface="+mn-lt"/>
                <a:ea typeface="+mn-ea"/>
                <a:cs typeface="+mn-cs"/>
              </a:rPr>
              <a:t>nosso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estudo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sistemático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10</a:t>
            </a:fld>
            <a:endParaRPr lang="en-US"/>
          </a:p>
        </p:txBody>
      </p:sp>
    </p:spTree>
    <p:extLst>
      <p:ext uri="{BB962C8B-B14F-4D97-AF65-F5344CB8AC3E}">
        <p14:creationId xmlns:p14="http://schemas.microsoft.com/office/powerpoint/2010/main" val="156663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6C9-CC84-844D-AFFD-C530C45659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45A9A5-8E22-A243-A481-C2A37386E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5AA81-E011-D546-B9FA-1E29CF956923}"/>
              </a:ext>
            </a:extLst>
          </p:cNvPr>
          <p:cNvSpPr>
            <a:spLocks noGrp="1"/>
          </p:cNvSpPr>
          <p:nvPr>
            <p:ph type="dt" sz="half" idx="10"/>
          </p:nvPr>
        </p:nvSpPr>
        <p:spPr/>
        <p:txBody>
          <a:bodyPr/>
          <a:lstStyle/>
          <a:p>
            <a:fld id="{970A2CBB-8C7A-2349-A174-96CCAF71A41E}" type="datetime1">
              <a:rPr lang="en-US" smtClean="0"/>
              <a:t>9/18/18</a:t>
            </a:fld>
            <a:endParaRPr lang="en-US"/>
          </a:p>
        </p:txBody>
      </p:sp>
      <p:sp>
        <p:nvSpPr>
          <p:cNvPr id="5" name="Footer Placeholder 4">
            <a:extLst>
              <a:ext uri="{FF2B5EF4-FFF2-40B4-BE49-F238E27FC236}">
                <a16:creationId xmlns:a16="http://schemas.microsoft.com/office/drawing/2014/main" id="{5ED6F9B0-53D6-B64E-8E88-5D7D02C36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5EA21-5535-5C41-957E-EDFFF2336BF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40632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277D-2A83-B545-B818-068EC9B0A3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86B8D-7BF1-D74F-B9F6-AB3B20E13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7AFE5-257C-D441-B850-61F2C5D3A9D5}"/>
              </a:ext>
            </a:extLst>
          </p:cNvPr>
          <p:cNvSpPr>
            <a:spLocks noGrp="1"/>
          </p:cNvSpPr>
          <p:nvPr>
            <p:ph type="dt" sz="half" idx="10"/>
          </p:nvPr>
        </p:nvSpPr>
        <p:spPr/>
        <p:txBody>
          <a:bodyPr/>
          <a:lstStyle/>
          <a:p>
            <a:fld id="{BA21BAB2-1BC1-0C44-9C77-A89CC67BE962}" type="datetime1">
              <a:rPr lang="en-US" smtClean="0"/>
              <a:t>9/18/18</a:t>
            </a:fld>
            <a:endParaRPr lang="en-US"/>
          </a:p>
        </p:txBody>
      </p:sp>
      <p:sp>
        <p:nvSpPr>
          <p:cNvPr id="5" name="Footer Placeholder 4">
            <a:extLst>
              <a:ext uri="{FF2B5EF4-FFF2-40B4-BE49-F238E27FC236}">
                <a16:creationId xmlns:a16="http://schemas.microsoft.com/office/drawing/2014/main" id="{81D4369D-597E-2A4A-B5FF-E682734EE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340B6-BD75-D34C-81D7-85237608711A}"/>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372472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91BAA-B975-EC47-93F2-623374E31B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2761E-D211-4845-96C9-99B9485087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A7B9-0F4F-4E40-9308-712F551230FD}"/>
              </a:ext>
            </a:extLst>
          </p:cNvPr>
          <p:cNvSpPr>
            <a:spLocks noGrp="1"/>
          </p:cNvSpPr>
          <p:nvPr>
            <p:ph type="dt" sz="half" idx="10"/>
          </p:nvPr>
        </p:nvSpPr>
        <p:spPr/>
        <p:txBody>
          <a:bodyPr/>
          <a:lstStyle/>
          <a:p>
            <a:fld id="{6AFF6AAC-971F-D447-BD58-33E8DB06D8E3}" type="datetime1">
              <a:rPr lang="en-US" smtClean="0"/>
              <a:t>9/18/18</a:t>
            </a:fld>
            <a:endParaRPr lang="en-US"/>
          </a:p>
        </p:txBody>
      </p:sp>
      <p:sp>
        <p:nvSpPr>
          <p:cNvPr id="5" name="Footer Placeholder 4">
            <a:extLst>
              <a:ext uri="{FF2B5EF4-FFF2-40B4-BE49-F238E27FC236}">
                <a16:creationId xmlns:a16="http://schemas.microsoft.com/office/drawing/2014/main" id="{AB997D16-841C-6546-93D6-ACCF7CB0C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80D5B-933B-1044-8359-895D42D910B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6971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3DD-31EA-D64F-A6DD-F9243C31DED5}"/>
              </a:ext>
            </a:extLst>
          </p:cNvPr>
          <p:cNvSpPr>
            <a:spLocks noGrp="1"/>
          </p:cNvSpPr>
          <p:nvPr>
            <p:ph type="title"/>
          </p:nvPr>
        </p:nvSpPr>
        <p:spPr>
          <a:xfrm>
            <a:off x="372686" y="365125"/>
            <a:ext cx="10515600" cy="935152"/>
          </a:xfrm>
        </p:spPr>
        <p:txBody>
          <a:bodyPr/>
          <a:lstStyle>
            <a:lvl1pPr>
              <a:defRPr b="1" baseline="0">
                <a:solidFill>
                  <a:schemeClr val="tx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B0ED132-8038-DE41-B5CA-5FEB2984005F}"/>
              </a:ext>
            </a:extLst>
          </p:cNvPr>
          <p:cNvSpPr>
            <a:spLocks noGrp="1"/>
          </p:cNvSpPr>
          <p:nvPr>
            <p:ph idx="1"/>
          </p:nvPr>
        </p:nvSpPr>
        <p:spPr>
          <a:xfrm>
            <a:off x="838200" y="1479665"/>
            <a:ext cx="10515600" cy="4697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8DF12-6D22-2047-9C6D-F5C07B7BEA68}"/>
              </a:ext>
            </a:extLst>
          </p:cNvPr>
          <p:cNvSpPr>
            <a:spLocks noGrp="1"/>
          </p:cNvSpPr>
          <p:nvPr>
            <p:ph type="dt" sz="half" idx="10"/>
          </p:nvPr>
        </p:nvSpPr>
        <p:spPr/>
        <p:txBody>
          <a:bodyPr/>
          <a:lstStyle/>
          <a:p>
            <a:fld id="{64FBB739-C37D-0A47-A65A-D0D22BC19D2C}" type="datetime1">
              <a:rPr lang="en-US" smtClean="0"/>
              <a:t>9/18/18</a:t>
            </a:fld>
            <a:endParaRPr lang="en-US"/>
          </a:p>
        </p:txBody>
      </p:sp>
      <p:sp>
        <p:nvSpPr>
          <p:cNvPr id="5" name="Footer Placeholder 4">
            <a:extLst>
              <a:ext uri="{FF2B5EF4-FFF2-40B4-BE49-F238E27FC236}">
                <a16:creationId xmlns:a16="http://schemas.microsoft.com/office/drawing/2014/main" id="{76ADDACC-69FB-724F-BB86-E28D11A47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2ACD5-C3A5-674B-B269-E4BB6C41F97E}"/>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963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F2A5-FE50-AD49-84AF-110DC1F1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C361F-6E30-614E-B0E5-DE0F577B9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730D93-CD43-4740-AA0F-7B35FBB9EDEF}"/>
              </a:ext>
            </a:extLst>
          </p:cNvPr>
          <p:cNvSpPr>
            <a:spLocks noGrp="1"/>
          </p:cNvSpPr>
          <p:nvPr>
            <p:ph type="dt" sz="half" idx="10"/>
          </p:nvPr>
        </p:nvSpPr>
        <p:spPr/>
        <p:txBody>
          <a:bodyPr/>
          <a:lstStyle/>
          <a:p>
            <a:fld id="{797CD398-178D-E84B-AD95-9F8B22F9CBB5}" type="datetime1">
              <a:rPr lang="en-US" smtClean="0"/>
              <a:t>9/18/18</a:t>
            </a:fld>
            <a:endParaRPr lang="en-US"/>
          </a:p>
        </p:txBody>
      </p:sp>
      <p:sp>
        <p:nvSpPr>
          <p:cNvPr id="5" name="Footer Placeholder 4">
            <a:extLst>
              <a:ext uri="{FF2B5EF4-FFF2-40B4-BE49-F238E27FC236}">
                <a16:creationId xmlns:a16="http://schemas.microsoft.com/office/drawing/2014/main" id="{3D59338B-2560-494D-97D8-DB54B6AE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6B45-99C4-294F-8395-C8DAD1195CC8}"/>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189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8CD2-3CD8-2F40-A6A3-2B259F6A36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F7104-5939-0849-9E42-C3FB6F6280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AE289-34A5-6842-A671-401E2C5EC8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5FD4F-5AB9-F946-9EAF-CBD0F22B56CC}"/>
              </a:ext>
            </a:extLst>
          </p:cNvPr>
          <p:cNvSpPr>
            <a:spLocks noGrp="1"/>
          </p:cNvSpPr>
          <p:nvPr>
            <p:ph type="dt" sz="half" idx="10"/>
          </p:nvPr>
        </p:nvSpPr>
        <p:spPr/>
        <p:txBody>
          <a:bodyPr/>
          <a:lstStyle/>
          <a:p>
            <a:fld id="{F6250D45-65CC-A246-8D7B-1D6E3F7F9BAA}" type="datetime1">
              <a:rPr lang="en-US" smtClean="0"/>
              <a:t>9/18/18</a:t>
            </a:fld>
            <a:endParaRPr lang="en-US"/>
          </a:p>
        </p:txBody>
      </p:sp>
      <p:sp>
        <p:nvSpPr>
          <p:cNvPr id="6" name="Footer Placeholder 5">
            <a:extLst>
              <a:ext uri="{FF2B5EF4-FFF2-40B4-BE49-F238E27FC236}">
                <a16:creationId xmlns:a16="http://schemas.microsoft.com/office/drawing/2014/main" id="{26D52A7C-15E4-7842-9FAD-C9DC13EA5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6D2C8-D447-8846-B17E-517C68F5200B}"/>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8504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EB5A-5803-6D43-AF03-98325511AE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AED71-A3CC-E647-BCE3-43CFF3FB7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AB13A5-FB4D-2D4A-A01D-0D926C741E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532AF3-4119-EB45-A6A2-6B22305C4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01F37B-0C35-6B4E-9457-24DF75599C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CAF3B-7473-2D4F-A64C-D53FEE2D0CFA}"/>
              </a:ext>
            </a:extLst>
          </p:cNvPr>
          <p:cNvSpPr>
            <a:spLocks noGrp="1"/>
          </p:cNvSpPr>
          <p:nvPr>
            <p:ph type="dt" sz="half" idx="10"/>
          </p:nvPr>
        </p:nvSpPr>
        <p:spPr/>
        <p:txBody>
          <a:bodyPr/>
          <a:lstStyle/>
          <a:p>
            <a:fld id="{90601BC3-C97E-8443-95F6-1BD57B6A9E20}" type="datetime1">
              <a:rPr lang="en-US" smtClean="0"/>
              <a:t>9/18/18</a:t>
            </a:fld>
            <a:endParaRPr lang="en-US"/>
          </a:p>
        </p:txBody>
      </p:sp>
      <p:sp>
        <p:nvSpPr>
          <p:cNvPr id="8" name="Footer Placeholder 7">
            <a:extLst>
              <a:ext uri="{FF2B5EF4-FFF2-40B4-BE49-F238E27FC236}">
                <a16:creationId xmlns:a16="http://schemas.microsoft.com/office/drawing/2014/main" id="{1656BB36-77F5-7042-BD12-EFAD4247D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E1E811-2215-7D41-8FA7-B8F745462E81}"/>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87816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8F-FE00-944F-A55A-2F8982581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5EB703-6364-5344-A56C-27C2FFADF958}"/>
              </a:ext>
            </a:extLst>
          </p:cNvPr>
          <p:cNvSpPr>
            <a:spLocks noGrp="1"/>
          </p:cNvSpPr>
          <p:nvPr>
            <p:ph type="dt" sz="half" idx="10"/>
          </p:nvPr>
        </p:nvSpPr>
        <p:spPr/>
        <p:txBody>
          <a:bodyPr/>
          <a:lstStyle/>
          <a:p>
            <a:fld id="{1A1B5C20-67D9-BE44-AEB1-807F65709052}" type="datetime1">
              <a:rPr lang="en-US" smtClean="0"/>
              <a:t>9/18/18</a:t>
            </a:fld>
            <a:endParaRPr lang="en-US"/>
          </a:p>
        </p:txBody>
      </p:sp>
      <p:sp>
        <p:nvSpPr>
          <p:cNvPr id="4" name="Footer Placeholder 3">
            <a:extLst>
              <a:ext uri="{FF2B5EF4-FFF2-40B4-BE49-F238E27FC236}">
                <a16:creationId xmlns:a16="http://schemas.microsoft.com/office/drawing/2014/main" id="{7E1C8FF7-239B-3E46-B7F1-1C6D9997C7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5ED475-6F9A-0B43-A11A-49A2E4079F7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3299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28F26-3DCB-8E44-B7F4-D99F80C3BE78}"/>
              </a:ext>
            </a:extLst>
          </p:cNvPr>
          <p:cNvSpPr>
            <a:spLocks noGrp="1"/>
          </p:cNvSpPr>
          <p:nvPr>
            <p:ph type="dt" sz="half" idx="10"/>
          </p:nvPr>
        </p:nvSpPr>
        <p:spPr/>
        <p:txBody>
          <a:bodyPr/>
          <a:lstStyle/>
          <a:p>
            <a:fld id="{CDFE5151-3866-8F45-90B8-4AB0B65CEAD3}" type="datetime1">
              <a:rPr lang="en-US" smtClean="0"/>
              <a:t>9/18/18</a:t>
            </a:fld>
            <a:endParaRPr lang="en-US"/>
          </a:p>
        </p:txBody>
      </p:sp>
      <p:sp>
        <p:nvSpPr>
          <p:cNvPr id="3" name="Footer Placeholder 2">
            <a:extLst>
              <a:ext uri="{FF2B5EF4-FFF2-40B4-BE49-F238E27FC236}">
                <a16:creationId xmlns:a16="http://schemas.microsoft.com/office/drawing/2014/main" id="{905A9CFF-E312-C641-8EBC-8DD529318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C915A-2A07-A740-86C7-4400E755510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953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758E-A3AE-7E4C-AA5E-394626B3E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01D76-8237-9F4F-B916-4CB82B2EF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AF944-03FA-6E49-BF23-39BE2D0B3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BAEB43-2B7D-5948-BBD5-B0C720F3F809}"/>
              </a:ext>
            </a:extLst>
          </p:cNvPr>
          <p:cNvSpPr>
            <a:spLocks noGrp="1"/>
          </p:cNvSpPr>
          <p:nvPr>
            <p:ph type="dt" sz="half" idx="10"/>
          </p:nvPr>
        </p:nvSpPr>
        <p:spPr/>
        <p:txBody>
          <a:bodyPr/>
          <a:lstStyle/>
          <a:p>
            <a:fld id="{3824F55B-9154-9E4F-B2A4-3DEBFE47FA35}" type="datetime1">
              <a:rPr lang="en-US" smtClean="0"/>
              <a:t>9/18/18</a:t>
            </a:fld>
            <a:endParaRPr lang="en-US"/>
          </a:p>
        </p:txBody>
      </p:sp>
      <p:sp>
        <p:nvSpPr>
          <p:cNvPr id="6" name="Footer Placeholder 5">
            <a:extLst>
              <a:ext uri="{FF2B5EF4-FFF2-40B4-BE49-F238E27FC236}">
                <a16:creationId xmlns:a16="http://schemas.microsoft.com/office/drawing/2014/main" id="{3256CC6A-3996-4145-A444-2FEC76599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43D20-E8E9-B843-97B3-43522BC8B2E9}"/>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1178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A33-C857-E04B-B3A6-77431BA81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C2589-B901-D64F-B55A-A5506D623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F2E64-BF3E-444B-BF92-101B11636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C78159-9D21-1C47-9CC1-7064FD1659F7}"/>
              </a:ext>
            </a:extLst>
          </p:cNvPr>
          <p:cNvSpPr>
            <a:spLocks noGrp="1"/>
          </p:cNvSpPr>
          <p:nvPr>
            <p:ph type="dt" sz="half" idx="10"/>
          </p:nvPr>
        </p:nvSpPr>
        <p:spPr/>
        <p:txBody>
          <a:bodyPr/>
          <a:lstStyle/>
          <a:p>
            <a:fld id="{FA5F145A-60BE-E049-80DB-86CDB99E060F}" type="datetime1">
              <a:rPr lang="en-US" smtClean="0"/>
              <a:t>9/18/18</a:t>
            </a:fld>
            <a:endParaRPr lang="en-US"/>
          </a:p>
        </p:txBody>
      </p:sp>
      <p:sp>
        <p:nvSpPr>
          <p:cNvPr id="6" name="Footer Placeholder 5">
            <a:extLst>
              <a:ext uri="{FF2B5EF4-FFF2-40B4-BE49-F238E27FC236}">
                <a16:creationId xmlns:a16="http://schemas.microsoft.com/office/drawing/2014/main" id="{3096DEF3-ED22-7543-B87C-E6A24F555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C6907-1B83-2C48-A666-23E9804EA72C}"/>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87381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F552B-D17D-2A4C-9005-BAE3EBC49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565207-1C0B-C343-B97D-C5DA0F55E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BA6AF-A8A3-1E45-9A7B-95350E85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E54BD-48CF-1145-8847-88367DD1166A}" type="datetime1">
              <a:rPr lang="en-US" smtClean="0"/>
              <a:t>9/18/18</a:t>
            </a:fld>
            <a:endParaRPr lang="en-US"/>
          </a:p>
        </p:txBody>
      </p:sp>
      <p:sp>
        <p:nvSpPr>
          <p:cNvPr id="5" name="Footer Placeholder 4">
            <a:extLst>
              <a:ext uri="{FF2B5EF4-FFF2-40B4-BE49-F238E27FC236}">
                <a16:creationId xmlns:a16="http://schemas.microsoft.com/office/drawing/2014/main" id="{21674D0D-1E46-9B46-85C7-0E629AF88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B6CA9-416C-2841-87B3-33D30F9AC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BE41-4F07-9843-B89E-F43C6BF0BE36}" type="slidenum">
              <a:rPr lang="en-US" smtClean="0"/>
              <a:t>‹#›</a:t>
            </a:fld>
            <a:endParaRPr lang="en-US"/>
          </a:p>
        </p:txBody>
      </p:sp>
    </p:spTree>
    <p:extLst>
      <p:ext uri="{BB962C8B-B14F-4D97-AF65-F5344CB8AC3E}">
        <p14:creationId xmlns:p14="http://schemas.microsoft.com/office/powerpoint/2010/main" val="323606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225E-3E59-7945-9ABD-7B3466BE80D8}"/>
              </a:ext>
            </a:extLst>
          </p:cNvPr>
          <p:cNvSpPr>
            <a:spLocks noGrp="1"/>
          </p:cNvSpPr>
          <p:nvPr>
            <p:ph type="ctrTitle"/>
          </p:nvPr>
        </p:nvSpPr>
        <p:spPr>
          <a:xfrm>
            <a:off x="581891" y="731520"/>
            <a:ext cx="11139054" cy="3009207"/>
          </a:xfrm>
        </p:spPr>
        <p:txBody>
          <a:bodyPr>
            <a:normAutofit/>
          </a:bodyPr>
          <a:lstStyle/>
          <a:p>
            <a:r>
              <a:rPr lang="en-US" sz="4400" dirty="0">
                <a:ea typeface="Tahoma" panose="020B0604030504040204" pitchFamily="34" charset="0"/>
                <a:cs typeface="Noto Nastaliq Urdu" panose="020B0502040504020204" pitchFamily="34" charset="-78"/>
              </a:rPr>
              <a:t>Improving Bug Report Severity Level Prediction on Free/Libre Open Source Software</a:t>
            </a:r>
            <a:br>
              <a:rPr lang="en-US" dirty="0">
                <a:ea typeface="Tahoma" panose="020B0604030504040204" pitchFamily="34" charset="0"/>
                <a:cs typeface="Noto Nastaliq Urdu" panose="020B0502040504020204" pitchFamily="34" charset="-78"/>
              </a:rPr>
            </a:br>
            <a:r>
              <a:rPr lang="en-US" sz="3100" dirty="0">
                <a:solidFill>
                  <a:schemeClr val="accent5"/>
                </a:solidFill>
                <a:ea typeface="Tahoma" panose="020B0604030504040204" pitchFamily="34" charset="0"/>
                <a:cs typeface="Noto Nastaliq Urdu" panose="020B0502040504020204" pitchFamily="34" charset="-78"/>
              </a:rPr>
              <a:t>Doctorate Qualifying Exam</a:t>
            </a:r>
            <a:r>
              <a:rPr lang="en-US" sz="4000" dirty="0">
                <a:ea typeface="Tahoma" panose="020B0604030504040204" pitchFamily="34" charset="0"/>
                <a:cs typeface="Noto Nastaliq Urdu" panose="020B0502040504020204" pitchFamily="34" charset="-78"/>
              </a:rPr>
              <a:t>	</a:t>
            </a:r>
            <a:endParaRPr lang="en-US" dirty="0">
              <a:ea typeface="Tahoma" panose="020B0604030504040204" pitchFamily="34" charset="0"/>
              <a:cs typeface="Noto Nastaliq Urdu" panose="020B0502040504020204" pitchFamily="34" charset="-78"/>
            </a:endParaRPr>
          </a:p>
        </p:txBody>
      </p:sp>
      <p:sp>
        <p:nvSpPr>
          <p:cNvPr id="3" name="Subtitle 2">
            <a:extLst>
              <a:ext uri="{FF2B5EF4-FFF2-40B4-BE49-F238E27FC236}">
                <a16:creationId xmlns:a16="http://schemas.microsoft.com/office/drawing/2014/main" id="{E8AFB5C8-F2E8-F34A-B858-092466D30F3C}"/>
              </a:ext>
            </a:extLst>
          </p:cNvPr>
          <p:cNvSpPr>
            <a:spLocks noGrp="1"/>
          </p:cNvSpPr>
          <p:nvPr>
            <p:ph type="subTitle" idx="1"/>
          </p:nvPr>
        </p:nvSpPr>
        <p:spPr>
          <a:xfrm>
            <a:off x="964275" y="4358620"/>
            <a:ext cx="10208029" cy="2150369"/>
          </a:xfrm>
        </p:spPr>
        <p:txBody>
          <a:bodyPr>
            <a:normAutofit fontScale="92500" lnSpcReduction="20000"/>
          </a:bodyPr>
          <a:lstStyle/>
          <a:p>
            <a:r>
              <a:rPr lang="en-US" sz="2600" dirty="0">
                <a:latin typeface="Arial" panose="020B0604020202020204" pitchFamily="34" charset="0"/>
                <a:ea typeface="Tahoma" panose="020B0604030504040204" pitchFamily="34" charset="0"/>
                <a:cs typeface="Arial" panose="020B0604020202020204" pitchFamily="34" charset="0"/>
              </a:rPr>
              <a:t>PhD Student: Luiz Alberto Ferreira Gomes</a:t>
            </a:r>
            <a:endParaRPr lang="en-US" sz="2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gomes.luiz@ic.unicamp.br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600" dirty="0">
                <a:latin typeface="Arial" panose="020B0604020202020204" pitchFamily="34" charset="0"/>
                <a:ea typeface="Tahoma" panose="020B0604030504040204" pitchFamily="34" charset="0"/>
                <a:cs typeface="Arial" panose="020B0604020202020204" pitchFamily="34" charset="0"/>
              </a:rPr>
              <a:t>Adviser: Prof. Mario </a:t>
            </a:r>
            <a:r>
              <a:rPr lang="en-US" sz="2600" dirty="0" err="1">
                <a:latin typeface="Arial" panose="020B0604020202020204" pitchFamily="34" charset="0"/>
                <a:ea typeface="Tahoma" panose="020B0604030504040204" pitchFamily="34" charset="0"/>
                <a:cs typeface="Arial" panose="020B0604020202020204" pitchFamily="34" charset="0"/>
              </a:rPr>
              <a:t>Lúcio</a:t>
            </a:r>
            <a:r>
              <a:rPr lang="en-US" sz="2600" dirty="0">
                <a:latin typeface="Arial" panose="020B0604020202020204" pitchFamily="34" charset="0"/>
                <a:ea typeface="Tahoma" panose="020B0604030504040204" pitchFamily="34" charset="0"/>
                <a:cs typeface="Arial" panose="020B0604020202020204" pitchFamily="34" charset="0"/>
              </a:rPr>
              <a:t> </a:t>
            </a:r>
            <a:r>
              <a:rPr lang="en-US" sz="2600" dirty="0" err="1">
                <a:latin typeface="Arial" panose="020B0604020202020204" pitchFamily="34" charset="0"/>
                <a:ea typeface="Tahoma" panose="020B0604030504040204" pitchFamily="34" charset="0"/>
                <a:cs typeface="Arial" panose="020B0604020202020204" pitchFamily="34" charset="0"/>
              </a:rPr>
              <a:t>Côrtes</a:t>
            </a:r>
            <a:endParaRPr lang="en-US" sz="2600" dirty="0">
              <a:latin typeface="Arial" panose="020B0604020202020204" pitchFamily="34" charset="0"/>
              <a:ea typeface="Tahoma" panose="020B0604030504040204" pitchFamily="34" charset="0"/>
              <a:cs typeface="Arial" panose="020B0604020202020204" pitchFamily="34" charset="0"/>
            </a:endParaRPr>
          </a:p>
          <a:p>
            <a:r>
              <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cortes@ic.unicamp.br</a:t>
            </a:r>
          </a:p>
          <a:p>
            <a:r>
              <a:rPr lang="en-US" sz="2600" dirty="0">
                <a:latin typeface="Arial" panose="020B0604020202020204" pitchFamily="34" charset="0"/>
                <a:ea typeface="Tahoma" panose="020B0604030504040204" pitchFamily="34" charset="0"/>
                <a:cs typeface="Arial" panose="020B0604020202020204" pitchFamily="34" charset="0"/>
              </a:rPr>
              <a:t>Co-adviser: Prof. Ricardo da Silva Torres</a:t>
            </a: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rtorres@ic.unicamp.br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02929B0-9990-6A40-8AE0-86C2456B0600}"/>
              </a:ext>
            </a:extLst>
          </p:cNvPr>
          <p:cNvSpPr>
            <a:spLocks noGrp="1"/>
          </p:cNvSpPr>
          <p:nvPr>
            <p:ph type="sldNum" sz="quarter" idx="12"/>
          </p:nvPr>
        </p:nvSpPr>
        <p:spPr/>
        <p:txBody>
          <a:bodyPr/>
          <a:lstStyle/>
          <a:p>
            <a:fld id="{79D6BE41-4F07-9843-B89E-F43C6BF0BE36}" type="slidenum">
              <a:rPr lang="en-US" smtClean="0"/>
              <a:t>1</a:t>
            </a:fld>
            <a:endParaRPr lang="en-US"/>
          </a:p>
        </p:txBody>
      </p:sp>
    </p:spTree>
    <p:extLst>
      <p:ext uri="{BB962C8B-B14F-4D97-AF65-F5344CB8AC3E}">
        <p14:creationId xmlns:p14="http://schemas.microsoft.com/office/powerpoint/2010/main" val="191401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Exploration of FLOSS Bug Reports Repositories</a:t>
            </a:r>
            <a:endParaRPr lang="en-US" dirty="0">
              <a:solidFill>
                <a:schemeClr val="accent5"/>
              </a:solidFill>
            </a:endParaRPr>
          </a:p>
        </p:txBody>
      </p:sp>
      <p:pic>
        <p:nvPicPr>
          <p:cNvPr id="10" name="Picture 9">
            <a:extLst>
              <a:ext uri="{FF2B5EF4-FFF2-40B4-BE49-F238E27FC236}">
                <a16:creationId xmlns:a16="http://schemas.microsoft.com/office/drawing/2014/main" id="{43961CAB-E5C2-A443-B654-006B8B575EC0}"/>
              </a:ext>
            </a:extLst>
          </p:cNvPr>
          <p:cNvPicPr preferRelativeResize="0">
            <a:picLocks/>
          </p:cNvPicPr>
          <p:nvPr/>
        </p:nvPicPr>
        <p:blipFill>
          <a:blip r:embed="rId3"/>
          <a:stretch>
            <a:fillRect/>
          </a:stretch>
        </p:blipFill>
        <p:spPr>
          <a:xfrm>
            <a:off x="3335961" y="1300277"/>
            <a:ext cx="6381779" cy="5557723"/>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Cassandra</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Spark</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 name="Oval 4">
            <a:extLst>
              <a:ext uri="{FF2B5EF4-FFF2-40B4-BE49-F238E27FC236}">
                <a16:creationId xmlns:a16="http://schemas.microsoft.com/office/drawing/2014/main" id="{91782902-FCAB-7544-B732-7F3F04473BDB}"/>
              </a:ext>
            </a:extLst>
          </p:cNvPr>
          <p:cNvSpPr/>
          <p:nvPr/>
        </p:nvSpPr>
        <p:spPr>
          <a:xfrm>
            <a:off x="659569" y="5359493"/>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7101</a:t>
            </a:r>
            <a:endParaRPr lang="en-US" dirty="0">
              <a:solidFill>
                <a:schemeClr val="tx2"/>
              </a:solidFill>
            </a:endParaRPr>
          </a:p>
          <a:p>
            <a:pPr algn="ctr"/>
            <a:r>
              <a:rPr lang="en-US" sz="1400" dirty="0">
                <a:solidFill>
                  <a:schemeClr val="tx2"/>
                </a:solidFill>
              </a:rPr>
              <a:t>bug reports</a:t>
            </a:r>
          </a:p>
        </p:txBody>
      </p:sp>
      <p:cxnSp>
        <p:nvCxnSpPr>
          <p:cNvPr id="6" name="Elbow Connector 5">
            <a:extLst>
              <a:ext uri="{FF2B5EF4-FFF2-40B4-BE49-F238E27FC236}">
                <a16:creationId xmlns:a16="http://schemas.microsoft.com/office/drawing/2014/main" id="{5F38E7FC-BD9F-EB4E-8CA9-FD4E4C213AD4}"/>
              </a:ext>
            </a:extLst>
          </p:cNvPr>
          <p:cNvCxnSpPr>
            <a:cxnSpLocks/>
            <a:endCxn id="5" idx="2"/>
          </p:cNvCxnSpPr>
          <p:nvPr/>
        </p:nvCxnSpPr>
        <p:spPr>
          <a:xfrm rot="16200000" flipH="1">
            <a:off x="-1178358" y="4211114"/>
            <a:ext cx="3388970" cy="286883"/>
          </a:xfrm>
          <a:prstGeom prst="bentConnector2">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F8FFC64-82F0-3544-9D11-ACA1A12700ED}"/>
              </a:ext>
            </a:extLst>
          </p:cNvPr>
          <p:cNvCxnSpPr>
            <a:cxnSpLocks/>
          </p:cNvCxnSpPr>
          <p:nvPr/>
        </p:nvCxnSpPr>
        <p:spPr>
          <a:xfrm>
            <a:off x="372686" y="2660071"/>
            <a:ext cx="12607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D8017C7-A991-2441-A720-DDE948629C74}"/>
              </a:ext>
            </a:extLst>
          </p:cNvPr>
          <p:cNvSpPr>
            <a:spLocks noGrp="1"/>
          </p:cNvSpPr>
          <p:nvPr>
            <p:ph type="sldNum" sz="quarter" idx="12"/>
          </p:nvPr>
        </p:nvSpPr>
        <p:spPr/>
        <p:txBody>
          <a:bodyPr/>
          <a:lstStyle/>
          <a:p>
            <a:fld id="{79D6BE41-4F07-9843-B89E-F43C6BF0BE36}" type="slidenum">
              <a:rPr lang="en-US" smtClean="0"/>
              <a:t>10</a:t>
            </a:fld>
            <a:endParaRPr lang="en-US"/>
          </a:p>
        </p:txBody>
      </p:sp>
    </p:spTree>
    <p:extLst>
      <p:ext uri="{BB962C8B-B14F-4D97-AF65-F5344CB8AC3E}">
        <p14:creationId xmlns:p14="http://schemas.microsoft.com/office/powerpoint/2010/main" val="38919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586233"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Preparing and Performing Machine Learning Experiments</a:t>
            </a:r>
            <a:endParaRPr lang="en-US" dirty="0">
              <a:solidFill>
                <a:schemeClr val="accent5"/>
              </a:solidFill>
            </a:endParaRPr>
          </a:p>
        </p:txBody>
      </p:sp>
      <p:sp>
        <p:nvSpPr>
          <p:cNvPr id="5" name="Rounded Rectangle 4">
            <a:extLst>
              <a:ext uri="{FF2B5EF4-FFF2-40B4-BE49-F238E27FC236}">
                <a16:creationId xmlns:a16="http://schemas.microsoft.com/office/drawing/2014/main" id="{6312A757-2691-844F-9AA4-87BFF98C353A}"/>
              </a:ext>
            </a:extLst>
          </p:cNvPr>
          <p:cNvSpPr/>
          <p:nvPr/>
        </p:nvSpPr>
        <p:spPr>
          <a:xfrm>
            <a:off x="372689" y="1662792"/>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 Extraction</a:t>
            </a:r>
          </a:p>
        </p:txBody>
      </p:sp>
      <p:sp>
        <p:nvSpPr>
          <p:cNvPr id="6" name="Rounded Rectangle 5">
            <a:extLst>
              <a:ext uri="{FF2B5EF4-FFF2-40B4-BE49-F238E27FC236}">
                <a16:creationId xmlns:a16="http://schemas.microsoft.com/office/drawing/2014/main" id="{7E21EB5D-EBC7-DE41-99B3-6CC18D937AD7}"/>
              </a:ext>
            </a:extLst>
          </p:cNvPr>
          <p:cNvSpPr/>
          <p:nvPr/>
        </p:nvSpPr>
        <p:spPr>
          <a:xfrm>
            <a:off x="372686" y="2329103"/>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 Preprocessing</a:t>
            </a:r>
          </a:p>
        </p:txBody>
      </p:sp>
      <p:sp>
        <p:nvSpPr>
          <p:cNvPr id="7" name="Rounded Rectangle 6">
            <a:extLst>
              <a:ext uri="{FF2B5EF4-FFF2-40B4-BE49-F238E27FC236}">
                <a16:creationId xmlns:a16="http://schemas.microsoft.com/office/drawing/2014/main" id="{C1C20D32-020F-7B44-938F-3DA3A84B53A1}"/>
              </a:ext>
            </a:extLst>
          </p:cNvPr>
          <p:cNvSpPr/>
          <p:nvPr/>
        </p:nvSpPr>
        <p:spPr>
          <a:xfrm>
            <a:off x="372686" y="2995414"/>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Feature Extraction </a:t>
            </a:r>
          </a:p>
        </p:txBody>
      </p:sp>
      <p:sp>
        <p:nvSpPr>
          <p:cNvPr id="8" name="Rounded Rectangle 7">
            <a:extLst>
              <a:ext uri="{FF2B5EF4-FFF2-40B4-BE49-F238E27FC236}">
                <a16:creationId xmlns:a16="http://schemas.microsoft.com/office/drawing/2014/main" id="{F1AAB2A7-B5EB-B84B-A010-0642E7826FD0}"/>
              </a:ext>
            </a:extLst>
          </p:cNvPr>
          <p:cNvSpPr/>
          <p:nvPr/>
        </p:nvSpPr>
        <p:spPr>
          <a:xfrm>
            <a:off x="372686" y="3661725"/>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Feature Reduction</a:t>
            </a:r>
          </a:p>
        </p:txBody>
      </p:sp>
      <p:cxnSp>
        <p:nvCxnSpPr>
          <p:cNvPr id="12" name="Straight Arrow Connector 11">
            <a:extLst>
              <a:ext uri="{FF2B5EF4-FFF2-40B4-BE49-F238E27FC236}">
                <a16:creationId xmlns:a16="http://schemas.microsoft.com/office/drawing/2014/main" id="{08F7CE3D-450E-DE4A-8105-BF09800E6C20}"/>
              </a:ext>
            </a:extLst>
          </p:cNvPr>
          <p:cNvCxnSpPr>
            <a:cxnSpLocks/>
            <a:stCxn id="5" idx="2"/>
            <a:endCxn id="6" idx="0"/>
          </p:cNvCxnSpPr>
          <p:nvPr/>
        </p:nvCxnSpPr>
        <p:spPr>
          <a:xfrm flipH="1">
            <a:off x="1416686" y="2094792"/>
            <a:ext cx="3"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BC5BF8-DEC2-EB49-8883-C32F83FB42FB}"/>
              </a:ext>
            </a:extLst>
          </p:cNvPr>
          <p:cNvCxnSpPr>
            <a:cxnSpLocks/>
            <a:stCxn id="6" idx="2"/>
            <a:endCxn id="7" idx="0"/>
          </p:cNvCxnSpPr>
          <p:nvPr/>
        </p:nvCxnSpPr>
        <p:spPr>
          <a:xfrm>
            <a:off x="1416686" y="2761103"/>
            <a:ext cx="0"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5A062A-FCD0-3248-BC88-9B302489E945}"/>
              </a:ext>
            </a:extLst>
          </p:cNvPr>
          <p:cNvCxnSpPr>
            <a:cxnSpLocks/>
            <a:stCxn id="7" idx="2"/>
            <a:endCxn id="8" idx="0"/>
          </p:cNvCxnSpPr>
          <p:nvPr/>
        </p:nvCxnSpPr>
        <p:spPr>
          <a:xfrm>
            <a:off x="1416686" y="3427414"/>
            <a:ext cx="0"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B597FCB-DFD1-7944-B37F-D70D2FA8931D}"/>
              </a:ext>
            </a:extLst>
          </p:cNvPr>
          <p:cNvSpPr/>
          <p:nvPr/>
        </p:nvSpPr>
        <p:spPr>
          <a:xfrm>
            <a:off x="372686" y="4328036"/>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Training and Testing</a:t>
            </a:r>
          </a:p>
        </p:txBody>
      </p:sp>
      <p:cxnSp>
        <p:nvCxnSpPr>
          <p:cNvPr id="21" name="Straight Arrow Connector 20">
            <a:extLst>
              <a:ext uri="{FF2B5EF4-FFF2-40B4-BE49-F238E27FC236}">
                <a16:creationId xmlns:a16="http://schemas.microsoft.com/office/drawing/2014/main" id="{D8057D59-C3B9-9744-83B6-7A20F322DAE8}"/>
              </a:ext>
            </a:extLst>
          </p:cNvPr>
          <p:cNvCxnSpPr>
            <a:cxnSpLocks/>
            <a:stCxn id="8" idx="2"/>
            <a:endCxn id="20" idx="0"/>
          </p:cNvCxnSpPr>
          <p:nvPr/>
        </p:nvCxnSpPr>
        <p:spPr>
          <a:xfrm>
            <a:off x="1416686" y="4093725"/>
            <a:ext cx="0"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3DDECBF-358E-9A4F-9550-2E573B4C84B2}"/>
              </a:ext>
            </a:extLst>
          </p:cNvPr>
          <p:cNvSpPr txBox="1"/>
          <p:nvPr/>
        </p:nvSpPr>
        <p:spPr>
          <a:xfrm>
            <a:off x="2489661" y="1570963"/>
            <a:ext cx="9469258" cy="707886"/>
          </a:xfrm>
          <a:prstGeom prst="rect">
            <a:avLst/>
          </a:prstGeom>
          <a:noFill/>
        </p:spPr>
        <p:txBody>
          <a:bodyPr wrap="square" rtlCol="0">
            <a:spAutoFit/>
          </a:bodyPr>
          <a:lstStyle/>
          <a:p>
            <a:pPr marL="342900" indent="-342900">
              <a:buClr>
                <a:schemeClr val="accent5"/>
              </a:buClr>
              <a:buSzPct val="120000"/>
              <a:buFont typeface="Apple Symbols" panose="02000000000000000000" pitchFamily="2" charset="-79"/>
              <a:buChar char="⌗"/>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From Cassandra, Hadoop, Spark (Jira), Eclipse, Mozilla and </a:t>
            </a:r>
            <a:r>
              <a:rPr lang="en-US" sz="20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 (Bugzilla)</a:t>
            </a:r>
          </a:p>
        </p:txBody>
      </p:sp>
      <p:sp>
        <p:nvSpPr>
          <p:cNvPr id="16" name="TextBox 15">
            <a:extLst>
              <a:ext uri="{FF2B5EF4-FFF2-40B4-BE49-F238E27FC236}">
                <a16:creationId xmlns:a16="http://schemas.microsoft.com/office/drawing/2014/main" id="{7F499D0A-8602-6244-A709-B6EB4A80AE60}"/>
              </a:ext>
            </a:extLst>
          </p:cNvPr>
          <p:cNvSpPr txBox="1"/>
          <p:nvPr/>
        </p:nvSpPr>
        <p:spPr>
          <a:xfrm>
            <a:off x="2489661" y="2238076"/>
            <a:ext cx="9090995" cy="49487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Type checking, normalizing, conversion, fix and imputation</a:t>
            </a:r>
          </a:p>
        </p:txBody>
      </p:sp>
      <p:sp>
        <p:nvSpPr>
          <p:cNvPr id="28" name="Rounded Rectangle 27">
            <a:extLst>
              <a:ext uri="{FF2B5EF4-FFF2-40B4-BE49-F238E27FC236}">
                <a16:creationId xmlns:a16="http://schemas.microsoft.com/office/drawing/2014/main" id="{C138B507-21DD-1B44-AC58-F5AB27195C50}"/>
              </a:ext>
            </a:extLst>
          </p:cNvPr>
          <p:cNvSpPr/>
          <p:nvPr/>
        </p:nvSpPr>
        <p:spPr>
          <a:xfrm>
            <a:off x="372686" y="4994347"/>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Evaluation Results</a:t>
            </a:r>
          </a:p>
        </p:txBody>
      </p:sp>
      <p:cxnSp>
        <p:nvCxnSpPr>
          <p:cNvPr id="29" name="Straight Arrow Connector 28">
            <a:extLst>
              <a:ext uri="{FF2B5EF4-FFF2-40B4-BE49-F238E27FC236}">
                <a16:creationId xmlns:a16="http://schemas.microsoft.com/office/drawing/2014/main" id="{7DB9E79E-DF2A-B34E-96A7-6ECDEC26007C}"/>
              </a:ext>
            </a:extLst>
          </p:cNvPr>
          <p:cNvCxnSpPr>
            <a:cxnSpLocks/>
            <a:endCxn id="28" idx="0"/>
          </p:cNvCxnSpPr>
          <p:nvPr/>
        </p:nvCxnSpPr>
        <p:spPr>
          <a:xfrm flipH="1">
            <a:off x="1416686" y="4691619"/>
            <a:ext cx="14488" cy="30272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647FB42-03D2-FD4E-8FDE-057389973A7D}"/>
              </a:ext>
            </a:extLst>
          </p:cNvPr>
          <p:cNvSpPr txBox="1"/>
          <p:nvPr/>
        </p:nvSpPr>
        <p:spPr>
          <a:xfrm>
            <a:off x="2489661" y="2997757"/>
            <a:ext cx="9090995" cy="400110"/>
          </a:xfrm>
          <a:prstGeom prst="rect">
            <a:avLst/>
          </a:prstGeom>
          <a:noFill/>
        </p:spPr>
        <p:txBody>
          <a:bodyPr wrap="square" rtlCol="0">
            <a:spAutoFit/>
          </a:bodyPr>
          <a:lstStyle/>
          <a:p>
            <a:pPr marL="342900" indent="-342900">
              <a:buClr>
                <a:schemeClr val="accent5"/>
              </a:buClr>
              <a:buSzPct val="120000"/>
              <a:buFont typeface="Apple Symbols" panose="02000000000000000000" pitchFamily="2" charset="-79"/>
              <a:buChar char="⌗"/>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Text mining activities and vector weighting with TF-IDF</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A6374D2-E4F3-F548-88A4-09461926234C}"/>
              </a:ext>
            </a:extLst>
          </p:cNvPr>
          <p:cNvSpPr txBox="1"/>
          <p:nvPr/>
        </p:nvSpPr>
        <p:spPr>
          <a:xfrm>
            <a:off x="2489661" y="3543304"/>
            <a:ext cx="9090995" cy="49487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PCA and T-SNE</a:t>
            </a:r>
          </a:p>
        </p:txBody>
      </p:sp>
      <p:sp>
        <p:nvSpPr>
          <p:cNvPr id="11" name="TextBox 10">
            <a:extLst>
              <a:ext uri="{FF2B5EF4-FFF2-40B4-BE49-F238E27FC236}">
                <a16:creationId xmlns:a16="http://schemas.microsoft.com/office/drawing/2014/main" id="{08A84B12-3A20-7040-BC9C-E2F675CF508E}"/>
              </a:ext>
            </a:extLst>
          </p:cNvPr>
          <p:cNvSpPr txBox="1"/>
          <p:nvPr/>
        </p:nvSpPr>
        <p:spPr>
          <a:xfrm>
            <a:off x="7479684" y="4977067"/>
            <a:ext cx="4267200" cy="1477328"/>
          </a:xfrm>
          <a:prstGeom prst="rect">
            <a:avLst/>
          </a:prstGeom>
          <a:noFill/>
          <a:ln>
            <a:solidFill>
              <a:schemeClr val="tx2"/>
            </a:solidFill>
          </a:ln>
        </p:spPr>
        <p:txBody>
          <a:bodyPr wrap="square" rtlCol="0">
            <a:spAutoFit/>
          </a:bodyPr>
          <a:lstStyle/>
          <a:p>
            <a:r>
              <a:rPr lang="en-US" sz="2400" b="1" dirty="0">
                <a:solidFill>
                  <a:schemeClr val="tx2"/>
                </a:solidFill>
              </a:rPr>
              <a:t>Tools:</a:t>
            </a:r>
            <a:endParaRPr lang="en-US" sz="3200" b="1" dirty="0">
              <a:solidFill>
                <a:schemeClr val="tx2"/>
              </a:solidFill>
            </a:endParaRPr>
          </a:p>
          <a:p>
            <a:r>
              <a:rPr lang="en-US" sz="2200" dirty="0">
                <a:solidFill>
                  <a:schemeClr val="tx2"/>
                </a:solidFill>
              </a:rPr>
              <a:t># Java and R</a:t>
            </a:r>
          </a:p>
          <a:p>
            <a:r>
              <a:rPr lang="en-US" sz="2200" dirty="0">
                <a:solidFill>
                  <a:schemeClr val="tx2"/>
                </a:solidFill>
              </a:rPr>
              <a:t># R libraries (caret, tm, </a:t>
            </a:r>
            <a:r>
              <a:rPr lang="en-US" sz="2200" dirty="0" err="1">
                <a:solidFill>
                  <a:schemeClr val="tx2"/>
                </a:solidFill>
              </a:rPr>
              <a:t>snowballc</a:t>
            </a:r>
            <a:r>
              <a:rPr lang="en-US" sz="2200" dirty="0">
                <a:solidFill>
                  <a:schemeClr val="tx2"/>
                </a:solidFill>
              </a:rPr>
              <a:t>)</a:t>
            </a:r>
          </a:p>
          <a:p>
            <a:r>
              <a:rPr lang="en-US" sz="2200" dirty="0">
                <a:solidFill>
                  <a:schemeClr val="tx2"/>
                </a:solidFill>
              </a:rPr>
              <a:t># Google and Aws Cloud</a:t>
            </a:r>
          </a:p>
        </p:txBody>
      </p:sp>
      <p:sp>
        <p:nvSpPr>
          <p:cNvPr id="33" name="TextBox 32">
            <a:extLst>
              <a:ext uri="{FF2B5EF4-FFF2-40B4-BE49-F238E27FC236}">
                <a16:creationId xmlns:a16="http://schemas.microsoft.com/office/drawing/2014/main" id="{59C18247-4058-A942-9F16-D342984A4B8A}"/>
              </a:ext>
            </a:extLst>
          </p:cNvPr>
          <p:cNvSpPr txBox="1"/>
          <p:nvPr/>
        </p:nvSpPr>
        <p:spPr>
          <a:xfrm>
            <a:off x="2489661" y="4294806"/>
            <a:ext cx="9090995" cy="707886"/>
          </a:xfrm>
          <a:prstGeom prst="rect">
            <a:avLst/>
          </a:prstGeom>
          <a:noFill/>
        </p:spPr>
        <p:txBody>
          <a:bodyPr wrap="square" rtlCol="0">
            <a:spAutoFit/>
          </a:bodyPr>
          <a:lstStyle/>
          <a:p>
            <a:pPr marL="342900" indent="-342900">
              <a:buClr>
                <a:schemeClr val="accent5"/>
              </a:buClr>
              <a:buSzPct val="120000"/>
              <a:buFont typeface="Apple Symbols" panose="02000000000000000000" pitchFamily="2" charset="-79"/>
              <a:buChar char="⌗"/>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Repeated k-fold for cv, KNN, </a:t>
            </a:r>
            <a:r>
              <a:rPr lang="en-US" sz="2000" dirty="0" err="1">
                <a:solidFill>
                  <a:schemeClr val="tx2"/>
                </a:solidFill>
                <a:latin typeface="Arial" panose="020B0604020202020204" pitchFamily="34" charset="0"/>
                <a:ea typeface="Tahoma" panose="020B0604030504040204" pitchFamily="34" charset="0"/>
                <a:cs typeface="Arial" panose="020B0604020202020204" pitchFamily="34" charset="0"/>
              </a:rPr>
              <a:t>Näive</a:t>
            </a: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 Bayes, SVM, Random Forest and Neural Network for prediction.</a:t>
            </a:r>
          </a:p>
        </p:txBody>
      </p:sp>
      <p:sp>
        <p:nvSpPr>
          <p:cNvPr id="34" name="TextBox 33">
            <a:extLst>
              <a:ext uri="{FF2B5EF4-FFF2-40B4-BE49-F238E27FC236}">
                <a16:creationId xmlns:a16="http://schemas.microsoft.com/office/drawing/2014/main" id="{00C3035C-655C-6D4F-B3FB-E42D97A4524B}"/>
              </a:ext>
            </a:extLst>
          </p:cNvPr>
          <p:cNvSpPr txBox="1"/>
          <p:nvPr/>
        </p:nvSpPr>
        <p:spPr>
          <a:xfrm>
            <a:off x="2489661" y="4954852"/>
            <a:ext cx="9090995" cy="49487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Accuracy, recall, precision, f-measure</a:t>
            </a:r>
          </a:p>
        </p:txBody>
      </p:sp>
      <p:sp>
        <p:nvSpPr>
          <p:cNvPr id="53" name="Rounded Rectangle 52">
            <a:extLst>
              <a:ext uri="{FF2B5EF4-FFF2-40B4-BE49-F238E27FC236}">
                <a16:creationId xmlns:a16="http://schemas.microsoft.com/office/drawing/2014/main" id="{BE8A9599-5C46-6A4D-B2C4-110628D2BCFA}"/>
              </a:ext>
            </a:extLst>
          </p:cNvPr>
          <p:cNvSpPr/>
          <p:nvPr/>
        </p:nvSpPr>
        <p:spPr>
          <a:xfrm>
            <a:off x="372686" y="5660659"/>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Statistical Tests</a:t>
            </a:r>
          </a:p>
        </p:txBody>
      </p:sp>
      <p:cxnSp>
        <p:nvCxnSpPr>
          <p:cNvPr id="63" name="Straight Arrow Connector 62">
            <a:extLst>
              <a:ext uri="{FF2B5EF4-FFF2-40B4-BE49-F238E27FC236}">
                <a16:creationId xmlns:a16="http://schemas.microsoft.com/office/drawing/2014/main" id="{7263C3D4-2562-9141-B112-A99A77D4A493}"/>
              </a:ext>
            </a:extLst>
          </p:cNvPr>
          <p:cNvCxnSpPr>
            <a:cxnSpLocks/>
            <a:stCxn id="28" idx="2"/>
            <a:endCxn id="53" idx="0"/>
          </p:cNvCxnSpPr>
          <p:nvPr/>
        </p:nvCxnSpPr>
        <p:spPr>
          <a:xfrm>
            <a:off x="1416686" y="5426347"/>
            <a:ext cx="0" cy="234312"/>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5BEDFE9-426F-DF4F-BC42-2A37D771AEE7}"/>
              </a:ext>
            </a:extLst>
          </p:cNvPr>
          <p:cNvSpPr txBox="1"/>
          <p:nvPr/>
        </p:nvSpPr>
        <p:spPr>
          <a:xfrm>
            <a:off x="2489661" y="5543448"/>
            <a:ext cx="9090995" cy="53508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Friedman Test</a:t>
            </a:r>
            <a:r>
              <a:rPr lang="en-US" sz="2200" dirty="0">
                <a:solidFill>
                  <a:schemeClr val="tx2"/>
                </a:solidFill>
                <a:latin typeface="Arial" panose="020B0604020202020204" pitchFamily="34" charset="0"/>
                <a:ea typeface="Tahoma" panose="020B060403050404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A8352540-EDF4-9442-A4D6-29A1967B758E}"/>
              </a:ext>
            </a:extLst>
          </p:cNvPr>
          <p:cNvSpPr>
            <a:spLocks noGrp="1"/>
          </p:cNvSpPr>
          <p:nvPr>
            <p:ph type="sldNum" sz="quarter" idx="12"/>
          </p:nvPr>
        </p:nvSpPr>
        <p:spPr/>
        <p:txBody>
          <a:bodyPr/>
          <a:lstStyle/>
          <a:p>
            <a:fld id="{79D6BE41-4F07-9843-B89E-F43C6BF0BE36}" type="slidenum">
              <a:rPr lang="en-US" smtClean="0"/>
              <a:t>11</a:t>
            </a:fld>
            <a:endParaRPr lang="en-US"/>
          </a:p>
        </p:txBody>
      </p:sp>
    </p:spTree>
    <p:extLst>
      <p:ext uri="{BB962C8B-B14F-4D97-AF65-F5344CB8AC3E}">
        <p14:creationId xmlns:p14="http://schemas.microsoft.com/office/powerpoint/2010/main" val="94740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Paper submission and learning with peers reviews</a:t>
            </a:r>
            <a:endParaRPr lang="en-US" dirty="0">
              <a:solidFill>
                <a:schemeClr val="accent5"/>
              </a:solidFill>
            </a:endParaRPr>
          </a:p>
        </p:txBody>
      </p:sp>
      <p:sp>
        <p:nvSpPr>
          <p:cNvPr id="24" name="TextBox 23">
            <a:extLst>
              <a:ext uri="{FF2B5EF4-FFF2-40B4-BE49-F238E27FC236}">
                <a16:creationId xmlns:a16="http://schemas.microsoft.com/office/drawing/2014/main" id="{E40D267A-2FC8-1B40-A690-BE1CE6573F32}"/>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Change Request Severity Level: Experimental Results – Submitted on 10/02/17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Mining Software Repository 2017 (MSR)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CR Severity Level in FLOSS: Experimental Results – Submitted on 05/06/17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International Conference on Data Mining (ICDM)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p:txBody>
      </p:sp>
      <p:sp>
        <p:nvSpPr>
          <p:cNvPr id="2" name="Slide Number Placeholder 1">
            <a:extLst>
              <a:ext uri="{FF2B5EF4-FFF2-40B4-BE49-F238E27FC236}">
                <a16:creationId xmlns:a16="http://schemas.microsoft.com/office/drawing/2014/main" id="{39C0BD26-AB0A-7F45-90FB-0B8F17A36EAB}"/>
              </a:ext>
            </a:extLst>
          </p:cNvPr>
          <p:cNvSpPr>
            <a:spLocks noGrp="1"/>
          </p:cNvSpPr>
          <p:nvPr>
            <p:ph type="sldNum" sz="quarter" idx="12"/>
          </p:nvPr>
        </p:nvSpPr>
        <p:spPr/>
        <p:txBody>
          <a:bodyPr/>
          <a:lstStyle/>
          <a:p>
            <a:fld id="{79D6BE41-4F07-9843-B89E-F43C6BF0BE36}" type="slidenum">
              <a:rPr lang="en-US" smtClean="0"/>
              <a:t>12</a:t>
            </a:fld>
            <a:endParaRPr lang="en-US"/>
          </a:p>
        </p:txBody>
      </p:sp>
    </p:spTree>
    <p:extLst>
      <p:ext uri="{BB962C8B-B14F-4D97-AF65-F5344CB8AC3E}">
        <p14:creationId xmlns:p14="http://schemas.microsoft.com/office/powerpoint/2010/main" val="1553338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Bug Report Severity Prediction Mapping Review</a:t>
            </a:r>
            <a:endParaRPr lang="en-US"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4219297"/>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Objective</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Provide a comprehensive review of research efforts on automatically bug report severity prediction.</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Method</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It was performed by searching four electronic databases and considered studies until 2017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It categorized quantitatively more than ten aspects of experiments </a:t>
            </a:r>
          </a:p>
        </p:txBody>
      </p:sp>
      <p:sp>
        <p:nvSpPr>
          <p:cNvPr id="2" name="Rectangle 1">
            <a:extLst>
              <a:ext uri="{FF2B5EF4-FFF2-40B4-BE49-F238E27FC236}">
                <a16:creationId xmlns:a16="http://schemas.microsoft.com/office/drawing/2014/main" id="{455CC148-6C3C-AE43-BB86-0BDF9B6D024F}"/>
              </a:ext>
            </a:extLst>
          </p:cNvPr>
          <p:cNvSpPr/>
          <p:nvPr/>
        </p:nvSpPr>
        <p:spPr>
          <a:xfrm>
            <a:off x="372685" y="1300277"/>
            <a:ext cx="9901845" cy="369332"/>
          </a:xfrm>
          <a:prstGeom prst="rect">
            <a:avLst/>
          </a:prstGeom>
        </p:spPr>
        <p:txBody>
          <a:bodyPr wrap="square">
            <a:spAutoFit/>
          </a:bodyPr>
          <a:lstStyle/>
          <a:p>
            <a:r>
              <a:rPr lang="en-US" dirty="0">
                <a:solidFill>
                  <a:srgbClr val="FF0000"/>
                </a:solidFill>
                <a:latin typeface="Arial" panose="020B0604020202020204" pitchFamily="34" charset="0"/>
                <a:ea typeface="Tahoma" panose="020B0604030504040204" pitchFamily="34" charset="0"/>
                <a:cs typeface="Arial" panose="020B0604020202020204" pitchFamily="34" charset="0"/>
              </a:rPr>
              <a:t>Submitted to the Journal of Information and Technology on September 12</a:t>
            </a:r>
            <a:r>
              <a:rPr lang="en-US" baseline="30000" dirty="0">
                <a:solidFill>
                  <a:srgbClr val="FF0000"/>
                </a:solidFill>
                <a:latin typeface="Arial" panose="020B0604020202020204" pitchFamily="34" charset="0"/>
                <a:ea typeface="Tahoma" panose="020B0604030504040204" pitchFamily="34" charset="0"/>
                <a:cs typeface="Arial" panose="020B0604020202020204" pitchFamily="34" charset="0"/>
              </a:rPr>
              <a:t>th</a:t>
            </a:r>
            <a:r>
              <a:rPr lang="en-US" dirty="0">
                <a:solidFill>
                  <a:srgbClr val="FF0000"/>
                </a:solidFill>
                <a:latin typeface="Arial" panose="020B0604020202020204" pitchFamily="34" charset="0"/>
                <a:ea typeface="Tahoma" panose="020B0604030504040204" pitchFamily="34" charset="0"/>
                <a:cs typeface="Arial" panose="020B0604020202020204" pitchFamily="34" charset="0"/>
              </a:rPr>
              <a:t>, 2018</a:t>
            </a:r>
            <a:endParaRPr lang="en-US" dirty="0"/>
          </a:p>
        </p:txBody>
      </p:sp>
      <p:sp>
        <p:nvSpPr>
          <p:cNvPr id="3" name="Slide Number Placeholder 2">
            <a:extLst>
              <a:ext uri="{FF2B5EF4-FFF2-40B4-BE49-F238E27FC236}">
                <a16:creationId xmlns:a16="http://schemas.microsoft.com/office/drawing/2014/main" id="{B67A0195-4C55-6F49-A7AF-F8E6BAD2E986}"/>
              </a:ext>
            </a:extLst>
          </p:cNvPr>
          <p:cNvSpPr>
            <a:spLocks noGrp="1"/>
          </p:cNvSpPr>
          <p:nvPr>
            <p:ph type="sldNum" sz="quarter" idx="12"/>
          </p:nvPr>
        </p:nvSpPr>
        <p:spPr/>
        <p:txBody>
          <a:bodyPr/>
          <a:lstStyle/>
          <a:p>
            <a:fld id="{79D6BE41-4F07-9843-B89E-F43C6BF0BE36}" type="slidenum">
              <a:rPr lang="en-US" smtClean="0"/>
              <a:t>13</a:t>
            </a:fld>
            <a:endParaRPr lang="en-US"/>
          </a:p>
        </p:txBody>
      </p:sp>
    </p:spTree>
    <p:extLst>
      <p:ext uri="{BB962C8B-B14F-4D97-AF65-F5344CB8AC3E}">
        <p14:creationId xmlns:p14="http://schemas.microsoft.com/office/powerpoint/2010/main" val="158391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Bug Report Severity Prediction Mapping Review</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4219297"/>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Results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It was identified 27 studies which confirm the relevance, reflect maturity of research area and identify gaps</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Some conclusions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Default severity level is prevalent in most datasets</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ML algorithms and text mining methods played central role</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52905A9-E58B-A646-8FEC-1672B6F3BE0B}"/>
              </a:ext>
            </a:extLst>
          </p:cNvPr>
          <p:cNvSpPr>
            <a:spLocks noGrp="1"/>
          </p:cNvSpPr>
          <p:nvPr>
            <p:ph type="sldNum" sz="quarter" idx="12"/>
          </p:nvPr>
        </p:nvSpPr>
        <p:spPr/>
        <p:txBody>
          <a:bodyPr/>
          <a:lstStyle/>
          <a:p>
            <a:fld id="{79D6BE41-4F07-9843-B89E-F43C6BF0BE36}" type="slidenum">
              <a:rPr lang="en-US" smtClean="0"/>
              <a:t>14</a:t>
            </a:fld>
            <a:endParaRPr lang="en-US"/>
          </a:p>
        </p:txBody>
      </p:sp>
    </p:spTree>
    <p:extLst>
      <p:ext uri="{BB962C8B-B14F-4D97-AF65-F5344CB8AC3E}">
        <p14:creationId xmlns:p14="http://schemas.microsoft.com/office/powerpoint/2010/main" val="409639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Identifying main problems, gaps e opportunities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181863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Modeling temporal context of bug reports</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in imbalance and high dimensionality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Investigating data-driven methods to predict bug severity repository</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15</a:t>
            </a:fld>
            <a:endParaRPr lang="en-US"/>
          </a:p>
        </p:txBody>
      </p:sp>
    </p:spTree>
    <p:extLst>
      <p:ext uri="{BB962C8B-B14F-4D97-AF65-F5344CB8AC3E}">
        <p14:creationId xmlns:p14="http://schemas.microsoft.com/office/powerpoint/2010/main" val="289571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1487308" cy="935152"/>
          </a:xfrm>
        </p:spPr>
        <p:txBody>
          <a:bodyPr>
            <a:normAutofit fontScale="90000"/>
          </a:bodyPr>
          <a:lstStyle/>
          <a:p>
            <a:r>
              <a:rPr lang="en-US" sz="3600" dirty="0"/>
              <a:t>Problem(1):</a:t>
            </a:r>
            <a:br>
              <a:rPr lang="en-US" dirty="0"/>
            </a:br>
            <a:r>
              <a:rPr lang="en-US" sz="3600" dirty="0">
                <a:solidFill>
                  <a:schemeClr val="accent5"/>
                </a:solidFill>
              </a:rPr>
              <a:t>Predicting short-lived bug report severity level seems to be useless</a:t>
            </a:r>
            <a:endParaRPr lang="en-US" dirty="0">
              <a:solidFill>
                <a:schemeClr val="accent5"/>
              </a:solidFill>
            </a:endParaRPr>
          </a:p>
        </p:txBody>
      </p:sp>
      <p:pic>
        <p:nvPicPr>
          <p:cNvPr id="7" name="Picture 6">
            <a:extLst>
              <a:ext uri="{FF2B5EF4-FFF2-40B4-BE49-F238E27FC236}">
                <a16:creationId xmlns:a16="http://schemas.microsoft.com/office/drawing/2014/main" id="{C611CC71-4356-B540-B178-C84D5867F7EE}"/>
              </a:ext>
            </a:extLst>
          </p:cNvPr>
          <p:cNvPicPr>
            <a:picLocks noChangeAspect="1"/>
          </p:cNvPicPr>
          <p:nvPr/>
        </p:nvPicPr>
        <p:blipFill>
          <a:blip r:embed="rId3"/>
          <a:stretch>
            <a:fillRect/>
          </a:stretch>
        </p:blipFill>
        <p:spPr>
          <a:xfrm>
            <a:off x="372686" y="1695805"/>
            <a:ext cx="11625317" cy="3009208"/>
          </a:xfrm>
          <a:prstGeom prst="rect">
            <a:avLst/>
          </a:prstGeom>
        </p:spPr>
      </p:pic>
      <p:sp>
        <p:nvSpPr>
          <p:cNvPr id="11" name="Rectangle 10">
            <a:extLst>
              <a:ext uri="{FF2B5EF4-FFF2-40B4-BE49-F238E27FC236}">
                <a16:creationId xmlns:a16="http://schemas.microsoft.com/office/drawing/2014/main" id="{AF22DD78-F314-ED4C-9CBE-6AC27234A7BF}"/>
              </a:ext>
            </a:extLst>
          </p:cNvPr>
          <p:cNvSpPr/>
          <p:nvPr/>
        </p:nvSpPr>
        <p:spPr>
          <a:xfrm>
            <a:off x="372686" y="2377448"/>
            <a:ext cx="11625317" cy="631768"/>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3E834DF-0605-7443-8417-79DF3C4E8C9F}"/>
              </a:ext>
            </a:extLst>
          </p:cNvPr>
          <p:cNvSpPr txBox="1"/>
          <p:nvPr/>
        </p:nvSpPr>
        <p:spPr>
          <a:xfrm>
            <a:off x="9811100" y="4695136"/>
            <a:ext cx="2048894" cy="369332"/>
          </a:xfrm>
          <a:prstGeom prst="rect">
            <a:avLst/>
          </a:prstGeom>
          <a:noFill/>
        </p:spPr>
        <p:txBody>
          <a:bodyPr wrap="none" rtlCol="0">
            <a:spAutoFit/>
          </a:bodyPr>
          <a:lstStyle/>
          <a:p>
            <a:r>
              <a:rPr lang="en-US" b="1" dirty="0">
                <a:solidFill>
                  <a:schemeClr val="tx2"/>
                </a:solidFill>
              </a:rPr>
              <a:t>Source: </a:t>
            </a:r>
            <a:r>
              <a:rPr lang="en-US" b="1" dirty="0" err="1">
                <a:solidFill>
                  <a:schemeClr val="tx2"/>
                </a:solidFill>
              </a:rPr>
              <a:t>Saha</a:t>
            </a:r>
            <a:r>
              <a:rPr lang="en-US" b="1" dirty="0">
                <a:solidFill>
                  <a:schemeClr val="tx2"/>
                </a:solidFill>
              </a:rPr>
              <a:t>, 2014.</a:t>
            </a:r>
          </a:p>
        </p:txBody>
      </p:sp>
      <p:sp>
        <p:nvSpPr>
          <p:cNvPr id="29" name="TextBox 28">
            <a:extLst>
              <a:ext uri="{FF2B5EF4-FFF2-40B4-BE49-F238E27FC236}">
                <a16:creationId xmlns:a16="http://schemas.microsoft.com/office/drawing/2014/main" id="{D959F4E3-7E02-8C46-8E8C-02B2FD9F0A76}"/>
              </a:ext>
            </a:extLst>
          </p:cNvPr>
          <p:cNvSpPr txBox="1"/>
          <p:nvPr/>
        </p:nvSpPr>
        <p:spPr>
          <a:xfrm>
            <a:off x="1021005" y="4848047"/>
            <a:ext cx="8179162" cy="830997"/>
          </a:xfrm>
          <a:prstGeom prst="rect">
            <a:avLst/>
          </a:prstGeom>
          <a:noFill/>
        </p:spPr>
        <p:txBody>
          <a:bodyPr wrap="non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 50% (+/-4%) were fixed within a week in Java projects </a:t>
            </a:r>
          </a:p>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and within one month in C projects.</a:t>
            </a:r>
          </a:p>
        </p:txBody>
      </p:sp>
      <p:cxnSp>
        <p:nvCxnSpPr>
          <p:cNvPr id="5" name="Elbow Connector 4">
            <a:extLst>
              <a:ext uri="{FF2B5EF4-FFF2-40B4-BE49-F238E27FC236}">
                <a16:creationId xmlns:a16="http://schemas.microsoft.com/office/drawing/2014/main" id="{E4DCC022-50D6-2648-B4FC-193E4863924A}"/>
              </a:ext>
            </a:extLst>
          </p:cNvPr>
          <p:cNvCxnSpPr>
            <a:cxnSpLocks/>
            <a:stCxn id="11" idx="1"/>
            <a:endCxn id="29" idx="1"/>
          </p:cNvCxnSpPr>
          <p:nvPr/>
        </p:nvCxnSpPr>
        <p:spPr>
          <a:xfrm rot="10800000" flipH="1" flipV="1">
            <a:off x="372685" y="2693332"/>
            <a:ext cx="648319" cy="2570214"/>
          </a:xfrm>
          <a:prstGeom prst="bentConnector3">
            <a:avLst>
              <a:gd name="adj1" fmla="val -3526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C221677-662B-BD40-9285-9C530AC813E3}"/>
              </a:ext>
            </a:extLst>
          </p:cNvPr>
          <p:cNvSpPr/>
          <p:nvPr/>
        </p:nvSpPr>
        <p:spPr>
          <a:xfrm>
            <a:off x="372685" y="3009216"/>
            <a:ext cx="11487310" cy="124705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a:extLst>
              <a:ext uri="{FF2B5EF4-FFF2-40B4-BE49-F238E27FC236}">
                <a16:creationId xmlns:a16="http://schemas.microsoft.com/office/drawing/2014/main" id="{7CABF909-29C8-144F-8BDA-2F84A75F9576}"/>
              </a:ext>
            </a:extLst>
          </p:cNvPr>
          <p:cNvCxnSpPr>
            <a:cxnSpLocks/>
            <a:stCxn id="8" idx="3"/>
            <a:endCxn id="19" idx="3"/>
          </p:cNvCxnSpPr>
          <p:nvPr/>
        </p:nvCxnSpPr>
        <p:spPr>
          <a:xfrm flipH="1">
            <a:off x="8733544" y="3632745"/>
            <a:ext cx="3126451" cy="2527123"/>
          </a:xfrm>
          <a:prstGeom prst="bentConnector3">
            <a:avLst>
              <a:gd name="adj1" fmla="val -731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2F8B3BC-B91F-B64F-B026-9093A3AA7CD4}"/>
              </a:ext>
            </a:extLst>
          </p:cNvPr>
          <p:cNvSpPr txBox="1"/>
          <p:nvPr/>
        </p:nvSpPr>
        <p:spPr>
          <a:xfrm>
            <a:off x="740074" y="5744369"/>
            <a:ext cx="7993470" cy="830997"/>
          </a:xfrm>
          <a:prstGeom prst="rect">
            <a:avLst/>
          </a:prstGeom>
          <a:noFill/>
        </p:spPr>
        <p:txBody>
          <a:bodyPr wrap="non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over 90% of them adversely affect the user’s experience </a:t>
            </a:r>
          </a:p>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throughout many releases.</a:t>
            </a:r>
          </a:p>
        </p:txBody>
      </p:sp>
      <p:sp>
        <p:nvSpPr>
          <p:cNvPr id="3" name="TextBox 2">
            <a:extLst>
              <a:ext uri="{FF2B5EF4-FFF2-40B4-BE49-F238E27FC236}">
                <a16:creationId xmlns:a16="http://schemas.microsoft.com/office/drawing/2014/main" id="{98A9C698-597C-DD47-9830-6430813322B9}"/>
              </a:ext>
            </a:extLst>
          </p:cNvPr>
          <p:cNvSpPr txBox="1"/>
          <p:nvPr/>
        </p:nvSpPr>
        <p:spPr>
          <a:xfrm rot="18662898">
            <a:off x="8837294" y="3541249"/>
            <a:ext cx="2451056" cy="523220"/>
          </a:xfrm>
          <a:prstGeom prst="rect">
            <a:avLst/>
          </a:prstGeom>
          <a:noFill/>
        </p:spPr>
        <p:txBody>
          <a:bodyPr wrap="none" rtlCol="0">
            <a:spAutoFit/>
          </a:bodyPr>
          <a:lstStyle/>
          <a:p>
            <a:r>
              <a:rPr lang="en-US" sz="2800" b="1" dirty="0">
                <a:solidFill>
                  <a:srgbClr val="FF0000"/>
                </a:solidFill>
              </a:rPr>
              <a:t>Research Focus</a:t>
            </a:r>
          </a:p>
        </p:txBody>
      </p:sp>
      <p:sp>
        <p:nvSpPr>
          <p:cNvPr id="6" name="Slide Number Placeholder 5">
            <a:extLst>
              <a:ext uri="{FF2B5EF4-FFF2-40B4-BE49-F238E27FC236}">
                <a16:creationId xmlns:a16="http://schemas.microsoft.com/office/drawing/2014/main" id="{327645FC-67B9-AA4E-8E23-005DAC4F9D96}"/>
              </a:ext>
            </a:extLst>
          </p:cNvPr>
          <p:cNvSpPr>
            <a:spLocks noGrp="1"/>
          </p:cNvSpPr>
          <p:nvPr>
            <p:ph type="sldNum" sz="quarter" idx="12"/>
          </p:nvPr>
        </p:nvSpPr>
        <p:spPr/>
        <p:txBody>
          <a:bodyPr/>
          <a:lstStyle/>
          <a:p>
            <a:fld id="{79D6BE41-4F07-9843-B89E-F43C6BF0BE36}" type="slidenum">
              <a:rPr lang="en-US" smtClean="0"/>
              <a:t>16</a:t>
            </a:fld>
            <a:endParaRPr lang="en-US"/>
          </a:p>
        </p:txBody>
      </p:sp>
    </p:spTree>
    <p:extLst>
      <p:ext uri="{BB962C8B-B14F-4D97-AF65-F5344CB8AC3E}">
        <p14:creationId xmlns:p14="http://schemas.microsoft.com/office/powerpoint/2010/main" val="13667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478655" cy="935152"/>
          </a:xfrm>
        </p:spPr>
        <p:txBody>
          <a:bodyPr>
            <a:normAutofit fontScale="90000"/>
          </a:bodyPr>
          <a:lstStyle/>
          <a:p>
            <a:r>
              <a:rPr lang="en-US" sz="4000" dirty="0"/>
              <a:t>Problem(1):</a:t>
            </a:r>
            <a:br>
              <a:rPr lang="en-US" dirty="0"/>
            </a:br>
            <a:r>
              <a:rPr lang="en-US" sz="3600" dirty="0">
                <a:solidFill>
                  <a:schemeClr val="accent5"/>
                </a:solidFill>
              </a:rPr>
              <a:t>Predicting short-lived bug report severity level seems to be useless</a:t>
            </a:r>
            <a:endParaRPr lang="en-US" dirty="0">
              <a:solidFill>
                <a:schemeClr val="accent5"/>
              </a:solidFill>
            </a:endParaRPr>
          </a:p>
        </p:txBody>
      </p:sp>
      <p:pic>
        <p:nvPicPr>
          <p:cNvPr id="2" name="Picture 1">
            <a:extLst>
              <a:ext uri="{FF2B5EF4-FFF2-40B4-BE49-F238E27FC236}">
                <a16:creationId xmlns:a16="http://schemas.microsoft.com/office/drawing/2014/main" id="{175C8109-D94C-774F-A00D-9532A31B54B1}"/>
              </a:ext>
            </a:extLst>
          </p:cNvPr>
          <p:cNvPicPr>
            <a:picLocks noChangeAspect="1"/>
          </p:cNvPicPr>
          <p:nvPr/>
        </p:nvPicPr>
        <p:blipFill>
          <a:blip r:embed="rId3"/>
          <a:stretch>
            <a:fillRect/>
          </a:stretch>
        </p:blipFill>
        <p:spPr>
          <a:xfrm>
            <a:off x="2909698" y="1533803"/>
            <a:ext cx="7830020" cy="4735067"/>
          </a:xfrm>
          <a:prstGeom prst="rect">
            <a:avLst/>
          </a:prstGeom>
        </p:spPr>
      </p:pic>
      <p:sp>
        <p:nvSpPr>
          <p:cNvPr id="5" name="Oval 4">
            <a:extLst>
              <a:ext uri="{FF2B5EF4-FFF2-40B4-BE49-F238E27FC236}">
                <a16:creationId xmlns:a16="http://schemas.microsoft.com/office/drawing/2014/main" id="{CFB1610F-707C-1A4D-9351-ADC5B7A9A53C}"/>
              </a:ext>
            </a:extLst>
          </p:cNvPr>
          <p:cNvSpPr/>
          <p:nvPr/>
        </p:nvSpPr>
        <p:spPr>
          <a:xfrm>
            <a:off x="659569" y="5359493"/>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7538</a:t>
            </a:r>
            <a:endParaRPr lang="en-US" dirty="0">
              <a:solidFill>
                <a:schemeClr val="tx2"/>
              </a:solidFill>
            </a:endParaRPr>
          </a:p>
          <a:p>
            <a:pPr algn="ctr"/>
            <a:r>
              <a:rPr lang="en-US" sz="1400" dirty="0">
                <a:solidFill>
                  <a:schemeClr val="tx2"/>
                </a:solidFill>
              </a:rPr>
              <a:t>bug reports</a:t>
            </a:r>
          </a:p>
        </p:txBody>
      </p:sp>
      <p:cxnSp>
        <p:nvCxnSpPr>
          <p:cNvPr id="6" name="Elbow Connector 5">
            <a:extLst>
              <a:ext uri="{FF2B5EF4-FFF2-40B4-BE49-F238E27FC236}">
                <a16:creationId xmlns:a16="http://schemas.microsoft.com/office/drawing/2014/main" id="{D9A0A12F-5F93-0944-92A7-3F25EA404DD7}"/>
              </a:ext>
            </a:extLst>
          </p:cNvPr>
          <p:cNvCxnSpPr>
            <a:endCxn id="5" idx="2"/>
          </p:cNvCxnSpPr>
          <p:nvPr/>
        </p:nvCxnSpPr>
        <p:spPr>
          <a:xfrm rot="16200000" flipH="1">
            <a:off x="-1577969" y="3811503"/>
            <a:ext cx="3980398" cy="494677"/>
          </a:xfrm>
          <a:prstGeom prst="bentConnector2">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940864-9EBF-154F-9A2A-79586B745341}"/>
              </a:ext>
            </a:extLst>
          </p:cNvPr>
          <p:cNvCxnSpPr/>
          <p:nvPr/>
        </p:nvCxnSpPr>
        <p:spPr>
          <a:xfrm>
            <a:off x="149630" y="2061556"/>
            <a:ext cx="31588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76ED267-E345-CE4B-965A-854CB134D9EF}"/>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Cassandra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Spark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9F70E5C5-1797-A64C-BC5D-E4045AA5C1EA}"/>
              </a:ext>
            </a:extLst>
          </p:cNvPr>
          <p:cNvSpPr txBox="1"/>
          <p:nvPr/>
        </p:nvSpPr>
        <p:spPr>
          <a:xfrm>
            <a:off x="8220439" y="4979632"/>
            <a:ext cx="2519279" cy="369332"/>
          </a:xfrm>
          <a:prstGeom prst="rect">
            <a:avLst/>
          </a:prstGeom>
          <a:noFill/>
        </p:spPr>
        <p:txBody>
          <a:bodyPr wrap="none" rtlCol="0">
            <a:spAutoFit/>
          </a:bodyPr>
          <a:lstStyle/>
          <a:p>
            <a:r>
              <a:rPr lang="en-US" b="1" dirty="0">
                <a:solidFill>
                  <a:schemeClr val="tx2"/>
                </a:solidFill>
              </a:rPr>
              <a:t>Source: our experiments</a:t>
            </a:r>
          </a:p>
        </p:txBody>
      </p:sp>
      <p:sp>
        <p:nvSpPr>
          <p:cNvPr id="10" name="Slide Number Placeholder 9">
            <a:extLst>
              <a:ext uri="{FF2B5EF4-FFF2-40B4-BE49-F238E27FC236}">
                <a16:creationId xmlns:a16="http://schemas.microsoft.com/office/drawing/2014/main" id="{F033A5AC-D241-CD4F-B12B-ED9586F6E3F1}"/>
              </a:ext>
            </a:extLst>
          </p:cNvPr>
          <p:cNvSpPr>
            <a:spLocks noGrp="1"/>
          </p:cNvSpPr>
          <p:nvPr>
            <p:ph type="sldNum" sz="quarter" idx="12"/>
          </p:nvPr>
        </p:nvSpPr>
        <p:spPr/>
        <p:txBody>
          <a:bodyPr/>
          <a:lstStyle/>
          <a:p>
            <a:fld id="{79D6BE41-4F07-9843-B89E-F43C6BF0BE36}" type="slidenum">
              <a:rPr lang="en-US" smtClean="0"/>
              <a:t>17</a:t>
            </a:fld>
            <a:endParaRPr lang="en-US"/>
          </a:p>
        </p:txBody>
      </p:sp>
    </p:spTree>
    <p:extLst>
      <p:ext uri="{BB962C8B-B14F-4D97-AF65-F5344CB8AC3E}">
        <p14:creationId xmlns:p14="http://schemas.microsoft.com/office/powerpoint/2010/main" val="341407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68EB3167-24F0-AF42-90D7-837D675804DF}"/>
              </a:ext>
            </a:extLst>
          </p:cNvPr>
          <p:cNvCxnSpPr>
            <a:cxnSpLocks/>
          </p:cNvCxnSpPr>
          <p:nvPr/>
        </p:nvCxnSpPr>
        <p:spPr>
          <a:xfrm flipH="1" flipV="1">
            <a:off x="3526957"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F76D57-7696-274D-9022-403C62904F68}"/>
              </a:ext>
            </a:extLst>
          </p:cNvPr>
          <p:cNvCxnSpPr>
            <a:cxnSpLocks/>
          </p:cNvCxnSpPr>
          <p:nvPr/>
        </p:nvCxnSpPr>
        <p:spPr>
          <a:xfrm flipH="1" flipV="1">
            <a:off x="1243572"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274579"/>
            <a:ext cx="11442796" cy="935152"/>
          </a:xfrm>
        </p:spPr>
        <p:txBody>
          <a:bodyPr>
            <a:normAutofit fontScale="90000"/>
          </a:bodyPr>
          <a:lstStyle/>
          <a:p>
            <a:r>
              <a:rPr lang="en-US" sz="4000" dirty="0"/>
              <a:t>Problem(1):</a:t>
            </a:r>
            <a:br>
              <a:rPr lang="en-US" dirty="0"/>
            </a:br>
            <a:r>
              <a:rPr lang="en-US" sz="3600" dirty="0">
                <a:solidFill>
                  <a:schemeClr val="accent5"/>
                </a:solidFill>
                <a:ea typeface="Tahoma" panose="020B0604030504040204" pitchFamily="34" charset="0"/>
                <a:cs typeface="Arial" panose="020B0604020202020204" pitchFamily="34" charset="0"/>
              </a:rPr>
              <a:t>Modeling Temporal Context of Long-lived Bug Report</a:t>
            </a:r>
            <a:endParaRPr lang="en-US" sz="3600" dirty="0">
              <a:solidFill>
                <a:schemeClr val="accent5"/>
              </a:solidFill>
            </a:endParaRPr>
          </a:p>
        </p:txBody>
      </p: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39951" y="2236497"/>
            <a:ext cx="1973035" cy="1521634"/>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HADOOP-10078</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1073493"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369881"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9474534"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5" name="TextBox 4">
            <a:extLst>
              <a:ext uri="{FF2B5EF4-FFF2-40B4-BE49-F238E27FC236}">
                <a16:creationId xmlns:a16="http://schemas.microsoft.com/office/drawing/2014/main" id="{31A01F4B-05FD-E440-9685-792C5125A844}"/>
              </a:ext>
            </a:extLst>
          </p:cNvPr>
          <p:cNvSpPr txBox="1"/>
          <p:nvPr/>
        </p:nvSpPr>
        <p:spPr>
          <a:xfrm>
            <a:off x="457178" y="2676429"/>
            <a:ext cx="1254574" cy="369332"/>
          </a:xfrm>
          <a:prstGeom prst="rect">
            <a:avLst/>
          </a:prstGeom>
          <a:noFill/>
        </p:spPr>
        <p:txBody>
          <a:bodyPr wrap="square" rtlCol="0">
            <a:spAutoFit/>
          </a:bodyPr>
          <a:lstStyle/>
          <a:p>
            <a:r>
              <a:rPr lang="en-US" b="1" dirty="0"/>
              <a:t>comments</a:t>
            </a:r>
          </a:p>
        </p:txBody>
      </p:sp>
      <p:sp>
        <p:nvSpPr>
          <p:cNvPr id="31" name="Folded Corner 30">
            <a:extLst>
              <a:ext uri="{FF2B5EF4-FFF2-40B4-BE49-F238E27FC236}">
                <a16:creationId xmlns:a16="http://schemas.microsoft.com/office/drawing/2014/main" id="{FDB1EA34-6A28-6D45-8518-9C76CDD6592C}"/>
              </a:ext>
            </a:extLst>
          </p:cNvPr>
          <p:cNvSpPr/>
          <p:nvPr/>
        </p:nvSpPr>
        <p:spPr>
          <a:xfrm>
            <a:off x="2579017" y="2236497"/>
            <a:ext cx="2064850" cy="199100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HADOOP-10078</a:t>
            </a:r>
          </a:p>
        </p:txBody>
      </p:sp>
      <p:sp>
        <p:nvSpPr>
          <p:cNvPr id="32" name="Rectangle 31">
            <a:extLst>
              <a:ext uri="{FF2B5EF4-FFF2-40B4-BE49-F238E27FC236}">
                <a16:creationId xmlns:a16="http://schemas.microsoft.com/office/drawing/2014/main" id="{CFCD484E-F59E-4645-B47F-1380D853B0AE}"/>
              </a:ext>
            </a:extLst>
          </p:cNvPr>
          <p:cNvSpPr/>
          <p:nvPr/>
        </p:nvSpPr>
        <p:spPr>
          <a:xfrm>
            <a:off x="2901242"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1315F3-3402-E04D-A200-FFB5E4B78C1D}"/>
              </a:ext>
            </a:extLst>
          </p:cNvPr>
          <p:cNvSpPr txBox="1"/>
          <p:nvPr/>
        </p:nvSpPr>
        <p:spPr>
          <a:xfrm>
            <a:off x="2822321" y="2676429"/>
            <a:ext cx="1254574" cy="369332"/>
          </a:xfrm>
          <a:prstGeom prst="rect">
            <a:avLst/>
          </a:prstGeom>
          <a:noFill/>
        </p:spPr>
        <p:txBody>
          <a:bodyPr wrap="square" rtlCol="0">
            <a:spAutoFit/>
          </a:bodyPr>
          <a:lstStyle/>
          <a:p>
            <a:r>
              <a:rPr lang="en-US" b="1" dirty="0"/>
              <a:t>comments</a:t>
            </a:r>
          </a:p>
        </p:txBody>
      </p:sp>
      <p:sp>
        <p:nvSpPr>
          <p:cNvPr id="35" name="Rectangle 34">
            <a:extLst>
              <a:ext uri="{FF2B5EF4-FFF2-40B4-BE49-F238E27FC236}">
                <a16:creationId xmlns:a16="http://schemas.microsoft.com/office/drawing/2014/main" id="{4577E15C-7A72-0347-8071-14951EFF1F1A}"/>
              </a:ext>
            </a:extLst>
          </p:cNvPr>
          <p:cNvSpPr/>
          <p:nvPr/>
        </p:nvSpPr>
        <p:spPr>
          <a:xfrm>
            <a:off x="2901242"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71349D6C-96BD-2342-96C2-6A3BC9B6BCFD}"/>
              </a:ext>
            </a:extLst>
          </p:cNvPr>
          <p:cNvCxnSpPr>
            <a:cxnSpLocks/>
          </p:cNvCxnSpPr>
          <p:nvPr/>
        </p:nvCxnSpPr>
        <p:spPr>
          <a:xfrm flipH="1" flipV="1">
            <a:off x="590855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7" name="Folded Corner 36">
            <a:extLst>
              <a:ext uri="{FF2B5EF4-FFF2-40B4-BE49-F238E27FC236}">
                <a16:creationId xmlns:a16="http://schemas.microsoft.com/office/drawing/2014/main" id="{7715524D-F67B-9345-8234-C5D8D3719E67}"/>
              </a:ext>
            </a:extLst>
          </p:cNvPr>
          <p:cNvSpPr/>
          <p:nvPr/>
        </p:nvSpPr>
        <p:spPr>
          <a:xfrm>
            <a:off x="4960615" y="2236497"/>
            <a:ext cx="2032314" cy="222088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HADOOP-10078</a:t>
            </a:r>
          </a:p>
        </p:txBody>
      </p:sp>
      <p:sp>
        <p:nvSpPr>
          <p:cNvPr id="38" name="Rectangle 37">
            <a:extLst>
              <a:ext uri="{FF2B5EF4-FFF2-40B4-BE49-F238E27FC236}">
                <a16:creationId xmlns:a16="http://schemas.microsoft.com/office/drawing/2014/main" id="{ABA64379-1BBB-FC43-B2A5-8B36F0F4D018}"/>
              </a:ext>
            </a:extLst>
          </p:cNvPr>
          <p:cNvSpPr/>
          <p:nvPr/>
        </p:nvSpPr>
        <p:spPr>
          <a:xfrm>
            <a:off x="5282840"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ECA1921-2C85-FA49-B4F1-38EC6D9F14DD}"/>
              </a:ext>
            </a:extLst>
          </p:cNvPr>
          <p:cNvSpPr txBox="1"/>
          <p:nvPr/>
        </p:nvSpPr>
        <p:spPr>
          <a:xfrm>
            <a:off x="5203919" y="2676429"/>
            <a:ext cx="1254574" cy="369332"/>
          </a:xfrm>
          <a:prstGeom prst="rect">
            <a:avLst/>
          </a:prstGeom>
          <a:noFill/>
        </p:spPr>
        <p:txBody>
          <a:bodyPr wrap="square" rtlCol="0">
            <a:spAutoFit/>
          </a:bodyPr>
          <a:lstStyle/>
          <a:p>
            <a:r>
              <a:rPr lang="en-US" b="1" dirty="0"/>
              <a:t>comments</a:t>
            </a:r>
          </a:p>
        </p:txBody>
      </p:sp>
      <p:sp>
        <p:nvSpPr>
          <p:cNvPr id="40" name="Rectangle 39">
            <a:extLst>
              <a:ext uri="{FF2B5EF4-FFF2-40B4-BE49-F238E27FC236}">
                <a16:creationId xmlns:a16="http://schemas.microsoft.com/office/drawing/2014/main" id="{5FEBE870-5979-1A43-B3C1-A767B05C4042}"/>
              </a:ext>
            </a:extLst>
          </p:cNvPr>
          <p:cNvSpPr/>
          <p:nvPr/>
        </p:nvSpPr>
        <p:spPr>
          <a:xfrm>
            <a:off x="5282840"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6E65D2A-B6E8-444E-BAFA-002FD34628E7}"/>
              </a:ext>
            </a:extLst>
          </p:cNvPr>
          <p:cNvSpPr/>
          <p:nvPr/>
        </p:nvSpPr>
        <p:spPr>
          <a:xfrm>
            <a:off x="5282840" y="3616093"/>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16A24854-434A-8549-9D1F-10EE874D7036}"/>
              </a:ext>
            </a:extLst>
          </p:cNvPr>
          <p:cNvCxnSpPr>
            <a:cxnSpLocks/>
          </p:cNvCxnSpPr>
          <p:nvPr/>
        </p:nvCxnSpPr>
        <p:spPr>
          <a:xfrm flipH="1" flipV="1">
            <a:off x="960529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Folded Corner 43">
            <a:extLst>
              <a:ext uri="{FF2B5EF4-FFF2-40B4-BE49-F238E27FC236}">
                <a16:creationId xmlns:a16="http://schemas.microsoft.com/office/drawing/2014/main" id="{75BD0F3A-FA18-054D-B538-A16E46072F82}"/>
              </a:ext>
            </a:extLst>
          </p:cNvPr>
          <p:cNvSpPr/>
          <p:nvPr/>
        </p:nvSpPr>
        <p:spPr>
          <a:xfrm>
            <a:off x="8657355" y="2236497"/>
            <a:ext cx="2082367" cy="255065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HADOOP-10078</a:t>
            </a:r>
          </a:p>
        </p:txBody>
      </p:sp>
      <p:sp>
        <p:nvSpPr>
          <p:cNvPr id="45" name="Rectangle 44">
            <a:extLst>
              <a:ext uri="{FF2B5EF4-FFF2-40B4-BE49-F238E27FC236}">
                <a16:creationId xmlns:a16="http://schemas.microsoft.com/office/drawing/2014/main" id="{C71771BE-1DE1-5E45-B0FD-998AF81CDF55}"/>
              </a:ext>
            </a:extLst>
          </p:cNvPr>
          <p:cNvSpPr/>
          <p:nvPr/>
        </p:nvSpPr>
        <p:spPr>
          <a:xfrm>
            <a:off x="8979580" y="3056643"/>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7234262-E589-F04E-9E90-2D30720F492A}"/>
              </a:ext>
            </a:extLst>
          </p:cNvPr>
          <p:cNvSpPr txBox="1"/>
          <p:nvPr/>
        </p:nvSpPr>
        <p:spPr>
          <a:xfrm>
            <a:off x="8900659" y="2687310"/>
            <a:ext cx="1254574" cy="369332"/>
          </a:xfrm>
          <a:prstGeom prst="rect">
            <a:avLst/>
          </a:prstGeom>
          <a:noFill/>
        </p:spPr>
        <p:txBody>
          <a:bodyPr wrap="square" rtlCol="0">
            <a:spAutoFit/>
          </a:bodyPr>
          <a:lstStyle/>
          <a:p>
            <a:r>
              <a:rPr lang="en-US" b="1" dirty="0"/>
              <a:t>comments</a:t>
            </a:r>
          </a:p>
        </p:txBody>
      </p:sp>
      <p:sp>
        <p:nvSpPr>
          <p:cNvPr id="52" name="Rectangle 51">
            <a:extLst>
              <a:ext uri="{FF2B5EF4-FFF2-40B4-BE49-F238E27FC236}">
                <a16:creationId xmlns:a16="http://schemas.microsoft.com/office/drawing/2014/main" id="{447C2A7A-F456-5F4C-A2FC-4FC36E3D6D32}"/>
              </a:ext>
            </a:extLst>
          </p:cNvPr>
          <p:cNvSpPr/>
          <p:nvPr/>
        </p:nvSpPr>
        <p:spPr>
          <a:xfrm>
            <a:off x="8979580" y="3334645"/>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5869122-6A86-1B4D-8A7C-648FA8A2E684}"/>
              </a:ext>
            </a:extLst>
          </p:cNvPr>
          <p:cNvSpPr/>
          <p:nvPr/>
        </p:nvSpPr>
        <p:spPr>
          <a:xfrm>
            <a:off x="8979580" y="3626974"/>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E8AB649-4DC3-E346-8037-8B5153E6EC49}"/>
              </a:ext>
            </a:extLst>
          </p:cNvPr>
          <p:cNvSpPr/>
          <p:nvPr/>
        </p:nvSpPr>
        <p:spPr>
          <a:xfrm>
            <a:off x="8980177" y="3921289"/>
            <a:ext cx="1533054" cy="172810"/>
          </a:xfrm>
          <a:prstGeom prst="rect">
            <a:avLst/>
          </a:prstGeom>
          <a:noFill/>
          <a:ln w="38100">
            <a:solidFill>
              <a:srgbClr val="C71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B38AE9B-629A-CD45-BA94-F4797010C3D2}"/>
              </a:ext>
            </a:extLst>
          </p:cNvPr>
          <p:cNvSpPr txBox="1"/>
          <p:nvPr/>
        </p:nvSpPr>
        <p:spPr>
          <a:xfrm>
            <a:off x="5709209"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3</a:t>
            </a:r>
          </a:p>
        </p:txBody>
      </p:sp>
      <p:sp>
        <p:nvSpPr>
          <p:cNvPr id="7" name="Oval 6">
            <a:extLst>
              <a:ext uri="{FF2B5EF4-FFF2-40B4-BE49-F238E27FC236}">
                <a16:creationId xmlns:a16="http://schemas.microsoft.com/office/drawing/2014/main" id="{99CD6932-7987-DE4B-9C40-B774F81B162F}"/>
              </a:ext>
            </a:extLst>
          </p:cNvPr>
          <p:cNvSpPr/>
          <p:nvPr/>
        </p:nvSpPr>
        <p:spPr>
          <a:xfrm>
            <a:off x="7422784"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7B93FC7-1A87-C443-90F3-BAC92E657ABD}"/>
              </a:ext>
            </a:extLst>
          </p:cNvPr>
          <p:cNvSpPr/>
          <p:nvPr/>
        </p:nvSpPr>
        <p:spPr>
          <a:xfrm>
            <a:off x="7736547"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A57A3C2-8A39-2D4F-A200-5F1D5C77701E}"/>
              </a:ext>
            </a:extLst>
          </p:cNvPr>
          <p:cNvSpPr/>
          <p:nvPr/>
        </p:nvSpPr>
        <p:spPr>
          <a:xfrm>
            <a:off x="8059275"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3C97F3B-91A8-C04F-972B-C3910F205611}"/>
              </a:ext>
            </a:extLst>
          </p:cNvPr>
          <p:cNvSpPr>
            <a:spLocks noGrp="1"/>
          </p:cNvSpPr>
          <p:nvPr>
            <p:ph type="sldNum" sz="quarter" idx="12"/>
          </p:nvPr>
        </p:nvSpPr>
        <p:spPr/>
        <p:txBody>
          <a:bodyPr/>
          <a:lstStyle/>
          <a:p>
            <a:fld id="{79D6BE41-4F07-9843-B89E-F43C6BF0BE36}" type="slidenum">
              <a:rPr lang="en-US" smtClean="0"/>
              <a:t>18</a:t>
            </a:fld>
            <a:endParaRPr lang="en-US"/>
          </a:p>
        </p:txBody>
      </p:sp>
    </p:spTree>
    <p:extLst>
      <p:ext uri="{BB962C8B-B14F-4D97-AF65-F5344CB8AC3E}">
        <p14:creationId xmlns:p14="http://schemas.microsoft.com/office/powerpoint/2010/main" val="437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fontScale="90000"/>
          </a:bodyPr>
          <a:lstStyle/>
          <a:p>
            <a:r>
              <a:rPr lang="en-US" sz="4000" dirty="0"/>
              <a:t>Problem (1):</a:t>
            </a:r>
            <a:br>
              <a:rPr lang="en-US" dirty="0"/>
            </a:br>
            <a:r>
              <a:rPr lang="en-US" sz="3600" dirty="0">
                <a:solidFill>
                  <a:schemeClr val="accent5"/>
                </a:solidFill>
                <a:ea typeface="Tahoma" panose="020B0604030504040204" pitchFamily="34" charset="0"/>
                <a:cs typeface="Arial" panose="020B0604020202020204" pitchFamily="34" charset="0"/>
              </a:rPr>
              <a:t>Modeling of Long-Lived Bug Reports Temporal Context</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19</a:t>
            </a:fld>
            <a:endParaRPr lang="en-US"/>
          </a:p>
        </p:txBody>
      </p:sp>
    </p:spTree>
    <p:extLst>
      <p:ext uri="{BB962C8B-B14F-4D97-AF65-F5344CB8AC3E}">
        <p14:creationId xmlns:p14="http://schemas.microsoft.com/office/powerpoint/2010/main" val="136907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a:extLst>
              <a:ext uri="{FF2B5EF4-FFF2-40B4-BE49-F238E27FC236}">
                <a16:creationId xmlns:a16="http://schemas.microsoft.com/office/drawing/2014/main" id="{B6CC4DBB-C067-5F4A-9B6D-AF7E6CEBDCFE}"/>
              </a:ext>
            </a:extLst>
          </p:cNvPr>
          <p:cNvSpPr/>
          <p:nvPr/>
        </p:nvSpPr>
        <p:spPr>
          <a:xfrm>
            <a:off x="2998888" y="161473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7" name="Can 6">
            <a:extLst>
              <a:ext uri="{FF2B5EF4-FFF2-40B4-BE49-F238E27FC236}">
                <a16:creationId xmlns:a16="http://schemas.microsoft.com/office/drawing/2014/main" id="{727B6D25-1FDE-3040-8C3A-BD693338AF2E}"/>
              </a:ext>
            </a:extLst>
          </p:cNvPr>
          <p:cNvSpPr/>
          <p:nvPr/>
        </p:nvSpPr>
        <p:spPr>
          <a:xfrm>
            <a:off x="5844230" y="5216228"/>
            <a:ext cx="1493215" cy="989346"/>
          </a:xfrm>
          <a:prstGeom prst="can">
            <a:avLst/>
          </a:prstGeom>
          <a:solidFill>
            <a:srgbClr val="4ED1A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repository</a:t>
            </a:r>
          </a:p>
        </p:txBody>
      </p:sp>
      <p:cxnSp>
        <p:nvCxnSpPr>
          <p:cNvPr id="16" name="Straight Arrow Connector 15">
            <a:extLst>
              <a:ext uri="{FF2B5EF4-FFF2-40B4-BE49-F238E27FC236}">
                <a16:creationId xmlns:a16="http://schemas.microsoft.com/office/drawing/2014/main" id="{035CADC1-39BB-0949-8BEB-1E3CB22B02ED}"/>
              </a:ext>
            </a:extLst>
          </p:cNvPr>
          <p:cNvCxnSpPr>
            <a:cxnSpLocks/>
            <a:stCxn id="18" idx="3"/>
            <a:endCxn id="4" idx="1"/>
          </p:cNvCxnSpPr>
          <p:nvPr/>
        </p:nvCxnSpPr>
        <p:spPr>
          <a:xfrm>
            <a:off x="2586009" y="2151226"/>
            <a:ext cx="412879" cy="3187"/>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959502C-FD49-DB48-8910-E0788C62E356}"/>
              </a:ext>
            </a:extLst>
          </p:cNvPr>
          <p:cNvPicPr>
            <a:picLocks noChangeAspect="1"/>
          </p:cNvPicPr>
          <p:nvPr/>
        </p:nvPicPr>
        <p:blipFill rotWithShape="1">
          <a:blip r:embed="rId3">
            <a:clrChange>
              <a:clrFrom>
                <a:srgbClr val="F5F5F5"/>
              </a:clrFrom>
              <a:clrTo>
                <a:srgbClr val="F5F5F5">
                  <a:alpha val="0"/>
                </a:srgbClr>
              </a:clrTo>
            </a:clrChange>
          </a:blip>
          <a:srcRect t="27737" r="22330" b="53589"/>
          <a:stretch/>
        </p:blipFill>
        <p:spPr>
          <a:xfrm>
            <a:off x="1500955" y="1711298"/>
            <a:ext cx="1085054" cy="879855"/>
          </a:xfrm>
          <a:prstGeom prst="rect">
            <a:avLst/>
          </a:prstGeom>
        </p:spPr>
      </p:pic>
      <p:sp>
        <p:nvSpPr>
          <p:cNvPr id="32" name="Folded Corner 31">
            <a:extLst>
              <a:ext uri="{FF2B5EF4-FFF2-40B4-BE49-F238E27FC236}">
                <a16:creationId xmlns:a16="http://schemas.microsoft.com/office/drawing/2014/main" id="{913847BA-C01A-BA47-9CB1-52F624E3531C}"/>
              </a:ext>
            </a:extLst>
          </p:cNvPr>
          <p:cNvSpPr/>
          <p:nvPr/>
        </p:nvSpPr>
        <p:spPr>
          <a:xfrm>
            <a:off x="2998888" y="337870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3" name="Folded Corner 32">
            <a:extLst>
              <a:ext uri="{FF2B5EF4-FFF2-40B4-BE49-F238E27FC236}">
                <a16:creationId xmlns:a16="http://schemas.microsoft.com/office/drawing/2014/main" id="{2CE59228-B758-8E4B-90F1-8DCA881447AC}"/>
              </a:ext>
            </a:extLst>
          </p:cNvPr>
          <p:cNvSpPr/>
          <p:nvPr/>
        </p:nvSpPr>
        <p:spPr>
          <a:xfrm>
            <a:off x="2998888" y="5033973"/>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37" name="Elbow Connector 36">
            <a:extLst>
              <a:ext uri="{FF2B5EF4-FFF2-40B4-BE49-F238E27FC236}">
                <a16:creationId xmlns:a16="http://schemas.microsoft.com/office/drawing/2014/main" id="{78A4AB1C-8A45-FC4D-876D-37FB911B0DEC}"/>
              </a:ext>
            </a:extLst>
          </p:cNvPr>
          <p:cNvCxnSpPr>
            <a:cxnSpLocks/>
            <a:stCxn id="33" idx="3"/>
          </p:cNvCxnSpPr>
          <p:nvPr/>
        </p:nvCxnSpPr>
        <p:spPr>
          <a:xfrm flipV="1">
            <a:off x="3943280" y="4429050"/>
            <a:ext cx="1476982" cy="1144604"/>
          </a:xfrm>
          <a:prstGeom prst="bentConnector3">
            <a:avLst>
              <a:gd name="adj1" fmla="val 99749"/>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506ACD-0FD3-9E47-9323-4824988EE524}"/>
              </a:ext>
            </a:extLst>
          </p:cNvPr>
          <p:cNvCxnSpPr>
            <a:cxnSpLocks/>
            <a:stCxn id="52" idx="3"/>
            <a:endCxn id="32" idx="1"/>
          </p:cNvCxnSpPr>
          <p:nvPr/>
        </p:nvCxnSpPr>
        <p:spPr>
          <a:xfrm>
            <a:off x="2576941" y="3918383"/>
            <a:ext cx="421947" cy="0"/>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B7F9ACD-356C-2542-A291-1D687D17B9D0}"/>
              </a:ext>
            </a:extLst>
          </p:cNvPr>
          <p:cNvCxnSpPr>
            <a:cxnSpLocks/>
            <a:stCxn id="55" idx="3"/>
            <a:endCxn id="33" idx="1"/>
          </p:cNvCxnSpPr>
          <p:nvPr/>
        </p:nvCxnSpPr>
        <p:spPr>
          <a:xfrm>
            <a:off x="2594182" y="5565439"/>
            <a:ext cx="404706" cy="8215"/>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BC78A175-EF09-F84D-8642-AA48079F25EA}"/>
              </a:ext>
            </a:extLst>
          </p:cNvPr>
          <p:cNvPicPr>
            <a:picLocks noChangeAspect="1"/>
          </p:cNvPicPr>
          <p:nvPr/>
        </p:nvPicPr>
        <p:blipFill rotWithShape="1">
          <a:blip r:embed="rId3">
            <a:clrChange>
              <a:clrFrom>
                <a:srgbClr val="F5F5F5"/>
              </a:clrFrom>
              <a:clrTo>
                <a:srgbClr val="F5F5F5">
                  <a:alpha val="0"/>
                </a:srgbClr>
              </a:clrTo>
            </a:clrChange>
          </a:blip>
          <a:srcRect l="11235" t="75444" r="23311" b="2354"/>
          <a:stretch/>
        </p:blipFill>
        <p:spPr>
          <a:xfrm>
            <a:off x="1662541" y="3395327"/>
            <a:ext cx="914400" cy="1046112"/>
          </a:xfrm>
          <a:prstGeom prst="rect">
            <a:avLst/>
          </a:prstGeom>
        </p:spPr>
      </p:pic>
      <p:pic>
        <p:nvPicPr>
          <p:cNvPr id="55" name="Picture 54">
            <a:extLst>
              <a:ext uri="{FF2B5EF4-FFF2-40B4-BE49-F238E27FC236}">
                <a16:creationId xmlns:a16="http://schemas.microsoft.com/office/drawing/2014/main" id="{CB4A65D7-36AE-E844-8A0E-4572A2536B58}"/>
              </a:ext>
            </a:extLst>
          </p:cNvPr>
          <p:cNvPicPr>
            <a:picLocks noChangeAspect="1"/>
          </p:cNvPicPr>
          <p:nvPr/>
        </p:nvPicPr>
        <p:blipFill rotWithShape="1">
          <a:blip r:embed="rId3">
            <a:clrChange>
              <a:clrFrom>
                <a:srgbClr val="F5F5F5"/>
              </a:clrFrom>
              <a:clrTo>
                <a:srgbClr val="F5F5F5">
                  <a:alpha val="0"/>
                </a:srgbClr>
              </a:clrTo>
            </a:clrChange>
          </a:blip>
          <a:srcRect l="9354" t="51336" r="25191" b="29447"/>
          <a:stretch/>
        </p:blipFill>
        <p:spPr>
          <a:xfrm>
            <a:off x="1679782" y="5112719"/>
            <a:ext cx="914400" cy="905440"/>
          </a:xfrm>
          <a:prstGeom prst="rect">
            <a:avLst/>
          </a:prstGeom>
        </p:spPr>
      </p:pic>
      <p:sp>
        <p:nvSpPr>
          <p:cNvPr id="65" name="Rectangle 64">
            <a:extLst>
              <a:ext uri="{FF2B5EF4-FFF2-40B4-BE49-F238E27FC236}">
                <a16:creationId xmlns:a16="http://schemas.microsoft.com/office/drawing/2014/main" id="{A4215178-AB33-2844-93BA-82514C814B12}"/>
              </a:ext>
            </a:extLst>
          </p:cNvPr>
          <p:cNvSpPr/>
          <p:nvPr/>
        </p:nvSpPr>
        <p:spPr>
          <a:xfrm>
            <a:off x="1640447" y="4331614"/>
            <a:ext cx="936494" cy="367875"/>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john</a:t>
            </a:r>
          </a:p>
        </p:txBody>
      </p:sp>
      <p:sp>
        <p:nvSpPr>
          <p:cNvPr id="66" name="Rectangle 65">
            <a:extLst>
              <a:ext uri="{FF2B5EF4-FFF2-40B4-BE49-F238E27FC236}">
                <a16:creationId xmlns:a16="http://schemas.microsoft.com/office/drawing/2014/main" id="{B2DA7D23-70A0-A846-A8E5-54859D3AFB08}"/>
              </a:ext>
            </a:extLst>
          </p:cNvPr>
          <p:cNvSpPr/>
          <p:nvPr/>
        </p:nvSpPr>
        <p:spPr>
          <a:xfrm>
            <a:off x="1649515" y="2524055"/>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zhang</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67112713-484C-5B47-82D4-765BA0C7E501}"/>
              </a:ext>
            </a:extLst>
          </p:cNvPr>
          <p:cNvSpPr/>
          <p:nvPr/>
        </p:nvSpPr>
        <p:spPr>
          <a:xfrm>
            <a:off x="1657688" y="5946455"/>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maria</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8" name="Rounded Rectangle 67">
            <a:extLst>
              <a:ext uri="{FF2B5EF4-FFF2-40B4-BE49-F238E27FC236}">
                <a16:creationId xmlns:a16="http://schemas.microsoft.com/office/drawing/2014/main" id="{1E05A92C-5DCC-1A49-8C08-6C6639C4C80F}"/>
              </a:ext>
            </a:extLst>
          </p:cNvPr>
          <p:cNvSpPr/>
          <p:nvPr/>
        </p:nvSpPr>
        <p:spPr>
          <a:xfrm>
            <a:off x="4926833" y="3423709"/>
            <a:ext cx="1904737" cy="989346"/>
          </a:xfrm>
          <a:prstGeom prst="roundRect">
            <a:avLst/>
          </a:prstGeom>
          <a:solidFill>
            <a:srgbClr val="B3E3FF"/>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 tracking system</a:t>
            </a:r>
          </a:p>
        </p:txBody>
      </p:sp>
      <p:cxnSp>
        <p:nvCxnSpPr>
          <p:cNvPr id="84" name="Straight Arrow Connector 83">
            <a:extLst>
              <a:ext uri="{FF2B5EF4-FFF2-40B4-BE49-F238E27FC236}">
                <a16:creationId xmlns:a16="http://schemas.microsoft.com/office/drawing/2014/main" id="{8BE47E23-A5B7-E547-893A-7E4358F6306C}"/>
              </a:ext>
            </a:extLst>
          </p:cNvPr>
          <p:cNvCxnSpPr>
            <a:cxnSpLocks/>
            <a:stCxn id="32" idx="3"/>
            <a:endCxn id="68" idx="1"/>
          </p:cNvCxnSpPr>
          <p:nvPr/>
        </p:nvCxnSpPr>
        <p:spPr>
          <a:xfrm flipV="1">
            <a:off x="3943280" y="3918382"/>
            <a:ext cx="983553" cy="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D37946D7-594E-E647-BACA-F73B2AD29ED0}"/>
              </a:ext>
            </a:extLst>
          </p:cNvPr>
          <p:cNvCxnSpPr>
            <a:cxnSpLocks/>
            <a:stCxn id="4" idx="3"/>
            <a:endCxn id="68" idx="0"/>
          </p:cNvCxnSpPr>
          <p:nvPr/>
        </p:nvCxnSpPr>
        <p:spPr>
          <a:xfrm>
            <a:off x="3943280" y="2154413"/>
            <a:ext cx="1935922" cy="1269296"/>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515600" cy="850138"/>
          </a:xfrm>
        </p:spPr>
        <p:txBody>
          <a:bodyPr>
            <a:normAutofit fontScale="90000"/>
          </a:bodyPr>
          <a:lstStyle/>
          <a:p>
            <a:r>
              <a:rPr lang="en-US" sz="4000" dirty="0"/>
              <a:t>Context:</a:t>
            </a:r>
            <a:br>
              <a:rPr lang="en-US" dirty="0"/>
            </a:br>
            <a:r>
              <a:rPr lang="en-US" sz="3600" dirty="0">
                <a:solidFill>
                  <a:schemeClr val="accent5"/>
                </a:solidFill>
                <a:ea typeface="Tahoma" panose="020B0604030504040204" pitchFamily="34" charset="0"/>
                <a:cs typeface="Arial" panose="020B0604020202020204" pitchFamily="34" charset="0"/>
              </a:rPr>
              <a:t>Bug Report and Bug Tracking System</a:t>
            </a:r>
            <a:endParaRPr lang="en-US" sz="3900" dirty="0">
              <a:solidFill>
                <a:schemeClr val="accent5"/>
              </a:solidFill>
            </a:endParaRPr>
          </a:p>
        </p:txBody>
      </p:sp>
      <p:sp>
        <p:nvSpPr>
          <p:cNvPr id="36" name="Folded Corner 35">
            <a:extLst>
              <a:ext uri="{FF2B5EF4-FFF2-40B4-BE49-F238E27FC236}">
                <a16:creationId xmlns:a16="http://schemas.microsoft.com/office/drawing/2014/main" id="{59601703-FCB5-2D48-B8EE-40503CF1CB06}"/>
              </a:ext>
            </a:extLst>
          </p:cNvPr>
          <p:cNvSpPr/>
          <p:nvPr/>
        </p:nvSpPr>
        <p:spPr>
          <a:xfrm>
            <a:off x="8284969" y="2975813"/>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8" name="Folded Corner 37">
            <a:extLst>
              <a:ext uri="{FF2B5EF4-FFF2-40B4-BE49-F238E27FC236}">
                <a16:creationId xmlns:a16="http://schemas.microsoft.com/office/drawing/2014/main" id="{CEBCABAD-1231-0C4A-A5AC-329740B378E0}"/>
              </a:ext>
            </a:extLst>
          </p:cNvPr>
          <p:cNvSpPr/>
          <p:nvPr/>
        </p:nvSpPr>
        <p:spPr>
          <a:xfrm>
            <a:off x="8172052" y="311244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9" name="Folded Corner 38">
            <a:extLst>
              <a:ext uri="{FF2B5EF4-FFF2-40B4-BE49-F238E27FC236}">
                <a16:creationId xmlns:a16="http://schemas.microsoft.com/office/drawing/2014/main" id="{93197993-BAB8-0F42-A9CD-C04C8F3BCA71}"/>
              </a:ext>
            </a:extLst>
          </p:cNvPr>
          <p:cNvSpPr/>
          <p:nvPr/>
        </p:nvSpPr>
        <p:spPr>
          <a:xfrm>
            <a:off x="8048647" y="3249071"/>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40" name="Folded Corner 39">
            <a:extLst>
              <a:ext uri="{FF2B5EF4-FFF2-40B4-BE49-F238E27FC236}">
                <a16:creationId xmlns:a16="http://schemas.microsoft.com/office/drawing/2014/main" id="{033AF869-D3CD-704A-8A82-6E27A3160C6A}"/>
              </a:ext>
            </a:extLst>
          </p:cNvPr>
          <p:cNvSpPr/>
          <p:nvPr/>
        </p:nvSpPr>
        <p:spPr>
          <a:xfrm>
            <a:off x="7953659" y="3385700"/>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41" name="Straight Arrow Connector 40">
            <a:extLst>
              <a:ext uri="{FF2B5EF4-FFF2-40B4-BE49-F238E27FC236}">
                <a16:creationId xmlns:a16="http://schemas.microsoft.com/office/drawing/2014/main" id="{CEABF6DE-CC3B-924B-BAA0-916F844346FC}"/>
              </a:ext>
            </a:extLst>
          </p:cNvPr>
          <p:cNvCxnSpPr>
            <a:cxnSpLocks/>
            <a:stCxn id="36" idx="3"/>
            <a:endCxn id="74" idx="1"/>
          </p:cNvCxnSpPr>
          <p:nvPr/>
        </p:nvCxnSpPr>
        <p:spPr>
          <a:xfrm flipV="1">
            <a:off x="9229361" y="3509493"/>
            <a:ext cx="442844" cy="600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83040FB-4B0A-CC43-8DE6-6613E1B0F44C}"/>
              </a:ext>
            </a:extLst>
          </p:cNvPr>
          <p:cNvSpPr/>
          <p:nvPr/>
        </p:nvSpPr>
        <p:spPr>
          <a:xfrm>
            <a:off x="9609687" y="3960840"/>
            <a:ext cx="1244548" cy="923330"/>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developer </a:t>
            </a:r>
          </a:p>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team members</a:t>
            </a:r>
          </a:p>
        </p:txBody>
      </p:sp>
      <p:cxnSp>
        <p:nvCxnSpPr>
          <p:cNvPr id="71" name="Straight Arrow Connector 70">
            <a:extLst>
              <a:ext uri="{FF2B5EF4-FFF2-40B4-BE49-F238E27FC236}">
                <a16:creationId xmlns:a16="http://schemas.microsoft.com/office/drawing/2014/main" id="{137AA9A7-19A5-9944-A9B5-F7172EFEBFD6}"/>
              </a:ext>
            </a:extLst>
          </p:cNvPr>
          <p:cNvCxnSpPr>
            <a:cxnSpLocks/>
            <a:stCxn id="68" idx="3"/>
            <a:endCxn id="40" idx="1"/>
          </p:cNvCxnSpPr>
          <p:nvPr/>
        </p:nvCxnSpPr>
        <p:spPr>
          <a:xfrm>
            <a:off x="6831570" y="3918382"/>
            <a:ext cx="1122089" cy="699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FD7FB573-0F61-7749-B698-8B5B101107C8}"/>
              </a:ext>
            </a:extLst>
          </p:cNvPr>
          <p:cNvPicPr>
            <a:picLocks noChangeAspect="1"/>
          </p:cNvPicPr>
          <p:nvPr/>
        </p:nvPicPr>
        <p:blipFill>
          <a:blip r:embed="rId4"/>
          <a:stretch>
            <a:fillRect/>
          </a:stretch>
        </p:blipFill>
        <p:spPr>
          <a:xfrm>
            <a:off x="9672205" y="2918990"/>
            <a:ext cx="1083600" cy="1181005"/>
          </a:xfrm>
          <a:prstGeom prst="rect">
            <a:avLst/>
          </a:prstGeom>
        </p:spPr>
      </p:pic>
      <p:sp>
        <p:nvSpPr>
          <p:cNvPr id="94" name="Rectangle 93">
            <a:extLst>
              <a:ext uri="{FF2B5EF4-FFF2-40B4-BE49-F238E27FC236}">
                <a16:creationId xmlns:a16="http://schemas.microsoft.com/office/drawing/2014/main" id="{41D3584D-85B9-ED4E-B3C5-A62E77075408}"/>
              </a:ext>
            </a:extLst>
          </p:cNvPr>
          <p:cNvSpPr/>
          <p:nvPr/>
        </p:nvSpPr>
        <p:spPr>
          <a:xfrm>
            <a:off x="7654320" y="2141406"/>
            <a:ext cx="3388659" cy="3398326"/>
          </a:xfrm>
          <a:prstGeom prst="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18C9BA7-A7F2-6A41-9BF1-27CE3B4E951A}"/>
              </a:ext>
            </a:extLst>
          </p:cNvPr>
          <p:cNvSpPr txBox="1"/>
          <p:nvPr/>
        </p:nvSpPr>
        <p:spPr>
          <a:xfrm>
            <a:off x="8671147" y="2273401"/>
            <a:ext cx="1727781"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Triage Process</a:t>
            </a:r>
          </a:p>
        </p:txBody>
      </p:sp>
      <p:cxnSp>
        <p:nvCxnSpPr>
          <p:cNvPr id="58" name="Straight Arrow Connector 57">
            <a:extLst>
              <a:ext uri="{FF2B5EF4-FFF2-40B4-BE49-F238E27FC236}">
                <a16:creationId xmlns:a16="http://schemas.microsoft.com/office/drawing/2014/main" id="{9789FF1E-F816-7D4B-82C3-6CFC72B422E0}"/>
              </a:ext>
            </a:extLst>
          </p:cNvPr>
          <p:cNvCxnSpPr>
            <a:cxnSpLocks/>
            <a:stCxn id="7" idx="1"/>
          </p:cNvCxnSpPr>
          <p:nvPr/>
        </p:nvCxnSpPr>
        <p:spPr>
          <a:xfrm flipV="1">
            <a:off x="6590838" y="4441439"/>
            <a:ext cx="0" cy="77478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6F35910-A69E-A94C-97F0-6EFE1F70A990}"/>
              </a:ext>
            </a:extLst>
          </p:cNvPr>
          <p:cNvSpPr>
            <a:spLocks noGrp="1"/>
          </p:cNvSpPr>
          <p:nvPr>
            <p:ph type="sldNum" sz="quarter" idx="12"/>
          </p:nvPr>
        </p:nvSpPr>
        <p:spPr/>
        <p:txBody>
          <a:bodyPr/>
          <a:lstStyle/>
          <a:p>
            <a:fld id="{79D6BE41-4F07-9843-B89E-F43C6BF0BE36}" type="slidenum">
              <a:rPr lang="en-US" smtClean="0"/>
              <a:t>2</a:t>
            </a:fld>
            <a:endParaRPr lang="en-US"/>
          </a:p>
        </p:txBody>
      </p:sp>
    </p:spTree>
    <p:extLst>
      <p:ext uri="{BB962C8B-B14F-4D97-AF65-F5344CB8AC3E}">
        <p14:creationId xmlns:p14="http://schemas.microsoft.com/office/powerpoint/2010/main" val="99006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1406938" cy="935152"/>
          </a:xfrm>
        </p:spPr>
        <p:txBody>
          <a:bodyPr>
            <a:normAutofit fontScale="90000"/>
          </a:bodyPr>
          <a:lstStyle/>
          <a:p>
            <a:r>
              <a:rPr lang="en-US" sz="4000" dirty="0"/>
              <a:t>Problem (2):</a:t>
            </a:r>
            <a:br>
              <a:rPr lang="en-US" dirty="0"/>
            </a:br>
            <a:r>
              <a:rPr lang="en-US" sz="3600" dirty="0">
                <a:solidFill>
                  <a:schemeClr val="accent5"/>
                </a:solidFill>
                <a:ea typeface="Tahoma" panose="020B0604030504040204" pitchFamily="34" charset="0"/>
                <a:cs typeface="Arial" panose="020B0604020202020204" pitchFamily="34" charset="0"/>
              </a:rPr>
              <a:t>Imbalanced Data</a:t>
            </a:r>
            <a:endParaRPr lang="en-US" dirty="0">
              <a:solidFill>
                <a:schemeClr val="accent5"/>
              </a:solidFill>
            </a:endParaRPr>
          </a:p>
        </p:txBody>
      </p:sp>
      <p:pic>
        <p:nvPicPr>
          <p:cNvPr id="3" name="Picture 2">
            <a:extLst>
              <a:ext uri="{FF2B5EF4-FFF2-40B4-BE49-F238E27FC236}">
                <a16:creationId xmlns:a16="http://schemas.microsoft.com/office/drawing/2014/main" id="{65CBD08F-1E14-4743-B528-2ABE5633416C}"/>
              </a:ext>
            </a:extLst>
          </p:cNvPr>
          <p:cNvPicPr>
            <a:picLocks noChangeAspect="1"/>
          </p:cNvPicPr>
          <p:nvPr/>
        </p:nvPicPr>
        <p:blipFill>
          <a:blip r:embed="rId3"/>
          <a:stretch>
            <a:fillRect/>
          </a:stretch>
        </p:blipFill>
        <p:spPr>
          <a:xfrm>
            <a:off x="229254" y="2068122"/>
            <a:ext cx="5226174" cy="3793191"/>
          </a:xfrm>
          <a:prstGeom prst="rect">
            <a:avLst/>
          </a:prstGeom>
        </p:spPr>
      </p:pic>
      <p:pic>
        <p:nvPicPr>
          <p:cNvPr id="6" name="Picture 5">
            <a:extLst>
              <a:ext uri="{FF2B5EF4-FFF2-40B4-BE49-F238E27FC236}">
                <a16:creationId xmlns:a16="http://schemas.microsoft.com/office/drawing/2014/main" id="{4DCA0F55-9F98-694C-9AA9-4EF3F9196168}"/>
              </a:ext>
            </a:extLst>
          </p:cNvPr>
          <p:cNvPicPr>
            <a:picLocks noChangeAspect="1"/>
          </p:cNvPicPr>
          <p:nvPr/>
        </p:nvPicPr>
        <p:blipFill>
          <a:blip r:embed="rId4"/>
          <a:stretch>
            <a:fillRect/>
          </a:stretch>
        </p:blipFill>
        <p:spPr>
          <a:xfrm>
            <a:off x="5311803" y="1179747"/>
            <a:ext cx="5943600" cy="5029200"/>
          </a:xfrm>
          <a:prstGeom prst="rect">
            <a:avLst/>
          </a:prstGeom>
        </p:spPr>
      </p:pic>
      <p:sp>
        <p:nvSpPr>
          <p:cNvPr id="7" name="Rectangle 6">
            <a:extLst>
              <a:ext uri="{FF2B5EF4-FFF2-40B4-BE49-F238E27FC236}">
                <a16:creationId xmlns:a16="http://schemas.microsoft.com/office/drawing/2014/main" id="{1EB6B696-2B3F-D44B-B743-B0A8A22F6D4D}"/>
              </a:ext>
            </a:extLst>
          </p:cNvPr>
          <p:cNvSpPr/>
          <p:nvPr/>
        </p:nvSpPr>
        <p:spPr>
          <a:xfrm>
            <a:off x="8964706" y="2725269"/>
            <a:ext cx="1255059" cy="3245224"/>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99809A-D116-DE44-9894-DBDC23315063}"/>
              </a:ext>
            </a:extLst>
          </p:cNvPr>
          <p:cNvSpPr txBox="1"/>
          <p:nvPr/>
        </p:nvSpPr>
        <p:spPr>
          <a:xfrm>
            <a:off x="2814918" y="6299979"/>
            <a:ext cx="6029824" cy="461665"/>
          </a:xfrm>
          <a:prstGeom prst="rect">
            <a:avLst/>
          </a:prstGeom>
          <a:noFill/>
        </p:spPr>
        <p:txBody>
          <a:bodyPr wrap="squar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Only</a:t>
            </a:r>
            <a:r>
              <a:rPr lang="en-US" sz="2400" dirty="0">
                <a:solidFill>
                  <a:schemeClr val="accent5"/>
                </a:solidFill>
              </a:rPr>
              <a:t> </a:t>
            </a:r>
            <a:r>
              <a:rPr lang="en-US" sz="2400" dirty="0">
                <a:solidFill>
                  <a:schemeClr val="tx2"/>
                </a:solidFill>
              </a:rPr>
              <a:t>7 papers address default severity level</a:t>
            </a:r>
          </a:p>
        </p:txBody>
      </p:sp>
      <p:cxnSp>
        <p:nvCxnSpPr>
          <p:cNvPr id="10" name="Elbow Connector 9">
            <a:extLst>
              <a:ext uri="{FF2B5EF4-FFF2-40B4-BE49-F238E27FC236}">
                <a16:creationId xmlns:a16="http://schemas.microsoft.com/office/drawing/2014/main" id="{0FAB1EE5-C768-F34A-96D6-95AB0A6E482F}"/>
              </a:ext>
            </a:extLst>
          </p:cNvPr>
          <p:cNvCxnSpPr>
            <a:cxnSpLocks/>
            <a:stCxn id="8" idx="3"/>
            <a:endCxn id="7" idx="2"/>
          </p:cNvCxnSpPr>
          <p:nvPr/>
        </p:nvCxnSpPr>
        <p:spPr>
          <a:xfrm flipV="1">
            <a:off x="8844742" y="5970493"/>
            <a:ext cx="747494" cy="560319"/>
          </a:xfrm>
          <a:prstGeom prst="bentConnector2">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51F1169-168B-C344-A503-C609436234AA}"/>
              </a:ext>
            </a:extLst>
          </p:cNvPr>
          <p:cNvSpPr txBox="1"/>
          <p:nvPr/>
        </p:nvSpPr>
        <p:spPr>
          <a:xfrm>
            <a:off x="325693" y="5838314"/>
            <a:ext cx="3950472" cy="461665"/>
          </a:xfrm>
          <a:prstGeom prst="rect">
            <a:avLst/>
          </a:prstGeom>
          <a:noFill/>
        </p:spPr>
        <p:txBody>
          <a:bodyPr wrap="squar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Jira</a:t>
            </a:r>
            <a:r>
              <a:rPr lang="en-US" sz="2400" dirty="0">
                <a:solidFill>
                  <a:schemeClr val="accent5"/>
                </a:solidFill>
              </a:rPr>
              <a:t>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default</a:t>
            </a:r>
            <a:r>
              <a:rPr lang="en-US" sz="2400" dirty="0">
                <a:solidFill>
                  <a:schemeClr val="accent5"/>
                </a:solidFill>
              </a:rPr>
              <a:t>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severity</a:t>
            </a:r>
            <a:r>
              <a:rPr lang="en-US" sz="2400" dirty="0">
                <a:solidFill>
                  <a:schemeClr val="accent5"/>
                </a:solidFill>
              </a:rPr>
              <a:t>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level</a:t>
            </a:r>
          </a:p>
        </p:txBody>
      </p:sp>
      <p:sp>
        <p:nvSpPr>
          <p:cNvPr id="23" name="TextBox 22">
            <a:extLst>
              <a:ext uri="{FF2B5EF4-FFF2-40B4-BE49-F238E27FC236}">
                <a16:creationId xmlns:a16="http://schemas.microsoft.com/office/drawing/2014/main" id="{3A6F83BD-3345-F842-8864-0CF22FDCA1AA}"/>
              </a:ext>
            </a:extLst>
          </p:cNvPr>
          <p:cNvSpPr txBox="1"/>
          <p:nvPr/>
        </p:nvSpPr>
        <p:spPr>
          <a:xfrm>
            <a:off x="229254" y="1402594"/>
            <a:ext cx="5897768" cy="461665"/>
          </a:xfrm>
          <a:prstGeom prst="rect">
            <a:avLst/>
          </a:prstGeom>
          <a:noFill/>
        </p:spPr>
        <p:txBody>
          <a:bodyPr wrap="none" rtlCol="0">
            <a:spAutoFit/>
          </a:bodyPr>
          <a:lstStyle/>
          <a:p>
            <a:r>
              <a:rPr lang="en-US" sz="2400" b="1" dirty="0">
                <a:solidFill>
                  <a:schemeClr val="tx2"/>
                </a:solidFill>
                <a:latin typeface="Arial" panose="020B0604020202020204" pitchFamily="34" charset="0"/>
                <a:ea typeface="Tahoma" panose="020B0604030504040204" pitchFamily="34" charset="0"/>
                <a:cs typeface="Arial" panose="020B0604020202020204" pitchFamily="34" charset="0"/>
              </a:rPr>
              <a:t>From our experimental Cassandra data</a:t>
            </a:r>
          </a:p>
        </p:txBody>
      </p:sp>
      <p:sp>
        <p:nvSpPr>
          <p:cNvPr id="24" name="TextBox 23">
            <a:extLst>
              <a:ext uri="{FF2B5EF4-FFF2-40B4-BE49-F238E27FC236}">
                <a16:creationId xmlns:a16="http://schemas.microsoft.com/office/drawing/2014/main" id="{7A1BC720-1C28-954E-90E9-FC1D7EF089B7}"/>
              </a:ext>
            </a:extLst>
          </p:cNvPr>
          <p:cNvSpPr txBox="1"/>
          <p:nvPr/>
        </p:nvSpPr>
        <p:spPr>
          <a:xfrm>
            <a:off x="7439037" y="653296"/>
            <a:ext cx="4028667" cy="461665"/>
          </a:xfrm>
          <a:prstGeom prst="rect">
            <a:avLst/>
          </a:prstGeom>
          <a:noFill/>
        </p:spPr>
        <p:txBody>
          <a:bodyPr wrap="none" rtlCol="0">
            <a:spAutoFit/>
          </a:bodyPr>
          <a:lstStyle/>
          <a:p>
            <a:r>
              <a:rPr lang="en-US" sz="2400" b="1" dirty="0">
                <a:solidFill>
                  <a:schemeClr val="tx2"/>
                </a:solidFill>
                <a:latin typeface="Arial" panose="020B0604020202020204" pitchFamily="34" charset="0"/>
                <a:ea typeface="Tahoma" panose="020B0604030504040204" pitchFamily="34" charset="0"/>
                <a:cs typeface="Arial" panose="020B0604020202020204" pitchFamily="34" charset="0"/>
              </a:rPr>
              <a:t>From our Mapping Review</a:t>
            </a:r>
          </a:p>
        </p:txBody>
      </p:sp>
      <p:cxnSp>
        <p:nvCxnSpPr>
          <p:cNvPr id="18" name="Elbow Connector 17">
            <a:extLst>
              <a:ext uri="{FF2B5EF4-FFF2-40B4-BE49-F238E27FC236}">
                <a16:creationId xmlns:a16="http://schemas.microsoft.com/office/drawing/2014/main" id="{AE8780DE-CE62-494A-8C8C-04A28DAB9E92}"/>
              </a:ext>
            </a:extLst>
          </p:cNvPr>
          <p:cNvCxnSpPr>
            <a:cxnSpLocks/>
            <a:stCxn id="22" idx="1"/>
          </p:cNvCxnSpPr>
          <p:nvPr/>
        </p:nvCxnSpPr>
        <p:spPr>
          <a:xfrm rot="10800000" flipH="1">
            <a:off x="325693" y="5039931"/>
            <a:ext cx="1187170" cy="1029216"/>
          </a:xfrm>
          <a:prstGeom prst="bentConnector3">
            <a:avLst>
              <a:gd name="adj1" fmla="val -19256"/>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F155344D-9AA5-4543-883F-A2097CA21C43}"/>
              </a:ext>
            </a:extLst>
          </p:cNvPr>
          <p:cNvSpPr>
            <a:spLocks noGrp="1"/>
          </p:cNvSpPr>
          <p:nvPr>
            <p:ph type="sldNum" sz="quarter" idx="12"/>
          </p:nvPr>
        </p:nvSpPr>
        <p:spPr/>
        <p:txBody>
          <a:bodyPr/>
          <a:lstStyle/>
          <a:p>
            <a:fld id="{79D6BE41-4F07-9843-B89E-F43C6BF0BE36}" type="slidenum">
              <a:rPr lang="en-US" smtClean="0"/>
              <a:t>20</a:t>
            </a:fld>
            <a:endParaRPr lang="en-US"/>
          </a:p>
        </p:txBody>
      </p:sp>
    </p:spTree>
    <p:extLst>
      <p:ext uri="{BB962C8B-B14F-4D97-AF65-F5344CB8AC3E}">
        <p14:creationId xmlns:p14="http://schemas.microsoft.com/office/powerpoint/2010/main" val="1646571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8A0EF19-2987-054A-8BD8-EB67956D1571}"/>
              </a:ext>
            </a:extLst>
          </p:cNvPr>
          <p:cNvGraphicFramePr>
            <a:graphicFrameLocks noGrp="1"/>
          </p:cNvGraphicFramePr>
          <p:nvPr>
            <p:extLst>
              <p:ext uri="{D42A27DB-BD31-4B8C-83A1-F6EECF244321}">
                <p14:modId xmlns:p14="http://schemas.microsoft.com/office/powerpoint/2010/main" val="3811632407"/>
              </p:ext>
            </p:extLst>
          </p:nvPr>
        </p:nvGraphicFramePr>
        <p:xfrm>
          <a:off x="3382027" y="2380875"/>
          <a:ext cx="8521797" cy="3235960"/>
        </p:xfrm>
        <a:graphic>
          <a:graphicData uri="http://schemas.openxmlformats.org/drawingml/2006/table">
            <a:tbl>
              <a:tblPr firstRow="1" bandRow="1">
                <a:tableStyleId>{5940675A-B579-460E-94D1-54222C63F5DA}</a:tableStyleId>
              </a:tblPr>
              <a:tblGrid>
                <a:gridCol w="1056969">
                  <a:extLst>
                    <a:ext uri="{9D8B030D-6E8A-4147-A177-3AD203B41FA5}">
                      <a16:colId xmlns:a16="http://schemas.microsoft.com/office/drawing/2014/main" val="2736370445"/>
                    </a:ext>
                  </a:extLst>
                </a:gridCol>
                <a:gridCol w="1180408">
                  <a:extLst>
                    <a:ext uri="{9D8B030D-6E8A-4147-A177-3AD203B41FA5}">
                      <a16:colId xmlns:a16="http://schemas.microsoft.com/office/drawing/2014/main" val="3293671448"/>
                    </a:ext>
                  </a:extLst>
                </a:gridCol>
                <a:gridCol w="1712421">
                  <a:extLst>
                    <a:ext uri="{9D8B030D-6E8A-4147-A177-3AD203B41FA5}">
                      <a16:colId xmlns:a16="http://schemas.microsoft.com/office/drawing/2014/main" val="1562936265"/>
                    </a:ext>
                  </a:extLst>
                </a:gridCol>
                <a:gridCol w="897775">
                  <a:extLst>
                    <a:ext uri="{9D8B030D-6E8A-4147-A177-3AD203B41FA5}">
                      <a16:colId xmlns:a16="http://schemas.microsoft.com/office/drawing/2014/main" val="724887301"/>
                    </a:ext>
                  </a:extLst>
                </a:gridCol>
                <a:gridCol w="831273">
                  <a:extLst>
                    <a:ext uri="{9D8B030D-6E8A-4147-A177-3AD203B41FA5}">
                      <a16:colId xmlns:a16="http://schemas.microsoft.com/office/drawing/2014/main" val="1464952805"/>
                    </a:ext>
                  </a:extLst>
                </a:gridCol>
                <a:gridCol w="764771">
                  <a:extLst>
                    <a:ext uri="{9D8B030D-6E8A-4147-A177-3AD203B41FA5}">
                      <a16:colId xmlns:a16="http://schemas.microsoft.com/office/drawing/2014/main" val="566466459"/>
                    </a:ext>
                  </a:extLst>
                </a:gridCol>
                <a:gridCol w="914400">
                  <a:extLst>
                    <a:ext uri="{9D8B030D-6E8A-4147-A177-3AD203B41FA5}">
                      <a16:colId xmlns:a16="http://schemas.microsoft.com/office/drawing/2014/main" val="2798874409"/>
                    </a:ext>
                  </a:extLst>
                </a:gridCol>
                <a:gridCol w="1163780">
                  <a:extLst>
                    <a:ext uri="{9D8B030D-6E8A-4147-A177-3AD203B41FA5}">
                      <a16:colId xmlns:a16="http://schemas.microsoft.com/office/drawing/2014/main" val="3594482428"/>
                    </a:ext>
                  </a:extLst>
                </a:gridCol>
              </a:tblGrid>
              <a:tr h="370840">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Product</a:t>
                      </a:r>
                    </a:p>
                  </a:txBody>
                  <a:tcPr>
                    <a:lnL w="12700" cap="flat" cmpd="sng" algn="ctr">
                      <a:solidFill>
                        <a:schemeClr val="tx1"/>
                      </a:solidFill>
                      <a:prstDash val="solid"/>
                      <a:round/>
                      <a:headEnd type="none" w="med" len="med"/>
                      <a:tailEnd type="none" w="med" len="med"/>
                    </a:lnL>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Number of Dependents</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1</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2</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a:t>
                      </a:r>
                    </a:p>
                  </a:txBody>
                  <a:tcPr/>
                </a:tc>
                <a:tc>
                  <a:txBody>
                    <a:bodyPr/>
                    <a:lstStyle/>
                    <a:p>
                      <a:pPr algn="ctr"/>
                      <a:r>
                        <a:rPr lang="en-US" sz="1800" b="0" i="0" dirty="0" err="1">
                          <a:latin typeface="Arial" panose="020B0604020202020204" pitchFamily="34" charset="0"/>
                          <a:ea typeface="Tahoma" panose="020B0604030504040204" pitchFamily="34" charset="0"/>
                          <a:cs typeface="Arial" panose="020B0604020202020204" pitchFamily="34" charset="0"/>
                        </a:rPr>
                        <a:t>Term</a:t>
                      </a:r>
                      <a:r>
                        <a:rPr lang="en-US" sz="1800" b="0" i="0" baseline="-25000" dirty="0" err="1">
                          <a:latin typeface="Arial" panose="020B0604020202020204" pitchFamily="34" charset="0"/>
                          <a:ea typeface="Tahoma" panose="020B0604030504040204" pitchFamily="34" charset="0"/>
                          <a:cs typeface="Arial" panose="020B0604020202020204" pitchFamily="34" charset="0"/>
                        </a:rPr>
                        <a:t>n</a:t>
                      </a:r>
                      <a:endParaRPr lang="en-US" sz="1800" b="0" i="0" baseline="-2500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pPr algn="ctr"/>
                      <a:r>
                        <a:rPr lang="en-US" sz="1800" b="0" i="0" baseline="0" dirty="0">
                          <a:latin typeface="Arial" panose="020B0604020202020204" pitchFamily="34" charset="0"/>
                          <a:ea typeface="Tahoma" panose="020B0604030504040204" pitchFamily="34" charset="0"/>
                          <a:cs typeface="Arial" panose="020B0604020202020204" pitchFamily="34" charset="0"/>
                        </a:rPr>
                        <a:t>Severity</a:t>
                      </a:r>
                    </a:p>
                  </a:txBody>
                  <a:tcPr/>
                </a:tc>
                <a:extLst>
                  <a:ext uri="{0D108BD9-81ED-4DB2-BD59-A6C34878D82A}">
                    <a16:rowId xmlns:a16="http://schemas.microsoft.com/office/drawing/2014/main" val="2573383651"/>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655697815"/>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434380790"/>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2730979530"/>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29778032"/>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4056034639"/>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3101270903"/>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929195835"/>
                  </a:ext>
                </a:extLst>
              </a:tr>
            </a:tbl>
          </a:graphicData>
        </a:graphic>
      </p:graphicFrame>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p:txBody>
          <a:bodyPr>
            <a:normAutofit fontScale="90000"/>
          </a:bodyPr>
          <a:lstStyle/>
          <a:p>
            <a:r>
              <a:rPr lang="en-US" sz="4000" dirty="0"/>
              <a:t>Problem(3):</a:t>
            </a:r>
            <a:br>
              <a:rPr lang="en-US" dirty="0"/>
            </a:br>
            <a:r>
              <a:rPr lang="en-US" sz="3600" dirty="0">
                <a:solidFill>
                  <a:schemeClr val="accent5"/>
                </a:solidFill>
                <a:ea typeface="Tahoma" panose="020B0604030504040204" pitchFamily="34" charset="0"/>
                <a:cs typeface="Arial" panose="020B0604020202020204" pitchFamily="34" charset="0"/>
              </a:rPr>
              <a:t>High dimensionality data</a:t>
            </a:r>
            <a:endParaRPr lang="en-US" dirty="0">
              <a:solidFill>
                <a:schemeClr val="accent5"/>
              </a:solidFill>
            </a:endParaRPr>
          </a:p>
        </p:txBody>
      </p:sp>
      <p:sp>
        <p:nvSpPr>
          <p:cNvPr id="17" name="Folded Corner 16">
            <a:extLst>
              <a:ext uri="{FF2B5EF4-FFF2-40B4-BE49-F238E27FC236}">
                <a16:creationId xmlns:a16="http://schemas.microsoft.com/office/drawing/2014/main" id="{6241E7C3-FC16-FA4D-A8CA-26C2622A7F79}"/>
              </a:ext>
            </a:extLst>
          </p:cNvPr>
          <p:cNvSpPr/>
          <p:nvPr/>
        </p:nvSpPr>
        <p:spPr>
          <a:xfrm>
            <a:off x="493756" y="2281701"/>
            <a:ext cx="2704026" cy="3434308"/>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ea typeface="Tahoma" panose="020B0604030504040204" pitchFamily="34" charset="0"/>
                <a:cs typeface="Arial" panose="020B0604020202020204" pitchFamily="34" charset="0"/>
              </a:rPr>
              <a: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BUG REPORT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CC list</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Comment</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Description</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Number of Dependents</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Product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Reporter Name</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Summary</a:t>
            </a:r>
          </a:p>
          <a:p>
            <a:r>
              <a:rPr lang="en-US" sz="1600" dirty="0">
                <a:solidFill>
                  <a:schemeClr val="accent6">
                    <a:lumMod val="75000"/>
                  </a:schemeClr>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Severity</a:t>
            </a:r>
          </a:p>
          <a:p>
            <a:r>
              <a:rPr lang="en-US" sz="1600" dirty="0">
                <a:latin typeface="Arial" panose="020B0604020202020204" pitchFamily="34" charset="0"/>
                <a:ea typeface="Tahoma" panose="020B0604030504040204" pitchFamily="34" charset="0"/>
                <a:cs typeface="Arial" panose="020B0604020202020204" pitchFamily="34" charset="0"/>
              </a:rPr>
              <a:t>…</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6A12B06-E726-824F-B675-F40250A23682}"/>
              </a:ext>
            </a:extLst>
          </p:cNvPr>
          <p:cNvSpPr txBox="1"/>
          <p:nvPr/>
        </p:nvSpPr>
        <p:spPr>
          <a:xfrm>
            <a:off x="8237380" y="1752192"/>
            <a:ext cx="1292149" cy="584775"/>
          </a:xfrm>
          <a:prstGeom prst="rect">
            <a:avLst/>
          </a:prstGeom>
          <a:solidFill>
            <a:schemeClr val="bg1"/>
          </a:solidFill>
        </p:spPr>
        <p:txBody>
          <a:bodyPr wrap="none" rtlCol="0" anchor="ctr">
            <a:spAutoFit/>
          </a:bodyPr>
          <a:lstStyle/>
          <a:p>
            <a:pPr algn="ctr"/>
            <a:r>
              <a:rPr lang="en-US" sz="1600" dirty="0"/>
              <a:t>Unstructured</a:t>
            </a:r>
          </a:p>
          <a:p>
            <a:pPr algn="ctr"/>
            <a:r>
              <a:rPr lang="en-US" sz="1600" dirty="0"/>
              <a:t>text</a:t>
            </a:r>
            <a:endParaRPr lang="en-US" dirty="0"/>
          </a:p>
        </p:txBody>
      </p:sp>
      <p:sp>
        <p:nvSpPr>
          <p:cNvPr id="2" name="Rectangle 1">
            <a:extLst>
              <a:ext uri="{FF2B5EF4-FFF2-40B4-BE49-F238E27FC236}">
                <a16:creationId xmlns:a16="http://schemas.microsoft.com/office/drawing/2014/main" id="{22CDF2A4-FC3A-4849-8FBB-4B0CC6D421B7}"/>
              </a:ext>
            </a:extLst>
          </p:cNvPr>
          <p:cNvSpPr/>
          <p:nvPr/>
        </p:nvSpPr>
        <p:spPr>
          <a:xfrm>
            <a:off x="7085299" y="1470220"/>
            <a:ext cx="3756954" cy="45667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A18C29-6B7A-5347-BA40-5E0C6DFB4CAB}"/>
              </a:ext>
            </a:extLst>
          </p:cNvPr>
          <p:cNvSpPr txBox="1"/>
          <p:nvPr/>
        </p:nvSpPr>
        <p:spPr>
          <a:xfrm rot="18417679">
            <a:off x="6878738" y="3961540"/>
            <a:ext cx="4009431" cy="646331"/>
          </a:xfrm>
          <a:prstGeom prst="rect">
            <a:avLst/>
          </a:prstGeom>
          <a:noFill/>
        </p:spPr>
        <p:txBody>
          <a:bodyPr wrap="none" rtlCol="0">
            <a:spAutoFit/>
          </a:bodyPr>
          <a:lstStyle/>
          <a:p>
            <a:r>
              <a:rPr lang="en-US" sz="3600" b="1" dirty="0">
                <a:solidFill>
                  <a:srgbClr val="FF0000"/>
                </a:solidFill>
              </a:rPr>
              <a:t>High dimensionality</a:t>
            </a:r>
          </a:p>
        </p:txBody>
      </p:sp>
      <p:sp>
        <p:nvSpPr>
          <p:cNvPr id="3" name="Slide Number Placeholder 2">
            <a:extLst>
              <a:ext uri="{FF2B5EF4-FFF2-40B4-BE49-F238E27FC236}">
                <a16:creationId xmlns:a16="http://schemas.microsoft.com/office/drawing/2014/main" id="{9CB05712-8405-BE4A-B1F9-356DCF3EDB21}"/>
              </a:ext>
            </a:extLst>
          </p:cNvPr>
          <p:cNvSpPr>
            <a:spLocks noGrp="1"/>
          </p:cNvSpPr>
          <p:nvPr>
            <p:ph type="sldNum" sz="quarter" idx="12"/>
          </p:nvPr>
        </p:nvSpPr>
        <p:spPr/>
        <p:txBody>
          <a:bodyPr/>
          <a:lstStyle/>
          <a:p>
            <a:fld id="{79D6BE41-4F07-9843-B89E-F43C6BF0BE36}" type="slidenum">
              <a:rPr lang="en-US" smtClean="0"/>
              <a:t>21</a:t>
            </a:fld>
            <a:endParaRPr lang="en-US"/>
          </a:p>
        </p:txBody>
      </p:sp>
    </p:spTree>
    <p:extLst>
      <p:ext uri="{BB962C8B-B14F-4D97-AF65-F5344CB8AC3E}">
        <p14:creationId xmlns:p14="http://schemas.microsoft.com/office/powerpoint/2010/main" val="2740600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Problem and Hypothesis:</a:t>
            </a:r>
            <a:br>
              <a:rPr lang="en-US" dirty="0"/>
            </a:br>
            <a:r>
              <a:rPr lang="en-US" sz="3600" dirty="0">
                <a:solidFill>
                  <a:schemeClr val="accent5"/>
                </a:solidFill>
                <a:ea typeface="Tahoma" panose="020B0604030504040204" pitchFamily="34" charset="0"/>
                <a:cs typeface="Arial" panose="020B0604020202020204" pitchFamily="34" charset="0"/>
              </a:rPr>
              <a:t>Formal Definition for Our Problem</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300277"/>
            <a:ext cx="11105803" cy="5047536"/>
          </a:xfrm>
          <a:prstGeom prst="rect">
            <a:avLst/>
          </a:prstGeom>
          <a:noFill/>
        </p:spPr>
        <p:txBody>
          <a:bodyPr wrap="square" rtlCol="0">
            <a:spAutoFit/>
          </a:bodyPr>
          <a:lstStyle/>
          <a:p>
            <a:pPr>
              <a:lnSpc>
                <a:spcPct val="150000"/>
              </a:lnSpc>
              <a:buClr>
                <a:schemeClr val="accent5"/>
              </a:buClr>
              <a:buSzPct val="120000"/>
            </a:pP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6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 </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set of features for each bug report document.</a:t>
            </a:r>
          </a:p>
          <a:p>
            <a:pPr>
              <a:lnSpc>
                <a:spcPct val="150000"/>
              </a:lnSpc>
              <a:buClr>
                <a:schemeClr val="accent5"/>
              </a:buClr>
              <a:buSzPct val="120000"/>
            </a:pPr>
            <a:r>
              <a:rPr lang="en-US" sz="26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6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severity level for each document.</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gn="ctr">
              <a:lnSpc>
                <a:spcPct val="150000"/>
              </a:lnSpc>
              <a:buClr>
                <a:schemeClr val="accent5"/>
              </a:buClr>
              <a:buSzPct val="120000"/>
            </a:pPr>
            <a:r>
              <a:rPr lang="en-US" sz="4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Classification Problem:</a:t>
            </a:r>
            <a:endParaRPr lang="en-US" sz="80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a:p>
            <a:pPr algn="ctr">
              <a:buClr>
                <a:schemeClr val="accent5"/>
              </a:buClr>
              <a:buSzPct val="120000"/>
            </a:pPr>
            <a:r>
              <a:rPr lang="en-US" sz="8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f</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endParaRPr lang="en-US" sz="54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17E9AB9-A0FD-3341-AF76-31C61084935A}"/>
              </a:ext>
            </a:extLst>
          </p:cNvPr>
          <p:cNvSpPr>
            <a:spLocks noGrp="1"/>
          </p:cNvSpPr>
          <p:nvPr>
            <p:ph type="sldNum" sz="quarter" idx="12"/>
          </p:nvPr>
        </p:nvSpPr>
        <p:spPr/>
        <p:txBody>
          <a:bodyPr/>
          <a:lstStyle/>
          <a:p>
            <a:fld id="{79D6BE41-4F07-9843-B89E-F43C6BF0BE36}" type="slidenum">
              <a:rPr lang="en-US" smtClean="0"/>
              <a:t>22</a:t>
            </a:fld>
            <a:endParaRPr lang="en-US"/>
          </a:p>
        </p:txBody>
      </p:sp>
    </p:spTree>
    <p:extLst>
      <p:ext uri="{BB962C8B-B14F-4D97-AF65-F5344CB8AC3E}">
        <p14:creationId xmlns:p14="http://schemas.microsoft.com/office/powerpoint/2010/main" val="2417899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Problem and Hypothesis:</a:t>
            </a:r>
            <a:br>
              <a:rPr lang="en-US" dirty="0"/>
            </a:br>
            <a:r>
              <a:rPr lang="en-US" sz="3600" dirty="0">
                <a:solidFill>
                  <a:schemeClr val="accent5"/>
                </a:solidFill>
                <a:ea typeface="Tahoma" panose="020B0604030504040204" pitchFamily="34" charset="0"/>
                <a:cs typeface="Arial" panose="020B0604020202020204" pitchFamily="34" charset="0"/>
              </a:rPr>
              <a:t>Our Hypothesis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4219297"/>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of long-lived bug report leads to the performance improvement of classification system</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methods which considers temporal context mitigate the effects of imbalanced and high dimensional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modeling of long-lived bug reports using data-driven leads to the performance improvement</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4A2DA64-09E5-704D-A31D-4CC1D86FE922}"/>
              </a:ext>
            </a:extLst>
          </p:cNvPr>
          <p:cNvSpPr>
            <a:spLocks noGrp="1"/>
          </p:cNvSpPr>
          <p:nvPr>
            <p:ph type="sldNum" sz="quarter" idx="12"/>
          </p:nvPr>
        </p:nvSpPr>
        <p:spPr/>
        <p:txBody>
          <a:bodyPr/>
          <a:lstStyle/>
          <a:p>
            <a:fld id="{79D6BE41-4F07-9843-B89E-F43C6BF0BE36}" type="slidenum">
              <a:rPr lang="en-US" smtClean="0"/>
              <a:t>23</a:t>
            </a:fld>
            <a:endParaRPr lang="en-US"/>
          </a:p>
        </p:txBody>
      </p:sp>
    </p:spTree>
    <p:extLst>
      <p:ext uri="{BB962C8B-B14F-4D97-AF65-F5344CB8AC3E}">
        <p14:creationId xmlns:p14="http://schemas.microsoft.com/office/powerpoint/2010/main" val="3861458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675879" cy="935152"/>
          </a:xfrm>
        </p:spPr>
        <p:txBody>
          <a:bodyPr>
            <a:normAutofit fontScale="90000"/>
          </a:bodyPr>
          <a:lstStyle/>
          <a:p>
            <a:r>
              <a:rPr lang="en-US" sz="4000" dirty="0"/>
              <a:t>Research Activity:</a:t>
            </a:r>
            <a:br>
              <a:rPr lang="en-US" dirty="0"/>
            </a:br>
            <a:r>
              <a:rPr lang="en-US" sz="3100" dirty="0">
                <a:solidFill>
                  <a:schemeClr val="accent5"/>
                </a:solidFill>
                <a:ea typeface="Tahoma" panose="020B0604030504040204" pitchFamily="34" charset="0"/>
                <a:cs typeface="Arial" panose="020B0604020202020204" pitchFamily="34" charset="0"/>
              </a:rPr>
              <a:t>Proposing New Learning Models for Bug Report Severity Prediction</a:t>
            </a:r>
            <a:endParaRPr lang="en-US" dirty="0">
              <a:solidFill>
                <a:schemeClr val="accent5"/>
              </a:solidFill>
            </a:endParaRPr>
          </a:p>
        </p:txBody>
      </p:sp>
      <p:sp>
        <p:nvSpPr>
          <p:cNvPr id="2" name="Can 1">
            <a:extLst>
              <a:ext uri="{FF2B5EF4-FFF2-40B4-BE49-F238E27FC236}">
                <a16:creationId xmlns:a16="http://schemas.microsoft.com/office/drawing/2014/main" id="{A59926FB-A1A7-D944-9249-FABD85C25ABA}"/>
              </a:ext>
            </a:extLst>
          </p:cNvPr>
          <p:cNvSpPr/>
          <p:nvPr/>
        </p:nvSpPr>
        <p:spPr>
          <a:xfrm>
            <a:off x="515389" y="1645921"/>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3" name="Rounded Rectangle 2">
            <a:extLst>
              <a:ext uri="{FF2B5EF4-FFF2-40B4-BE49-F238E27FC236}">
                <a16:creationId xmlns:a16="http://schemas.microsoft.com/office/drawing/2014/main" id="{AA992523-BB7B-EA49-9861-26BCDD9BE189}"/>
              </a:ext>
            </a:extLst>
          </p:cNvPr>
          <p:cNvSpPr/>
          <p:nvPr/>
        </p:nvSpPr>
        <p:spPr>
          <a:xfrm>
            <a:off x="2743200" y="1645921"/>
            <a:ext cx="3923607" cy="114715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2"/>
                </a:solidFill>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2909454" y="2078183"/>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4139737" y="2086496"/>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0" name="Rounded Rectangle 49">
            <a:extLst>
              <a:ext uri="{FF2B5EF4-FFF2-40B4-BE49-F238E27FC236}">
                <a16:creationId xmlns:a16="http://schemas.microsoft.com/office/drawing/2014/main" id="{A7BE3C9D-781D-FC49-BC9A-EE5628B69119}"/>
              </a:ext>
            </a:extLst>
          </p:cNvPr>
          <p:cNvSpPr/>
          <p:nvPr/>
        </p:nvSpPr>
        <p:spPr>
          <a:xfrm>
            <a:off x="5370020" y="2094808"/>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Can 50">
            <a:extLst>
              <a:ext uri="{FF2B5EF4-FFF2-40B4-BE49-F238E27FC236}">
                <a16:creationId xmlns:a16="http://schemas.microsoft.com/office/drawing/2014/main" id="{222FBBF9-AB71-B54B-9D16-43B1D51EA566}"/>
              </a:ext>
            </a:extLst>
          </p:cNvPr>
          <p:cNvSpPr/>
          <p:nvPr/>
        </p:nvSpPr>
        <p:spPr>
          <a:xfrm>
            <a:off x="3890355" y="3044535"/>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52" name="Rounded Rectangle 51">
            <a:extLst>
              <a:ext uri="{FF2B5EF4-FFF2-40B4-BE49-F238E27FC236}">
                <a16:creationId xmlns:a16="http://schemas.microsoft.com/office/drawing/2014/main" id="{77B6C85D-A2F6-BD4D-8F95-2B75699AB460}"/>
              </a:ext>
            </a:extLst>
          </p:cNvPr>
          <p:cNvSpPr/>
          <p:nvPr/>
        </p:nvSpPr>
        <p:spPr>
          <a:xfrm>
            <a:off x="2751510" y="4430684"/>
            <a:ext cx="3923607"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Data-preprocessor</a:t>
            </a:r>
          </a:p>
        </p:txBody>
      </p:sp>
      <p:sp>
        <p:nvSpPr>
          <p:cNvPr id="56" name="Can 55">
            <a:extLst>
              <a:ext uri="{FF2B5EF4-FFF2-40B4-BE49-F238E27FC236}">
                <a16:creationId xmlns:a16="http://schemas.microsoft.com/office/drawing/2014/main" id="{F4608539-F094-0C4A-810A-4BD20F5708F4}"/>
              </a:ext>
            </a:extLst>
          </p:cNvPr>
          <p:cNvSpPr/>
          <p:nvPr/>
        </p:nvSpPr>
        <p:spPr>
          <a:xfrm>
            <a:off x="3898667" y="5222464"/>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57" name="Rounded Rectangle 56">
            <a:extLst>
              <a:ext uri="{FF2B5EF4-FFF2-40B4-BE49-F238E27FC236}">
                <a16:creationId xmlns:a16="http://schemas.microsoft.com/office/drawing/2014/main" id="{62F63B8B-C4E0-4545-9E25-04CF2A5AD401}"/>
              </a:ext>
            </a:extLst>
          </p:cNvPr>
          <p:cNvSpPr/>
          <p:nvPr/>
        </p:nvSpPr>
        <p:spPr>
          <a:xfrm>
            <a:off x="7049195" y="1622727"/>
            <a:ext cx="4655127" cy="291827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59" name="Rounded Rectangle 58">
            <a:extLst>
              <a:ext uri="{FF2B5EF4-FFF2-40B4-BE49-F238E27FC236}">
                <a16:creationId xmlns:a16="http://schemas.microsoft.com/office/drawing/2014/main" id="{CB4C4D5B-CC83-EA4A-94BC-8508FE5B5C46}"/>
              </a:ext>
            </a:extLst>
          </p:cNvPr>
          <p:cNvSpPr/>
          <p:nvPr/>
        </p:nvSpPr>
        <p:spPr>
          <a:xfrm>
            <a:off x="7331828" y="1865147"/>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Temporal Context Organizer</a:t>
            </a:r>
          </a:p>
        </p:txBody>
      </p:sp>
      <p:sp>
        <p:nvSpPr>
          <p:cNvPr id="60" name="Rounded Rectangle 59">
            <a:extLst>
              <a:ext uri="{FF2B5EF4-FFF2-40B4-BE49-F238E27FC236}">
                <a16:creationId xmlns:a16="http://schemas.microsoft.com/office/drawing/2014/main" id="{BF4DB078-E3D4-9443-A783-BA382E5D3B37}"/>
              </a:ext>
            </a:extLst>
          </p:cNvPr>
          <p:cNvSpPr/>
          <p:nvPr/>
        </p:nvSpPr>
        <p:spPr>
          <a:xfrm>
            <a:off x="7331828" y="2701637"/>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Feature Selector</a:t>
            </a:r>
          </a:p>
        </p:txBody>
      </p:sp>
      <p:sp>
        <p:nvSpPr>
          <p:cNvPr id="61" name="Rounded Rectangle 60">
            <a:extLst>
              <a:ext uri="{FF2B5EF4-FFF2-40B4-BE49-F238E27FC236}">
                <a16:creationId xmlns:a16="http://schemas.microsoft.com/office/drawing/2014/main" id="{7DB69A52-77C3-734C-BFF8-DD7923CB66E1}"/>
              </a:ext>
            </a:extLst>
          </p:cNvPr>
          <p:cNvSpPr/>
          <p:nvPr/>
        </p:nvSpPr>
        <p:spPr>
          <a:xfrm>
            <a:off x="7331828" y="3630645"/>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Machine Learning </a:t>
            </a:r>
          </a:p>
          <a:p>
            <a:pPr algn="ctr"/>
            <a:r>
              <a:rPr lang="en-US" dirty="0">
                <a:solidFill>
                  <a:schemeClr val="tx2"/>
                </a:solidFill>
              </a:rPr>
              <a:t>Predictor</a:t>
            </a:r>
          </a:p>
        </p:txBody>
      </p:sp>
      <p:sp>
        <p:nvSpPr>
          <p:cNvPr id="62" name="Rounded Rectangle 61">
            <a:extLst>
              <a:ext uri="{FF2B5EF4-FFF2-40B4-BE49-F238E27FC236}">
                <a16:creationId xmlns:a16="http://schemas.microsoft.com/office/drawing/2014/main" id="{95AAE119-FB4C-6A4D-8C73-B5CC6A87E333}"/>
              </a:ext>
            </a:extLst>
          </p:cNvPr>
          <p:cNvSpPr/>
          <p:nvPr/>
        </p:nvSpPr>
        <p:spPr>
          <a:xfrm>
            <a:off x="9459888" y="3630645"/>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Data-driven</a:t>
            </a:r>
          </a:p>
          <a:p>
            <a:pPr algn="ctr"/>
            <a:r>
              <a:rPr lang="en-US" dirty="0">
                <a:solidFill>
                  <a:schemeClr val="tx2"/>
                </a:solidFill>
              </a:rPr>
              <a:t>Predictor</a:t>
            </a:r>
          </a:p>
        </p:txBody>
      </p:sp>
      <p:cxnSp>
        <p:nvCxnSpPr>
          <p:cNvPr id="7" name="Straight Arrow Connector 6">
            <a:extLst>
              <a:ext uri="{FF2B5EF4-FFF2-40B4-BE49-F238E27FC236}">
                <a16:creationId xmlns:a16="http://schemas.microsoft.com/office/drawing/2014/main" id="{06A167C9-5BD9-404B-91D5-70DEB654C491}"/>
              </a:ext>
            </a:extLst>
          </p:cNvPr>
          <p:cNvCxnSpPr>
            <a:stCxn id="2" idx="4"/>
            <a:endCxn id="3" idx="1"/>
          </p:cNvCxnSpPr>
          <p:nvPr/>
        </p:nvCxnSpPr>
        <p:spPr>
          <a:xfrm>
            <a:off x="2144684" y="2219499"/>
            <a:ext cx="598516"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80AF8D-0CC8-B849-8365-9CC2CFEE9E79}"/>
              </a:ext>
            </a:extLst>
          </p:cNvPr>
          <p:cNvCxnSpPr>
            <a:cxnSpLocks/>
            <a:stCxn id="3" idx="2"/>
            <a:endCxn id="51" idx="1"/>
          </p:cNvCxnSpPr>
          <p:nvPr/>
        </p:nvCxnSpPr>
        <p:spPr>
          <a:xfrm flipH="1">
            <a:off x="4705003" y="2793076"/>
            <a:ext cx="1" cy="251459"/>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47F03-F9EB-8E4E-8317-4C7E9262B0D4}"/>
              </a:ext>
            </a:extLst>
          </p:cNvPr>
          <p:cNvCxnSpPr>
            <a:cxnSpLocks/>
            <a:stCxn id="51" idx="3"/>
            <a:endCxn id="52" idx="0"/>
          </p:cNvCxnSpPr>
          <p:nvPr/>
        </p:nvCxnSpPr>
        <p:spPr>
          <a:xfrm>
            <a:off x="4705003" y="4191690"/>
            <a:ext cx="8311" cy="2389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1621AB-4555-0E4C-B560-A1A0520357F4}"/>
              </a:ext>
            </a:extLst>
          </p:cNvPr>
          <p:cNvCxnSpPr>
            <a:cxnSpLocks/>
            <a:stCxn id="52" idx="2"/>
            <a:endCxn id="56" idx="1"/>
          </p:cNvCxnSpPr>
          <p:nvPr/>
        </p:nvCxnSpPr>
        <p:spPr>
          <a:xfrm>
            <a:off x="4713314" y="5029203"/>
            <a:ext cx="1" cy="19326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2161B03-4B13-BD48-880E-3A1CEAF08140}"/>
              </a:ext>
            </a:extLst>
          </p:cNvPr>
          <p:cNvCxnSpPr>
            <a:cxnSpLocks/>
            <a:stCxn id="57" idx="2"/>
          </p:cNvCxnSpPr>
          <p:nvPr/>
        </p:nvCxnSpPr>
        <p:spPr>
          <a:xfrm rot="5400000" flipH="1">
            <a:off x="4412933" y="-422824"/>
            <a:ext cx="1747926" cy="8179726"/>
          </a:xfrm>
          <a:prstGeom prst="bentConnector4">
            <a:avLst>
              <a:gd name="adj1" fmla="val -121252"/>
              <a:gd name="adj2" fmla="val 9890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4FC0E4-B615-C54C-8E68-BEE80893F2BD}"/>
              </a:ext>
            </a:extLst>
          </p:cNvPr>
          <p:cNvCxnSpPr>
            <a:cxnSpLocks/>
            <a:stCxn id="59" idx="2"/>
            <a:endCxn id="60" idx="0"/>
          </p:cNvCxnSpPr>
          <p:nvPr/>
        </p:nvCxnSpPr>
        <p:spPr>
          <a:xfrm>
            <a:off x="9401697" y="2463666"/>
            <a:ext cx="0" cy="23797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CCA032-49C2-F347-A91C-F55C9D5EB644}"/>
              </a:ext>
            </a:extLst>
          </p:cNvPr>
          <p:cNvCxnSpPr>
            <a:cxnSpLocks/>
            <a:stCxn id="60" idx="2"/>
            <a:endCxn id="61" idx="0"/>
          </p:cNvCxnSpPr>
          <p:nvPr/>
        </p:nvCxnSpPr>
        <p:spPr>
          <a:xfrm flipH="1">
            <a:off x="8341825" y="3300156"/>
            <a:ext cx="1059872" cy="330489"/>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1F2162-96DE-B34F-BCEF-D4B44CE28B39}"/>
              </a:ext>
            </a:extLst>
          </p:cNvPr>
          <p:cNvCxnSpPr>
            <a:cxnSpLocks/>
            <a:endCxn id="62" idx="0"/>
          </p:cNvCxnSpPr>
          <p:nvPr/>
        </p:nvCxnSpPr>
        <p:spPr>
          <a:xfrm>
            <a:off x="9459888" y="3300156"/>
            <a:ext cx="1009997" cy="330489"/>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A4FF644-788D-A74F-9E11-CED8E1E9CE77}"/>
              </a:ext>
            </a:extLst>
          </p:cNvPr>
          <p:cNvSpPr>
            <a:spLocks noGrp="1"/>
          </p:cNvSpPr>
          <p:nvPr>
            <p:ph type="sldNum" sz="quarter" idx="12"/>
          </p:nvPr>
        </p:nvSpPr>
        <p:spPr/>
        <p:txBody>
          <a:bodyPr/>
          <a:lstStyle/>
          <a:p>
            <a:fld id="{79D6BE41-4F07-9843-B89E-F43C6BF0BE36}" type="slidenum">
              <a:rPr lang="en-US" smtClean="0"/>
              <a:t>24</a:t>
            </a:fld>
            <a:endParaRPr lang="en-US"/>
          </a:p>
        </p:txBody>
      </p:sp>
    </p:spTree>
    <p:extLst>
      <p:ext uri="{BB962C8B-B14F-4D97-AF65-F5344CB8AC3E}">
        <p14:creationId xmlns:p14="http://schemas.microsoft.com/office/powerpoint/2010/main" val="180078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AA992523-BB7B-EA49-9861-26BCDD9BE189}"/>
              </a:ext>
            </a:extLst>
          </p:cNvPr>
          <p:cNvSpPr/>
          <p:nvPr/>
        </p:nvSpPr>
        <p:spPr>
          <a:xfrm>
            <a:off x="372686" y="1878677"/>
            <a:ext cx="3923607" cy="114715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2"/>
                </a:solidFill>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538940" y="2310939"/>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1769223" y="2319252"/>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Jira</a:t>
            </a:r>
          </a:p>
        </p:txBody>
      </p:sp>
      <p:sp>
        <p:nvSpPr>
          <p:cNvPr id="50" name="Rounded Rectangle 49">
            <a:extLst>
              <a:ext uri="{FF2B5EF4-FFF2-40B4-BE49-F238E27FC236}">
                <a16:creationId xmlns:a16="http://schemas.microsoft.com/office/drawing/2014/main" id="{A7BE3C9D-781D-FC49-BC9A-EE5628B69119}"/>
              </a:ext>
            </a:extLst>
          </p:cNvPr>
          <p:cNvSpPr/>
          <p:nvPr/>
        </p:nvSpPr>
        <p:spPr>
          <a:xfrm>
            <a:off x="2999506" y="2327564"/>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4060599"/>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Developed in Java using design patterns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e.g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strategy, template method and builder).</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Handle bug reports in XML and HTML formats from Jira, Bugzilla and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(in future).</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Convert and store bug reports in CSV format.</a:t>
            </a:r>
          </a:p>
        </p:txBody>
      </p:sp>
      <p:pic>
        <p:nvPicPr>
          <p:cNvPr id="6" name="Graphic 5" descr="Checkmark">
            <a:extLst>
              <a:ext uri="{FF2B5EF4-FFF2-40B4-BE49-F238E27FC236}">
                <a16:creationId xmlns:a16="http://schemas.microsoft.com/office/drawing/2014/main" id="{9E515B2B-E9A1-DE47-ACB3-05FD0A97A2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797" y="2168571"/>
            <a:ext cx="421321" cy="421321"/>
          </a:xfrm>
          <a:prstGeom prst="rect">
            <a:avLst/>
          </a:prstGeom>
        </p:spPr>
      </p:pic>
      <p:pic>
        <p:nvPicPr>
          <p:cNvPr id="12" name="Graphic 11" descr="Checkmark">
            <a:extLst>
              <a:ext uri="{FF2B5EF4-FFF2-40B4-BE49-F238E27FC236}">
                <a16:creationId xmlns:a16="http://schemas.microsoft.com/office/drawing/2014/main" id="{BC630DF4-997E-FE4A-96B9-CD1C30ED44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2351" y="2161312"/>
            <a:ext cx="421321" cy="421321"/>
          </a:xfrm>
          <a:prstGeom prst="rect">
            <a:avLst/>
          </a:prstGeom>
        </p:spPr>
      </p:pic>
      <p:sp>
        <p:nvSpPr>
          <p:cNvPr id="13" name="Title 3">
            <a:extLst>
              <a:ext uri="{FF2B5EF4-FFF2-40B4-BE49-F238E27FC236}">
                <a16:creationId xmlns:a16="http://schemas.microsoft.com/office/drawing/2014/main" id="{7D5E59B1-CEA6-B447-A790-3031BF1C8F39}"/>
              </a:ext>
            </a:extLst>
          </p:cNvPr>
          <p:cNvSpPr>
            <a:spLocks noGrp="1"/>
          </p:cNvSpPr>
          <p:nvPr>
            <p:ph type="title"/>
          </p:nvPr>
        </p:nvSpPr>
        <p:spPr>
          <a:xfrm>
            <a:off x="372685" y="407632"/>
            <a:ext cx="11675879" cy="850138"/>
          </a:xfrm>
        </p:spPr>
        <p:txBody>
          <a:bodyPr>
            <a:normAutofit fontScale="90000"/>
          </a:bodyPr>
          <a:lstStyle/>
          <a:p>
            <a:r>
              <a:rPr lang="en-US" sz="4000" dirty="0"/>
              <a:t>Research Activity:</a:t>
            </a:r>
            <a:br>
              <a:rPr lang="en-US" dirty="0"/>
            </a:br>
            <a:r>
              <a:rPr lang="en-US" sz="3100" dirty="0">
                <a:solidFill>
                  <a:schemeClr val="accent5"/>
                </a:solidFill>
                <a:ea typeface="Tahoma" panose="020B0604030504040204" pitchFamily="34" charset="0"/>
                <a:cs typeface="Arial" panose="020B0604020202020204" pitchFamily="34" charset="0"/>
              </a:rPr>
              <a:t>Proposing New Learning Models for Bug Report Severity Prediction</a:t>
            </a:r>
            <a:endParaRPr lang="en-US" dirty="0">
              <a:solidFill>
                <a:schemeClr val="accent5"/>
              </a:solidFill>
            </a:endParaRPr>
          </a:p>
        </p:txBody>
      </p:sp>
      <p:sp>
        <p:nvSpPr>
          <p:cNvPr id="2" name="Slide Number Placeholder 1">
            <a:extLst>
              <a:ext uri="{FF2B5EF4-FFF2-40B4-BE49-F238E27FC236}">
                <a16:creationId xmlns:a16="http://schemas.microsoft.com/office/drawing/2014/main" id="{97444F97-51A7-CA41-B4CF-26C5D1CC34F4}"/>
              </a:ext>
            </a:extLst>
          </p:cNvPr>
          <p:cNvSpPr>
            <a:spLocks noGrp="1"/>
          </p:cNvSpPr>
          <p:nvPr>
            <p:ph type="sldNum" sz="quarter" idx="12"/>
          </p:nvPr>
        </p:nvSpPr>
        <p:spPr/>
        <p:txBody>
          <a:bodyPr/>
          <a:lstStyle/>
          <a:p>
            <a:fld id="{79D6BE41-4F07-9843-B89E-F43C6BF0BE36}" type="slidenum">
              <a:rPr lang="en-US" smtClean="0"/>
              <a:t>25</a:t>
            </a:fld>
            <a:endParaRPr lang="en-US"/>
          </a:p>
        </p:txBody>
      </p:sp>
    </p:spTree>
    <p:extLst>
      <p:ext uri="{BB962C8B-B14F-4D97-AF65-F5344CB8AC3E}">
        <p14:creationId xmlns:p14="http://schemas.microsoft.com/office/powerpoint/2010/main" val="4204067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3480889"/>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Written in R using many popular libraries (e.g.,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dplyr</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Transform bug report in raw format in consistent for machine learning.</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Activities: type checking, normalizing, fix and imputation.</a:t>
            </a:r>
          </a:p>
        </p:txBody>
      </p:sp>
      <p:sp>
        <p:nvSpPr>
          <p:cNvPr id="8" name="Rounded Rectangle 7">
            <a:extLst>
              <a:ext uri="{FF2B5EF4-FFF2-40B4-BE49-F238E27FC236}">
                <a16:creationId xmlns:a16="http://schemas.microsoft.com/office/drawing/2014/main" id="{D6ACA727-5CA2-6C4F-92FF-A2E9E7A18375}"/>
              </a:ext>
            </a:extLst>
          </p:cNvPr>
          <p:cNvSpPr/>
          <p:nvPr/>
        </p:nvSpPr>
        <p:spPr>
          <a:xfrm>
            <a:off x="372686" y="1828801"/>
            <a:ext cx="3923607"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Data-preprocessor</a:t>
            </a:r>
          </a:p>
        </p:txBody>
      </p:sp>
      <p:pic>
        <p:nvPicPr>
          <p:cNvPr id="5" name="Graphic 4" descr="Checkmark">
            <a:extLst>
              <a:ext uri="{FF2B5EF4-FFF2-40B4-BE49-F238E27FC236}">
                <a16:creationId xmlns:a16="http://schemas.microsoft.com/office/drawing/2014/main" id="{69081F58-C57A-3F46-9775-3D05D7138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939" y="1882588"/>
            <a:ext cx="421321" cy="421321"/>
          </a:xfrm>
          <a:prstGeom prst="rect">
            <a:avLst/>
          </a:prstGeom>
        </p:spPr>
      </p:pic>
      <p:sp>
        <p:nvSpPr>
          <p:cNvPr id="9" name="Title 3">
            <a:extLst>
              <a:ext uri="{FF2B5EF4-FFF2-40B4-BE49-F238E27FC236}">
                <a16:creationId xmlns:a16="http://schemas.microsoft.com/office/drawing/2014/main" id="{C529F402-91C7-C24D-91E2-2C05BFE5BBC1}"/>
              </a:ext>
            </a:extLst>
          </p:cNvPr>
          <p:cNvSpPr>
            <a:spLocks noGrp="1"/>
          </p:cNvSpPr>
          <p:nvPr>
            <p:ph type="title"/>
          </p:nvPr>
        </p:nvSpPr>
        <p:spPr>
          <a:xfrm>
            <a:off x="372685" y="365125"/>
            <a:ext cx="11675879" cy="935152"/>
          </a:xfrm>
        </p:spPr>
        <p:txBody>
          <a:bodyPr>
            <a:normAutofit fontScale="90000"/>
          </a:bodyPr>
          <a:lstStyle/>
          <a:p>
            <a:r>
              <a:rPr lang="en-US" sz="4000" dirty="0"/>
              <a:t>Research Activity:</a:t>
            </a:r>
            <a:br>
              <a:rPr lang="en-US" dirty="0"/>
            </a:br>
            <a:r>
              <a:rPr lang="en-US" sz="3100" dirty="0">
                <a:solidFill>
                  <a:schemeClr val="accent5"/>
                </a:solidFill>
                <a:ea typeface="Tahoma" panose="020B0604030504040204" pitchFamily="34" charset="0"/>
                <a:cs typeface="Arial" panose="020B0604020202020204" pitchFamily="34" charset="0"/>
              </a:rPr>
              <a:t>Proposing New Learning Models for Bug Report Severity Prediction</a:t>
            </a:r>
            <a:endParaRPr lang="en-US" sz="4000" dirty="0">
              <a:solidFill>
                <a:schemeClr val="accent5"/>
              </a:solidFill>
            </a:endParaRPr>
          </a:p>
        </p:txBody>
      </p:sp>
      <p:sp>
        <p:nvSpPr>
          <p:cNvPr id="2" name="Slide Number Placeholder 1">
            <a:extLst>
              <a:ext uri="{FF2B5EF4-FFF2-40B4-BE49-F238E27FC236}">
                <a16:creationId xmlns:a16="http://schemas.microsoft.com/office/drawing/2014/main" id="{E6ED7732-6840-4141-87C6-674B49281234}"/>
              </a:ext>
            </a:extLst>
          </p:cNvPr>
          <p:cNvSpPr>
            <a:spLocks noGrp="1"/>
          </p:cNvSpPr>
          <p:nvPr>
            <p:ph type="sldNum" sz="quarter" idx="12"/>
          </p:nvPr>
        </p:nvSpPr>
        <p:spPr/>
        <p:txBody>
          <a:bodyPr/>
          <a:lstStyle/>
          <a:p>
            <a:fld id="{79D6BE41-4F07-9843-B89E-F43C6BF0BE36}" type="slidenum">
              <a:rPr lang="en-US" smtClean="0"/>
              <a:t>26</a:t>
            </a:fld>
            <a:endParaRPr lang="en-US"/>
          </a:p>
        </p:txBody>
      </p:sp>
    </p:spTree>
    <p:extLst>
      <p:ext uri="{BB962C8B-B14F-4D97-AF65-F5344CB8AC3E}">
        <p14:creationId xmlns:p14="http://schemas.microsoft.com/office/powerpoint/2010/main" val="2045572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299360" y="1649406"/>
            <a:ext cx="6892640" cy="4060663"/>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organize the temporal context of long-lived bug report</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extend Bag Textual Graph to support that temporal context</a:t>
            </a:r>
          </a:p>
          <a:p>
            <a:pPr marL="342900" indent="-342900">
              <a:lnSpc>
                <a:spcPct val="150000"/>
              </a:lnSpc>
              <a:buClr>
                <a:schemeClr val="accent1"/>
              </a:buClr>
              <a:buSzPct val="150000"/>
              <a:buFont typeface="Apple Symbols" panose="02000000000000000000" pitchFamily="2" charset="-79"/>
              <a:buChar char="⌗"/>
            </a:pPr>
            <a:r>
              <a:rPr lang="en-US" sz="2500" b="1" dirty="0">
                <a:solidFill>
                  <a:srgbClr val="FF0000"/>
                </a:solidFill>
                <a:latin typeface="Arial" panose="020B0604020202020204" pitchFamily="34" charset="0"/>
                <a:ea typeface="Tahoma" panose="020B0604030504040204" pitchFamily="34" charset="0"/>
                <a:cs typeface="Arial" panose="020B0604020202020204" pitchFamily="34" charset="0"/>
              </a:rPr>
              <a:t>Our mapping study showed which this information were not addressed by literature </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855967"/>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F04490D9-20CA-4F45-980B-589757EAE5A6}"/>
              </a:ext>
            </a:extLst>
          </p:cNvPr>
          <p:cNvSpPr>
            <a:spLocks noGrp="1"/>
          </p:cNvSpPr>
          <p:nvPr>
            <p:ph type="title"/>
          </p:nvPr>
        </p:nvSpPr>
        <p:spPr>
          <a:xfrm>
            <a:off x="372685" y="365125"/>
            <a:ext cx="11675879" cy="935152"/>
          </a:xfrm>
        </p:spPr>
        <p:txBody>
          <a:bodyPr>
            <a:normAutofit fontScale="90000"/>
          </a:bodyPr>
          <a:lstStyle/>
          <a:p>
            <a:r>
              <a:rPr lang="en-US" sz="4000" dirty="0"/>
              <a:t>Research Activity:</a:t>
            </a:r>
            <a:br>
              <a:rPr lang="en-US" dirty="0"/>
            </a:br>
            <a:r>
              <a:rPr lang="en-US" sz="3100" dirty="0">
                <a:solidFill>
                  <a:schemeClr val="accent5"/>
                </a:solidFill>
                <a:ea typeface="Tahoma" panose="020B0604030504040204" pitchFamily="34" charset="0"/>
                <a:cs typeface="Arial" panose="020B0604020202020204" pitchFamily="34" charset="0"/>
              </a:rPr>
              <a:t>Proposing New Learning Models for Bug Report Severity Prediction</a:t>
            </a:r>
            <a:endParaRPr lang="en-US" sz="4000" dirty="0">
              <a:solidFill>
                <a:schemeClr val="accent5"/>
              </a:solidFill>
            </a:endParaRPr>
          </a:p>
        </p:txBody>
      </p:sp>
      <p:cxnSp>
        <p:nvCxnSpPr>
          <p:cNvPr id="13" name="Straight Arrow Connector 12">
            <a:extLst>
              <a:ext uri="{FF2B5EF4-FFF2-40B4-BE49-F238E27FC236}">
                <a16:creationId xmlns:a16="http://schemas.microsoft.com/office/drawing/2014/main" id="{5FB1000F-E123-E148-98A5-183C32B579B4}"/>
              </a:ext>
            </a:extLst>
          </p:cNvPr>
          <p:cNvCxnSpPr>
            <a:cxnSpLocks/>
            <a:stCxn id="6" idx="2"/>
            <a:endCxn id="7" idx="0"/>
          </p:cNvCxnSpPr>
          <p:nvPr/>
        </p:nvCxnSpPr>
        <p:spPr>
          <a:xfrm>
            <a:off x="2725188" y="2454486"/>
            <a:ext cx="0" cy="273829"/>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22D0B99-4B7B-064A-8702-39A311D59326}"/>
              </a:ext>
            </a:extLst>
          </p:cNvPr>
          <p:cNvCxnSpPr>
            <a:cxnSpLocks/>
            <a:endCxn id="9" idx="0"/>
          </p:cNvCxnSpPr>
          <p:nvPr/>
        </p:nvCxnSpPr>
        <p:spPr>
          <a:xfrm flipH="1">
            <a:off x="1665316" y="332683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2361D21-8043-3348-B112-6683FB80C8A4}"/>
              </a:ext>
            </a:extLst>
          </p:cNvPr>
          <p:cNvCxnSpPr>
            <a:cxnSpLocks/>
            <a:stCxn id="7" idx="2"/>
            <a:endCxn id="10" idx="0"/>
          </p:cNvCxnSpPr>
          <p:nvPr/>
        </p:nvCxnSpPr>
        <p:spPr>
          <a:xfrm>
            <a:off x="2725188" y="332683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EEB2DB3-FF72-874D-AEAC-C9908409CACA}"/>
              </a:ext>
            </a:extLst>
          </p:cNvPr>
          <p:cNvSpPr>
            <a:spLocks noGrp="1"/>
          </p:cNvSpPr>
          <p:nvPr>
            <p:ph type="sldNum" sz="quarter" idx="12"/>
          </p:nvPr>
        </p:nvSpPr>
        <p:spPr/>
        <p:txBody>
          <a:bodyPr/>
          <a:lstStyle/>
          <a:p>
            <a:fld id="{79D6BE41-4F07-9843-B89E-F43C6BF0BE36}" type="slidenum">
              <a:rPr lang="en-US" smtClean="0"/>
              <a:t>27</a:t>
            </a:fld>
            <a:endParaRPr lang="en-US"/>
          </a:p>
        </p:txBody>
      </p:sp>
    </p:spTree>
    <p:extLst>
      <p:ext uri="{BB962C8B-B14F-4D97-AF65-F5344CB8AC3E}">
        <p14:creationId xmlns:p14="http://schemas.microsoft.com/office/powerpoint/2010/main" val="1254481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4060663"/>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should handle the temporal context of long-lived bug report and suitable imbalance and high dimensional data</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feature selection based on Genetic Programming (GP) </a:t>
            </a:r>
          </a:p>
          <a:p>
            <a:pPr marL="342900" indent="-342900">
              <a:lnSpc>
                <a:spcPct val="150000"/>
              </a:lnSpc>
              <a:buClr>
                <a:schemeClr val="accent1"/>
              </a:buClr>
              <a:buSzPct val="150000"/>
              <a:buFont typeface="Apple Symbols" panose="02000000000000000000" pitchFamily="2" charset="-79"/>
              <a:buChar char="⌗"/>
            </a:pPr>
            <a:r>
              <a:rPr lang="en-US" sz="2500" b="1" dirty="0">
                <a:solidFill>
                  <a:srgbClr val="FF0000"/>
                </a:solidFill>
                <a:latin typeface="Arial" panose="020B0604020202020204" pitchFamily="34" charset="0"/>
                <a:ea typeface="Tahoma" panose="020B0604030504040204" pitchFamily="34" charset="0"/>
                <a:cs typeface="Arial" panose="020B0604020202020204" pitchFamily="34" charset="0"/>
              </a:rPr>
              <a:t>Our study showed that few approaches used a feature selection method.</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873896"/>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40666498-F9A1-4B43-8AAE-D3A78D6FC8E3}"/>
              </a:ext>
            </a:extLst>
          </p:cNvPr>
          <p:cNvSpPr>
            <a:spLocks noGrp="1"/>
          </p:cNvSpPr>
          <p:nvPr>
            <p:ph type="title"/>
          </p:nvPr>
        </p:nvSpPr>
        <p:spPr>
          <a:xfrm>
            <a:off x="372685" y="365125"/>
            <a:ext cx="11675879" cy="935152"/>
          </a:xfrm>
        </p:spPr>
        <p:txBody>
          <a:bodyPr>
            <a:normAutofit fontScale="90000"/>
          </a:bodyPr>
          <a:lstStyle/>
          <a:p>
            <a:r>
              <a:rPr lang="en-US" sz="4000" dirty="0"/>
              <a:t>Research Activity:</a:t>
            </a:r>
            <a:br>
              <a:rPr lang="en-US" dirty="0"/>
            </a:br>
            <a:r>
              <a:rPr lang="en-US" sz="3100" dirty="0">
                <a:solidFill>
                  <a:schemeClr val="accent5"/>
                </a:solidFill>
                <a:ea typeface="Tahoma" panose="020B0604030504040204" pitchFamily="34" charset="0"/>
                <a:cs typeface="Arial" panose="020B0604020202020204" pitchFamily="34" charset="0"/>
              </a:rPr>
              <a:t>Proposing New Learning Models for Bug Report Severity Prediction</a:t>
            </a:r>
            <a:endParaRPr lang="en-US" dirty="0">
              <a:solidFill>
                <a:schemeClr val="accent5"/>
              </a:solidFill>
            </a:endParaRPr>
          </a:p>
        </p:txBody>
      </p:sp>
      <p:cxnSp>
        <p:nvCxnSpPr>
          <p:cNvPr id="13" name="Straight Arrow Connector 12">
            <a:extLst>
              <a:ext uri="{FF2B5EF4-FFF2-40B4-BE49-F238E27FC236}">
                <a16:creationId xmlns:a16="http://schemas.microsoft.com/office/drawing/2014/main" id="{9BE2CE85-2CD0-C647-9408-CD382A5C0BCB}"/>
              </a:ext>
            </a:extLst>
          </p:cNvPr>
          <p:cNvCxnSpPr>
            <a:cxnSpLocks/>
            <a:stCxn id="6" idx="2"/>
            <a:endCxn id="7" idx="0"/>
          </p:cNvCxnSpPr>
          <p:nvPr/>
        </p:nvCxnSpPr>
        <p:spPr>
          <a:xfrm>
            <a:off x="2725188" y="2472415"/>
            <a:ext cx="0" cy="255900"/>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E2B7BE-B84C-C844-8D21-C92AF39A09FC}"/>
              </a:ext>
            </a:extLst>
          </p:cNvPr>
          <p:cNvCxnSpPr>
            <a:cxnSpLocks/>
          </p:cNvCxnSpPr>
          <p:nvPr/>
        </p:nvCxnSpPr>
        <p:spPr>
          <a:xfrm flipH="1">
            <a:off x="1665316" y="332683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BD38FB-DE40-D849-9D32-6A5A6006800C}"/>
              </a:ext>
            </a:extLst>
          </p:cNvPr>
          <p:cNvCxnSpPr>
            <a:cxnSpLocks/>
            <a:stCxn id="7" idx="2"/>
            <a:endCxn id="10" idx="0"/>
          </p:cNvCxnSpPr>
          <p:nvPr/>
        </p:nvCxnSpPr>
        <p:spPr>
          <a:xfrm>
            <a:off x="2725188" y="332683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AA96B50-3FA4-C548-BB8F-E9648588E6FD}"/>
              </a:ext>
            </a:extLst>
          </p:cNvPr>
          <p:cNvSpPr>
            <a:spLocks noGrp="1"/>
          </p:cNvSpPr>
          <p:nvPr>
            <p:ph type="sldNum" sz="quarter" idx="12"/>
          </p:nvPr>
        </p:nvSpPr>
        <p:spPr/>
        <p:txBody>
          <a:bodyPr/>
          <a:lstStyle/>
          <a:p>
            <a:fld id="{79D6BE41-4F07-9843-B89E-F43C6BF0BE36}" type="slidenum">
              <a:rPr lang="en-US" smtClean="0"/>
              <a:t>28</a:t>
            </a:fld>
            <a:endParaRPr lang="en-US"/>
          </a:p>
        </p:txBody>
      </p:sp>
    </p:spTree>
    <p:extLst>
      <p:ext uri="{BB962C8B-B14F-4D97-AF65-F5344CB8AC3E}">
        <p14:creationId xmlns:p14="http://schemas.microsoft.com/office/powerpoint/2010/main" val="3344707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2329356"/>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predict severity using traditional machine learning </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use most used ML algorithms in our mapping review</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09754"/>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Machine Learning </a:t>
            </a:r>
          </a:p>
          <a:p>
            <a:pPr algn="ctr"/>
            <a:r>
              <a:rPr lang="en-US" dirty="0">
                <a:solidFill>
                  <a:schemeClr val="accent5"/>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pic>
        <p:nvPicPr>
          <p:cNvPr id="12" name="Graphic 11" descr="Checkmark">
            <a:extLst>
              <a:ext uri="{FF2B5EF4-FFF2-40B4-BE49-F238E27FC236}">
                <a16:creationId xmlns:a16="http://schemas.microsoft.com/office/drawing/2014/main" id="{D3304DC7-6B97-234C-906A-29C591D4D5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390" y="3689833"/>
            <a:ext cx="421321" cy="421321"/>
          </a:xfrm>
          <a:prstGeom prst="rect">
            <a:avLst/>
          </a:prstGeom>
        </p:spPr>
      </p:pic>
      <p:sp>
        <p:nvSpPr>
          <p:cNvPr id="13" name="Title 3">
            <a:extLst>
              <a:ext uri="{FF2B5EF4-FFF2-40B4-BE49-F238E27FC236}">
                <a16:creationId xmlns:a16="http://schemas.microsoft.com/office/drawing/2014/main" id="{AFBC7731-9FB1-694C-94E1-188E65C290FE}"/>
              </a:ext>
            </a:extLst>
          </p:cNvPr>
          <p:cNvSpPr>
            <a:spLocks noGrp="1"/>
          </p:cNvSpPr>
          <p:nvPr>
            <p:ph type="title"/>
          </p:nvPr>
        </p:nvSpPr>
        <p:spPr>
          <a:xfrm>
            <a:off x="372685" y="365125"/>
            <a:ext cx="11675879" cy="935152"/>
          </a:xfrm>
        </p:spPr>
        <p:txBody>
          <a:bodyPr>
            <a:normAutofit fontScale="90000"/>
          </a:bodyPr>
          <a:lstStyle/>
          <a:p>
            <a:r>
              <a:rPr lang="en-US" sz="4000" dirty="0"/>
              <a:t>Research Activity:</a:t>
            </a:r>
            <a:br>
              <a:rPr lang="en-US" dirty="0"/>
            </a:br>
            <a:r>
              <a:rPr lang="en-US" sz="3100" dirty="0">
                <a:solidFill>
                  <a:schemeClr val="accent5"/>
                </a:solidFill>
                <a:ea typeface="Tahoma" panose="020B0604030504040204" pitchFamily="34" charset="0"/>
                <a:cs typeface="Arial" panose="020B0604020202020204" pitchFamily="34" charset="0"/>
              </a:rPr>
              <a:t>Proposing New Learning Models for Bug Report Severity Prediction</a:t>
            </a:r>
            <a:endParaRPr lang="en-US" sz="4000" dirty="0">
              <a:solidFill>
                <a:schemeClr val="accent5"/>
              </a:solidFill>
            </a:endParaRPr>
          </a:p>
        </p:txBody>
      </p:sp>
      <p:cxnSp>
        <p:nvCxnSpPr>
          <p:cNvPr id="14" name="Straight Arrow Connector 13">
            <a:extLst>
              <a:ext uri="{FF2B5EF4-FFF2-40B4-BE49-F238E27FC236}">
                <a16:creationId xmlns:a16="http://schemas.microsoft.com/office/drawing/2014/main" id="{6DDE3A34-E353-2E4C-8A01-B9AC38CEDC3E}"/>
              </a:ext>
            </a:extLst>
          </p:cNvPr>
          <p:cNvCxnSpPr>
            <a:cxnSpLocks/>
          </p:cNvCxnSpPr>
          <p:nvPr/>
        </p:nvCxnSpPr>
        <p:spPr>
          <a:xfrm flipH="1">
            <a:off x="2783379" y="2562060"/>
            <a:ext cx="1" cy="166255"/>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CE3CDD-584F-C343-9BFB-AD222FFD0D2E}"/>
              </a:ext>
            </a:extLst>
          </p:cNvPr>
          <p:cNvCxnSpPr>
            <a:cxnSpLocks/>
          </p:cNvCxnSpPr>
          <p:nvPr/>
        </p:nvCxnSpPr>
        <p:spPr>
          <a:xfrm flipH="1">
            <a:off x="1665316" y="3326834"/>
            <a:ext cx="1059872" cy="160011"/>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1D5FD04-4F19-7F45-B262-0ED8B350C6AD}"/>
              </a:ext>
            </a:extLst>
          </p:cNvPr>
          <p:cNvCxnSpPr>
            <a:cxnSpLocks/>
            <a:stCxn id="7" idx="2"/>
            <a:endCxn id="10" idx="0"/>
          </p:cNvCxnSpPr>
          <p:nvPr/>
        </p:nvCxnSpPr>
        <p:spPr>
          <a:xfrm>
            <a:off x="2725188" y="332683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ACA8805-5DDC-B24B-AC74-8490EC6988EA}"/>
              </a:ext>
            </a:extLst>
          </p:cNvPr>
          <p:cNvSpPr>
            <a:spLocks noGrp="1"/>
          </p:cNvSpPr>
          <p:nvPr>
            <p:ph type="sldNum" sz="quarter" idx="12"/>
          </p:nvPr>
        </p:nvSpPr>
        <p:spPr/>
        <p:txBody>
          <a:bodyPr/>
          <a:lstStyle/>
          <a:p>
            <a:fld id="{79D6BE41-4F07-9843-B89E-F43C6BF0BE36}" type="slidenum">
              <a:rPr lang="en-US" smtClean="0"/>
              <a:t>29</a:t>
            </a:fld>
            <a:endParaRPr lang="en-US"/>
          </a:p>
        </p:txBody>
      </p:sp>
    </p:spTree>
    <p:extLst>
      <p:ext uri="{BB962C8B-B14F-4D97-AF65-F5344CB8AC3E}">
        <p14:creationId xmlns:p14="http://schemas.microsoft.com/office/powerpoint/2010/main" val="4791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515600" cy="850138"/>
          </a:xfrm>
        </p:spPr>
        <p:txBody>
          <a:bodyPr>
            <a:normAutofit fontScale="90000"/>
          </a:bodyPr>
          <a:lstStyle/>
          <a:p>
            <a:r>
              <a:rPr lang="en-US" sz="4000" dirty="0"/>
              <a:t>Context:</a:t>
            </a:r>
            <a:br>
              <a:rPr lang="en-US" dirty="0"/>
            </a:br>
            <a:r>
              <a:rPr lang="en-US" sz="3600" dirty="0">
                <a:solidFill>
                  <a:schemeClr val="accent5"/>
                </a:solidFill>
                <a:ea typeface="Tahoma" panose="020B0604030504040204" pitchFamily="34" charset="0"/>
                <a:cs typeface="Arial" panose="020B0604020202020204" pitchFamily="34" charset="0"/>
              </a:rPr>
              <a:t>Bug Report and Bug Tracking System</a:t>
            </a:r>
            <a:endParaRPr lang="en-US" sz="3900" dirty="0">
              <a:solidFill>
                <a:schemeClr val="accent5"/>
              </a:solidFill>
            </a:endParaRPr>
          </a:p>
        </p:txBody>
      </p:sp>
      <p:pic>
        <p:nvPicPr>
          <p:cNvPr id="8" name="Picture 7">
            <a:extLst>
              <a:ext uri="{FF2B5EF4-FFF2-40B4-BE49-F238E27FC236}">
                <a16:creationId xmlns:a16="http://schemas.microsoft.com/office/drawing/2014/main" id="{46109452-6DEB-2444-BA94-821DF3943028}"/>
              </a:ext>
            </a:extLst>
          </p:cNvPr>
          <p:cNvPicPr>
            <a:picLocks noChangeAspect="1"/>
          </p:cNvPicPr>
          <p:nvPr/>
        </p:nvPicPr>
        <p:blipFill>
          <a:blip r:embed="rId3"/>
          <a:stretch>
            <a:fillRect/>
          </a:stretch>
        </p:blipFill>
        <p:spPr>
          <a:xfrm>
            <a:off x="525086" y="1403744"/>
            <a:ext cx="11179234" cy="4737976"/>
          </a:xfrm>
          <a:prstGeom prst="rect">
            <a:avLst/>
          </a:prstGeom>
        </p:spPr>
      </p:pic>
    </p:spTree>
    <p:extLst>
      <p:ext uri="{BB962C8B-B14F-4D97-AF65-F5344CB8AC3E}">
        <p14:creationId xmlns:p14="http://schemas.microsoft.com/office/powerpoint/2010/main" val="2147134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310446" y="1649406"/>
            <a:ext cx="6593379" cy="2906437"/>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predict severity using data-driven methods</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investigated CNN and RNN</a:t>
            </a:r>
          </a:p>
          <a:p>
            <a:pPr marL="342900" indent="-342900">
              <a:lnSpc>
                <a:spcPct val="150000"/>
              </a:lnSpc>
              <a:buClr>
                <a:schemeClr val="accent1"/>
              </a:buClr>
              <a:buSzPct val="150000"/>
              <a:buFont typeface="Apple Symbols" panose="02000000000000000000" pitchFamily="2" charset="-79"/>
              <a:buChar char="⌗"/>
            </a:pPr>
            <a:r>
              <a:rPr lang="en-US" sz="2500" b="1" dirty="0">
                <a:solidFill>
                  <a:srgbClr val="FF0000"/>
                </a:solidFill>
                <a:latin typeface="Arial" panose="020B0604020202020204" pitchFamily="34" charset="0"/>
                <a:ea typeface="Tahoma" panose="020B0604030504040204" pitchFamily="34" charset="0"/>
                <a:cs typeface="Arial" panose="020B0604020202020204" pitchFamily="34" charset="0"/>
              </a:rPr>
              <a:t>No approach in literature use data-driven methods.</a:t>
            </a:r>
          </a:p>
        </p:txBody>
      </p:sp>
      <p:sp>
        <p:nvSpPr>
          <p:cNvPr id="12" name="Title 3">
            <a:extLst>
              <a:ext uri="{FF2B5EF4-FFF2-40B4-BE49-F238E27FC236}">
                <a16:creationId xmlns:a16="http://schemas.microsoft.com/office/drawing/2014/main" id="{43DCEF01-674F-E141-AE7E-DAFFB46C9965}"/>
              </a:ext>
            </a:extLst>
          </p:cNvPr>
          <p:cNvSpPr>
            <a:spLocks noGrp="1"/>
          </p:cNvSpPr>
          <p:nvPr>
            <p:ph type="title"/>
          </p:nvPr>
        </p:nvSpPr>
        <p:spPr>
          <a:xfrm>
            <a:off x="372685" y="365125"/>
            <a:ext cx="11675879" cy="935152"/>
          </a:xfrm>
        </p:spPr>
        <p:txBody>
          <a:bodyPr>
            <a:normAutofit fontScale="90000"/>
          </a:bodyPr>
          <a:lstStyle/>
          <a:p>
            <a:r>
              <a:rPr lang="en-US" sz="4000" dirty="0"/>
              <a:t>Research Activity:</a:t>
            </a:r>
            <a:br>
              <a:rPr lang="en-US" dirty="0"/>
            </a:br>
            <a:r>
              <a:rPr lang="en-US" sz="3100" dirty="0">
                <a:solidFill>
                  <a:schemeClr val="accent5"/>
                </a:solidFill>
                <a:ea typeface="Tahoma" panose="020B0604030504040204" pitchFamily="34" charset="0"/>
                <a:cs typeface="Arial" panose="020B0604020202020204" pitchFamily="34" charset="0"/>
              </a:rPr>
              <a:t>Proposing New Learning Models for Bug Report Severity Prediction</a:t>
            </a:r>
            <a:endParaRPr lang="en-US" sz="4000" dirty="0">
              <a:solidFill>
                <a:schemeClr val="accent5"/>
              </a:solidFill>
            </a:endParaRPr>
          </a:p>
        </p:txBody>
      </p:sp>
      <p:sp>
        <p:nvSpPr>
          <p:cNvPr id="13" name="Rounded Rectangle 12">
            <a:extLst>
              <a:ext uri="{FF2B5EF4-FFF2-40B4-BE49-F238E27FC236}">
                <a16:creationId xmlns:a16="http://schemas.microsoft.com/office/drawing/2014/main" id="{65E84FCA-C502-8B47-BFEB-DBC58B3F6D32}"/>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14" name="Rounded Rectangle 13">
            <a:extLst>
              <a:ext uri="{FF2B5EF4-FFF2-40B4-BE49-F238E27FC236}">
                <a16:creationId xmlns:a16="http://schemas.microsoft.com/office/drawing/2014/main" id="{1630B827-36D9-F542-8E5C-F831940E351B}"/>
              </a:ext>
            </a:extLst>
          </p:cNvPr>
          <p:cNvSpPr/>
          <p:nvPr/>
        </p:nvSpPr>
        <p:spPr>
          <a:xfrm>
            <a:off x="655319" y="1909754"/>
            <a:ext cx="4139738"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6"/>
                </a:solidFill>
              </a:rPr>
              <a:t>Temporal Context Organizer</a:t>
            </a:r>
          </a:p>
        </p:txBody>
      </p:sp>
      <p:sp>
        <p:nvSpPr>
          <p:cNvPr id="15" name="Rounded Rectangle 14">
            <a:extLst>
              <a:ext uri="{FF2B5EF4-FFF2-40B4-BE49-F238E27FC236}">
                <a16:creationId xmlns:a16="http://schemas.microsoft.com/office/drawing/2014/main" id="{D6CBDD2C-C9D8-7648-8CAC-3B48AC8ABD17}"/>
              </a:ext>
            </a:extLst>
          </p:cNvPr>
          <p:cNvSpPr/>
          <p:nvPr/>
        </p:nvSpPr>
        <p:spPr>
          <a:xfrm>
            <a:off x="655319" y="2728315"/>
            <a:ext cx="4139738"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6"/>
                </a:solidFill>
              </a:rPr>
              <a:t>Feature Selector</a:t>
            </a:r>
          </a:p>
        </p:txBody>
      </p:sp>
      <p:sp>
        <p:nvSpPr>
          <p:cNvPr id="16" name="Rounded Rectangle 15">
            <a:extLst>
              <a:ext uri="{FF2B5EF4-FFF2-40B4-BE49-F238E27FC236}">
                <a16:creationId xmlns:a16="http://schemas.microsoft.com/office/drawing/2014/main" id="{E46CAC64-1867-7148-B812-50717C70EAFB}"/>
              </a:ext>
            </a:extLst>
          </p:cNvPr>
          <p:cNvSpPr/>
          <p:nvPr/>
        </p:nvSpPr>
        <p:spPr>
          <a:xfrm>
            <a:off x="655319" y="3486845"/>
            <a:ext cx="2019994" cy="598519"/>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bg2"/>
                </a:solidFill>
              </a:rPr>
              <a:t>Machine Learning </a:t>
            </a:r>
          </a:p>
          <a:p>
            <a:pPr algn="ctr"/>
            <a:r>
              <a:rPr lang="en-US" dirty="0">
                <a:solidFill>
                  <a:schemeClr val="bg2"/>
                </a:solidFill>
              </a:rPr>
              <a:t>Predictor</a:t>
            </a:r>
          </a:p>
        </p:txBody>
      </p:sp>
      <p:sp>
        <p:nvSpPr>
          <p:cNvPr id="17" name="Rounded Rectangle 16">
            <a:extLst>
              <a:ext uri="{FF2B5EF4-FFF2-40B4-BE49-F238E27FC236}">
                <a16:creationId xmlns:a16="http://schemas.microsoft.com/office/drawing/2014/main" id="{ABB1EEB2-AC21-A54C-9235-3F237622C86B}"/>
              </a:ext>
            </a:extLst>
          </p:cNvPr>
          <p:cNvSpPr/>
          <p:nvPr/>
        </p:nvSpPr>
        <p:spPr>
          <a:xfrm>
            <a:off x="2783379" y="3486845"/>
            <a:ext cx="2019994"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accent6"/>
                </a:solidFill>
              </a:rPr>
              <a:t>Data-driven</a:t>
            </a:r>
          </a:p>
          <a:p>
            <a:pPr algn="ctr"/>
            <a:r>
              <a:rPr lang="en-US" dirty="0">
                <a:solidFill>
                  <a:schemeClr val="accent6"/>
                </a:solidFill>
              </a:rPr>
              <a:t>Predictor</a:t>
            </a:r>
          </a:p>
        </p:txBody>
      </p:sp>
      <p:pic>
        <p:nvPicPr>
          <p:cNvPr id="18" name="Graphic 17" descr="Checkmark">
            <a:extLst>
              <a:ext uri="{FF2B5EF4-FFF2-40B4-BE49-F238E27FC236}">
                <a16:creationId xmlns:a16="http://schemas.microsoft.com/office/drawing/2014/main" id="{DF4D6C84-D048-BA44-916E-B60885CDA5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390" y="3689833"/>
            <a:ext cx="421321" cy="421321"/>
          </a:xfrm>
          <a:prstGeom prst="rect">
            <a:avLst/>
          </a:prstGeom>
        </p:spPr>
      </p:pic>
      <p:cxnSp>
        <p:nvCxnSpPr>
          <p:cNvPr id="19" name="Straight Arrow Connector 18">
            <a:extLst>
              <a:ext uri="{FF2B5EF4-FFF2-40B4-BE49-F238E27FC236}">
                <a16:creationId xmlns:a16="http://schemas.microsoft.com/office/drawing/2014/main" id="{81DC7582-B801-7A46-B3CB-A802B6699F3C}"/>
              </a:ext>
            </a:extLst>
          </p:cNvPr>
          <p:cNvCxnSpPr>
            <a:cxnSpLocks/>
          </p:cNvCxnSpPr>
          <p:nvPr/>
        </p:nvCxnSpPr>
        <p:spPr>
          <a:xfrm flipH="1">
            <a:off x="2783379" y="2562060"/>
            <a:ext cx="1" cy="16625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E28834-B431-E54E-A9A4-7B7E06EF5D10}"/>
              </a:ext>
            </a:extLst>
          </p:cNvPr>
          <p:cNvCxnSpPr>
            <a:cxnSpLocks/>
          </p:cNvCxnSpPr>
          <p:nvPr/>
        </p:nvCxnSpPr>
        <p:spPr>
          <a:xfrm flipH="1">
            <a:off x="1665316" y="332683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EF65D2-513D-FD47-A647-0A165FEDC3A4}"/>
              </a:ext>
            </a:extLst>
          </p:cNvPr>
          <p:cNvCxnSpPr>
            <a:cxnSpLocks/>
            <a:stCxn id="15" idx="2"/>
            <a:endCxn id="17" idx="0"/>
          </p:cNvCxnSpPr>
          <p:nvPr/>
        </p:nvCxnSpPr>
        <p:spPr>
          <a:xfrm>
            <a:off x="2725188" y="3326834"/>
            <a:ext cx="1068188" cy="160011"/>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DA134E7-76BB-3D45-B513-3E2CB7CEED26}"/>
              </a:ext>
            </a:extLst>
          </p:cNvPr>
          <p:cNvSpPr>
            <a:spLocks noGrp="1"/>
          </p:cNvSpPr>
          <p:nvPr>
            <p:ph type="sldNum" sz="quarter" idx="12"/>
          </p:nvPr>
        </p:nvSpPr>
        <p:spPr/>
        <p:txBody>
          <a:bodyPr/>
          <a:lstStyle/>
          <a:p>
            <a:fld id="{79D6BE41-4F07-9843-B89E-F43C6BF0BE36}" type="slidenum">
              <a:rPr lang="en-US" smtClean="0"/>
              <a:t>30</a:t>
            </a:fld>
            <a:endParaRPr lang="en-US"/>
          </a:p>
        </p:txBody>
      </p:sp>
    </p:spTree>
    <p:extLst>
      <p:ext uri="{BB962C8B-B14F-4D97-AF65-F5344CB8AC3E}">
        <p14:creationId xmlns:p14="http://schemas.microsoft.com/office/powerpoint/2010/main" val="1851195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a:xfrm>
            <a:off x="372686" y="365125"/>
            <a:ext cx="11693808"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Implementing and Evaluation New Learning Models for Bug Report Severity Prediction</a:t>
            </a:r>
            <a:endParaRPr lang="en-US" sz="31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498764" y="1695797"/>
            <a:ext cx="11105803" cy="481670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Implementation: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code base, GA R, H2O,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Keras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Tensorflow</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R Caret and R Stat</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Evaluation: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Datasets: those used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Metrics: precision, recall and f-measure</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Baselines: proposed approaches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C59FD20-9F97-644F-953E-A3F484687BE1}"/>
              </a:ext>
            </a:extLst>
          </p:cNvPr>
          <p:cNvSpPr>
            <a:spLocks noGrp="1"/>
          </p:cNvSpPr>
          <p:nvPr>
            <p:ph type="sldNum" sz="quarter" idx="12"/>
          </p:nvPr>
        </p:nvSpPr>
        <p:spPr/>
        <p:txBody>
          <a:bodyPr/>
          <a:lstStyle/>
          <a:p>
            <a:fld id="{79D6BE41-4F07-9843-B89E-F43C6BF0BE36}" type="slidenum">
              <a:rPr lang="en-US" smtClean="0"/>
              <a:t>31</a:t>
            </a:fld>
            <a:endParaRPr lang="en-US"/>
          </a:p>
        </p:txBody>
      </p:sp>
    </p:spTree>
    <p:extLst>
      <p:ext uri="{BB962C8B-B14F-4D97-AF65-F5344CB8AC3E}">
        <p14:creationId xmlns:p14="http://schemas.microsoft.com/office/powerpoint/2010/main" val="1873437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fontScale="90000"/>
          </a:bodyPr>
          <a:lstStyle/>
          <a:p>
            <a:r>
              <a:rPr lang="en-US" sz="4000" dirty="0"/>
              <a:t>Contributions:</a:t>
            </a:r>
            <a:br>
              <a:rPr lang="en-US" dirty="0"/>
            </a:br>
            <a:r>
              <a:rPr lang="en-US" sz="3600" dirty="0">
                <a:solidFill>
                  <a:schemeClr val="accent5"/>
                </a:solidFill>
              </a:rPr>
              <a:t>For Computer Science</a:t>
            </a:r>
            <a:endParaRPr lang="en-US" sz="39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372686" y="1300277"/>
            <a:ext cx="11105803" cy="421653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New learning models that will use the temporal evolution information of bug reports for long-lived bug report severity prediction which so far has not been considered in any proposed solution for this problem.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New learning models based on novel feature selection methods which address the temporal context of a long-lived bug report, imbalanced data, and high-dimensionality in bug reports datasets used for bug report prediction. </a:t>
            </a:r>
          </a:p>
        </p:txBody>
      </p:sp>
      <p:sp>
        <p:nvSpPr>
          <p:cNvPr id="2" name="Slide Number Placeholder 1">
            <a:extLst>
              <a:ext uri="{FF2B5EF4-FFF2-40B4-BE49-F238E27FC236}">
                <a16:creationId xmlns:a16="http://schemas.microsoft.com/office/drawing/2014/main" id="{EB6F1F91-13CA-0F42-8CF3-207D03180F68}"/>
              </a:ext>
            </a:extLst>
          </p:cNvPr>
          <p:cNvSpPr>
            <a:spLocks noGrp="1"/>
          </p:cNvSpPr>
          <p:nvPr>
            <p:ph type="sldNum" sz="quarter" idx="12"/>
          </p:nvPr>
        </p:nvSpPr>
        <p:spPr/>
        <p:txBody>
          <a:bodyPr/>
          <a:lstStyle/>
          <a:p>
            <a:fld id="{79D6BE41-4F07-9843-B89E-F43C6BF0BE36}" type="slidenum">
              <a:rPr lang="en-US" smtClean="0"/>
              <a:t>32</a:t>
            </a:fld>
            <a:endParaRPr lang="en-US"/>
          </a:p>
        </p:txBody>
      </p:sp>
    </p:spTree>
    <p:extLst>
      <p:ext uri="{BB962C8B-B14F-4D97-AF65-F5344CB8AC3E}">
        <p14:creationId xmlns:p14="http://schemas.microsoft.com/office/powerpoint/2010/main" val="1781943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fontScale="90000"/>
          </a:bodyPr>
          <a:lstStyle/>
          <a:p>
            <a:r>
              <a:rPr lang="en-US" sz="4000" dirty="0"/>
              <a:t>Contributions:</a:t>
            </a:r>
            <a:br>
              <a:rPr lang="en-US" sz="3600" dirty="0"/>
            </a:br>
            <a:r>
              <a:rPr lang="en-US" sz="3600" dirty="0">
                <a:solidFill>
                  <a:schemeClr val="accent5"/>
                </a:solidFill>
              </a:rPr>
              <a:t>For Computer Science</a:t>
            </a:r>
            <a:endParaRPr lang="en-US" sz="32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372686" y="1300277"/>
            <a:ext cx="11105803" cy="2418804"/>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New learning models based on novel data-driven approaches to long-lived bug report prediction which address the temporal context of a bug report, imbalanced data, and high-dimensionality in bug reports datasets.</a:t>
            </a:r>
          </a:p>
        </p:txBody>
      </p:sp>
      <p:sp>
        <p:nvSpPr>
          <p:cNvPr id="2" name="Slide Number Placeholder 1">
            <a:extLst>
              <a:ext uri="{FF2B5EF4-FFF2-40B4-BE49-F238E27FC236}">
                <a16:creationId xmlns:a16="http://schemas.microsoft.com/office/drawing/2014/main" id="{CE75B669-087F-CB4F-9948-C6B0B4E7B1CE}"/>
              </a:ext>
            </a:extLst>
          </p:cNvPr>
          <p:cNvSpPr>
            <a:spLocks noGrp="1"/>
          </p:cNvSpPr>
          <p:nvPr>
            <p:ph type="sldNum" sz="quarter" idx="12"/>
          </p:nvPr>
        </p:nvSpPr>
        <p:spPr/>
        <p:txBody>
          <a:bodyPr/>
          <a:lstStyle/>
          <a:p>
            <a:fld id="{79D6BE41-4F07-9843-B89E-F43C6BF0BE36}" type="slidenum">
              <a:rPr lang="en-US" smtClean="0"/>
              <a:t>33</a:t>
            </a:fld>
            <a:endParaRPr lang="en-US"/>
          </a:p>
        </p:txBody>
      </p:sp>
    </p:spTree>
    <p:extLst>
      <p:ext uri="{BB962C8B-B14F-4D97-AF65-F5344CB8AC3E}">
        <p14:creationId xmlns:p14="http://schemas.microsoft.com/office/powerpoint/2010/main" val="1283107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fontScale="90000"/>
          </a:bodyPr>
          <a:lstStyle/>
          <a:p>
            <a:r>
              <a:rPr lang="en-US" sz="3600" dirty="0"/>
              <a:t>Contributions:</a:t>
            </a:r>
            <a:br>
              <a:rPr lang="en-US" sz="3600" dirty="0"/>
            </a:br>
            <a:r>
              <a:rPr lang="en-US" sz="3600" dirty="0">
                <a:solidFill>
                  <a:schemeClr val="accent5"/>
                </a:solidFill>
              </a:rPr>
              <a:t>For FLOSS maintenance</a:t>
            </a:r>
            <a:endParaRPr lang="en-US" sz="32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372686" y="1300277"/>
            <a:ext cx="11105803" cy="12184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New learning models which effectively address long-lived bug report and improve the maintenance process of FLOSS projects. </a:t>
            </a:r>
          </a:p>
        </p:txBody>
      </p:sp>
      <p:sp>
        <p:nvSpPr>
          <p:cNvPr id="2" name="Slide Number Placeholder 1">
            <a:extLst>
              <a:ext uri="{FF2B5EF4-FFF2-40B4-BE49-F238E27FC236}">
                <a16:creationId xmlns:a16="http://schemas.microsoft.com/office/drawing/2014/main" id="{F37349C2-896B-324E-BAFB-532B18DB235B}"/>
              </a:ext>
            </a:extLst>
          </p:cNvPr>
          <p:cNvSpPr>
            <a:spLocks noGrp="1"/>
          </p:cNvSpPr>
          <p:nvPr>
            <p:ph type="sldNum" sz="quarter" idx="12"/>
          </p:nvPr>
        </p:nvSpPr>
        <p:spPr/>
        <p:txBody>
          <a:bodyPr/>
          <a:lstStyle/>
          <a:p>
            <a:fld id="{79D6BE41-4F07-9843-B89E-F43C6BF0BE36}" type="slidenum">
              <a:rPr lang="en-US" smtClean="0"/>
              <a:t>34</a:t>
            </a:fld>
            <a:endParaRPr lang="en-US"/>
          </a:p>
        </p:txBody>
      </p:sp>
    </p:spTree>
    <p:extLst>
      <p:ext uri="{BB962C8B-B14F-4D97-AF65-F5344CB8AC3E}">
        <p14:creationId xmlns:p14="http://schemas.microsoft.com/office/powerpoint/2010/main" val="179405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3774F-0CE8-9348-9DA3-A9C3628678E6}"/>
              </a:ext>
            </a:extLst>
          </p:cNvPr>
          <p:cNvSpPr txBox="1"/>
          <p:nvPr/>
        </p:nvSpPr>
        <p:spPr>
          <a:xfrm>
            <a:off x="622069" y="2613687"/>
            <a:ext cx="11105803" cy="1427635"/>
          </a:xfrm>
          <a:prstGeom prst="rect">
            <a:avLst/>
          </a:prstGeom>
          <a:noFill/>
        </p:spPr>
        <p:txBody>
          <a:bodyPr wrap="square" rtlCol="0">
            <a:spAutoFit/>
          </a:bodyPr>
          <a:lstStyle/>
          <a:p>
            <a:pPr algn="ctr">
              <a:lnSpc>
                <a:spcPct val="150000"/>
              </a:lnSpc>
              <a:buClr>
                <a:schemeClr val="accent5"/>
              </a:buClr>
              <a:buSzPct val="120000"/>
            </a:pPr>
            <a:r>
              <a:rPr lang="en-US" sz="6600" dirty="0">
                <a:solidFill>
                  <a:schemeClr val="accent6"/>
                </a:solidFill>
                <a:latin typeface="Arial" panose="020B0604020202020204" pitchFamily="34" charset="0"/>
                <a:ea typeface="Tahoma" panose="020B0604030504040204" pitchFamily="34" charset="0"/>
                <a:cs typeface="Arial" panose="020B0604020202020204" pitchFamily="34" charset="0"/>
              </a:rPr>
              <a:t>Thank You So Much!</a:t>
            </a:r>
            <a:endParaRPr lang="en-US" sz="2000" dirty="0">
              <a:solidFill>
                <a:schemeClr val="accent6"/>
              </a:solidFill>
              <a:latin typeface="Arial" panose="020B0604020202020204" pitchFamily="34" charset="0"/>
              <a:ea typeface="Tahoma" panose="020B060403050404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A10BFE4-3F89-DF44-90E9-4DD0A40D6AA9}"/>
              </a:ext>
            </a:extLst>
          </p:cNvPr>
          <p:cNvSpPr>
            <a:spLocks noGrp="1"/>
          </p:cNvSpPr>
          <p:nvPr>
            <p:ph type="sldNum" sz="quarter" idx="12"/>
          </p:nvPr>
        </p:nvSpPr>
        <p:spPr/>
        <p:txBody>
          <a:bodyPr/>
          <a:lstStyle/>
          <a:p>
            <a:fld id="{79D6BE41-4F07-9843-B89E-F43C6BF0BE36}" type="slidenum">
              <a:rPr lang="en-US" smtClean="0"/>
              <a:t>35</a:t>
            </a:fld>
            <a:endParaRPr lang="en-US"/>
          </a:p>
        </p:txBody>
      </p:sp>
    </p:spTree>
    <p:extLst>
      <p:ext uri="{BB962C8B-B14F-4D97-AF65-F5344CB8AC3E}">
        <p14:creationId xmlns:p14="http://schemas.microsoft.com/office/powerpoint/2010/main" val="215224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lded Corner 30">
            <a:extLst>
              <a:ext uri="{FF2B5EF4-FFF2-40B4-BE49-F238E27FC236}">
                <a16:creationId xmlns:a16="http://schemas.microsoft.com/office/drawing/2014/main" id="{89E3D41D-48DA-074A-AEC4-98F20551776B}"/>
              </a:ext>
            </a:extLst>
          </p:cNvPr>
          <p:cNvSpPr/>
          <p:nvPr/>
        </p:nvSpPr>
        <p:spPr>
          <a:xfrm>
            <a:off x="2013145" y="2997051"/>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5" name="Folded Corner 34">
            <a:extLst>
              <a:ext uri="{FF2B5EF4-FFF2-40B4-BE49-F238E27FC236}">
                <a16:creationId xmlns:a16="http://schemas.microsoft.com/office/drawing/2014/main" id="{46E72B86-F5D0-014F-BB76-967389586E30}"/>
              </a:ext>
            </a:extLst>
          </p:cNvPr>
          <p:cNvSpPr/>
          <p:nvPr/>
        </p:nvSpPr>
        <p:spPr>
          <a:xfrm>
            <a:off x="1858651" y="316666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0" name="Folded Corner 29">
            <a:extLst>
              <a:ext uri="{FF2B5EF4-FFF2-40B4-BE49-F238E27FC236}">
                <a16:creationId xmlns:a16="http://schemas.microsoft.com/office/drawing/2014/main" id="{563FBBFD-36A8-8B4C-B193-561FE1DA15F7}"/>
              </a:ext>
            </a:extLst>
          </p:cNvPr>
          <p:cNvSpPr/>
          <p:nvPr/>
        </p:nvSpPr>
        <p:spPr>
          <a:xfrm>
            <a:off x="1705427" y="334519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4" name="Oval 3">
            <a:extLst>
              <a:ext uri="{FF2B5EF4-FFF2-40B4-BE49-F238E27FC236}">
                <a16:creationId xmlns:a16="http://schemas.microsoft.com/office/drawing/2014/main" id="{FD3192A8-F457-CD40-A6F0-E8BE886A1666}"/>
              </a:ext>
            </a:extLst>
          </p:cNvPr>
          <p:cNvSpPr/>
          <p:nvPr/>
        </p:nvSpPr>
        <p:spPr>
          <a:xfrm>
            <a:off x="4039552" y="2208358"/>
            <a:ext cx="540000" cy="540000"/>
          </a:xfrm>
          <a:prstGeom prst="ellipse">
            <a:avLst/>
          </a:prstGeom>
          <a:solidFill>
            <a:srgbClr val="BE1325"/>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6C4DA8-A8F0-3949-8519-A006A2BABA73}"/>
              </a:ext>
            </a:extLst>
          </p:cNvPr>
          <p:cNvSpPr/>
          <p:nvPr/>
        </p:nvSpPr>
        <p:spPr>
          <a:xfrm>
            <a:off x="4039552" y="2953796"/>
            <a:ext cx="540000" cy="540000"/>
          </a:xfrm>
          <a:prstGeom prst="ellipse">
            <a:avLst/>
          </a:prstGeom>
          <a:solidFill>
            <a:srgbClr val="F03B2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00318F-5139-F14A-BA1E-066F266C5A00}"/>
              </a:ext>
            </a:extLst>
          </p:cNvPr>
          <p:cNvSpPr/>
          <p:nvPr/>
        </p:nvSpPr>
        <p:spPr>
          <a:xfrm>
            <a:off x="4039553" y="3699234"/>
            <a:ext cx="540000" cy="540000"/>
          </a:xfrm>
          <a:prstGeom prst="ellipse">
            <a:avLst/>
          </a:prstGeom>
          <a:solidFill>
            <a:srgbClr val="FD8D3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2B0821D-8F67-D84D-947E-809C009BDFDA}"/>
              </a:ext>
            </a:extLst>
          </p:cNvPr>
          <p:cNvSpPr/>
          <p:nvPr/>
        </p:nvSpPr>
        <p:spPr>
          <a:xfrm>
            <a:off x="4039553" y="4444672"/>
            <a:ext cx="540000" cy="540000"/>
          </a:xfrm>
          <a:prstGeom prst="ellipse">
            <a:avLst/>
          </a:prstGeom>
          <a:solidFill>
            <a:srgbClr val="FEB24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538F909-AAE5-F146-A854-5D7816732522}"/>
              </a:ext>
            </a:extLst>
          </p:cNvPr>
          <p:cNvSpPr/>
          <p:nvPr/>
        </p:nvSpPr>
        <p:spPr>
          <a:xfrm>
            <a:off x="4027027" y="5190110"/>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F5A655-D652-CC47-A419-605033809219}"/>
              </a:ext>
            </a:extLst>
          </p:cNvPr>
          <p:cNvSpPr/>
          <p:nvPr/>
        </p:nvSpPr>
        <p:spPr>
          <a:xfrm>
            <a:off x="4027027" y="5935548"/>
            <a:ext cx="540000" cy="540000"/>
          </a:xfrm>
          <a:prstGeom prst="ellipse">
            <a:avLst/>
          </a:prstGeom>
          <a:solidFill>
            <a:srgbClr val="FFFFB3"/>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8001C9-44EF-A74F-B511-00E0C6625359}"/>
              </a:ext>
            </a:extLst>
          </p:cNvPr>
          <p:cNvSpPr/>
          <p:nvPr/>
        </p:nvSpPr>
        <p:spPr>
          <a:xfrm>
            <a:off x="6626482" y="2484600"/>
            <a:ext cx="450000" cy="450000"/>
          </a:xfrm>
          <a:prstGeom prst="rect">
            <a:avLst/>
          </a:prstGeom>
          <a:solidFill>
            <a:schemeClr val="accent5">
              <a:lumMod val="7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BC1A120-F425-C043-8395-56501EC308D7}"/>
              </a:ext>
            </a:extLst>
          </p:cNvPr>
          <p:cNvSpPr/>
          <p:nvPr/>
        </p:nvSpPr>
        <p:spPr>
          <a:xfrm>
            <a:off x="6626482" y="3098382"/>
            <a:ext cx="450000" cy="450000"/>
          </a:xfrm>
          <a:prstGeom prst="rect">
            <a:avLst/>
          </a:prstGeom>
          <a:solidFill>
            <a:schemeClr val="accent5">
              <a:lumMod val="60000"/>
              <a:lumOff val="4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89B2D8-88DA-AF40-9BA5-E91DBA803EEE}"/>
              </a:ext>
            </a:extLst>
          </p:cNvPr>
          <p:cNvSpPr/>
          <p:nvPr/>
        </p:nvSpPr>
        <p:spPr>
          <a:xfrm>
            <a:off x="6626482" y="3712164"/>
            <a:ext cx="450000" cy="450000"/>
          </a:xfrm>
          <a:prstGeom prst="rect">
            <a:avLst/>
          </a:prstGeom>
          <a:solidFill>
            <a:schemeClr val="accent5">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FC03095-80CF-0143-B805-DB9BA2D28602}"/>
              </a:ext>
            </a:extLst>
          </p:cNvPr>
          <p:cNvSpPr/>
          <p:nvPr/>
        </p:nvSpPr>
        <p:spPr>
          <a:xfrm>
            <a:off x="6626482" y="4325946"/>
            <a:ext cx="450000" cy="450000"/>
          </a:xfrm>
          <a:prstGeom prst="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a:extLst>
              <a:ext uri="{FF2B5EF4-FFF2-40B4-BE49-F238E27FC236}">
                <a16:creationId xmlns:a16="http://schemas.microsoft.com/office/drawing/2014/main" id="{FFF81715-C339-1C40-99C9-2264A3F9E594}"/>
              </a:ext>
            </a:extLst>
          </p:cNvPr>
          <p:cNvSpPr/>
          <p:nvPr/>
        </p:nvSpPr>
        <p:spPr>
          <a:xfrm>
            <a:off x="1550933" y="351480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p:txBody>
      </p:sp>
      <p:sp>
        <p:nvSpPr>
          <p:cNvPr id="41" name="Rectangle 40">
            <a:extLst>
              <a:ext uri="{FF2B5EF4-FFF2-40B4-BE49-F238E27FC236}">
                <a16:creationId xmlns:a16="http://schemas.microsoft.com/office/drawing/2014/main" id="{B42E0F0F-DC51-BB40-9BD8-0FBB2ADCEAED}"/>
              </a:ext>
            </a:extLst>
          </p:cNvPr>
          <p:cNvSpPr/>
          <p:nvPr/>
        </p:nvSpPr>
        <p:spPr>
          <a:xfrm>
            <a:off x="2052125" y="3927139"/>
            <a:ext cx="272839" cy="150475"/>
          </a:xfrm>
          <a:prstGeom prst="rect">
            <a:avLst/>
          </a:prstGeom>
          <a:solidFill>
            <a:schemeClr val="bg1"/>
          </a:solidFill>
          <a:ln w="38100">
            <a:solidFill>
              <a:srgbClr val="41C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AB63B683-38ED-2342-A216-B2FA3351E7BB}"/>
              </a:ext>
            </a:extLst>
          </p:cNvPr>
          <p:cNvCxnSpPr>
            <a:cxnSpLocks/>
          </p:cNvCxnSpPr>
          <p:nvPr/>
        </p:nvCxnSpPr>
        <p:spPr>
          <a:xfrm flipV="1">
            <a:off x="2409627" y="3993528"/>
            <a:ext cx="1584000" cy="8849"/>
          </a:xfrm>
          <a:prstGeom prst="straightConnector1">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470860-B598-5E49-AA89-085D5C6A54AF}"/>
              </a:ext>
            </a:extLst>
          </p:cNvPr>
          <p:cNvSpPr txBox="1"/>
          <p:nvPr/>
        </p:nvSpPr>
        <p:spPr>
          <a:xfrm>
            <a:off x="3530113" y="1634220"/>
            <a:ext cx="1596912"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severity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6BAF592-C8C3-C84C-8353-94045D6F1DA3}"/>
              </a:ext>
            </a:extLst>
          </p:cNvPr>
          <p:cNvSpPr/>
          <p:nvPr/>
        </p:nvSpPr>
        <p:spPr>
          <a:xfrm>
            <a:off x="1696527" y="4164204"/>
            <a:ext cx="272839" cy="150475"/>
          </a:xfrm>
          <a:prstGeom prst="rect">
            <a:avLst/>
          </a:prstGeom>
          <a:solidFill>
            <a:schemeClr val="bg1"/>
          </a:solidFill>
          <a:ln w="38100">
            <a:solidFill>
              <a:srgbClr val="A582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a:extLst>
              <a:ext uri="{FF2B5EF4-FFF2-40B4-BE49-F238E27FC236}">
                <a16:creationId xmlns:a16="http://schemas.microsoft.com/office/drawing/2014/main" id="{26851594-8669-2E49-AABD-3D5402A770BC}"/>
              </a:ext>
            </a:extLst>
          </p:cNvPr>
          <p:cNvCxnSpPr>
            <a:cxnSpLocks/>
          </p:cNvCxnSpPr>
          <p:nvPr/>
        </p:nvCxnSpPr>
        <p:spPr>
          <a:xfrm>
            <a:off x="1858651" y="4387348"/>
            <a:ext cx="4974023" cy="1031809"/>
          </a:xfrm>
          <a:prstGeom prst="bentConnector4">
            <a:avLst>
              <a:gd name="adj1" fmla="val 518"/>
              <a:gd name="adj2" fmla="val 210776"/>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242AEB5-B62F-294A-99C3-43CC788CF7B4}"/>
              </a:ext>
            </a:extLst>
          </p:cNvPr>
          <p:cNvSpPr/>
          <p:nvPr/>
        </p:nvSpPr>
        <p:spPr>
          <a:xfrm>
            <a:off x="4591393" y="2296793"/>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blocker</a:t>
            </a:r>
          </a:p>
        </p:txBody>
      </p:sp>
      <p:sp>
        <p:nvSpPr>
          <p:cNvPr id="51" name="Rectangle 50">
            <a:extLst>
              <a:ext uri="{FF2B5EF4-FFF2-40B4-BE49-F238E27FC236}">
                <a16:creationId xmlns:a16="http://schemas.microsoft.com/office/drawing/2014/main" id="{C5FCC585-395A-DD47-AF6D-53EAD0662190}"/>
              </a:ext>
            </a:extLst>
          </p:cNvPr>
          <p:cNvSpPr/>
          <p:nvPr/>
        </p:nvSpPr>
        <p:spPr>
          <a:xfrm>
            <a:off x="4591393" y="3041569"/>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critical</a:t>
            </a:r>
          </a:p>
        </p:txBody>
      </p:sp>
      <p:sp>
        <p:nvSpPr>
          <p:cNvPr id="52" name="Rectangle 51">
            <a:extLst>
              <a:ext uri="{FF2B5EF4-FFF2-40B4-BE49-F238E27FC236}">
                <a16:creationId xmlns:a16="http://schemas.microsoft.com/office/drawing/2014/main" id="{E0EAD678-D737-E444-9E63-72480A715937}"/>
              </a:ext>
            </a:extLst>
          </p:cNvPr>
          <p:cNvSpPr/>
          <p:nvPr/>
        </p:nvSpPr>
        <p:spPr>
          <a:xfrm>
            <a:off x="4578868" y="3768221"/>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major</a:t>
            </a:r>
          </a:p>
        </p:txBody>
      </p:sp>
      <p:sp>
        <p:nvSpPr>
          <p:cNvPr id="53" name="Rectangle 52">
            <a:extLst>
              <a:ext uri="{FF2B5EF4-FFF2-40B4-BE49-F238E27FC236}">
                <a16:creationId xmlns:a16="http://schemas.microsoft.com/office/drawing/2014/main" id="{9CF34D81-7A67-0441-B9E1-0F471D6D1077}"/>
              </a:ext>
            </a:extLst>
          </p:cNvPr>
          <p:cNvSpPr/>
          <p:nvPr/>
        </p:nvSpPr>
        <p:spPr>
          <a:xfrm>
            <a:off x="4591393" y="4513659"/>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normal</a:t>
            </a:r>
          </a:p>
        </p:txBody>
      </p:sp>
      <p:sp>
        <p:nvSpPr>
          <p:cNvPr id="54" name="Rectangle 53">
            <a:extLst>
              <a:ext uri="{FF2B5EF4-FFF2-40B4-BE49-F238E27FC236}">
                <a16:creationId xmlns:a16="http://schemas.microsoft.com/office/drawing/2014/main" id="{980789F7-5AE4-184A-8281-88A3CAED464D}"/>
              </a:ext>
            </a:extLst>
          </p:cNvPr>
          <p:cNvSpPr/>
          <p:nvPr/>
        </p:nvSpPr>
        <p:spPr>
          <a:xfrm>
            <a:off x="4578868" y="5328736"/>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5" name="Rectangle 54">
            <a:extLst>
              <a:ext uri="{FF2B5EF4-FFF2-40B4-BE49-F238E27FC236}">
                <a16:creationId xmlns:a16="http://schemas.microsoft.com/office/drawing/2014/main" id="{1A2671DD-D8B8-964D-BC07-A44D30B1052C}"/>
              </a:ext>
            </a:extLst>
          </p:cNvPr>
          <p:cNvSpPr/>
          <p:nvPr/>
        </p:nvSpPr>
        <p:spPr>
          <a:xfrm>
            <a:off x="4591393" y="605604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trivial</a:t>
            </a:r>
          </a:p>
        </p:txBody>
      </p:sp>
      <p:sp>
        <p:nvSpPr>
          <p:cNvPr id="59" name="Rectangle 58">
            <a:extLst>
              <a:ext uri="{FF2B5EF4-FFF2-40B4-BE49-F238E27FC236}">
                <a16:creationId xmlns:a16="http://schemas.microsoft.com/office/drawing/2014/main" id="{3CF37ED4-5032-3B48-B947-5F438DDA6B9C}"/>
              </a:ext>
            </a:extLst>
          </p:cNvPr>
          <p:cNvSpPr/>
          <p:nvPr/>
        </p:nvSpPr>
        <p:spPr>
          <a:xfrm>
            <a:off x="7112456" y="2487613"/>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p1</a:t>
            </a:r>
          </a:p>
        </p:txBody>
      </p:sp>
      <p:sp>
        <p:nvSpPr>
          <p:cNvPr id="60" name="Rectangle 59">
            <a:extLst>
              <a:ext uri="{FF2B5EF4-FFF2-40B4-BE49-F238E27FC236}">
                <a16:creationId xmlns:a16="http://schemas.microsoft.com/office/drawing/2014/main" id="{798DD029-7A44-0545-9A47-DB5615AFA1AD}"/>
              </a:ext>
            </a:extLst>
          </p:cNvPr>
          <p:cNvSpPr/>
          <p:nvPr/>
        </p:nvSpPr>
        <p:spPr>
          <a:xfrm>
            <a:off x="7082627" y="3138716"/>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p2</a:t>
            </a:r>
          </a:p>
        </p:txBody>
      </p:sp>
      <p:sp>
        <p:nvSpPr>
          <p:cNvPr id="61" name="Rectangle 60">
            <a:extLst>
              <a:ext uri="{FF2B5EF4-FFF2-40B4-BE49-F238E27FC236}">
                <a16:creationId xmlns:a16="http://schemas.microsoft.com/office/drawing/2014/main" id="{640A8529-87FC-FD48-B772-CD4E65F224D2}"/>
              </a:ext>
            </a:extLst>
          </p:cNvPr>
          <p:cNvSpPr/>
          <p:nvPr/>
        </p:nvSpPr>
        <p:spPr>
          <a:xfrm>
            <a:off x="7066746" y="3737708"/>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p3</a:t>
            </a:r>
          </a:p>
        </p:txBody>
      </p:sp>
      <p:sp>
        <p:nvSpPr>
          <p:cNvPr id="62" name="Rectangle 61">
            <a:extLst>
              <a:ext uri="{FF2B5EF4-FFF2-40B4-BE49-F238E27FC236}">
                <a16:creationId xmlns:a16="http://schemas.microsoft.com/office/drawing/2014/main" id="{109F2302-190B-FB44-851D-C9599F29C096}"/>
              </a:ext>
            </a:extLst>
          </p:cNvPr>
          <p:cNvSpPr/>
          <p:nvPr/>
        </p:nvSpPr>
        <p:spPr>
          <a:xfrm>
            <a:off x="7082388" y="4351490"/>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p4</a:t>
            </a:r>
          </a:p>
        </p:txBody>
      </p:sp>
      <p:sp>
        <p:nvSpPr>
          <p:cNvPr id="63" name="TextBox 62">
            <a:extLst>
              <a:ext uri="{FF2B5EF4-FFF2-40B4-BE49-F238E27FC236}">
                <a16:creationId xmlns:a16="http://schemas.microsoft.com/office/drawing/2014/main" id="{3435D1A1-FDA3-7641-BF6E-05DF213E2BA1}"/>
              </a:ext>
            </a:extLst>
          </p:cNvPr>
          <p:cNvSpPr txBox="1"/>
          <p:nvPr/>
        </p:nvSpPr>
        <p:spPr>
          <a:xfrm>
            <a:off x="5612695" y="3449589"/>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0" name="TextBox 69">
            <a:extLst>
              <a:ext uri="{FF2B5EF4-FFF2-40B4-BE49-F238E27FC236}">
                <a16:creationId xmlns:a16="http://schemas.microsoft.com/office/drawing/2014/main" id="{D0C3F55C-15D4-F542-AF72-04FDDE07AAB2}"/>
              </a:ext>
            </a:extLst>
          </p:cNvPr>
          <p:cNvSpPr txBox="1"/>
          <p:nvPr/>
        </p:nvSpPr>
        <p:spPr>
          <a:xfrm>
            <a:off x="7872134" y="3408890"/>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1" name="TextBox 70">
            <a:extLst>
              <a:ext uri="{FF2B5EF4-FFF2-40B4-BE49-F238E27FC236}">
                <a16:creationId xmlns:a16="http://schemas.microsoft.com/office/drawing/2014/main" id="{A9AFECC9-16FB-5249-9EA7-8F3381E389EA}"/>
              </a:ext>
            </a:extLst>
          </p:cNvPr>
          <p:cNvSpPr txBox="1"/>
          <p:nvPr/>
        </p:nvSpPr>
        <p:spPr>
          <a:xfrm>
            <a:off x="5948871" y="1634220"/>
            <a:ext cx="1454244"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priority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770FEDFF-77AA-6F44-89E6-95DFA74E083B}"/>
              </a:ext>
            </a:extLst>
          </p:cNvPr>
          <p:cNvSpPr txBox="1"/>
          <p:nvPr/>
        </p:nvSpPr>
        <p:spPr>
          <a:xfrm>
            <a:off x="8520260" y="1613856"/>
            <a:ext cx="2257349"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importance</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EB03B9F0-67BC-B643-948B-684DC5E624A7}"/>
              </a:ext>
            </a:extLst>
          </p:cNvPr>
          <p:cNvSpPr/>
          <p:nvPr/>
        </p:nvSpPr>
        <p:spPr>
          <a:xfrm>
            <a:off x="6607674" y="4933299"/>
            <a:ext cx="450000" cy="450000"/>
          </a:xfrm>
          <a:prstGeom prst="rect">
            <a:avLst/>
          </a:prstGeom>
          <a:solidFill>
            <a:schemeClr val="bg1">
              <a:lumMod val="9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BE1B657-72A8-4F4A-888D-70B5FAAD9582}"/>
              </a:ext>
            </a:extLst>
          </p:cNvPr>
          <p:cNvSpPr/>
          <p:nvPr/>
        </p:nvSpPr>
        <p:spPr>
          <a:xfrm>
            <a:off x="7066746" y="4961089"/>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p5</a:t>
            </a:r>
          </a:p>
        </p:txBody>
      </p:sp>
      <p:pic>
        <p:nvPicPr>
          <p:cNvPr id="85" name="Picture 84">
            <a:extLst>
              <a:ext uri="{FF2B5EF4-FFF2-40B4-BE49-F238E27FC236}">
                <a16:creationId xmlns:a16="http://schemas.microsoft.com/office/drawing/2014/main" id="{7398FE21-B258-5B41-8EC3-C96F38BA2930}"/>
              </a:ext>
            </a:extLst>
          </p:cNvPr>
          <p:cNvPicPr>
            <a:picLocks noChangeAspect="1"/>
          </p:cNvPicPr>
          <p:nvPr/>
        </p:nvPicPr>
        <p:blipFill>
          <a:blip r:embed="rId3"/>
          <a:stretch>
            <a:fillRect/>
          </a:stretch>
        </p:blipFill>
        <p:spPr>
          <a:xfrm>
            <a:off x="8753519" y="3233427"/>
            <a:ext cx="1796969" cy="1403882"/>
          </a:xfrm>
          <a:prstGeom prst="rect">
            <a:avLst/>
          </a:prstGeom>
        </p:spPr>
      </p:pic>
      <p:sp>
        <p:nvSpPr>
          <p:cNvPr id="7" name="TextBox 6">
            <a:extLst>
              <a:ext uri="{FF2B5EF4-FFF2-40B4-BE49-F238E27FC236}">
                <a16:creationId xmlns:a16="http://schemas.microsoft.com/office/drawing/2014/main" id="{F2079D9C-A1C0-D74A-B685-27128FE312C6}"/>
              </a:ext>
            </a:extLst>
          </p:cNvPr>
          <p:cNvSpPr txBox="1"/>
          <p:nvPr/>
        </p:nvSpPr>
        <p:spPr>
          <a:xfrm>
            <a:off x="566894" y="3732484"/>
            <a:ext cx="914674" cy="646331"/>
          </a:xfrm>
          <a:prstGeom prst="rect">
            <a:avLst/>
          </a:prstGeom>
          <a:noFill/>
        </p:spPr>
        <p:txBody>
          <a:bodyPr wrap="none" rtlCol="0">
            <a:spAutoFit/>
          </a:bodyPr>
          <a:lstStyle/>
          <a:p>
            <a:pPr algn="ctr"/>
            <a:r>
              <a:rPr lang="en-US" dirty="0">
                <a:latin typeface="Arial" panose="020B0604020202020204" pitchFamily="34" charset="0"/>
                <a:ea typeface="Tahoma" panose="020B0604030504040204" pitchFamily="34" charset="0"/>
                <a:cs typeface="Arial" panose="020B0604020202020204" pitchFamily="34" charset="0"/>
              </a:rPr>
              <a:t>bug </a:t>
            </a:r>
          </a:p>
          <a:p>
            <a:pPr algn="ctr"/>
            <a:r>
              <a:rPr lang="en-US" dirty="0">
                <a:latin typeface="Arial" panose="020B0604020202020204" pitchFamily="34" charset="0"/>
                <a:ea typeface="Tahoma" panose="020B0604030504040204" pitchFamily="34" charset="0"/>
                <a:cs typeface="Arial" panose="020B0604020202020204" pitchFamily="34" charset="0"/>
              </a:rPr>
              <a:t>reports</a:t>
            </a:r>
          </a:p>
        </p:txBody>
      </p:sp>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a:xfrm>
            <a:off x="372685" y="365125"/>
            <a:ext cx="11657949" cy="935152"/>
          </a:xfrm>
        </p:spPr>
        <p:txBody>
          <a:bodyPr>
            <a:normAutofit fontScale="90000"/>
          </a:bodyPr>
          <a:lstStyle/>
          <a:p>
            <a:r>
              <a:rPr lang="en-US" sz="4000" dirty="0"/>
              <a:t>Motivation:</a:t>
            </a:r>
            <a:br>
              <a:rPr lang="en-US" dirty="0"/>
            </a:br>
            <a:r>
              <a:rPr lang="en-US" sz="3600" dirty="0">
                <a:solidFill>
                  <a:schemeClr val="accent5"/>
                </a:solidFill>
                <a:ea typeface="Tahoma" panose="020B0604030504040204" pitchFamily="34" charset="0"/>
                <a:cs typeface="Arial" panose="020B0604020202020204" pitchFamily="34" charset="0"/>
              </a:rPr>
              <a:t>Severity Level is a Critical Variable for Prioritization</a:t>
            </a:r>
            <a:r>
              <a:rPr lang="en-US" b="0" dirty="0">
                <a:solidFill>
                  <a:schemeClr val="accent5"/>
                </a:solidFill>
                <a:ea typeface="Tahoma" panose="020B0604030504040204" pitchFamily="34" charset="0"/>
                <a:cs typeface="Arial" panose="020B0604020202020204" pitchFamily="34" charset="0"/>
              </a:rPr>
              <a:t> </a:t>
            </a:r>
            <a:endParaRPr lang="en-US" sz="3900" dirty="0">
              <a:solidFill>
                <a:schemeClr val="accent5"/>
              </a:solidFill>
            </a:endParaRPr>
          </a:p>
        </p:txBody>
      </p:sp>
      <p:sp>
        <p:nvSpPr>
          <p:cNvPr id="2" name="Slide Number Placeholder 1">
            <a:extLst>
              <a:ext uri="{FF2B5EF4-FFF2-40B4-BE49-F238E27FC236}">
                <a16:creationId xmlns:a16="http://schemas.microsoft.com/office/drawing/2014/main" id="{8E04BC8B-D447-F849-A8E1-A02E4328F00B}"/>
              </a:ext>
            </a:extLst>
          </p:cNvPr>
          <p:cNvSpPr>
            <a:spLocks noGrp="1"/>
          </p:cNvSpPr>
          <p:nvPr>
            <p:ph type="sldNum" sz="quarter" idx="12"/>
          </p:nvPr>
        </p:nvSpPr>
        <p:spPr/>
        <p:txBody>
          <a:bodyPr/>
          <a:lstStyle/>
          <a:p>
            <a:fld id="{79D6BE41-4F07-9843-B89E-F43C6BF0BE36}" type="slidenum">
              <a:rPr lang="en-US" smtClean="0"/>
              <a:t>4</a:t>
            </a:fld>
            <a:endParaRPr lang="en-US"/>
          </a:p>
        </p:txBody>
      </p:sp>
    </p:spTree>
    <p:extLst>
      <p:ext uri="{BB962C8B-B14F-4D97-AF65-F5344CB8AC3E}">
        <p14:creationId xmlns:p14="http://schemas.microsoft.com/office/powerpoint/2010/main" val="171607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515600" cy="850138"/>
          </a:xfrm>
        </p:spPr>
        <p:txBody>
          <a:bodyPr>
            <a:normAutofit fontScale="90000"/>
          </a:bodyPr>
          <a:lstStyle/>
          <a:p>
            <a:r>
              <a:rPr lang="en-US" sz="4000"/>
              <a:t>State-Of-The-Art:</a:t>
            </a:r>
            <a:br>
              <a:rPr lang="en-US"/>
            </a:br>
            <a:r>
              <a:rPr lang="en-US" sz="3600">
                <a:solidFill>
                  <a:schemeClr val="accent5"/>
                </a:solidFill>
                <a:ea typeface="Tahoma" panose="020B0604030504040204" pitchFamily="34" charset="0"/>
                <a:cs typeface="Arial" panose="020B0604020202020204" pitchFamily="34" charset="0"/>
              </a:rPr>
              <a:t>From Our Mapping Review</a:t>
            </a:r>
            <a:endParaRPr lang="en-US" sz="3900" dirty="0">
              <a:solidFill>
                <a:schemeClr val="accent5"/>
              </a:solidFill>
            </a:endParaRPr>
          </a:p>
        </p:txBody>
      </p:sp>
      <p:pic>
        <p:nvPicPr>
          <p:cNvPr id="3" name="Picture 2">
            <a:extLst>
              <a:ext uri="{FF2B5EF4-FFF2-40B4-BE49-F238E27FC236}">
                <a16:creationId xmlns:a16="http://schemas.microsoft.com/office/drawing/2014/main" id="{70749C7B-9E5F-EC48-912F-6AFE8F870335}"/>
              </a:ext>
            </a:extLst>
          </p:cNvPr>
          <p:cNvPicPr>
            <a:picLocks noChangeAspect="1"/>
          </p:cNvPicPr>
          <p:nvPr/>
        </p:nvPicPr>
        <p:blipFill>
          <a:blip r:embed="rId3"/>
          <a:stretch>
            <a:fillRect/>
          </a:stretch>
        </p:blipFill>
        <p:spPr>
          <a:xfrm>
            <a:off x="6234548" y="1455044"/>
            <a:ext cx="5760000" cy="4653275"/>
          </a:xfrm>
          <a:prstGeom prst="rect">
            <a:avLst/>
          </a:prstGeom>
        </p:spPr>
      </p:pic>
      <p:pic>
        <p:nvPicPr>
          <p:cNvPr id="8" name="Picture 7">
            <a:extLst>
              <a:ext uri="{FF2B5EF4-FFF2-40B4-BE49-F238E27FC236}">
                <a16:creationId xmlns:a16="http://schemas.microsoft.com/office/drawing/2014/main" id="{418ED5E4-665F-274A-BFDA-73A6502E1F30}"/>
              </a:ext>
            </a:extLst>
          </p:cNvPr>
          <p:cNvPicPr>
            <a:picLocks noChangeAspect="1"/>
          </p:cNvPicPr>
          <p:nvPr/>
        </p:nvPicPr>
        <p:blipFill>
          <a:blip r:embed="rId4"/>
          <a:stretch>
            <a:fillRect/>
          </a:stretch>
        </p:blipFill>
        <p:spPr>
          <a:xfrm>
            <a:off x="304738" y="1471669"/>
            <a:ext cx="5760000" cy="4653275"/>
          </a:xfrm>
          <a:prstGeom prst="rect">
            <a:avLst/>
          </a:prstGeom>
        </p:spPr>
      </p:pic>
      <p:sp>
        <p:nvSpPr>
          <p:cNvPr id="9" name="TextBox 8">
            <a:extLst>
              <a:ext uri="{FF2B5EF4-FFF2-40B4-BE49-F238E27FC236}">
                <a16:creationId xmlns:a16="http://schemas.microsoft.com/office/drawing/2014/main" id="{9634C0BC-9957-DA44-BCD0-F5E54F49B7D9}"/>
              </a:ext>
            </a:extLst>
          </p:cNvPr>
          <p:cNvSpPr txBox="1"/>
          <p:nvPr/>
        </p:nvSpPr>
        <p:spPr>
          <a:xfrm>
            <a:off x="7822143" y="6166508"/>
            <a:ext cx="2584810" cy="369332"/>
          </a:xfrm>
          <a:prstGeom prst="rect">
            <a:avLst/>
          </a:prstGeom>
          <a:noFill/>
        </p:spPr>
        <p:txBody>
          <a:bodyPr wrap="none" rtlCol="0">
            <a:spAutoFit/>
          </a:bodyPr>
          <a:lstStyle/>
          <a:p>
            <a:r>
              <a:rPr lang="en-US" b="1" dirty="0">
                <a:solidFill>
                  <a:schemeClr val="tx2"/>
                </a:solidFill>
              </a:rPr>
              <a:t>ML algorithms categories</a:t>
            </a:r>
          </a:p>
        </p:txBody>
      </p:sp>
      <p:sp>
        <p:nvSpPr>
          <p:cNvPr id="48" name="TextBox 47">
            <a:extLst>
              <a:ext uri="{FF2B5EF4-FFF2-40B4-BE49-F238E27FC236}">
                <a16:creationId xmlns:a16="http://schemas.microsoft.com/office/drawing/2014/main" id="{E5897D21-3C97-5547-AA47-411CDCB581DB}"/>
              </a:ext>
            </a:extLst>
          </p:cNvPr>
          <p:cNvSpPr txBox="1"/>
          <p:nvPr/>
        </p:nvSpPr>
        <p:spPr>
          <a:xfrm>
            <a:off x="2003757" y="6083622"/>
            <a:ext cx="2057743" cy="369332"/>
          </a:xfrm>
          <a:prstGeom prst="rect">
            <a:avLst/>
          </a:prstGeom>
          <a:noFill/>
        </p:spPr>
        <p:txBody>
          <a:bodyPr wrap="none" rtlCol="0">
            <a:spAutoFit/>
          </a:bodyPr>
          <a:lstStyle/>
          <a:p>
            <a:r>
              <a:rPr lang="en-US" b="1" dirty="0">
                <a:solidFill>
                  <a:schemeClr val="tx2"/>
                </a:solidFill>
              </a:rPr>
              <a:t>Features Categories</a:t>
            </a:r>
          </a:p>
        </p:txBody>
      </p:sp>
      <p:sp>
        <p:nvSpPr>
          <p:cNvPr id="50" name="Rectangle 49">
            <a:extLst>
              <a:ext uri="{FF2B5EF4-FFF2-40B4-BE49-F238E27FC236}">
                <a16:creationId xmlns:a16="http://schemas.microsoft.com/office/drawing/2014/main" id="{20798B64-B643-054F-BA3A-BC2695078653}"/>
              </a:ext>
            </a:extLst>
          </p:cNvPr>
          <p:cNvSpPr/>
          <p:nvPr/>
        </p:nvSpPr>
        <p:spPr>
          <a:xfrm>
            <a:off x="3524596" y="1307645"/>
            <a:ext cx="536904"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00B1906-3D91-E642-A358-6ED270761617}"/>
              </a:ext>
            </a:extLst>
          </p:cNvPr>
          <p:cNvSpPr/>
          <p:nvPr/>
        </p:nvSpPr>
        <p:spPr>
          <a:xfrm>
            <a:off x="8628611" y="1418630"/>
            <a:ext cx="365760"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5</a:t>
            </a:fld>
            <a:endParaRPr lang="en-US"/>
          </a:p>
        </p:txBody>
      </p:sp>
    </p:spTree>
    <p:extLst>
      <p:ext uri="{BB962C8B-B14F-4D97-AF65-F5344CB8AC3E}">
        <p14:creationId xmlns:p14="http://schemas.microsoft.com/office/powerpoint/2010/main" val="259428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sz="3600" dirty="0"/>
              <a:t>Main research goal:</a:t>
            </a:r>
            <a:endParaRPr lang="en-US" sz="3200" dirty="0">
              <a:solidFill>
                <a:schemeClr val="accent5"/>
              </a:solidFill>
            </a:endParaRPr>
          </a:p>
        </p:txBody>
      </p:sp>
      <p:sp>
        <p:nvSpPr>
          <p:cNvPr id="2" name="TextBox 1">
            <a:extLst>
              <a:ext uri="{FF2B5EF4-FFF2-40B4-BE49-F238E27FC236}">
                <a16:creationId xmlns:a16="http://schemas.microsoft.com/office/drawing/2014/main" id="{1A6D1727-35D4-9348-A383-D5570CB3AE98}"/>
              </a:ext>
            </a:extLst>
          </p:cNvPr>
          <p:cNvSpPr txBox="1"/>
          <p:nvPr/>
        </p:nvSpPr>
        <p:spPr>
          <a:xfrm>
            <a:off x="842682" y="2402541"/>
            <a:ext cx="10793506" cy="1754326"/>
          </a:xfrm>
          <a:prstGeom prst="rect">
            <a:avLst/>
          </a:prstGeom>
          <a:noFill/>
        </p:spPr>
        <p:txBody>
          <a:bodyPr wrap="square" rtlCol="0">
            <a:spAutoFit/>
          </a:bodyPr>
          <a:lstStyle/>
          <a:p>
            <a:pPr algn="ct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Develop </a:t>
            </a:r>
            <a:r>
              <a:rPr lang="en-US" sz="3600" dirty="0">
                <a:solidFill>
                  <a:schemeClr val="accent2"/>
                </a:solidFill>
                <a:latin typeface="Arial" panose="020B0604020202020204" pitchFamily="34" charset="0"/>
                <a:ea typeface="Tahoma" panose="020B0604030504040204" pitchFamily="34" charset="0"/>
                <a:cs typeface="Arial" panose="020B0604020202020204" pitchFamily="34" charset="0"/>
              </a:rPr>
              <a:t>New Learning Models</a:t>
            </a: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 to Improve Bug Report Severity Level Prediction on Free/Libre Open Source Software</a:t>
            </a:r>
          </a:p>
        </p:txBody>
      </p:sp>
      <p:sp>
        <p:nvSpPr>
          <p:cNvPr id="3" name="Slide Number Placeholder 2">
            <a:extLst>
              <a:ext uri="{FF2B5EF4-FFF2-40B4-BE49-F238E27FC236}">
                <a16:creationId xmlns:a16="http://schemas.microsoft.com/office/drawing/2014/main" id="{4B054085-1762-374C-89B1-9D5BFFC65E29}"/>
              </a:ext>
            </a:extLst>
          </p:cNvPr>
          <p:cNvSpPr>
            <a:spLocks noGrp="1"/>
          </p:cNvSpPr>
          <p:nvPr>
            <p:ph type="sldNum" sz="quarter" idx="12"/>
          </p:nvPr>
        </p:nvSpPr>
        <p:spPr/>
        <p:txBody>
          <a:bodyPr/>
          <a:lstStyle/>
          <a:p>
            <a:fld id="{79D6BE41-4F07-9843-B89E-F43C6BF0BE36}" type="slidenum">
              <a:rPr lang="en-US" smtClean="0"/>
              <a:t>6</a:t>
            </a:fld>
            <a:endParaRPr lang="en-US"/>
          </a:p>
        </p:txBody>
      </p:sp>
    </p:spTree>
    <p:extLst>
      <p:ext uri="{BB962C8B-B14F-4D97-AF65-F5344CB8AC3E}">
        <p14:creationId xmlns:p14="http://schemas.microsoft.com/office/powerpoint/2010/main" val="95356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563910" y="16853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2958357" y="1685368"/>
            <a:ext cx="5726248"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FLOSS bug report repositories data exploration</a:t>
            </a:r>
          </a:p>
        </p:txBody>
      </p:sp>
      <p:sp>
        <p:nvSpPr>
          <p:cNvPr id="7" name="Oval 6">
            <a:extLst>
              <a:ext uri="{FF2B5EF4-FFF2-40B4-BE49-F238E27FC236}">
                <a16:creationId xmlns:a16="http://schemas.microsoft.com/office/drawing/2014/main" id="{79556073-4C4B-6940-B953-ACEEC811509C}"/>
              </a:ext>
            </a:extLst>
          </p:cNvPr>
          <p:cNvSpPr/>
          <p:nvPr/>
        </p:nvSpPr>
        <p:spPr>
          <a:xfrm>
            <a:off x="2563910" y="2339170"/>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2958357" y="2320064"/>
            <a:ext cx="7170553"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Preparing and performing experiments with machine learning</a:t>
            </a:r>
          </a:p>
        </p:txBody>
      </p:sp>
      <p:sp>
        <p:nvSpPr>
          <p:cNvPr id="9" name="Oval 8">
            <a:extLst>
              <a:ext uri="{FF2B5EF4-FFF2-40B4-BE49-F238E27FC236}">
                <a16:creationId xmlns:a16="http://schemas.microsoft.com/office/drawing/2014/main" id="{B6F8FB1D-D8FF-384D-81EC-2863B220B0D5}"/>
              </a:ext>
            </a:extLst>
          </p:cNvPr>
          <p:cNvSpPr/>
          <p:nvPr/>
        </p:nvSpPr>
        <p:spPr>
          <a:xfrm>
            <a:off x="2562929" y="299297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2958357" y="2972689"/>
            <a:ext cx="631596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Papers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562928" y="364677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2958357" y="3643242"/>
            <a:ext cx="8424486"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Writing a mapping review to understand the state-of-the-art (submitted) </a:t>
            </a:r>
          </a:p>
        </p:txBody>
      </p:sp>
      <p:sp>
        <p:nvSpPr>
          <p:cNvPr id="16" name="Oval 15">
            <a:extLst>
              <a:ext uri="{FF2B5EF4-FFF2-40B4-BE49-F238E27FC236}">
                <a16:creationId xmlns:a16="http://schemas.microsoft.com/office/drawing/2014/main" id="{A377D3B7-43E2-DF42-BFCD-524A383A5C72}"/>
              </a:ext>
            </a:extLst>
          </p:cNvPr>
          <p:cNvSpPr/>
          <p:nvPr/>
        </p:nvSpPr>
        <p:spPr>
          <a:xfrm>
            <a:off x="2544995" y="430057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524943C-B3C2-F94F-8FE4-A64889ADF22A}"/>
              </a:ext>
            </a:extLst>
          </p:cNvPr>
          <p:cNvSpPr txBox="1"/>
          <p:nvPr/>
        </p:nvSpPr>
        <p:spPr>
          <a:xfrm>
            <a:off x="2958357" y="4346097"/>
            <a:ext cx="7590539"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Identifying the main problems, gaps and opportunities in this area</a:t>
            </a:r>
          </a:p>
        </p:txBody>
      </p:sp>
      <p:sp>
        <p:nvSpPr>
          <p:cNvPr id="19" name="Oval 18">
            <a:extLst>
              <a:ext uri="{FF2B5EF4-FFF2-40B4-BE49-F238E27FC236}">
                <a16:creationId xmlns:a16="http://schemas.microsoft.com/office/drawing/2014/main" id="{D40CA3AA-FA56-3741-82A8-2E182C0678B5}"/>
              </a:ext>
            </a:extLst>
          </p:cNvPr>
          <p:cNvSpPr/>
          <p:nvPr/>
        </p:nvSpPr>
        <p:spPr>
          <a:xfrm>
            <a:off x="2544995" y="4954379"/>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2958357" y="4966420"/>
            <a:ext cx="7531614"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sp>
        <p:nvSpPr>
          <p:cNvPr id="21" name="Oval 20">
            <a:extLst>
              <a:ext uri="{FF2B5EF4-FFF2-40B4-BE49-F238E27FC236}">
                <a16:creationId xmlns:a16="http://schemas.microsoft.com/office/drawing/2014/main" id="{A29041C9-8153-DD42-8D14-79C768DA710E}"/>
              </a:ext>
            </a:extLst>
          </p:cNvPr>
          <p:cNvSpPr/>
          <p:nvPr/>
        </p:nvSpPr>
        <p:spPr>
          <a:xfrm>
            <a:off x="2544995" y="5608183"/>
            <a:ext cx="394447" cy="394447"/>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2" name="TextBox 21">
            <a:extLst>
              <a:ext uri="{FF2B5EF4-FFF2-40B4-BE49-F238E27FC236}">
                <a16:creationId xmlns:a16="http://schemas.microsoft.com/office/drawing/2014/main" id="{ED1BE3F3-D81B-EB43-9656-B34D44676F4D}"/>
              </a:ext>
            </a:extLst>
          </p:cNvPr>
          <p:cNvSpPr txBox="1"/>
          <p:nvPr/>
        </p:nvSpPr>
        <p:spPr>
          <a:xfrm>
            <a:off x="2958357" y="5633298"/>
            <a:ext cx="807144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Implement, evaluating and publishing proposed new learning models</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2761134" y="2079815"/>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2760153" y="2733617"/>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2760152" y="3387419"/>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6" idx="0"/>
          </p:cNvCxnSpPr>
          <p:nvPr/>
        </p:nvCxnSpPr>
        <p:spPr>
          <a:xfrm flipH="1">
            <a:off x="2742219" y="4041221"/>
            <a:ext cx="17933"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E39537C-9385-0C4F-A9AB-8F63CACFE679}"/>
              </a:ext>
            </a:extLst>
          </p:cNvPr>
          <p:cNvCxnSpPr>
            <a:cxnSpLocks/>
            <a:stCxn id="16" idx="4"/>
            <a:endCxn id="19" idx="0"/>
          </p:cNvCxnSpPr>
          <p:nvPr/>
        </p:nvCxnSpPr>
        <p:spPr>
          <a:xfrm>
            <a:off x="2742219" y="4695023"/>
            <a:ext cx="0" cy="259356"/>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BA53C3-17E9-9D4C-9B93-8DB01EF180E0}"/>
              </a:ext>
            </a:extLst>
          </p:cNvPr>
          <p:cNvCxnSpPr>
            <a:cxnSpLocks/>
            <a:stCxn id="19" idx="4"/>
            <a:endCxn id="21" idx="0"/>
          </p:cNvCxnSpPr>
          <p:nvPr/>
        </p:nvCxnSpPr>
        <p:spPr>
          <a:xfrm>
            <a:off x="2742219" y="5348826"/>
            <a:ext cx="0" cy="259357"/>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427352" y="168536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450720" y="4948716"/>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sp>
        <p:nvSpPr>
          <p:cNvPr id="53" name="TextBox 52">
            <a:extLst>
              <a:ext uri="{FF2B5EF4-FFF2-40B4-BE49-F238E27FC236}">
                <a16:creationId xmlns:a16="http://schemas.microsoft.com/office/drawing/2014/main" id="{0615B9AC-9AE7-E842-B50B-D1B1A899D05E}"/>
              </a:ext>
            </a:extLst>
          </p:cNvPr>
          <p:cNvSpPr txBox="1"/>
          <p:nvPr/>
        </p:nvSpPr>
        <p:spPr>
          <a:xfrm>
            <a:off x="427352" y="5608183"/>
            <a:ext cx="2092239"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2018/2 - 2020/2 </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0667" y="1754631"/>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3661" y="2407595"/>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29" y="3062017"/>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1597" y="3716436"/>
            <a:ext cx="244014" cy="244014"/>
          </a:xfrm>
          <a:prstGeom prst="rect">
            <a:avLst/>
          </a:prstGeom>
        </p:spPr>
      </p:pic>
      <p:pic>
        <p:nvPicPr>
          <p:cNvPr id="33" name="Graphic 32" descr="Checkmark">
            <a:extLst>
              <a:ext uri="{FF2B5EF4-FFF2-40B4-BE49-F238E27FC236}">
                <a16:creationId xmlns:a16="http://schemas.microsoft.com/office/drawing/2014/main" id="{EDA4EE85-6737-5443-A035-FC6CD8281F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36" y="4388789"/>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4704" y="5034240"/>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7</a:t>
            </a:fld>
            <a:endParaRPr lang="en-US"/>
          </a:p>
        </p:txBody>
      </p:sp>
    </p:spTree>
    <p:extLst>
      <p:ext uri="{BB962C8B-B14F-4D97-AF65-F5344CB8AC3E}">
        <p14:creationId xmlns:p14="http://schemas.microsoft.com/office/powerpoint/2010/main" val="313709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Exploration of FLOSS Bug Reports Repositories</a:t>
            </a:r>
            <a:endParaRPr lang="en-US" dirty="0">
              <a:solidFill>
                <a:schemeClr val="accent5"/>
              </a:solidFill>
            </a:endParaRPr>
          </a:p>
        </p:txBody>
      </p:sp>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Cassandra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Spark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75C8109-D94C-774F-A00D-9532A31B54B1}"/>
              </a:ext>
            </a:extLst>
          </p:cNvPr>
          <p:cNvPicPr>
            <a:picLocks noChangeAspect="1"/>
          </p:cNvPicPr>
          <p:nvPr/>
        </p:nvPicPr>
        <p:blipFill>
          <a:blip r:embed="rId3"/>
          <a:stretch>
            <a:fillRect/>
          </a:stretch>
        </p:blipFill>
        <p:spPr>
          <a:xfrm>
            <a:off x="2690503" y="1483405"/>
            <a:ext cx="8675088" cy="5114618"/>
          </a:xfrm>
          <a:prstGeom prst="rect">
            <a:avLst/>
          </a:prstGeom>
        </p:spPr>
      </p:pic>
      <p:sp>
        <p:nvSpPr>
          <p:cNvPr id="3" name="Oval 2">
            <a:extLst>
              <a:ext uri="{FF2B5EF4-FFF2-40B4-BE49-F238E27FC236}">
                <a16:creationId xmlns:a16="http://schemas.microsoft.com/office/drawing/2014/main" id="{B2B513D4-90A6-8D42-BDF4-1EB83A1458DC}"/>
              </a:ext>
            </a:extLst>
          </p:cNvPr>
          <p:cNvSpPr/>
          <p:nvPr/>
        </p:nvSpPr>
        <p:spPr>
          <a:xfrm>
            <a:off x="659569" y="5359493"/>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7538</a:t>
            </a:r>
            <a:endParaRPr lang="en-US" dirty="0">
              <a:solidFill>
                <a:schemeClr val="tx2"/>
              </a:solidFill>
            </a:endParaRPr>
          </a:p>
          <a:p>
            <a:pPr algn="ctr"/>
            <a:r>
              <a:rPr lang="en-US" sz="1400" dirty="0">
                <a:solidFill>
                  <a:schemeClr val="tx2"/>
                </a:solidFill>
              </a:rPr>
              <a:t>bug reports</a:t>
            </a:r>
          </a:p>
        </p:txBody>
      </p:sp>
      <p:cxnSp>
        <p:nvCxnSpPr>
          <p:cNvPr id="6" name="Elbow Connector 5">
            <a:extLst>
              <a:ext uri="{FF2B5EF4-FFF2-40B4-BE49-F238E27FC236}">
                <a16:creationId xmlns:a16="http://schemas.microsoft.com/office/drawing/2014/main" id="{E5482FF2-DAF8-BC4E-9A0A-7A3721133CED}"/>
              </a:ext>
            </a:extLst>
          </p:cNvPr>
          <p:cNvCxnSpPr>
            <a:endCxn id="3" idx="2"/>
          </p:cNvCxnSpPr>
          <p:nvPr/>
        </p:nvCxnSpPr>
        <p:spPr>
          <a:xfrm rot="16200000" flipH="1">
            <a:off x="-1577969" y="3811503"/>
            <a:ext cx="3980398" cy="494677"/>
          </a:xfrm>
          <a:prstGeom prst="bentConnector2">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8CD41D0-630A-3548-837A-F3EFB6AABE9F}"/>
              </a:ext>
            </a:extLst>
          </p:cNvPr>
          <p:cNvCxnSpPr/>
          <p:nvPr/>
        </p:nvCxnSpPr>
        <p:spPr>
          <a:xfrm>
            <a:off x="149630" y="2061556"/>
            <a:ext cx="31588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81A3F416-5BDA-1243-9620-677FE98D0BDB}"/>
              </a:ext>
            </a:extLst>
          </p:cNvPr>
          <p:cNvSpPr>
            <a:spLocks noGrp="1"/>
          </p:cNvSpPr>
          <p:nvPr>
            <p:ph type="sldNum" sz="quarter" idx="12"/>
          </p:nvPr>
        </p:nvSpPr>
        <p:spPr/>
        <p:txBody>
          <a:bodyPr/>
          <a:lstStyle/>
          <a:p>
            <a:fld id="{79D6BE41-4F07-9843-B89E-F43C6BF0BE36}" type="slidenum">
              <a:rPr lang="en-US" smtClean="0"/>
              <a:t>8</a:t>
            </a:fld>
            <a:endParaRPr lang="en-US"/>
          </a:p>
        </p:txBody>
      </p:sp>
    </p:spTree>
    <p:extLst>
      <p:ext uri="{BB962C8B-B14F-4D97-AF65-F5344CB8AC3E}">
        <p14:creationId xmlns:p14="http://schemas.microsoft.com/office/powerpoint/2010/main" val="251484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Exploration of FLOSS Bug Reports Repositories</a:t>
            </a:r>
            <a:endParaRPr lang="en-US" dirty="0">
              <a:solidFill>
                <a:schemeClr val="accent5"/>
              </a:solidFill>
            </a:endParaRPr>
          </a:p>
        </p:txBody>
      </p:sp>
      <p:pic>
        <p:nvPicPr>
          <p:cNvPr id="3" name="Picture 2">
            <a:extLst>
              <a:ext uri="{FF2B5EF4-FFF2-40B4-BE49-F238E27FC236}">
                <a16:creationId xmlns:a16="http://schemas.microsoft.com/office/drawing/2014/main" id="{90200F2F-61E9-2148-B20A-112A3066CD07}"/>
              </a:ext>
            </a:extLst>
          </p:cNvPr>
          <p:cNvPicPr preferRelativeResize="0">
            <a:picLocks/>
          </p:cNvPicPr>
          <p:nvPr/>
        </p:nvPicPr>
        <p:blipFill rotWithShape="1">
          <a:blip r:embed="rId3"/>
          <a:srcRect l="4367" t="3376" r="4591" b="3165"/>
          <a:stretch/>
        </p:blipFill>
        <p:spPr>
          <a:xfrm rot="5400000">
            <a:off x="4685339" y="-299038"/>
            <a:ext cx="4794652" cy="8784324"/>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Cassandra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Spark </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 name="Oval 4">
            <a:extLst>
              <a:ext uri="{FF2B5EF4-FFF2-40B4-BE49-F238E27FC236}">
                <a16:creationId xmlns:a16="http://schemas.microsoft.com/office/drawing/2014/main" id="{C407D45B-7679-F845-AAA0-AF5E4836B9A2}"/>
              </a:ext>
            </a:extLst>
          </p:cNvPr>
          <p:cNvSpPr/>
          <p:nvPr/>
        </p:nvSpPr>
        <p:spPr>
          <a:xfrm>
            <a:off x="659569" y="5359493"/>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8262</a:t>
            </a:r>
            <a:endParaRPr lang="en-US" dirty="0">
              <a:solidFill>
                <a:schemeClr val="tx2"/>
              </a:solidFill>
            </a:endParaRPr>
          </a:p>
          <a:p>
            <a:pPr algn="ctr"/>
            <a:r>
              <a:rPr lang="en-US" sz="1400" dirty="0">
                <a:solidFill>
                  <a:schemeClr val="tx2"/>
                </a:solidFill>
              </a:rPr>
              <a:t>bug reports</a:t>
            </a:r>
          </a:p>
        </p:txBody>
      </p:sp>
      <p:cxnSp>
        <p:nvCxnSpPr>
          <p:cNvPr id="6" name="Elbow Connector 5">
            <a:extLst>
              <a:ext uri="{FF2B5EF4-FFF2-40B4-BE49-F238E27FC236}">
                <a16:creationId xmlns:a16="http://schemas.microsoft.com/office/drawing/2014/main" id="{C043CFC4-FC31-3C42-8CF1-9FA97CB0C924}"/>
              </a:ext>
            </a:extLst>
          </p:cNvPr>
          <p:cNvCxnSpPr>
            <a:cxnSpLocks/>
            <a:endCxn id="5" idx="2"/>
          </p:cNvCxnSpPr>
          <p:nvPr/>
        </p:nvCxnSpPr>
        <p:spPr>
          <a:xfrm rot="16200000" flipH="1">
            <a:off x="-1007253" y="4382219"/>
            <a:ext cx="2856954" cy="476690"/>
          </a:xfrm>
          <a:prstGeom prst="bentConnector2">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23A1C4D-F1E3-9D4A-A04D-558A5CD8A6A0}"/>
              </a:ext>
            </a:extLst>
          </p:cNvPr>
          <p:cNvCxnSpPr>
            <a:cxnSpLocks/>
          </p:cNvCxnSpPr>
          <p:nvPr/>
        </p:nvCxnSpPr>
        <p:spPr>
          <a:xfrm>
            <a:off x="182879" y="3192087"/>
            <a:ext cx="315885"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7BAF395E-9062-764C-83C6-7C3D5D26976A}"/>
              </a:ext>
            </a:extLst>
          </p:cNvPr>
          <p:cNvSpPr>
            <a:spLocks noGrp="1"/>
          </p:cNvSpPr>
          <p:nvPr>
            <p:ph type="sldNum" sz="quarter" idx="12"/>
          </p:nvPr>
        </p:nvSpPr>
        <p:spPr/>
        <p:txBody>
          <a:bodyPr/>
          <a:lstStyle/>
          <a:p>
            <a:fld id="{79D6BE41-4F07-9843-B89E-F43C6BF0BE36}" type="slidenum">
              <a:rPr lang="en-US" smtClean="0"/>
              <a:t>9</a:t>
            </a:fld>
            <a:endParaRPr lang="en-US"/>
          </a:p>
        </p:txBody>
      </p:sp>
    </p:spTree>
    <p:extLst>
      <p:ext uri="{BB962C8B-B14F-4D97-AF65-F5344CB8AC3E}">
        <p14:creationId xmlns:p14="http://schemas.microsoft.com/office/powerpoint/2010/main" val="127917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2591</TotalTime>
  <Words>1852</Words>
  <Application>Microsoft Macintosh PowerPoint</Application>
  <PresentationFormat>Widescreen</PresentationFormat>
  <Paragraphs>444</Paragraphs>
  <Slides>35</Slides>
  <Notes>20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Apple Symbols</vt:lpstr>
      <vt:lpstr>Arial</vt:lpstr>
      <vt:lpstr>Calibri</vt:lpstr>
      <vt:lpstr>Noto Nastaliq Urdu</vt:lpstr>
      <vt:lpstr>Tahoma</vt:lpstr>
      <vt:lpstr>Times New Roman</vt:lpstr>
      <vt:lpstr>Office Theme</vt:lpstr>
      <vt:lpstr>Improving Bug Report Severity Level Prediction on Free/Libre Open Source Software Doctorate Qualifying Exam </vt:lpstr>
      <vt:lpstr>Context: Bug Report and Bug Tracking System</vt:lpstr>
      <vt:lpstr>Context: Bug Report and Bug Tracking System</vt:lpstr>
      <vt:lpstr>Motivation: Severity Level is a Critical Variable for Prioritization </vt:lpstr>
      <vt:lpstr>State-Of-The-Art: From Our Mapping Review</vt:lpstr>
      <vt:lpstr>Main research goal:</vt:lpstr>
      <vt:lpstr>Research Activities</vt:lpstr>
      <vt:lpstr>Research Activity: Exploration of FLOSS Bug Reports Repositories</vt:lpstr>
      <vt:lpstr>Research Activity: Exploration of FLOSS Bug Reports Repositories</vt:lpstr>
      <vt:lpstr>Research Activity: Exploration of FLOSS Bug Reports Repositories</vt:lpstr>
      <vt:lpstr>Research Activity: Preparing and Performing Machine Learning Experiments</vt:lpstr>
      <vt:lpstr>Research Activity: Paper submission and learning with peers reviews</vt:lpstr>
      <vt:lpstr>Research Activity: Bug Report Severity Prediction Mapping Review</vt:lpstr>
      <vt:lpstr>Research Activity: Bug Report Severity Prediction Mapping Review</vt:lpstr>
      <vt:lpstr>Research Activity: Identifying main problems, gaps e opportunities</vt:lpstr>
      <vt:lpstr>Problem(1): Predicting short-lived bug report severity level seems to be useless</vt:lpstr>
      <vt:lpstr>Problem(1): Predicting short-lived bug report severity level seems to be useless</vt:lpstr>
      <vt:lpstr>Problem(1): Modeling Temporal Context of Long-lived Bug Report</vt:lpstr>
      <vt:lpstr>Problem (1): Modeling of Long-Lived Bug Reports Temporal Context</vt:lpstr>
      <vt:lpstr>Problem (2): Imbalanced Data</vt:lpstr>
      <vt:lpstr>Problem(3): High dimensionality data</vt:lpstr>
      <vt:lpstr>Problem and Hypothesis: Formal Definition for Our Problem</vt:lpstr>
      <vt:lpstr>Problem and Hypothesis: Our Hypothesis</vt:lpstr>
      <vt:lpstr>Research Activity: Proposing New Learning Models for Bug Report Severity Prediction</vt:lpstr>
      <vt:lpstr>Research Activity: Proposing New Learning Models for Bug Report Severity Prediction</vt:lpstr>
      <vt:lpstr>Research Activity: Proposing New Learning Models for Bug Report Severity Prediction</vt:lpstr>
      <vt:lpstr>Research Activity: Proposing New Learning Models for Bug Report Severity Prediction</vt:lpstr>
      <vt:lpstr>Research Activity: Proposing New Learning Models for Bug Report Severity Prediction</vt:lpstr>
      <vt:lpstr>Research Activity: Proposing New Learning Models for Bug Report Severity Prediction</vt:lpstr>
      <vt:lpstr>Research Activity: Proposing New Learning Models for Bug Report Severity Prediction</vt:lpstr>
      <vt:lpstr>Research Activity: Implementing and Evaluation New Learning Models for Bug Report Severity Prediction</vt:lpstr>
      <vt:lpstr>Contributions: For Computer Science</vt:lpstr>
      <vt:lpstr>Contributions: For Computer Science</vt:lpstr>
      <vt:lpstr>Contributions: For FLOSS maintenance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Luiz Alberto Ferreira Gomes</dc:creator>
  <cp:lastModifiedBy>Microsoft Office User</cp:lastModifiedBy>
  <cp:revision>252</cp:revision>
  <dcterms:created xsi:type="dcterms:W3CDTF">2018-09-04T12:06:54Z</dcterms:created>
  <dcterms:modified xsi:type="dcterms:W3CDTF">2018-09-19T01:31:20Z</dcterms:modified>
</cp:coreProperties>
</file>