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4"/>
  </p:notesMasterIdLst>
  <p:sldIdLst>
    <p:sldId id="256" r:id="rId2"/>
    <p:sldId id="312" r:id="rId3"/>
    <p:sldId id="271" r:id="rId4"/>
    <p:sldId id="308" r:id="rId5"/>
    <p:sldId id="289" r:id="rId6"/>
    <p:sldId id="273" r:id="rId7"/>
    <p:sldId id="275" r:id="rId8"/>
    <p:sldId id="344" r:id="rId9"/>
    <p:sldId id="293" r:id="rId10"/>
    <p:sldId id="294" r:id="rId11"/>
    <p:sldId id="305" r:id="rId12"/>
    <p:sldId id="314" r:id="rId13"/>
    <p:sldId id="339" r:id="rId14"/>
    <p:sldId id="316" r:id="rId15"/>
    <p:sldId id="296" r:id="rId16"/>
    <p:sldId id="286" r:id="rId17"/>
    <p:sldId id="317" r:id="rId18"/>
    <p:sldId id="346" r:id="rId19"/>
    <p:sldId id="318" r:id="rId20"/>
    <p:sldId id="276" r:id="rId21"/>
    <p:sldId id="277" r:id="rId22"/>
    <p:sldId id="278" r:id="rId23"/>
    <p:sldId id="279" r:id="rId24"/>
    <p:sldId id="280" r:id="rId25"/>
    <p:sldId id="281" r:id="rId26"/>
    <p:sldId id="282" r:id="rId27"/>
    <p:sldId id="343" r:id="rId28"/>
    <p:sldId id="342" r:id="rId29"/>
    <p:sldId id="306" r:id="rId30"/>
    <p:sldId id="319" r:id="rId31"/>
    <p:sldId id="323" r:id="rId32"/>
    <p:sldId id="336" r:id="rId33"/>
    <p:sldId id="320" r:id="rId34"/>
    <p:sldId id="331" r:id="rId35"/>
    <p:sldId id="324" r:id="rId36"/>
    <p:sldId id="332" r:id="rId37"/>
    <p:sldId id="329" r:id="rId38"/>
    <p:sldId id="322" r:id="rId39"/>
    <p:sldId id="334" r:id="rId40"/>
    <p:sldId id="335" r:id="rId41"/>
    <p:sldId id="345" r:id="rId42"/>
    <p:sldId id="325" r:id="rId43"/>
    <p:sldId id="330" r:id="rId44"/>
    <p:sldId id="326" r:id="rId45"/>
    <p:sldId id="337" r:id="rId46"/>
    <p:sldId id="327" r:id="rId47"/>
    <p:sldId id="338" r:id="rId48"/>
    <p:sldId id="321" r:id="rId49"/>
    <p:sldId id="333" r:id="rId50"/>
    <p:sldId id="328" r:id="rId51"/>
    <p:sldId id="295" r:id="rId52"/>
    <p:sldId id="303" r:id="rId53"/>
    <p:sldId id="310" r:id="rId54"/>
    <p:sldId id="298" r:id="rId55"/>
    <p:sldId id="297" r:id="rId56"/>
    <p:sldId id="304" r:id="rId57"/>
    <p:sldId id="309" r:id="rId58"/>
    <p:sldId id="299" r:id="rId59"/>
    <p:sldId id="300" r:id="rId60"/>
    <p:sldId id="288" r:id="rId61"/>
    <p:sldId id="340" r:id="rId62"/>
    <p:sldId id="269"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D1A1"/>
    <a:srgbClr val="FFBD16"/>
    <a:srgbClr val="A582DB"/>
    <a:srgbClr val="F03B20"/>
    <a:srgbClr val="C71CC1"/>
    <a:srgbClr val="FED976"/>
    <a:srgbClr val="41C6C9"/>
    <a:srgbClr val="BE1325"/>
    <a:srgbClr val="FD8D3C"/>
    <a:srgbClr val="FEB2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078"/>
    <p:restoredTop sz="78341"/>
  </p:normalViewPr>
  <p:slideViewPr>
    <p:cSldViewPr snapToGrid="0" snapToObjects="1">
      <p:cViewPr varScale="1">
        <p:scale>
          <a:sx n="85" d="100"/>
          <a:sy n="85" d="100"/>
        </p:scale>
        <p:origin x="144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392657-DA59-D243-89C6-AF73D2D9529D}" type="datetimeFigureOut">
              <a:rPr lang="en-US" smtClean="0"/>
              <a:t>9/21/18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37981E-99AA-524C-88BC-A32F11FE0861}" type="slidenum">
              <a:rPr lang="en-US" smtClean="0"/>
              <a:t>‹#›</a:t>
            </a:fld>
            <a:endParaRPr lang="en-US"/>
          </a:p>
        </p:txBody>
      </p:sp>
    </p:spTree>
    <p:extLst>
      <p:ext uri="{BB962C8B-B14F-4D97-AF65-F5344CB8AC3E}">
        <p14:creationId xmlns:p14="http://schemas.microsoft.com/office/powerpoint/2010/main" val="2259042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noProof="0" dirty="0"/>
              <a:t>Boa tarde a todos, meu nome é Luiz. Em primeiro lugar, gostaria de agradecer as professoras </a:t>
            </a:r>
            <a:r>
              <a:rPr lang="pt-BR" noProof="0" dirty="0" err="1"/>
              <a:t>Islene</a:t>
            </a:r>
            <a:r>
              <a:rPr lang="pt-BR" noProof="0" dirty="0"/>
              <a:t> e Rosana e ao professor </a:t>
            </a:r>
            <a:r>
              <a:rPr lang="pt-BR" noProof="0" dirty="0" err="1"/>
              <a:t>Helio</a:t>
            </a:r>
            <a:r>
              <a:rPr lang="pt-BR" noProof="0" dirty="0"/>
              <a:t> por terem aceitado o convite para participar do meu exame de qualificação cujo tema de pesquisa é “</a:t>
            </a:r>
            <a:r>
              <a:rPr lang="pt-BR" noProof="0" dirty="0" err="1"/>
              <a:t>Improving</a:t>
            </a:r>
            <a:r>
              <a:rPr lang="pt-BR" noProof="0" dirty="0"/>
              <a:t> Bug </a:t>
            </a:r>
            <a:r>
              <a:rPr lang="pt-BR" noProof="0" dirty="0" err="1"/>
              <a:t>Report</a:t>
            </a:r>
            <a:r>
              <a:rPr lang="pt-BR" noProof="0" dirty="0"/>
              <a:t> </a:t>
            </a:r>
            <a:r>
              <a:rPr lang="pt-BR" noProof="0" dirty="0" err="1"/>
              <a:t>Severity</a:t>
            </a:r>
            <a:r>
              <a:rPr lang="pt-BR" noProof="0" dirty="0"/>
              <a:t> </a:t>
            </a:r>
            <a:r>
              <a:rPr lang="pt-BR" noProof="0" dirty="0" err="1"/>
              <a:t>Level</a:t>
            </a:r>
            <a:r>
              <a:rPr lang="pt-BR" noProof="0" dirty="0"/>
              <a:t> </a:t>
            </a:r>
            <a:r>
              <a:rPr lang="pt-BR" noProof="0" dirty="0" err="1"/>
              <a:t>Prediction</a:t>
            </a:r>
            <a:r>
              <a:rPr lang="pt-BR" noProof="0" dirty="0"/>
              <a:t> </a:t>
            </a:r>
            <a:r>
              <a:rPr lang="pt-BR" noProof="0" dirty="0" err="1"/>
              <a:t>on</a:t>
            </a:r>
            <a:r>
              <a:rPr lang="pt-BR" noProof="0" dirty="0"/>
              <a:t> </a:t>
            </a:r>
            <a:r>
              <a:rPr lang="pt-BR" noProof="0" dirty="0" err="1"/>
              <a:t>Free</a:t>
            </a:r>
            <a:r>
              <a:rPr lang="pt-BR" noProof="0" dirty="0"/>
              <a:t>/Libre Open </a:t>
            </a:r>
            <a:r>
              <a:rPr lang="pt-BR" noProof="0" dirty="0" err="1"/>
              <a:t>Source</a:t>
            </a:r>
            <a:r>
              <a:rPr lang="pt-BR" noProof="0" dirty="0"/>
              <a:t> Software (FLOSS)”  sob a orientação dos professores Mario Lúcio Côrtes e Ricardo da Silva Torres.</a:t>
            </a:r>
          </a:p>
        </p:txBody>
      </p:sp>
      <p:sp>
        <p:nvSpPr>
          <p:cNvPr id="4" name="Slide Number Placeholder 3"/>
          <p:cNvSpPr>
            <a:spLocks noGrp="1"/>
          </p:cNvSpPr>
          <p:nvPr>
            <p:ph type="sldNum" sz="quarter" idx="5"/>
          </p:nvPr>
        </p:nvSpPr>
        <p:spPr/>
        <p:txBody>
          <a:bodyPr/>
          <a:lstStyle/>
          <a:p>
            <a:fld id="{2E37981E-99AA-524C-88BC-A32F11FE0861}" type="slidenum">
              <a:rPr lang="en-US" smtClean="0"/>
              <a:t>1</a:t>
            </a:fld>
            <a:endParaRPr lang="en-US"/>
          </a:p>
        </p:txBody>
      </p:sp>
    </p:spTree>
    <p:extLst>
      <p:ext uri="{BB962C8B-B14F-4D97-AF65-F5344CB8AC3E}">
        <p14:creationId xmlns:p14="http://schemas.microsoft.com/office/powerpoint/2010/main" val="1456840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noProof="0" dirty="0"/>
              <a:t>O bug </a:t>
            </a:r>
            <a:r>
              <a:rPr lang="pt-BR" noProof="0" dirty="0" err="1"/>
              <a:t>report</a:t>
            </a:r>
            <a:r>
              <a:rPr lang="pt-BR" noProof="0" dirty="0"/>
              <a:t> possui três atributos que são textos não estruturados. As propostas encontradas na  literatura para transformar esses atributos em </a:t>
            </a:r>
            <a:r>
              <a:rPr lang="pt-BR" noProof="0" dirty="0" err="1"/>
              <a:t>features</a:t>
            </a:r>
            <a:r>
              <a:rPr lang="pt-BR" noProof="0" dirty="0"/>
              <a:t> utilizou basicamente Bag-</a:t>
            </a:r>
            <a:r>
              <a:rPr lang="pt-BR" noProof="0" dirty="0" err="1"/>
              <a:t>of</a:t>
            </a:r>
            <a:r>
              <a:rPr lang="pt-BR" noProof="0" dirty="0"/>
              <a:t>-</a:t>
            </a:r>
            <a:r>
              <a:rPr lang="pt-BR" noProof="0" dirty="0" err="1"/>
              <a:t>Words</a:t>
            </a:r>
            <a:r>
              <a:rPr lang="pt-BR" noProof="0" dirty="0"/>
              <a:t> de 1 palavra e TF-IDF para atribuir um peso aos termos criados a partir desses atributos. Essa abordagem causa o problema de alta dimensionalidade que prejudica o desempenho dos </a:t>
            </a:r>
            <a:r>
              <a:rPr lang="pt-BR" noProof="0" dirty="0" err="1"/>
              <a:t>preditores</a:t>
            </a:r>
            <a:r>
              <a:rPr lang="pt-BR" noProof="0" dirty="0"/>
              <a:t>. Entretanto, poucos artigos utilizaram formalmente um métodos de seleção de </a:t>
            </a:r>
            <a:r>
              <a:rPr lang="pt-BR" noProof="0" dirty="0" err="1"/>
              <a:t>feature</a:t>
            </a:r>
            <a:r>
              <a:rPr lang="pt-BR" noProof="0" dirty="0"/>
              <a:t> e os que utilizaram empregaram métodos convencionais, como o </a:t>
            </a:r>
            <a:r>
              <a:rPr lang="pt-BR" noProof="0" dirty="0" err="1"/>
              <a:t>Information</a:t>
            </a:r>
            <a:r>
              <a:rPr lang="pt-BR" noProof="0" dirty="0"/>
              <a:t> </a:t>
            </a:r>
            <a:r>
              <a:rPr lang="pt-BR" noProof="0" dirty="0" err="1"/>
              <a:t>Gain</a:t>
            </a:r>
            <a:r>
              <a:rPr lang="pt-BR" noProof="0" dirty="0"/>
              <a:t>. Um outra hipótese da nossa pesquisa é que novos métodos de seleção </a:t>
            </a:r>
            <a:r>
              <a:rPr lang="pt-BR" noProof="0" dirty="0" err="1"/>
              <a:t>features</a:t>
            </a:r>
            <a:r>
              <a:rPr lang="pt-BR" noProof="0" dirty="0"/>
              <a:t> que levem com consideração o contexto temporal e tratem o desbalanceamento e a alta dimensionalidade melhorarão o desempenho da predição de nível de severidade</a:t>
            </a:r>
          </a:p>
        </p:txBody>
      </p:sp>
      <p:sp>
        <p:nvSpPr>
          <p:cNvPr id="4" name="Slide Number Placeholder 3"/>
          <p:cNvSpPr>
            <a:spLocks noGrp="1"/>
          </p:cNvSpPr>
          <p:nvPr>
            <p:ph type="sldNum" sz="quarter" idx="5"/>
          </p:nvPr>
        </p:nvSpPr>
        <p:spPr/>
        <p:txBody>
          <a:bodyPr/>
          <a:lstStyle/>
          <a:p>
            <a:fld id="{2E37981E-99AA-524C-88BC-A32F11FE0861}" type="slidenum">
              <a:rPr lang="en-US" smtClean="0"/>
              <a:t>10</a:t>
            </a:fld>
            <a:endParaRPr lang="en-US"/>
          </a:p>
        </p:txBody>
      </p:sp>
    </p:spTree>
    <p:extLst>
      <p:ext uri="{BB962C8B-B14F-4D97-AF65-F5344CB8AC3E}">
        <p14:creationId xmlns:p14="http://schemas.microsoft.com/office/powerpoint/2010/main" val="31516958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t>
            </a:r>
            <a:r>
              <a:rPr lang="en-US" dirty="0" err="1"/>
              <a:t>abordagens</a:t>
            </a:r>
            <a:r>
              <a:rPr lang="en-US" dirty="0"/>
              <a:t> </a:t>
            </a:r>
            <a:r>
              <a:rPr lang="en-US" dirty="0" err="1"/>
              <a:t>propostas</a:t>
            </a:r>
            <a:r>
              <a:rPr lang="en-US" dirty="0"/>
              <a:t> </a:t>
            </a:r>
            <a:r>
              <a:rPr lang="en-US" dirty="0" err="1"/>
              <a:t>na</a:t>
            </a:r>
            <a:r>
              <a:rPr lang="en-US" dirty="0"/>
              <a:t> </a:t>
            </a:r>
            <a:r>
              <a:rPr lang="en-US" dirty="0" err="1"/>
              <a:t>literartura</a:t>
            </a:r>
            <a:r>
              <a:rPr lang="en-US" dirty="0"/>
              <a:t> se </a:t>
            </a:r>
            <a:r>
              <a:rPr lang="en-US" dirty="0" err="1"/>
              <a:t>apoiaram</a:t>
            </a:r>
            <a:r>
              <a:rPr lang="en-US" dirty="0"/>
              <a:t> </a:t>
            </a:r>
            <a:r>
              <a:rPr lang="en-US" dirty="0" err="1"/>
              <a:t>em</a:t>
            </a:r>
            <a:r>
              <a:rPr lang="en-US" dirty="0"/>
              <a:t> </a:t>
            </a:r>
            <a:r>
              <a:rPr lang="en-US" dirty="0" err="1"/>
              <a:t>algoritmos</a:t>
            </a:r>
            <a:r>
              <a:rPr lang="en-US" dirty="0"/>
              <a:t> </a:t>
            </a:r>
            <a:r>
              <a:rPr lang="en-US" dirty="0" err="1"/>
              <a:t>tradicionais</a:t>
            </a:r>
            <a:r>
              <a:rPr lang="en-US" dirty="0"/>
              <a:t> de </a:t>
            </a:r>
            <a:r>
              <a:rPr lang="en-US" dirty="0" err="1"/>
              <a:t>aprendizado</a:t>
            </a:r>
            <a:r>
              <a:rPr lang="en-US" dirty="0"/>
              <a:t> de </a:t>
            </a:r>
            <a:r>
              <a:rPr lang="en-US" dirty="0" err="1"/>
              <a:t>máquina</a:t>
            </a:r>
            <a:r>
              <a:rPr lang="en-US" dirty="0"/>
              <a:t>, boa </a:t>
            </a:r>
            <a:r>
              <a:rPr lang="en-US" dirty="0" err="1"/>
              <a:t>parte</a:t>
            </a:r>
            <a:r>
              <a:rPr lang="en-US" dirty="0"/>
              <a:t> </a:t>
            </a:r>
            <a:r>
              <a:rPr lang="en-US" dirty="0" err="1"/>
              <a:t>delas</a:t>
            </a:r>
            <a:r>
              <a:rPr lang="en-US" dirty="0"/>
              <a:t> </a:t>
            </a:r>
            <a:r>
              <a:rPr lang="en-US" dirty="0" err="1"/>
              <a:t>utilizaram</a:t>
            </a:r>
            <a:r>
              <a:rPr lang="en-US" dirty="0"/>
              <a:t> </a:t>
            </a:r>
            <a:r>
              <a:rPr lang="en-US" dirty="0" err="1"/>
              <a:t>algoritmos</a:t>
            </a:r>
            <a:r>
              <a:rPr lang="en-US" dirty="0"/>
              <a:t> </a:t>
            </a:r>
            <a:r>
              <a:rPr lang="en-US" dirty="0" err="1"/>
              <a:t>baseados</a:t>
            </a:r>
            <a:r>
              <a:rPr lang="en-US" dirty="0"/>
              <a:t> </a:t>
            </a:r>
            <a:r>
              <a:rPr lang="en-US" dirty="0" err="1"/>
              <a:t>em</a:t>
            </a:r>
            <a:r>
              <a:rPr lang="en-US" dirty="0"/>
              <a:t> </a:t>
            </a:r>
            <a:r>
              <a:rPr lang="en-US" dirty="0" err="1"/>
              <a:t>distância</a:t>
            </a:r>
            <a:r>
              <a:rPr lang="en-US" dirty="0"/>
              <a:t> e </a:t>
            </a:r>
            <a:r>
              <a:rPr lang="en-US" dirty="0" err="1"/>
              <a:t>probabilísticos</a:t>
            </a:r>
            <a:r>
              <a:rPr lang="en-US" dirty="0"/>
              <a:t>, </a:t>
            </a:r>
            <a:r>
              <a:rPr lang="en-US" dirty="0" err="1"/>
              <a:t>como</a:t>
            </a:r>
            <a:r>
              <a:rPr lang="en-US" dirty="0"/>
              <a:t> o </a:t>
            </a:r>
            <a:r>
              <a:rPr lang="en-US" dirty="0" err="1"/>
              <a:t>kNN</a:t>
            </a:r>
            <a:r>
              <a:rPr lang="en-US" dirty="0"/>
              <a:t> e o </a:t>
            </a:r>
            <a:r>
              <a:rPr lang="en-US" dirty="0" err="1"/>
              <a:t>Näive</a:t>
            </a:r>
            <a:r>
              <a:rPr lang="en-US" dirty="0"/>
              <a:t> Byes. </a:t>
            </a:r>
            <a:r>
              <a:rPr lang="en-US" dirty="0" err="1"/>
              <a:t>Nossa</a:t>
            </a:r>
            <a:r>
              <a:rPr lang="en-US" dirty="0"/>
              <a:t> </a:t>
            </a:r>
            <a:r>
              <a:rPr lang="en-US" dirty="0" err="1"/>
              <a:t>última</a:t>
            </a:r>
            <a:r>
              <a:rPr lang="en-US" dirty="0"/>
              <a:t> </a:t>
            </a:r>
            <a:r>
              <a:rPr lang="en-US" dirty="0" err="1"/>
              <a:t>hipótese</a:t>
            </a:r>
            <a:r>
              <a:rPr lang="en-US" dirty="0"/>
              <a:t> de </a:t>
            </a:r>
            <a:r>
              <a:rPr lang="en-US" dirty="0" err="1"/>
              <a:t>pesquisa</a:t>
            </a:r>
            <a:r>
              <a:rPr lang="en-US" dirty="0"/>
              <a:t>, que </a:t>
            </a:r>
            <a:r>
              <a:rPr lang="en-US" dirty="0" err="1"/>
              <a:t>métodos</a:t>
            </a:r>
            <a:r>
              <a:rPr lang="en-US" dirty="0"/>
              <a:t> no </a:t>
            </a:r>
            <a:r>
              <a:rPr lang="en-US" dirty="0" err="1"/>
              <a:t>estado</a:t>
            </a:r>
            <a:r>
              <a:rPr lang="en-US" dirty="0"/>
              <a:t>-da-</a:t>
            </a:r>
            <a:r>
              <a:rPr lang="en-US" dirty="0" err="1"/>
              <a:t>arte</a:t>
            </a:r>
            <a:r>
              <a:rPr lang="en-US" dirty="0"/>
              <a:t> </a:t>
            </a:r>
            <a:r>
              <a:rPr lang="en-US" dirty="0" err="1"/>
              <a:t>baseados</a:t>
            </a:r>
            <a:r>
              <a:rPr lang="en-US" dirty="0"/>
              <a:t> </a:t>
            </a:r>
            <a:r>
              <a:rPr lang="en-US" dirty="0" err="1"/>
              <a:t>em</a:t>
            </a:r>
            <a:r>
              <a:rPr lang="en-US" dirty="0"/>
              <a:t> data-driven </a:t>
            </a:r>
            <a:r>
              <a:rPr lang="pt-BR" noProof="0" dirty="0"/>
              <a:t>que </a:t>
            </a:r>
            <a:r>
              <a:rPr lang="pt-BR" noProof="0" dirty="0" err="1"/>
              <a:t>tlevem</a:t>
            </a:r>
            <a:r>
              <a:rPr lang="pt-BR" noProof="0" dirty="0"/>
              <a:t> com consideração o contexto temporal e tratem o desbalanceamento e a alta dimensionalidade melhorarão o desempenho da predição de nível de severidade</a:t>
            </a:r>
          </a:p>
        </p:txBody>
      </p:sp>
      <p:sp>
        <p:nvSpPr>
          <p:cNvPr id="4" name="Slide Number Placeholder 3"/>
          <p:cNvSpPr>
            <a:spLocks noGrp="1"/>
          </p:cNvSpPr>
          <p:nvPr>
            <p:ph type="sldNum" sz="quarter" idx="5"/>
          </p:nvPr>
        </p:nvSpPr>
        <p:spPr/>
        <p:txBody>
          <a:bodyPr/>
          <a:lstStyle/>
          <a:p>
            <a:fld id="{2E37981E-99AA-524C-88BC-A32F11FE0861}" type="slidenum">
              <a:rPr lang="en-US" smtClean="0"/>
              <a:t>11</a:t>
            </a:fld>
            <a:endParaRPr lang="en-US"/>
          </a:p>
        </p:txBody>
      </p:sp>
    </p:spTree>
    <p:extLst>
      <p:ext uri="{BB962C8B-B14F-4D97-AF65-F5344CB8AC3E}">
        <p14:creationId xmlns:p14="http://schemas.microsoft.com/office/powerpoint/2010/main" val="17031680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noProof="0" dirty="0"/>
              <a:t>Os nossos objetivos são estudar o estado da arte em predição de severidade de bug. Com este estudo nós escrevemos um mapeamento sistemático sobre o tema e nós possibilitou identificar os principais problemas, lacunas e </a:t>
            </a:r>
            <a:r>
              <a:rPr lang="pt-BR" noProof="0" dirty="0" err="1"/>
              <a:t>opportunidades</a:t>
            </a:r>
            <a:r>
              <a:rPr lang="pt-BR" noProof="0" dirty="0"/>
              <a:t> nesta </a:t>
            </a:r>
            <a:r>
              <a:rPr lang="pt-BR" noProof="0" dirty="0" err="1"/>
              <a:t>area</a:t>
            </a:r>
            <a:r>
              <a:rPr lang="pt-BR" noProof="0" dirty="0"/>
              <a:t> de pesquisa.  Após, isso nós alcançamos outro objetivo e selecionamos os seguintes problemas para que a nossa pesquisa possa avançar o estado da arte na área de pesquisa em discussão:</a:t>
            </a:r>
          </a:p>
          <a:p>
            <a:endParaRPr lang="pt-BR" noProof="0" dirty="0"/>
          </a:p>
          <a:p>
            <a:r>
              <a:rPr lang="pt-BR" noProof="0" dirty="0"/>
              <a:t># a modelagem do contexto temporal do </a:t>
            </a:r>
            <a:r>
              <a:rPr lang="pt-BR" noProof="0" dirty="0" err="1"/>
              <a:t>long-lived</a:t>
            </a:r>
            <a:r>
              <a:rPr lang="pt-BR" noProof="0" dirty="0"/>
              <a:t> bug </a:t>
            </a:r>
            <a:r>
              <a:rPr lang="pt-BR" noProof="0" dirty="0" err="1"/>
              <a:t>report</a:t>
            </a:r>
            <a:r>
              <a:rPr lang="pt-BR" noProof="0" dirty="0"/>
              <a:t>, o tratamento de dados desbalanceados nos </a:t>
            </a:r>
            <a:r>
              <a:rPr lang="pt-BR" noProof="0" dirty="0" err="1"/>
              <a:t>respositórios</a:t>
            </a:r>
            <a:r>
              <a:rPr lang="pt-BR" noProof="0" dirty="0"/>
              <a:t> de bug </a:t>
            </a:r>
            <a:r>
              <a:rPr lang="pt-BR" noProof="0" dirty="0" err="1"/>
              <a:t>reports</a:t>
            </a:r>
            <a:r>
              <a:rPr lang="pt-BR" noProof="0" dirty="0"/>
              <a:t> e a investigação de métodos no estado da arte em </a:t>
            </a:r>
            <a:r>
              <a:rPr lang="pt-BR" noProof="0" dirty="0" err="1"/>
              <a:t>machine</a:t>
            </a:r>
            <a:r>
              <a:rPr lang="pt-BR" noProof="0" dirty="0"/>
              <a:t> </a:t>
            </a:r>
            <a:r>
              <a:rPr lang="pt-BR" noProof="0" dirty="0" err="1"/>
              <a:t>learning</a:t>
            </a:r>
            <a:r>
              <a:rPr lang="pt-BR" noProof="0" dirty="0"/>
              <a:t> e métodos de seleção de </a:t>
            </a:r>
            <a:r>
              <a:rPr lang="pt-BR" noProof="0" dirty="0" err="1"/>
              <a:t>features</a:t>
            </a:r>
            <a:r>
              <a:rPr lang="pt-BR" noProof="0" dirty="0"/>
              <a:t>,</a:t>
            </a:r>
          </a:p>
          <a:p>
            <a:endParaRPr lang="pt-BR" noProof="0" dirty="0"/>
          </a:p>
        </p:txBody>
      </p:sp>
      <p:sp>
        <p:nvSpPr>
          <p:cNvPr id="4" name="Slide Number Placeholder 3"/>
          <p:cNvSpPr>
            <a:spLocks noGrp="1"/>
          </p:cNvSpPr>
          <p:nvPr>
            <p:ph type="sldNum" sz="quarter" idx="5"/>
          </p:nvPr>
        </p:nvSpPr>
        <p:spPr/>
        <p:txBody>
          <a:bodyPr/>
          <a:lstStyle/>
          <a:p>
            <a:fld id="{2E37981E-99AA-524C-88BC-A32F11FE0861}" type="slidenum">
              <a:rPr lang="en-US" smtClean="0"/>
              <a:t>12</a:t>
            </a:fld>
            <a:endParaRPr lang="en-US"/>
          </a:p>
        </p:txBody>
      </p:sp>
    </p:spTree>
    <p:extLst>
      <p:ext uri="{BB962C8B-B14F-4D97-AF65-F5344CB8AC3E}">
        <p14:creationId xmlns:p14="http://schemas.microsoft.com/office/powerpoint/2010/main" val="32608340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Desenvolver</a:t>
            </a:r>
            <a:r>
              <a:rPr lang="en-US" dirty="0"/>
              <a:t> </a:t>
            </a:r>
            <a:r>
              <a:rPr lang="en-US" dirty="0" err="1"/>
              <a:t>novos</a:t>
            </a:r>
            <a:r>
              <a:rPr lang="en-US" dirty="0"/>
              <a:t> </a:t>
            </a:r>
            <a:r>
              <a:rPr lang="en-US" dirty="0" err="1"/>
              <a:t>modelos</a:t>
            </a:r>
            <a:r>
              <a:rPr lang="en-US" dirty="0"/>
              <a:t> de </a:t>
            </a:r>
            <a:r>
              <a:rPr lang="en-US" dirty="0" err="1"/>
              <a:t>aprendizagem</a:t>
            </a:r>
            <a:r>
              <a:rPr lang="en-US" dirty="0"/>
              <a:t> para a </a:t>
            </a:r>
            <a:r>
              <a:rPr lang="en-US" dirty="0" err="1"/>
              <a:t>predição</a:t>
            </a:r>
            <a:r>
              <a:rPr lang="en-US" dirty="0"/>
              <a:t> de bug reports que </a:t>
            </a:r>
            <a:r>
              <a:rPr lang="en-US" dirty="0" err="1"/>
              <a:t>tratatam</a:t>
            </a:r>
            <a:r>
              <a:rPr lang="en-US" dirty="0"/>
              <a:t> dos </a:t>
            </a:r>
            <a:r>
              <a:rPr lang="en-US" dirty="0" err="1"/>
              <a:t>problemas</a:t>
            </a:r>
            <a:r>
              <a:rPr lang="en-US" dirty="0"/>
              <a:t> </a:t>
            </a:r>
            <a:r>
              <a:rPr lang="en-US" dirty="0" err="1"/>
              <a:t>ou</a:t>
            </a:r>
            <a:r>
              <a:rPr lang="en-US" dirty="0"/>
              <a:t> lacunas </a:t>
            </a:r>
            <a:r>
              <a:rPr lang="en-US" dirty="0" err="1"/>
              <a:t>mencionados</a:t>
            </a:r>
            <a:r>
              <a:rPr lang="en-US" dirty="0"/>
              <a:t> no slide anterior.</a:t>
            </a:r>
          </a:p>
        </p:txBody>
      </p:sp>
      <p:sp>
        <p:nvSpPr>
          <p:cNvPr id="4" name="Slide Number Placeholder 3"/>
          <p:cNvSpPr>
            <a:spLocks noGrp="1"/>
          </p:cNvSpPr>
          <p:nvPr>
            <p:ph type="sldNum" sz="quarter" idx="5"/>
          </p:nvPr>
        </p:nvSpPr>
        <p:spPr/>
        <p:txBody>
          <a:bodyPr/>
          <a:lstStyle/>
          <a:p>
            <a:fld id="{2E37981E-99AA-524C-88BC-A32F11FE0861}" type="slidenum">
              <a:rPr lang="en-US" smtClean="0"/>
              <a:t>13</a:t>
            </a:fld>
            <a:endParaRPr lang="en-US"/>
          </a:p>
        </p:txBody>
      </p:sp>
    </p:spTree>
    <p:extLst>
      <p:ext uri="{BB962C8B-B14F-4D97-AF65-F5344CB8AC3E}">
        <p14:creationId xmlns:p14="http://schemas.microsoft.com/office/powerpoint/2010/main" val="28666505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Desde</a:t>
            </a:r>
            <a:r>
              <a:rPr lang="en-US" dirty="0"/>
              <a:t> o  </a:t>
            </a:r>
            <a:r>
              <a:rPr lang="en-US" dirty="0" err="1"/>
              <a:t>início</a:t>
            </a:r>
            <a:r>
              <a:rPr lang="en-US" dirty="0"/>
              <a:t> do </a:t>
            </a:r>
            <a:r>
              <a:rPr lang="en-US" dirty="0" err="1"/>
              <a:t>projeto</a:t>
            </a:r>
            <a:r>
              <a:rPr lang="en-US" dirty="0"/>
              <a:t> de </a:t>
            </a:r>
            <a:r>
              <a:rPr lang="en-US" dirty="0" err="1"/>
              <a:t>pesquisa</a:t>
            </a:r>
            <a:r>
              <a:rPr lang="en-US" dirty="0"/>
              <a:t> no </a:t>
            </a:r>
            <a:r>
              <a:rPr lang="en-US" dirty="0" err="1"/>
              <a:t>doutorado</a:t>
            </a:r>
            <a:r>
              <a:rPr lang="en-US" dirty="0"/>
              <a:t>, </a:t>
            </a:r>
            <a:r>
              <a:rPr lang="en-US" dirty="0" err="1"/>
              <a:t>nós</a:t>
            </a:r>
            <a:r>
              <a:rPr lang="en-US" dirty="0"/>
              <a:t> </a:t>
            </a:r>
            <a:r>
              <a:rPr lang="en-US" dirty="0" err="1"/>
              <a:t>desenvolvemos</a:t>
            </a:r>
            <a:r>
              <a:rPr lang="en-US" dirty="0"/>
              <a:t> as </a:t>
            </a:r>
            <a:r>
              <a:rPr lang="en-US" dirty="0" err="1"/>
              <a:t>seguintes</a:t>
            </a:r>
            <a:r>
              <a:rPr lang="en-US" dirty="0"/>
              <a:t> </a:t>
            </a:r>
            <a:r>
              <a:rPr lang="en-US" dirty="0" err="1"/>
              <a:t>etapas</a:t>
            </a:r>
            <a:r>
              <a:rPr lang="en-US" dirty="0"/>
              <a:t> para </a:t>
            </a:r>
            <a:r>
              <a:rPr lang="en-US" dirty="0" err="1"/>
              <a:t>atingir</a:t>
            </a:r>
            <a:r>
              <a:rPr lang="en-US" dirty="0"/>
              <a:t> </a:t>
            </a:r>
            <a:r>
              <a:rPr lang="en-US" dirty="0" err="1"/>
              <a:t>os</a:t>
            </a:r>
            <a:r>
              <a:rPr lang="en-US" dirty="0"/>
              <a:t> </a:t>
            </a:r>
            <a:r>
              <a:rPr lang="en-US" dirty="0" err="1"/>
              <a:t>objetivos</a:t>
            </a:r>
            <a:r>
              <a:rPr lang="en-US" dirty="0"/>
              <a:t> </a:t>
            </a:r>
            <a:r>
              <a:rPr lang="en-US" dirty="0" err="1"/>
              <a:t>especificados</a:t>
            </a:r>
            <a:r>
              <a:rPr lang="en-US" dirty="0"/>
              <a:t> no </a:t>
            </a:r>
            <a:r>
              <a:rPr lang="en-US" dirty="0" err="1"/>
              <a:t>documento</a:t>
            </a:r>
            <a:r>
              <a:rPr lang="en-US" dirty="0"/>
              <a:t> de </a:t>
            </a:r>
            <a:r>
              <a:rPr lang="en-US" dirty="0" err="1"/>
              <a:t>qualificação</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2E37981E-99AA-524C-88BC-A32F11FE0861}" type="slidenum">
              <a:rPr lang="en-US" smtClean="0"/>
              <a:t>14</a:t>
            </a:fld>
            <a:endParaRPr lang="en-US"/>
          </a:p>
        </p:txBody>
      </p:sp>
    </p:spTree>
    <p:extLst>
      <p:ext uri="{BB962C8B-B14F-4D97-AF65-F5344CB8AC3E}">
        <p14:creationId xmlns:p14="http://schemas.microsoft.com/office/powerpoint/2010/main" val="16542249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Nós</a:t>
            </a:r>
            <a:r>
              <a:rPr lang="en-US" dirty="0"/>
              <a:t> </a:t>
            </a:r>
            <a:r>
              <a:rPr lang="en-US" dirty="0" err="1"/>
              <a:t>realizados</a:t>
            </a:r>
            <a:r>
              <a:rPr lang="en-US" dirty="0"/>
              <a:t> um </a:t>
            </a:r>
            <a:r>
              <a:rPr lang="en-US" dirty="0" err="1"/>
              <a:t>estudo</a:t>
            </a:r>
            <a:r>
              <a:rPr lang="en-US" dirty="0"/>
              <a:t> </a:t>
            </a:r>
            <a:r>
              <a:rPr lang="en-US" dirty="0" err="1"/>
              <a:t>exploratório</a:t>
            </a:r>
            <a:r>
              <a:rPr lang="en-US" dirty="0"/>
              <a:t> </a:t>
            </a:r>
            <a:r>
              <a:rPr lang="en-US" dirty="0" err="1"/>
              <a:t>em</a:t>
            </a:r>
            <a:r>
              <a:rPr lang="en-US" dirty="0"/>
              <a:t> </a:t>
            </a:r>
            <a:r>
              <a:rPr lang="en-US" dirty="0" err="1"/>
              <a:t>diversos</a:t>
            </a:r>
            <a:r>
              <a:rPr lang="en-US" dirty="0"/>
              <a:t> </a:t>
            </a:r>
            <a:r>
              <a:rPr lang="en-US" dirty="0" err="1"/>
              <a:t>projetos</a:t>
            </a:r>
            <a:r>
              <a:rPr lang="en-US" dirty="0"/>
              <a:t> FLOSS, entre </a:t>
            </a:r>
            <a:r>
              <a:rPr lang="en-US" dirty="0" err="1"/>
              <a:t>eles</a:t>
            </a:r>
            <a:r>
              <a:rPr lang="en-US" dirty="0"/>
              <a:t> o Cassandra e o Hadoop. Nesta </a:t>
            </a:r>
            <a:r>
              <a:rPr lang="en-US" dirty="0" err="1"/>
              <a:t>exploração</a:t>
            </a:r>
            <a:r>
              <a:rPr lang="en-US" dirty="0"/>
              <a:t> </a:t>
            </a:r>
            <a:r>
              <a:rPr lang="en-US" dirty="0" err="1"/>
              <a:t>nós</a:t>
            </a:r>
            <a:r>
              <a:rPr lang="en-US" dirty="0"/>
              <a:t> </a:t>
            </a:r>
            <a:r>
              <a:rPr lang="en-US" dirty="0" err="1"/>
              <a:t>fizemos</a:t>
            </a:r>
            <a:r>
              <a:rPr lang="en-US" dirty="0"/>
              <a:t> </a:t>
            </a:r>
            <a:r>
              <a:rPr lang="en-US" dirty="0" err="1"/>
              <a:t>diversos</a:t>
            </a:r>
            <a:r>
              <a:rPr lang="en-US" dirty="0"/>
              <a:t> </a:t>
            </a:r>
            <a:r>
              <a:rPr lang="en-US" dirty="0" err="1"/>
              <a:t>levantamentos</a:t>
            </a:r>
            <a:r>
              <a:rPr lang="en-US" dirty="0"/>
              <a:t> </a:t>
            </a:r>
            <a:r>
              <a:rPr lang="en-US" dirty="0" err="1"/>
              <a:t>estatísticos</a:t>
            </a:r>
            <a:r>
              <a:rPr lang="en-US" dirty="0"/>
              <a:t>,  </a:t>
            </a:r>
            <a:r>
              <a:rPr lang="en-US" dirty="0" err="1"/>
              <a:t>como</a:t>
            </a:r>
            <a:r>
              <a:rPr lang="en-US" dirty="0"/>
              <a:t> </a:t>
            </a:r>
            <a:r>
              <a:rPr lang="en-US" dirty="0" err="1"/>
              <a:t>por</a:t>
            </a:r>
            <a:r>
              <a:rPr lang="en-US" dirty="0"/>
              <a:t> </a:t>
            </a:r>
            <a:r>
              <a:rPr lang="en-US" dirty="0" err="1"/>
              <a:t>exemplo</a:t>
            </a:r>
            <a:r>
              <a:rPr lang="en-US" dirty="0"/>
              <a:t>, a </a:t>
            </a:r>
            <a:r>
              <a:rPr lang="en-US" dirty="0" err="1"/>
              <a:t>quantidade</a:t>
            </a:r>
            <a:r>
              <a:rPr lang="en-US" dirty="0"/>
              <a:t> de </a:t>
            </a:r>
            <a:r>
              <a:rPr lang="en-US" dirty="0" err="1"/>
              <a:t>dias</a:t>
            </a:r>
            <a:r>
              <a:rPr lang="en-US" dirty="0"/>
              <a:t> que </a:t>
            </a:r>
            <a:r>
              <a:rPr lang="en-US" dirty="0" err="1"/>
              <a:t>os</a:t>
            </a:r>
            <a:r>
              <a:rPr lang="en-US" dirty="0"/>
              <a:t> bugs </a:t>
            </a:r>
            <a:r>
              <a:rPr lang="en-US" dirty="0" err="1"/>
              <a:t>reportas</a:t>
            </a:r>
            <a:r>
              <a:rPr lang="en-US" dirty="0"/>
              <a:t> </a:t>
            </a:r>
            <a:r>
              <a:rPr lang="en-US" dirty="0" err="1"/>
              <a:t>eram</a:t>
            </a:r>
            <a:r>
              <a:rPr lang="en-US" dirty="0"/>
              <a:t> </a:t>
            </a:r>
            <a:r>
              <a:rPr lang="en-US" dirty="0" err="1"/>
              <a:t>fechados</a:t>
            </a:r>
            <a:r>
              <a:rPr lang="en-US" dirty="0"/>
              <a:t>. </a:t>
            </a:r>
            <a:r>
              <a:rPr lang="en-US" dirty="0" err="1"/>
              <a:t>Nós</a:t>
            </a:r>
            <a:r>
              <a:rPr lang="en-US" dirty="0"/>
              <a:t> </a:t>
            </a:r>
            <a:r>
              <a:rPr lang="en-US" dirty="0" err="1"/>
              <a:t>também</a:t>
            </a:r>
            <a:r>
              <a:rPr lang="en-US" dirty="0"/>
              <a:t>, </a:t>
            </a:r>
            <a:r>
              <a:rPr lang="en-US" dirty="0" err="1"/>
              <a:t>criamos</a:t>
            </a:r>
            <a:r>
              <a:rPr lang="en-US" dirty="0"/>
              <a:t> </a:t>
            </a:r>
            <a:r>
              <a:rPr lang="en-US" dirty="0" err="1"/>
              <a:t>vários</a:t>
            </a:r>
            <a:r>
              <a:rPr lang="en-US" dirty="0"/>
              <a:t> </a:t>
            </a:r>
            <a:r>
              <a:rPr lang="en-US" dirty="0" err="1"/>
              <a:t>grafos</a:t>
            </a:r>
            <a:r>
              <a:rPr lang="en-US" dirty="0"/>
              <a:t> para </a:t>
            </a:r>
            <a:r>
              <a:rPr lang="en-US" dirty="0" err="1"/>
              <a:t>avaliar</a:t>
            </a:r>
            <a:r>
              <a:rPr lang="en-US" dirty="0"/>
              <a:t> </a:t>
            </a:r>
            <a:r>
              <a:rPr lang="en-US" dirty="0" err="1"/>
              <a:t>os</a:t>
            </a:r>
            <a:r>
              <a:rPr lang="en-US" dirty="0"/>
              <a:t> </a:t>
            </a:r>
            <a:r>
              <a:rPr lang="en-US" dirty="0" err="1"/>
              <a:t>relacionamentos</a:t>
            </a:r>
            <a:r>
              <a:rPr lang="en-US" dirty="0"/>
              <a:t> entre </a:t>
            </a:r>
            <a:r>
              <a:rPr lang="en-US" dirty="0" err="1"/>
              <a:t>os</a:t>
            </a:r>
            <a:r>
              <a:rPr lang="en-US" dirty="0"/>
              <a:t> bug reports.</a:t>
            </a:r>
          </a:p>
          <a:p>
            <a:endParaRPr lang="en-US" dirty="0"/>
          </a:p>
          <a:p>
            <a:endParaRPr lang="en-US" dirty="0"/>
          </a:p>
        </p:txBody>
      </p:sp>
      <p:sp>
        <p:nvSpPr>
          <p:cNvPr id="4" name="Slide Number Placeholder 3"/>
          <p:cNvSpPr>
            <a:spLocks noGrp="1"/>
          </p:cNvSpPr>
          <p:nvPr>
            <p:ph type="sldNum" sz="quarter" idx="5"/>
          </p:nvPr>
        </p:nvSpPr>
        <p:spPr/>
        <p:txBody>
          <a:bodyPr/>
          <a:lstStyle/>
          <a:p>
            <a:fld id="{2E37981E-99AA-524C-88BC-A32F11FE0861}" type="slidenum">
              <a:rPr lang="en-US" smtClean="0"/>
              <a:t>15</a:t>
            </a:fld>
            <a:endParaRPr lang="en-US"/>
          </a:p>
        </p:txBody>
      </p:sp>
    </p:spTree>
    <p:extLst>
      <p:ext uri="{BB962C8B-B14F-4D97-AF65-F5344CB8AC3E}">
        <p14:creationId xmlns:p14="http://schemas.microsoft.com/office/powerpoint/2010/main" val="12380405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Nós</a:t>
            </a:r>
            <a:r>
              <a:rPr lang="en-US" dirty="0"/>
              <a:t> </a:t>
            </a:r>
            <a:r>
              <a:rPr lang="en-US" dirty="0" err="1"/>
              <a:t>realizados</a:t>
            </a:r>
            <a:r>
              <a:rPr lang="en-US" dirty="0"/>
              <a:t> </a:t>
            </a:r>
            <a:r>
              <a:rPr lang="en-US" dirty="0" err="1"/>
              <a:t>diversos</a:t>
            </a:r>
            <a:r>
              <a:rPr lang="en-US" dirty="0"/>
              <a:t> </a:t>
            </a:r>
            <a:r>
              <a:rPr lang="en-US" dirty="0" err="1"/>
              <a:t>experimentos</a:t>
            </a:r>
            <a:r>
              <a:rPr lang="en-US" dirty="0"/>
              <a:t>, que me </a:t>
            </a:r>
            <a:r>
              <a:rPr lang="en-US" dirty="0" err="1"/>
              <a:t>permitiu</a:t>
            </a:r>
            <a:r>
              <a:rPr lang="en-US" dirty="0"/>
              <a:t> </a:t>
            </a:r>
            <a:r>
              <a:rPr lang="en-US" dirty="0" err="1"/>
              <a:t>aprender</a:t>
            </a:r>
            <a:r>
              <a:rPr lang="en-US" dirty="0"/>
              <a:t> e </a:t>
            </a:r>
            <a:r>
              <a:rPr lang="en-US" dirty="0" err="1"/>
              <a:t>aplicar</a:t>
            </a:r>
            <a:r>
              <a:rPr lang="en-US" dirty="0"/>
              <a:t> </a:t>
            </a:r>
            <a:r>
              <a:rPr lang="en-US" dirty="0" err="1"/>
              <a:t>diversas</a:t>
            </a:r>
            <a:r>
              <a:rPr lang="en-US" dirty="0"/>
              <a:t> </a:t>
            </a:r>
            <a:r>
              <a:rPr lang="en-US" dirty="0" err="1"/>
              <a:t>técnicas</a:t>
            </a:r>
            <a:r>
              <a:rPr lang="en-US" dirty="0"/>
              <a:t> de </a:t>
            </a:r>
            <a:r>
              <a:rPr lang="en-US" dirty="0" err="1"/>
              <a:t>aprendizado</a:t>
            </a:r>
            <a:r>
              <a:rPr lang="en-US" dirty="0"/>
              <a:t> de </a:t>
            </a:r>
            <a:r>
              <a:rPr lang="en-US" dirty="0" err="1"/>
              <a:t>máquina</a:t>
            </a:r>
            <a:r>
              <a:rPr lang="en-US" dirty="0"/>
              <a:t> que </a:t>
            </a:r>
            <a:r>
              <a:rPr lang="en-US" dirty="0" err="1"/>
              <a:t>envolveram</a:t>
            </a:r>
            <a:r>
              <a:rPr lang="en-US" dirty="0"/>
              <a:t> </a:t>
            </a:r>
            <a:r>
              <a:rPr lang="en-US" dirty="0" err="1"/>
              <a:t>todo</a:t>
            </a:r>
            <a:r>
              <a:rPr lang="en-US" dirty="0"/>
              <a:t> pipeline. Para </a:t>
            </a:r>
            <a:r>
              <a:rPr lang="en-US" dirty="0" err="1"/>
              <a:t>extração</a:t>
            </a:r>
            <a:r>
              <a:rPr lang="en-US" dirty="0"/>
              <a:t> de dados </a:t>
            </a:r>
            <a:r>
              <a:rPr lang="en-US" dirty="0" err="1"/>
              <a:t>nos</a:t>
            </a:r>
            <a:r>
              <a:rPr lang="en-US" dirty="0"/>
              <a:t> </a:t>
            </a:r>
            <a:r>
              <a:rPr lang="en-US" dirty="0" err="1"/>
              <a:t>desenvolvemos</a:t>
            </a:r>
            <a:r>
              <a:rPr lang="en-US" dirty="0"/>
              <a:t> um extractor de </a:t>
            </a:r>
            <a:r>
              <a:rPr lang="en-US" dirty="0" err="1"/>
              <a:t>em</a:t>
            </a:r>
            <a:r>
              <a:rPr lang="en-US" dirty="0"/>
              <a:t> Java e o restante das </a:t>
            </a:r>
            <a:r>
              <a:rPr lang="en-US" dirty="0" err="1"/>
              <a:t>atividades</a:t>
            </a:r>
            <a:r>
              <a:rPr lang="en-US" dirty="0"/>
              <a:t> </a:t>
            </a:r>
            <a:r>
              <a:rPr lang="en-US" dirty="0" err="1"/>
              <a:t>foram</a:t>
            </a:r>
            <a:r>
              <a:rPr lang="en-US" dirty="0"/>
              <a:t> </a:t>
            </a:r>
            <a:r>
              <a:rPr lang="en-US" dirty="0" err="1"/>
              <a:t>desenvolvidas</a:t>
            </a:r>
            <a:r>
              <a:rPr lang="en-US" dirty="0"/>
              <a:t> </a:t>
            </a:r>
            <a:r>
              <a:rPr lang="en-US" dirty="0" err="1"/>
              <a:t>utilizando</a:t>
            </a:r>
            <a:r>
              <a:rPr lang="en-US" dirty="0"/>
              <a:t> </a:t>
            </a:r>
            <a:r>
              <a:rPr lang="en-US" dirty="0" err="1"/>
              <a:t>em</a:t>
            </a:r>
            <a:r>
              <a:rPr lang="en-US" dirty="0"/>
              <a:t> R e </a:t>
            </a:r>
            <a:r>
              <a:rPr lang="en-US" dirty="0" err="1"/>
              <a:t>suas</a:t>
            </a:r>
            <a:r>
              <a:rPr lang="en-US" dirty="0"/>
              <a:t> </a:t>
            </a:r>
            <a:r>
              <a:rPr lang="en-US" dirty="0" err="1"/>
              <a:t>bibliotecas</a:t>
            </a:r>
            <a:r>
              <a:rPr lang="en-US" dirty="0"/>
              <a:t>.  O </a:t>
            </a:r>
            <a:r>
              <a:rPr lang="en-US" dirty="0" err="1"/>
              <a:t>resultados</a:t>
            </a:r>
            <a:r>
              <a:rPr lang="en-US" dirty="0"/>
              <a:t> </a:t>
            </a:r>
            <a:r>
              <a:rPr lang="en-US" dirty="0" err="1"/>
              <a:t>desses</a:t>
            </a:r>
            <a:r>
              <a:rPr lang="en-US" dirty="0"/>
              <a:t> </a:t>
            </a:r>
            <a:r>
              <a:rPr lang="en-US" dirty="0" err="1"/>
              <a:t>experimentos</a:t>
            </a:r>
            <a:r>
              <a:rPr lang="en-US" dirty="0"/>
              <a:t> </a:t>
            </a:r>
            <a:r>
              <a:rPr lang="en-US" dirty="0" err="1"/>
              <a:t>geraram</a:t>
            </a:r>
            <a:r>
              <a:rPr lang="en-US" dirty="0"/>
              <a:t> </a:t>
            </a:r>
            <a:r>
              <a:rPr lang="en-US" dirty="0" err="1"/>
              <a:t>dois</a:t>
            </a:r>
            <a:r>
              <a:rPr lang="en-US" dirty="0"/>
              <a:t> </a:t>
            </a:r>
            <a:r>
              <a:rPr lang="en-US" dirty="0" err="1"/>
              <a:t>artigos</a:t>
            </a:r>
            <a:r>
              <a:rPr lang="en-US" dirty="0"/>
              <a:t> que </a:t>
            </a:r>
            <a:r>
              <a:rPr lang="en-US" dirty="0" err="1"/>
              <a:t>foram</a:t>
            </a:r>
            <a:r>
              <a:rPr lang="en-US" dirty="0"/>
              <a:t> </a:t>
            </a:r>
            <a:r>
              <a:rPr lang="en-US" dirty="0" err="1"/>
              <a:t>submetidos</a:t>
            </a:r>
            <a:r>
              <a:rPr lang="en-US" dirty="0"/>
              <a:t> </a:t>
            </a:r>
            <a:r>
              <a:rPr lang="en-US" dirty="0" err="1"/>
              <a:t>em</a:t>
            </a:r>
            <a:r>
              <a:rPr lang="en-US" dirty="0"/>
              <a:t> </a:t>
            </a:r>
            <a:r>
              <a:rPr lang="en-US" dirty="0" err="1"/>
              <a:t>duas</a:t>
            </a:r>
            <a:r>
              <a:rPr lang="en-US" dirty="0"/>
              <a:t> </a:t>
            </a:r>
            <a:r>
              <a:rPr lang="en-US" dirty="0" err="1"/>
              <a:t>conferências</a:t>
            </a:r>
            <a:r>
              <a:rPr lang="en-US" dirty="0"/>
              <a:t> </a:t>
            </a:r>
            <a:r>
              <a:rPr lang="en-US" dirty="0" err="1"/>
              <a:t>na</a:t>
            </a:r>
            <a:r>
              <a:rPr lang="en-US" dirty="0"/>
              <a:t> area de </a:t>
            </a:r>
            <a:r>
              <a:rPr lang="en-US" dirty="0" err="1"/>
              <a:t>mineração</a:t>
            </a:r>
            <a:r>
              <a:rPr lang="en-US" dirty="0"/>
              <a:t> de </a:t>
            </a:r>
            <a:r>
              <a:rPr lang="en-US" dirty="0" err="1"/>
              <a:t>repositórios</a:t>
            </a:r>
            <a:r>
              <a:rPr lang="en-US" dirty="0"/>
              <a:t> de software e </a:t>
            </a:r>
            <a:r>
              <a:rPr lang="en-US" dirty="0" err="1"/>
              <a:t>mineração</a:t>
            </a:r>
            <a:r>
              <a:rPr lang="en-US" dirty="0"/>
              <a:t> de </a:t>
            </a:r>
            <a:r>
              <a:rPr lang="en-US" dirty="0" err="1"/>
              <a:t>textos</a:t>
            </a:r>
            <a:r>
              <a:rPr lang="en-US" dirty="0"/>
              <a:t>.</a:t>
            </a:r>
          </a:p>
        </p:txBody>
      </p:sp>
      <p:sp>
        <p:nvSpPr>
          <p:cNvPr id="4" name="Slide Number Placeholder 3"/>
          <p:cNvSpPr>
            <a:spLocks noGrp="1"/>
          </p:cNvSpPr>
          <p:nvPr>
            <p:ph type="sldNum" sz="quarter" idx="5"/>
          </p:nvPr>
        </p:nvSpPr>
        <p:spPr/>
        <p:txBody>
          <a:bodyPr/>
          <a:lstStyle/>
          <a:p>
            <a:fld id="{2E37981E-99AA-524C-88BC-A32F11FE0861}" type="slidenum">
              <a:rPr lang="en-US" smtClean="0"/>
              <a:t>16</a:t>
            </a:fld>
            <a:endParaRPr lang="en-US"/>
          </a:p>
        </p:txBody>
      </p:sp>
    </p:spTree>
    <p:extLst>
      <p:ext uri="{BB962C8B-B14F-4D97-AF65-F5344CB8AC3E}">
        <p14:creationId xmlns:p14="http://schemas.microsoft.com/office/powerpoint/2010/main" val="41060809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7981E-99AA-524C-88BC-A32F11FE0861}" type="slidenum">
              <a:rPr lang="en-US" smtClean="0"/>
              <a:t>17</a:t>
            </a:fld>
            <a:endParaRPr lang="en-US"/>
          </a:p>
        </p:txBody>
      </p:sp>
    </p:spTree>
    <p:extLst>
      <p:ext uri="{BB962C8B-B14F-4D97-AF65-F5344CB8AC3E}">
        <p14:creationId xmlns:p14="http://schemas.microsoft.com/office/powerpoint/2010/main" val="28983646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Os</a:t>
            </a:r>
            <a:r>
              <a:rPr lang="en-US" dirty="0"/>
              <a:t> dados do </a:t>
            </a:r>
            <a:r>
              <a:rPr lang="en-US" dirty="0" err="1"/>
              <a:t>nosso</a:t>
            </a:r>
            <a:r>
              <a:rPr lang="en-US" dirty="0"/>
              <a:t> </a:t>
            </a:r>
            <a:r>
              <a:rPr lang="en-US" dirty="0" err="1"/>
              <a:t>mapeamento</a:t>
            </a:r>
            <a:r>
              <a:rPr lang="en-US" dirty="0"/>
              <a:t> </a:t>
            </a:r>
            <a:r>
              <a:rPr lang="en-US" dirty="0" err="1"/>
              <a:t>foram</a:t>
            </a:r>
            <a:r>
              <a:rPr lang="en-US" dirty="0"/>
              <a:t> </a:t>
            </a:r>
            <a:r>
              <a:rPr lang="en-US" dirty="0" err="1"/>
              <a:t>tabulados</a:t>
            </a:r>
            <a:r>
              <a:rPr lang="en-US" dirty="0"/>
              <a:t> e </a:t>
            </a:r>
            <a:r>
              <a:rPr lang="en-US" dirty="0" err="1"/>
              <a:t>também</a:t>
            </a:r>
            <a:r>
              <a:rPr lang="en-US" dirty="0"/>
              <a:t> </a:t>
            </a:r>
            <a:r>
              <a:rPr lang="en-US" dirty="0" err="1"/>
              <a:t>apresentados</a:t>
            </a:r>
            <a:r>
              <a:rPr lang="en-US" dirty="0"/>
              <a:t> </a:t>
            </a:r>
            <a:r>
              <a:rPr lang="en-US" dirty="0" err="1"/>
              <a:t>utilizando</a:t>
            </a:r>
            <a:r>
              <a:rPr lang="en-US" dirty="0"/>
              <a:t> Upset graphs que </a:t>
            </a:r>
            <a:r>
              <a:rPr lang="en-US" dirty="0" err="1"/>
              <a:t>detalham</a:t>
            </a:r>
            <a:r>
              <a:rPr lang="en-US" dirty="0"/>
              <a:t> </a:t>
            </a:r>
            <a:r>
              <a:rPr lang="en-US" dirty="0" err="1"/>
              <a:t>os</a:t>
            </a:r>
            <a:r>
              <a:rPr lang="en-US" dirty="0"/>
              <a:t> dados </a:t>
            </a:r>
            <a:r>
              <a:rPr lang="en-US" dirty="0" err="1"/>
              <a:t>por</a:t>
            </a:r>
            <a:r>
              <a:rPr lang="en-US" dirty="0"/>
              <a:t> </a:t>
            </a:r>
            <a:r>
              <a:rPr lang="en-US" dirty="0" err="1"/>
              <a:t>categorias</a:t>
            </a:r>
            <a:r>
              <a:rPr lang="en-US" dirty="0"/>
              <a:t> </a:t>
            </a:r>
            <a:r>
              <a:rPr lang="en-US" dirty="0" err="1"/>
              <a:t>mostrando</a:t>
            </a:r>
            <a:r>
              <a:rPr lang="en-US" dirty="0"/>
              <a:t> as </a:t>
            </a:r>
            <a:r>
              <a:rPr lang="en-US" dirty="0" err="1"/>
              <a:t>intersecções</a:t>
            </a:r>
            <a:r>
              <a:rPr lang="en-US" dirty="0"/>
              <a:t> entre </a:t>
            </a:r>
            <a:r>
              <a:rPr lang="en-US" dirty="0" err="1"/>
              <a:t>elas</a:t>
            </a:r>
            <a:r>
              <a:rPr lang="en-US" dirty="0"/>
              <a:t>.</a:t>
            </a:r>
          </a:p>
        </p:txBody>
      </p:sp>
      <p:sp>
        <p:nvSpPr>
          <p:cNvPr id="4" name="Slide Number Placeholder 3"/>
          <p:cNvSpPr>
            <a:spLocks noGrp="1"/>
          </p:cNvSpPr>
          <p:nvPr>
            <p:ph type="sldNum" sz="quarter" idx="5"/>
          </p:nvPr>
        </p:nvSpPr>
        <p:spPr/>
        <p:txBody>
          <a:bodyPr/>
          <a:lstStyle/>
          <a:p>
            <a:fld id="{2E37981E-99AA-524C-88BC-A32F11FE0861}" type="slidenum">
              <a:rPr lang="en-US" smtClean="0"/>
              <a:t>18</a:t>
            </a:fld>
            <a:endParaRPr lang="en-US"/>
          </a:p>
        </p:txBody>
      </p:sp>
    </p:spTree>
    <p:extLst>
      <p:ext uri="{BB962C8B-B14F-4D97-AF65-F5344CB8AC3E}">
        <p14:creationId xmlns:p14="http://schemas.microsoft.com/office/powerpoint/2010/main" val="20406779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Nosso</a:t>
            </a:r>
            <a:r>
              <a:rPr lang="en-US" dirty="0"/>
              <a:t> </a:t>
            </a:r>
            <a:r>
              <a:rPr lang="en-US" dirty="0" err="1"/>
              <a:t>mapeamento</a:t>
            </a:r>
            <a:r>
              <a:rPr lang="en-US" dirty="0"/>
              <a:t> </a:t>
            </a:r>
            <a:r>
              <a:rPr lang="en-US" dirty="0" err="1"/>
              <a:t>sistemático</a:t>
            </a:r>
            <a:r>
              <a:rPr lang="en-US" dirty="0"/>
              <a:t> </a:t>
            </a:r>
            <a:r>
              <a:rPr lang="en-US" dirty="0" err="1"/>
              <a:t>nos</a:t>
            </a:r>
            <a:r>
              <a:rPr lang="en-US" dirty="0"/>
              <a:t> </a:t>
            </a:r>
            <a:r>
              <a:rPr lang="en-US" dirty="0" err="1"/>
              <a:t>possibilitou</a:t>
            </a:r>
            <a:r>
              <a:rPr lang="en-US" dirty="0"/>
              <a:t> a </a:t>
            </a:r>
            <a:r>
              <a:rPr lang="en-US" dirty="0" err="1"/>
              <a:t>chegar</a:t>
            </a:r>
            <a:r>
              <a:rPr lang="en-US" dirty="0"/>
              <a:t> </a:t>
            </a:r>
            <a:r>
              <a:rPr lang="en-US" dirty="0" err="1"/>
              <a:t>em</a:t>
            </a:r>
            <a:r>
              <a:rPr lang="en-US" dirty="0"/>
              <a:t> </a:t>
            </a:r>
            <a:r>
              <a:rPr lang="en-US" dirty="0" err="1"/>
              <a:t>algums</a:t>
            </a:r>
            <a:r>
              <a:rPr lang="en-US" dirty="0"/>
              <a:t> </a:t>
            </a:r>
            <a:r>
              <a:rPr lang="en-US" dirty="0" err="1"/>
              <a:t>conclusões</a:t>
            </a:r>
            <a:r>
              <a:rPr lang="en-US" dirty="0"/>
              <a:t> </a:t>
            </a:r>
            <a:r>
              <a:rPr lang="en-US" dirty="0" err="1"/>
              <a:t>importantes</a:t>
            </a:r>
            <a:r>
              <a:rPr lang="en-US" dirty="0"/>
              <a:t>:</a:t>
            </a:r>
          </a:p>
        </p:txBody>
      </p:sp>
      <p:sp>
        <p:nvSpPr>
          <p:cNvPr id="4" name="Slide Number Placeholder 3"/>
          <p:cNvSpPr>
            <a:spLocks noGrp="1"/>
          </p:cNvSpPr>
          <p:nvPr>
            <p:ph type="sldNum" sz="quarter" idx="5"/>
          </p:nvPr>
        </p:nvSpPr>
        <p:spPr/>
        <p:txBody>
          <a:bodyPr/>
          <a:lstStyle/>
          <a:p>
            <a:fld id="{2E37981E-99AA-524C-88BC-A32F11FE0861}" type="slidenum">
              <a:rPr lang="en-US" smtClean="0"/>
              <a:t>19</a:t>
            </a:fld>
            <a:endParaRPr lang="en-US"/>
          </a:p>
        </p:txBody>
      </p:sp>
    </p:spTree>
    <p:extLst>
      <p:ext uri="{BB962C8B-B14F-4D97-AF65-F5344CB8AC3E}">
        <p14:creationId xmlns:p14="http://schemas.microsoft.com/office/powerpoint/2010/main" val="3292816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pt-BR" sz="2000" noProof="0" dirty="0"/>
              <a:t>A minha apresentação está divida nos seguintes tópicos: o contexto no qual se insere o trabalho, o porquê de estarmos pesquisamos esse tema, os objetivos da pesquisa, as atividades de pesquisa que foram realizadas, a nosso proposta para solucionar o problemas encontrados e avançar o estado da arte, o nosso planejamento e, por último, as contribuições esperadas do nosso trabalho.</a:t>
            </a:r>
          </a:p>
        </p:txBody>
      </p:sp>
      <p:sp>
        <p:nvSpPr>
          <p:cNvPr id="4" name="Slide Number Placeholder 3"/>
          <p:cNvSpPr>
            <a:spLocks noGrp="1"/>
          </p:cNvSpPr>
          <p:nvPr>
            <p:ph type="sldNum" sz="quarter" idx="5"/>
          </p:nvPr>
        </p:nvSpPr>
        <p:spPr/>
        <p:txBody>
          <a:bodyPr/>
          <a:lstStyle/>
          <a:p>
            <a:fld id="{2E37981E-99AA-524C-88BC-A32F11FE0861}" type="slidenum">
              <a:rPr lang="en-US" smtClean="0"/>
              <a:t>2</a:t>
            </a:fld>
            <a:endParaRPr lang="en-US"/>
          </a:p>
        </p:txBody>
      </p:sp>
    </p:spTree>
    <p:extLst>
      <p:ext uri="{BB962C8B-B14F-4D97-AF65-F5344CB8AC3E}">
        <p14:creationId xmlns:p14="http://schemas.microsoft.com/office/powerpoint/2010/main" val="35253517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Nossa</a:t>
            </a:r>
            <a:r>
              <a:rPr lang="en-US" dirty="0"/>
              <a:t> </a:t>
            </a:r>
            <a:r>
              <a:rPr lang="en-US" dirty="0" err="1"/>
              <a:t>proposta</a:t>
            </a:r>
            <a:r>
              <a:rPr lang="en-US" dirty="0"/>
              <a:t> para tartar </a:t>
            </a:r>
            <a:r>
              <a:rPr lang="en-US" dirty="0" err="1"/>
              <a:t>os</a:t>
            </a:r>
            <a:r>
              <a:rPr lang="en-US" dirty="0"/>
              <a:t> </a:t>
            </a:r>
            <a:r>
              <a:rPr lang="en-US" dirty="0" err="1"/>
              <a:t>problemas</a:t>
            </a:r>
            <a:r>
              <a:rPr lang="en-US" dirty="0"/>
              <a:t> </a:t>
            </a:r>
            <a:r>
              <a:rPr lang="en-US" dirty="0" err="1"/>
              <a:t>selecionados</a:t>
            </a:r>
            <a:r>
              <a:rPr lang="en-US" dirty="0"/>
              <a:t> e </a:t>
            </a:r>
            <a:r>
              <a:rPr lang="en-US" dirty="0" err="1"/>
              <a:t>avançar</a:t>
            </a:r>
            <a:r>
              <a:rPr lang="en-US" dirty="0"/>
              <a:t> o </a:t>
            </a:r>
            <a:r>
              <a:rPr lang="en-US" dirty="0" err="1"/>
              <a:t>estado</a:t>
            </a:r>
            <a:r>
              <a:rPr lang="en-US" dirty="0"/>
              <a:t> da </a:t>
            </a:r>
            <a:r>
              <a:rPr lang="en-US" dirty="0" err="1"/>
              <a:t>arte</a:t>
            </a:r>
            <a:r>
              <a:rPr lang="en-US" dirty="0"/>
              <a:t> </a:t>
            </a:r>
            <a:r>
              <a:rPr lang="en-US" dirty="0" err="1"/>
              <a:t>é</a:t>
            </a:r>
            <a:r>
              <a:rPr lang="en-US" dirty="0"/>
              <a:t> </a:t>
            </a:r>
            <a:r>
              <a:rPr lang="en-US" dirty="0" err="1"/>
              <a:t>composta</a:t>
            </a:r>
            <a:r>
              <a:rPr lang="en-US" dirty="0"/>
              <a:t> de </a:t>
            </a:r>
            <a:r>
              <a:rPr lang="en-US" dirty="0" err="1"/>
              <a:t>três</a:t>
            </a:r>
            <a:r>
              <a:rPr lang="en-US" dirty="0"/>
              <a:t> </a:t>
            </a:r>
            <a:r>
              <a:rPr lang="en-US" dirty="0" err="1"/>
              <a:t>grandes</a:t>
            </a:r>
            <a:r>
              <a:rPr lang="en-US" dirty="0"/>
              <a:t> </a:t>
            </a:r>
            <a:r>
              <a:rPr lang="en-US" dirty="0" err="1"/>
              <a:t>blocos</a:t>
            </a:r>
            <a:r>
              <a:rPr lang="en-US" dirty="0"/>
              <a:t>.</a:t>
            </a:r>
          </a:p>
        </p:txBody>
      </p:sp>
      <p:sp>
        <p:nvSpPr>
          <p:cNvPr id="4" name="Slide Number Placeholder 3"/>
          <p:cNvSpPr>
            <a:spLocks noGrp="1"/>
          </p:cNvSpPr>
          <p:nvPr>
            <p:ph type="sldNum" sz="quarter" idx="5"/>
          </p:nvPr>
        </p:nvSpPr>
        <p:spPr/>
        <p:txBody>
          <a:bodyPr/>
          <a:lstStyle/>
          <a:p>
            <a:fld id="{2E37981E-99AA-524C-88BC-A32F11FE0861}" type="slidenum">
              <a:rPr lang="en-US" smtClean="0"/>
              <a:t>20</a:t>
            </a:fld>
            <a:endParaRPr lang="en-US"/>
          </a:p>
        </p:txBody>
      </p:sp>
    </p:spTree>
    <p:extLst>
      <p:ext uri="{BB962C8B-B14F-4D97-AF65-F5344CB8AC3E}">
        <p14:creationId xmlns:p14="http://schemas.microsoft.com/office/powerpoint/2010/main" val="9280022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7981E-99AA-524C-88BC-A32F11FE0861}" type="slidenum">
              <a:rPr lang="en-US" smtClean="0"/>
              <a:t>23</a:t>
            </a:fld>
            <a:endParaRPr lang="en-US"/>
          </a:p>
        </p:txBody>
      </p:sp>
    </p:spTree>
    <p:extLst>
      <p:ext uri="{BB962C8B-B14F-4D97-AF65-F5344CB8AC3E}">
        <p14:creationId xmlns:p14="http://schemas.microsoft.com/office/powerpoint/2010/main" val="26068461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Referência</a:t>
            </a:r>
            <a:r>
              <a:rPr lang="en-US" dirty="0"/>
              <a:t> [27] </a:t>
            </a:r>
            <a:r>
              <a:rPr lang="en-US" dirty="0" err="1"/>
              <a:t>mostrou</a:t>
            </a:r>
            <a:r>
              <a:rPr lang="en-US" dirty="0"/>
              <a:t> que </a:t>
            </a:r>
            <a:r>
              <a:rPr lang="en-US" dirty="0" err="1"/>
              <a:t>os</a:t>
            </a:r>
            <a:r>
              <a:rPr lang="en-US" dirty="0"/>
              <a:t> </a:t>
            </a:r>
            <a:r>
              <a:rPr lang="en-US" dirty="0" err="1"/>
              <a:t>métodos</a:t>
            </a:r>
            <a:r>
              <a:rPr lang="en-US" dirty="0"/>
              <a:t> de </a:t>
            </a:r>
            <a:r>
              <a:rPr lang="en-US" dirty="0" err="1"/>
              <a:t>seleção</a:t>
            </a:r>
            <a:r>
              <a:rPr lang="en-US" dirty="0"/>
              <a:t> de feature.</a:t>
            </a:r>
            <a:r>
              <a:rPr lang="en-US" sz="1200" dirty="0">
                <a:solidFill>
                  <a:schemeClr val="accent6"/>
                </a:solidFill>
                <a:latin typeface="Arial" panose="020B0604020202020204" pitchFamily="34" charset="0"/>
                <a:ea typeface="Tahoma" panose="020B0604030504040204" pitchFamily="34" charset="0"/>
                <a:cs typeface="Arial" panose="020B0604020202020204" pitchFamily="34" charset="0"/>
              </a:rPr>
              <a:t> Our study showed that few approaches used a feature selection method.</a:t>
            </a:r>
          </a:p>
          <a:p>
            <a:endParaRPr lang="en-US" dirty="0"/>
          </a:p>
        </p:txBody>
      </p:sp>
      <p:sp>
        <p:nvSpPr>
          <p:cNvPr id="4" name="Slide Number Placeholder 3"/>
          <p:cNvSpPr>
            <a:spLocks noGrp="1"/>
          </p:cNvSpPr>
          <p:nvPr>
            <p:ph type="sldNum" sz="quarter" idx="5"/>
          </p:nvPr>
        </p:nvSpPr>
        <p:spPr/>
        <p:txBody>
          <a:bodyPr/>
          <a:lstStyle/>
          <a:p>
            <a:fld id="{2E37981E-99AA-524C-88BC-A32F11FE0861}" type="slidenum">
              <a:rPr lang="en-US" smtClean="0"/>
              <a:t>24</a:t>
            </a:fld>
            <a:endParaRPr lang="en-US"/>
          </a:p>
        </p:txBody>
      </p:sp>
    </p:spTree>
    <p:extLst>
      <p:ext uri="{BB962C8B-B14F-4D97-AF65-F5344CB8AC3E}">
        <p14:creationId xmlns:p14="http://schemas.microsoft.com/office/powerpoint/2010/main" val="10558312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investigate data-driven </a:t>
            </a:r>
            <a:r>
              <a:rPr lang="en-US" dirty="0" err="1"/>
              <a:t>methos</a:t>
            </a:r>
            <a:r>
              <a:rPr lang="en-US" dirty="0"/>
              <a:t> as complete solution (temporal context organizer, feature selector and data-driven predictor).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accent6"/>
                </a:solidFill>
                <a:latin typeface="Arial" panose="020B0604020202020204" pitchFamily="34" charset="0"/>
                <a:ea typeface="Tahoma" panose="020B0604030504040204" pitchFamily="34" charset="0"/>
                <a:cs typeface="Arial" panose="020B0604020202020204" pitchFamily="34" charset="0"/>
              </a:rPr>
              <a:t>No approach in literature use data-driven methods.</a:t>
            </a:r>
          </a:p>
          <a:p>
            <a:endParaRPr lang="en-US" dirty="0"/>
          </a:p>
        </p:txBody>
      </p:sp>
      <p:sp>
        <p:nvSpPr>
          <p:cNvPr id="4" name="Slide Number Placeholder 3"/>
          <p:cNvSpPr>
            <a:spLocks noGrp="1"/>
          </p:cNvSpPr>
          <p:nvPr>
            <p:ph type="sldNum" sz="quarter" idx="5"/>
          </p:nvPr>
        </p:nvSpPr>
        <p:spPr/>
        <p:txBody>
          <a:bodyPr/>
          <a:lstStyle/>
          <a:p>
            <a:fld id="{2E37981E-99AA-524C-88BC-A32F11FE0861}" type="slidenum">
              <a:rPr lang="en-US" smtClean="0"/>
              <a:t>26</a:t>
            </a:fld>
            <a:endParaRPr lang="en-US"/>
          </a:p>
        </p:txBody>
      </p:sp>
    </p:spTree>
    <p:extLst>
      <p:ext uri="{BB962C8B-B14F-4D97-AF65-F5344CB8AC3E}">
        <p14:creationId xmlns:p14="http://schemas.microsoft.com/office/powerpoint/2010/main" val="5142788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noProof="0" dirty="0"/>
              <a:t>Os nossos objetivos são estudar o estado da arte em predição de severidade de bug. Com este estudo nós escrevemos um mapeamento sistemático sobre o tema e nós possibilitou identificar os principais problemas, lacunas e </a:t>
            </a:r>
            <a:r>
              <a:rPr lang="pt-BR" noProof="0" dirty="0" err="1"/>
              <a:t>opportunidades</a:t>
            </a:r>
            <a:r>
              <a:rPr lang="pt-BR" noProof="0" dirty="0"/>
              <a:t> nesta </a:t>
            </a:r>
            <a:r>
              <a:rPr lang="pt-BR" noProof="0" dirty="0" err="1"/>
              <a:t>area</a:t>
            </a:r>
            <a:r>
              <a:rPr lang="pt-BR" noProof="0" dirty="0"/>
              <a:t> de pesquisa.  Após, isso nós alcançamos outro objetivo e selecionamos os seguintes problemas para que a nossa pesquisa possa avançar o estado da arte na área de pesquisa em discussão:</a:t>
            </a:r>
          </a:p>
          <a:p>
            <a:endParaRPr lang="pt-BR" noProof="0" dirty="0"/>
          </a:p>
          <a:p>
            <a:r>
              <a:rPr lang="pt-BR" noProof="0" dirty="0"/>
              <a:t># a modelagem do contexto temporal do </a:t>
            </a:r>
            <a:r>
              <a:rPr lang="pt-BR" noProof="0" dirty="0" err="1"/>
              <a:t>long-lived</a:t>
            </a:r>
            <a:r>
              <a:rPr lang="pt-BR" noProof="0" dirty="0"/>
              <a:t> bug </a:t>
            </a:r>
            <a:r>
              <a:rPr lang="pt-BR" noProof="0" dirty="0" err="1"/>
              <a:t>report</a:t>
            </a:r>
            <a:r>
              <a:rPr lang="pt-BR" noProof="0" dirty="0"/>
              <a:t>, o tratamento de dados desbalanceados nos </a:t>
            </a:r>
            <a:r>
              <a:rPr lang="pt-BR" noProof="0" dirty="0" err="1"/>
              <a:t>respositórios</a:t>
            </a:r>
            <a:r>
              <a:rPr lang="pt-BR" noProof="0" dirty="0"/>
              <a:t> de bug </a:t>
            </a:r>
            <a:r>
              <a:rPr lang="pt-BR" noProof="0" dirty="0" err="1"/>
              <a:t>reports</a:t>
            </a:r>
            <a:r>
              <a:rPr lang="pt-BR" noProof="0" dirty="0"/>
              <a:t> e a investigação de métodos no estado da arte em </a:t>
            </a:r>
            <a:r>
              <a:rPr lang="pt-BR" noProof="0" dirty="0" err="1"/>
              <a:t>machine</a:t>
            </a:r>
            <a:r>
              <a:rPr lang="pt-BR" noProof="0" dirty="0"/>
              <a:t> </a:t>
            </a:r>
            <a:r>
              <a:rPr lang="pt-BR" noProof="0" dirty="0" err="1"/>
              <a:t>learning</a:t>
            </a:r>
            <a:r>
              <a:rPr lang="pt-BR" noProof="0" dirty="0"/>
              <a:t> e métodos de seleção de </a:t>
            </a:r>
            <a:r>
              <a:rPr lang="pt-BR" noProof="0" dirty="0" err="1"/>
              <a:t>features</a:t>
            </a:r>
            <a:r>
              <a:rPr lang="pt-BR" noProof="0" dirty="0"/>
              <a:t>,</a:t>
            </a:r>
          </a:p>
          <a:p>
            <a:endParaRPr lang="pt-BR" noProof="0" dirty="0"/>
          </a:p>
        </p:txBody>
      </p:sp>
      <p:sp>
        <p:nvSpPr>
          <p:cNvPr id="4" name="Slide Number Placeholder 3"/>
          <p:cNvSpPr>
            <a:spLocks noGrp="1"/>
          </p:cNvSpPr>
          <p:nvPr>
            <p:ph type="sldNum" sz="quarter" idx="5"/>
          </p:nvPr>
        </p:nvSpPr>
        <p:spPr/>
        <p:txBody>
          <a:bodyPr/>
          <a:lstStyle/>
          <a:p>
            <a:fld id="{2E37981E-99AA-524C-88BC-A32F11FE0861}" type="slidenum">
              <a:rPr lang="en-US" smtClean="0"/>
              <a:t>41</a:t>
            </a:fld>
            <a:endParaRPr lang="en-US"/>
          </a:p>
        </p:txBody>
      </p:sp>
    </p:spTree>
    <p:extLst>
      <p:ext uri="{BB962C8B-B14F-4D97-AF65-F5344CB8AC3E}">
        <p14:creationId xmlns:p14="http://schemas.microsoft.com/office/powerpoint/2010/main" val="30002997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Desde</a:t>
            </a:r>
            <a:r>
              <a:rPr lang="en-US" dirty="0"/>
              <a:t> o  </a:t>
            </a:r>
            <a:r>
              <a:rPr lang="en-US" dirty="0" err="1"/>
              <a:t>início</a:t>
            </a:r>
            <a:r>
              <a:rPr lang="en-US" dirty="0"/>
              <a:t> do </a:t>
            </a:r>
            <a:r>
              <a:rPr lang="en-US" dirty="0" err="1"/>
              <a:t>projeto</a:t>
            </a:r>
            <a:r>
              <a:rPr lang="en-US" dirty="0"/>
              <a:t> de </a:t>
            </a:r>
            <a:r>
              <a:rPr lang="en-US" dirty="0" err="1"/>
              <a:t>pesquisa</a:t>
            </a:r>
            <a:r>
              <a:rPr lang="en-US" dirty="0"/>
              <a:t> no </a:t>
            </a:r>
            <a:r>
              <a:rPr lang="en-US" dirty="0" err="1"/>
              <a:t>doutorado</a:t>
            </a:r>
            <a:r>
              <a:rPr lang="en-US" dirty="0"/>
              <a:t>, </a:t>
            </a:r>
            <a:r>
              <a:rPr lang="en-US" dirty="0" err="1"/>
              <a:t>nós</a:t>
            </a:r>
            <a:r>
              <a:rPr lang="en-US" dirty="0"/>
              <a:t> </a:t>
            </a:r>
            <a:r>
              <a:rPr lang="en-US" dirty="0" err="1"/>
              <a:t>desenvolvemos</a:t>
            </a:r>
            <a:r>
              <a:rPr lang="en-US" dirty="0"/>
              <a:t> as </a:t>
            </a:r>
            <a:r>
              <a:rPr lang="en-US" dirty="0" err="1"/>
              <a:t>seguintes</a:t>
            </a:r>
            <a:r>
              <a:rPr lang="en-US" dirty="0"/>
              <a:t> </a:t>
            </a:r>
            <a:r>
              <a:rPr lang="en-US" dirty="0" err="1"/>
              <a:t>etapas</a:t>
            </a:r>
            <a:r>
              <a:rPr lang="en-US" dirty="0"/>
              <a:t> para </a:t>
            </a:r>
            <a:r>
              <a:rPr lang="en-US" dirty="0" err="1"/>
              <a:t>atingir</a:t>
            </a:r>
            <a:r>
              <a:rPr lang="en-US" dirty="0"/>
              <a:t> </a:t>
            </a:r>
            <a:r>
              <a:rPr lang="en-US" dirty="0" err="1"/>
              <a:t>os</a:t>
            </a:r>
            <a:r>
              <a:rPr lang="en-US" dirty="0"/>
              <a:t> </a:t>
            </a:r>
            <a:r>
              <a:rPr lang="en-US" dirty="0" err="1"/>
              <a:t>objetivos</a:t>
            </a:r>
            <a:r>
              <a:rPr lang="en-US" dirty="0"/>
              <a:t> </a:t>
            </a:r>
            <a:r>
              <a:rPr lang="en-US" dirty="0" err="1"/>
              <a:t>especificados</a:t>
            </a:r>
            <a:r>
              <a:rPr lang="en-US" dirty="0"/>
              <a:t> no </a:t>
            </a:r>
            <a:r>
              <a:rPr lang="en-US" dirty="0" err="1"/>
              <a:t>documento</a:t>
            </a:r>
            <a:r>
              <a:rPr lang="en-US" dirty="0"/>
              <a:t> de </a:t>
            </a:r>
            <a:r>
              <a:rPr lang="en-US" dirty="0" err="1"/>
              <a:t>qualificação</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2E37981E-99AA-524C-88BC-A32F11FE0861}" type="slidenum">
              <a:rPr lang="en-US" smtClean="0"/>
              <a:t>51</a:t>
            </a:fld>
            <a:endParaRPr lang="en-US"/>
          </a:p>
        </p:txBody>
      </p:sp>
    </p:spTree>
    <p:extLst>
      <p:ext uri="{BB962C8B-B14F-4D97-AF65-F5344CB8AC3E}">
        <p14:creationId xmlns:p14="http://schemas.microsoft.com/office/powerpoint/2010/main" val="17549875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7981E-99AA-524C-88BC-A32F11FE0861}" type="slidenum">
              <a:rPr lang="en-US" smtClean="0"/>
              <a:t>54</a:t>
            </a:fld>
            <a:endParaRPr lang="en-US"/>
          </a:p>
        </p:txBody>
      </p:sp>
    </p:spTree>
    <p:extLst>
      <p:ext uri="{BB962C8B-B14F-4D97-AF65-F5344CB8AC3E}">
        <p14:creationId xmlns:p14="http://schemas.microsoft.com/office/powerpoint/2010/main" val="33766255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err="1">
                <a:solidFill>
                  <a:schemeClr val="tx1"/>
                </a:solidFill>
                <a:effectLst/>
                <a:latin typeface="+mn-lt"/>
                <a:ea typeface="+mn-ea"/>
                <a:cs typeface="+mn-cs"/>
              </a:rPr>
              <a:t>Nós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utilizadnos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também</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algumas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técnicas</a:t>
            </a:r>
            <a:r>
              <a:rPr lang="en-US" sz="1200" b="0" i="0" u="none" strike="noStrike" kern="1200" dirty="0">
                <a:solidFill>
                  <a:schemeClr val="tx1"/>
                </a:solidFill>
                <a:effectLst/>
                <a:latin typeface="+mn-lt"/>
                <a:ea typeface="+mn-ea"/>
                <a:cs typeface="+mn-cs"/>
              </a:rPr>
              <a:t> de </a:t>
            </a:r>
            <a:r>
              <a:rPr lang="en-US" sz="1200" b="0" i="0" u="none" strike="noStrike" kern="1200" dirty="0" err="1">
                <a:solidFill>
                  <a:schemeClr val="tx1"/>
                </a:solidFill>
                <a:effectLst/>
                <a:latin typeface="+mn-lt"/>
                <a:ea typeface="+mn-ea"/>
                <a:cs typeface="+mn-cs"/>
              </a:rPr>
              <a:t>visualização</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como</a:t>
            </a:r>
            <a:r>
              <a:rPr lang="en-US" sz="1200" b="0" i="0" u="none" strike="noStrike" kern="1200" dirty="0">
                <a:solidFill>
                  <a:schemeClr val="tx1"/>
                </a:solidFill>
                <a:effectLst/>
                <a:latin typeface="+mn-lt"/>
                <a:ea typeface="+mn-ea"/>
                <a:cs typeface="+mn-cs"/>
              </a:rPr>
              <a:t> a T-SNE que </a:t>
            </a:r>
            <a:r>
              <a:rPr lang="en-US" sz="1200" b="0" i="0" u="none" strike="noStrike" kern="1200" dirty="0" err="1">
                <a:solidFill>
                  <a:schemeClr val="tx1"/>
                </a:solidFill>
                <a:effectLst/>
                <a:latin typeface="+mn-lt"/>
                <a:ea typeface="+mn-ea"/>
                <a:cs typeface="+mn-cs"/>
              </a:rPr>
              <a:t>permite</a:t>
            </a:r>
            <a:r>
              <a:rPr lang="en-US" sz="1200" b="0" i="0" u="none" strike="noStrike" kern="1200" dirty="0">
                <a:solidFill>
                  <a:schemeClr val="tx1"/>
                </a:solidFill>
                <a:effectLst/>
                <a:latin typeface="+mn-lt"/>
                <a:ea typeface="+mn-ea"/>
                <a:cs typeface="+mn-cs"/>
              </a:rPr>
              <a:t> the visualization of high-dimensional datasets. Neste </a:t>
            </a:r>
            <a:r>
              <a:rPr lang="en-US" sz="1200" b="0" i="0" u="none" strike="noStrike" kern="1200" dirty="0" err="1">
                <a:solidFill>
                  <a:schemeClr val="tx1"/>
                </a:solidFill>
                <a:effectLst/>
                <a:latin typeface="+mn-lt"/>
                <a:ea typeface="+mn-ea"/>
                <a:cs typeface="+mn-cs"/>
              </a:rPr>
              <a:t>caso</a:t>
            </a:r>
            <a:r>
              <a:rPr lang="en-US" sz="1200" b="0" i="0" u="none" strike="noStrike" kern="1200" dirty="0">
                <a:solidFill>
                  <a:schemeClr val="tx1"/>
                </a:solidFill>
                <a:effectLst/>
                <a:latin typeface="+mn-lt"/>
                <a:ea typeface="+mn-ea"/>
                <a:cs typeface="+mn-cs"/>
              </a:rPr>
              <a:t>, o T-SNE </a:t>
            </a:r>
            <a:r>
              <a:rPr lang="en-US" sz="1200" b="0" i="0" u="none" strike="noStrike" kern="1200" dirty="0" err="1">
                <a:solidFill>
                  <a:schemeClr val="tx1"/>
                </a:solidFill>
                <a:effectLst/>
                <a:latin typeface="+mn-lt"/>
                <a:ea typeface="+mn-ea"/>
                <a:cs typeface="+mn-cs"/>
              </a:rPr>
              <a:t>mostrou</a:t>
            </a:r>
            <a:r>
              <a:rPr lang="en-US" sz="1200" b="0" i="0" u="none" strike="noStrike" kern="1200" dirty="0">
                <a:solidFill>
                  <a:schemeClr val="tx1"/>
                </a:solidFill>
                <a:effectLst/>
                <a:latin typeface="+mn-lt"/>
                <a:ea typeface="+mn-ea"/>
                <a:cs typeface="+mn-cs"/>
              </a:rPr>
              <a:t> no o dataset </a:t>
            </a:r>
            <a:r>
              <a:rPr lang="en-US" sz="1200" b="0" i="0" u="none" strike="noStrike" kern="1200" dirty="0" err="1">
                <a:solidFill>
                  <a:schemeClr val="tx1"/>
                </a:solidFill>
                <a:effectLst/>
                <a:latin typeface="+mn-lt"/>
                <a:ea typeface="+mn-ea"/>
                <a:cs typeface="+mn-cs"/>
              </a:rPr>
              <a:t>em</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questão</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não</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tinha</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uma</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separação</a:t>
            </a:r>
            <a:r>
              <a:rPr lang="en-US" sz="1200" b="0" i="0" u="none" strike="noStrike" kern="1200" dirty="0">
                <a:solidFill>
                  <a:schemeClr val="tx1"/>
                </a:solidFill>
                <a:effectLst/>
                <a:latin typeface="+mn-lt"/>
                <a:ea typeface="+mn-ea"/>
                <a:cs typeface="+mn-cs"/>
              </a:rPr>
              <a:t> entre as classes que </a:t>
            </a:r>
            <a:r>
              <a:rPr lang="en-US" sz="1200" b="0" i="0" u="none" strike="noStrike" kern="1200" dirty="0" err="1">
                <a:solidFill>
                  <a:schemeClr val="tx1"/>
                </a:solidFill>
                <a:effectLst/>
                <a:latin typeface="+mn-lt"/>
                <a:ea typeface="+mn-ea"/>
                <a:cs typeface="+mn-cs"/>
              </a:rPr>
              <a:t>na</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prática</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compromete</a:t>
            </a:r>
            <a:r>
              <a:rPr lang="en-US" sz="1200" b="0" i="0" u="none" strike="noStrike" kern="1200" dirty="0">
                <a:solidFill>
                  <a:schemeClr val="tx1"/>
                </a:solidFill>
                <a:effectLst/>
                <a:latin typeface="+mn-lt"/>
                <a:ea typeface="+mn-ea"/>
                <a:cs typeface="+mn-cs"/>
              </a:rPr>
              <a:t> a performance dos </a:t>
            </a:r>
            <a:r>
              <a:rPr lang="en-US" sz="1200" b="0" i="0" u="none" strike="noStrike" kern="1200" dirty="0" err="1">
                <a:solidFill>
                  <a:schemeClr val="tx1"/>
                </a:solidFill>
                <a:effectLst/>
                <a:latin typeface="+mn-lt"/>
                <a:ea typeface="+mn-ea"/>
                <a:cs typeface="+mn-cs"/>
              </a:rPr>
              <a:t>classificadores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Nossos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experimentos</a:t>
            </a:r>
            <a:r>
              <a:rPr lang="en-US" sz="1200" b="0" i="0" u="none" strike="noStrike" kern="1200" dirty="0">
                <a:solidFill>
                  <a:schemeClr val="tx1"/>
                </a:solidFill>
                <a:effectLst/>
                <a:latin typeface="+mn-lt"/>
                <a:ea typeface="+mn-ea"/>
                <a:cs typeface="+mn-cs"/>
              </a:rPr>
              <a:t> e </a:t>
            </a:r>
            <a:r>
              <a:rPr lang="en-US" sz="1200" b="0" i="0" u="none" strike="noStrike" kern="1200" dirty="0" err="1">
                <a:solidFill>
                  <a:schemeClr val="tx1"/>
                </a:solidFill>
                <a:effectLst/>
                <a:latin typeface="+mn-lt"/>
                <a:ea typeface="+mn-ea"/>
                <a:cs typeface="+mn-cs"/>
              </a:rPr>
              <a:t>também</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os</a:t>
            </a:r>
            <a:r>
              <a:rPr lang="en-US" sz="1200" b="0" i="0" u="none" strike="noStrike" kern="1200" dirty="0">
                <a:solidFill>
                  <a:schemeClr val="tx1"/>
                </a:solidFill>
                <a:effectLst/>
                <a:latin typeface="+mn-lt"/>
                <a:ea typeface="+mn-ea"/>
                <a:cs typeface="+mn-cs"/>
              </a:rPr>
              <a:t> dados do </a:t>
            </a:r>
            <a:r>
              <a:rPr lang="en-US" sz="1200" b="0" i="0" u="none" strike="noStrike" kern="1200" dirty="0" err="1">
                <a:solidFill>
                  <a:schemeClr val="tx1"/>
                </a:solidFill>
                <a:effectLst/>
                <a:latin typeface="+mn-lt"/>
                <a:ea typeface="+mn-ea"/>
                <a:cs typeface="+mn-cs"/>
              </a:rPr>
              <a:t>nosso</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estudo</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sistemático</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mostrou</a:t>
            </a:r>
            <a:r>
              <a:rPr lang="en-US" sz="1200" b="0" i="0" u="none" strike="noStrike"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2E37981E-99AA-524C-88BC-A32F11FE0861}" type="slidenum">
              <a:rPr lang="en-US" smtClean="0"/>
              <a:t>55</a:t>
            </a:fld>
            <a:endParaRPr lang="en-US"/>
          </a:p>
        </p:txBody>
      </p:sp>
    </p:spTree>
    <p:extLst>
      <p:ext uri="{BB962C8B-B14F-4D97-AF65-F5344CB8AC3E}">
        <p14:creationId xmlns:p14="http://schemas.microsoft.com/office/powerpoint/2010/main" val="9882350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A user interacts with a BTS often through a simple  mechanism called bug report form.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2"/>
              </a:solidFill>
              <a:latin typeface="Arial" panose="020B0604020202020204" pitchFamily="34" charset="0"/>
              <a:ea typeface="Tahoma" panose="020B060403050404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The number of bug reports in large and medium FLOSS projects is frequently very large. For example, Eclipse had 84,245 bug reports opened from 2013 and 2015, whereas Android project had over 107,456 and </a:t>
            </a:r>
            <a:r>
              <a:rPr lang="en-US" sz="1200" dirty="0" err="1">
                <a:solidFill>
                  <a:schemeClr val="tx2"/>
                </a:solidFill>
                <a:latin typeface="Arial" panose="020B0604020202020204" pitchFamily="34" charset="0"/>
                <a:ea typeface="Tahoma" panose="020B0604030504040204" pitchFamily="34" charset="0"/>
                <a:cs typeface="Arial" panose="020B0604020202020204" pitchFamily="34" charset="0"/>
              </a:rPr>
              <a:t>Jboss</a:t>
            </a:r>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had 81, 920.</a:t>
            </a:r>
          </a:p>
          <a:p>
            <a:endParaRPr lang="en-US" sz="1200" dirty="0">
              <a:solidFill>
                <a:schemeClr val="tx2"/>
              </a:solidFill>
              <a:latin typeface="Arial" panose="020B0604020202020204" pitchFamily="34" charset="0"/>
              <a:ea typeface="Tahoma" panose="020B0604030504040204" pitchFamily="34" charset="0"/>
              <a:cs typeface="Arial" panose="020B0604020202020204" pitchFamily="34" charset="0"/>
            </a:endParaRPr>
          </a:p>
          <a:p>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The BR triage is essentially manual and a quite error-prone process. This process involves:</a:t>
            </a:r>
          </a:p>
          <a:p>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 confirm the bug report</a:t>
            </a:r>
          </a:p>
          <a:p>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 assign a developer</a:t>
            </a:r>
          </a:p>
          <a:p>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 update priority</a:t>
            </a:r>
          </a:p>
          <a:p>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 estimate duration</a:t>
            </a:r>
            <a:endParaRPr lang="en-US" sz="1400" dirty="0">
              <a:solidFill>
                <a:schemeClr val="tx2"/>
              </a:solidFill>
              <a:latin typeface="Arial" panose="020B0604020202020204" pitchFamily="34" charset="0"/>
              <a:ea typeface="Tahoma" panose="020B060403050404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latin typeface="Arial" panose="020B0604020202020204" pitchFamily="34" charset="0"/>
                <a:ea typeface="Tahoma" panose="020B0604030504040204" pitchFamily="34" charset="0"/>
                <a:cs typeface="Arial" panose="020B0604020202020204" pitchFamily="34" charset="0"/>
              </a:rPr>
              <a:t>	## assign or update severity level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2"/>
              </a:solidFill>
              <a:latin typeface="Arial" panose="020B0604020202020204" pitchFamily="34" charset="0"/>
              <a:ea typeface="Tahoma" panose="020B060403050404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2"/>
              </a:solidFill>
              <a:latin typeface="Arial" panose="020B0604020202020204" pitchFamily="34" charset="0"/>
              <a:ea typeface="Tahoma" panose="020B060403050404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2E37981E-99AA-524C-88BC-A32F11FE0861}" type="slidenum">
              <a:rPr lang="en-US" smtClean="0"/>
              <a:t>57</a:t>
            </a:fld>
            <a:endParaRPr lang="en-US"/>
          </a:p>
        </p:txBody>
      </p:sp>
    </p:spTree>
    <p:extLst>
      <p:ext uri="{BB962C8B-B14F-4D97-AF65-F5344CB8AC3E}">
        <p14:creationId xmlns:p14="http://schemas.microsoft.com/office/powerpoint/2010/main" val="21769747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Statistical tests are needed to reach some conclusions;</a:t>
            </a:r>
          </a:p>
          <a:p>
            <a:r>
              <a:rPr lang="en-US" dirty="0"/>
              <a:t>A </a:t>
            </a:r>
            <a:r>
              <a:rPr lang="en-US" dirty="0" err="1"/>
              <a:t>comparação</a:t>
            </a:r>
            <a:r>
              <a:rPr lang="en-US" dirty="0"/>
              <a:t> de </a:t>
            </a:r>
            <a:r>
              <a:rPr lang="en-US" dirty="0" err="1"/>
              <a:t>resultados</a:t>
            </a:r>
            <a:r>
              <a:rPr lang="en-US" dirty="0"/>
              <a:t> com a literature </a:t>
            </a:r>
            <a:r>
              <a:rPr lang="en-US" dirty="0" err="1"/>
              <a:t>deverá</a:t>
            </a:r>
            <a:r>
              <a:rPr lang="en-US" dirty="0"/>
              <a:t> utilizer </a:t>
            </a:r>
            <a:r>
              <a:rPr lang="en-US" dirty="0" err="1"/>
              <a:t>os</a:t>
            </a:r>
            <a:r>
              <a:rPr lang="en-US" dirty="0"/>
              <a:t> </a:t>
            </a:r>
            <a:r>
              <a:rPr lang="en-US" dirty="0" err="1"/>
              <a:t>mesmos</a:t>
            </a:r>
            <a:r>
              <a:rPr lang="en-US" dirty="0"/>
              <a:t> datasets;</a:t>
            </a:r>
          </a:p>
          <a:p>
            <a:r>
              <a:rPr lang="en-US" dirty="0"/>
              <a:t>A </a:t>
            </a:r>
            <a:r>
              <a:rPr lang="en-US" dirty="0" err="1"/>
              <a:t>descrição</a:t>
            </a:r>
            <a:r>
              <a:rPr lang="en-US" dirty="0"/>
              <a:t> do experiment </a:t>
            </a:r>
            <a:r>
              <a:rPr lang="en-US" dirty="0" err="1"/>
              <a:t>deve</a:t>
            </a:r>
            <a:r>
              <a:rPr lang="en-US" dirty="0"/>
              <a:t> </a:t>
            </a:r>
            <a:r>
              <a:rPr lang="en-US" dirty="0" err="1"/>
              <a:t>ser</a:t>
            </a:r>
            <a:r>
              <a:rPr lang="en-US" dirty="0"/>
              <a:t> </a:t>
            </a:r>
            <a:r>
              <a:rPr lang="en-US" dirty="0" err="1"/>
              <a:t>bem</a:t>
            </a:r>
            <a:r>
              <a:rPr lang="en-US" dirty="0"/>
              <a:t> </a:t>
            </a:r>
            <a:r>
              <a:rPr lang="en-US" dirty="0" err="1"/>
              <a:t>detalhada</a:t>
            </a:r>
            <a:r>
              <a:rPr lang="en-US" dirty="0"/>
              <a:t>, </a:t>
            </a:r>
            <a:r>
              <a:rPr lang="en-US" dirty="0" err="1"/>
              <a:t>como</a:t>
            </a:r>
            <a:r>
              <a:rPr lang="en-US" dirty="0"/>
              <a:t> </a:t>
            </a:r>
            <a:r>
              <a:rPr lang="en-US" dirty="0" err="1"/>
              <a:t>por</a:t>
            </a:r>
            <a:r>
              <a:rPr lang="en-US" dirty="0"/>
              <a:t> </a:t>
            </a:r>
            <a:r>
              <a:rPr lang="en-US" dirty="0" err="1"/>
              <a:t>exemplo</a:t>
            </a:r>
            <a:r>
              <a:rPr lang="en-US" dirty="0"/>
              <a:t> </a:t>
            </a:r>
            <a:r>
              <a:rPr lang="en-US" dirty="0" err="1"/>
              <a:t>descrever</a:t>
            </a:r>
            <a:r>
              <a:rPr lang="en-US" dirty="0"/>
              <a:t> com </a:t>
            </a:r>
            <a:r>
              <a:rPr lang="en-US" dirty="0" err="1"/>
              <a:t>mais</a:t>
            </a:r>
            <a:r>
              <a:rPr lang="en-US" dirty="0"/>
              <a:t> rigor </a:t>
            </a:r>
            <a:r>
              <a:rPr lang="en-US" dirty="0" err="1"/>
              <a:t>os</a:t>
            </a:r>
            <a:r>
              <a:rPr lang="en-US" dirty="0"/>
              <a:t> </a:t>
            </a:r>
            <a:r>
              <a:rPr lang="en-US" dirty="0" err="1"/>
              <a:t>parâmetros</a:t>
            </a:r>
            <a:r>
              <a:rPr lang="en-US" dirty="0"/>
              <a:t> dos </a:t>
            </a:r>
            <a:r>
              <a:rPr lang="en-US" dirty="0" err="1"/>
              <a:t>algoritmos</a:t>
            </a:r>
            <a:r>
              <a:rPr lang="en-US" dirty="0"/>
              <a:t> </a:t>
            </a:r>
            <a:r>
              <a:rPr lang="en-US" dirty="0" err="1"/>
              <a:t>utilizados</a:t>
            </a:r>
            <a:r>
              <a:rPr lang="en-US" dirty="0"/>
              <a:t>;</a:t>
            </a:r>
          </a:p>
        </p:txBody>
      </p:sp>
      <p:sp>
        <p:nvSpPr>
          <p:cNvPr id="4" name="Slide Number Placeholder 3"/>
          <p:cNvSpPr>
            <a:spLocks noGrp="1"/>
          </p:cNvSpPr>
          <p:nvPr>
            <p:ph type="sldNum" sz="quarter" idx="5"/>
          </p:nvPr>
        </p:nvSpPr>
        <p:spPr/>
        <p:txBody>
          <a:bodyPr/>
          <a:lstStyle/>
          <a:p>
            <a:fld id="{2E37981E-99AA-524C-88BC-A32F11FE0861}" type="slidenum">
              <a:rPr lang="en-US" smtClean="0"/>
              <a:t>60</a:t>
            </a:fld>
            <a:endParaRPr lang="en-US"/>
          </a:p>
        </p:txBody>
      </p:sp>
    </p:spTree>
    <p:extLst>
      <p:ext uri="{BB962C8B-B14F-4D97-AF65-F5344CB8AC3E}">
        <p14:creationId xmlns:p14="http://schemas.microsoft.com/office/powerpoint/2010/main" val="948203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noProof="0" dirty="0">
                <a:solidFill>
                  <a:schemeClr val="tx2"/>
                </a:solidFill>
                <a:latin typeface="Arial" panose="020B0604020202020204" pitchFamily="34" charset="0"/>
                <a:ea typeface="Tahoma" panose="020B0604030504040204" pitchFamily="34" charset="0"/>
                <a:cs typeface="Arial" panose="020B0604020202020204" pitchFamily="34" charset="0"/>
              </a:rPr>
              <a:t>Um bug </a:t>
            </a:r>
            <a:r>
              <a:rPr lang="pt-BR" sz="1200" noProof="0" dirty="0" err="1">
                <a:solidFill>
                  <a:schemeClr val="tx2"/>
                </a:solidFill>
                <a:latin typeface="Arial" panose="020B0604020202020204" pitchFamily="34" charset="0"/>
                <a:ea typeface="Tahoma" panose="020B0604030504040204" pitchFamily="34" charset="0"/>
                <a:cs typeface="Arial" panose="020B0604020202020204" pitchFamily="34" charset="0"/>
              </a:rPr>
              <a:t>report</a:t>
            </a:r>
            <a:r>
              <a:rPr lang="pt-BR" sz="1200" noProof="0" dirty="0">
                <a:solidFill>
                  <a:schemeClr val="tx2"/>
                </a:solidFill>
                <a:latin typeface="Arial" panose="020B0604020202020204" pitchFamily="34" charset="0"/>
                <a:ea typeface="Tahoma" panose="020B0604030504040204" pitchFamily="34" charset="0"/>
                <a:cs typeface="Arial" panose="020B0604020202020204" pitchFamily="34" charset="0"/>
              </a:rPr>
              <a:t> é um documento que permite aos usuários registrem as ocorrências de bugs em um determinado software. # Uma vez que o bug </a:t>
            </a:r>
            <a:r>
              <a:rPr lang="pt-BR" sz="1200" noProof="0" dirty="0" err="1">
                <a:solidFill>
                  <a:schemeClr val="tx2"/>
                </a:solidFill>
                <a:latin typeface="Arial" panose="020B0604020202020204" pitchFamily="34" charset="0"/>
                <a:ea typeface="Tahoma" panose="020B0604030504040204" pitchFamily="34" charset="0"/>
                <a:cs typeface="Arial" panose="020B0604020202020204" pitchFamily="34" charset="0"/>
              </a:rPr>
              <a:t>report</a:t>
            </a:r>
            <a:r>
              <a:rPr lang="pt-BR" sz="1200" noProof="0" dirty="0">
                <a:solidFill>
                  <a:schemeClr val="tx2"/>
                </a:solidFill>
                <a:latin typeface="Arial" panose="020B0604020202020204" pitchFamily="34" charset="0"/>
                <a:ea typeface="Tahoma" panose="020B0604030504040204" pitchFamily="34" charset="0"/>
                <a:cs typeface="Arial" panose="020B0604020202020204" pitchFamily="34" charset="0"/>
              </a:rPr>
              <a:t> tenha sido registrado, ele é armazenado pelo bug </a:t>
            </a:r>
            <a:r>
              <a:rPr lang="pt-BR" sz="1200" noProof="0" dirty="0" err="1">
                <a:solidFill>
                  <a:schemeClr val="tx2"/>
                </a:solidFill>
                <a:latin typeface="Arial" panose="020B0604020202020204" pitchFamily="34" charset="0"/>
                <a:ea typeface="Tahoma" panose="020B0604030504040204" pitchFamily="34" charset="0"/>
                <a:cs typeface="Arial" panose="020B0604020202020204" pitchFamily="34" charset="0"/>
              </a:rPr>
              <a:t>tracking</a:t>
            </a:r>
            <a:r>
              <a:rPr lang="pt-BR" sz="1200" noProof="0" dirty="0">
                <a:solidFill>
                  <a:schemeClr val="tx2"/>
                </a:solidFill>
                <a:latin typeface="Arial" panose="020B0604020202020204" pitchFamily="34" charset="0"/>
                <a:ea typeface="Tahoma" panose="020B0604030504040204" pitchFamily="34" charset="0"/>
                <a:cs typeface="Arial" panose="020B0604020202020204" pitchFamily="34" charset="0"/>
              </a:rPr>
              <a:t> system em um repositório. # A quantidade de bugs </a:t>
            </a:r>
            <a:r>
              <a:rPr lang="pt-BR" sz="1200" noProof="0" dirty="0" err="1">
                <a:solidFill>
                  <a:schemeClr val="tx2"/>
                </a:solidFill>
                <a:latin typeface="Arial" panose="020B0604020202020204" pitchFamily="34" charset="0"/>
                <a:ea typeface="Tahoma" panose="020B0604030504040204" pitchFamily="34" charset="0"/>
                <a:cs typeface="Arial" panose="020B0604020202020204" pitchFamily="34" charset="0"/>
              </a:rPr>
              <a:t>reports</a:t>
            </a:r>
            <a:r>
              <a:rPr lang="pt-BR" sz="1200" noProof="0" dirty="0">
                <a:solidFill>
                  <a:schemeClr val="tx2"/>
                </a:solidFill>
                <a:latin typeface="Arial" panose="020B0604020202020204" pitchFamily="34" charset="0"/>
                <a:ea typeface="Tahoma" panose="020B0604030504040204" pitchFamily="34" charset="0"/>
                <a:cs typeface="Arial" panose="020B0604020202020204" pitchFamily="34" charset="0"/>
              </a:rPr>
              <a:t> em projetos de FLOSS médios e grandes é frequentemente muito alta. # Por exemplo, o Eclipse teve de 2013 a 2015 aproximadamente 84.000 bug </a:t>
            </a:r>
            <a:r>
              <a:rPr lang="pt-BR" sz="1200" noProof="0" dirty="0" err="1">
                <a:solidFill>
                  <a:schemeClr val="tx2"/>
                </a:solidFill>
                <a:latin typeface="Arial" panose="020B0604020202020204" pitchFamily="34" charset="0"/>
                <a:ea typeface="Tahoma" panose="020B0604030504040204" pitchFamily="34" charset="0"/>
                <a:cs typeface="Arial" panose="020B0604020202020204" pitchFamily="34" charset="0"/>
              </a:rPr>
              <a:t>reports</a:t>
            </a:r>
            <a:r>
              <a:rPr lang="pt-BR" sz="1200" noProof="0" dirty="0">
                <a:solidFill>
                  <a:schemeClr val="tx2"/>
                </a:solidFill>
                <a:latin typeface="Arial" panose="020B0604020202020204" pitchFamily="34" charset="0"/>
                <a:ea typeface="Tahoma" panose="020B0604030504040204" pitchFamily="34" charset="0"/>
                <a:cs typeface="Arial" panose="020B0604020202020204" pitchFamily="34" charset="0"/>
              </a:rPr>
              <a:t> abertos por usuários de diversos lugares com habilidades técnicas diferentes.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noProof="0" dirty="0">
              <a:solidFill>
                <a:schemeClr val="tx2"/>
              </a:solidFill>
              <a:latin typeface="Arial" panose="020B0604020202020204" pitchFamily="34" charset="0"/>
              <a:ea typeface="Tahoma" panose="020B060403050404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noProof="0" dirty="0">
              <a:solidFill>
                <a:schemeClr val="tx2"/>
              </a:solidFill>
              <a:latin typeface="Arial" panose="020B0604020202020204" pitchFamily="34" charset="0"/>
              <a:ea typeface="Tahoma" panose="020B060403050404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noProof="0" dirty="0">
                <a:solidFill>
                  <a:schemeClr val="tx2"/>
                </a:solidFill>
                <a:latin typeface="Arial" panose="020B0604020202020204" pitchFamily="34" charset="0"/>
                <a:ea typeface="Tahoma" panose="020B0604030504040204" pitchFamily="34" charset="0"/>
                <a:cs typeface="Arial" panose="020B0604020202020204" pitchFamily="34" charset="0"/>
              </a:rPr>
              <a:t>Posteriormente, a equipe de desenvolvimento ou manutenção realiza um processo de triagem. De acordo com nosso mapeamento da literatura, é um processo ainda essencialmente manual e bastante sujeito a erros. (próximo slide)</a:t>
            </a:r>
          </a:p>
        </p:txBody>
      </p:sp>
      <p:sp>
        <p:nvSpPr>
          <p:cNvPr id="4" name="Slide Number Placeholder 3"/>
          <p:cNvSpPr>
            <a:spLocks noGrp="1"/>
          </p:cNvSpPr>
          <p:nvPr>
            <p:ph type="sldNum" sz="quarter" idx="5"/>
          </p:nvPr>
        </p:nvSpPr>
        <p:spPr/>
        <p:txBody>
          <a:bodyPr/>
          <a:lstStyle/>
          <a:p>
            <a:fld id="{2E37981E-99AA-524C-88BC-A32F11FE0861}" type="slidenum">
              <a:rPr lang="en-US" smtClean="0"/>
              <a:t>3</a:t>
            </a:fld>
            <a:endParaRPr lang="en-US"/>
          </a:p>
        </p:txBody>
      </p:sp>
    </p:spTree>
    <p:extLst>
      <p:ext uri="{BB962C8B-B14F-4D97-AF65-F5344CB8AC3E}">
        <p14:creationId xmlns:p14="http://schemas.microsoft.com/office/powerpoint/2010/main" val="37370057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7981E-99AA-524C-88BC-A32F11FE0861}" type="slidenum">
              <a:rPr lang="en-US" smtClean="0"/>
              <a:t>61</a:t>
            </a:fld>
            <a:endParaRPr lang="en-US"/>
          </a:p>
        </p:txBody>
      </p:sp>
    </p:spTree>
    <p:extLst>
      <p:ext uri="{BB962C8B-B14F-4D97-AF65-F5344CB8AC3E}">
        <p14:creationId xmlns:p14="http://schemas.microsoft.com/office/powerpoint/2010/main" val="36509906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In this context, considering which our learnt  so far, mainly, with our mapping review there is room to improve Bug Report Severity Level Prediction on FLOSS.</a:t>
            </a:r>
          </a:p>
          <a:p>
            <a:endParaRPr lang="en-US" dirty="0"/>
          </a:p>
        </p:txBody>
      </p:sp>
      <p:sp>
        <p:nvSpPr>
          <p:cNvPr id="4" name="Slide Number Placeholder 3"/>
          <p:cNvSpPr>
            <a:spLocks noGrp="1"/>
          </p:cNvSpPr>
          <p:nvPr>
            <p:ph type="sldNum" sz="quarter" idx="5"/>
          </p:nvPr>
        </p:nvSpPr>
        <p:spPr/>
        <p:txBody>
          <a:bodyPr/>
          <a:lstStyle/>
          <a:p>
            <a:fld id="{2E37981E-99AA-524C-88BC-A32F11FE0861}" type="slidenum">
              <a:rPr lang="en-US" smtClean="0"/>
              <a:t>62</a:t>
            </a:fld>
            <a:endParaRPr lang="en-US"/>
          </a:p>
        </p:txBody>
      </p:sp>
    </p:spTree>
    <p:extLst>
      <p:ext uri="{BB962C8B-B14F-4D97-AF65-F5344CB8AC3E}">
        <p14:creationId xmlns:p14="http://schemas.microsoft.com/office/powerpoint/2010/main" val="14852997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noProof="0" dirty="0">
                <a:solidFill>
                  <a:schemeClr val="tx2"/>
                </a:solidFill>
                <a:latin typeface="Arial" panose="020B0604020202020204" pitchFamily="34" charset="0"/>
                <a:ea typeface="Tahoma" panose="020B0604030504040204" pitchFamily="34" charset="0"/>
                <a:cs typeface="Arial" panose="020B0604020202020204" pitchFamily="34" charset="0"/>
              </a:rPr>
              <a:t>O processo de triagem de bug </a:t>
            </a:r>
            <a:r>
              <a:rPr lang="pt-BR" sz="1200" noProof="0" dirty="0" err="1">
                <a:solidFill>
                  <a:schemeClr val="tx2"/>
                </a:solidFill>
                <a:latin typeface="Arial" panose="020B0604020202020204" pitchFamily="34" charset="0"/>
                <a:ea typeface="Tahoma" panose="020B0604030504040204" pitchFamily="34" charset="0"/>
                <a:cs typeface="Arial" panose="020B0604020202020204" pitchFamily="34" charset="0"/>
              </a:rPr>
              <a:t>reports</a:t>
            </a:r>
            <a:r>
              <a:rPr lang="pt-BR" sz="1200" noProof="0" dirty="0">
                <a:solidFill>
                  <a:schemeClr val="tx2"/>
                </a:solidFill>
                <a:latin typeface="Arial" panose="020B0604020202020204" pitchFamily="34" charset="0"/>
                <a:ea typeface="Tahoma" panose="020B0604030504040204" pitchFamily="34" charset="0"/>
                <a:cs typeface="Arial" panose="020B0604020202020204" pitchFamily="34" charset="0"/>
              </a:rPr>
              <a:t> envolve algumas atividades, como por exemplo, a confirmação do bug </a:t>
            </a:r>
            <a:r>
              <a:rPr lang="pt-BR" sz="1200" noProof="0" dirty="0" err="1">
                <a:solidFill>
                  <a:schemeClr val="tx2"/>
                </a:solidFill>
                <a:latin typeface="Arial" panose="020B0604020202020204" pitchFamily="34" charset="0"/>
                <a:ea typeface="Tahoma" panose="020B0604030504040204" pitchFamily="34" charset="0"/>
                <a:cs typeface="Arial" panose="020B0604020202020204" pitchFamily="34" charset="0"/>
              </a:rPr>
              <a:t>report</a:t>
            </a:r>
            <a:r>
              <a:rPr lang="pt-BR" sz="1200" noProof="0" dirty="0">
                <a:solidFill>
                  <a:schemeClr val="tx2"/>
                </a:solidFill>
                <a:latin typeface="Arial" panose="020B0604020202020204" pitchFamily="34" charset="0"/>
                <a:ea typeface="Tahoma" panose="020B0604030504040204" pitchFamily="34" charset="0"/>
                <a:cs typeface="Arial" panose="020B0604020202020204" pitchFamily="34" charset="0"/>
              </a:rPr>
              <a:t>, definição da prioridade, o ajuste da severidade e atribuição de quem corrigirá o bug. </a:t>
            </a:r>
          </a:p>
        </p:txBody>
      </p:sp>
      <p:sp>
        <p:nvSpPr>
          <p:cNvPr id="4" name="Slide Number Placeholder 3"/>
          <p:cNvSpPr>
            <a:spLocks noGrp="1"/>
          </p:cNvSpPr>
          <p:nvPr>
            <p:ph type="sldNum" sz="quarter" idx="5"/>
          </p:nvPr>
        </p:nvSpPr>
        <p:spPr/>
        <p:txBody>
          <a:bodyPr/>
          <a:lstStyle/>
          <a:p>
            <a:fld id="{2E37981E-99AA-524C-88BC-A32F11FE0861}" type="slidenum">
              <a:rPr lang="en-US" smtClean="0"/>
              <a:t>4</a:t>
            </a:fld>
            <a:endParaRPr lang="en-US"/>
          </a:p>
        </p:txBody>
      </p:sp>
    </p:spTree>
    <p:extLst>
      <p:ext uri="{BB962C8B-B14F-4D97-AF65-F5344CB8AC3E}">
        <p14:creationId xmlns:p14="http://schemas.microsoft.com/office/powerpoint/2010/main" val="38001846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4000" noProof="0" dirty="0">
                <a:latin typeface="Arial" panose="020B0604020202020204" pitchFamily="34" charset="0"/>
                <a:ea typeface="Tahoma" panose="020B0604030504040204" pitchFamily="34" charset="0"/>
                <a:cs typeface="Arial" panose="020B0604020202020204" pitchFamily="34" charset="0"/>
              </a:rPr>
              <a:t>Por que nos preocupar com a severidade de um bug relatado em um bug </a:t>
            </a:r>
            <a:r>
              <a:rPr lang="pt-BR" sz="4000" noProof="0" dirty="0" err="1">
                <a:latin typeface="Arial" panose="020B0604020202020204" pitchFamily="34" charset="0"/>
                <a:ea typeface="Tahoma" panose="020B0604030504040204" pitchFamily="34" charset="0"/>
                <a:cs typeface="Arial" panose="020B0604020202020204" pitchFamily="34" charset="0"/>
              </a:rPr>
              <a:t>report</a:t>
            </a:r>
            <a:r>
              <a:rPr lang="pt-BR" sz="4000" noProof="0" dirty="0">
                <a:latin typeface="Arial" panose="020B0604020202020204" pitchFamily="34" charset="0"/>
                <a:ea typeface="Tahoma" panose="020B0604030504040204" pitchFamily="34" charset="0"/>
                <a:cs typeface="Arial" panose="020B0604020202020204" pitchFamily="34" charset="0"/>
              </a:rPr>
              <a:t>? #O nível de severidade, que no </a:t>
            </a:r>
            <a:r>
              <a:rPr lang="pt-BR" sz="4000" noProof="0" dirty="0" err="1">
                <a:latin typeface="Arial" panose="020B0604020202020204" pitchFamily="34" charset="0"/>
                <a:ea typeface="Tahoma" panose="020B0604030504040204" pitchFamily="34" charset="0"/>
                <a:cs typeface="Arial" panose="020B0604020202020204" pitchFamily="34" charset="0"/>
              </a:rPr>
              <a:t>Bugzilla</a:t>
            </a:r>
            <a:r>
              <a:rPr lang="pt-BR" sz="4000" noProof="0" dirty="0">
                <a:latin typeface="Arial" panose="020B0604020202020204" pitchFamily="34" charset="0"/>
                <a:ea typeface="Tahoma" panose="020B0604030504040204" pitchFamily="34" charset="0"/>
                <a:cs typeface="Arial" panose="020B0604020202020204" pitchFamily="34" charset="0"/>
              </a:rPr>
              <a:t> varia de trivial (um problema cosmético, como um erro de ortografia) até </a:t>
            </a:r>
            <a:r>
              <a:rPr lang="pt-BR" sz="4000" noProof="0" dirty="0" err="1">
                <a:latin typeface="Arial" panose="020B0604020202020204" pitchFamily="34" charset="0"/>
                <a:ea typeface="Tahoma" panose="020B0604030504040204" pitchFamily="34" charset="0"/>
                <a:cs typeface="Arial" panose="020B0604020202020204" pitchFamily="34" charset="0"/>
              </a:rPr>
              <a:t>blocker</a:t>
            </a:r>
            <a:r>
              <a:rPr lang="pt-BR" sz="4000" noProof="0" dirty="0">
                <a:latin typeface="Arial" panose="020B0604020202020204" pitchFamily="34" charset="0"/>
                <a:ea typeface="Tahoma" panose="020B0604030504040204" pitchFamily="34" charset="0"/>
                <a:cs typeface="Arial" panose="020B0604020202020204" pitchFamily="34" charset="0"/>
              </a:rPr>
              <a:t> (que impede o desenvolvimento ou testes) mais o atributo de prioridade que no </a:t>
            </a:r>
            <a:r>
              <a:rPr lang="pt-BR" sz="4000" noProof="0" dirty="0" err="1">
                <a:latin typeface="Arial" panose="020B0604020202020204" pitchFamily="34" charset="0"/>
                <a:ea typeface="Tahoma" panose="020B0604030504040204" pitchFamily="34" charset="0"/>
                <a:cs typeface="Arial" panose="020B0604020202020204" pitchFamily="34" charset="0"/>
              </a:rPr>
              <a:t>Buzilla</a:t>
            </a:r>
            <a:r>
              <a:rPr lang="pt-BR" sz="4000" noProof="0" dirty="0">
                <a:latin typeface="Arial" panose="020B0604020202020204" pitchFamily="34" charset="0"/>
                <a:ea typeface="Tahoma" panose="020B0604030504040204" pitchFamily="34" charset="0"/>
                <a:cs typeface="Arial" panose="020B0604020202020204" pitchFamily="34" charset="0"/>
              </a:rPr>
              <a:t> varia de p1 (mais prioritário) a p5 (menos prioritário) define a importância do bug. #Essa informação ajuda a equipe de desenvolvimento a planejar as ações de manutenção e evolução do produto.</a:t>
            </a:r>
          </a:p>
        </p:txBody>
      </p:sp>
      <p:sp>
        <p:nvSpPr>
          <p:cNvPr id="4" name="Slide Number Placeholder 3"/>
          <p:cNvSpPr>
            <a:spLocks noGrp="1"/>
          </p:cNvSpPr>
          <p:nvPr>
            <p:ph type="sldNum" sz="quarter" idx="5"/>
          </p:nvPr>
        </p:nvSpPr>
        <p:spPr/>
        <p:txBody>
          <a:bodyPr/>
          <a:lstStyle/>
          <a:p>
            <a:fld id="{2E37981E-99AA-524C-88BC-A32F11FE0861}" type="slidenum">
              <a:rPr lang="en-US" smtClean="0"/>
              <a:t>5</a:t>
            </a:fld>
            <a:endParaRPr lang="en-US"/>
          </a:p>
        </p:txBody>
      </p:sp>
    </p:spTree>
    <p:extLst>
      <p:ext uri="{BB962C8B-B14F-4D97-AF65-F5344CB8AC3E}">
        <p14:creationId xmlns:p14="http://schemas.microsoft.com/office/powerpoint/2010/main" val="2921040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noProof="0" dirty="0"/>
              <a:t>No decorrer da nossa pesquisa, tanto através do nosso mapeamento sistemático quanto dos nossos estudos exploratórios, nós percebemos que grande parte dos bug </a:t>
            </a:r>
            <a:r>
              <a:rPr lang="pt-BR" noProof="0" dirty="0" err="1"/>
              <a:t>reports</a:t>
            </a:r>
            <a:r>
              <a:rPr lang="pt-BR" noProof="0" dirty="0"/>
              <a:t> são fechados dentro de uma semana por razões de diversas (como, por exemplo, um bug não confirmado ou um bug duplicado). Então parece que predizer a </a:t>
            </a:r>
            <a:r>
              <a:rPr lang="pt-BR" noProof="0" dirty="0" err="1"/>
              <a:t>severity</a:t>
            </a:r>
            <a:r>
              <a:rPr lang="pt-BR" noProof="0" dirty="0"/>
              <a:t> para esse grupo de bug </a:t>
            </a:r>
            <a:r>
              <a:rPr lang="pt-BR" noProof="0" dirty="0" err="1"/>
              <a:t>reports</a:t>
            </a:r>
            <a:r>
              <a:rPr lang="pt-BR" noProof="0" dirty="0"/>
              <a:t> </a:t>
            </a:r>
            <a:r>
              <a:rPr lang="pt-BR" noProof="0" dirty="0" err="1"/>
              <a:t>parace</a:t>
            </a:r>
            <a:r>
              <a:rPr lang="pt-BR" noProof="0" dirty="0"/>
              <a:t> não ser muito útil bem como, a quantidade de informações para realizar essa predição poder ser ainda insuficiente. Por outro lado, 90% de bugs </a:t>
            </a:r>
            <a:r>
              <a:rPr lang="pt-BR" noProof="0" dirty="0" err="1"/>
              <a:t>reports</a:t>
            </a:r>
            <a:r>
              <a:rPr lang="pt-BR" noProof="0" dirty="0"/>
              <a:t> relacionados a </a:t>
            </a:r>
            <a:r>
              <a:rPr lang="pt-BR" noProof="0" dirty="0" err="1"/>
              <a:t>long-lived</a:t>
            </a:r>
            <a:r>
              <a:rPr lang="pt-BR" noProof="0" dirty="0"/>
              <a:t> bugs afetam negativamente a experiência do usuário  e esforços para predizer a severidade de bugs que possuem um ciclo de vida maior pode ser mais </a:t>
            </a:r>
            <a:r>
              <a:rPr lang="pt-BR" noProof="0" dirty="0" err="1"/>
              <a:t>últil</a:t>
            </a:r>
            <a:r>
              <a:rPr lang="pt-BR" noProof="0" dirty="0"/>
              <a:t> para a equipe de manutenção. Há relatos na literatura de desenvolvedores dizendo que a predição de severidade seria fundamental para agilizar esse processo.</a:t>
            </a:r>
          </a:p>
          <a:p>
            <a:endParaRPr lang="pt-BR" noProof="0" dirty="0"/>
          </a:p>
          <a:p>
            <a:r>
              <a:rPr lang="pt-BR" noProof="0" dirty="0"/>
              <a:t> A abordagens propostas na literatura não se preocuparam com o ciclo de vida, não fazendo distinção entre short </a:t>
            </a:r>
            <a:r>
              <a:rPr lang="pt-BR" noProof="0" dirty="0" err="1"/>
              <a:t>and</a:t>
            </a:r>
            <a:r>
              <a:rPr lang="pt-BR" noProof="0" dirty="0"/>
              <a:t> </a:t>
            </a:r>
            <a:r>
              <a:rPr lang="pt-BR" noProof="0" dirty="0" err="1"/>
              <a:t>long-live</a:t>
            </a:r>
            <a:r>
              <a:rPr lang="pt-BR" noProof="0" dirty="0"/>
              <a:t> bugs, e com isto não levaram em consideração o contexto temporal dos bugs </a:t>
            </a:r>
            <a:r>
              <a:rPr lang="pt-BR" noProof="0" dirty="0" err="1"/>
              <a:t>reports</a:t>
            </a:r>
            <a:endParaRPr lang="pt-BR" noProof="0" dirty="0"/>
          </a:p>
        </p:txBody>
      </p:sp>
      <p:sp>
        <p:nvSpPr>
          <p:cNvPr id="4" name="Slide Number Placeholder 3"/>
          <p:cNvSpPr>
            <a:spLocks noGrp="1"/>
          </p:cNvSpPr>
          <p:nvPr>
            <p:ph type="sldNum" sz="quarter" idx="5"/>
          </p:nvPr>
        </p:nvSpPr>
        <p:spPr/>
        <p:txBody>
          <a:bodyPr/>
          <a:lstStyle/>
          <a:p>
            <a:fld id="{2E37981E-99AA-524C-88BC-A32F11FE0861}" type="slidenum">
              <a:rPr lang="en-US" smtClean="0"/>
              <a:t>6</a:t>
            </a:fld>
            <a:endParaRPr lang="en-US"/>
          </a:p>
        </p:txBody>
      </p:sp>
    </p:spTree>
    <p:extLst>
      <p:ext uri="{BB962C8B-B14F-4D97-AF65-F5344CB8AC3E}">
        <p14:creationId xmlns:p14="http://schemas.microsoft.com/office/powerpoint/2010/main" val="2903722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noProof="0" dirty="0"/>
              <a:t>Uma das nossas hipóteses é que o contexto temporal do bug </a:t>
            </a:r>
            <a:r>
              <a:rPr lang="pt-BR" noProof="0" dirty="0" err="1"/>
              <a:t>reports</a:t>
            </a:r>
            <a:r>
              <a:rPr lang="pt-BR" noProof="0" dirty="0"/>
              <a:t> pode melhorar o desempenho da predição, por isso um dos nossos objetivos de pesquisa é modelar e utilizar essa informação na predição da severidade. Nós podemos enxergar o contexto temporal do bug </a:t>
            </a:r>
            <a:r>
              <a:rPr lang="pt-BR" noProof="0" dirty="0" err="1"/>
              <a:t>report</a:t>
            </a:r>
            <a:r>
              <a:rPr lang="pt-BR" noProof="0" dirty="0"/>
              <a:t> como interno ou local, quando as informações dos seus atributos evoluirão no decorrer do seu ciclo de vida. Por exemplo, no momento que um bug </a:t>
            </a:r>
            <a:r>
              <a:rPr lang="pt-BR" noProof="0" dirty="0" err="1"/>
              <a:t>report</a:t>
            </a:r>
            <a:r>
              <a:rPr lang="pt-BR" noProof="0" dirty="0"/>
              <a:t> é criado, provavelmente nenhum comentário será escrito. Entretanto, no decorrer do tempo, diversos comentários poderão ser escritos pelos usuários ou pelos desenvolvedores que ajudarão a prever a severidade do bug.</a:t>
            </a:r>
          </a:p>
        </p:txBody>
      </p:sp>
      <p:sp>
        <p:nvSpPr>
          <p:cNvPr id="4" name="Slide Number Placeholder 3"/>
          <p:cNvSpPr>
            <a:spLocks noGrp="1"/>
          </p:cNvSpPr>
          <p:nvPr>
            <p:ph type="sldNum" sz="quarter" idx="5"/>
          </p:nvPr>
        </p:nvSpPr>
        <p:spPr/>
        <p:txBody>
          <a:bodyPr/>
          <a:lstStyle/>
          <a:p>
            <a:fld id="{2E37981E-99AA-524C-88BC-A32F11FE0861}" type="slidenum">
              <a:rPr lang="en-US" smtClean="0"/>
              <a:t>7</a:t>
            </a:fld>
            <a:endParaRPr lang="en-US"/>
          </a:p>
        </p:txBody>
      </p:sp>
    </p:spTree>
    <p:extLst>
      <p:ext uri="{BB962C8B-B14F-4D97-AF65-F5344CB8AC3E}">
        <p14:creationId xmlns:p14="http://schemas.microsoft.com/office/powerpoint/2010/main" val="16575177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noProof="0" dirty="0"/>
              <a:t>Além do </a:t>
            </a:r>
            <a:r>
              <a:rPr lang="pt-BR" noProof="0" dirty="0" err="1"/>
              <a:t>context</a:t>
            </a:r>
            <a:r>
              <a:rPr lang="pt-BR" noProof="0" dirty="0"/>
              <a:t> temporal local, existe também o contexto temporal externo que diz respeito ao relacionamento de um bug </a:t>
            </a:r>
            <a:r>
              <a:rPr lang="pt-BR" noProof="0" dirty="0" err="1"/>
              <a:t>report</a:t>
            </a:r>
            <a:r>
              <a:rPr lang="pt-BR" noProof="0" dirty="0"/>
              <a:t> com outros bugs </a:t>
            </a:r>
            <a:r>
              <a:rPr lang="pt-BR" noProof="0" dirty="0" err="1"/>
              <a:t>reports</a:t>
            </a:r>
            <a:r>
              <a:rPr lang="pt-BR" noProof="0" dirty="0"/>
              <a:t>. Tais relacionamentos podem acontecer no decorrer do tempo. Por exemplo, o bug </a:t>
            </a:r>
            <a:r>
              <a:rPr lang="pt-BR" noProof="0" dirty="0" err="1"/>
              <a:t>report</a:t>
            </a:r>
            <a:r>
              <a:rPr lang="pt-BR" noProof="0" dirty="0"/>
              <a:t> 10078 do HADOOP está relacionado a três outros 3 bug </a:t>
            </a:r>
            <a:r>
              <a:rPr lang="pt-BR" noProof="0" dirty="0" err="1"/>
              <a:t>reports</a:t>
            </a:r>
            <a:r>
              <a:rPr lang="pt-BR" noProof="0" dirty="0"/>
              <a:t> e “quebra” ou provoca um falha em outros dois. Este bug levou mais levou mais de duas semanas para ser corrigido e sua severidade continuou como “</a:t>
            </a:r>
            <a:r>
              <a:rPr lang="pt-BR" noProof="0" dirty="0" err="1"/>
              <a:t>minor</a:t>
            </a:r>
            <a:r>
              <a:rPr lang="pt-BR" noProof="0" dirty="0"/>
              <a:t>” até o seu fechamento. Nós suspeitamos que se a equipe desenvolvimento tivesse a disposição um </a:t>
            </a:r>
            <a:r>
              <a:rPr lang="pt-BR" noProof="0" dirty="0" err="1"/>
              <a:t>preditor</a:t>
            </a:r>
            <a:r>
              <a:rPr lang="pt-BR" noProof="0" dirty="0"/>
              <a:t> que analisasse contexto temporal local e global, a severidade deste bug poderia ser elevada, chamando a atenção da equipe de desenvolvimento para corrigi-lo mais rapidamente..</a:t>
            </a:r>
          </a:p>
        </p:txBody>
      </p:sp>
      <p:sp>
        <p:nvSpPr>
          <p:cNvPr id="4" name="Slide Number Placeholder 3"/>
          <p:cNvSpPr>
            <a:spLocks noGrp="1"/>
          </p:cNvSpPr>
          <p:nvPr>
            <p:ph type="sldNum" sz="quarter" idx="5"/>
          </p:nvPr>
        </p:nvSpPr>
        <p:spPr/>
        <p:txBody>
          <a:bodyPr/>
          <a:lstStyle/>
          <a:p>
            <a:fld id="{2E37981E-99AA-524C-88BC-A32F11FE0861}" type="slidenum">
              <a:rPr lang="en-US" smtClean="0"/>
              <a:t>8</a:t>
            </a:fld>
            <a:endParaRPr lang="en-US"/>
          </a:p>
        </p:txBody>
      </p:sp>
    </p:spTree>
    <p:extLst>
      <p:ext uri="{BB962C8B-B14F-4D97-AF65-F5344CB8AC3E}">
        <p14:creationId xmlns:p14="http://schemas.microsoft.com/office/powerpoint/2010/main" val="19008313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noProof="0" dirty="0"/>
              <a:t>A partir de estudos exploratórios em diversos repositórios, como por exemplo, o CASSANDRA nós identificamos que a severidade default é a severidade atribuída à maior porcentagem de bugs. Isto também ficou evidente, a partir do nosso mapeamento sistemático que apontou que dos 27 artigos apenas 7 tentaram tratar a severidade default utilizando métodos convencionais. O restante dos artigos ignorou a classe default a responsável pelo maior desbalanceamento. </a:t>
            </a:r>
          </a:p>
        </p:txBody>
      </p:sp>
      <p:sp>
        <p:nvSpPr>
          <p:cNvPr id="4" name="Slide Number Placeholder 3"/>
          <p:cNvSpPr>
            <a:spLocks noGrp="1"/>
          </p:cNvSpPr>
          <p:nvPr>
            <p:ph type="sldNum" sz="quarter" idx="5"/>
          </p:nvPr>
        </p:nvSpPr>
        <p:spPr/>
        <p:txBody>
          <a:bodyPr/>
          <a:lstStyle/>
          <a:p>
            <a:fld id="{2E37981E-99AA-524C-88BC-A32F11FE0861}" type="slidenum">
              <a:rPr lang="en-US" smtClean="0"/>
              <a:t>9</a:t>
            </a:fld>
            <a:endParaRPr lang="en-US"/>
          </a:p>
        </p:txBody>
      </p:sp>
    </p:spTree>
    <p:extLst>
      <p:ext uri="{BB962C8B-B14F-4D97-AF65-F5344CB8AC3E}">
        <p14:creationId xmlns:p14="http://schemas.microsoft.com/office/powerpoint/2010/main" val="2911427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1E6C9-CC84-844D-AFFD-C530C45659D9}"/>
              </a:ext>
            </a:extLst>
          </p:cNvPr>
          <p:cNvSpPr>
            <a:spLocks noGrp="1"/>
          </p:cNvSpPr>
          <p:nvPr>
            <p:ph type="ctrTitle"/>
          </p:nvPr>
        </p:nvSpPr>
        <p:spPr>
          <a:xfrm>
            <a:off x="1524000" y="1122363"/>
            <a:ext cx="9144000" cy="2387600"/>
          </a:xfrm>
        </p:spPr>
        <p:txBody>
          <a:bodyPr anchor="b">
            <a:normAutofit/>
          </a:bodyPr>
          <a:lstStyle>
            <a:lvl1pPr algn="ctr">
              <a:defRPr sz="5400" b="1">
                <a:solidFill>
                  <a:schemeClr val="tx1">
                    <a:lumMod val="65000"/>
                    <a:lumOff val="35000"/>
                  </a:schemeClr>
                </a:solidFill>
              </a:defRPr>
            </a:lvl1pPr>
          </a:lstStyle>
          <a:p>
            <a:r>
              <a:rPr lang="en-US" dirty="0"/>
              <a:t>Click to edit Master title style</a:t>
            </a:r>
          </a:p>
        </p:txBody>
      </p:sp>
      <p:sp>
        <p:nvSpPr>
          <p:cNvPr id="3" name="Subtitle 2">
            <a:extLst>
              <a:ext uri="{FF2B5EF4-FFF2-40B4-BE49-F238E27FC236}">
                <a16:creationId xmlns:a16="http://schemas.microsoft.com/office/drawing/2014/main" id="{0945A9A5-8E22-A243-A481-C2A37386E215}"/>
              </a:ext>
            </a:extLst>
          </p:cNvPr>
          <p:cNvSpPr>
            <a:spLocks noGrp="1"/>
          </p:cNvSpPr>
          <p:nvPr>
            <p:ph type="subTitle" idx="1"/>
          </p:nvPr>
        </p:nvSpPr>
        <p:spPr>
          <a:xfrm>
            <a:off x="1524000" y="3602038"/>
            <a:ext cx="9144000" cy="1655762"/>
          </a:xfrm>
        </p:spPr>
        <p:txBody>
          <a:bodyPr/>
          <a:lstStyle>
            <a:lvl1pPr marL="0" indent="0" algn="ctr">
              <a:buNone/>
              <a:defRPr sz="2400">
                <a:solidFill>
                  <a:schemeClr val="tx1">
                    <a:lumMod val="65000"/>
                    <a:lumOff val="3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F65AA81-E011-D546-B9FA-1E29CF956923}"/>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ED6F9B0-53D6-B64E-8E88-5D7D02C363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F5EA21-5535-5C41-957E-EDFFF2336BF5}"/>
              </a:ext>
            </a:extLst>
          </p:cNvPr>
          <p:cNvSpPr>
            <a:spLocks noGrp="1"/>
          </p:cNvSpPr>
          <p:nvPr>
            <p:ph type="sldNum" sz="quarter" idx="12"/>
          </p:nvPr>
        </p:nvSpPr>
        <p:spPr/>
        <p:txBody>
          <a:bodyPr/>
          <a:lstStyle/>
          <a:p>
            <a:fld id="{79D6BE41-4F07-9843-B89E-F43C6BF0BE36}" type="slidenum">
              <a:rPr lang="en-US" smtClean="0"/>
              <a:t>‹#›</a:t>
            </a:fld>
            <a:endParaRPr lang="en-US"/>
          </a:p>
        </p:txBody>
      </p:sp>
    </p:spTree>
    <p:extLst>
      <p:ext uri="{BB962C8B-B14F-4D97-AF65-F5344CB8AC3E}">
        <p14:creationId xmlns:p14="http://schemas.microsoft.com/office/powerpoint/2010/main" val="4063232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0277D-2A83-B545-B818-068EC9B0A38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886B8D-7BF1-D74F-B9F6-AB3B20E13CD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B7AFE5-257C-D441-B850-61F2C5D3A9D5}"/>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1D4369D-597E-2A4A-B5FF-E682734EEC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7340B6-BD75-D34C-81D7-85237608711A}"/>
              </a:ext>
            </a:extLst>
          </p:cNvPr>
          <p:cNvSpPr>
            <a:spLocks noGrp="1"/>
          </p:cNvSpPr>
          <p:nvPr>
            <p:ph type="sldNum" sz="quarter" idx="12"/>
          </p:nvPr>
        </p:nvSpPr>
        <p:spPr/>
        <p:txBody>
          <a:bodyPr/>
          <a:lstStyle/>
          <a:p>
            <a:fld id="{79D6BE41-4F07-9843-B89E-F43C6BF0BE36}" type="slidenum">
              <a:rPr lang="en-US" smtClean="0"/>
              <a:t>‹#›</a:t>
            </a:fld>
            <a:endParaRPr lang="en-US"/>
          </a:p>
        </p:txBody>
      </p:sp>
    </p:spTree>
    <p:extLst>
      <p:ext uri="{BB962C8B-B14F-4D97-AF65-F5344CB8AC3E}">
        <p14:creationId xmlns:p14="http://schemas.microsoft.com/office/powerpoint/2010/main" val="3724728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991BAA-B975-EC47-93F2-623374E31B8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B2761E-D211-4845-96C9-99B94850879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BFA7B9-0F4F-4E40-9308-712F551230F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B997D16-841C-6546-93D6-ACCF7CB0CF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A80D5B-933B-1044-8359-895D42D910B0}"/>
              </a:ext>
            </a:extLst>
          </p:cNvPr>
          <p:cNvSpPr>
            <a:spLocks noGrp="1"/>
          </p:cNvSpPr>
          <p:nvPr>
            <p:ph type="sldNum" sz="quarter" idx="12"/>
          </p:nvPr>
        </p:nvSpPr>
        <p:spPr/>
        <p:txBody>
          <a:bodyPr/>
          <a:lstStyle/>
          <a:p>
            <a:fld id="{79D6BE41-4F07-9843-B89E-F43C6BF0BE36}" type="slidenum">
              <a:rPr lang="en-US" smtClean="0"/>
              <a:t>‹#›</a:t>
            </a:fld>
            <a:endParaRPr lang="en-US"/>
          </a:p>
        </p:txBody>
      </p:sp>
    </p:spTree>
    <p:extLst>
      <p:ext uri="{BB962C8B-B14F-4D97-AF65-F5344CB8AC3E}">
        <p14:creationId xmlns:p14="http://schemas.microsoft.com/office/powerpoint/2010/main" val="2697144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763DD-31EA-D64F-A6DD-F9243C31DED5}"/>
              </a:ext>
            </a:extLst>
          </p:cNvPr>
          <p:cNvSpPr>
            <a:spLocks noGrp="1"/>
          </p:cNvSpPr>
          <p:nvPr>
            <p:ph type="title"/>
          </p:nvPr>
        </p:nvSpPr>
        <p:spPr>
          <a:xfrm>
            <a:off x="372686" y="365125"/>
            <a:ext cx="10981114" cy="611059"/>
          </a:xfrm>
        </p:spPr>
        <p:txBody>
          <a:bodyPr>
            <a:noAutofit/>
          </a:bodyPr>
          <a:lstStyle>
            <a:lvl1pPr>
              <a:defRPr sz="4000" b="1" baseline="0">
                <a:solidFill>
                  <a:schemeClr val="tx1">
                    <a:lumMod val="65000"/>
                    <a:lumOff val="35000"/>
                  </a:schemeClr>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9B0ED132-8038-DE41-B5CA-5FEB2984005F}"/>
              </a:ext>
            </a:extLst>
          </p:cNvPr>
          <p:cNvSpPr>
            <a:spLocks noGrp="1"/>
          </p:cNvSpPr>
          <p:nvPr>
            <p:ph idx="1"/>
          </p:nvPr>
        </p:nvSpPr>
        <p:spPr>
          <a:xfrm>
            <a:off x="372686" y="1161535"/>
            <a:ext cx="10981114" cy="5015427"/>
          </a:xfrm>
        </p:spPr>
        <p:txBody>
          <a:bodyPr/>
          <a:lstStyle>
            <a:lvl1pPr marL="228600" indent="-228600">
              <a:lnSpc>
                <a:spcPct val="150000"/>
              </a:lnSpc>
              <a:buFont typeface="Wingdings" pitchFamily="2" charset="2"/>
              <a:buChar char="§"/>
              <a:defRPr sz="2800">
                <a:solidFill>
                  <a:schemeClr val="tx1">
                    <a:lumMod val="65000"/>
                    <a:lumOff val="35000"/>
                  </a:schemeClr>
                </a:solidFill>
                <a:latin typeface="Arial" panose="020B0604020202020204" pitchFamily="34" charset="0"/>
                <a:cs typeface="Arial" panose="020B0604020202020204" pitchFamily="34" charset="0"/>
              </a:defRPr>
            </a:lvl1pPr>
            <a:lvl2pPr marL="685800" indent="-228600">
              <a:lnSpc>
                <a:spcPct val="150000"/>
              </a:lnSpc>
              <a:buFont typeface="Wingdings" pitchFamily="2" charset="2"/>
              <a:buChar char="§"/>
              <a:defRPr sz="2400">
                <a:solidFill>
                  <a:schemeClr val="tx1">
                    <a:lumMod val="65000"/>
                    <a:lumOff val="35000"/>
                  </a:schemeClr>
                </a:solidFill>
                <a:latin typeface="Arial" panose="020B0604020202020204" pitchFamily="34" charset="0"/>
                <a:cs typeface="Arial" panose="020B0604020202020204" pitchFamily="34" charset="0"/>
              </a:defRPr>
            </a:lvl2pPr>
            <a:lvl3pPr marL="1143000" indent="-228600">
              <a:buFont typeface="Wingdings" pitchFamily="2" charset="2"/>
              <a:buChar char="§"/>
              <a:defRPr>
                <a:solidFill>
                  <a:schemeClr val="tx1">
                    <a:lumMod val="65000"/>
                    <a:lumOff val="35000"/>
                  </a:schemeClr>
                </a:solidFill>
              </a:defRPr>
            </a:lvl3pPr>
            <a:lvl4pPr marL="1600200" indent="-228600">
              <a:buFont typeface="Wingdings" pitchFamily="2" charset="2"/>
              <a:buChar char="§"/>
              <a:defRPr>
                <a:solidFill>
                  <a:schemeClr val="tx1">
                    <a:lumMod val="65000"/>
                    <a:lumOff val="35000"/>
                  </a:schemeClr>
                </a:solidFill>
              </a:defRPr>
            </a:lvl4pPr>
            <a:lvl5pPr marL="2057400" indent="-228600">
              <a:buFont typeface="Wingdings" pitchFamily="2" charset="2"/>
              <a:buChar char="§"/>
              <a:defRPr>
                <a:solidFill>
                  <a:schemeClr val="tx1">
                    <a:lumMod val="65000"/>
                    <a:lumOff val="3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C172ACD5-C3A5-674B-B269-E4BB6C41F97E}"/>
              </a:ext>
            </a:extLst>
          </p:cNvPr>
          <p:cNvSpPr>
            <a:spLocks noGrp="1"/>
          </p:cNvSpPr>
          <p:nvPr>
            <p:ph type="sldNum" sz="quarter" idx="12"/>
          </p:nvPr>
        </p:nvSpPr>
        <p:spPr>
          <a:xfrm>
            <a:off x="10886308" y="6306922"/>
            <a:ext cx="949411" cy="365125"/>
          </a:xfrm>
        </p:spPr>
        <p:txBody>
          <a:bodyPr/>
          <a:lstStyle>
            <a:lvl1pPr>
              <a:defRPr sz="2800">
                <a:solidFill>
                  <a:schemeClr val="tx1">
                    <a:lumMod val="65000"/>
                    <a:lumOff val="35000"/>
                  </a:schemeClr>
                </a:solidFill>
              </a:defRPr>
            </a:lvl1pPr>
          </a:lstStyle>
          <a:p>
            <a:fld id="{79D6BE41-4F07-9843-B89E-F43C6BF0BE36}" type="slidenum">
              <a:rPr lang="en-US" smtClean="0"/>
              <a:pPr/>
              <a:t>‹#›</a:t>
            </a:fld>
            <a:endParaRPr lang="en-US" dirty="0"/>
          </a:p>
        </p:txBody>
      </p:sp>
    </p:spTree>
    <p:extLst>
      <p:ext uri="{BB962C8B-B14F-4D97-AF65-F5344CB8AC3E}">
        <p14:creationId xmlns:p14="http://schemas.microsoft.com/office/powerpoint/2010/main" val="1996309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3F2A5-FE50-AD49-84AF-110DC1F1D3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6C361F-6E30-614E-B0E5-DE0F577B9C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E730D93-CD43-4740-AA0F-7B35FBB9EDEF}"/>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3D59338B-2560-494D-97D8-DB54B6AE37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3C6B45-99C4-294F-8395-C8DAD1195CC8}"/>
              </a:ext>
            </a:extLst>
          </p:cNvPr>
          <p:cNvSpPr>
            <a:spLocks noGrp="1"/>
          </p:cNvSpPr>
          <p:nvPr>
            <p:ph type="sldNum" sz="quarter" idx="12"/>
          </p:nvPr>
        </p:nvSpPr>
        <p:spPr/>
        <p:txBody>
          <a:bodyPr/>
          <a:lstStyle/>
          <a:p>
            <a:fld id="{79D6BE41-4F07-9843-B89E-F43C6BF0BE36}" type="slidenum">
              <a:rPr lang="en-US" smtClean="0"/>
              <a:t>‹#›</a:t>
            </a:fld>
            <a:endParaRPr lang="en-US"/>
          </a:p>
        </p:txBody>
      </p:sp>
    </p:spTree>
    <p:extLst>
      <p:ext uri="{BB962C8B-B14F-4D97-AF65-F5344CB8AC3E}">
        <p14:creationId xmlns:p14="http://schemas.microsoft.com/office/powerpoint/2010/main" val="291899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88CD2-3CD8-2F40-A6A3-2B259F6A36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AF7104-5939-0849-9E42-C3FB6F6280E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6AE289-34A5-6842-A671-401E2C5EC86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A5FD4F-5AB9-F946-9EAF-CBD0F22B56CC}"/>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26D52A7C-15E4-7842-9FAD-C9DC13EA53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26D2C8-D447-8846-B17E-517C68F5200B}"/>
              </a:ext>
            </a:extLst>
          </p:cNvPr>
          <p:cNvSpPr>
            <a:spLocks noGrp="1"/>
          </p:cNvSpPr>
          <p:nvPr>
            <p:ph type="sldNum" sz="quarter" idx="12"/>
          </p:nvPr>
        </p:nvSpPr>
        <p:spPr/>
        <p:txBody>
          <a:bodyPr/>
          <a:lstStyle/>
          <a:p>
            <a:fld id="{79D6BE41-4F07-9843-B89E-F43C6BF0BE36}" type="slidenum">
              <a:rPr lang="en-US" smtClean="0"/>
              <a:t>‹#›</a:t>
            </a:fld>
            <a:endParaRPr lang="en-US"/>
          </a:p>
        </p:txBody>
      </p:sp>
    </p:spTree>
    <p:extLst>
      <p:ext uri="{BB962C8B-B14F-4D97-AF65-F5344CB8AC3E}">
        <p14:creationId xmlns:p14="http://schemas.microsoft.com/office/powerpoint/2010/main" val="1985043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6EB5A-5803-6D43-AF03-98325511AE3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AAED71-A3CC-E647-BCE3-43CFF3FB7D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7AB13A5-FB4D-2D4A-A01D-0D926C741EB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532AF3-4119-EB45-A6A2-6B22305C45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001F37B-0C35-6B4E-9457-24DF75599C2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2CAF3B-7473-2D4F-A64C-D53FEE2D0CFA}"/>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1656BB36-77F5-7042-BD12-EFAD4247D8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E1E811-2215-7D41-8FA7-B8F745462E81}"/>
              </a:ext>
            </a:extLst>
          </p:cNvPr>
          <p:cNvSpPr>
            <a:spLocks noGrp="1"/>
          </p:cNvSpPr>
          <p:nvPr>
            <p:ph type="sldNum" sz="quarter" idx="12"/>
          </p:nvPr>
        </p:nvSpPr>
        <p:spPr/>
        <p:txBody>
          <a:bodyPr/>
          <a:lstStyle/>
          <a:p>
            <a:fld id="{79D6BE41-4F07-9843-B89E-F43C6BF0BE36}" type="slidenum">
              <a:rPr lang="en-US" smtClean="0"/>
              <a:t>‹#›</a:t>
            </a:fld>
            <a:endParaRPr lang="en-US"/>
          </a:p>
        </p:txBody>
      </p:sp>
    </p:spTree>
    <p:extLst>
      <p:ext uri="{BB962C8B-B14F-4D97-AF65-F5344CB8AC3E}">
        <p14:creationId xmlns:p14="http://schemas.microsoft.com/office/powerpoint/2010/main" val="2878163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6F38F-FE00-944F-A55A-2F89825815C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5EB703-6364-5344-A56C-27C2FFADF958}"/>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7E1C8FF7-239B-3E46-B7F1-1C6D9997C7B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5ED475-6F9A-0B43-A11A-49A2E4079F75}"/>
              </a:ext>
            </a:extLst>
          </p:cNvPr>
          <p:cNvSpPr>
            <a:spLocks noGrp="1"/>
          </p:cNvSpPr>
          <p:nvPr>
            <p:ph type="sldNum" sz="quarter" idx="12"/>
          </p:nvPr>
        </p:nvSpPr>
        <p:spPr/>
        <p:txBody>
          <a:bodyPr/>
          <a:lstStyle/>
          <a:p>
            <a:fld id="{79D6BE41-4F07-9843-B89E-F43C6BF0BE36}" type="slidenum">
              <a:rPr lang="en-US" smtClean="0"/>
              <a:t>‹#›</a:t>
            </a:fld>
            <a:endParaRPr lang="en-US"/>
          </a:p>
        </p:txBody>
      </p:sp>
    </p:spTree>
    <p:extLst>
      <p:ext uri="{BB962C8B-B14F-4D97-AF65-F5344CB8AC3E}">
        <p14:creationId xmlns:p14="http://schemas.microsoft.com/office/powerpoint/2010/main" val="232991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328F26-3DCB-8E44-B7F4-D99F80C3BE78}"/>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905A9CFF-E312-C641-8EBC-8DD52931874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AC915A-2A07-A740-86C7-4400E7555100}"/>
              </a:ext>
            </a:extLst>
          </p:cNvPr>
          <p:cNvSpPr>
            <a:spLocks noGrp="1"/>
          </p:cNvSpPr>
          <p:nvPr>
            <p:ph type="sldNum" sz="quarter" idx="12"/>
          </p:nvPr>
        </p:nvSpPr>
        <p:spPr/>
        <p:txBody>
          <a:bodyPr/>
          <a:lstStyle/>
          <a:p>
            <a:fld id="{79D6BE41-4F07-9843-B89E-F43C6BF0BE36}" type="slidenum">
              <a:rPr lang="en-US" smtClean="0"/>
              <a:t>‹#›</a:t>
            </a:fld>
            <a:endParaRPr lang="en-US"/>
          </a:p>
        </p:txBody>
      </p:sp>
    </p:spTree>
    <p:extLst>
      <p:ext uri="{BB962C8B-B14F-4D97-AF65-F5344CB8AC3E}">
        <p14:creationId xmlns:p14="http://schemas.microsoft.com/office/powerpoint/2010/main" val="2995356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2758E-A3AE-7E4C-AA5E-394626B3EB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C01D76-8237-9F4F-B916-4CB82B2EF1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BAF944-03FA-6E49-BF23-39BE2D0B30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3BAEB43-2B7D-5948-BBD5-B0C720F3F809}"/>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256CC6A-3996-4145-A444-2FEC765997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C43D20-E8E9-B843-97B3-43522BC8B2E9}"/>
              </a:ext>
            </a:extLst>
          </p:cNvPr>
          <p:cNvSpPr>
            <a:spLocks noGrp="1"/>
          </p:cNvSpPr>
          <p:nvPr>
            <p:ph type="sldNum" sz="quarter" idx="12"/>
          </p:nvPr>
        </p:nvSpPr>
        <p:spPr/>
        <p:txBody>
          <a:bodyPr/>
          <a:lstStyle/>
          <a:p>
            <a:fld id="{79D6BE41-4F07-9843-B89E-F43C6BF0BE36}" type="slidenum">
              <a:rPr lang="en-US" smtClean="0"/>
              <a:t>‹#›</a:t>
            </a:fld>
            <a:endParaRPr lang="en-US"/>
          </a:p>
        </p:txBody>
      </p:sp>
    </p:spTree>
    <p:extLst>
      <p:ext uri="{BB962C8B-B14F-4D97-AF65-F5344CB8AC3E}">
        <p14:creationId xmlns:p14="http://schemas.microsoft.com/office/powerpoint/2010/main" val="111788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B1A33-C857-E04B-B3A6-77431BA816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9C2589-B901-D64F-B55A-A5506D6238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6FF2E64-BF3E-444B-BF92-101B116365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AC78159-9D21-1C47-9CC1-7064FD1659F7}"/>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096DEF3-ED22-7543-B87C-E6A24F555B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1C6907-1B83-2C48-A666-23E9804EA72C}"/>
              </a:ext>
            </a:extLst>
          </p:cNvPr>
          <p:cNvSpPr>
            <a:spLocks noGrp="1"/>
          </p:cNvSpPr>
          <p:nvPr>
            <p:ph type="sldNum" sz="quarter" idx="12"/>
          </p:nvPr>
        </p:nvSpPr>
        <p:spPr/>
        <p:txBody>
          <a:bodyPr/>
          <a:lstStyle/>
          <a:p>
            <a:fld id="{79D6BE41-4F07-9843-B89E-F43C6BF0BE36}" type="slidenum">
              <a:rPr lang="en-US" smtClean="0"/>
              <a:t>‹#›</a:t>
            </a:fld>
            <a:endParaRPr lang="en-US"/>
          </a:p>
        </p:txBody>
      </p:sp>
    </p:spTree>
    <p:extLst>
      <p:ext uri="{BB962C8B-B14F-4D97-AF65-F5344CB8AC3E}">
        <p14:creationId xmlns:p14="http://schemas.microsoft.com/office/powerpoint/2010/main" val="1873817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BF552B-D17D-2A4C-9005-BAE3EBC49F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B565207-1C0B-C343-B97D-C5DA0F55E2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1BA6AF-A8A3-1E45-9A7B-95350E8593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21674D0D-1E46-9B46-85C7-0E629AF888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FAB6CA9-416C-2841-87B3-33D30F9AC9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D6BE41-4F07-9843-B89E-F43C6BF0BE36}" type="slidenum">
              <a:rPr lang="en-US" smtClean="0"/>
              <a:t>‹#›</a:t>
            </a:fld>
            <a:endParaRPr lang="en-US"/>
          </a:p>
        </p:txBody>
      </p:sp>
    </p:spTree>
    <p:extLst>
      <p:ext uri="{BB962C8B-B14F-4D97-AF65-F5344CB8AC3E}">
        <p14:creationId xmlns:p14="http://schemas.microsoft.com/office/powerpoint/2010/main" val="32360626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b="0" i="0" kern="1200">
          <a:solidFill>
            <a:schemeClr val="tx1"/>
          </a:solidFill>
          <a:latin typeface="Arial" panose="020B0604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0.svg"/></Relationships>
</file>

<file path=ppt/slides/_rels/slide27.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4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40.e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C225E-3E59-7945-9ABD-7B3466BE80D8}"/>
              </a:ext>
            </a:extLst>
          </p:cNvPr>
          <p:cNvSpPr>
            <a:spLocks noGrp="1"/>
          </p:cNvSpPr>
          <p:nvPr>
            <p:ph type="ctrTitle"/>
          </p:nvPr>
        </p:nvSpPr>
        <p:spPr>
          <a:xfrm>
            <a:off x="581891" y="731520"/>
            <a:ext cx="11139054" cy="3009207"/>
          </a:xfrm>
        </p:spPr>
        <p:txBody>
          <a:bodyPr>
            <a:normAutofit/>
          </a:bodyPr>
          <a:lstStyle/>
          <a:p>
            <a:r>
              <a:rPr lang="en-US" sz="4400" dirty="0">
                <a:ea typeface="Tahoma" panose="020B0604030504040204" pitchFamily="34" charset="0"/>
                <a:cs typeface="Noto Nastaliq Urdu" panose="020B0502040504020204" pitchFamily="34" charset="-78"/>
              </a:rPr>
              <a:t>Improving Bug Report Severity Level Prediction on Free/Libre Open Source Software</a:t>
            </a:r>
            <a:br>
              <a:rPr lang="en-US" dirty="0">
                <a:ea typeface="Tahoma" panose="020B0604030504040204" pitchFamily="34" charset="0"/>
                <a:cs typeface="Noto Nastaliq Urdu" panose="020B0502040504020204" pitchFamily="34" charset="-78"/>
              </a:rPr>
            </a:br>
            <a:r>
              <a:rPr lang="en-US" sz="3100" dirty="0">
                <a:solidFill>
                  <a:schemeClr val="accent5"/>
                </a:solidFill>
                <a:ea typeface="Tahoma" panose="020B0604030504040204" pitchFamily="34" charset="0"/>
                <a:cs typeface="Noto Nastaliq Urdu" panose="020B0502040504020204" pitchFamily="34" charset="-78"/>
              </a:rPr>
              <a:t>Doctorate Qualifying Exam</a:t>
            </a:r>
            <a:r>
              <a:rPr lang="en-US" sz="4000" dirty="0">
                <a:ea typeface="Tahoma" panose="020B0604030504040204" pitchFamily="34" charset="0"/>
                <a:cs typeface="Noto Nastaliq Urdu" panose="020B0502040504020204" pitchFamily="34" charset="-78"/>
              </a:rPr>
              <a:t>	</a:t>
            </a:r>
            <a:endParaRPr lang="en-US" dirty="0">
              <a:ea typeface="Tahoma" panose="020B0604030504040204" pitchFamily="34" charset="0"/>
              <a:cs typeface="Noto Nastaliq Urdu" panose="020B0502040504020204" pitchFamily="34" charset="-78"/>
            </a:endParaRPr>
          </a:p>
        </p:txBody>
      </p:sp>
      <p:sp>
        <p:nvSpPr>
          <p:cNvPr id="3" name="Subtitle 2">
            <a:extLst>
              <a:ext uri="{FF2B5EF4-FFF2-40B4-BE49-F238E27FC236}">
                <a16:creationId xmlns:a16="http://schemas.microsoft.com/office/drawing/2014/main" id="{E8AFB5C8-F2E8-F34A-B858-092466D30F3C}"/>
              </a:ext>
            </a:extLst>
          </p:cNvPr>
          <p:cNvSpPr>
            <a:spLocks noGrp="1"/>
          </p:cNvSpPr>
          <p:nvPr>
            <p:ph type="subTitle" idx="1"/>
          </p:nvPr>
        </p:nvSpPr>
        <p:spPr>
          <a:xfrm>
            <a:off x="964275" y="4358620"/>
            <a:ext cx="10208029" cy="2150369"/>
          </a:xfrm>
        </p:spPr>
        <p:txBody>
          <a:bodyPr>
            <a:normAutofit fontScale="92500" lnSpcReduction="20000"/>
          </a:bodyPr>
          <a:lstStyle/>
          <a:p>
            <a:r>
              <a:rPr lang="en-US" sz="2600" dirty="0">
                <a:latin typeface="Arial" panose="020B0604020202020204" pitchFamily="34" charset="0"/>
                <a:ea typeface="Tahoma" panose="020B0604030504040204" pitchFamily="34" charset="0"/>
                <a:cs typeface="Arial" panose="020B0604020202020204" pitchFamily="34" charset="0"/>
              </a:rPr>
              <a:t>PhD Student: Luiz Alberto Ferreira Gomes</a:t>
            </a:r>
            <a:endParaRPr lang="en-US" sz="2600" dirty="0">
              <a:solidFill>
                <a:schemeClr val="tx1">
                  <a:lumMod val="50000"/>
                  <a:lumOff val="50000"/>
                </a:schemeClr>
              </a:solidFill>
              <a:latin typeface="Arial" panose="020B0604020202020204" pitchFamily="34" charset="0"/>
              <a:ea typeface="Tahoma" panose="020B0604030504040204" pitchFamily="34" charset="0"/>
              <a:cs typeface="Arial" panose="020B0604020202020204" pitchFamily="34" charset="0"/>
            </a:endParaRPr>
          </a:p>
          <a:p>
            <a:r>
              <a:rPr lang="en-US" sz="2200" dirty="0" err="1">
                <a:solidFill>
                  <a:schemeClr val="tx1">
                    <a:lumMod val="50000"/>
                    <a:lumOff val="50000"/>
                  </a:schemeClr>
                </a:solidFill>
                <a:latin typeface="Arial" panose="020B0604020202020204" pitchFamily="34" charset="0"/>
                <a:ea typeface="Tahoma" panose="020B0604030504040204" pitchFamily="34" charset="0"/>
                <a:cs typeface="Arial" panose="020B0604020202020204" pitchFamily="34" charset="0"/>
              </a:rPr>
              <a:t>gomes.luiz@ic.unicamp.br</a:t>
            </a:r>
            <a:endParaRPr lang="en-US" sz="2200" dirty="0">
              <a:solidFill>
                <a:schemeClr val="tx1">
                  <a:lumMod val="50000"/>
                  <a:lumOff val="50000"/>
                </a:schemeClr>
              </a:solidFill>
              <a:latin typeface="Arial" panose="020B0604020202020204" pitchFamily="34" charset="0"/>
              <a:ea typeface="Tahoma" panose="020B0604030504040204" pitchFamily="34" charset="0"/>
              <a:cs typeface="Arial" panose="020B0604020202020204" pitchFamily="34" charset="0"/>
            </a:endParaRPr>
          </a:p>
          <a:p>
            <a:r>
              <a:rPr lang="en-US" sz="2600" dirty="0">
                <a:latin typeface="Arial" panose="020B0604020202020204" pitchFamily="34" charset="0"/>
                <a:ea typeface="Tahoma" panose="020B0604030504040204" pitchFamily="34" charset="0"/>
                <a:cs typeface="Arial" panose="020B0604020202020204" pitchFamily="34" charset="0"/>
              </a:rPr>
              <a:t>Adviser: Prof. Mario </a:t>
            </a:r>
            <a:r>
              <a:rPr lang="en-US" sz="2600" dirty="0" err="1">
                <a:latin typeface="Arial" panose="020B0604020202020204" pitchFamily="34" charset="0"/>
                <a:ea typeface="Tahoma" panose="020B0604030504040204" pitchFamily="34" charset="0"/>
                <a:cs typeface="Arial" panose="020B0604020202020204" pitchFamily="34" charset="0"/>
              </a:rPr>
              <a:t>Lúcio</a:t>
            </a:r>
            <a:r>
              <a:rPr lang="en-US" sz="2600" dirty="0">
                <a:latin typeface="Arial" panose="020B0604020202020204" pitchFamily="34" charset="0"/>
                <a:ea typeface="Tahoma" panose="020B0604030504040204" pitchFamily="34" charset="0"/>
                <a:cs typeface="Arial" panose="020B0604020202020204" pitchFamily="34" charset="0"/>
              </a:rPr>
              <a:t> </a:t>
            </a:r>
            <a:r>
              <a:rPr lang="en-US" sz="2600" dirty="0" err="1">
                <a:latin typeface="Arial" panose="020B0604020202020204" pitchFamily="34" charset="0"/>
                <a:ea typeface="Tahoma" panose="020B0604030504040204" pitchFamily="34" charset="0"/>
                <a:cs typeface="Arial" panose="020B0604020202020204" pitchFamily="34" charset="0"/>
              </a:rPr>
              <a:t>Côrtes</a:t>
            </a:r>
            <a:endParaRPr lang="en-US" sz="2600" dirty="0">
              <a:latin typeface="Arial" panose="020B0604020202020204" pitchFamily="34" charset="0"/>
              <a:ea typeface="Tahoma" panose="020B0604030504040204" pitchFamily="34" charset="0"/>
              <a:cs typeface="Arial" panose="020B0604020202020204" pitchFamily="34" charset="0"/>
            </a:endParaRPr>
          </a:p>
          <a:p>
            <a:r>
              <a:rPr lang="en-US" sz="2200" dirty="0">
                <a:solidFill>
                  <a:schemeClr val="tx1">
                    <a:lumMod val="50000"/>
                    <a:lumOff val="50000"/>
                  </a:schemeClr>
                </a:solidFill>
                <a:latin typeface="Arial" panose="020B0604020202020204" pitchFamily="34" charset="0"/>
                <a:ea typeface="Tahoma" panose="020B0604030504040204" pitchFamily="34" charset="0"/>
                <a:cs typeface="Arial" panose="020B0604020202020204" pitchFamily="34" charset="0"/>
              </a:rPr>
              <a:t>cortes@ic.unicamp.br</a:t>
            </a:r>
          </a:p>
          <a:p>
            <a:r>
              <a:rPr lang="en-US" sz="2600" dirty="0">
                <a:latin typeface="Arial" panose="020B0604020202020204" pitchFamily="34" charset="0"/>
                <a:ea typeface="Tahoma" panose="020B0604030504040204" pitchFamily="34" charset="0"/>
                <a:cs typeface="Arial" panose="020B0604020202020204" pitchFamily="34" charset="0"/>
              </a:rPr>
              <a:t>Co-adviser: Prof. Ricardo da Silva Torres</a:t>
            </a:r>
          </a:p>
          <a:p>
            <a:r>
              <a:rPr lang="en-US" sz="2200" dirty="0" err="1">
                <a:solidFill>
                  <a:schemeClr val="tx1">
                    <a:lumMod val="50000"/>
                    <a:lumOff val="50000"/>
                  </a:schemeClr>
                </a:solidFill>
                <a:latin typeface="Arial" panose="020B0604020202020204" pitchFamily="34" charset="0"/>
                <a:ea typeface="Tahoma" panose="020B0604030504040204" pitchFamily="34" charset="0"/>
                <a:cs typeface="Arial" panose="020B0604020202020204" pitchFamily="34" charset="0"/>
              </a:rPr>
              <a:t>rtorres@ic.unicamp.br</a:t>
            </a:r>
            <a:endParaRPr lang="en-US" sz="2200" dirty="0">
              <a:solidFill>
                <a:schemeClr val="tx1">
                  <a:lumMod val="50000"/>
                  <a:lumOff val="50000"/>
                </a:schemeClr>
              </a:solidFill>
              <a:latin typeface="Arial" panose="020B0604020202020204" pitchFamily="34" charset="0"/>
              <a:ea typeface="Tahoma" panose="020B0604030504040204" pitchFamily="34" charset="0"/>
              <a:cs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302929B0-9990-6A40-8AE0-86C2456B0600}"/>
              </a:ext>
            </a:extLst>
          </p:cNvPr>
          <p:cNvSpPr>
            <a:spLocks noGrp="1"/>
          </p:cNvSpPr>
          <p:nvPr>
            <p:ph type="sldNum" sz="quarter" idx="12"/>
          </p:nvPr>
        </p:nvSpPr>
        <p:spPr/>
        <p:txBody>
          <a:bodyPr/>
          <a:lstStyle/>
          <a:p>
            <a:fld id="{79D6BE41-4F07-9843-B89E-F43C6BF0BE36}" type="slidenum">
              <a:rPr lang="en-US" smtClean="0"/>
              <a:t>1</a:t>
            </a:fld>
            <a:endParaRPr lang="en-US"/>
          </a:p>
        </p:txBody>
      </p:sp>
    </p:spTree>
    <p:extLst>
      <p:ext uri="{BB962C8B-B14F-4D97-AF65-F5344CB8AC3E}">
        <p14:creationId xmlns:p14="http://schemas.microsoft.com/office/powerpoint/2010/main" val="1914019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98A0EF19-2987-054A-8BD8-EB67956D1571}"/>
              </a:ext>
            </a:extLst>
          </p:cNvPr>
          <p:cNvGraphicFramePr>
            <a:graphicFrameLocks noGrp="1"/>
          </p:cNvGraphicFramePr>
          <p:nvPr>
            <p:extLst>
              <p:ext uri="{D42A27DB-BD31-4B8C-83A1-F6EECF244321}">
                <p14:modId xmlns:p14="http://schemas.microsoft.com/office/powerpoint/2010/main" val="2297366567"/>
              </p:ext>
            </p:extLst>
          </p:nvPr>
        </p:nvGraphicFramePr>
        <p:xfrm>
          <a:off x="3313922" y="2151412"/>
          <a:ext cx="8521797" cy="1752600"/>
        </p:xfrm>
        <a:graphic>
          <a:graphicData uri="http://schemas.openxmlformats.org/drawingml/2006/table">
            <a:tbl>
              <a:tblPr firstRow="1" bandRow="1">
                <a:tableStyleId>{5940675A-B579-460E-94D1-54222C63F5DA}</a:tableStyleId>
              </a:tblPr>
              <a:tblGrid>
                <a:gridCol w="1056969">
                  <a:extLst>
                    <a:ext uri="{9D8B030D-6E8A-4147-A177-3AD203B41FA5}">
                      <a16:colId xmlns:a16="http://schemas.microsoft.com/office/drawing/2014/main" val="2736370445"/>
                    </a:ext>
                  </a:extLst>
                </a:gridCol>
                <a:gridCol w="1180408">
                  <a:extLst>
                    <a:ext uri="{9D8B030D-6E8A-4147-A177-3AD203B41FA5}">
                      <a16:colId xmlns:a16="http://schemas.microsoft.com/office/drawing/2014/main" val="3293671448"/>
                    </a:ext>
                  </a:extLst>
                </a:gridCol>
                <a:gridCol w="1712421">
                  <a:extLst>
                    <a:ext uri="{9D8B030D-6E8A-4147-A177-3AD203B41FA5}">
                      <a16:colId xmlns:a16="http://schemas.microsoft.com/office/drawing/2014/main" val="1562936265"/>
                    </a:ext>
                  </a:extLst>
                </a:gridCol>
                <a:gridCol w="897775">
                  <a:extLst>
                    <a:ext uri="{9D8B030D-6E8A-4147-A177-3AD203B41FA5}">
                      <a16:colId xmlns:a16="http://schemas.microsoft.com/office/drawing/2014/main" val="724887301"/>
                    </a:ext>
                  </a:extLst>
                </a:gridCol>
                <a:gridCol w="831273">
                  <a:extLst>
                    <a:ext uri="{9D8B030D-6E8A-4147-A177-3AD203B41FA5}">
                      <a16:colId xmlns:a16="http://schemas.microsoft.com/office/drawing/2014/main" val="1464952805"/>
                    </a:ext>
                  </a:extLst>
                </a:gridCol>
                <a:gridCol w="764771">
                  <a:extLst>
                    <a:ext uri="{9D8B030D-6E8A-4147-A177-3AD203B41FA5}">
                      <a16:colId xmlns:a16="http://schemas.microsoft.com/office/drawing/2014/main" val="566466459"/>
                    </a:ext>
                  </a:extLst>
                </a:gridCol>
                <a:gridCol w="914400">
                  <a:extLst>
                    <a:ext uri="{9D8B030D-6E8A-4147-A177-3AD203B41FA5}">
                      <a16:colId xmlns:a16="http://schemas.microsoft.com/office/drawing/2014/main" val="2798874409"/>
                    </a:ext>
                  </a:extLst>
                </a:gridCol>
                <a:gridCol w="1163780">
                  <a:extLst>
                    <a:ext uri="{9D8B030D-6E8A-4147-A177-3AD203B41FA5}">
                      <a16:colId xmlns:a16="http://schemas.microsoft.com/office/drawing/2014/main" val="3594482428"/>
                    </a:ext>
                  </a:extLst>
                </a:gridCol>
              </a:tblGrid>
              <a:tr h="370840">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800" b="0" i="0" dirty="0">
                          <a:latin typeface="Arial" panose="020B0604020202020204" pitchFamily="34" charset="0"/>
                          <a:ea typeface="Tahoma" panose="020B0604030504040204" pitchFamily="34" charset="0"/>
                          <a:cs typeface="Arial" panose="020B0604020202020204" pitchFamily="34" charset="0"/>
                        </a:rPr>
                        <a:t>Product</a:t>
                      </a:r>
                    </a:p>
                  </a:txBody>
                  <a:tcPr>
                    <a:lnL w="12700" cap="flat" cmpd="sng" algn="ctr">
                      <a:solidFill>
                        <a:schemeClr val="tx1"/>
                      </a:solidFill>
                      <a:prstDash val="solid"/>
                      <a:round/>
                      <a:headEnd type="none" w="med" len="med"/>
                      <a:tailEnd type="none" w="med" len="med"/>
                    </a:lnL>
                  </a:tcPr>
                </a:tc>
                <a:tc>
                  <a:txBody>
                    <a:bodyPr/>
                    <a:lstStyle/>
                    <a:p>
                      <a:pPr algn="ctr"/>
                      <a:r>
                        <a:rPr lang="en-US" sz="1800" b="0" i="0" dirty="0">
                          <a:latin typeface="Arial" panose="020B0604020202020204" pitchFamily="34" charset="0"/>
                          <a:ea typeface="Tahoma" panose="020B0604030504040204" pitchFamily="34" charset="0"/>
                          <a:cs typeface="Arial" panose="020B0604020202020204" pitchFamily="34" charset="0"/>
                        </a:rPr>
                        <a:t>Number of Dependents</a:t>
                      </a:r>
                    </a:p>
                  </a:txBody>
                  <a:tcPr/>
                </a:tc>
                <a:tc>
                  <a:txBody>
                    <a:bodyPr/>
                    <a:lstStyle/>
                    <a:p>
                      <a:pPr algn="ctr"/>
                      <a:r>
                        <a:rPr lang="en-US" sz="1800" b="0" i="0" dirty="0">
                          <a:latin typeface="Arial" panose="020B0604020202020204" pitchFamily="34" charset="0"/>
                          <a:ea typeface="Tahoma" panose="020B0604030504040204" pitchFamily="34" charset="0"/>
                          <a:cs typeface="Arial" panose="020B0604020202020204" pitchFamily="34" charset="0"/>
                        </a:rPr>
                        <a:t>Term</a:t>
                      </a:r>
                      <a:r>
                        <a:rPr lang="en-US" sz="1800" b="0" i="0" baseline="-25000" dirty="0">
                          <a:latin typeface="Arial" panose="020B0604020202020204" pitchFamily="34" charset="0"/>
                          <a:ea typeface="Tahoma" panose="020B0604030504040204" pitchFamily="34" charset="0"/>
                          <a:cs typeface="Arial" panose="020B0604020202020204" pitchFamily="34" charset="0"/>
                        </a:rPr>
                        <a:t>1</a:t>
                      </a:r>
                    </a:p>
                  </a:txBody>
                  <a:tcPr/>
                </a:tc>
                <a:tc>
                  <a:txBody>
                    <a:bodyPr/>
                    <a:lstStyle/>
                    <a:p>
                      <a:pPr algn="ctr"/>
                      <a:r>
                        <a:rPr lang="en-US" sz="1800" b="0" i="0" dirty="0">
                          <a:latin typeface="Arial" panose="020B0604020202020204" pitchFamily="34" charset="0"/>
                          <a:ea typeface="Tahoma" panose="020B0604030504040204" pitchFamily="34" charset="0"/>
                          <a:cs typeface="Arial" panose="020B0604020202020204" pitchFamily="34" charset="0"/>
                        </a:rPr>
                        <a:t>Term</a:t>
                      </a:r>
                      <a:r>
                        <a:rPr lang="en-US" sz="1800" b="0" i="0" baseline="-25000" dirty="0">
                          <a:latin typeface="Arial" panose="020B0604020202020204" pitchFamily="34" charset="0"/>
                          <a:ea typeface="Tahoma" panose="020B0604030504040204" pitchFamily="34" charset="0"/>
                          <a:cs typeface="Arial" panose="020B0604020202020204" pitchFamily="34" charset="0"/>
                        </a:rPr>
                        <a:t>2</a:t>
                      </a:r>
                    </a:p>
                  </a:txBody>
                  <a:tcPr/>
                </a:tc>
                <a:tc>
                  <a:txBody>
                    <a:bodyPr/>
                    <a:lstStyle/>
                    <a:p>
                      <a:pPr algn="ctr"/>
                      <a:r>
                        <a:rPr lang="en-US" sz="1800" b="0" i="0" dirty="0">
                          <a:latin typeface="Arial" panose="020B0604020202020204" pitchFamily="34" charset="0"/>
                          <a:ea typeface="Tahoma" panose="020B0604030504040204" pitchFamily="34" charset="0"/>
                          <a:cs typeface="Arial" panose="020B0604020202020204" pitchFamily="34" charset="0"/>
                        </a:rPr>
                        <a:t>…</a:t>
                      </a:r>
                    </a:p>
                  </a:txBody>
                  <a:tcPr/>
                </a:tc>
                <a:tc>
                  <a:txBody>
                    <a:bodyPr/>
                    <a:lstStyle/>
                    <a:p>
                      <a:pPr algn="ctr"/>
                      <a:r>
                        <a:rPr lang="en-US" sz="1800" b="0" i="0" dirty="0" err="1">
                          <a:latin typeface="Arial" panose="020B0604020202020204" pitchFamily="34" charset="0"/>
                          <a:ea typeface="Tahoma" panose="020B0604030504040204" pitchFamily="34" charset="0"/>
                          <a:cs typeface="Arial" panose="020B0604020202020204" pitchFamily="34" charset="0"/>
                        </a:rPr>
                        <a:t>Term</a:t>
                      </a:r>
                      <a:r>
                        <a:rPr lang="en-US" sz="1800" b="0" i="0" baseline="-25000" dirty="0" err="1">
                          <a:latin typeface="Arial" panose="020B0604020202020204" pitchFamily="34" charset="0"/>
                          <a:ea typeface="Tahoma" panose="020B0604030504040204" pitchFamily="34" charset="0"/>
                          <a:cs typeface="Arial" panose="020B0604020202020204" pitchFamily="34" charset="0"/>
                        </a:rPr>
                        <a:t>n</a:t>
                      </a:r>
                      <a:endParaRPr lang="en-US" sz="1800" b="0" i="0" baseline="-2500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pPr algn="ctr"/>
                      <a:r>
                        <a:rPr lang="en-US" sz="1800" b="0" i="0" baseline="0" dirty="0">
                          <a:latin typeface="Arial" panose="020B0604020202020204" pitchFamily="34" charset="0"/>
                          <a:ea typeface="Tahoma" panose="020B0604030504040204" pitchFamily="34" charset="0"/>
                          <a:cs typeface="Arial" panose="020B0604020202020204" pitchFamily="34" charset="0"/>
                        </a:rPr>
                        <a:t>Severity</a:t>
                      </a:r>
                    </a:p>
                  </a:txBody>
                  <a:tcPr/>
                </a:tc>
                <a:extLst>
                  <a:ext uri="{0D108BD9-81ED-4DB2-BD59-A6C34878D82A}">
                    <a16:rowId xmlns:a16="http://schemas.microsoft.com/office/drawing/2014/main" val="2573383651"/>
                  </a:ext>
                </a:extLst>
              </a:tr>
              <a:tr h="370840">
                <a:tc>
                  <a:txBody>
                    <a:bodyPr/>
                    <a:lstStyle/>
                    <a:p>
                      <a:pPr algn="r"/>
                      <a:r>
                        <a:rPr lang="en-US" sz="1800" b="0" i="0" dirty="0">
                          <a:latin typeface="Arial" panose="020B0604020202020204" pitchFamily="34" charset="0"/>
                          <a:ea typeface="Tahoma" panose="020B0604030504040204" pitchFamily="34" charset="0"/>
                          <a:cs typeface="Arial" panose="020B0604020202020204" pitchFamily="34" charset="0"/>
                        </a:rPr>
                        <a:t>Bug-1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extLst>
                  <a:ext uri="{0D108BD9-81ED-4DB2-BD59-A6C34878D82A}">
                    <a16:rowId xmlns:a16="http://schemas.microsoft.com/office/drawing/2014/main" val="655697815"/>
                  </a:ext>
                </a:extLst>
              </a:tr>
              <a:tr h="370840">
                <a:tc>
                  <a:txBody>
                    <a:bodyPr/>
                    <a:lstStyle/>
                    <a:p>
                      <a:pPr algn="r"/>
                      <a:r>
                        <a:rPr lang="en-US" sz="1800" b="0" i="0" dirty="0">
                          <a:latin typeface="Arial" panose="020B0604020202020204" pitchFamily="34" charset="0"/>
                          <a:ea typeface="Tahoma" panose="020B0604030504040204" pitchFamily="34" charset="0"/>
                          <a:cs typeface="Arial" panose="020B0604020202020204" pitchFamily="34" charset="0"/>
                        </a:rPr>
                        <a:t>Bug-2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extLst>
                  <a:ext uri="{0D108BD9-81ED-4DB2-BD59-A6C34878D82A}">
                    <a16:rowId xmlns:a16="http://schemas.microsoft.com/office/drawing/2014/main" val="434380790"/>
                  </a:ext>
                </a:extLst>
              </a:tr>
              <a:tr h="370840">
                <a:tc>
                  <a:txBody>
                    <a:bodyPr/>
                    <a:lstStyle/>
                    <a:p>
                      <a:pPr algn="r"/>
                      <a:r>
                        <a:rPr lang="en-US" sz="1800" b="0" i="0" dirty="0">
                          <a:latin typeface="Arial" panose="020B0604020202020204" pitchFamily="34" charset="0"/>
                          <a:ea typeface="Tahoma" panose="020B0604030504040204" pitchFamily="34" charset="0"/>
                          <a:cs typeface="Arial" panose="020B0604020202020204" pitchFamily="34" charset="0"/>
                        </a:rPr>
                        <a:t>Bug-3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tc>
                  <a:txBody>
                    <a:bodyPr/>
                    <a:lstStyle/>
                    <a:p>
                      <a:endParaRPr lang="en-US" sz="1400" b="0" i="0" dirty="0">
                        <a:latin typeface="Arial" panose="020B0604020202020204" pitchFamily="34" charset="0"/>
                        <a:ea typeface="Tahoma" panose="020B0604030504040204" pitchFamily="34" charset="0"/>
                        <a:cs typeface="Arial" panose="020B0604020202020204" pitchFamily="34" charset="0"/>
                      </a:endParaRPr>
                    </a:p>
                  </a:txBody>
                  <a:tcPr/>
                </a:tc>
                <a:extLst>
                  <a:ext uri="{0D108BD9-81ED-4DB2-BD59-A6C34878D82A}">
                    <a16:rowId xmlns:a16="http://schemas.microsoft.com/office/drawing/2014/main" val="2730979530"/>
                  </a:ext>
                </a:extLst>
              </a:tr>
            </a:tbl>
          </a:graphicData>
        </a:graphic>
      </p:graphicFrame>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p:txBody>
          <a:bodyPr>
            <a:noAutofit/>
          </a:bodyPr>
          <a:lstStyle/>
          <a:p>
            <a:r>
              <a:rPr lang="en-US" sz="3200" dirty="0"/>
              <a:t>Motivation:</a:t>
            </a:r>
            <a:br>
              <a:rPr lang="en-US" sz="3200" dirty="0"/>
            </a:br>
            <a:r>
              <a:rPr lang="en-US" sz="3200" dirty="0"/>
              <a:t>High Dimensionality Data in Bug Report Repositories </a:t>
            </a:r>
            <a:endParaRPr lang="en-US" sz="3200" dirty="0">
              <a:solidFill>
                <a:schemeClr val="accent5"/>
              </a:solidFill>
            </a:endParaRPr>
          </a:p>
        </p:txBody>
      </p:sp>
      <p:sp>
        <p:nvSpPr>
          <p:cNvPr id="17" name="Folded Corner 16">
            <a:extLst>
              <a:ext uri="{FF2B5EF4-FFF2-40B4-BE49-F238E27FC236}">
                <a16:creationId xmlns:a16="http://schemas.microsoft.com/office/drawing/2014/main" id="{6241E7C3-FC16-FA4D-A8CA-26C2622A7F79}"/>
              </a:ext>
            </a:extLst>
          </p:cNvPr>
          <p:cNvSpPr/>
          <p:nvPr/>
        </p:nvSpPr>
        <p:spPr>
          <a:xfrm>
            <a:off x="510729" y="1470220"/>
            <a:ext cx="2704026" cy="3434308"/>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Arial" panose="020B0604020202020204" pitchFamily="34" charset="0"/>
                <a:ea typeface="Tahoma" panose="020B0604030504040204" pitchFamily="34" charset="0"/>
                <a:cs typeface="Arial" panose="020B0604020202020204" pitchFamily="34" charset="0"/>
              </a:rPr>
              <a:t>….</a:t>
            </a:r>
          </a:p>
          <a:p>
            <a:endParaRPr lang="en-US" sz="1600" dirty="0">
              <a:solidFill>
                <a:schemeClr val="tx1">
                  <a:lumMod val="50000"/>
                  <a:lumOff val="50000"/>
                </a:schemeClr>
              </a:solidFill>
              <a:latin typeface="Arial" panose="020B0604020202020204" pitchFamily="34" charset="0"/>
              <a:ea typeface="Tahoma" panose="020B0604030504040204" pitchFamily="34" charset="0"/>
              <a:cs typeface="Arial" panose="020B0604020202020204" pitchFamily="34" charset="0"/>
            </a:endParaRPr>
          </a:p>
          <a:p>
            <a:endParaRPr lang="en-US" sz="1600" dirty="0">
              <a:solidFill>
                <a:schemeClr val="tx1">
                  <a:lumMod val="50000"/>
                  <a:lumOff val="50000"/>
                </a:schemeClr>
              </a:solidFill>
              <a:latin typeface="Arial" panose="020B0604020202020204" pitchFamily="34" charset="0"/>
              <a:ea typeface="Tahoma" panose="020B0604030504040204" pitchFamily="34" charset="0"/>
              <a:cs typeface="Arial" panose="020B0604020202020204" pitchFamily="34" charset="0"/>
            </a:endParaRPr>
          </a:p>
          <a:p>
            <a:r>
              <a:rPr lang="en-US" dirty="0">
                <a:solidFill>
                  <a:schemeClr val="tx1">
                    <a:lumMod val="50000"/>
                    <a:lumOff val="50000"/>
                  </a:schemeClr>
                </a:solidFill>
                <a:latin typeface="Arial" panose="020B0604020202020204" pitchFamily="34" charset="0"/>
                <a:ea typeface="Tahoma" panose="020B0604030504040204" pitchFamily="34" charset="0"/>
                <a:cs typeface="Arial" panose="020B0604020202020204" pitchFamily="34" charset="0"/>
              </a:rPr>
              <a:t>BUG REPORT</a:t>
            </a:r>
          </a:p>
          <a:p>
            <a:endParaRPr lang="en-US" sz="1600" dirty="0">
              <a:solidFill>
                <a:schemeClr val="tx1">
                  <a:lumMod val="50000"/>
                  <a:lumOff val="50000"/>
                </a:schemeClr>
              </a:solidFill>
              <a:latin typeface="Arial" panose="020B0604020202020204" pitchFamily="34" charset="0"/>
              <a:ea typeface="Tahoma" panose="020B0604030504040204" pitchFamily="34" charset="0"/>
              <a:cs typeface="Arial" panose="020B0604020202020204" pitchFamily="34" charset="0"/>
            </a:endParaRPr>
          </a:p>
          <a:p>
            <a:r>
              <a:rPr lang="en-US" sz="1600" dirty="0">
                <a:solidFill>
                  <a:schemeClr val="tx1">
                    <a:lumMod val="50000"/>
                    <a:lumOff val="50000"/>
                  </a:schemeClr>
                </a:solidFill>
                <a:latin typeface="Arial" panose="020B0604020202020204" pitchFamily="34" charset="0"/>
                <a:ea typeface="Tahoma" panose="020B0604030504040204" pitchFamily="34" charset="0"/>
                <a:cs typeface="Arial" panose="020B0604020202020204" pitchFamily="34" charset="0"/>
              </a:rPr>
              <a:t>CC list</a:t>
            </a:r>
          </a:p>
          <a:p>
            <a:r>
              <a:rPr lang="en-US" sz="1600" dirty="0">
                <a:solidFill>
                  <a:srgbClr val="FF0000"/>
                </a:solidFill>
                <a:latin typeface="Arial" panose="020B0604020202020204" pitchFamily="34" charset="0"/>
                <a:ea typeface="Tahoma" panose="020B0604030504040204" pitchFamily="34" charset="0"/>
                <a:cs typeface="Arial" panose="020B0604020202020204" pitchFamily="34" charset="0"/>
              </a:rPr>
              <a:t>Comment</a:t>
            </a:r>
          </a:p>
          <a:p>
            <a:r>
              <a:rPr lang="en-US" sz="1600" dirty="0">
                <a:solidFill>
                  <a:srgbClr val="FF0000"/>
                </a:solidFill>
                <a:latin typeface="Arial" panose="020B0604020202020204" pitchFamily="34" charset="0"/>
                <a:ea typeface="Tahoma" panose="020B0604030504040204" pitchFamily="34" charset="0"/>
                <a:cs typeface="Arial" panose="020B0604020202020204" pitchFamily="34" charset="0"/>
              </a:rPr>
              <a:t>Description</a:t>
            </a:r>
          </a:p>
          <a:p>
            <a:r>
              <a:rPr lang="en-US" sz="1600" dirty="0">
                <a:solidFill>
                  <a:schemeClr val="accent3"/>
                </a:solidFill>
                <a:latin typeface="Arial" panose="020B0604020202020204" pitchFamily="34" charset="0"/>
                <a:ea typeface="Tahoma" panose="020B0604030504040204" pitchFamily="34" charset="0"/>
                <a:cs typeface="Arial" panose="020B0604020202020204" pitchFamily="34" charset="0"/>
              </a:rPr>
              <a:t>…</a:t>
            </a:r>
          </a:p>
          <a:p>
            <a:r>
              <a:rPr lang="en-US" sz="1600" dirty="0">
                <a:solidFill>
                  <a:schemeClr val="accent3"/>
                </a:solidFill>
                <a:latin typeface="Arial" panose="020B0604020202020204" pitchFamily="34" charset="0"/>
                <a:ea typeface="Tahoma" panose="020B0604030504040204" pitchFamily="34" charset="0"/>
                <a:cs typeface="Arial" panose="020B0604020202020204" pitchFamily="34" charset="0"/>
              </a:rPr>
              <a:t>Number of Dependents</a:t>
            </a:r>
          </a:p>
          <a:p>
            <a:r>
              <a:rPr lang="en-US" sz="1600" dirty="0">
                <a:solidFill>
                  <a:schemeClr val="accent3"/>
                </a:solidFill>
                <a:latin typeface="Arial" panose="020B0604020202020204" pitchFamily="34" charset="0"/>
                <a:ea typeface="Tahoma" panose="020B0604030504040204" pitchFamily="34" charset="0"/>
                <a:cs typeface="Arial" panose="020B0604020202020204" pitchFamily="34" charset="0"/>
              </a:rPr>
              <a:t>Product</a:t>
            </a:r>
          </a:p>
          <a:p>
            <a:r>
              <a:rPr lang="en-US" sz="1600" dirty="0">
                <a:solidFill>
                  <a:schemeClr val="accent3"/>
                </a:solidFill>
                <a:latin typeface="Arial" panose="020B0604020202020204" pitchFamily="34" charset="0"/>
                <a:ea typeface="Tahoma" panose="020B0604030504040204" pitchFamily="34" charset="0"/>
                <a:cs typeface="Arial" panose="020B0604020202020204" pitchFamily="34" charset="0"/>
              </a:rPr>
              <a:t>Reporter Name</a:t>
            </a:r>
          </a:p>
          <a:p>
            <a:r>
              <a:rPr lang="en-US" sz="1600" dirty="0">
                <a:solidFill>
                  <a:srgbClr val="FF0000"/>
                </a:solidFill>
                <a:latin typeface="Arial" panose="020B0604020202020204" pitchFamily="34" charset="0"/>
                <a:ea typeface="Tahoma" panose="020B0604030504040204" pitchFamily="34" charset="0"/>
                <a:cs typeface="Arial" panose="020B0604020202020204" pitchFamily="34" charset="0"/>
              </a:rPr>
              <a:t>Summary</a:t>
            </a:r>
          </a:p>
          <a:p>
            <a:r>
              <a:rPr lang="en-US" sz="1600" dirty="0">
                <a:solidFill>
                  <a:schemeClr val="accent6">
                    <a:lumMod val="75000"/>
                  </a:schemeClr>
                </a:solidFill>
                <a:latin typeface="Arial" panose="020B0604020202020204" pitchFamily="34" charset="0"/>
                <a:ea typeface="Tahoma" panose="020B0604030504040204" pitchFamily="34" charset="0"/>
                <a:cs typeface="Arial" panose="020B0604020202020204" pitchFamily="34" charset="0"/>
              </a:rPr>
              <a:t>…</a:t>
            </a:r>
          </a:p>
          <a:p>
            <a:r>
              <a:rPr lang="en-US" sz="1600" dirty="0">
                <a:solidFill>
                  <a:schemeClr val="accent3"/>
                </a:solidFill>
                <a:latin typeface="Arial" panose="020B0604020202020204" pitchFamily="34" charset="0"/>
                <a:ea typeface="Tahoma" panose="020B0604030504040204" pitchFamily="34" charset="0"/>
                <a:cs typeface="Arial" panose="020B0604020202020204" pitchFamily="34" charset="0"/>
              </a:rPr>
              <a:t>Severity</a:t>
            </a:r>
          </a:p>
          <a:p>
            <a:r>
              <a:rPr lang="en-US" sz="1600" dirty="0">
                <a:latin typeface="Arial" panose="020B0604020202020204" pitchFamily="34" charset="0"/>
                <a:ea typeface="Tahoma" panose="020B0604030504040204" pitchFamily="34" charset="0"/>
                <a:cs typeface="Arial" panose="020B0604020202020204" pitchFamily="34" charset="0"/>
              </a:rPr>
              <a:t>…</a:t>
            </a:r>
            <a:endParaRPr lang="en-US" sz="16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56A12B06-E726-824F-B675-F40250A23682}"/>
              </a:ext>
            </a:extLst>
          </p:cNvPr>
          <p:cNvSpPr txBox="1"/>
          <p:nvPr/>
        </p:nvSpPr>
        <p:spPr>
          <a:xfrm>
            <a:off x="8169275" y="1522729"/>
            <a:ext cx="1292149" cy="584775"/>
          </a:xfrm>
          <a:prstGeom prst="rect">
            <a:avLst/>
          </a:prstGeom>
          <a:solidFill>
            <a:schemeClr val="bg1"/>
          </a:solidFill>
        </p:spPr>
        <p:txBody>
          <a:bodyPr wrap="none" rtlCol="0" anchor="ctr">
            <a:spAutoFit/>
          </a:bodyPr>
          <a:lstStyle/>
          <a:p>
            <a:pPr algn="ctr"/>
            <a:r>
              <a:rPr lang="en-US" sz="1600" dirty="0"/>
              <a:t>Unstructured</a:t>
            </a:r>
          </a:p>
          <a:p>
            <a:pPr algn="ctr"/>
            <a:r>
              <a:rPr lang="en-US" sz="1600" dirty="0"/>
              <a:t>text</a:t>
            </a:r>
            <a:endParaRPr lang="en-US" dirty="0"/>
          </a:p>
        </p:txBody>
      </p:sp>
      <p:sp>
        <p:nvSpPr>
          <p:cNvPr id="2" name="Rectangle 1">
            <a:extLst>
              <a:ext uri="{FF2B5EF4-FFF2-40B4-BE49-F238E27FC236}">
                <a16:creationId xmlns:a16="http://schemas.microsoft.com/office/drawing/2014/main" id="{22CDF2A4-FC3A-4849-8FBB-4B0CC6D421B7}"/>
              </a:ext>
            </a:extLst>
          </p:cNvPr>
          <p:cNvSpPr/>
          <p:nvPr/>
        </p:nvSpPr>
        <p:spPr>
          <a:xfrm>
            <a:off x="7017194" y="1240757"/>
            <a:ext cx="3756954" cy="28065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BA18C29-6B7A-5347-BA40-5E0C6DFB4CAB}"/>
              </a:ext>
            </a:extLst>
          </p:cNvPr>
          <p:cNvSpPr txBox="1"/>
          <p:nvPr/>
        </p:nvSpPr>
        <p:spPr>
          <a:xfrm rot="18417679">
            <a:off x="7033715" y="2164637"/>
            <a:ext cx="4009431" cy="646331"/>
          </a:xfrm>
          <a:prstGeom prst="rect">
            <a:avLst/>
          </a:prstGeom>
          <a:noFill/>
        </p:spPr>
        <p:txBody>
          <a:bodyPr wrap="none" rtlCol="0">
            <a:spAutoFit/>
          </a:bodyPr>
          <a:lstStyle/>
          <a:p>
            <a:r>
              <a:rPr lang="en-US" sz="3600" b="1" dirty="0">
                <a:solidFill>
                  <a:srgbClr val="FF0000"/>
                </a:solidFill>
              </a:rPr>
              <a:t>High dimensionality</a:t>
            </a:r>
          </a:p>
        </p:txBody>
      </p:sp>
      <p:sp>
        <p:nvSpPr>
          <p:cNvPr id="3" name="Slide Number Placeholder 2">
            <a:extLst>
              <a:ext uri="{FF2B5EF4-FFF2-40B4-BE49-F238E27FC236}">
                <a16:creationId xmlns:a16="http://schemas.microsoft.com/office/drawing/2014/main" id="{9CB05712-8405-BE4A-B1F9-356DCF3EDB21}"/>
              </a:ext>
            </a:extLst>
          </p:cNvPr>
          <p:cNvSpPr>
            <a:spLocks noGrp="1"/>
          </p:cNvSpPr>
          <p:nvPr>
            <p:ph type="sldNum" sz="quarter" idx="12"/>
          </p:nvPr>
        </p:nvSpPr>
        <p:spPr/>
        <p:txBody>
          <a:bodyPr/>
          <a:lstStyle/>
          <a:p>
            <a:fld id="{79D6BE41-4F07-9843-B89E-F43C6BF0BE36}" type="slidenum">
              <a:rPr lang="en-US" smtClean="0"/>
              <a:t>10</a:t>
            </a:fld>
            <a:endParaRPr lang="en-US"/>
          </a:p>
        </p:txBody>
      </p:sp>
      <p:sp>
        <p:nvSpPr>
          <p:cNvPr id="9" name="TextBox 8">
            <a:extLst>
              <a:ext uri="{FF2B5EF4-FFF2-40B4-BE49-F238E27FC236}">
                <a16:creationId xmlns:a16="http://schemas.microsoft.com/office/drawing/2014/main" id="{29C79F63-481E-674B-91E1-CF7B001E17D0}"/>
              </a:ext>
            </a:extLst>
          </p:cNvPr>
          <p:cNvSpPr txBox="1"/>
          <p:nvPr/>
        </p:nvSpPr>
        <p:spPr>
          <a:xfrm>
            <a:off x="8511419" y="6059335"/>
            <a:ext cx="2842381" cy="369332"/>
          </a:xfrm>
          <a:prstGeom prst="rect">
            <a:avLst/>
          </a:prstGeom>
          <a:noFill/>
        </p:spPr>
        <p:txBody>
          <a:bodyPr wrap="none" rtlCol="0">
            <a:spAutoFit/>
          </a:bodyPr>
          <a:lstStyle/>
          <a:p>
            <a:r>
              <a:rPr lang="en-US" b="1" dirty="0">
                <a:solidFill>
                  <a:schemeClr val="tx2"/>
                </a:solidFill>
              </a:rPr>
              <a:t>Features Selection Methods</a:t>
            </a:r>
          </a:p>
        </p:txBody>
      </p:sp>
      <p:pic>
        <p:nvPicPr>
          <p:cNvPr id="10" name="Content Placeholder 4">
            <a:extLst>
              <a:ext uri="{FF2B5EF4-FFF2-40B4-BE49-F238E27FC236}">
                <a16:creationId xmlns:a16="http://schemas.microsoft.com/office/drawing/2014/main" id="{6BB45FE6-3BFC-C243-904C-405F966B9AB6}"/>
              </a:ext>
            </a:extLst>
          </p:cNvPr>
          <p:cNvPicPr>
            <a:picLocks noGrp="1" noChangeAspect="1"/>
          </p:cNvPicPr>
          <p:nvPr>
            <p:ph idx="1"/>
          </p:nvPr>
        </p:nvPicPr>
        <p:blipFill>
          <a:blip r:embed="rId3"/>
          <a:stretch>
            <a:fillRect/>
          </a:stretch>
        </p:blipFill>
        <p:spPr>
          <a:xfrm>
            <a:off x="4575712" y="4465327"/>
            <a:ext cx="6714678" cy="1594008"/>
          </a:xfrm>
          <a:prstGeom prst="rect">
            <a:avLst/>
          </a:prstGeom>
        </p:spPr>
      </p:pic>
      <p:sp>
        <p:nvSpPr>
          <p:cNvPr id="11" name="Rectangle 10">
            <a:extLst>
              <a:ext uri="{FF2B5EF4-FFF2-40B4-BE49-F238E27FC236}">
                <a16:creationId xmlns:a16="http://schemas.microsoft.com/office/drawing/2014/main" id="{7A1D1820-4A65-E14B-885C-DD350444841E}"/>
              </a:ext>
            </a:extLst>
          </p:cNvPr>
          <p:cNvSpPr/>
          <p:nvPr/>
        </p:nvSpPr>
        <p:spPr>
          <a:xfrm>
            <a:off x="4512303" y="4327874"/>
            <a:ext cx="1702932" cy="1858781"/>
          </a:xfrm>
          <a:prstGeom prst="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12A7F87-C46C-6249-ADDE-B3910242D82E}"/>
              </a:ext>
            </a:extLst>
          </p:cNvPr>
          <p:cNvSpPr/>
          <p:nvPr/>
        </p:nvSpPr>
        <p:spPr>
          <a:xfrm>
            <a:off x="1378822" y="5257264"/>
            <a:ext cx="3070071" cy="369332"/>
          </a:xfrm>
          <a:prstGeom prst="rect">
            <a:avLst/>
          </a:prstGeom>
        </p:spPr>
        <p:txBody>
          <a:bodyPr wrap="none">
            <a:spAutoFit/>
          </a:bodyPr>
          <a:lstStyle/>
          <a:p>
            <a:r>
              <a:rPr lang="en-US" b="1" dirty="0">
                <a:solidFill>
                  <a:schemeClr val="tx2"/>
                </a:solidFill>
                <a:latin typeface="Arial" panose="020B0604020202020204" pitchFamily="34" charset="0"/>
                <a:ea typeface="Tahoma" panose="020B0604030504040204" pitchFamily="34" charset="0"/>
                <a:cs typeface="Arial" panose="020B0604020202020204" pitchFamily="34" charset="0"/>
              </a:rPr>
              <a:t>From our Mapping Review</a:t>
            </a:r>
          </a:p>
        </p:txBody>
      </p:sp>
    </p:spTree>
    <p:extLst>
      <p:ext uri="{BB962C8B-B14F-4D97-AF65-F5344CB8AC3E}">
        <p14:creationId xmlns:p14="http://schemas.microsoft.com/office/powerpoint/2010/main" val="2267331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4">
            <a:extLst>
              <a:ext uri="{FF2B5EF4-FFF2-40B4-BE49-F238E27FC236}">
                <a16:creationId xmlns:a16="http://schemas.microsoft.com/office/drawing/2014/main" id="{5E09112F-B813-0640-ADB1-14A4863CBC3B}"/>
              </a:ext>
            </a:extLst>
          </p:cNvPr>
          <p:cNvPicPr>
            <a:picLocks noGrp="1" noChangeAspect="1"/>
          </p:cNvPicPr>
          <p:nvPr>
            <p:ph idx="1"/>
          </p:nvPr>
        </p:nvPicPr>
        <p:blipFill rotWithShape="1">
          <a:blip r:embed="rId3"/>
          <a:srcRect b="60585"/>
          <a:stretch/>
        </p:blipFill>
        <p:spPr>
          <a:xfrm>
            <a:off x="372687" y="2685982"/>
            <a:ext cx="11634435" cy="1942228"/>
          </a:xfrm>
          <a:prstGeom prst="rect">
            <a:avLst/>
          </a:prstGeom>
        </p:spPr>
      </p:pic>
      <p:sp>
        <p:nvSpPr>
          <p:cNvPr id="6" name="Title 5">
            <a:extLst>
              <a:ext uri="{FF2B5EF4-FFF2-40B4-BE49-F238E27FC236}">
                <a16:creationId xmlns:a16="http://schemas.microsoft.com/office/drawing/2014/main" id="{EEDF83D5-70C1-774C-BF74-F048D519461B}"/>
              </a:ext>
            </a:extLst>
          </p:cNvPr>
          <p:cNvSpPr>
            <a:spLocks noGrp="1"/>
          </p:cNvSpPr>
          <p:nvPr>
            <p:ph type="title"/>
          </p:nvPr>
        </p:nvSpPr>
        <p:spPr>
          <a:xfrm>
            <a:off x="372686" y="407632"/>
            <a:ext cx="10944888" cy="850138"/>
          </a:xfrm>
        </p:spPr>
        <p:txBody>
          <a:bodyPr>
            <a:normAutofit fontScale="90000"/>
          </a:bodyPr>
          <a:lstStyle/>
          <a:p>
            <a:r>
              <a:rPr lang="en-US" sz="4000" dirty="0"/>
              <a:t>Motivation:</a:t>
            </a:r>
            <a:br>
              <a:rPr lang="en-US" sz="4000" dirty="0"/>
            </a:br>
            <a:r>
              <a:rPr lang="en-US" sz="3600" dirty="0"/>
              <a:t>Traditional ML algorithms</a:t>
            </a:r>
            <a:endParaRPr lang="en-US" sz="3600" dirty="0">
              <a:solidFill>
                <a:schemeClr val="accent5"/>
              </a:solidFill>
            </a:endParaRPr>
          </a:p>
        </p:txBody>
      </p:sp>
      <p:sp>
        <p:nvSpPr>
          <p:cNvPr id="51" name="Rectangle 50">
            <a:extLst>
              <a:ext uri="{FF2B5EF4-FFF2-40B4-BE49-F238E27FC236}">
                <a16:creationId xmlns:a16="http://schemas.microsoft.com/office/drawing/2014/main" id="{900B1906-3D91-E642-A358-6ED270761617}"/>
              </a:ext>
            </a:extLst>
          </p:cNvPr>
          <p:cNvSpPr/>
          <p:nvPr/>
        </p:nvSpPr>
        <p:spPr>
          <a:xfrm rot="16200000" flipH="1">
            <a:off x="5915085" y="-2529376"/>
            <a:ext cx="734517" cy="11819315"/>
          </a:xfrm>
          <a:prstGeom prst="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9">
            <a:extLst>
              <a:ext uri="{FF2B5EF4-FFF2-40B4-BE49-F238E27FC236}">
                <a16:creationId xmlns:a16="http://schemas.microsoft.com/office/drawing/2014/main" id="{CD2014CF-84CD-3C43-A17E-FC7F4EAAE23D}"/>
              </a:ext>
            </a:extLst>
          </p:cNvPr>
          <p:cNvSpPr>
            <a:spLocks noGrp="1"/>
          </p:cNvSpPr>
          <p:nvPr>
            <p:ph type="sldNum" sz="quarter" idx="12"/>
          </p:nvPr>
        </p:nvSpPr>
        <p:spPr/>
        <p:txBody>
          <a:bodyPr/>
          <a:lstStyle/>
          <a:p>
            <a:fld id="{79D6BE41-4F07-9843-B89E-F43C6BF0BE36}" type="slidenum">
              <a:rPr lang="en-US" smtClean="0"/>
              <a:t>11</a:t>
            </a:fld>
            <a:endParaRPr lang="en-US"/>
          </a:p>
        </p:txBody>
      </p:sp>
      <p:sp>
        <p:nvSpPr>
          <p:cNvPr id="13" name="TextBox 12">
            <a:extLst>
              <a:ext uri="{FF2B5EF4-FFF2-40B4-BE49-F238E27FC236}">
                <a16:creationId xmlns:a16="http://schemas.microsoft.com/office/drawing/2014/main" id="{72E04E56-86DE-E245-B6BB-606800DB1A8D}"/>
              </a:ext>
            </a:extLst>
          </p:cNvPr>
          <p:cNvSpPr txBox="1"/>
          <p:nvPr/>
        </p:nvSpPr>
        <p:spPr>
          <a:xfrm>
            <a:off x="4047443" y="2204159"/>
            <a:ext cx="4028667" cy="461665"/>
          </a:xfrm>
          <a:prstGeom prst="rect">
            <a:avLst/>
          </a:prstGeom>
          <a:noFill/>
        </p:spPr>
        <p:txBody>
          <a:bodyPr wrap="none" rtlCol="0">
            <a:spAutoFit/>
          </a:bodyPr>
          <a:lstStyle/>
          <a:p>
            <a:r>
              <a:rPr lang="en-US" sz="2400" b="1"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From our Mapping Review</a:t>
            </a:r>
          </a:p>
        </p:txBody>
      </p:sp>
    </p:spTree>
    <p:extLst>
      <p:ext uri="{BB962C8B-B14F-4D97-AF65-F5344CB8AC3E}">
        <p14:creationId xmlns:p14="http://schemas.microsoft.com/office/powerpoint/2010/main" val="2594281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EA420-98FA-DC44-A6DD-3E4D9E086A6B}"/>
              </a:ext>
            </a:extLst>
          </p:cNvPr>
          <p:cNvSpPr>
            <a:spLocks noGrp="1"/>
          </p:cNvSpPr>
          <p:nvPr>
            <p:ph type="title"/>
          </p:nvPr>
        </p:nvSpPr>
        <p:spPr>
          <a:xfrm>
            <a:off x="372686" y="365125"/>
            <a:ext cx="10981114" cy="611059"/>
          </a:xfrm>
        </p:spPr>
        <p:txBody>
          <a:bodyPr/>
          <a:lstStyle/>
          <a:p>
            <a:r>
              <a:rPr lang="en-US"/>
              <a:t>Research Goals</a:t>
            </a:r>
            <a:endParaRPr lang="en-US" dirty="0"/>
          </a:p>
        </p:txBody>
      </p:sp>
      <p:sp>
        <p:nvSpPr>
          <p:cNvPr id="3" name="Content Placeholder 2">
            <a:extLst>
              <a:ext uri="{FF2B5EF4-FFF2-40B4-BE49-F238E27FC236}">
                <a16:creationId xmlns:a16="http://schemas.microsoft.com/office/drawing/2014/main" id="{BE9C6C86-B186-E746-92D8-D6E314DCFA1E}"/>
              </a:ext>
            </a:extLst>
          </p:cNvPr>
          <p:cNvSpPr>
            <a:spLocks noGrp="1"/>
          </p:cNvSpPr>
          <p:nvPr>
            <p:ph idx="1"/>
          </p:nvPr>
        </p:nvSpPr>
        <p:spPr>
          <a:xfrm>
            <a:off x="372686" y="1161535"/>
            <a:ext cx="10981114" cy="5015427"/>
          </a:xfrm>
        </p:spPr>
        <p:txBody>
          <a:bodyPr>
            <a:normAutofit fontScale="92500" lnSpcReduction="20000"/>
          </a:bodyPr>
          <a:lstStyle/>
          <a:p>
            <a:pPr marL="514350" indent="-514350">
              <a:buFont typeface="+mj-lt"/>
              <a:buAutoNum type="arabicPeriod"/>
            </a:pPr>
            <a:r>
              <a:rPr lang="en-US" dirty="0"/>
              <a:t>Study of the state-of-the-art on bug severity prediction</a:t>
            </a:r>
          </a:p>
          <a:p>
            <a:pPr lvl="1"/>
            <a:r>
              <a:rPr lang="en-US" sz="2600" dirty="0"/>
              <a:t>Write a </a:t>
            </a:r>
            <a:r>
              <a:rPr lang="en-US" sz="2600" dirty="0">
                <a:solidFill>
                  <a:schemeClr val="accent2"/>
                </a:solidFill>
              </a:rPr>
              <a:t>systematic mapping review </a:t>
            </a:r>
            <a:r>
              <a:rPr lang="en-US" sz="2600" dirty="0"/>
              <a:t>about this research topic</a:t>
            </a:r>
          </a:p>
          <a:p>
            <a:pPr lvl="1"/>
            <a:r>
              <a:rPr lang="en-US" sz="2600" dirty="0"/>
              <a:t>Identify the main </a:t>
            </a:r>
            <a:r>
              <a:rPr lang="en-US" sz="2600" dirty="0">
                <a:solidFill>
                  <a:schemeClr val="accent2"/>
                </a:solidFill>
              </a:rPr>
              <a:t>problems</a:t>
            </a:r>
            <a:r>
              <a:rPr lang="en-US" sz="2600" dirty="0"/>
              <a:t>, </a:t>
            </a:r>
            <a:r>
              <a:rPr lang="en-US" sz="2600" dirty="0">
                <a:solidFill>
                  <a:schemeClr val="accent2"/>
                </a:solidFill>
              </a:rPr>
              <a:t>gaps</a:t>
            </a:r>
            <a:r>
              <a:rPr lang="en-US" sz="2600" dirty="0"/>
              <a:t> and </a:t>
            </a:r>
            <a:r>
              <a:rPr lang="en-US" sz="2600" dirty="0">
                <a:solidFill>
                  <a:schemeClr val="accent2"/>
                </a:solidFill>
              </a:rPr>
              <a:t>opportunities</a:t>
            </a:r>
          </a:p>
          <a:p>
            <a:pPr marL="514350" indent="-514350">
              <a:lnSpc>
                <a:spcPct val="170000"/>
              </a:lnSpc>
              <a:buFont typeface="+mj-lt"/>
              <a:buAutoNum type="arabicPeriod"/>
            </a:pPr>
            <a:r>
              <a:rPr lang="en-US" dirty="0"/>
              <a:t>Select one or more problems, gaps and opportunities</a:t>
            </a:r>
          </a:p>
          <a:p>
            <a:pPr marL="457200" lvl="1" indent="0">
              <a:buNone/>
            </a:pPr>
            <a:r>
              <a:rPr lang="en-US" sz="2400" dirty="0"/>
              <a:t>2.1. Modeling the temporal context information of long-lived bug report </a:t>
            </a:r>
          </a:p>
          <a:p>
            <a:pPr marL="457200" lvl="1" indent="0">
              <a:buNone/>
            </a:pPr>
            <a:r>
              <a:rPr lang="en-US" sz="2400" dirty="0"/>
              <a:t>2.2. Addressing </a:t>
            </a:r>
            <a:r>
              <a:rPr lang="en-US" sz="2400" dirty="0">
                <a:solidFill>
                  <a:schemeClr val="accent2"/>
                </a:solidFill>
              </a:rPr>
              <a:t>Imbalanced</a:t>
            </a:r>
            <a:r>
              <a:rPr lang="en-US" sz="2400" dirty="0"/>
              <a:t> and </a:t>
            </a:r>
            <a:r>
              <a:rPr lang="en-US" sz="2400" dirty="0">
                <a:solidFill>
                  <a:schemeClr val="accent2"/>
                </a:solidFill>
              </a:rPr>
              <a:t>high dimensional </a:t>
            </a:r>
            <a:r>
              <a:rPr lang="en-US" sz="2400" dirty="0"/>
              <a:t>datasets in bug report repositories</a:t>
            </a:r>
          </a:p>
          <a:p>
            <a:pPr marL="457200" lvl="1" indent="0">
              <a:buNone/>
            </a:pPr>
            <a:r>
              <a:rPr lang="en-US" sz="2400" dirty="0"/>
              <a:t>2.3 Investigating </a:t>
            </a:r>
            <a:r>
              <a:rPr lang="en-US" sz="2400" dirty="0">
                <a:solidFill>
                  <a:schemeClr val="accent2"/>
                </a:solidFill>
              </a:rPr>
              <a:t>state-of-the-art</a:t>
            </a:r>
            <a:r>
              <a:rPr lang="en-US" sz="2400" dirty="0"/>
              <a:t> in </a:t>
            </a:r>
            <a:r>
              <a:rPr lang="en-US" sz="2400" dirty="0">
                <a:solidFill>
                  <a:schemeClr val="accent2"/>
                </a:solidFill>
              </a:rPr>
              <a:t>machine learning </a:t>
            </a:r>
            <a:r>
              <a:rPr lang="en-US" sz="2400" dirty="0"/>
              <a:t>and </a:t>
            </a:r>
            <a:r>
              <a:rPr lang="en-US" sz="2400" dirty="0">
                <a:solidFill>
                  <a:schemeClr val="accent2"/>
                </a:solidFill>
              </a:rPr>
              <a:t>feature</a:t>
            </a:r>
            <a:r>
              <a:rPr lang="en-US" sz="2400" dirty="0"/>
              <a:t> </a:t>
            </a:r>
            <a:r>
              <a:rPr lang="en-US" sz="2400" dirty="0">
                <a:solidFill>
                  <a:schemeClr val="accent2"/>
                </a:solidFill>
              </a:rPr>
              <a:t>selection methods</a:t>
            </a:r>
            <a:r>
              <a:rPr lang="en-US" sz="2400" dirty="0"/>
              <a:t> to predict severity level of long-lived bug report</a:t>
            </a:r>
          </a:p>
          <a:p>
            <a:pPr marL="0" indent="0">
              <a:lnSpc>
                <a:spcPct val="170000"/>
              </a:lnSpc>
              <a:buNone/>
            </a:pPr>
            <a:endParaRPr lang="en-US" dirty="0"/>
          </a:p>
        </p:txBody>
      </p:sp>
      <p:sp>
        <p:nvSpPr>
          <p:cNvPr id="4" name="Slide Number Placeholder 3">
            <a:extLst>
              <a:ext uri="{FF2B5EF4-FFF2-40B4-BE49-F238E27FC236}">
                <a16:creationId xmlns:a16="http://schemas.microsoft.com/office/drawing/2014/main" id="{7087E08D-17A0-9E4D-AB2B-165604261F94}"/>
              </a:ext>
            </a:extLst>
          </p:cNvPr>
          <p:cNvSpPr>
            <a:spLocks noGrp="1"/>
          </p:cNvSpPr>
          <p:nvPr>
            <p:ph type="sldNum" sz="quarter" idx="12"/>
          </p:nvPr>
        </p:nvSpPr>
        <p:spPr>
          <a:xfrm>
            <a:off x="10886308" y="6306922"/>
            <a:ext cx="949411" cy="365125"/>
          </a:xfrm>
        </p:spPr>
        <p:txBody>
          <a:bodyPr/>
          <a:lstStyle/>
          <a:p>
            <a:fld id="{79D6BE41-4F07-9843-B89E-F43C6BF0BE36}" type="slidenum">
              <a:rPr lang="en-US" smtClean="0"/>
              <a:pPr/>
              <a:t>12</a:t>
            </a:fld>
            <a:endParaRPr lang="en-US" dirty="0"/>
          </a:p>
        </p:txBody>
      </p:sp>
      <p:pic>
        <p:nvPicPr>
          <p:cNvPr id="5" name="Graphic 4" descr="Checkmark">
            <a:extLst>
              <a:ext uri="{FF2B5EF4-FFF2-40B4-BE49-F238E27FC236}">
                <a16:creationId xmlns:a16="http://schemas.microsoft.com/office/drawing/2014/main" id="{E1B7E98D-21E0-3E4A-A4CC-4E543851E8A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367144" y="1161535"/>
            <a:ext cx="421321" cy="421321"/>
          </a:xfrm>
          <a:prstGeom prst="rect">
            <a:avLst/>
          </a:prstGeom>
        </p:spPr>
      </p:pic>
      <p:pic>
        <p:nvPicPr>
          <p:cNvPr id="15" name="Graphic 14" descr="Checkmark">
            <a:extLst>
              <a:ext uri="{FF2B5EF4-FFF2-40B4-BE49-F238E27FC236}">
                <a16:creationId xmlns:a16="http://schemas.microsoft.com/office/drawing/2014/main" id="{0C137E76-6DA2-774F-A580-11807E732EA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367144" y="2962664"/>
            <a:ext cx="421321" cy="421321"/>
          </a:xfrm>
          <a:prstGeom prst="rect">
            <a:avLst/>
          </a:prstGeom>
        </p:spPr>
      </p:pic>
    </p:spTree>
    <p:extLst>
      <p:ext uri="{BB962C8B-B14F-4D97-AF65-F5344CB8AC3E}">
        <p14:creationId xmlns:p14="http://schemas.microsoft.com/office/powerpoint/2010/main" val="1848985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EA420-98FA-DC44-A6DD-3E4D9E086A6B}"/>
              </a:ext>
            </a:extLst>
          </p:cNvPr>
          <p:cNvSpPr>
            <a:spLocks noGrp="1"/>
          </p:cNvSpPr>
          <p:nvPr>
            <p:ph type="title"/>
          </p:nvPr>
        </p:nvSpPr>
        <p:spPr>
          <a:xfrm>
            <a:off x="372686" y="365125"/>
            <a:ext cx="10981114" cy="611059"/>
          </a:xfrm>
        </p:spPr>
        <p:txBody>
          <a:bodyPr/>
          <a:lstStyle/>
          <a:p>
            <a:r>
              <a:rPr lang="en-US"/>
              <a:t>Research Goals</a:t>
            </a:r>
            <a:endParaRPr lang="en-US" dirty="0"/>
          </a:p>
        </p:txBody>
      </p:sp>
      <p:sp>
        <p:nvSpPr>
          <p:cNvPr id="3" name="Content Placeholder 2">
            <a:extLst>
              <a:ext uri="{FF2B5EF4-FFF2-40B4-BE49-F238E27FC236}">
                <a16:creationId xmlns:a16="http://schemas.microsoft.com/office/drawing/2014/main" id="{BE9C6C86-B186-E746-92D8-D6E314DCFA1E}"/>
              </a:ext>
            </a:extLst>
          </p:cNvPr>
          <p:cNvSpPr>
            <a:spLocks noGrp="1"/>
          </p:cNvSpPr>
          <p:nvPr>
            <p:ph idx="1"/>
          </p:nvPr>
        </p:nvSpPr>
        <p:spPr>
          <a:xfrm>
            <a:off x="372686" y="1161535"/>
            <a:ext cx="10981114" cy="5015427"/>
          </a:xfrm>
        </p:spPr>
        <p:txBody>
          <a:bodyPr>
            <a:normAutofit/>
          </a:bodyPr>
          <a:lstStyle/>
          <a:p>
            <a:pPr marL="514350" indent="-514350">
              <a:lnSpc>
                <a:spcPct val="170000"/>
              </a:lnSpc>
              <a:buFont typeface="+mj-lt"/>
              <a:buAutoNum type="arabicPeriod" startAt="3"/>
            </a:pPr>
            <a:r>
              <a:rPr lang="en-US" dirty="0"/>
              <a:t>Develop </a:t>
            </a:r>
            <a:r>
              <a:rPr lang="en-US" dirty="0">
                <a:solidFill>
                  <a:schemeClr val="accent2"/>
                </a:solidFill>
              </a:rPr>
              <a:t>new learning models </a:t>
            </a:r>
            <a:r>
              <a:rPr lang="en-US" dirty="0"/>
              <a:t>to automatically predict severity level of bugs reports.</a:t>
            </a:r>
          </a:p>
        </p:txBody>
      </p:sp>
      <p:sp>
        <p:nvSpPr>
          <p:cNvPr id="4" name="Slide Number Placeholder 3">
            <a:extLst>
              <a:ext uri="{FF2B5EF4-FFF2-40B4-BE49-F238E27FC236}">
                <a16:creationId xmlns:a16="http://schemas.microsoft.com/office/drawing/2014/main" id="{7087E08D-17A0-9E4D-AB2B-165604261F94}"/>
              </a:ext>
            </a:extLst>
          </p:cNvPr>
          <p:cNvSpPr>
            <a:spLocks noGrp="1"/>
          </p:cNvSpPr>
          <p:nvPr>
            <p:ph type="sldNum" sz="quarter" idx="12"/>
          </p:nvPr>
        </p:nvSpPr>
        <p:spPr>
          <a:xfrm>
            <a:off x="10886308" y="6306922"/>
            <a:ext cx="949411" cy="365125"/>
          </a:xfrm>
        </p:spPr>
        <p:txBody>
          <a:bodyPr/>
          <a:lstStyle/>
          <a:p>
            <a:fld id="{79D6BE41-4F07-9843-B89E-F43C6BF0BE36}" type="slidenum">
              <a:rPr lang="en-US" smtClean="0"/>
              <a:pPr/>
              <a:t>13</a:t>
            </a:fld>
            <a:endParaRPr lang="en-US" dirty="0"/>
          </a:p>
        </p:txBody>
      </p:sp>
    </p:spTree>
    <p:extLst>
      <p:ext uri="{BB962C8B-B14F-4D97-AF65-F5344CB8AC3E}">
        <p14:creationId xmlns:p14="http://schemas.microsoft.com/office/powerpoint/2010/main" val="371006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83126C1C-33D2-644E-BF18-A66A3D03EEA8}"/>
              </a:ext>
            </a:extLst>
          </p:cNvPr>
          <p:cNvSpPr>
            <a:spLocks noGrp="1"/>
          </p:cNvSpPr>
          <p:nvPr>
            <p:ph type="title"/>
          </p:nvPr>
        </p:nvSpPr>
        <p:spPr/>
        <p:txBody>
          <a:bodyPr>
            <a:noAutofit/>
          </a:bodyPr>
          <a:lstStyle/>
          <a:p>
            <a:r>
              <a:rPr lang="en-US" sz="3600" dirty="0"/>
              <a:t>Research Activities Done</a:t>
            </a:r>
            <a:endParaRPr lang="en-US" sz="3200" dirty="0">
              <a:solidFill>
                <a:schemeClr val="accent5"/>
              </a:solidFill>
            </a:endParaRPr>
          </a:p>
        </p:txBody>
      </p:sp>
      <p:sp>
        <p:nvSpPr>
          <p:cNvPr id="3" name="Oval 2">
            <a:extLst>
              <a:ext uri="{FF2B5EF4-FFF2-40B4-BE49-F238E27FC236}">
                <a16:creationId xmlns:a16="http://schemas.microsoft.com/office/drawing/2014/main" id="{173CA136-B4CC-184E-A914-49FF5FF9DE6B}"/>
              </a:ext>
            </a:extLst>
          </p:cNvPr>
          <p:cNvSpPr/>
          <p:nvPr/>
        </p:nvSpPr>
        <p:spPr>
          <a:xfrm>
            <a:off x="2945499" y="2000162"/>
            <a:ext cx="394447" cy="394447"/>
          </a:xfrm>
          <a:prstGeom prst="ellipse">
            <a:avLst/>
          </a:prstGeom>
          <a:solidFill>
            <a:schemeClr val="accent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A132960-503F-3D4E-A586-7D7E28C2B1D0}"/>
              </a:ext>
            </a:extLst>
          </p:cNvPr>
          <p:cNvSpPr txBox="1"/>
          <p:nvPr/>
        </p:nvSpPr>
        <p:spPr>
          <a:xfrm>
            <a:off x="3339946" y="2000162"/>
            <a:ext cx="4955203" cy="400110"/>
          </a:xfrm>
          <a:prstGeom prst="rect">
            <a:avLst/>
          </a:prstGeom>
          <a:noFill/>
        </p:spPr>
        <p:txBody>
          <a:bodyPr wrap="none" rtlCol="0">
            <a:spAutoFit/>
          </a:bodyPr>
          <a:lstStyle/>
          <a:p>
            <a:r>
              <a:rPr lang="en-US" sz="200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Exploration of bug report repositories data</a:t>
            </a:r>
          </a:p>
        </p:txBody>
      </p:sp>
      <p:sp>
        <p:nvSpPr>
          <p:cNvPr id="7" name="Oval 6">
            <a:extLst>
              <a:ext uri="{FF2B5EF4-FFF2-40B4-BE49-F238E27FC236}">
                <a16:creationId xmlns:a16="http://schemas.microsoft.com/office/drawing/2014/main" id="{79556073-4C4B-6940-B953-ACEEC811509C}"/>
              </a:ext>
            </a:extLst>
          </p:cNvPr>
          <p:cNvSpPr/>
          <p:nvPr/>
        </p:nvSpPr>
        <p:spPr>
          <a:xfrm>
            <a:off x="2945499" y="2653964"/>
            <a:ext cx="394447" cy="394447"/>
          </a:xfrm>
          <a:prstGeom prst="ellipse">
            <a:avLst/>
          </a:prstGeom>
          <a:solidFill>
            <a:schemeClr val="accent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E265512-A6F9-FC4C-9344-5C92D4679EF8}"/>
              </a:ext>
            </a:extLst>
          </p:cNvPr>
          <p:cNvSpPr txBox="1"/>
          <p:nvPr/>
        </p:nvSpPr>
        <p:spPr>
          <a:xfrm>
            <a:off x="3339946" y="2634858"/>
            <a:ext cx="3605474" cy="400110"/>
          </a:xfrm>
          <a:prstGeom prst="rect">
            <a:avLst/>
          </a:prstGeom>
          <a:noFill/>
        </p:spPr>
        <p:txBody>
          <a:bodyPr wrap="none" rtlCol="0">
            <a:spAutoFit/>
          </a:bodyPr>
          <a:lstStyle/>
          <a:p>
            <a:r>
              <a:rPr lang="en-US" sz="200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Machine learning experiments</a:t>
            </a:r>
          </a:p>
        </p:txBody>
      </p:sp>
      <p:sp>
        <p:nvSpPr>
          <p:cNvPr id="9" name="Oval 8">
            <a:extLst>
              <a:ext uri="{FF2B5EF4-FFF2-40B4-BE49-F238E27FC236}">
                <a16:creationId xmlns:a16="http://schemas.microsoft.com/office/drawing/2014/main" id="{B6F8FB1D-D8FF-384D-81EC-2863B220B0D5}"/>
              </a:ext>
            </a:extLst>
          </p:cNvPr>
          <p:cNvSpPr/>
          <p:nvPr/>
        </p:nvSpPr>
        <p:spPr>
          <a:xfrm>
            <a:off x="2944518" y="3307766"/>
            <a:ext cx="394447" cy="394447"/>
          </a:xfrm>
          <a:prstGeom prst="ellipse">
            <a:avLst/>
          </a:prstGeom>
          <a:solidFill>
            <a:schemeClr val="accent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F86B7E0-3319-BE49-98D9-02691D7A0CD8}"/>
              </a:ext>
            </a:extLst>
          </p:cNvPr>
          <p:cNvSpPr txBox="1"/>
          <p:nvPr/>
        </p:nvSpPr>
        <p:spPr>
          <a:xfrm>
            <a:off x="3339946" y="3287483"/>
            <a:ext cx="6255239" cy="400110"/>
          </a:xfrm>
          <a:prstGeom prst="rect">
            <a:avLst/>
          </a:prstGeom>
          <a:noFill/>
        </p:spPr>
        <p:txBody>
          <a:bodyPr wrap="none" rtlCol="0">
            <a:spAutoFit/>
          </a:bodyPr>
          <a:lstStyle/>
          <a:p>
            <a:r>
              <a:rPr lang="en-US" sz="200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Paper submission and learning with peers feedback </a:t>
            </a:r>
          </a:p>
        </p:txBody>
      </p:sp>
      <p:sp>
        <p:nvSpPr>
          <p:cNvPr id="11" name="Oval 10">
            <a:extLst>
              <a:ext uri="{FF2B5EF4-FFF2-40B4-BE49-F238E27FC236}">
                <a16:creationId xmlns:a16="http://schemas.microsoft.com/office/drawing/2014/main" id="{F1400C6F-8B25-2F47-BD3D-7C3ADF2419FE}"/>
              </a:ext>
            </a:extLst>
          </p:cNvPr>
          <p:cNvSpPr/>
          <p:nvPr/>
        </p:nvSpPr>
        <p:spPr>
          <a:xfrm>
            <a:off x="2944517" y="3961568"/>
            <a:ext cx="394447" cy="394447"/>
          </a:xfrm>
          <a:prstGeom prst="ellipse">
            <a:avLst/>
          </a:prstGeom>
          <a:solidFill>
            <a:schemeClr val="accent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5E73DA2-51B8-E541-9B7D-085457724928}"/>
              </a:ext>
            </a:extLst>
          </p:cNvPr>
          <p:cNvSpPr txBox="1"/>
          <p:nvPr/>
        </p:nvSpPr>
        <p:spPr>
          <a:xfrm>
            <a:off x="3339946" y="3958036"/>
            <a:ext cx="4480907" cy="400110"/>
          </a:xfrm>
          <a:prstGeom prst="rect">
            <a:avLst/>
          </a:prstGeom>
          <a:noFill/>
        </p:spPr>
        <p:txBody>
          <a:bodyPr wrap="none" rtlCol="0">
            <a:spAutoFit/>
          </a:bodyPr>
          <a:lstStyle/>
          <a:p>
            <a:r>
              <a:rPr lang="en-US" sz="200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Writing a mapping review (submitted) </a:t>
            </a:r>
          </a:p>
        </p:txBody>
      </p:sp>
      <p:sp>
        <p:nvSpPr>
          <p:cNvPr id="19" name="Oval 18">
            <a:extLst>
              <a:ext uri="{FF2B5EF4-FFF2-40B4-BE49-F238E27FC236}">
                <a16:creationId xmlns:a16="http://schemas.microsoft.com/office/drawing/2014/main" id="{D40CA3AA-FA56-3741-82A8-2E182C0678B5}"/>
              </a:ext>
            </a:extLst>
          </p:cNvPr>
          <p:cNvSpPr/>
          <p:nvPr/>
        </p:nvSpPr>
        <p:spPr>
          <a:xfrm>
            <a:off x="2941332" y="4649747"/>
            <a:ext cx="394447" cy="394447"/>
          </a:xfrm>
          <a:prstGeom prst="ellipse">
            <a:avLst/>
          </a:prstGeom>
          <a:solidFill>
            <a:schemeClr val="accent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C2A2257E-D385-F040-B4B0-496C91754333}"/>
              </a:ext>
            </a:extLst>
          </p:cNvPr>
          <p:cNvSpPr txBox="1"/>
          <p:nvPr/>
        </p:nvSpPr>
        <p:spPr>
          <a:xfrm>
            <a:off x="3354694" y="4661788"/>
            <a:ext cx="7531614" cy="400110"/>
          </a:xfrm>
          <a:prstGeom prst="rect">
            <a:avLst/>
          </a:prstGeom>
          <a:noFill/>
        </p:spPr>
        <p:txBody>
          <a:bodyPr wrap="none" rtlCol="0">
            <a:spAutoFit/>
          </a:bodyPr>
          <a:lstStyle/>
          <a:p>
            <a:r>
              <a:rPr lang="en-US" sz="200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Proposing new learning models to bug report severity prediction</a:t>
            </a:r>
          </a:p>
        </p:txBody>
      </p:sp>
      <p:cxnSp>
        <p:nvCxnSpPr>
          <p:cNvPr id="23" name="Straight Arrow Connector 22">
            <a:extLst>
              <a:ext uri="{FF2B5EF4-FFF2-40B4-BE49-F238E27FC236}">
                <a16:creationId xmlns:a16="http://schemas.microsoft.com/office/drawing/2014/main" id="{BA8592B8-B82E-AF4A-8B78-13543FACC457}"/>
              </a:ext>
            </a:extLst>
          </p:cNvPr>
          <p:cNvCxnSpPr>
            <a:cxnSpLocks/>
            <a:stCxn id="3" idx="4"/>
            <a:endCxn id="7" idx="0"/>
          </p:cNvCxnSpPr>
          <p:nvPr/>
        </p:nvCxnSpPr>
        <p:spPr>
          <a:xfrm>
            <a:off x="3142723" y="2394609"/>
            <a:ext cx="0" cy="259355"/>
          </a:xfrm>
          <a:prstGeom prst="straightConnector1">
            <a:avLst/>
          </a:prstGeom>
          <a:ln w="38100">
            <a:solidFill>
              <a:schemeClr val="tx2"/>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22C8633-1409-1448-A9C2-5CB509F64891}"/>
              </a:ext>
            </a:extLst>
          </p:cNvPr>
          <p:cNvCxnSpPr>
            <a:cxnSpLocks/>
            <a:stCxn id="7" idx="4"/>
            <a:endCxn id="9" idx="0"/>
          </p:cNvCxnSpPr>
          <p:nvPr/>
        </p:nvCxnSpPr>
        <p:spPr>
          <a:xfrm flipH="1">
            <a:off x="3141742" y="3048411"/>
            <a:ext cx="981" cy="259355"/>
          </a:xfrm>
          <a:prstGeom prst="straightConnector1">
            <a:avLst/>
          </a:prstGeom>
          <a:ln w="38100">
            <a:solidFill>
              <a:schemeClr val="tx2"/>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9895755-FA47-4249-B42C-F7C2B4CB183B}"/>
              </a:ext>
            </a:extLst>
          </p:cNvPr>
          <p:cNvCxnSpPr>
            <a:cxnSpLocks/>
            <a:stCxn id="9" idx="4"/>
            <a:endCxn id="11" idx="0"/>
          </p:cNvCxnSpPr>
          <p:nvPr/>
        </p:nvCxnSpPr>
        <p:spPr>
          <a:xfrm flipH="1">
            <a:off x="3141741" y="3702213"/>
            <a:ext cx="1" cy="259355"/>
          </a:xfrm>
          <a:prstGeom prst="straightConnector1">
            <a:avLst/>
          </a:prstGeom>
          <a:ln w="38100">
            <a:solidFill>
              <a:schemeClr val="tx2"/>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FCA406E9-32FF-464C-AEA2-C4D814F1C533}"/>
              </a:ext>
            </a:extLst>
          </p:cNvPr>
          <p:cNvCxnSpPr>
            <a:cxnSpLocks/>
            <a:stCxn id="11" idx="4"/>
            <a:endCxn id="19" idx="0"/>
          </p:cNvCxnSpPr>
          <p:nvPr/>
        </p:nvCxnSpPr>
        <p:spPr>
          <a:xfrm flipH="1">
            <a:off x="3138556" y="4356015"/>
            <a:ext cx="3185" cy="293732"/>
          </a:xfrm>
          <a:prstGeom prst="straightConnector1">
            <a:avLst/>
          </a:prstGeom>
          <a:ln w="38100">
            <a:solidFill>
              <a:schemeClr val="tx2"/>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FD8C940C-6CA1-0548-9B53-B56C9B799EC9}"/>
              </a:ext>
            </a:extLst>
          </p:cNvPr>
          <p:cNvSpPr txBox="1"/>
          <p:nvPr/>
        </p:nvSpPr>
        <p:spPr>
          <a:xfrm>
            <a:off x="1924159" y="2026108"/>
            <a:ext cx="982961" cy="400110"/>
          </a:xfrm>
          <a:prstGeom prst="rect">
            <a:avLst/>
          </a:prstGeom>
          <a:noFill/>
        </p:spPr>
        <p:txBody>
          <a:bodyPr wrap="none" rtlCol="0">
            <a:spAutoFit/>
          </a:bodyPr>
          <a:lstStyle/>
          <a:p>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2016/2</a:t>
            </a:r>
          </a:p>
        </p:txBody>
      </p:sp>
      <p:sp>
        <p:nvSpPr>
          <p:cNvPr id="50" name="TextBox 49">
            <a:extLst>
              <a:ext uri="{FF2B5EF4-FFF2-40B4-BE49-F238E27FC236}">
                <a16:creationId xmlns:a16="http://schemas.microsoft.com/office/drawing/2014/main" id="{4A8C1CD3-5D5C-6B47-922D-7EAA951B5369}"/>
              </a:ext>
            </a:extLst>
          </p:cNvPr>
          <p:cNvSpPr txBox="1"/>
          <p:nvPr/>
        </p:nvSpPr>
        <p:spPr>
          <a:xfrm>
            <a:off x="1870795" y="4644084"/>
            <a:ext cx="982961" cy="400110"/>
          </a:xfrm>
          <a:prstGeom prst="rect">
            <a:avLst/>
          </a:prstGeom>
          <a:noFill/>
        </p:spPr>
        <p:txBody>
          <a:bodyPr wrap="square" rtlCol="0">
            <a:spAutoFit/>
          </a:bodyPr>
          <a:lstStyle/>
          <a:p>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2018/2</a:t>
            </a:r>
            <a:endParaRPr lang="en-US"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51" name="TextBox 50">
            <a:extLst>
              <a:ext uri="{FF2B5EF4-FFF2-40B4-BE49-F238E27FC236}">
                <a16:creationId xmlns:a16="http://schemas.microsoft.com/office/drawing/2014/main" id="{FC6F4B69-8EED-2E4F-B9D5-3D6A610772A7}"/>
              </a:ext>
            </a:extLst>
          </p:cNvPr>
          <p:cNvSpPr txBox="1"/>
          <p:nvPr/>
        </p:nvSpPr>
        <p:spPr>
          <a:xfrm>
            <a:off x="1349079" y="5608183"/>
            <a:ext cx="248786" cy="369332"/>
          </a:xfrm>
          <a:prstGeom prst="rect">
            <a:avLst/>
          </a:prstGeom>
          <a:noFill/>
        </p:spPr>
        <p:txBody>
          <a:bodyPr wrap="square" rtlCol="0">
            <a:spAutoFit/>
          </a:bodyPr>
          <a:lstStyle/>
          <a:p>
            <a:r>
              <a:rPr lang="en-US" dirty="0">
                <a:latin typeface="Arial" panose="020B0604020202020204" pitchFamily="34" charset="0"/>
                <a:ea typeface="Tahoma" panose="020B0604030504040204" pitchFamily="34" charset="0"/>
                <a:cs typeface="Arial" panose="020B0604020202020204" pitchFamily="34" charset="0"/>
              </a:rPr>
              <a:t> </a:t>
            </a:r>
          </a:p>
        </p:txBody>
      </p:sp>
      <p:pic>
        <p:nvPicPr>
          <p:cNvPr id="5" name="Graphic 4" descr="Checkmark">
            <a:extLst>
              <a:ext uri="{FF2B5EF4-FFF2-40B4-BE49-F238E27FC236}">
                <a16:creationId xmlns:a16="http://schemas.microsoft.com/office/drawing/2014/main" id="{B72AB8E1-7E8F-5542-A991-31E34EF6249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22256" y="2069425"/>
            <a:ext cx="244014" cy="244014"/>
          </a:xfrm>
          <a:prstGeom prst="rect">
            <a:avLst/>
          </a:prstGeom>
        </p:spPr>
      </p:pic>
      <p:pic>
        <p:nvPicPr>
          <p:cNvPr id="29" name="Graphic 28" descr="Checkmark">
            <a:extLst>
              <a:ext uri="{FF2B5EF4-FFF2-40B4-BE49-F238E27FC236}">
                <a16:creationId xmlns:a16="http://schemas.microsoft.com/office/drawing/2014/main" id="{9DB040AE-6A0E-FF42-8F93-7BA2A9721F7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15250" y="2722389"/>
            <a:ext cx="244014" cy="244014"/>
          </a:xfrm>
          <a:prstGeom prst="rect">
            <a:avLst/>
          </a:prstGeom>
        </p:spPr>
      </p:pic>
      <p:pic>
        <p:nvPicPr>
          <p:cNvPr id="31" name="Graphic 30" descr="Checkmark">
            <a:extLst>
              <a:ext uri="{FF2B5EF4-FFF2-40B4-BE49-F238E27FC236}">
                <a16:creationId xmlns:a16="http://schemas.microsoft.com/office/drawing/2014/main" id="{6C679934-50D7-D84A-B01F-BEA2DBEC3D2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24218" y="3376811"/>
            <a:ext cx="244014" cy="244014"/>
          </a:xfrm>
          <a:prstGeom prst="rect">
            <a:avLst/>
          </a:prstGeom>
        </p:spPr>
      </p:pic>
      <p:pic>
        <p:nvPicPr>
          <p:cNvPr id="32" name="Graphic 31" descr="Checkmark">
            <a:extLst>
              <a:ext uri="{FF2B5EF4-FFF2-40B4-BE49-F238E27FC236}">
                <a16:creationId xmlns:a16="http://schemas.microsoft.com/office/drawing/2014/main" id="{3A3D8D82-3E4A-C448-873B-03818945C46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33186" y="4031230"/>
            <a:ext cx="244014" cy="244014"/>
          </a:xfrm>
          <a:prstGeom prst="rect">
            <a:avLst/>
          </a:prstGeom>
        </p:spPr>
      </p:pic>
      <p:pic>
        <p:nvPicPr>
          <p:cNvPr id="34" name="Graphic 33" descr="Checkmark">
            <a:extLst>
              <a:ext uri="{FF2B5EF4-FFF2-40B4-BE49-F238E27FC236}">
                <a16:creationId xmlns:a16="http://schemas.microsoft.com/office/drawing/2014/main" id="{B184D807-D204-4047-84E9-2ABEFABE589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21041" y="4729608"/>
            <a:ext cx="244014" cy="244014"/>
          </a:xfrm>
          <a:prstGeom prst="rect">
            <a:avLst/>
          </a:prstGeom>
        </p:spPr>
      </p:pic>
      <p:sp>
        <p:nvSpPr>
          <p:cNvPr id="2" name="Slide Number Placeholder 1">
            <a:extLst>
              <a:ext uri="{FF2B5EF4-FFF2-40B4-BE49-F238E27FC236}">
                <a16:creationId xmlns:a16="http://schemas.microsoft.com/office/drawing/2014/main" id="{9F719FED-B513-D84C-9503-83EC16300338}"/>
              </a:ext>
            </a:extLst>
          </p:cNvPr>
          <p:cNvSpPr>
            <a:spLocks noGrp="1"/>
          </p:cNvSpPr>
          <p:nvPr>
            <p:ph type="sldNum" sz="quarter" idx="12"/>
          </p:nvPr>
        </p:nvSpPr>
        <p:spPr/>
        <p:txBody>
          <a:bodyPr/>
          <a:lstStyle/>
          <a:p>
            <a:fld id="{79D6BE41-4F07-9843-B89E-F43C6BF0BE36}" type="slidenum">
              <a:rPr lang="en-US" smtClean="0"/>
              <a:t>14</a:t>
            </a:fld>
            <a:endParaRPr lang="en-US"/>
          </a:p>
        </p:txBody>
      </p:sp>
    </p:spTree>
    <p:extLst>
      <p:ext uri="{BB962C8B-B14F-4D97-AF65-F5344CB8AC3E}">
        <p14:creationId xmlns:p14="http://schemas.microsoft.com/office/powerpoint/2010/main" val="2036610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1A3F416-5BDA-1243-9620-677FE98D0BDB}"/>
              </a:ext>
            </a:extLst>
          </p:cNvPr>
          <p:cNvSpPr>
            <a:spLocks noGrp="1"/>
          </p:cNvSpPr>
          <p:nvPr>
            <p:ph type="sldNum" sz="quarter" idx="12"/>
          </p:nvPr>
        </p:nvSpPr>
        <p:spPr/>
        <p:txBody>
          <a:bodyPr/>
          <a:lstStyle/>
          <a:p>
            <a:fld id="{79D6BE41-4F07-9843-B89E-F43C6BF0BE36}" type="slidenum">
              <a:rPr lang="en-US" smtClean="0"/>
              <a:t>15</a:t>
            </a:fld>
            <a:endParaRPr lang="en-US"/>
          </a:p>
        </p:txBody>
      </p:sp>
      <p:pic>
        <p:nvPicPr>
          <p:cNvPr id="6" name="Picture 5">
            <a:extLst>
              <a:ext uri="{FF2B5EF4-FFF2-40B4-BE49-F238E27FC236}">
                <a16:creationId xmlns:a16="http://schemas.microsoft.com/office/drawing/2014/main" id="{4893C281-BAEC-F241-8BD0-3CA20A9D2757}"/>
              </a:ext>
            </a:extLst>
          </p:cNvPr>
          <p:cNvPicPr>
            <a:picLocks noChangeAspect="1"/>
          </p:cNvPicPr>
          <p:nvPr/>
        </p:nvPicPr>
        <p:blipFill>
          <a:blip r:embed="rId3"/>
          <a:stretch>
            <a:fillRect/>
          </a:stretch>
        </p:blipFill>
        <p:spPr>
          <a:xfrm>
            <a:off x="6465594" y="2190684"/>
            <a:ext cx="5370125" cy="3839518"/>
          </a:xfrm>
          <a:prstGeom prst="rect">
            <a:avLst/>
          </a:prstGeom>
        </p:spPr>
      </p:pic>
      <p:sp>
        <p:nvSpPr>
          <p:cNvPr id="9" name="Title 8">
            <a:extLst>
              <a:ext uri="{FF2B5EF4-FFF2-40B4-BE49-F238E27FC236}">
                <a16:creationId xmlns:a16="http://schemas.microsoft.com/office/drawing/2014/main" id="{A3934890-4DE7-6247-8406-D6B90EFB6456}"/>
              </a:ext>
            </a:extLst>
          </p:cNvPr>
          <p:cNvSpPr>
            <a:spLocks noGrp="1"/>
          </p:cNvSpPr>
          <p:nvPr>
            <p:ph type="title"/>
          </p:nvPr>
        </p:nvSpPr>
        <p:spPr/>
        <p:txBody>
          <a:bodyPr/>
          <a:lstStyle/>
          <a:p>
            <a:r>
              <a:rPr lang="en-US" dirty="0"/>
              <a:t>Exploration of Bug Report Repositories</a:t>
            </a:r>
          </a:p>
        </p:txBody>
      </p:sp>
      <p:sp>
        <p:nvSpPr>
          <p:cNvPr id="10" name="TextBox 9">
            <a:extLst>
              <a:ext uri="{FF2B5EF4-FFF2-40B4-BE49-F238E27FC236}">
                <a16:creationId xmlns:a16="http://schemas.microsoft.com/office/drawing/2014/main" id="{D8767AC9-2695-3C43-B09E-6CF30FA5C181}"/>
              </a:ext>
            </a:extLst>
          </p:cNvPr>
          <p:cNvSpPr txBox="1"/>
          <p:nvPr/>
        </p:nvSpPr>
        <p:spPr>
          <a:xfrm>
            <a:off x="0" y="4080315"/>
            <a:ext cx="5644943" cy="461665"/>
          </a:xfrm>
          <a:prstGeom prst="rect">
            <a:avLst/>
          </a:prstGeom>
          <a:noFill/>
        </p:spPr>
        <p:txBody>
          <a:bodyPr wrap="square" rtlCol="0">
            <a:spAutoFit/>
          </a:bodyPr>
          <a:lstStyle/>
          <a:p>
            <a:r>
              <a:rPr lang="en-US" sz="2400" b="1" dirty="0">
                <a:solidFill>
                  <a:schemeClr val="tx2"/>
                </a:solidFill>
              </a:rPr>
              <a:t>CASSANDRA repository (7538 bug reports) </a:t>
            </a:r>
          </a:p>
        </p:txBody>
      </p:sp>
      <p:sp>
        <p:nvSpPr>
          <p:cNvPr id="11" name="TextBox 10">
            <a:extLst>
              <a:ext uri="{FF2B5EF4-FFF2-40B4-BE49-F238E27FC236}">
                <a16:creationId xmlns:a16="http://schemas.microsoft.com/office/drawing/2014/main" id="{20BCBA99-0A1B-6240-83A5-75894708A1D6}"/>
              </a:ext>
            </a:extLst>
          </p:cNvPr>
          <p:cNvSpPr txBox="1"/>
          <p:nvPr/>
        </p:nvSpPr>
        <p:spPr>
          <a:xfrm>
            <a:off x="6133075" y="6210382"/>
            <a:ext cx="5220725" cy="461665"/>
          </a:xfrm>
          <a:prstGeom prst="rect">
            <a:avLst/>
          </a:prstGeom>
          <a:noFill/>
        </p:spPr>
        <p:txBody>
          <a:bodyPr wrap="none" rtlCol="0">
            <a:spAutoFit/>
          </a:bodyPr>
          <a:lstStyle/>
          <a:p>
            <a:r>
              <a:rPr lang="en-US" sz="2400" b="1" dirty="0">
                <a:solidFill>
                  <a:schemeClr val="tx2"/>
                </a:solidFill>
              </a:rPr>
              <a:t>HADOOP repository (8262 bug reports) </a:t>
            </a:r>
          </a:p>
        </p:txBody>
      </p:sp>
      <p:pic>
        <p:nvPicPr>
          <p:cNvPr id="8" name="Picture 7">
            <a:extLst>
              <a:ext uri="{FF2B5EF4-FFF2-40B4-BE49-F238E27FC236}">
                <a16:creationId xmlns:a16="http://schemas.microsoft.com/office/drawing/2014/main" id="{3A908311-FEEA-2E44-AE9C-C97B0A221ED2}"/>
              </a:ext>
            </a:extLst>
          </p:cNvPr>
          <p:cNvPicPr>
            <a:picLocks noChangeAspect="1"/>
          </p:cNvPicPr>
          <p:nvPr/>
        </p:nvPicPr>
        <p:blipFill>
          <a:blip r:embed="rId4"/>
          <a:stretch>
            <a:fillRect/>
          </a:stretch>
        </p:blipFill>
        <p:spPr>
          <a:xfrm>
            <a:off x="158645" y="976184"/>
            <a:ext cx="6347086" cy="3134259"/>
          </a:xfrm>
          <a:prstGeom prst="rect">
            <a:avLst/>
          </a:prstGeom>
        </p:spPr>
      </p:pic>
    </p:spTree>
    <p:extLst>
      <p:ext uri="{BB962C8B-B14F-4D97-AF65-F5344CB8AC3E}">
        <p14:creationId xmlns:p14="http://schemas.microsoft.com/office/powerpoint/2010/main" val="2514849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6312A757-2691-844F-9AA4-87BFF98C353A}"/>
              </a:ext>
            </a:extLst>
          </p:cNvPr>
          <p:cNvSpPr/>
          <p:nvPr/>
        </p:nvSpPr>
        <p:spPr>
          <a:xfrm>
            <a:off x="372689" y="1097590"/>
            <a:ext cx="2088000" cy="574133"/>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1">
                    <a:lumMod val="65000"/>
                    <a:lumOff val="35000"/>
                  </a:schemeClr>
                </a:solidFill>
                <a:latin typeface="Arial" panose="020B0604020202020204" pitchFamily="34" charset="0"/>
                <a:cs typeface="Arial" panose="020B0604020202020204" pitchFamily="34" charset="0"/>
              </a:rPr>
              <a:t>Data Extraction</a:t>
            </a:r>
          </a:p>
        </p:txBody>
      </p:sp>
      <p:sp>
        <p:nvSpPr>
          <p:cNvPr id="6" name="Rounded Rectangle 5">
            <a:extLst>
              <a:ext uri="{FF2B5EF4-FFF2-40B4-BE49-F238E27FC236}">
                <a16:creationId xmlns:a16="http://schemas.microsoft.com/office/drawing/2014/main" id="{7E21EB5D-EBC7-DE41-99B3-6CC18D937AD7}"/>
              </a:ext>
            </a:extLst>
          </p:cNvPr>
          <p:cNvSpPr/>
          <p:nvPr/>
        </p:nvSpPr>
        <p:spPr>
          <a:xfrm>
            <a:off x="372686" y="1917968"/>
            <a:ext cx="2088000" cy="574133"/>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1">
                    <a:lumMod val="65000"/>
                    <a:lumOff val="35000"/>
                  </a:schemeClr>
                </a:solidFill>
                <a:latin typeface="Arial" panose="020B0604020202020204" pitchFamily="34" charset="0"/>
                <a:cs typeface="Arial" panose="020B0604020202020204" pitchFamily="34" charset="0"/>
              </a:rPr>
              <a:t>Data Preprocessing</a:t>
            </a:r>
          </a:p>
        </p:txBody>
      </p:sp>
      <p:sp>
        <p:nvSpPr>
          <p:cNvPr id="7" name="Rounded Rectangle 6">
            <a:extLst>
              <a:ext uri="{FF2B5EF4-FFF2-40B4-BE49-F238E27FC236}">
                <a16:creationId xmlns:a16="http://schemas.microsoft.com/office/drawing/2014/main" id="{C1C20D32-020F-7B44-938F-3DA3A84B53A1}"/>
              </a:ext>
            </a:extLst>
          </p:cNvPr>
          <p:cNvSpPr/>
          <p:nvPr/>
        </p:nvSpPr>
        <p:spPr>
          <a:xfrm>
            <a:off x="372686" y="2738346"/>
            <a:ext cx="2088000" cy="574133"/>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1">
                    <a:lumMod val="65000"/>
                    <a:lumOff val="35000"/>
                  </a:schemeClr>
                </a:solidFill>
                <a:latin typeface="Arial" panose="020B0604020202020204" pitchFamily="34" charset="0"/>
                <a:cs typeface="Arial" panose="020B0604020202020204" pitchFamily="34" charset="0"/>
              </a:rPr>
              <a:t>Feature Extraction </a:t>
            </a:r>
          </a:p>
        </p:txBody>
      </p:sp>
      <p:sp>
        <p:nvSpPr>
          <p:cNvPr id="8" name="Rounded Rectangle 7">
            <a:extLst>
              <a:ext uri="{FF2B5EF4-FFF2-40B4-BE49-F238E27FC236}">
                <a16:creationId xmlns:a16="http://schemas.microsoft.com/office/drawing/2014/main" id="{F1AAB2A7-B5EB-B84B-A010-0642E7826FD0}"/>
              </a:ext>
            </a:extLst>
          </p:cNvPr>
          <p:cNvSpPr/>
          <p:nvPr/>
        </p:nvSpPr>
        <p:spPr>
          <a:xfrm>
            <a:off x="372686" y="3558724"/>
            <a:ext cx="2088000" cy="574133"/>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1">
                    <a:lumMod val="65000"/>
                    <a:lumOff val="35000"/>
                  </a:schemeClr>
                </a:solidFill>
                <a:latin typeface="Arial" panose="020B0604020202020204" pitchFamily="34" charset="0"/>
                <a:cs typeface="Arial" panose="020B0604020202020204" pitchFamily="34" charset="0"/>
              </a:rPr>
              <a:t>Feature Reduction</a:t>
            </a:r>
          </a:p>
        </p:txBody>
      </p:sp>
      <p:cxnSp>
        <p:nvCxnSpPr>
          <p:cNvPr id="12" name="Straight Arrow Connector 11">
            <a:extLst>
              <a:ext uri="{FF2B5EF4-FFF2-40B4-BE49-F238E27FC236}">
                <a16:creationId xmlns:a16="http://schemas.microsoft.com/office/drawing/2014/main" id="{08F7CE3D-450E-DE4A-8105-BF09800E6C20}"/>
              </a:ext>
            </a:extLst>
          </p:cNvPr>
          <p:cNvCxnSpPr>
            <a:cxnSpLocks/>
            <a:stCxn id="5" idx="2"/>
            <a:endCxn id="6" idx="0"/>
          </p:cNvCxnSpPr>
          <p:nvPr/>
        </p:nvCxnSpPr>
        <p:spPr>
          <a:xfrm flipH="1">
            <a:off x="1416686" y="1671723"/>
            <a:ext cx="3" cy="246245"/>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3BC5BF8-DEC2-EB49-8883-C32F83FB42FB}"/>
              </a:ext>
            </a:extLst>
          </p:cNvPr>
          <p:cNvCxnSpPr>
            <a:cxnSpLocks/>
            <a:stCxn id="6" idx="2"/>
            <a:endCxn id="7" idx="0"/>
          </p:cNvCxnSpPr>
          <p:nvPr/>
        </p:nvCxnSpPr>
        <p:spPr>
          <a:xfrm>
            <a:off x="1416686" y="2492101"/>
            <a:ext cx="0" cy="246245"/>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B5A062A-FCD0-3248-BC88-9B302489E945}"/>
              </a:ext>
            </a:extLst>
          </p:cNvPr>
          <p:cNvCxnSpPr>
            <a:cxnSpLocks/>
            <a:stCxn id="7" idx="2"/>
            <a:endCxn id="8" idx="0"/>
          </p:cNvCxnSpPr>
          <p:nvPr/>
        </p:nvCxnSpPr>
        <p:spPr>
          <a:xfrm>
            <a:off x="1416686" y="3312479"/>
            <a:ext cx="0" cy="246245"/>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Rounded Rectangle 19">
            <a:extLst>
              <a:ext uri="{FF2B5EF4-FFF2-40B4-BE49-F238E27FC236}">
                <a16:creationId xmlns:a16="http://schemas.microsoft.com/office/drawing/2014/main" id="{CB597FCB-DFD1-7944-B37F-D70D2FA8931D}"/>
              </a:ext>
            </a:extLst>
          </p:cNvPr>
          <p:cNvSpPr/>
          <p:nvPr/>
        </p:nvSpPr>
        <p:spPr>
          <a:xfrm>
            <a:off x="372686" y="4379102"/>
            <a:ext cx="2088000" cy="574133"/>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1">
                    <a:lumMod val="65000"/>
                    <a:lumOff val="35000"/>
                  </a:schemeClr>
                </a:solidFill>
                <a:latin typeface="Arial" panose="020B0604020202020204" pitchFamily="34" charset="0"/>
                <a:cs typeface="Arial" panose="020B0604020202020204" pitchFamily="34" charset="0"/>
              </a:rPr>
              <a:t>Training and Testing</a:t>
            </a:r>
          </a:p>
        </p:txBody>
      </p:sp>
      <p:cxnSp>
        <p:nvCxnSpPr>
          <p:cNvPr id="21" name="Straight Arrow Connector 20">
            <a:extLst>
              <a:ext uri="{FF2B5EF4-FFF2-40B4-BE49-F238E27FC236}">
                <a16:creationId xmlns:a16="http://schemas.microsoft.com/office/drawing/2014/main" id="{D8057D59-C3B9-9744-83B6-7A20F322DAE8}"/>
              </a:ext>
            </a:extLst>
          </p:cNvPr>
          <p:cNvCxnSpPr>
            <a:cxnSpLocks/>
            <a:stCxn id="8" idx="2"/>
            <a:endCxn id="20" idx="0"/>
          </p:cNvCxnSpPr>
          <p:nvPr/>
        </p:nvCxnSpPr>
        <p:spPr>
          <a:xfrm>
            <a:off x="1416686" y="4132857"/>
            <a:ext cx="0" cy="246245"/>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3DDECBF-358E-9A4F-9550-2E573B4C84B2}"/>
              </a:ext>
            </a:extLst>
          </p:cNvPr>
          <p:cNvSpPr txBox="1"/>
          <p:nvPr/>
        </p:nvSpPr>
        <p:spPr>
          <a:xfrm>
            <a:off x="2489661" y="1169294"/>
            <a:ext cx="9469258" cy="400110"/>
          </a:xfrm>
          <a:prstGeom prst="rect">
            <a:avLst/>
          </a:prstGeom>
          <a:noFill/>
        </p:spPr>
        <p:txBody>
          <a:bodyPr wrap="square" rtlCol="0">
            <a:spAutoFit/>
          </a:bodyPr>
          <a:lstStyle/>
          <a:p>
            <a:pPr>
              <a:buClr>
                <a:schemeClr val="accent5"/>
              </a:buClr>
              <a:buSzPct val="120000"/>
            </a:pPr>
            <a:r>
              <a:rPr lang="en-US" sz="200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Cassandra, Hadoop, Spark (Jira), Eclipse, Mozilla and </a:t>
            </a:r>
            <a:r>
              <a:rPr lang="en-US" sz="2000" dirty="0" err="1">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Netbeans</a:t>
            </a:r>
            <a:r>
              <a:rPr lang="en-US" sz="200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 (Bugzilla)</a:t>
            </a:r>
          </a:p>
        </p:txBody>
      </p:sp>
      <p:sp>
        <p:nvSpPr>
          <p:cNvPr id="16" name="TextBox 15">
            <a:extLst>
              <a:ext uri="{FF2B5EF4-FFF2-40B4-BE49-F238E27FC236}">
                <a16:creationId xmlns:a16="http://schemas.microsoft.com/office/drawing/2014/main" id="{7F499D0A-8602-6244-A709-B6EB4A80AE60}"/>
              </a:ext>
            </a:extLst>
          </p:cNvPr>
          <p:cNvSpPr txBox="1"/>
          <p:nvPr/>
        </p:nvSpPr>
        <p:spPr>
          <a:xfrm>
            <a:off x="2489661" y="1910535"/>
            <a:ext cx="9090995" cy="494879"/>
          </a:xfrm>
          <a:prstGeom prst="rect">
            <a:avLst/>
          </a:prstGeom>
          <a:noFill/>
        </p:spPr>
        <p:txBody>
          <a:bodyPr wrap="square" rtlCol="0">
            <a:spAutoFit/>
          </a:bodyPr>
          <a:lstStyle/>
          <a:p>
            <a:pPr>
              <a:lnSpc>
                <a:spcPct val="150000"/>
              </a:lnSpc>
              <a:buClr>
                <a:schemeClr val="accent5"/>
              </a:buClr>
              <a:buSzPct val="120000"/>
            </a:pPr>
            <a:r>
              <a:rPr lang="en-US" sz="200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Type checking, normalizing, conversion, fix and imputation</a:t>
            </a:r>
          </a:p>
        </p:txBody>
      </p:sp>
      <p:sp>
        <p:nvSpPr>
          <p:cNvPr id="28" name="Rounded Rectangle 27">
            <a:extLst>
              <a:ext uri="{FF2B5EF4-FFF2-40B4-BE49-F238E27FC236}">
                <a16:creationId xmlns:a16="http://schemas.microsoft.com/office/drawing/2014/main" id="{C138B507-21DD-1B44-AC58-F5AB27195C50}"/>
              </a:ext>
            </a:extLst>
          </p:cNvPr>
          <p:cNvSpPr/>
          <p:nvPr/>
        </p:nvSpPr>
        <p:spPr>
          <a:xfrm>
            <a:off x="372686" y="5199480"/>
            <a:ext cx="2088000" cy="574133"/>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1">
                    <a:lumMod val="65000"/>
                    <a:lumOff val="35000"/>
                  </a:schemeClr>
                </a:solidFill>
                <a:latin typeface="Arial" panose="020B0604020202020204" pitchFamily="34" charset="0"/>
                <a:cs typeface="Arial" panose="020B0604020202020204" pitchFamily="34" charset="0"/>
              </a:rPr>
              <a:t>Evaluation Results</a:t>
            </a:r>
          </a:p>
        </p:txBody>
      </p:sp>
      <p:cxnSp>
        <p:nvCxnSpPr>
          <p:cNvPr id="29" name="Straight Arrow Connector 28">
            <a:extLst>
              <a:ext uri="{FF2B5EF4-FFF2-40B4-BE49-F238E27FC236}">
                <a16:creationId xmlns:a16="http://schemas.microsoft.com/office/drawing/2014/main" id="{7DB9E79E-DF2A-B34E-96A7-6ECDEC26007C}"/>
              </a:ext>
            </a:extLst>
          </p:cNvPr>
          <p:cNvCxnSpPr>
            <a:cxnSpLocks/>
            <a:endCxn id="28" idx="0"/>
          </p:cNvCxnSpPr>
          <p:nvPr/>
        </p:nvCxnSpPr>
        <p:spPr>
          <a:xfrm flipH="1">
            <a:off x="1416686" y="5059297"/>
            <a:ext cx="14488" cy="140183"/>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4647FB42-03D2-FD4E-8FDE-057389973A7D}"/>
              </a:ext>
            </a:extLst>
          </p:cNvPr>
          <p:cNvSpPr txBox="1"/>
          <p:nvPr/>
        </p:nvSpPr>
        <p:spPr>
          <a:xfrm>
            <a:off x="2489661" y="2838025"/>
            <a:ext cx="9090995" cy="400110"/>
          </a:xfrm>
          <a:prstGeom prst="rect">
            <a:avLst/>
          </a:prstGeom>
          <a:noFill/>
        </p:spPr>
        <p:txBody>
          <a:bodyPr wrap="square" rtlCol="0">
            <a:spAutoFit/>
          </a:bodyPr>
          <a:lstStyle/>
          <a:p>
            <a:pPr>
              <a:buClr>
                <a:schemeClr val="accent5"/>
              </a:buClr>
              <a:buSzPct val="120000"/>
            </a:pPr>
            <a:r>
              <a:rPr lang="en-US" sz="200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Text mining activities and vector weighting with TF-IDF</a:t>
            </a:r>
            <a:endParaRPr lang="en-US"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endParaRPr>
          </a:p>
        </p:txBody>
      </p:sp>
      <p:sp>
        <p:nvSpPr>
          <p:cNvPr id="32" name="TextBox 31">
            <a:extLst>
              <a:ext uri="{FF2B5EF4-FFF2-40B4-BE49-F238E27FC236}">
                <a16:creationId xmlns:a16="http://schemas.microsoft.com/office/drawing/2014/main" id="{6A6374D2-E4F3-F548-88A4-09461926234C}"/>
              </a:ext>
            </a:extLst>
          </p:cNvPr>
          <p:cNvSpPr txBox="1"/>
          <p:nvPr/>
        </p:nvSpPr>
        <p:spPr>
          <a:xfrm>
            <a:off x="2489661" y="3573938"/>
            <a:ext cx="9090995" cy="494879"/>
          </a:xfrm>
          <a:prstGeom prst="rect">
            <a:avLst/>
          </a:prstGeom>
          <a:noFill/>
        </p:spPr>
        <p:txBody>
          <a:bodyPr wrap="square" rtlCol="0">
            <a:spAutoFit/>
          </a:bodyPr>
          <a:lstStyle/>
          <a:p>
            <a:pPr>
              <a:lnSpc>
                <a:spcPct val="150000"/>
              </a:lnSpc>
              <a:buClr>
                <a:schemeClr val="accent5"/>
              </a:buClr>
              <a:buSzPct val="120000"/>
            </a:pPr>
            <a:r>
              <a:rPr lang="en-US" sz="200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PCA </a:t>
            </a:r>
          </a:p>
        </p:txBody>
      </p:sp>
      <p:sp>
        <p:nvSpPr>
          <p:cNvPr id="11" name="TextBox 10">
            <a:extLst>
              <a:ext uri="{FF2B5EF4-FFF2-40B4-BE49-F238E27FC236}">
                <a16:creationId xmlns:a16="http://schemas.microsoft.com/office/drawing/2014/main" id="{08A84B12-3A20-7040-BC9C-E2F675CF508E}"/>
              </a:ext>
            </a:extLst>
          </p:cNvPr>
          <p:cNvSpPr txBox="1"/>
          <p:nvPr/>
        </p:nvSpPr>
        <p:spPr>
          <a:xfrm>
            <a:off x="7691719" y="4796818"/>
            <a:ext cx="4267200" cy="1477328"/>
          </a:xfrm>
          <a:prstGeom prst="rect">
            <a:avLst/>
          </a:prstGeom>
          <a:noFill/>
          <a:ln>
            <a:solidFill>
              <a:schemeClr val="tx1">
                <a:lumMod val="65000"/>
                <a:lumOff val="35000"/>
              </a:schemeClr>
            </a:solidFill>
          </a:ln>
        </p:spPr>
        <p:txBody>
          <a:bodyPr wrap="square" rtlCol="0">
            <a:spAutoFit/>
          </a:bodyPr>
          <a:lstStyle/>
          <a:p>
            <a:r>
              <a:rPr lang="en-US" sz="2400" b="1" dirty="0">
                <a:solidFill>
                  <a:schemeClr val="tx1">
                    <a:lumMod val="65000"/>
                    <a:lumOff val="35000"/>
                  </a:schemeClr>
                </a:solidFill>
              </a:rPr>
              <a:t>Tools:</a:t>
            </a:r>
            <a:endParaRPr lang="en-US" sz="3200" b="1" dirty="0">
              <a:solidFill>
                <a:schemeClr val="tx1">
                  <a:lumMod val="65000"/>
                  <a:lumOff val="35000"/>
                </a:schemeClr>
              </a:solidFill>
            </a:endParaRPr>
          </a:p>
          <a:p>
            <a:r>
              <a:rPr lang="en-US" sz="2200" dirty="0">
                <a:solidFill>
                  <a:schemeClr val="tx1">
                    <a:lumMod val="65000"/>
                    <a:lumOff val="35000"/>
                  </a:schemeClr>
                </a:solidFill>
              </a:rPr>
              <a:t># Java and R</a:t>
            </a:r>
          </a:p>
          <a:p>
            <a:r>
              <a:rPr lang="en-US" sz="2200" dirty="0">
                <a:solidFill>
                  <a:schemeClr val="tx1">
                    <a:lumMod val="65000"/>
                    <a:lumOff val="35000"/>
                  </a:schemeClr>
                </a:solidFill>
              </a:rPr>
              <a:t># R libraries (caret, tm, </a:t>
            </a:r>
            <a:r>
              <a:rPr lang="en-US" sz="2200" dirty="0" err="1">
                <a:solidFill>
                  <a:schemeClr val="tx1">
                    <a:lumMod val="65000"/>
                    <a:lumOff val="35000"/>
                  </a:schemeClr>
                </a:solidFill>
              </a:rPr>
              <a:t>snowballc</a:t>
            </a:r>
            <a:r>
              <a:rPr lang="en-US" sz="2200" dirty="0">
                <a:solidFill>
                  <a:schemeClr val="tx1">
                    <a:lumMod val="65000"/>
                    <a:lumOff val="35000"/>
                  </a:schemeClr>
                </a:solidFill>
              </a:rPr>
              <a:t>)</a:t>
            </a:r>
          </a:p>
          <a:p>
            <a:r>
              <a:rPr lang="en-US" sz="2200" dirty="0">
                <a:solidFill>
                  <a:schemeClr val="tx1">
                    <a:lumMod val="65000"/>
                    <a:lumOff val="35000"/>
                  </a:schemeClr>
                </a:solidFill>
              </a:rPr>
              <a:t># Google and Aws Cloud</a:t>
            </a:r>
          </a:p>
        </p:txBody>
      </p:sp>
      <p:sp>
        <p:nvSpPr>
          <p:cNvPr id="33" name="TextBox 32">
            <a:extLst>
              <a:ext uri="{FF2B5EF4-FFF2-40B4-BE49-F238E27FC236}">
                <a16:creationId xmlns:a16="http://schemas.microsoft.com/office/drawing/2014/main" id="{59C18247-4058-A942-9F16-D342984A4B8A}"/>
              </a:ext>
            </a:extLst>
          </p:cNvPr>
          <p:cNvSpPr txBox="1"/>
          <p:nvPr/>
        </p:nvSpPr>
        <p:spPr>
          <a:xfrm>
            <a:off x="2489661" y="4440147"/>
            <a:ext cx="9090995" cy="400110"/>
          </a:xfrm>
          <a:prstGeom prst="rect">
            <a:avLst/>
          </a:prstGeom>
          <a:noFill/>
        </p:spPr>
        <p:txBody>
          <a:bodyPr wrap="square" rtlCol="0">
            <a:spAutoFit/>
          </a:bodyPr>
          <a:lstStyle/>
          <a:p>
            <a:pPr>
              <a:buClr>
                <a:schemeClr val="accent5"/>
              </a:buClr>
              <a:buSzPct val="120000"/>
            </a:pPr>
            <a:r>
              <a:rPr lang="en-US" sz="200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Repeated k-fold for cv, KNN, SVM, Random Forest and Neural Network</a:t>
            </a:r>
          </a:p>
        </p:txBody>
      </p:sp>
      <p:sp>
        <p:nvSpPr>
          <p:cNvPr id="34" name="TextBox 33">
            <a:extLst>
              <a:ext uri="{FF2B5EF4-FFF2-40B4-BE49-F238E27FC236}">
                <a16:creationId xmlns:a16="http://schemas.microsoft.com/office/drawing/2014/main" id="{00C3035C-655C-6D4F-B3FB-E42D97A4524B}"/>
              </a:ext>
            </a:extLst>
          </p:cNvPr>
          <p:cNvSpPr txBox="1"/>
          <p:nvPr/>
        </p:nvSpPr>
        <p:spPr>
          <a:xfrm>
            <a:off x="2489661" y="5183845"/>
            <a:ext cx="9090995" cy="494879"/>
          </a:xfrm>
          <a:prstGeom prst="rect">
            <a:avLst/>
          </a:prstGeom>
          <a:noFill/>
        </p:spPr>
        <p:txBody>
          <a:bodyPr wrap="square" rtlCol="0">
            <a:spAutoFit/>
          </a:bodyPr>
          <a:lstStyle/>
          <a:p>
            <a:pPr>
              <a:lnSpc>
                <a:spcPct val="150000"/>
              </a:lnSpc>
              <a:buClr>
                <a:schemeClr val="accent5"/>
              </a:buClr>
              <a:buSzPct val="120000"/>
            </a:pPr>
            <a:r>
              <a:rPr lang="en-US" sz="200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Accuracy, recall, precision, f-measure</a:t>
            </a:r>
          </a:p>
        </p:txBody>
      </p:sp>
      <p:sp>
        <p:nvSpPr>
          <p:cNvPr id="53" name="Rounded Rectangle 52">
            <a:extLst>
              <a:ext uri="{FF2B5EF4-FFF2-40B4-BE49-F238E27FC236}">
                <a16:creationId xmlns:a16="http://schemas.microsoft.com/office/drawing/2014/main" id="{BE8A9599-5C46-6A4D-B2C4-110628D2BCFA}"/>
              </a:ext>
            </a:extLst>
          </p:cNvPr>
          <p:cNvSpPr/>
          <p:nvPr/>
        </p:nvSpPr>
        <p:spPr>
          <a:xfrm>
            <a:off x="372686" y="6019855"/>
            <a:ext cx="2088000" cy="574133"/>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1">
                    <a:lumMod val="65000"/>
                    <a:lumOff val="35000"/>
                  </a:schemeClr>
                </a:solidFill>
                <a:latin typeface="Arial" panose="020B0604020202020204" pitchFamily="34" charset="0"/>
                <a:cs typeface="Arial" panose="020B0604020202020204" pitchFamily="34" charset="0"/>
              </a:rPr>
              <a:t>Statistical Tests</a:t>
            </a:r>
          </a:p>
        </p:txBody>
      </p:sp>
      <p:cxnSp>
        <p:nvCxnSpPr>
          <p:cNvPr id="63" name="Straight Arrow Connector 62">
            <a:extLst>
              <a:ext uri="{FF2B5EF4-FFF2-40B4-BE49-F238E27FC236}">
                <a16:creationId xmlns:a16="http://schemas.microsoft.com/office/drawing/2014/main" id="{7263C3D4-2562-9141-B112-A99A77D4A493}"/>
              </a:ext>
            </a:extLst>
          </p:cNvPr>
          <p:cNvCxnSpPr>
            <a:cxnSpLocks/>
            <a:stCxn id="28" idx="2"/>
            <a:endCxn id="53" idx="0"/>
          </p:cNvCxnSpPr>
          <p:nvPr/>
        </p:nvCxnSpPr>
        <p:spPr>
          <a:xfrm>
            <a:off x="1416686" y="5773613"/>
            <a:ext cx="0" cy="246242"/>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15BEDFE9-426F-DF4F-BC42-2A37D771AEE7}"/>
              </a:ext>
            </a:extLst>
          </p:cNvPr>
          <p:cNvSpPr txBox="1"/>
          <p:nvPr/>
        </p:nvSpPr>
        <p:spPr>
          <a:xfrm>
            <a:off x="2489661" y="6019855"/>
            <a:ext cx="9090995" cy="535083"/>
          </a:xfrm>
          <a:prstGeom prst="rect">
            <a:avLst/>
          </a:prstGeom>
          <a:noFill/>
        </p:spPr>
        <p:txBody>
          <a:bodyPr wrap="square" rtlCol="0">
            <a:spAutoFit/>
          </a:bodyPr>
          <a:lstStyle/>
          <a:p>
            <a:pPr>
              <a:lnSpc>
                <a:spcPct val="150000"/>
              </a:lnSpc>
              <a:buClr>
                <a:schemeClr val="accent5"/>
              </a:buClr>
              <a:buSzPct val="120000"/>
            </a:pPr>
            <a:r>
              <a:rPr lang="en-US" sz="200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Friedman Test</a:t>
            </a:r>
            <a:r>
              <a:rPr lang="en-US" sz="220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 </a:t>
            </a:r>
          </a:p>
        </p:txBody>
      </p:sp>
      <p:sp>
        <p:nvSpPr>
          <p:cNvPr id="2" name="Slide Number Placeholder 1">
            <a:extLst>
              <a:ext uri="{FF2B5EF4-FFF2-40B4-BE49-F238E27FC236}">
                <a16:creationId xmlns:a16="http://schemas.microsoft.com/office/drawing/2014/main" id="{A8352540-EDF4-9442-A4D6-29A1967B758E}"/>
              </a:ext>
            </a:extLst>
          </p:cNvPr>
          <p:cNvSpPr>
            <a:spLocks noGrp="1"/>
          </p:cNvSpPr>
          <p:nvPr>
            <p:ph type="sldNum" sz="quarter" idx="12"/>
          </p:nvPr>
        </p:nvSpPr>
        <p:spPr>
          <a:xfrm>
            <a:off x="10886308" y="6306922"/>
            <a:ext cx="949411" cy="365125"/>
          </a:xfrm>
        </p:spPr>
        <p:txBody>
          <a:bodyPr/>
          <a:lstStyle/>
          <a:p>
            <a:fld id="{79D6BE41-4F07-9843-B89E-F43C6BF0BE36}" type="slidenum">
              <a:rPr lang="en-US" smtClean="0"/>
              <a:t>16</a:t>
            </a:fld>
            <a:endParaRPr lang="en-US"/>
          </a:p>
        </p:txBody>
      </p:sp>
      <p:sp>
        <p:nvSpPr>
          <p:cNvPr id="9" name="Title 8">
            <a:extLst>
              <a:ext uri="{FF2B5EF4-FFF2-40B4-BE49-F238E27FC236}">
                <a16:creationId xmlns:a16="http://schemas.microsoft.com/office/drawing/2014/main" id="{047464F2-98D7-914C-9362-1706FEAF4C1D}"/>
              </a:ext>
            </a:extLst>
          </p:cNvPr>
          <p:cNvSpPr>
            <a:spLocks noGrp="1"/>
          </p:cNvSpPr>
          <p:nvPr>
            <p:ph type="title"/>
          </p:nvPr>
        </p:nvSpPr>
        <p:spPr/>
        <p:txBody>
          <a:bodyPr/>
          <a:lstStyle/>
          <a:p>
            <a:r>
              <a:rPr lang="en-US" dirty="0"/>
              <a:t>Machine Learning Experiments</a:t>
            </a:r>
          </a:p>
        </p:txBody>
      </p:sp>
    </p:spTree>
    <p:extLst>
      <p:ext uri="{BB962C8B-B14F-4D97-AF65-F5344CB8AC3E}">
        <p14:creationId xmlns:p14="http://schemas.microsoft.com/office/powerpoint/2010/main" val="947400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6EB33-6F67-4B4A-9B35-DD65063354E3}"/>
              </a:ext>
            </a:extLst>
          </p:cNvPr>
          <p:cNvSpPr>
            <a:spLocks noGrp="1"/>
          </p:cNvSpPr>
          <p:nvPr>
            <p:ph type="title"/>
          </p:nvPr>
        </p:nvSpPr>
        <p:spPr/>
        <p:txBody>
          <a:bodyPr/>
          <a:lstStyle/>
          <a:p>
            <a:r>
              <a:rPr lang="en-US" sz="3600" dirty="0"/>
              <a:t>Bug Report Severity Prediction Mapping Review</a:t>
            </a:r>
          </a:p>
        </p:txBody>
      </p:sp>
      <p:sp>
        <p:nvSpPr>
          <p:cNvPr id="3" name="Content Placeholder 2">
            <a:extLst>
              <a:ext uri="{FF2B5EF4-FFF2-40B4-BE49-F238E27FC236}">
                <a16:creationId xmlns:a16="http://schemas.microsoft.com/office/drawing/2014/main" id="{2318EAEF-24A4-5F47-8497-E55F4295BFC8}"/>
              </a:ext>
            </a:extLst>
          </p:cNvPr>
          <p:cNvSpPr>
            <a:spLocks noGrp="1"/>
          </p:cNvSpPr>
          <p:nvPr>
            <p:ph idx="1"/>
          </p:nvPr>
        </p:nvSpPr>
        <p:spPr/>
        <p:txBody>
          <a:bodyPr>
            <a:normAutofit fontScale="92500"/>
          </a:bodyPr>
          <a:lstStyle/>
          <a:p>
            <a:r>
              <a:rPr lang="en-US" dirty="0"/>
              <a:t>Mapping review on </a:t>
            </a:r>
            <a:r>
              <a:rPr lang="en-US" dirty="0">
                <a:solidFill>
                  <a:schemeClr val="accent2"/>
                </a:solidFill>
              </a:rPr>
              <a:t>four electronic </a:t>
            </a:r>
            <a:r>
              <a:rPr lang="en-US" dirty="0"/>
              <a:t>databases:</a:t>
            </a:r>
          </a:p>
          <a:p>
            <a:pPr lvl="1"/>
            <a:r>
              <a:rPr lang="en-US" dirty="0"/>
              <a:t>ACM digital library, IEEE Xplore, Science Direct and Springer</a:t>
            </a:r>
          </a:p>
          <a:p>
            <a:r>
              <a:rPr lang="en-US" dirty="0">
                <a:solidFill>
                  <a:schemeClr val="accent2"/>
                </a:solidFill>
              </a:rPr>
              <a:t>27 papers </a:t>
            </a:r>
            <a:r>
              <a:rPr lang="en-US" dirty="0"/>
              <a:t>about severity prediction on FLOSS projects was identified</a:t>
            </a:r>
          </a:p>
          <a:p>
            <a:r>
              <a:rPr lang="en-US" dirty="0"/>
              <a:t>It categorized quantitatively more than </a:t>
            </a:r>
            <a:r>
              <a:rPr lang="en-US" dirty="0">
                <a:solidFill>
                  <a:schemeClr val="accent2"/>
                </a:solidFill>
              </a:rPr>
              <a:t>10 aspects of proposed</a:t>
            </a:r>
            <a:r>
              <a:rPr lang="en-US" dirty="0"/>
              <a:t> solutions</a:t>
            </a:r>
          </a:p>
          <a:p>
            <a:r>
              <a:rPr lang="en-US" dirty="0"/>
              <a:t>It was submitted to the </a:t>
            </a:r>
            <a:r>
              <a:rPr lang="en-US" dirty="0">
                <a:solidFill>
                  <a:schemeClr val="accent2"/>
                </a:solidFill>
              </a:rPr>
              <a:t>Journal of Information and Technology</a:t>
            </a:r>
            <a:r>
              <a:rPr lang="en-US" dirty="0"/>
              <a:t> on September 12</a:t>
            </a:r>
            <a:r>
              <a:rPr lang="en-US" baseline="30000" dirty="0"/>
              <a:t>th</a:t>
            </a:r>
            <a:r>
              <a:rPr lang="en-US" dirty="0"/>
              <a:t>, 2018</a:t>
            </a:r>
          </a:p>
          <a:p>
            <a:endParaRPr lang="en-US" dirty="0"/>
          </a:p>
        </p:txBody>
      </p:sp>
      <p:sp>
        <p:nvSpPr>
          <p:cNvPr id="4" name="Slide Number Placeholder 3">
            <a:extLst>
              <a:ext uri="{FF2B5EF4-FFF2-40B4-BE49-F238E27FC236}">
                <a16:creationId xmlns:a16="http://schemas.microsoft.com/office/drawing/2014/main" id="{BA842DFC-9E9A-9D4D-AE58-DC90CEFFE099}"/>
              </a:ext>
            </a:extLst>
          </p:cNvPr>
          <p:cNvSpPr>
            <a:spLocks noGrp="1"/>
          </p:cNvSpPr>
          <p:nvPr>
            <p:ph type="sldNum" sz="quarter" idx="12"/>
          </p:nvPr>
        </p:nvSpPr>
        <p:spPr/>
        <p:txBody>
          <a:bodyPr/>
          <a:lstStyle/>
          <a:p>
            <a:fld id="{79D6BE41-4F07-9843-B89E-F43C6BF0BE36}" type="slidenum">
              <a:rPr lang="en-US" smtClean="0"/>
              <a:pPr/>
              <a:t>17</a:t>
            </a:fld>
            <a:endParaRPr lang="en-US" dirty="0"/>
          </a:p>
        </p:txBody>
      </p:sp>
    </p:spTree>
    <p:extLst>
      <p:ext uri="{BB962C8B-B14F-4D97-AF65-F5344CB8AC3E}">
        <p14:creationId xmlns:p14="http://schemas.microsoft.com/office/powerpoint/2010/main" val="9174163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4AAC8-9EED-F643-8C8E-93ADD3F9ECB4}"/>
              </a:ext>
            </a:extLst>
          </p:cNvPr>
          <p:cNvSpPr>
            <a:spLocks noGrp="1"/>
          </p:cNvSpPr>
          <p:nvPr>
            <p:ph type="title"/>
          </p:nvPr>
        </p:nvSpPr>
        <p:spPr>
          <a:xfrm>
            <a:off x="372686" y="365125"/>
            <a:ext cx="10981114" cy="611059"/>
          </a:xfrm>
        </p:spPr>
        <p:txBody>
          <a:bodyPr>
            <a:normAutofit fontScale="90000"/>
          </a:bodyPr>
          <a:lstStyle/>
          <a:p>
            <a:r>
              <a:rPr lang="en-US"/>
              <a:t>Bug Report Severity Prediction Mapping Review</a:t>
            </a:r>
            <a:endParaRPr lang="en-US" dirty="0"/>
          </a:p>
        </p:txBody>
      </p:sp>
      <p:pic>
        <p:nvPicPr>
          <p:cNvPr id="6" name="Content Placeholder 5">
            <a:extLst>
              <a:ext uri="{FF2B5EF4-FFF2-40B4-BE49-F238E27FC236}">
                <a16:creationId xmlns:a16="http://schemas.microsoft.com/office/drawing/2014/main" id="{13CBEC54-33A9-FE4B-8362-564D390122F8}"/>
              </a:ext>
            </a:extLst>
          </p:cNvPr>
          <p:cNvPicPr>
            <a:picLocks noGrp="1" noChangeAspect="1"/>
          </p:cNvPicPr>
          <p:nvPr>
            <p:ph idx="1"/>
          </p:nvPr>
        </p:nvPicPr>
        <p:blipFill>
          <a:blip r:embed="rId3"/>
          <a:stretch>
            <a:fillRect/>
          </a:stretch>
        </p:blipFill>
        <p:spPr>
          <a:xfrm>
            <a:off x="6621129" y="2024377"/>
            <a:ext cx="4841771" cy="3911474"/>
          </a:xfrm>
        </p:spPr>
      </p:pic>
      <p:sp>
        <p:nvSpPr>
          <p:cNvPr id="4" name="Slide Number Placeholder 3">
            <a:extLst>
              <a:ext uri="{FF2B5EF4-FFF2-40B4-BE49-F238E27FC236}">
                <a16:creationId xmlns:a16="http://schemas.microsoft.com/office/drawing/2014/main" id="{B1C59DAB-84A9-9D4F-9D9D-BB4B7C3A326F}"/>
              </a:ext>
            </a:extLst>
          </p:cNvPr>
          <p:cNvSpPr>
            <a:spLocks noGrp="1"/>
          </p:cNvSpPr>
          <p:nvPr>
            <p:ph type="sldNum" sz="quarter" idx="12"/>
          </p:nvPr>
        </p:nvSpPr>
        <p:spPr>
          <a:xfrm>
            <a:off x="10886308" y="6306922"/>
            <a:ext cx="949411" cy="365125"/>
          </a:xfrm>
        </p:spPr>
        <p:txBody>
          <a:bodyPr/>
          <a:lstStyle/>
          <a:p>
            <a:fld id="{79D6BE41-4F07-9843-B89E-F43C6BF0BE36}" type="slidenum">
              <a:rPr lang="en-US" smtClean="0"/>
              <a:pPr/>
              <a:t>18</a:t>
            </a:fld>
            <a:endParaRPr lang="en-US" dirty="0"/>
          </a:p>
        </p:txBody>
      </p:sp>
      <p:pic>
        <p:nvPicPr>
          <p:cNvPr id="5" name="Content Placeholder 4">
            <a:extLst>
              <a:ext uri="{FF2B5EF4-FFF2-40B4-BE49-F238E27FC236}">
                <a16:creationId xmlns:a16="http://schemas.microsoft.com/office/drawing/2014/main" id="{08577D9F-2240-BA44-BDF8-1CEA3C6B3AC6}"/>
              </a:ext>
            </a:extLst>
          </p:cNvPr>
          <p:cNvPicPr>
            <a:picLocks noChangeAspect="1"/>
          </p:cNvPicPr>
          <p:nvPr/>
        </p:nvPicPr>
        <p:blipFill>
          <a:blip r:embed="rId4"/>
          <a:stretch>
            <a:fillRect/>
          </a:stretch>
        </p:blipFill>
        <p:spPr>
          <a:xfrm>
            <a:off x="372686" y="2024378"/>
            <a:ext cx="5563165" cy="3214050"/>
          </a:xfrm>
          <a:prstGeom prst="rect">
            <a:avLst/>
          </a:prstGeom>
        </p:spPr>
      </p:pic>
      <p:cxnSp>
        <p:nvCxnSpPr>
          <p:cNvPr id="7" name="Straight Connector 6">
            <a:extLst>
              <a:ext uri="{FF2B5EF4-FFF2-40B4-BE49-F238E27FC236}">
                <a16:creationId xmlns:a16="http://schemas.microsoft.com/office/drawing/2014/main" id="{089900E2-4593-2046-9C7D-2D213018C719}"/>
              </a:ext>
            </a:extLst>
          </p:cNvPr>
          <p:cNvCxnSpPr>
            <a:cxnSpLocks/>
          </p:cNvCxnSpPr>
          <p:nvPr/>
        </p:nvCxnSpPr>
        <p:spPr>
          <a:xfrm>
            <a:off x="6369803" y="1642820"/>
            <a:ext cx="0" cy="4169044"/>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C2429ED-761F-3341-B92E-2D5CD9FA1918}"/>
              </a:ext>
            </a:extLst>
          </p:cNvPr>
          <p:cNvSpPr txBox="1"/>
          <p:nvPr/>
        </p:nvSpPr>
        <p:spPr>
          <a:xfrm>
            <a:off x="372686" y="5238428"/>
            <a:ext cx="1701300" cy="369332"/>
          </a:xfrm>
          <a:prstGeom prst="rect">
            <a:avLst/>
          </a:prstGeom>
          <a:noFill/>
        </p:spPr>
        <p:txBody>
          <a:bodyPr wrap="none" rtlCol="0">
            <a:spAutoFit/>
          </a:bodyPr>
          <a:lstStyle/>
          <a:p>
            <a:r>
              <a:rPr lang="en-US" b="1" dirty="0">
                <a:solidFill>
                  <a:schemeClr val="tx2"/>
                </a:solidFill>
              </a:rPr>
              <a:t>Common Tables</a:t>
            </a:r>
          </a:p>
        </p:txBody>
      </p:sp>
      <p:sp>
        <p:nvSpPr>
          <p:cNvPr id="16" name="TextBox 15">
            <a:extLst>
              <a:ext uri="{FF2B5EF4-FFF2-40B4-BE49-F238E27FC236}">
                <a16:creationId xmlns:a16="http://schemas.microsoft.com/office/drawing/2014/main" id="{3552D7BB-54AA-4B44-8C28-4BB3D9C38214}"/>
              </a:ext>
            </a:extLst>
          </p:cNvPr>
          <p:cNvSpPr txBox="1"/>
          <p:nvPr/>
        </p:nvSpPr>
        <p:spPr>
          <a:xfrm>
            <a:off x="9870156" y="6122256"/>
            <a:ext cx="1490857" cy="369332"/>
          </a:xfrm>
          <a:prstGeom prst="rect">
            <a:avLst/>
          </a:prstGeom>
          <a:noFill/>
        </p:spPr>
        <p:txBody>
          <a:bodyPr wrap="none" rtlCol="0">
            <a:spAutoFit/>
          </a:bodyPr>
          <a:lstStyle/>
          <a:p>
            <a:r>
              <a:rPr lang="en-US" b="1" dirty="0">
                <a:solidFill>
                  <a:schemeClr val="tx2"/>
                </a:solidFill>
              </a:rPr>
              <a:t>Upset Graphs</a:t>
            </a:r>
          </a:p>
        </p:txBody>
      </p:sp>
    </p:spTree>
    <p:extLst>
      <p:ext uri="{BB962C8B-B14F-4D97-AF65-F5344CB8AC3E}">
        <p14:creationId xmlns:p14="http://schemas.microsoft.com/office/powerpoint/2010/main" val="38023973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6EB33-6F67-4B4A-9B35-DD65063354E3}"/>
              </a:ext>
            </a:extLst>
          </p:cNvPr>
          <p:cNvSpPr>
            <a:spLocks noGrp="1"/>
          </p:cNvSpPr>
          <p:nvPr>
            <p:ph type="title"/>
          </p:nvPr>
        </p:nvSpPr>
        <p:spPr/>
        <p:txBody>
          <a:bodyPr/>
          <a:lstStyle/>
          <a:p>
            <a:r>
              <a:rPr lang="en-US" sz="3200" dirty="0"/>
              <a:t>Some Conclusions from Our Mapping Review</a:t>
            </a:r>
            <a:endParaRPr lang="en-US" sz="2800" dirty="0">
              <a:solidFill>
                <a:schemeClr val="accent1"/>
              </a:solidFill>
            </a:endParaRPr>
          </a:p>
        </p:txBody>
      </p:sp>
      <p:sp>
        <p:nvSpPr>
          <p:cNvPr id="3" name="Content Placeholder 2">
            <a:extLst>
              <a:ext uri="{FF2B5EF4-FFF2-40B4-BE49-F238E27FC236}">
                <a16:creationId xmlns:a16="http://schemas.microsoft.com/office/drawing/2014/main" id="{2318EAEF-24A4-5F47-8497-E55F4295BFC8}"/>
              </a:ext>
            </a:extLst>
          </p:cNvPr>
          <p:cNvSpPr>
            <a:spLocks noGrp="1"/>
          </p:cNvSpPr>
          <p:nvPr>
            <p:ph idx="1"/>
          </p:nvPr>
        </p:nvSpPr>
        <p:spPr/>
        <p:txBody>
          <a:bodyPr>
            <a:normAutofit lnSpcReduction="10000"/>
          </a:bodyPr>
          <a:lstStyle/>
          <a:p>
            <a:r>
              <a:rPr lang="en-US" dirty="0"/>
              <a:t>Lack of </a:t>
            </a:r>
            <a:r>
              <a:rPr lang="en-US" dirty="0">
                <a:solidFill>
                  <a:schemeClr val="accent2"/>
                </a:solidFill>
              </a:rPr>
              <a:t>relevant</a:t>
            </a:r>
            <a:r>
              <a:rPr lang="en-US" dirty="0"/>
              <a:t> FLOSS, such as Linux Kernel</a:t>
            </a:r>
          </a:p>
          <a:p>
            <a:r>
              <a:rPr lang="en-US" dirty="0">
                <a:solidFill>
                  <a:schemeClr val="accent2"/>
                </a:solidFill>
              </a:rPr>
              <a:t>Technical users</a:t>
            </a:r>
            <a:r>
              <a:rPr lang="en-US" dirty="0"/>
              <a:t> reports most bugs</a:t>
            </a:r>
          </a:p>
          <a:p>
            <a:r>
              <a:rPr lang="en-US" dirty="0"/>
              <a:t>Default severity level is </a:t>
            </a:r>
            <a:r>
              <a:rPr lang="en-US" dirty="0">
                <a:solidFill>
                  <a:schemeClr val="accent2"/>
                </a:solidFill>
              </a:rPr>
              <a:t>prevalent</a:t>
            </a:r>
            <a:r>
              <a:rPr lang="en-US" dirty="0"/>
              <a:t> in most repositories</a:t>
            </a:r>
          </a:p>
          <a:p>
            <a:r>
              <a:rPr lang="en-US" dirty="0"/>
              <a:t>Most approaches were based on </a:t>
            </a:r>
            <a:r>
              <a:rPr lang="en-US" dirty="0">
                <a:solidFill>
                  <a:schemeClr val="accent2"/>
                </a:solidFill>
              </a:rPr>
              <a:t>unstructured text </a:t>
            </a:r>
            <a:r>
              <a:rPr lang="en-US" dirty="0"/>
              <a:t>features</a:t>
            </a:r>
          </a:p>
          <a:p>
            <a:r>
              <a:rPr lang="en-US" dirty="0"/>
              <a:t>Most approaches used </a:t>
            </a:r>
            <a:r>
              <a:rPr lang="en-US" dirty="0">
                <a:solidFill>
                  <a:schemeClr val="accent2"/>
                </a:solidFill>
              </a:rPr>
              <a:t>traditional</a:t>
            </a:r>
            <a:r>
              <a:rPr lang="en-US" dirty="0"/>
              <a:t> machine learning and text mining.</a:t>
            </a:r>
          </a:p>
          <a:p>
            <a:r>
              <a:rPr lang="en-US" dirty="0"/>
              <a:t>Most approaches are </a:t>
            </a:r>
            <a:r>
              <a:rPr lang="en-US" dirty="0">
                <a:solidFill>
                  <a:schemeClr val="accent2"/>
                </a:solidFill>
              </a:rPr>
              <a:t>experimental</a:t>
            </a:r>
            <a:r>
              <a:rPr lang="en-US" dirty="0"/>
              <a:t> or </a:t>
            </a:r>
            <a:r>
              <a:rPr lang="en-US" dirty="0">
                <a:solidFill>
                  <a:schemeClr val="accent2"/>
                </a:solidFill>
              </a:rPr>
              <a:t>off-line</a:t>
            </a:r>
          </a:p>
        </p:txBody>
      </p:sp>
      <p:sp>
        <p:nvSpPr>
          <p:cNvPr id="4" name="Slide Number Placeholder 3">
            <a:extLst>
              <a:ext uri="{FF2B5EF4-FFF2-40B4-BE49-F238E27FC236}">
                <a16:creationId xmlns:a16="http://schemas.microsoft.com/office/drawing/2014/main" id="{BA842DFC-9E9A-9D4D-AE58-DC90CEFFE099}"/>
              </a:ext>
            </a:extLst>
          </p:cNvPr>
          <p:cNvSpPr>
            <a:spLocks noGrp="1"/>
          </p:cNvSpPr>
          <p:nvPr>
            <p:ph type="sldNum" sz="quarter" idx="12"/>
          </p:nvPr>
        </p:nvSpPr>
        <p:spPr/>
        <p:txBody>
          <a:bodyPr/>
          <a:lstStyle/>
          <a:p>
            <a:fld id="{79D6BE41-4F07-9843-B89E-F43C6BF0BE36}" type="slidenum">
              <a:rPr lang="en-US" smtClean="0"/>
              <a:pPr/>
              <a:t>19</a:t>
            </a:fld>
            <a:endParaRPr lang="en-US" dirty="0"/>
          </a:p>
        </p:txBody>
      </p:sp>
    </p:spTree>
    <p:extLst>
      <p:ext uri="{BB962C8B-B14F-4D97-AF65-F5344CB8AC3E}">
        <p14:creationId xmlns:p14="http://schemas.microsoft.com/office/powerpoint/2010/main" val="9134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6B5D4-95E2-B940-8C02-6A454069D88B}"/>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42B80519-5CD0-3E44-8A15-514AB523EC34}"/>
              </a:ext>
            </a:extLst>
          </p:cNvPr>
          <p:cNvSpPr>
            <a:spLocks noGrp="1"/>
          </p:cNvSpPr>
          <p:nvPr>
            <p:ph idx="1"/>
          </p:nvPr>
        </p:nvSpPr>
        <p:spPr/>
        <p:txBody>
          <a:bodyPr>
            <a:normAutofit lnSpcReduction="10000"/>
          </a:bodyPr>
          <a:lstStyle/>
          <a:p>
            <a:r>
              <a:rPr lang="en-US" dirty="0"/>
              <a:t>Context</a:t>
            </a:r>
          </a:p>
          <a:p>
            <a:r>
              <a:rPr lang="en-US" dirty="0"/>
              <a:t>Motivation</a:t>
            </a:r>
          </a:p>
          <a:p>
            <a:r>
              <a:rPr lang="en-US" dirty="0"/>
              <a:t>Research Goals</a:t>
            </a:r>
          </a:p>
          <a:p>
            <a:r>
              <a:rPr lang="en-US" dirty="0"/>
              <a:t>Research Activities</a:t>
            </a:r>
          </a:p>
          <a:p>
            <a:r>
              <a:rPr lang="en-US" dirty="0"/>
              <a:t>Research Proposal</a:t>
            </a:r>
          </a:p>
          <a:p>
            <a:r>
              <a:rPr lang="en-US" dirty="0"/>
              <a:t>Time Line</a:t>
            </a:r>
          </a:p>
          <a:p>
            <a:r>
              <a:rPr lang="en-US" dirty="0"/>
              <a:t>Contributions</a:t>
            </a:r>
          </a:p>
        </p:txBody>
      </p:sp>
      <p:sp>
        <p:nvSpPr>
          <p:cNvPr id="4" name="Slide Number Placeholder 3">
            <a:extLst>
              <a:ext uri="{FF2B5EF4-FFF2-40B4-BE49-F238E27FC236}">
                <a16:creationId xmlns:a16="http://schemas.microsoft.com/office/drawing/2014/main" id="{031A8355-5096-BB4A-8F67-56530B852448}"/>
              </a:ext>
            </a:extLst>
          </p:cNvPr>
          <p:cNvSpPr>
            <a:spLocks noGrp="1"/>
          </p:cNvSpPr>
          <p:nvPr>
            <p:ph type="sldNum" sz="quarter" idx="12"/>
          </p:nvPr>
        </p:nvSpPr>
        <p:spPr/>
        <p:txBody>
          <a:bodyPr/>
          <a:lstStyle/>
          <a:p>
            <a:fld id="{79D6BE41-4F07-9843-B89E-F43C6BF0BE36}" type="slidenum">
              <a:rPr lang="en-US" smtClean="0"/>
              <a:pPr/>
              <a:t>2</a:t>
            </a:fld>
            <a:endParaRPr lang="en-US" dirty="0"/>
          </a:p>
        </p:txBody>
      </p:sp>
    </p:spTree>
    <p:extLst>
      <p:ext uri="{BB962C8B-B14F-4D97-AF65-F5344CB8AC3E}">
        <p14:creationId xmlns:p14="http://schemas.microsoft.com/office/powerpoint/2010/main" val="27389779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72685" y="365125"/>
            <a:ext cx="11675879" cy="935152"/>
          </a:xfrm>
        </p:spPr>
        <p:txBody>
          <a:bodyPr>
            <a:normAutofit/>
          </a:bodyPr>
          <a:lstStyle/>
          <a:p>
            <a:r>
              <a:rPr lang="en-US" sz="4000" dirty="0">
                <a:cs typeface="Arial" panose="020B0604020202020204" pitchFamily="34" charset="0"/>
              </a:rPr>
              <a:t>Research Proposal</a:t>
            </a:r>
            <a:endParaRPr lang="en-US" dirty="0">
              <a:cs typeface="Arial" panose="020B0604020202020204" pitchFamily="34" charset="0"/>
            </a:endParaRPr>
          </a:p>
        </p:txBody>
      </p:sp>
      <p:sp>
        <p:nvSpPr>
          <p:cNvPr id="2" name="Can 1">
            <a:extLst>
              <a:ext uri="{FF2B5EF4-FFF2-40B4-BE49-F238E27FC236}">
                <a16:creationId xmlns:a16="http://schemas.microsoft.com/office/drawing/2014/main" id="{A59926FB-A1A7-D944-9249-FABD85C25ABA}"/>
              </a:ext>
            </a:extLst>
          </p:cNvPr>
          <p:cNvSpPr/>
          <p:nvPr/>
        </p:nvSpPr>
        <p:spPr>
          <a:xfrm>
            <a:off x="515389" y="1645921"/>
            <a:ext cx="1629295" cy="1147155"/>
          </a:xfrm>
          <a:prstGeom prst="can">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Bug Tracking Repository</a:t>
            </a:r>
          </a:p>
        </p:txBody>
      </p:sp>
      <p:sp>
        <p:nvSpPr>
          <p:cNvPr id="3" name="Rounded Rectangle 2">
            <a:extLst>
              <a:ext uri="{FF2B5EF4-FFF2-40B4-BE49-F238E27FC236}">
                <a16:creationId xmlns:a16="http://schemas.microsoft.com/office/drawing/2014/main" id="{AA992523-BB7B-EA49-9861-26BCDD9BE189}"/>
              </a:ext>
            </a:extLst>
          </p:cNvPr>
          <p:cNvSpPr/>
          <p:nvPr/>
        </p:nvSpPr>
        <p:spPr>
          <a:xfrm>
            <a:off x="2743200" y="1645921"/>
            <a:ext cx="3923607" cy="1147155"/>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lumMod val="65000"/>
                    <a:lumOff val="35000"/>
                  </a:schemeClr>
                </a:solidFill>
                <a:latin typeface="Arial" panose="020B0604020202020204" pitchFamily="34" charset="0"/>
                <a:cs typeface="Arial" panose="020B0604020202020204" pitchFamily="34" charset="0"/>
              </a:rPr>
              <a:t>Bug Report Crawler</a:t>
            </a:r>
          </a:p>
        </p:txBody>
      </p:sp>
      <p:sp>
        <p:nvSpPr>
          <p:cNvPr id="5" name="Rounded Rectangle 4">
            <a:extLst>
              <a:ext uri="{FF2B5EF4-FFF2-40B4-BE49-F238E27FC236}">
                <a16:creationId xmlns:a16="http://schemas.microsoft.com/office/drawing/2014/main" id="{82997BCC-AAB2-FF45-BF17-AA4FA5EE033B}"/>
              </a:ext>
            </a:extLst>
          </p:cNvPr>
          <p:cNvSpPr/>
          <p:nvPr/>
        </p:nvSpPr>
        <p:spPr>
          <a:xfrm>
            <a:off x="2909454" y="2078183"/>
            <a:ext cx="1147157" cy="548640"/>
          </a:xfrm>
          <a:prstGeom prst="roundRect">
            <a:avLst/>
          </a:prstGeom>
          <a:solidFill>
            <a:schemeClr val="bg1"/>
          </a:solidFill>
          <a:ln w="3810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Bugzilla</a:t>
            </a:r>
          </a:p>
        </p:txBody>
      </p:sp>
      <p:sp>
        <p:nvSpPr>
          <p:cNvPr id="49" name="Rounded Rectangle 48">
            <a:extLst>
              <a:ext uri="{FF2B5EF4-FFF2-40B4-BE49-F238E27FC236}">
                <a16:creationId xmlns:a16="http://schemas.microsoft.com/office/drawing/2014/main" id="{EDA19AC0-B8B6-B444-835C-EFFC940D020B}"/>
              </a:ext>
            </a:extLst>
          </p:cNvPr>
          <p:cNvSpPr/>
          <p:nvPr/>
        </p:nvSpPr>
        <p:spPr>
          <a:xfrm>
            <a:off x="4139737" y="2086496"/>
            <a:ext cx="1147157" cy="548640"/>
          </a:xfrm>
          <a:prstGeom prst="roundRect">
            <a:avLst/>
          </a:prstGeom>
          <a:solidFill>
            <a:schemeClr val="bg1"/>
          </a:solidFill>
          <a:ln w="3810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Github</a:t>
            </a:r>
            <a:endParaRPr lang="en-US"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endParaRPr>
          </a:p>
        </p:txBody>
      </p:sp>
      <p:sp>
        <p:nvSpPr>
          <p:cNvPr id="50" name="Rounded Rectangle 49">
            <a:extLst>
              <a:ext uri="{FF2B5EF4-FFF2-40B4-BE49-F238E27FC236}">
                <a16:creationId xmlns:a16="http://schemas.microsoft.com/office/drawing/2014/main" id="{A7BE3C9D-781D-FC49-BC9A-EE5628B69119}"/>
              </a:ext>
            </a:extLst>
          </p:cNvPr>
          <p:cNvSpPr/>
          <p:nvPr/>
        </p:nvSpPr>
        <p:spPr>
          <a:xfrm>
            <a:off x="5370020" y="2094808"/>
            <a:ext cx="1147157" cy="548640"/>
          </a:xfrm>
          <a:prstGeom prst="roundRect">
            <a:avLst/>
          </a:prstGeom>
          <a:solidFill>
            <a:schemeClr val="bg1"/>
          </a:solidFill>
          <a:ln w="3810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Github</a:t>
            </a:r>
            <a:endParaRPr lang="en-US"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endParaRPr>
          </a:p>
        </p:txBody>
      </p:sp>
      <p:sp>
        <p:nvSpPr>
          <p:cNvPr id="51" name="Can 50">
            <a:extLst>
              <a:ext uri="{FF2B5EF4-FFF2-40B4-BE49-F238E27FC236}">
                <a16:creationId xmlns:a16="http://schemas.microsoft.com/office/drawing/2014/main" id="{222FBBF9-AB71-B54B-9D16-43B1D51EA566}"/>
              </a:ext>
            </a:extLst>
          </p:cNvPr>
          <p:cNvSpPr/>
          <p:nvPr/>
        </p:nvSpPr>
        <p:spPr>
          <a:xfrm>
            <a:off x="3890355" y="3044535"/>
            <a:ext cx="1629295" cy="1147155"/>
          </a:xfrm>
          <a:prstGeom prst="can">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Bug Tracking Repository</a:t>
            </a:r>
          </a:p>
        </p:txBody>
      </p:sp>
      <p:sp>
        <p:nvSpPr>
          <p:cNvPr id="52" name="Rounded Rectangle 51">
            <a:extLst>
              <a:ext uri="{FF2B5EF4-FFF2-40B4-BE49-F238E27FC236}">
                <a16:creationId xmlns:a16="http://schemas.microsoft.com/office/drawing/2014/main" id="{77B6C85D-A2F6-BD4D-8F95-2B75699AB460}"/>
              </a:ext>
            </a:extLst>
          </p:cNvPr>
          <p:cNvSpPr/>
          <p:nvPr/>
        </p:nvSpPr>
        <p:spPr>
          <a:xfrm>
            <a:off x="2751510" y="4430684"/>
            <a:ext cx="3923607" cy="598519"/>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1">
                    <a:lumMod val="65000"/>
                    <a:lumOff val="35000"/>
                  </a:schemeClr>
                </a:solidFill>
                <a:latin typeface="Arial" panose="020B0604020202020204" pitchFamily="34" charset="0"/>
                <a:cs typeface="Arial" panose="020B0604020202020204" pitchFamily="34" charset="0"/>
              </a:rPr>
              <a:t>Data-preprocessor</a:t>
            </a:r>
          </a:p>
        </p:txBody>
      </p:sp>
      <p:sp>
        <p:nvSpPr>
          <p:cNvPr id="56" name="Can 55">
            <a:extLst>
              <a:ext uri="{FF2B5EF4-FFF2-40B4-BE49-F238E27FC236}">
                <a16:creationId xmlns:a16="http://schemas.microsoft.com/office/drawing/2014/main" id="{F4608539-F094-0C4A-810A-4BD20F5708F4}"/>
              </a:ext>
            </a:extLst>
          </p:cNvPr>
          <p:cNvSpPr/>
          <p:nvPr/>
        </p:nvSpPr>
        <p:spPr>
          <a:xfrm>
            <a:off x="3898667" y="5222464"/>
            <a:ext cx="1629295" cy="1147155"/>
          </a:xfrm>
          <a:prstGeom prst="can">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Bug Tracking Repository</a:t>
            </a:r>
          </a:p>
        </p:txBody>
      </p:sp>
      <p:sp>
        <p:nvSpPr>
          <p:cNvPr id="57" name="Rounded Rectangle 56">
            <a:extLst>
              <a:ext uri="{FF2B5EF4-FFF2-40B4-BE49-F238E27FC236}">
                <a16:creationId xmlns:a16="http://schemas.microsoft.com/office/drawing/2014/main" id="{62F63B8B-C4E0-4545-9E25-04CF2A5AD401}"/>
              </a:ext>
            </a:extLst>
          </p:cNvPr>
          <p:cNvSpPr/>
          <p:nvPr/>
        </p:nvSpPr>
        <p:spPr>
          <a:xfrm>
            <a:off x="7049195" y="1622727"/>
            <a:ext cx="4655127" cy="2918275"/>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59" name="Rounded Rectangle 58">
            <a:extLst>
              <a:ext uri="{FF2B5EF4-FFF2-40B4-BE49-F238E27FC236}">
                <a16:creationId xmlns:a16="http://schemas.microsoft.com/office/drawing/2014/main" id="{CB4C4D5B-CC83-EA4A-94BC-8508FE5B5C46}"/>
              </a:ext>
            </a:extLst>
          </p:cNvPr>
          <p:cNvSpPr/>
          <p:nvPr/>
        </p:nvSpPr>
        <p:spPr>
          <a:xfrm>
            <a:off x="7331828" y="1865147"/>
            <a:ext cx="4139738" cy="598519"/>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1">
                    <a:lumMod val="65000"/>
                    <a:lumOff val="35000"/>
                  </a:schemeClr>
                </a:solidFill>
                <a:latin typeface="Arial" panose="020B0604020202020204" pitchFamily="34" charset="0"/>
                <a:cs typeface="Arial" panose="020B0604020202020204" pitchFamily="34" charset="0"/>
              </a:rPr>
              <a:t>Temporal Context Organizer</a:t>
            </a:r>
          </a:p>
        </p:txBody>
      </p:sp>
      <p:sp>
        <p:nvSpPr>
          <p:cNvPr id="60" name="Rounded Rectangle 59">
            <a:extLst>
              <a:ext uri="{FF2B5EF4-FFF2-40B4-BE49-F238E27FC236}">
                <a16:creationId xmlns:a16="http://schemas.microsoft.com/office/drawing/2014/main" id="{BF4DB078-E3D4-9443-A783-BA382E5D3B37}"/>
              </a:ext>
            </a:extLst>
          </p:cNvPr>
          <p:cNvSpPr/>
          <p:nvPr/>
        </p:nvSpPr>
        <p:spPr>
          <a:xfrm>
            <a:off x="7331828" y="2701637"/>
            <a:ext cx="4139738" cy="598519"/>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1">
                    <a:lumMod val="65000"/>
                    <a:lumOff val="35000"/>
                  </a:schemeClr>
                </a:solidFill>
                <a:latin typeface="Arial" panose="020B0604020202020204" pitchFamily="34" charset="0"/>
                <a:cs typeface="Arial" panose="020B0604020202020204" pitchFamily="34" charset="0"/>
              </a:rPr>
              <a:t>Feature Selector</a:t>
            </a:r>
          </a:p>
        </p:txBody>
      </p:sp>
      <p:sp>
        <p:nvSpPr>
          <p:cNvPr id="61" name="Rounded Rectangle 60">
            <a:extLst>
              <a:ext uri="{FF2B5EF4-FFF2-40B4-BE49-F238E27FC236}">
                <a16:creationId xmlns:a16="http://schemas.microsoft.com/office/drawing/2014/main" id="{7DB69A52-77C3-734C-BFF8-DD7923CB66E1}"/>
              </a:ext>
            </a:extLst>
          </p:cNvPr>
          <p:cNvSpPr/>
          <p:nvPr/>
        </p:nvSpPr>
        <p:spPr>
          <a:xfrm>
            <a:off x="7331828" y="3630645"/>
            <a:ext cx="2019994" cy="598519"/>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600" dirty="0">
                <a:solidFill>
                  <a:schemeClr val="tx1">
                    <a:lumMod val="65000"/>
                    <a:lumOff val="35000"/>
                  </a:schemeClr>
                </a:solidFill>
                <a:latin typeface="Arial" panose="020B0604020202020204" pitchFamily="34" charset="0"/>
                <a:cs typeface="Arial" panose="020B0604020202020204" pitchFamily="34" charset="0"/>
              </a:rPr>
              <a:t>Machine Learning </a:t>
            </a:r>
          </a:p>
          <a:p>
            <a:pPr algn="ctr"/>
            <a:r>
              <a:rPr lang="en-US" sz="1600" dirty="0">
                <a:solidFill>
                  <a:schemeClr val="tx1">
                    <a:lumMod val="65000"/>
                    <a:lumOff val="35000"/>
                  </a:schemeClr>
                </a:solidFill>
                <a:latin typeface="Arial" panose="020B0604020202020204" pitchFamily="34" charset="0"/>
                <a:cs typeface="Arial" panose="020B0604020202020204" pitchFamily="34" charset="0"/>
              </a:rPr>
              <a:t>Predictor</a:t>
            </a:r>
          </a:p>
        </p:txBody>
      </p:sp>
      <p:sp>
        <p:nvSpPr>
          <p:cNvPr id="62" name="Rounded Rectangle 61">
            <a:extLst>
              <a:ext uri="{FF2B5EF4-FFF2-40B4-BE49-F238E27FC236}">
                <a16:creationId xmlns:a16="http://schemas.microsoft.com/office/drawing/2014/main" id="{95AAE119-FB4C-6A4D-8C73-B5CC6A87E333}"/>
              </a:ext>
            </a:extLst>
          </p:cNvPr>
          <p:cNvSpPr/>
          <p:nvPr/>
        </p:nvSpPr>
        <p:spPr>
          <a:xfrm>
            <a:off x="9459888" y="3630645"/>
            <a:ext cx="2019994" cy="598519"/>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600" dirty="0">
                <a:solidFill>
                  <a:schemeClr val="tx1">
                    <a:lumMod val="65000"/>
                    <a:lumOff val="35000"/>
                  </a:schemeClr>
                </a:solidFill>
                <a:latin typeface="Arial" panose="020B0604020202020204" pitchFamily="34" charset="0"/>
                <a:cs typeface="Arial" panose="020B0604020202020204" pitchFamily="34" charset="0"/>
              </a:rPr>
              <a:t>Data-driven</a:t>
            </a:r>
          </a:p>
          <a:p>
            <a:pPr algn="ctr"/>
            <a:r>
              <a:rPr lang="en-US" sz="1600" dirty="0">
                <a:solidFill>
                  <a:schemeClr val="tx1">
                    <a:lumMod val="65000"/>
                    <a:lumOff val="35000"/>
                  </a:schemeClr>
                </a:solidFill>
                <a:latin typeface="Arial" panose="020B0604020202020204" pitchFamily="34" charset="0"/>
                <a:cs typeface="Arial" panose="020B0604020202020204" pitchFamily="34" charset="0"/>
              </a:rPr>
              <a:t>Predictor</a:t>
            </a:r>
          </a:p>
        </p:txBody>
      </p:sp>
      <p:cxnSp>
        <p:nvCxnSpPr>
          <p:cNvPr id="7" name="Straight Arrow Connector 6">
            <a:extLst>
              <a:ext uri="{FF2B5EF4-FFF2-40B4-BE49-F238E27FC236}">
                <a16:creationId xmlns:a16="http://schemas.microsoft.com/office/drawing/2014/main" id="{06A167C9-5BD9-404B-91D5-70DEB654C491}"/>
              </a:ext>
            </a:extLst>
          </p:cNvPr>
          <p:cNvCxnSpPr>
            <a:stCxn id="2" idx="4"/>
            <a:endCxn id="3" idx="1"/>
          </p:cNvCxnSpPr>
          <p:nvPr/>
        </p:nvCxnSpPr>
        <p:spPr>
          <a:xfrm>
            <a:off x="2144684" y="2219499"/>
            <a:ext cx="598516" cy="0"/>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1E80AF8D-0CC8-B849-8365-9CC2CFEE9E79}"/>
              </a:ext>
            </a:extLst>
          </p:cNvPr>
          <p:cNvCxnSpPr>
            <a:cxnSpLocks/>
            <a:stCxn id="3" idx="2"/>
            <a:endCxn id="51" idx="1"/>
          </p:cNvCxnSpPr>
          <p:nvPr/>
        </p:nvCxnSpPr>
        <p:spPr>
          <a:xfrm flipH="1">
            <a:off x="4705003" y="2793076"/>
            <a:ext cx="1" cy="251459"/>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B5C47F03-F9EB-8E4E-8317-4C7E9262B0D4}"/>
              </a:ext>
            </a:extLst>
          </p:cNvPr>
          <p:cNvCxnSpPr>
            <a:cxnSpLocks/>
            <a:stCxn id="51" idx="3"/>
            <a:endCxn id="52" idx="0"/>
          </p:cNvCxnSpPr>
          <p:nvPr/>
        </p:nvCxnSpPr>
        <p:spPr>
          <a:xfrm>
            <a:off x="4705003" y="4191690"/>
            <a:ext cx="8311" cy="238994"/>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291621AB-4555-0E4C-B560-A1A0520357F4}"/>
              </a:ext>
            </a:extLst>
          </p:cNvPr>
          <p:cNvCxnSpPr>
            <a:cxnSpLocks/>
            <a:stCxn id="52" idx="2"/>
            <a:endCxn id="56" idx="1"/>
          </p:cNvCxnSpPr>
          <p:nvPr/>
        </p:nvCxnSpPr>
        <p:spPr>
          <a:xfrm>
            <a:off x="4713314" y="5029203"/>
            <a:ext cx="1" cy="193261"/>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a:extLst>
              <a:ext uri="{FF2B5EF4-FFF2-40B4-BE49-F238E27FC236}">
                <a16:creationId xmlns:a16="http://schemas.microsoft.com/office/drawing/2014/main" id="{12161B03-4B13-BD48-880E-3A1CEAF08140}"/>
              </a:ext>
            </a:extLst>
          </p:cNvPr>
          <p:cNvCxnSpPr>
            <a:cxnSpLocks/>
            <a:stCxn id="57" idx="2"/>
            <a:endCxn id="2" idx="3"/>
          </p:cNvCxnSpPr>
          <p:nvPr/>
        </p:nvCxnSpPr>
        <p:spPr>
          <a:xfrm rot="5400000" flipH="1">
            <a:off x="4479435" y="-356322"/>
            <a:ext cx="1747926" cy="8046722"/>
          </a:xfrm>
          <a:prstGeom prst="bentConnector3">
            <a:avLst>
              <a:gd name="adj1" fmla="val -115132"/>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34FC0E4-B615-C54C-8E68-BEE80893F2BD}"/>
              </a:ext>
            </a:extLst>
          </p:cNvPr>
          <p:cNvCxnSpPr>
            <a:cxnSpLocks/>
            <a:stCxn id="59" idx="2"/>
            <a:endCxn id="60" idx="0"/>
          </p:cNvCxnSpPr>
          <p:nvPr/>
        </p:nvCxnSpPr>
        <p:spPr>
          <a:xfrm>
            <a:off x="9401697" y="2463666"/>
            <a:ext cx="0" cy="237971"/>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5CCA032-49C2-F347-A91C-F55C9D5EB644}"/>
              </a:ext>
            </a:extLst>
          </p:cNvPr>
          <p:cNvCxnSpPr>
            <a:cxnSpLocks/>
            <a:stCxn id="60" idx="2"/>
            <a:endCxn id="61" idx="0"/>
          </p:cNvCxnSpPr>
          <p:nvPr/>
        </p:nvCxnSpPr>
        <p:spPr>
          <a:xfrm flipH="1">
            <a:off x="8341825" y="3300156"/>
            <a:ext cx="1059872" cy="330489"/>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51F2162-96DE-B34F-BCEF-D4B44CE28B39}"/>
              </a:ext>
            </a:extLst>
          </p:cNvPr>
          <p:cNvCxnSpPr>
            <a:cxnSpLocks/>
            <a:endCxn id="62" idx="0"/>
          </p:cNvCxnSpPr>
          <p:nvPr/>
        </p:nvCxnSpPr>
        <p:spPr>
          <a:xfrm>
            <a:off x="9459888" y="3300156"/>
            <a:ext cx="1009997" cy="330489"/>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CA4FF644-788D-A74F-9E11-CED8E1E9CE77}"/>
              </a:ext>
            </a:extLst>
          </p:cNvPr>
          <p:cNvSpPr>
            <a:spLocks noGrp="1"/>
          </p:cNvSpPr>
          <p:nvPr>
            <p:ph type="sldNum" sz="quarter" idx="12"/>
          </p:nvPr>
        </p:nvSpPr>
        <p:spPr>
          <a:ln>
            <a:noFill/>
          </a:ln>
        </p:spPr>
        <p:txBody>
          <a:bodyPr/>
          <a:lstStyle/>
          <a:p>
            <a:fld id="{79D6BE41-4F07-9843-B89E-F43C6BF0BE36}" type="slidenum">
              <a:rPr lang="en-US" smtClean="0">
                <a:latin typeface="Arial" panose="020B0604020202020204" pitchFamily="34" charset="0"/>
                <a:cs typeface="Arial" panose="020B0604020202020204" pitchFamily="34" charset="0"/>
              </a:rPr>
              <a:t>20</a:t>
            </a:fld>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533969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AA992523-BB7B-EA49-9861-26BCDD9BE189}"/>
              </a:ext>
            </a:extLst>
          </p:cNvPr>
          <p:cNvSpPr/>
          <p:nvPr/>
        </p:nvSpPr>
        <p:spPr>
          <a:xfrm>
            <a:off x="372686" y="1878677"/>
            <a:ext cx="3923607" cy="1147155"/>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2"/>
                </a:solidFill>
              </a:rPr>
              <a:t>Bug Report Crawler</a:t>
            </a:r>
          </a:p>
        </p:txBody>
      </p:sp>
      <p:sp>
        <p:nvSpPr>
          <p:cNvPr id="5" name="Rounded Rectangle 4">
            <a:extLst>
              <a:ext uri="{FF2B5EF4-FFF2-40B4-BE49-F238E27FC236}">
                <a16:creationId xmlns:a16="http://schemas.microsoft.com/office/drawing/2014/main" id="{82997BCC-AAB2-FF45-BF17-AA4FA5EE033B}"/>
              </a:ext>
            </a:extLst>
          </p:cNvPr>
          <p:cNvSpPr/>
          <p:nvPr/>
        </p:nvSpPr>
        <p:spPr>
          <a:xfrm>
            <a:off x="538940" y="2310939"/>
            <a:ext cx="1147157" cy="548640"/>
          </a:xfrm>
          <a:prstGeom prst="roundRect">
            <a:avLst/>
          </a:prstGeom>
          <a:solidFill>
            <a:schemeClr val="bg1"/>
          </a:solidFill>
          <a:ln w="38100">
            <a:solidFill>
              <a:schemeClr val="tx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Bugzilla</a:t>
            </a:r>
          </a:p>
        </p:txBody>
      </p:sp>
      <p:sp>
        <p:nvSpPr>
          <p:cNvPr id="49" name="Rounded Rectangle 48">
            <a:extLst>
              <a:ext uri="{FF2B5EF4-FFF2-40B4-BE49-F238E27FC236}">
                <a16:creationId xmlns:a16="http://schemas.microsoft.com/office/drawing/2014/main" id="{EDA19AC0-B8B6-B444-835C-EFFC940D020B}"/>
              </a:ext>
            </a:extLst>
          </p:cNvPr>
          <p:cNvSpPr/>
          <p:nvPr/>
        </p:nvSpPr>
        <p:spPr>
          <a:xfrm>
            <a:off x="1769223" y="2319252"/>
            <a:ext cx="1147157" cy="548640"/>
          </a:xfrm>
          <a:prstGeom prst="roundRect">
            <a:avLst/>
          </a:prstGeom>
          <a:solidFill>
            <a:schemeClr val="bg1"/>
          </a:solidFill>
          <a:ln w="38100">
            <a:solidFill>
              <a:schemeClr val="tx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Jira</a:t>
            </a:r>
          </a:p>
        </p:txBody>
      </p:sp>
      <p:sp>
        <p:nvSpPr>
          <p:cNvPr id="50" name="Rounded Rectangle 49">
            <a:extLst>
              <a:ext uri="{FF2B5EF4-FFF2-40B4-BE49-F238E27FC236}">
                <a16:creationId xmlns:a16="http://schemas.microsoft.com/office/drawing/2014/main" id="{A7BE3C9D-781D-FC49-BC9A-EE5628B69119}"/>
              </a:ext>
            </a:extLst>
          </p:cNvPr>
          <p:cNvSpPr/>
          <p:nvPr/>
        </p:nvSpPr>
        <p:spPr>
          <a:xfrm>
            <a:off x="2999506" y="2327564"/>
            <a:ext cx="1147157" cy="548640"/>
          </a:xfrm>
          <a:prstGeom prst="roundRect">
            <a:avLst/>
          </a:prstGeom>
          <a:solidFill>
            <a:schemeClr val="bg1"/>
          </a:solidFill>
          <a:ln w="38100">
            <a:solidFill>
              <a:schemeClr val="tx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2"/>
                </a:solidFill>
                <a:latin typeface="Arial" panose="020B0604020202020204" pitchFamily="34" charset="0"/>
                <a:ea typeface="Tahoma" panose="020B0604030504040204" pitchFamily="34" charset="0"/>
                <a:cs typeface="Arial" panose="020B0604020202020204" pitchFamily="34" charset="0"/>
              </a:rPr>
              <a:t>Github</a:t>
            </a:r>
            <a:endParaRPr lang="en-US"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4434ABC3-1A75-1F4F-A1EF-7C50D397918D}"/>
              </a:ext>
            </a:extLst>
          </p:cNvPr>
          <p:cNvSpPr txBox="1"/>
          <p:nvPr/>
        </p:nvSpPr>
        <p:spPr>
          <a:xfrm>
            <a:off x="4711927" y="1695797"/>
            <a:ext cx="6892640" cy="4060599"/>
          </a:xfrm>
          <a:prstGeom prst="rect">
            <a:avLst/>
          </a:prstGeom>
          <a:noFill/>
        </p:spPr>
        <p:txBody>
          <a:bodyPr wrap="square" rtlCol="0">
            <a:spAutoFit/>
          </a:bodyPr>
          <a:lstStyle/>
          <a:p>
            <a:pPr marL="342900" indent="-342900">
              <a:lnSpc>
                <a:spcPct val="150000"/>
              </a:lnSpc>
              <a:buClr>
                <a:schemeClr val="tx1">
                  <a:lumMod val="65000"/>
                  <a:lumOff val="35000"/>
                </a:schemeClr>
              </a:buClr>
              <a:buSzPct val="150000"/>
              <a:buFont typeface="Wingdings" pitchFamily="2" charset="2"/>
              <a:buChar char="§"/>
            </a:pP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Developed in Java using design patterns (</a:t>
            </a:r>
            <a:r>
              <a:rPr lang="en-US" sz="2500" dirty="0" err="1">
                <a:solidFill>
                  <a:schemeClr val="tx2"/>
                </a:solidFill>
                <a:latin typeface="Arial" panose="020B0604020202020204" pitchFamily="34" charset="0"/>
                <a:ea typeface="Tahoma" panose="020B0604030504040204" pitchFamily="34" charset="0"/>
                <a:cs typeface="Arial" panose="020B0604020202020204" pitchFamily="34" charset="0"/>
              </a:rPr>
              <a:t>e.g</a:t>
            </a: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 strategy, template method and builder).</a:t>
            </a:r>
          </a:p>
          <a:p>
            <a:pPr marL="342900" indent="-342900">
              <a:lnSpc>
                <a:spcPct val="150000"/>
              </a:lnSpc>
              <a:buClr>
                <a:schemeClr val="tx1">
                  <a:lumMod val="65000"/>
                  <a:lumOff val="35000"/>
                </a:schemeClr>
              </a:buClr>
              <a:buSzPct val="150000"/>
              <a:buFont typeface="Wingdings" pitchFamily="2" charset="2"/>
              <a:buChar char="§"/>
            </a:pP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Handle bug reports in XML and HTML formats from Jira, Bugzilla and </a:t>
            </a:r>
            <a:r>
              <a:rPr lang="en-US" sz="2500" dirty="0" err="1">
                <a:solidFill>
                  <a:schemeClr val="tx2"/>
                </a:solidFill>
                <a:latin typeface="Arial" panose="020B0604020202020204" pitchFamily="34" charset="0"/>
                <a:ea typeface="Tahoma" panose="020B0604030504040204" pitchFamily="34" charset="0"/>
                <a:cs typeface="Arial" panose="020B0604020202020204" pitchFamily="34" charset="0"/>
              </a:rPr>
              <a:t>Github</a:t>
            </a: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 (in future).</a:t>
            </a:r>
          </a:p>
          <a:p>
            <a:pPr marL="342900" indent="-342900">
              <a:lnSpc>
                <a:spcPct val="150000"/>
              </a:lnSpc>
              <a:buClr>
                <a:schemeClr val="tx1">
                  <a:lumMod val="65000"/>
                  <a:lumOff val="35000"/>
                </a:schemeClr>
              </a:buClr>
              <a:buSzPct val="150000"/>
              <a:buFont typeface="Wingdings" pitchFamily="2" charset="2"/>
              <a:buChar char="§"/>
            </a:pP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Convert and store bug reports in CSV format.</a:t>
            </a:r>
          </a:p>
        </p:txBody>
      </p:sp>
      <p:pic>
        <p:nvPicPr>
          <p:cNvPr id="6" name="Graphic 5" descr="Checkmark">
            <a:extLst>
              <a:ext uri="{FF2B5EF4-FFF2-40B4-BE49-F238E27FC236}">
                <a16:creationId xmlns:a16="http://schemas.microsoft.com/office/drawing/2014/main" id="{9E515B2B-E9A1-DE47-ACB3-05FD0A97A2E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4797" y="2168571"/>
            <a:ext cx="421321" cy="421321"/>
          </a:xfrm>
          <a:prstGeom prst="rect">
            <a:avLst/>
          </a:prstGeom>
        </p:spPr>
      </p:pic>
      <p:pic>
        <p:nvPicPr>
          <p:cNvPr id="12" name="Graphic 11" descr="Checkmark">
            <a:extLst>
              <a:ext uri="{FF2B5EF4-FFF2-40B4-BE49-F238E27FC236}">
                <a16:creationId xmlns:a16="http://schemas.microsoft.com/office/drawing/2014/main" id="{BC630DF4-997E-FE4A-96B9-CD1C30ED44B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52351" y="2161312"/>
            <a:ext cx="421321" cy="421321"/>
          </a:xfrm>
          <a:prstGeom prst="rect">
            <a:avLst/>
          </a:prstGeom>
        </p:spPr>
      </p:pic>
      <p:sp>
        <p:nvSpPr>
          <p:cNvPr id="13" name="Title 3">
            <a:extLst>
              <a:ext uri="{FF2B5EF4-FFF2-40B4-BE49-F238E27FC236}">
                <a16:creationId xmlns:a16="http://schemas.microsoft.com/office/drawing/2014/main" id="{7D5E59B1-CEA6-B447-A790-3031BF1C8F39}"/>
              </a:ext>
            </a:extLst>
          </p:cNvPr>
          <p:cNvSpPr>
            <a:spLocks noGrp="1"/>
          </p:cNvSpPr>
          <p:nvPr>
            <p:ph type="title"/>
          </p:nvPr>
        </p:nvSpPr>
        <p:spPr>
          <a:xfrm>
            <a:off x="372685" y="407632"/>
            <a:ext cx="11675879" cy="850138"/>
          </a:xfrm>
        </p:spPr>
        <p:txBody>
          <a:bodyPr>
            <a:normAutofit/>
          </a:bodyPr>
          <a:lstStyle/>
          <a:p>
            <a:r>
              <a:rPr lang="en-US" sz="4000" dirty="0"/>
              <a:t>Research Proposal</a:t>
            </a:r>
            <a:endParaRPr lang="en-US" dirty="0">
              <a:solidFill>
                <a:schemeClr val="accent5"/>
              </a:solidFill>
            </a:endParaRPr>
          </a:p>
        </p:txBody>
      </p:sp>
      <p:sp>
        <p:nvSpPr>
          <p:cNvPr id="2" name="Slide Number Placeholder 1">
            <a:extLst>
              <a:ext uri="{FF2B5EF4-FFF2-40B4-BE49-F238E27FC236}">
                <a16:creationId xmlns:a16="http://schemas.microsoft.com/office/drawing/2014/main" id="{97444F97-51A7-CA41-B4CF-26C5D1CC34F4}"/>
              </a:ext>
            </a:extLst>
          </p:cNvPr>
          <p:cNvSpPr>
            <a:spLocks noGrp="1"/>
          </p:cNvSpPr>
          <p:nvPr>
            <p:ph type="sldNum" sz="quarter" idx="12"/>
          </p:nvPr>
        </p:nvSpPr>
        <p:spPr/>
        <p:txBody>
          <a:bodyPr/>
          <a:lstStyle/>
          <a:p>
            <a:fld id="{79D6BE41-4F07-9843-B89E-F43C6BF0BE36}" type="slidenum">
              <a:rPr lang="en-US" smtClean="0"/>
              <a:t>21</a:t>
            </a:fld>
            <a:endParaRPr lang="en-US"/>
          </a:p>
        </p:txBody>
      </p:sp>
    </p:spTree>
    <p:extLst>
      <p:ext uri="{BB962C8B-B14F-4D97-AF65-F5344CB8AC3E}">
        <p14:creationId xmlns:p14="http://schemas.microsoft.com/office/powerpoint/2010/main" val="25536629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434ABC3-1A75-1F4F-A1EF-7C50D397918D}"/>
              </a:ext>
            </a:extLst>
          </p:cNvPr>
          <p:cNvSpPr txBox="1"/>
          <p:nvPr/>
        </p:nvSpPr>
        <p:spPr>
          <a:xfrm>
            <a:off x="4711927" y="1695797"/>
            <a:ext cx="6892640" cy="3480889"/>
          </a:xfrm>
          <a:prstGeom prst="rect">
            <a:avLst/>
          </a:prstGeom>
          <a:noFill/>
        </p:spPr>
        <p:txBody>
          <a:bodyPr wrap="square" rtlCol="0">
            <a:spAutoFit/>
          </a:bodyPr>
          <a:lstStyle/>
          <a:p>
            <a:pPr marL="342900" indent="-342900">
              <a:lnSpc>
                <a:spcPct val="150000"/>
              </a:lnSpc>
              <a:buClr>
                <a:schemeClr val="tx1">
                  <a:lumMod val="65000"/>
                  <a:lumOff val="35000"/>
                </a:schemeClr>
              </a:buClr>
              <a:buSzPct val="150000"/>
              <a:buFont typeface="Wingdings" pitchFamily="2" charset="2"/>
              <a:buChar char="§"/>
            </a:pP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Written in R using many popular libraries (e.g., </a:t>
            </a:r>
            <a:r>
              <a:rPr lang="en-US" sz="2500" dirty="0" err="1">
                <a:solidFill>
                  <a:schemeClr val="tx2"/>
                </a:solidFill>
                <a:latin typeface="Arial" panose="020B0604020202020204" pitchFamily="34" charset="0"/>
                <a:ea typeface="Tahoma" panose="020B0604030504040204" pitchFamily="34" charset="0"/>
                <a:cs typeface="Arial" panose="020B0604020202020204" pitchFamily="34" charset="0"/>
              </a:rPr>
              <a:t>dplyr</a:t>
            </a: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a:t>
            </a:r>
          </a:p>
          <a:p>
            <a:pPr marL="342900" indent="-342900">
              <a:lnSpc>
                <a:spcPct val="150000"/>
              </a:lnSpc>
              <a:buClr>
                <a:schemeClr val="tx1">
                  <a:lumMod val="65000"/>
                  <a:lumOff val="35000"/>
                </a:schemeClr>
              </a:buClr>
              <a:buSzPct val="150000"/>
              <a:buFont typeface="Wingdings" pitchFamily="2" charset="2"/>
              <a:buChar char="§"/>
            </a:pP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Transform bug report in raw format in consistent for machine learning.</a:t>
            </a:r>
          </a:p>
          <a:p>
            <a:pPr marL="342900" indent="-342900">
              <a:lnSpc>
                <a:spcPct val="150000"/>
              </a:lnSpc>
              <a:buClr>
                <a:schemeClr val="tx1">
                  <a:lumMod val="65000"/>
                  <a:lumOff val="35000"/>
                </a:schemeClr>
              </a:buClr>
              <a:buSzPct val="150000"/>
              <a:buFont typeface="Wingdings" pitchFamily="2" charset="2"/>
              <a:buChar char="§"/>
            </a:pP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Activities: type checking, normalizing, fix and imputation.</a:t>
            </a:r>
          </a:p>
        </p:txBody>
      </p:sp>
      <p:sp>
        <p:nvSpPr>
          <p:cNvPr id="8" name="Rounded Rectangle 7">
            <a:extLst>
              <a:ext uri="{FF2B5EF4-FFF2-40B4-BE49-F238E27FC236}">
                <a16:creationId xmlns:a16="http://schemas.microsoft.com/office/drawing/2014/main" id="{D6ACA727-5CA2-6C4F-92FF-A2E9E7A18375}"/>
              </a:ext>
            </a:extLst>
          </p:cNvPr>
          <p:cNvSpPr/>
          <p:nvPr/>
        </p:nvSpPr>
        <p:spPr>
          <a:xfrm>
            <a:off x="372686" y="1828801"/>
            <a:ext cx="3923607" cy="598519"/>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2"/>
                </a:solidFill>
              </a:rPr>
              <a:t>Data-preprocessor</a:t>
            </a:r>
          </a:p>
        </p:txBody>
      </p:sp>
      <p:pic>
        <p:nvPicPr>
          <p:cNvPr id="5" name="Graphic 4" descr="Checkmark">
            <a:extLst>
              <a:ext uri="{FF2B5EF4-FFF2-40B4-BE49-F238E27FC236}">
                <a16:creationId xmlns:a16="http://schemas.microsoft.com/office/drawing/2014/main" id="{69081F58-C57A-3F46-9775-3D05D713820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8939" y="1882588"/>
            <a:ext cx="421321" cy="421321"/>
          </a:xfrm>
          <a:prstGeom prst="rect">
            <a:avLst/>
          </a:prstGeom>
        </p:spPr>
      </p:pic>
      <p:sp>
        <p:nvSpPr>
          <p:cNvPr id="9" name="Title 3">
            <a:extLst>
              <a:ext uri="{FF2B5EF4-FFF2-40B4-BE49-F238E27FC236}">
                <a16:creationId xmlns:a16="http://schemas.microsoft.com/office/drawing/2014/main" id="{C529F402-91C7-C24D-91E2-2C05BFE5BBC1}"/>
              </a:ext>
            </a:extLst>
          </p:cNvPr>
          <p:cNvSpPr>
            <a:spLocks noGrp="1"/>
          </p:cNvSpPr>
          <p:nvPr>
            <p:ph type="title"/>
          </p:nvPr>
        </p:nvSpPr>
        <p:spPr>
          <a:xfrm>
            <a:off x="372685" y="365125"/>
            <a:ext cx="11675879" cy="935152"/>
          </a:xfrm>
        </p:spPr>
        <p:txBody>
          <a:bodyPr>
            <a:normAutofit/>
          </a:bodyPr>
          <a:lstStyle/>
          <a:p>
            <a:r>
              <a:rPr lang="en-US" sz="4000" dirty="0"/>
              <a:t>Research Proposal</a:t>
            </a:r>
            <a:endParaRPr lang="en-US" sz="4000" dirty="0">
              <a:solidFill>
                <a:schemeClr val="accent5"/>
              </a:solidFill>
            </a:endParaRPr>
          </a:p>
        </p:txBody>
      </p:sp>
      <p:sp>
        <p:nvSpPr>
          <p:cNvPr id="2" name="Slide Number Placeholder 1">
            <a:extLst>
              <a:ext uri="{FF2B5EF4-FFF2-40B4-BE49-F238E27FC236}">
                <a16:creationId xmlns:a16="http://schemas.microsoft.com/office/drawing/2014/main" id="{E6ED7732-6840-4141-87C6-674B49281234}"/>
              </a:ext>
            </a:extLst>
          </p:cNvPr>
          <p:cNvSpPr>
            <a:spLocks noGrp="1"/>
          </p:cNvSpPr>
          <p:nvPr>
            <p:ph type="sldNum" sz="quarter" idx="12"/>
          </p:nvPr>
        </p:nvSpPr>
        <p:spPr/>
        <p:txBody>
          <a:bodyPr/>
          <a:lstStyle/>
          <a:p>
            <a:fld id="{79D6BE41-4F07-9843-B89E-F43C6BF0BE36}" type="slidenum">
              <a:rPr lang="en-US" smtClean="0"/>
              <a:t>22</a:t>
            </a:fld>
            <a:endParaRPr lang="en-US"/>
          </a:p>
        </p:txBody>
      </p:sp>
    </p:spTree>
    <p:extLst>
      <p:ext uri="{BB962C8B-B14F-4D97-AF65-F5344CB8AC3E}">
        <p14:creationId xmlns:p14="http://schemas.microsoft.com/office/powerpoint/2010/main" val="41873006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434ABC3-1A75-1F4F-A1EF-7C50D397918D}"/>
              </a:ext>
            </a:extLst>
          </p:cNvPr>
          <p:cNvSpPr txBox="1"/>
          <p:nvPr/>
        </p:nvSpPr>
        <p:spPr>
          <a:xfrm>
            <a:off x="5299360" y="1169726"/>
            <a:ext cx="6892640" cy="2329356"/>
          </a:xfrm>
          <a:prstGeom prst="rect">
            <a:avLst/>
          </a:prstGeom>
          <a:noFill/>
        </p:spPr>
        <p:txBody>
          <a:bodyPr wrap="square" rtlCol="0">
            <a:spAutoFit/>
          </a:bodyPr>
          <a:lstStyle/>
          <a:p>
            <a:pPr marL="342900" indent="-342900">
              <a:lnSpc>
                <a:spcPct val="150000"/>
              </a:lnSpc>
              <a:buClr>
                <a:schemeClr val="tx1">
                  <a:lumMod val="65000"/>
                  <a:lumOff val="35000"/>
                </a:schemeClr>
              </a:buClr>
              <a:buSzPct val="150000"/>
              <a:buFont typeface="Wingdings" pitchFamily="2" charset="2"/>
              <a:buChar char="§"/>
            </a:pP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It will organize the temporal context of long-lived bug report using graphs</a:t>
            </a:r>
          </a:p>
          <a:p>
            <a:pPr marL="342900" indent="-342900">
              <a:lnSpc>
                <a:spcPct val="150000"/>
              </a:lnSpc>
              <a:buClr>
                <a:schemeClr val="tx1">
                  <a:lumMod val="65000"/>
                  <a:lumOff val="35000"/>
                </a:schemeClr>
              </a:buClr>
              <a:buSzPct val="150000"/>
              <a:buFont typeface="Wingdings" pitchFamily="2" charset="2"/>
              <a:buChar char="§"/>
            </a:pP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We will extend Bag Textual Graph (</a:t>
            </a:r>
            <a:r>
              <a:rPr lang="en-US" sz="2500" dirty="0" err="1">
                <a:solidFill>
                  <a:schemeClr val="tx2"/>
                </a:solidFill>
                <a:latin typeface="Arial" panose="020B0604020202020204" pitchFamily="34" charset="0"/>
                <a:ea typeface="Tahoma" panose="020B0604030504040204" pitchFamily="34" charset="0"/>
                <a:cs typeface="Arial" panose="020B0604020202020204" pitchFamily="34" charset="0"/>
              </a:rPr>
              <a:t>BoTG</a:t>
            </a: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)to support that temporal context</a:t>
            </a:r>
          </a:p>
        </p:txBody>
      </p:sp>
      <p:sp>
        <p:nvSpPr>
          <p:cNvPr id="5" name="Rounded Rectangle 4">
            <a:extLst>
              <a:ext uri="{FF2B5EF4-FFF2-40B4-BE49-F238E27FC236}">
                <a16:creationId xmlns:a16="http://schemas.microsoft.com/office/drawing/2014/main" id="{4FC210CF-D2D7-1947-9080-F77BEB26EA3C}"/>
              </a:ext>
            </a:extLst>
          </p:cNvPr>
          <p:cNvSpPr/>
          <p:nvPr/>
        </p:nvSpPr>
        <p:spPr>
          <a:xfrm>
            <a:off x="372686" y="1169726"/>
            <a:ext cx="4655127" cy="2733142"/>
          </a:xfrm>
          <a:prstGeom prst="round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solidFill>
                <a:schemeClr val="tx2"/>
              </a:solidFill>
            </a:endParaRPr>
          </a:p>
        </p:txBody>
      </p:sp>
      <p:sp>
        <p:nvSpPr>
          <p:cNvPr id="6" name="Rounded Rectangle 5">
            <a:extLst>
              <a:ext uri="{FF2B5EF4-FFF2-40B4-BE49-F238E27FC236}">
                <a16:creationId xmlns:a16="http://schemas.microsoft.com/office/drawing/2014/main" id="{18E89255-4C92-BF4A-827F-55BA2F568A83}"/>
              </a:ext>
            </a:extLst>
          </p:cNvPr>
          <p:cNvSpPr/>
          <p:nvPr/>
        </p:nvSpPr>
        <p:spPr>
          <a:xfrm>
            <a:off x="655319" y="1376287"/>
            <a:ext cx="4139738" cy="598519"/>
          </a:xfrm>
          <a:prstGeom prst="roundRect">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accent5"/>
                </a:solidFill>
              </a:rPr>
              <a:t>Temporal Context Organizer</a:t>
            </a:r>
          </a:p>
        </p:txBody>
      </p:sp>
      <p:sp>
        <p:nvSpPr>
          <p:cNvPr id="7" name="Rounded Rectangle 6">
            <a:extLst>
              <a:ext uri="{FF2B5EF4-FFF2-40B4-BE49-F238E27FC236}">
                <a16:creationId xmlns:a16="http://schemas.microsoft.com/office/drawing/2014/main" id="{4A5A2E37-5C2A-8A4D-AB41-3C95411AF146}"/>
              </a:ext>
            </a:extLst>
          </p:cNvPr>
          <p:cNvSpPr/>
          <p:nvPr/>
        </p:nvSpPr>
        <p:spPr>
          <a:xfrm>
            <a:off x="655319" y="2248635"/>
            <a:ext cx="4139738" cy="598519"/>
          </a:xfrm>
          <a:prstGeom prst="roundRect">
            <a:avLst/>
          </a:prstGeom>
          <a:solidFill>
            <a:schemeClr val="bg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bg1">
                    <a:lumMod val="75000"/>
                  </a:schemeClr>
                </a:solidFill>
              </a:rPr>
              <a:t>Feature Selector</a:t>
            </a:r>
          </a:p>
        </p:txBody>
      </p:sp>
      <p:sp>
        <p:nvSpPr>
          <p:cNvPr id="9" name="Rounded Rectangle 8">
            <a:extLst>
              <a:ext uri="{FF2B5EF4-FFF2-40B4-BE49-F238E27FC236}">
                <a16:creationId xmlns:a16="http://schemas.microsoft.com/office/drawing/2014/main" id="{10C93118-C8BB-184C-ACEB-786DD44C67B1}"/>
              </a:ext>
            </a:extLst>
          </p:cNvPr>
          <p:cNvSpPr/>
          <p:nvPr/>
        </p:nvSpPr>
        <p:spPr>
          <a:xfrm>
            <a:off x="655319" y="3007165"/>
            <a:ext cx="2019994" cy="598519"/>
          </a:xfrm>
          <a:prstGeom prst="roundRect">
            <a:avLst/>
          </a:prstGeom>
          <a:solidFill>
            <a:schemeClr val="bg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bg1">
                    <a:lumMod val="75000"/>
                  </a:schemeClr>
                </a:solidFill>
              </a:rPr>
              <a:t>Machine Learning </a:t>
            </a:r>
          </a:p>
          <a:p>
            <a:pPr algn="ctr"/>
            <a:r>
              <a:rPr lang="en-US" dirty="0">
                <a:solidFill>
                  <a:schemeClr val="bg1">
                    <a:lumMod val="75000"/>
                  </a:schemeClr>
                </a:solidFill>
              </a:rPr>
              <a:t>Predictor</a:t>
            </a:r>
          </a:p>
        </p:txBody>
      </p:sp>
      <p:sp>
        <p:nvSpPr>
          <p:cNvPr id="10" name="Rounded Rectangle 9">
            <a:extLst>
              <a:ext uri="{FF2B5EF4-FFF2-40B4-BE49-F238E27FC236}">
                <a16:creationId xmlns:a16="http://schemas.microsoft.com/office/drawing/2014/main" id="{09BAA2FC-17B9-424F-AB55-B1DC2869339F}"/>
              </a:ext>
            </a:extLst>
          </p:cNvPr>
          <p:cNvSpPr/>
          <p:nvPr/>
        </p:nvSpPr>
        <p:spPr>
          <a:xfrm>
            <a:off x="2783379" y="3007165"/>
            <a:ext cx="2019994" cy="598519"/>
          </a:xfrm>
          <a:prstGeom prst="roundRect">
            <a:avLst/>
          </a:prstGeom>
          <a:solidFill>
            <a:schemeClr val="bg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bg1">
                    <a:lumMod val="75000"/>
                  </a:schemeClr>
                </a:solidFill>
              </a:rPr>
              <a:t>Data-driven</a:t>
            </a:r>
          </a:p>
          <a:p>
            <a:pPr algn="ctr"/>
            <a:r>
              <a:rPr lang="en-US" dirty="0">
                <a:solidFill>
                  <a:schemeClr val="bg1">
                    <a:lumMod val="75000"/>
                  </a:schemeClr>
                </a:solidFill>
              </a:rPr>
              <a:t>Predictor</a:t>
            </a:r>
          </a:p>
        </p:txBody>
      </p:sp>
      <p:sp>
        <p:nvSpPr>
          <p:cNvPr id="12" name="Title 3">
            <a:extLst>
              <a:ext uri="{FF2B5EF4-FFF2-40B4-BE49-F238E27FC236}">
                <a16:creationId xmlns:a16="http://schemas.microsoft.com/office/drawing/2014/main" id="{F04490D9-20CA-4F45-980B-589757EAE5A6}"/>
              </a:ext>
            </a:extLst>
          </p:cNvPr>
          <p:cNvSpPr>
            <a:spLocks noGrp="1"/>
          </p:cNvSpPr>
          <p:nvPr>
            <p:ph type="title"/>
          </p:nvPr>
        </p:nvSpPr>
        <p:spPr>
          <a:xfrm>
            <a:off x="372685" y="365125"/>
            <a:ext cx="11675879" cy="935152"/>
          </a:xfrm>
        </p:spPr>
        <p:txBody>
          <a:bodyPr>
            <a:normAutofit/>
          </a:bodyPr>
          <a:lstStyle/>
          <a:p>
            <a:r>
              <a:rPr lang="en-US" sz="4000" dirty="0"/>
              <a:t>Research Proposal</a:t>
            </a:r>
            <a:endParaRPr lang="en-US" sz="4000" dirty="0">
              <a:solidFill>
                <a:schemeClr val="accent5"/>
              </a:solidFill>
            </a:endParaRPr>
          </a:p>
        </p:txBody>
      </p:sp>
      <p:cxnSp>
        <p:nvCxnSpPr>
          <p:cNvPr id="13" name="Straight Arrow Connector 12">
            <a:extLst>
              <a:ext uri="{FF2B5EF4-FFF2-40B4-BE49-F238E27FC236}">
                <a16:creationId xmlns:a16="http://schemas.microsoft.com/office/drawing/2014/main" id="{5FB1000F-E123-E148-98A5-183C32B579B4}"/>
              </a:ext>
            </a:extLst>
          </p:cNvPr>
          <p:cNvCxnSpPr>
            <a:cxnSpLocks/>
            <a:stCxn id="6" idx="2"/>
            <a:endCxn id="7" idx="0"/>
          </p:cNvCxnSpPr>
          <p:nvPr/>
        </p:nvCxnSpPr>
        <p:spPr>
          <a:xfrm>
            <a:off x="2725188" y="1974806"/>
            <a:ext cx="0" cy="273829"/>
          </a:xfrm>
          <a:prstGeom prst="straightConnector1">
            <a:avLst/>
          </a:prstGeom>
          <a:ln w="38100">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22D0B99-4B7B-064A-8702-39A311D59326}"/>
              </a:ext>
            </a:extLst>
          </p:cNvPr>
          <p:cNvCxnSpPr>
            <a:cxnSpLocks/>
            <a:endCxn id="9" idx="0"/>
          </p:cNvCxnSpPr>
          <p:nvPr/>
        </p:nvCxnSpPr>
        <p:spPr>
          <a:xfrm flipH="1">
            <a:off x="1665316" y="2847154"/>
            <a:ext cx="1059872" cy="160011"/>
          </a:xfrm>
          <a:prstGeom prst="straightConnector1">
            <a:avLst/>
          </a:prstGeom>
          <a:ln w="38100">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2361D21-8043-3348-B112-6683FB80C8A4}"/>
              </a:ext>
            </a:extLst>
          </p:cNvPr>
          <p:cNvCxnSpPr>
            <a:cxnSpLocks/>
            <a:stCxn id="7" idx="2"/>
            <a:endCxn id="10" idx="0"/>
          </p:cNvCxnSpPr>
          <p:nvPr/>
        </p:nvCxnSpPr>
        <p:spPr>
          <a:xfrm>
            <a:off x="2725188" y="2847154"/>
            <a:ext cx="1068188" cy="160011"/>
          </a:xfrm>
          <a:prstGeom prst="straightConnector1">
            <a:avLst/>
          </a:prstGeom>
          <a:ln w="38100">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9EEB2DB3-FF72-874D-AEAC-C9908409CACA}"/>
              </a:ext>
            </a:extLst>
          </p:cNvPr>
          <p:cNvSpPr>
            <a:spLocks noGrp="1"/>
          </p:cNvSpPr>
          <p:nvPr>
            <p:ph type="sldNum" sz="quarter" idx="12"/>
          </p:nvPr>
        </p:nvSpPr>
        <p:spPr/>
        <p:txBody>
          <a:bodyPr/>
          <a:lstStyle/>
          <a:p>
            <a:fld id="{79D6BE41-4F07-9843-B89E-F43C6BF0BE36}" type="slidenum">
              <a:rPr lang="en-US" smtClean="0"/>
              <a:t>23</a:t>
            </a:fld>
            <a:endParaRPr lang="en-US"/>
          </a:p>
        </p:txBody>
      </p:sp>
      <p:pic>
        <p:nvPicPr>
          <p:cNvPr id="17" name="Picture 16">
            <a:extLst>
              <a:ext uri="{FF2B5EF4-FFF2-40B4-BE49-F238E27FC236}">
                <a16:creationId xmlns:a16="http://schemas.microsoft.com/office/drawing/2014/main" id="{F9126C49-51B2-5D44-9C15-61CC6DB53D8E}"/>
              </a:ext>
            </a:extLst>
          </p:cNvPr>
          <p:cNvPicPr preferRelativeResize="0">
            <a:picLocks noChangeAspect="1"/>
          </p:cNvPicPr>
          <p:nvPr/>
        </p:nvPicPr>
        <p:blipFill>
          <a:blip r:embed="rId3"/>
          <a:stretch>
            <a:fillRect/>
          </a:stretch>
        </p:blipFill>
        <p:spPr>
          <a:xfrm>
            <a:off x="8235719" y="4284027"/>
            <a:ext cx="3600000" cy="1992458"/>
          </a:xfrm>
          <a:prstGeom prst="rect">
            <a:avLst/>
          </a:prstGeom>
          <a:ln w="38100">
            <a:solidFill>
              <a:schemeClr val="tx1">
                <a:lumMod val="65000"/>
                <a:lumOff val="35000"/>
              </a:schemeClr>
            </a:solidFill>
          </a:ln>
        </p:spPr>
      </p:pic>
      <p:pic>
        <p:nvPicPr>
          <p:cNvPr id="19" name="Picture 18">
            <a:extLst>
              <a:ext uri="{FF2B5EF4-FFF2-40B4-BE49-F238E27FC236}">
                <a16:creationId xmlns:a16="http://schemas.microsoft.com/office/drawing/2014/main" id="{DA194A93-368C-8944-95C4-CD29E58A7FB0}"/>
              </a:ext>
            </a:extLst>
          </p:cNvPr>
          <p:cNvPicPr preferRelativeResize="0">
            <a:picLocks noChangeAspect="1"/>
          </p:cNvPicPr>
          <p:nvPr/>
        </p:nvPicPr>
        <p:blipFill>
          <a:blip r:embed="rId4"/>
          <a:stretch>
            <a:fillRect/>
          </a:stretch>
        </p:blipFill>
        <p:spPr>
          <a:xfrm>
            <a:off x="4410624" y="4284027"/>
            <a:ext cx="3600000" cy="1992458"/>
          </a:xfrm>
          <a:prstGeom prst="rect">
            <a:avLst/>
          </a:prstGeom>
          <a:ln w="38100">
            <a:solidFill>
              <a:schemeClr val="tx1">
                <a:lumMod val="65000"/>
                <a:lumOff val="35000"/>
              </a:schemeClr>
            </a:solidFill>
          </a:ln>
          <a:effectLst>
            <a:softEdge rad="12700"/>
          </a:effectLst>
        </p:spPr>
      </p:pic>
      <p:sp>
        <p:nvSpPr>
          <p:cNvPr id="20" name="TextBox 19">
            <a:extLst>
              <a:ext uri="{FF2B5EF4-FFF2-40B4-BE49-F238E27FC236}">
                <a16:creationId xmlns:a16="http://schemas.microsoft.com/office/drawing/2014/main" id="{82EC7311-B5CC-714D-AC32-7C31C9ECDD0B}"/>
              </a:ext>
            </a:extLst>
          </p:cNvPr>
          <p:cNvSpPr txBox="1"/>
          <p:nvPr/>
        </p:nvSpPr>
        <p:spPr>
          <a:xfrm>
            <a:off x="5299360" y="3880241"/>
            <a:ext cx="2424766" cy="369332"/>
          </a:xfrm>
          <a:prstGeom prst="rect">
            <a:avLst/>
          </a:prstGeom>
          <a:noFill/>
        </p:spPr>
        <p:txBody>
          <a:bodyPr wrap="none" rtlCol="0">
            <a:spAutoFit/>
          </a:bodyPr>
          <a:lstStyle/>
          <a:p>
            <a:r>
              <a:rPr lang="en-US" dirty="0">
                <a:solidFill>
                  <a:schemeClr val="tx2"/>
                </a:solidFill>
              </a:rPr>
              <a:t>Local Temporal Context </a:t>
            </a:r>
          </a:p>
        </p:txBody>
      </p:sp>
      <p:sp>
        <p:nvSpPr>
          <p:cNvPr id="22" name="TextBox 21">
            <a:extLst>
              <a:ext uri="{FF2B5EF4-FFF2-40B4-BE49-F238E27FC236}">
                <a16:creationId xmlns:a16="http://schemas.microsoft.com/office/drawing/2014/main" id="{E6F0ABEB-14A9-3041-B367-E11EBAF9BD1F}"/>
              </a:ext>
            </a:extLst>
          </p:cNvPr>
          <p:cNvSpPr txBox="1"/>
          <p:nvPr/>
        </p:nvSpPr>
        <p:spPr>
          <a:xfrm>
            <a:off x="8809289" y="3899477"/>
            <a:ext cx="2551724" cy="369332"/>
          </a:xfrm>
          <a:prstGeom prst="rect">
            <a:avLst/>
          </a:prstGeom>
          <a:noFill/>
        </p:spPr>
        <p:txBody>
          <a:bodyPr wrap="none" rtlCol="0">
            <a:spAutoFit/>
          </a:bodyPr>
          <a:lstStyle/>
          <a:p>
            <a:r>
              <a:rPr lang="en-US" dirty="0">
                <a:solidFill>
                  <a:schemeClr val="tx2"/>
                </a:solidFill>
              </a:rPr>
              <a:t>Global Temporal Context </a:t>
            </a:r>
          </a:p>
        </p:txBody>
      </p:sp>
    </p:spTree>
    <p:extLst>
      <p:ext uri="{BB962C8B-B14F-4D97-AF65-F5344CB8AC3E}">
        <p14:creationId xmlns:p14="http://schemas.microsoft.com/office/powerpoint/2010/main" val="33350323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434ABC3-1A75-1F4F-A1EF-7C50D397918D}"/>
              </a:ext>
            </a:extLst>
          </p:cNvPr>
          <p:cNvSpPr txBox="1"/>
          <p:nvPr/>
        </p:nvSpPr>
        <p:spPr>
          <a:xfrm>
            <a:off x="5135878" y="1649406"/>
            <a:ext cx="6934201" cy="2329356"/>
          </a:xfrm>
          <a:prstGeom prst="rect">
            <a:avLst/>
          </a:prstGeom>
          <a:noFill/>
        </p:spPr>
        <p:txBody>
          <a:bodyPr wrap="square" rtlCol="0">
            <a:spAutoFit/>
          </a:bodyPr>
          <a:lstStyle/>
          <a:p>
            <a:pPr marL="342900" indent="-342900">
              <a:lnSpc>
                <a:spcPct val="150000"/>
              </a:lnSpc>
              <a:buClr>
                <a:schemeClr val="accent1"/>
              </a:buClr>
              <a:buSzPct val="150000"/>
              <a:buFont typeface="Wingdings" pitchFamily="2" charset="2"/>
              <a:buChar char="§"/>
            </a:pP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It should suitable for imbalance and high dimensional data</a:t>
            </a:r>
          </a:p>
          <a:p>
            <a:pPr marL="342900" indent="-342900">
              <a:lnSpc>
                <a:spcPct val="150000"/>
              </a:lnSpc>
              <a:buClr>
                <a:schemeClr val="accent1"/>
              </a:buClr>
              <a:buSzPct val="150000"/>
              <a:buFont typeface="Wingdings" pitchFamily="2" charset="2"/>
              <a:buChar char="§"/>
            </a:pP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We will feature selection based on Genetic Programming (GP) </a:t>
            </a:r>
          </a:p>
        </p:txBody>
      </p:sp>
      <p:sp>
        <p:nvSpPr>
          <p:cNvPr id="5" name="Rounded Rectangle 4">
            <a:extLst>
              <a:ext uri="{FF2B5EF4-FFF2-40B4-BE49-F238E27FC236}">
                <a16:creationId xmlns:a16="http://schemas.microsoft.com/office/drawing/2014/main" id="{4FC210CF-D2D7-1947-9080-F77BEB26EA3C}"/>
              </a:ext>
            </a:extLst>
          </p:cNvPr>
          <p:cNvSpPr/>
          <p:nvPr/>
        </p:nvSpPr>
        <p:spPr>
          <a:xfrm>
            <a:off x="372686" y="1649406"/>
            <a:ext cx="4655127" cy="2733142"/>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solidFill>
                <a:schemeClr val="tx2"/>
              </a:solidFill>
            </a:endParaRPr>
          </a:p>
        </p:txBody>
      </p:sp>
      <p:sp>
        <p:nvSpPr>
          <p:cNvPr id="6" name="Rounded Rectangle 5">
            <a:extLst>
              <a:ext uri="{FF2B5EF4-FFF2-40B4-BE49-F238E27FC236}">
                <a16:creationId xmlns:a16="http://schemas.microsoft.com/office/drawing/2014/main" id="{18E89255-4C92-BF4A-827F-55BA2F568A83}"/>
              </a:ext>
            </a:extLst>
          </p:cNvPr>
          <p:cNvSpPr/>
          <p:nvPr/>
        </p:nvSpPr>
        <p:spPr>
          <a:xfrm>
            <a:off x="655319" y="1873896"/>
            <a:ext cx="4139738" cy="598519"/>
          </a:xfrm>
          <a:prstGeom prst="roundRect">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accent5"/>
                </a:solidFill>
              </a:rPr>
              <a:t>Temporal Context Organizer</a:t>
            </a:r>
          </a:p>
        </p:txBody>
      </p:sp>
      <p:sp>
        <p:nvSpPr>
          <p:cNvPr id="7" name="Rounded Rectangle 6">
            <a:extLst>
              <a:ext uri="{FF2B5EF4-FFF2-40B4-BE49-F238E27FC236}">
                <a16:creationId xmlns:a16="http://schemas.microsoft.com/office/drawing/2014/main" id="{4A5A2E37-5C2A-8A4D-AB41-3C95411AF146}"/>
              </a:ext>
            </a:extLst>
          </p:cNvPr>
          <p:cNvSpPr/>
          <p:nvPr/>
        </p:nvSpPr>
        <p:spPr>
          <a:xfrm>
            <a:off x="655319" y="2728315"/>
            <a:ext cx="4139738" cy="598519"/>
          </a:xfrm>
          <a:prstGeom prst="roundRect">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chemeClr val="accent5"/>
                </a:solidFill>
              </a:rPr>
              <a:t>Feature Selector</a:t>
            </a:r>
          </a:p>
        </p:txBody>
      </p:sp>
      <p:sp>
        <p:nvSpPr>
          <p:cNvPr id="9" name="Rounded Rectangle 8">
            <a:extLst>
              <a:ext uri="{FF2B5EF4-FFF2-40B4-BE49-F238E27FC236}">
                <a16:creationId xmlns:a16="http://schemas.microsoft.com/office/drawing/2014/main" id="{10C93118-C8BB-184C-ACEB-786DD44C67B1}"/>
              </a:ext>
            </a:extLst>
          </p:cNvPr>
          <p:cNvSpPr/>
          <p:nvPr/>
        </p:nvSpPr>
        <p:spPr>
          <a:xfrm>
            <a:off x="655319" y="3486845"/>
            <a:ext cx="2019994" cy="598519"/>
          </a:xfrm>
          <a:prstGeom prst="roundRect">
            <a:avLst/>
          </a:prstGeom>
          <a:solidFill>
            <a:schemeClr val="bg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bg1">
                    <a:lumMod val="75000"/>
                  </a:schemeClr>
                </a:solidFill>
              </a:rPr>
              <a:t>Machine Learning </a:t>
            </a:r>
          </a:p>
          <a:p>
            <a:pPr algn="ctr"/>
            <a:r>
              <a:rPr lang="en-US" dirty="0">
                <a:solidFill>
                  <a:schemeClr val="bg1">
                    <a:lumMod val="75000"/>
                  </a:schemeClr>
                </a:solidFill>
              </a:rPr>
              <a:t>Predictor</a:t>
            </a:r>
          </a:p>
        </p:txBody>
      </p:sp>
      <p:sp>
        <p:nvSpPr>
          <p:cNvPr id="10" name="Rounded Rectangle 9">
            <a:extLst>
              <a:ext uri="{FF2B5EF4-FFF2-40B4-BE49-F238E27FC236}">
                <a16:creationId xmlns:a16="http://schemas.microsoft.com/office/drawing/2014/main" id="{09BAA2FC-17B9-424F-AB55-B1DC2869339F}"/>
              </a:ext>
            </a:extLst>
          </p:cNvPr>
          <p:cNvSpPr/>
          <p:nvPr/>
        </p:nvSpPr>
        <p:spPr>
          <a:xfrm>
            <a:off x="2783379" y="3486845"/>
            <a:ext cx="2019994" cy="598519"/>
          </a:xfrm>
          <a:prstGeom prst="roundRect">
            <a:avLst/>
          </a:prstGeom>
          <a:solidFill>
            <a:schemeClr val="bg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bg1">
                    <a:lumMod val="75000"/>
                  </a:schemeClr>
                </a:solidFill>
              </a:rPr>
              <a:t>Data-driven</a:t>
            </a:r>
          </a:p>
          <a:p>
            <a:pPr algn="ctr"/>
            <a:r>
              <a:rPr lang="en-US" dirty="0">
                <a:solidFill>
                  <a:schemeClr val="bg1">
                    <a:lumMod val="75000"/>
                  </a:schemeClr>
                </a:solidFill>
              </a:rPr>
              <a:t>Predictor</a:t>
            </a:r>
          </a:p>
        </p:txBody>
      </p:sp>
      <p:sp>
        <p:nvSpPr>
          <p:cNvPr id="12" name="Title 3">
            <a:extLst>
              <a:ext uri="{FF2B5EF4-FFF2-40B4-BE49-F238E27FC236}">
                <a16:creationId xmlns:a16="http://schemas.microsoft.com/office/drawing/2014/main" id="{40666498-F9A1-4B43-8AAE-D3A78D6FC8E3}"/>
              </a:ext>
            </a:extLst>
          </p:cNvPr>
          <p:cNvSpPr>
            <a:spLocks noGrp="1"/>
          </p:cNvSpPr>
          <p:nvPr>
            <p:ph type="title"/>
          </p:nvPr>
        </p:nvSpPr>
        <p:spPr>
          <a:xfrm>
            <a:off x="372685" y="365125"/>
            <a:ext cx="11675879" cy="935152"/>
          </a:xfrm>
        </p:spPr>
        <p:txBody>
          <a:bodyPr>
            <a:normAutofit/>
          </a:bodyPr>
          <a:lstStyle/>
          <a:p>
            <a:r>
              <a:rPr lang="en-US" sz="4000" dirty="0"/>
              <a:t>Research Proposal</a:t>
            </a:r>
            <a:endParaRPr lang="en-US" dirty="0">
              <a:solidFill>
                <a:schemeClr val="accent5"/>
              </a:solidFill>
            </a:endParaRPr>
          </a:p>
        </p:txBody>
      </p:sp>
      <p:cxnSp>
        <p:nvCxnSpPr>
          <p:cNvPr id="13" name="Straight Arrow Connector 12">
            <a:extLst>
              <a:ext uri="{FF2B5EF4-FFF2-40B4-BE49-F238E27FC236}">
                <a16:creationId xmlns:a16="http://schemas.microsoft.com/office/drawing/2014/main" id="{9BE2CE85-2CD0-C647-9408-CD382A5C0BCB}"/>
              </a:ext>
            </a:extLst>
          </p:cNvPr>
          <p:cNvCxnSpPr>
            <a:cxnSpLocks/>
            <a:stCxn id="6" idx="2"/>
            <a:endCxn id="7" idx="0"/>
          </p:cNvCxnSpPr>
          <p:nvPr/>
        </p:nvCxnSpPr>
        <p:spPr>
          <a:xfrm>
            <a:off x="2725188" y="2472415"/>
            <a:ext cx="0" cy="255900"/>
          </a:xfrm>
          <a:prstGeom prst="straightConnector1">
            <a:avLst/>
          </a:prstGeom>
          <a:ln w="38100">
            <a:solidFill>
              <a:schemeClr val="accent5"/>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AE2B7BE-B84C-C844-8D21-C92AF39A09FC}"/>
              </a:ext>
            </a:extLst>
          </p:cNvPr>
          <p:cNvCxnSpPr>
            <a:cxnSpLocks/>
          </p:cNvCxnSpPr>
          <p:nvPr/>
        </p:nvCxnSpPr>
        <p:spPr>
          <a:xfrm flipH="1">
            <a:off x="1665316" y="3326834"/>
            <a:ext cx="1059872" cy="160011"/>
          </a:xfrm>
          <a:prstGeom prst="straightConnector1">
            <a:avLst/>
          </a:prstGeom>
          <a:ln w="38100">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DBD38FB-DE40-D849-9D32-6A5A6006800C}"/>
              </a:ext>
            </a:extLst>
          </p:cNvPr>
          <p:cNvCxnSpPr>
            <a:cxnSpLocks/>
            <a:stCxn id="7" idx="2"/>
            <a:endCxn id="10" idx="0"/>
          </p:cNvCxnSpPr>
          <p:nvPr/>
        </p:nvCxnSpPr>
        <p:spPr>
          <a:xfrm>
            <a:off x="2725188" y="3326834"/>
            <a:ext cx="1068188" cy="160011"/>
          </a:xfrm>
          <a:prstGeom prst="straightConnector1">
            <a:avLst/>
          </a:prstGeom>
          <a:ln w="38100">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DAA96B50-3FA4-C548-BB8F-E9648588E6FD}"/>
              </a:ext>
            </a:extLst>
          </p:cNvPr>
          <p:cNvSpPr>
            <a:spLocks noGrp="1"/>
          </p:cNvSpPr>
          <p:nvPr>
            <p:ph type="sldNum" sz="quarter" idx="12"/>
          </p:nvPr>
        </p:nvSpPr>
        <p:spPr/>
        <p:txBody>
          <a:bodyPr/>
          <a:lstStyle/>
          <a:p>
            <a:fld id="{79D6BE41-4F07-9843-B89E-F43C6BF0BE36}" type="slidenum">
              <a:rPr lang="en-US" smtClean="0"/>
              <a:t>24</a:t>
            </a:fld>
            <a:endParaRPr lang="en-US"/>
          </a:p>
        </p:txBody>
      </p:sp>
    </p:spTree>
    <p:extLst>
      <p:ext uri="{BB962C8B-B14F-4D97-AF65-F5344CB8AC3E}">
        <p14:creationId xmlns:p14="http://schemas.microsoft.com/office/powerpoint/2010/main" val="45122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434ABC3-1A75-1F4F-A1EF-7C50D397918D}"/>
              </a:ext>
            </a:extLst>
          </p:cNvPr>
          <p:cNvSpPr txBox="1"/>
          <p:nvPr/>
        </p:nvSpPr>
        <p:spPr>
          <a:xfrm>
            <a:off x="5135878" y="1649406"/>
            <a:ext cx="6934201" cy="2329356"/>
          </a:xfrm>
          <a:prstGeom prst="rect">
            <a:avLst/>
          </a:prstGeom>
          <a:noFill/>
        </p:spPr>
        <p:txBody>
          <a:bodyPr wrap="square" rtlCol="0">
            <a:spAutoFit/>
          </a:bodyPr>
          <a:lstStyle/>
          <a:p>
            <a:pPr marL="342900" indent="-342900">
              <a:lnSpc>
                <a:spcPct val="150000"/>
              </a:lnSpc>
              <a:buClr>
                <a:schemeClr val="accent1"/>
              </a:buClr>
              <a:buSzPct val="150000"/>
              <a:buFont typeface="Wingdings" pitchFamily="2" charset="2"/>
              <a:buChar char="§"/>
            </a:pP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It will predict severity using traditional machine learning </a:t>
            </a:r>
          </a:p>
          <a:p>
            <a:pPr marL="342900" indent="-342900">
              <a:lnSpc>
                <a:spcPct val="150000"/>
              </a:lnSpc>
              <a:buClr>
                <a:schemeClr val="accent1"/>
              </a:buClr>
              <a:buSzPct val="150000"/>
              <a:buFont typeface="Wingdings" pitchFamily="2" charset="2"/>
              <a:buChar char="§"/>
            </a:pP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We will use most used ML algorithms in our mapping review</a:t>
            </a:r>
          </a:p>
        </p:txBody>
      </p:sp>
      <p:sp>
        <p:nvSpPr>
          <p:cNvPr id="5" name="Rounded Rectangle 4">
            <a:extLst>
              <a:ext uri="{FF2B5EF4-FFF2-40B4-BE49-F238E27FC236}">
                <a16:creationId xmlns:a16="http://schemas.microsoft.com/office/drawing/2014/main" id="{4FC210CF-D2D7-1947-9080-F77BEB26EA3C}"/>
              </a:ext>
            </a:extLst>
          </p:cNvPr>
          <p:cNvSpPr/>
          <p:nvPr/>
        </p:nvSpPr>
        <p:spPr>
          <a:xfrm>
            <a:off x="372686" y="1649406"/>
            <a:ext cx="4655127" cy="2733142"/>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tx2"/>
              </a:solidFill>
            </a:endParaRPr>
          </a:p>
        </p:txBody>
      </p:sp>
      <p:sp>
        <p:nvSpPr>
          <p:cNvPr id="6" name="Rounded Rectangle 5">
            <a:extLst>
              <a:ext uri="{FF2B5EF4-FFF2-40B4-BE49-F238E27FC236}">
                <a16:creationId xmlns:a16="http://schemas.microsoft.com/office/drawing/2014/main" id="{18E89255-4C92-BF4A-827F-55BA2F568A83}"/>
              </a:ext>
            </a:extLst>
          </p:cNvPr>
          <p:cNvSpPr/>
          <p:nvPr/>
        </p:nvSpPr>
        <p:spPr>
          <a:xfrm>
            <a:off x="655319" y="1909754"/>
            <a:ext cx="4139738" cy="598519"/>
          </a:xfrm>
          <a:prstGeom prst="roundRect">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accent5"/>
                </a:solidFill>
              </a:rPr>
              <a:t>Temporal Context Organizer</a:t>
            </a:r>
          </a:p>
        </p:txBody>
      </p:sp>
      <p:sp>
        <p:nvSpPr>
          <p:cNvPr id="7" name="Rounded Rectangle 6">
            <a:extLst>
              <a:ext uri="{FF2B5EF4-FFF2-40B4-BE49-F238E27FC236}">
                <a16:creationId xmlns:a16="http://schemas.microsoft.com/office/drawing/2014/main" id="{4A5A2E37-5C2A-8A4D-AB41-3C95411AF146}"/>
              </a:ext>
            </a:extLst>
          </p:cNvPr>
          <p:cNvSpPr/>
          <p:nvPr/>
        </p:nvSpPr>
        <p:spPr>
          <a:xfrm>
            <a:off x="655319" y="2728315"/>
            <a:ext cx="4139738" cy="598519"/>
          </a:xfrm>
          <a:prstGeom prst="roundRect">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chemeClr val="accent5"/>
                </a:solidFill>
              </a:rPr>
              <a:t>Feature Selector</a:t>
            </a:r>
          </a:p>
        </p:txBody>
      </p:sp>
      <p:sp>
        <p:nvSpPr>
          <p:cNvPr id="9" name="Rounded Rectangle 8">
            <a:extLst>
              <a:ext uri="{FF2B5EF4-FFF2-40B4-BE49-F238E27FC236}">
                <a16:creationId xmlns:a16="http://schemas.microsoft.com/office/drawing/2014/main" id="{10C93118-C8BB-184C-ACEB-786DD44C67B1}"/>
              </a:ext>
            </a:extLst>
          </p:cNvPr>
          <p:cNvSpPr/>
          <p:nvPr/>
        </p:nvSpPr>
        <p:spPr>
          <a:xfrm>
            <a:off x="655319" y="3486845"/>
            <a:ext cx="2019994" cy="598519"/>
          </a:xfrm>
          <a:prstGeom prst="roundRect">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chemeClr val="accent5"/>
                </a:solidFill>
              </a:rPr>
              <a:t>Machine Learning </a:t>
            </a:r>
          </a:p>
          <a:p>
            <a:pPr algn="ctr"/>
            <a:r>
              <a:rPr lang="en-US" dirty="0">
                <a:solidFill>
                  <a:schemeClr val="accent5"/>
                </a:solidFill>
              </a:rPr>
              <a:t>Predictor</a:t>
            </a:r>
          </a:p>
        </p:txBody>
      </p:sp>
      <p:sp>
        <p:nvSpPr>
          <p:cNvPr id="10" name="Rounded Rectangle 9">
            <a:extLst>
              <a:ext uri="{FF2B5EF4-FFF2-40B4-BE49-F238E27FC236}">
                <a16:creationId xmlns:a16="http://schemas.microsoft.com/office/drawing/2014/main" id="{09BAA2FC-17B9-424F-AB55-B1DC2869339F}"/>
              </a:ext>
            </a:extLst>
          </p:cNvPr>
          <p:cNvSpPr/>
          <p:nvPr/>
        </p:nvSpPr>
        <p:spPr>
          <a:xfrm>
            <a:off x="2783379" y="3486845"/>
            <a:ext cx="2019994" cy="598519"/>
          </a:xfrm>
          <a:prstGeom prst="roundRect">
            <a:avLst/>
          </a:prstGeom>
          <a:solidFill>
            <a:schemeClr val="bg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bg1">
                    <a:lumMod val="75000"/>
                  </a:schemeClr>
                </a:solidFill>
              </a:rPr>
              <a:t>Data-driven</a:t>
            </a:r>
          </a:p>
          <a:p>
            <a:pPr algn="ctr"/>
            <a:r>
              <a:rPr lang="en-US" dirty="0">
                <a:solidFill>
                  <a:schemeClr val="bg1">
                    <a:lumMod val="75000"/>
                  </a:schemeClr>
                </a:solidFill>
              </a:rPr>
              <a:t>Predictor</a:t>
            </a:r>
          </a:p>
        </p:txBody>
      </p:sp>
      <p:pic>
        <p:nvPicPr>
          <p:cNvPr id="12" name="Graphic 11" descr="Checkmark">
            <a:extLst>
              <a:ext uri="{FF2B5EF4-FFF2-40B4-BE49-F238E27FC236}">
                <a16:creationId xmlns:a16="http://schemas.microsoft.com/office/drawing/2014/main" id="{D3304DC7-6B97-234C-906A-29C591D4D5F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7390" y="3689833"/>
            <a:ext cx="421321" cy="421321"/>
          </a:xfrm>
          <a:prstGeom prst="rect">
            <a:avLst/>
          </a:prstGeom>
        </p:spPr>
      </p:pic>
      <p:sp>
        <p:nvSpPr>
          <p:cNvPr id="13" name="Title 3">
            <a:extLst>
              <a:ext uri="{FF2B5EF4-FFF2-40B4-BE49-F238E27FC236}">
                <a16:creationId xmlns:a16="http://schemas.microsoft.com/office/drawing/2014/main" id="{AFBC7731-9FB1-694C-94E1-188E65C290FE}"/>
              </a:ext>
            </a:extLst>
          </p:cNvPr>
          <p:cNvSpPr>
            <a:spLocks noGrp="1"/>
          </p:cNvSpPr>
          <p:nvPr>
            <p:ph type="title"/>
          </p:nvPr>
        </p:nvSpPr>
        <p:spPr>
          <a:xfrm>
            <a:off x="372685" y="365125"/>
            <a:ext cx="11675879" cy="935152"/>
          </a:xfrm>
        </p:spPr>
        <p:txBody>
          <a:bodyPr>
            <a:normAutofit/>
          </a:bodyPr>
          <a:lstStyle/>
          <a:p>
            <a:r>
              <a:rPr lang="en-US" sz="4000" dirty="0"/>
              <a:t>Research Proposal</a:t>
            </a:r>
            <a:endParaRPr lang="en-US" sz="4000" dirty="0">
              <a:solidFill>
                <a:schemeClr val="accent5"/>
              </a:solidFill>
            </a:endParaRPr>
          </a:p>
        </p:txBody>
      </p:sp>
      <p:cxnSp>
        <p:nvCxnSpPr>
          <p:cNvPr id="14" name="Straight Arrow Connector 13">
            <a:extLst>
              <a:ext uri="{FF2B5EF4-FFF2-40B4-BE49-F238E27FC236}">
                <a16:creationId xmlns:a16="http://schemas.microsoft.com/office/drawing/2014/main" id="{6DDE3A34-E353-2E4C-8A01-B9AC38CEDC3E}"/>
              </a:ext>
            </a:extLst>
          </p:cNvPr>
          <p:cNvCxnSpPr>
            <a:cxnSpLocks/>
          </p:cNvCxnSpPr>
          <p:nvPr/>
        </p:nvCxnSpPr>
        <p:spPr>
          <a:xfrm flipH="1">
            <a:off x="2783379" y="2562060"/>
            <a:ext cx="1" cy="166255"/>
          </a:xfrm>
          <a:prstGeom prst="straightConnector1">
            <a:avLst/>
          </a:prstGeom>
          <a:ln w="38100">
            <a:solidFill>
              <a:schemeClr val="accent5"/>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0CE3CDD-584F-C343-9BFB-AD222FFD0D2E}"/>
              </a:ext>
            </a:extLst>
          </p:cNvPr>
          <p:cNvCxnSpPr>
            <a:cxnSpLocks/>
          </p:cNvCxnSpPr>
          <p:nvPr/>
        </p:nvCxnSpPr>
        <p:spPr>
          <a:xfrm flipH="1">
            <a:off x="1665316" y="3326834"/>
            <a:ext cx="1059872" cy="160011"/>
          </a:xfrm>
          <a:prstGeom prst="straightConnector1">
            <a:avLst/>
          </a:prstGeom>
          <a:ln w="38100">
            <a:solidFill>
              <a:schemeClr val="accent5"/>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1D5FD04-4F19-7F45-B262-0ED8B350C6AD}"/>
              </a:ext>
            </a:extLst>
          </p:cNvPr>
          <p:cNvCxnSpPr>
            <a:cxnSpLocks/>
            <a:stCxn id="7" idx="2"/>
            <a:endCxn id="10" idx="0"/>
          </p:cNvCxnSpPr>
          <p:nvPr/>
        </p:nvCxnSpPr>
        <p:spPr>
          <a:xfrm>
            <a:off x="2725188" y="3326834"/>
            <a:ext cx="1068188" cy="160011"/>
          </a:xfrm>
          <a:prstGeom prst="straightConnector1">
            <a:avLst/>
          </a:prstGeom>
          <a:ln w="38100">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FACA8805-5DDC-B24B-AC74-8490EC6988EA}"/>
              </a:ext>
            </a:extLst>
          </p:cNvPr>
          <p:cNvSpPr>
            <a:spLocks noGrp="1"/>
          </p:cNvSpPr>
          <p:nvPr>
            <p:ph type="sldNum" sz="quarter" idx="12"/>
          </p:nvPr>
        </p:nvSpPr>
        <p:spPr/>
        <p:txBody>
          <a:bodyPr/>
          <a:lstStyle/>
          <a:p>
            <a:fld id="{79D6BE41-4F07-9843-B89E-F43C6BF0BE36}" type="slidenum">
              <a:rPr lang="en-US" smtClean="0"/>
              <a:t>25</a:t>
            </a:fld>
            <a:endParaRPr lang="en-US"/>
          </a:p>
        </p:txBody>
      </p:sp>
    </p:spTree>
    <p:extLst>
      <p:ext uri="{BB962C8B-B14F-4D97-AF65-F5344CB8AC3E}">
        <p14:creationId xmlns:p14="http://schemas.microsoft.com/office/powerpoint/2010/main" val="41895195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434ABC3-1A75-1F4F-A1EF-7C50D397918D}"/>
              </a:ext>
            </a:extLst>
          </p:cNvPr>
          <p:cNvSpPr txBox="1"/>
          <p:nvPr/>
        </p:nvSpPr>
        <p:spPr>
          <a:xfrm>
            <a:off x="5310446" y="1649406"/>
            <a:ext cx="6593379" cy="1752275"/>
          </a:xfrm>
          <a:prstGeom prst="rect">
            <a:avLst/>
          </a:prstGeom>
          <a:noFill/>
        </p:spPr>
        <p:txBody>
          <a:bodyPr wrap="square" rtlCol="0">
            <a:spAutoFit/>
          </a:bodyPr>
          <a:lstStyle/>
          <a:p>
            <a:pPr marL="342900" indent="-342900">
              <a:lnSpc>
                <a:spcPct val="150000"/>
              </a:lnSpc>
              <a:buClr>
                <a:schemeClr val="accent1"/>
              </a:buClr>
              <a:buSzPct val="150000"/>
              <a:buFont typeface="Wingdings" pitchFamily="2" charset="2"/>
              <a:buChar char="§"/>
            </a:pP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It will predict severity using data-driven methods</a:t>
            </a:r>
          </a:p>
          <a:p>
            <a:pPr marL="342900" indent="-342900">
              <a:lnSpc>
                <a:spcPct val="150000"/>
              </a:lnSpc>
              <a:buClr>
                <a:schemeClr val="accent1"/>
              </a:buClr>
              <a:buSzPct val="150000"/>
              <a:buFont typeface="Wingdings" pitchFamily="2" charset="2"/>
              <a:buChar char="§"/>
            </a:pPr>
            <a:r>
              <a:rPr lang="en-US" sz="2500" dirty="0">
                <a:solidFill>
                  <a:schemeClr val="tx2"/>
                </a:solidFill>
                <a:latin typeface="Arial" panose="020B0604020202020204" pitchFamily="34" charset="0"/>
                <a:ea typeface="Tahoma" panose="020B0604030504040204" pitchFamily="34" charset="0"/>
                <a:cs typeface="Arial" panose="020B0604020202020204" pitchFamily="34" charset="0"/>
              </a:rPr>
              <a:t>We will investigated CNN and RNN</a:t>
            </a:r>
          </a:p>
        </p:txBody>
      </p:sp>
      <p:sp>
        <p:nvSpPr>
          <p:cNvPr id="12" name="Title 3">
            <a:extLst>
              <a:ext uri="{FF2B5EF4-FFF2-40B4-BE49-F238E27FC236}">
                <a16:creationId xmlns:a16="http://schemas.microsoft.com/office/drawing/2014/main" id="{43DCEF01-674F-E141-AE7E-DAFFB46C9965}"/>
              </a:ext>
            </a:extLst>
          </p:cNvPr>
          <p:cNvSpPr>
            <a:spLocks noGrp="1"/>
          </p:cNvSpPr>
          <p:nvPr>
            <p:ph type="title"/>
          </p:nvPr>
        </p:nvSpPr>
        <p:spPr>
          <a:xfrm>
            <a:off x="372685" y="365125"/>
            <a:ext cx="11675879" cy="935152"/>
          </a:xfrm>
        </p:spPr>
        <p:txBody>
          <a:bodyPr>
            <a:normAutofit/>
          </a:bodyPr>
          <a:lstStyle/>
          <a:p>
            <a:r>
              <a:rPr lang="en-US" sz="4000" dirty="0"/>
              <a:t>Research Proposal</a:t>
            </a:r>
            <a:endParaRPr lang="en-US" sz="4000" dirty="0">
              <a:solidFill>
                <a:schemeClr val="accent5"/>
              </a:solidFill>
            </a:endParaRPr>
          </a:p>
        </p:txBody>
      </p:sp>
      <p:sp>
        <p:nvSpPr>
          <p:cNvPr id="13" name="Rounded Rectangle 12">
            <a:extLst>
              <a:ext uri="{FF2B5EF4-FFF2-40B4-BE49-F238E27FC236}">
                <a16:creationId xmlns:a16="http://schemas.microsoft.com/office/drawing/2014/main" id="{65E84FCA-C502-8B47-BFEB-DBC58B3F6D32}"/>
              </a:ext>
            </a:extLst>
          </p:cNvPr>
          <p:cNvSpPr/>
          <p:nvPr/>
        </p:nvSpPr>
        <p:spPr>
          <a:xfrm>
            <a:off x="372686" y="1649406"/>
            <a:ext cx="4655127" cy="2733142"/>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tx2"/>
              </a:solidFill>
            </a:endParaRPr>
          </a:p>
        </p:txBody>
      </p:sp>
      <p:sp>
        <p:nvSpPr>
          <p:cNvPr id="14" name="Rounded Rectangle 13">
            <a:extLst>
              <a:ext uri="{FF2B5EF4-FFF2-40B4-BE49-F238E27FC236}">
                <a16:creationId xmlns:a16="http://schemas.microsoft.com/office/drawing/2014/main" id="{1630B827-36D9-F542-8E5C-F831940E351B}"/>
              </a:ext>
            </a:extLst>
          </p:cNvPr>
          <p:cNvSpPr/>
          <p:nvPr/>
        </p:nvSpPr>
        <p:spPr>
          <a:xfrm>
            <a:off x="655319" y="1909754"/>
            <a:ext cx="4139738" cy="598519"/>
          </a:xfrm>
          <a:prstGeom prst="roundRect">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accent6"/>
                </a:solidFill>
              </a:rPr>
              <a:t>Temporal Context Organizer</a:t>
            </a:r>
          </a:p>
        </p:txBody>
      </p:sp>
      <p:sp>
        <p:nvSpPr>
          <p:cNvPr id="15" name="Rounded Rectangle 14">
            <a:extLst>
              <a:ext uri="{FF2B5EF4-FFF2-40B4-BE49-F238E27FC236}">
                <a16:creationId xmlns:a16="http://schemas.microsoft.com/office/drawing/2014/main" id="{D6CBDD2C-C9D8-7648-8CAC-3B48AC8ABD17}"/>
              </a:ext>
            </a:extLst>
          </p:cNvPr>
          <p:cNvSpPr/>
          <p:nvPr/>
        </p:nvSpPr>
        <p:spPr>
          <a:xfrm>
            <a:off x="655319" y="2728315"/>
            <a:ext cx="4139738" cy="598519"/>
          </a:xfrm>
          <a:prstGeom prst="roundRect">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chemeClr val="accent6"/>
                </a:solidFill>
              </a:rPr>
              <a:t>Feature Selector</a:t>
            </a:r>
          </a:p>
        </p:txBody>
      </p:sp>
      <p:sp>
        <p:nvSpPr>
          <p:cNvPr id="16" name="Rounded Rectangle 15">
            <a:extLst>
              <a:ext uri="{FF2B5EF4-FFF2-40B4-BE49-F238E27FC236}">
                <a16:creationId xmlns:a16="http://schemas.microsoft.com/office/drawing/2014/main" id="{E46CAC64-1867-7148-B812-50717C70EAFB}"/>
              </a:ext>
            </a:extLst>
          </p:cNvPr>
          <p:cNvSpPr/>
          <p:nvPr/>
        </p:nvSpPr>
        <p:spPr>
          <a:xfrm>
            <a:off x="655319" y="3486845"/>
            <a:ext cx="2019994" cy="598519"/>
          </a:xfrm>
          <a:prstGeom prst="roundRect">
            <a:avLst/>
          </a:prstGeom>
          <a:solidFill>
            <a:schemeClr val="bg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chemeClr val="bg2"/>
                </a:solidFill>
              </a:rPr>
              <a:t>Machine Learning </a:t>
            </a:r>
          </a:p>
          <a:p>
            <a:pPr algn="ctr"/>
            <a:r>
              <a:rPr lang="en-US" dirty="0">
                <a:solidFill>
                  <a:schemeClr val="bg2"/>
                </a:solidFill>
              </a:rPr>
              <a:t>Predictor</a:t>
            </a:r>
          </a:p>
        </p:txBody>
      </p:sp>
      <p:sp>
        <p:nvSpPr>
          <p:cNvPr id="17" name="Rounded Rectangle 16">
            <a:extLst>
              <a:ext uri="{FF2B5EF4-FFF2-40B4-BE49-F238E27FC236}">
                <a16:creationId xmlns:a16="http://schemas.microsoft.com/office/drawing/2014/main" id="{ABB1EEB2-AC21-A54C-9235-3F237622C86B}"/>
              </a:ext>
            </a:extLst>
          </p:cNvPr>
          <p:cNvSpPr/>
          <p:nvPr/>
        </p:nvSpPr>
        <p:spPr>
          <a:xfrm>
            <a:off x="2783379" y="3486845"/>
            <a:ext cx="2019994" cy="598519"/>
          </a:xfrm>
          <a:prstGeom prst="roundRect">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accent6"/>
                </a:solidFill>
              </a:rPr>
              <a:t>Data-driven</a:t>
            </a:r>
          </a:p>
          <a:p>
            <a:pPr algn="ctr"/>
            <a:r>
              <a:rPr lang="en-US" dirty="0">
                <a:solidFill>
                  <a:schemeClr val="accent6"/>
                </a:solidFill>
              </a:rPr>
              <a:t>Predictor</a:t>
            </a:r>
          </a:p>
        </p:txBody>
      </p:sp>
      <p:pic>
        <p:nvPicPr>
          <p:cNvPr id="18" name="Graphic 17" descr="Checkmark">
            <a:extLst>
              <a:ext uri="{FF2B5EF4-FFF2-40B4-BE49-F238E27FC236}">
                <a16:creationId xmlns:a16="http://schemas.microsoft.com/office/drawing/2014/main" id="{DF4D6C84-D048-BA44-916E-B60885CDA57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7390" y="3689833"/>
            <a:ext cx="421321" cy="421321"/>
          </a:xfrm>
          <a:prstGeom prst="rect">
            <a:avLst/>
          </a:prstGeom>
        </p:spPr>
      </p:pic>
      <p:cxnSp>
        <p:nvCxnSpPr>
          <p:cNvPr id="19" name="Straight Arrow Connector 18">
            <a:extLst>
              <a:ext uri="{FF2B5EF4-FFF2-40B4-BE49-F238E27FC236}">
                <a16:creationId xmlns:a16="http://schemas.microsoft.com/office/drawing/2014/main" id="{81DC7582-B801-7A46-B3CB-A802B6699F3C}"/>
              </a:ext>
            </a:extLst>
          </p:cNvPr>
          <p:cNvCxnSpPr>
            <a:cxnSpLocks/>
          </p:cNvCxnSpPr>
          <p:nvPr/>
        </p:nvCxnSpPr>
        <p:spPr>
          <a:xfrm flipH="1">
            <a:off x="2783379" y="2562060"/>
            <a:ext cx="1" cy="166255"/>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EE28834-B431-E54E-A9A4-7B7E06EF5D10}"/>
              </a:ext>
            </a:extLst>
          </p:cNvPr>
          <p:cNvCxnSpPr>
            <a:cxnSpLocks/>
          </p:cNvCxnSpPr>
          <p:nvPr/>
        </p:nvCxnSpPr>
        <p:spPr>
          <a:xfrm flipH="1">
            <a:off x="1665316" y="3326834"/>
            <a:ext cx="1059872" cy="160011"/>
          </a:xfrm>
          <a:prstGeom prst="straightConnector1">
            <a:avLst/>
          </a:prstGeom>
          <a:ln w="38100">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2EF65D2-513D-FD47-A647-0A165FEDC3A4}"/>
              </a:ext>
            </a:extLst>
          </p:cNvPr>
          <p:cNvCxnSpPr>
            <a:cxnSpLocks/>
            <a:stCxn id="15" idx="2"/>
            <a:endCxn id="17" idx="0"/>
          </p:cNvCxnSpPr>
          <p:nvPr/>
        </p:nvCxnSpPr>
        <p:spPr>
          <a:xfrm>
            <a:off x="2725188" y="3326834"/>
            <a:ext cx="1068188" cy="160011"/>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BDA134E7-76BB-3D45-B513-3E2CB7CEED26}"/>
              </a:ext>
            </a:extLst>
          </p:cNvPr>
          <p:cNvSpPr>
            <a:spLocks noGrp="1"/>
          </p:cNvSpPr>
          <p:nvPr>
            <p:ph type="sldNum" sz="quarter" idx="12"/>
          </p:nvPr>
        </p:nvSpPr>
        <p:spPr/>
        <p:txBody>
          <a:bodyPr/>
          <a:lstStyle/>
          <a:p>
            <a:fld id="{79D6BE41-4F07-9843-B89E-F43C6BF0BE36}" type="slidenum">
              <a:rPr lang="en-US" smtClean="0"/>
              <a:t>26</a:t>
            </a:fld>
            <a:endParaRPr lang="en-US"/>
          </a:p>
        </p:txBody>
      </p:sp>
    </p:spTree>
    <p:extLst>
      <p:ext uri="{BB962C8B-B14F-4D97-AF65-F5344CB8AC3E}">
        <p14:creationId xmlns:p14="http://schemas.microsoft.com/office/powerpoint/2010/main" val="31323041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79C12-EA6D-C145-98C5-E709B332C074}"/>
              </a:ext>
            </a:extLst>
          </p:cNvPr>
          <p:cNvSpPr>
            <a:spLocks noGrp="1"/>
          </p:cNvSpPr>
          <p:nvPr>
            <p:ph type="title"/>
          </p:nvPr>
        </p:nvSpPr>
        <p:spPr/>
        <p:txBody>
          <a:bodyPr/>
          <a:lstStyle/>
          <a:p>
            <a:r>
              <a:rPr lang="en-US" dirty="0"/>
              <a:t>Time Line</a:t>
            </a:r>
          </a:p>
        </p:txBody>
      </p:sp>
      <p:pic>
        <p:nvPicPr>
          <p:cNvPr id="5" name="Content Placeholder 4">
            <a:extLst>
              <a:ext uri="{FF2B5EF4-FFF2-40B4-BE49-F238E27FC236}">
                <a16:creationId xmlns:a16="http://schemas.microsoft.com/office/drawing/2014/main" id="{33E6AEE3-4F21-3A45-923C-98CC7F8FC51A}"/>
              </a:ext>
            </a:extLst>
          </p:cNvPr>
          <p:cNvPicPr>
            <a:picLocks noGrp="1" noChangeAspect="1"/>
          </p:cNvPicPr>
          <p:nvPr>
            <p:ph idx="1"/>
          </p:nvPr>
        </p:nvPicPr>
        <p:blipFill>
          <a:blip r:embed="rId2"/>
          <a:stretch>
            <a:fillRect/>
          </a:stretch>
        </p:blipFill>
        <p:spPr>
          <a:xfrm>
            <a:off x="936002" y="1268360"/>
            <a:ext cx="10253606" cy="4454013"/>
          </a:xfrm>
          <a:prstGeom prst="rect">
            <a:avLst/>
          </a:prstGeom>
        </p:spPr>
      </p:pic>
      <p:sp>
        <p:nvSpPr>
          <p:cNvPr id="4" name="Slide Number Placeholder 3">
            <a:extLst>
              <a:ext uri="{FF2B5EF4-FFF2-40B4-BE49-F238E27FC236}">
                <a16:creationId xmlns:a16="http://schemas.microsoft.com/office/drawing/2014/main" id="{46BE0156-B39A-DD40-98E6-1EB0E90A58A4}"/>
              </a:ext>
            </a:extLst>
          </p:cNvPr>
          <p:cNvSpPr>
            <a:spLocks noGrp="1"/>
          </p:cNvSpPr>
          <p:nvPr>
            <p:ph type="sldNum" sz="quarter" idx="12"/>
          </p:nvPr>
        </p:nvSpPr>
        <p:spPr/>
        <p:txBody>
          <a:bodyPr/>
          <a:lstStyle/>
          <a:p>
            <a:fld id="{79D6BE41-4F07-9843-B89E-F43C6BF0BE36}" type="slidenum">
              <a:rPr lang="en-US" smtClean="0"/>
              <a:pPr/>
              <a:t>27</a:t>
            </a:fld>
            <a:endParaRPr lang="en-US" dirty="0"/>
          </a:p>
        </p:txBody>
      </p:sp>
    </p:spTree>
    <p:extLst>
      <p:ext uri="{BB962C8B-B14F-4D97-AF65-F5344CB8AC3E}">
        <p14:creationId xmlns:p14="http://schemas.microsoft.com/office/powerpoint/2010/main" val="32841477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582FB-2006-6045-97B3-AAB95B84F888}"/>
              </a:ext>
            </a:extLst>
          </p:cNvPr>
          <p:cNvSpPr>
            <a:spLocks noGrp="1"/>
          </p:cNvSpPr>
          <p:nvPr>
            <p:ph type="title"/>
          </p:nvPr>
        </p:nvSpPr>
        <p:spPr/>
        <p:txBody>
          <a:bodyPr/>
          <a:lstStyle/>
          <a:p>
            <a:r>
              <a:rPr lang="en-US" dirty="0"/>
              <a:t>Contributions</a:t>
            </a:r>
          </a:p>
        </p:txBody>
      </p:sp>
      <p:sp>
        <p:nvSpPr>
          <p:cNvPr id="3" name="Content Placeholder 2">
            <a:extLst>
              <a:ext uri="{FF2B5EF4-FFF2-40B4-BE49-F238E27FC236}">
                <a16:creationId xmlns:a16="http://schemas.microsoft.com/office/drawing/2014/main" id="{9C60917D-9790-4F40-B9E2-39D435ED6BE6}"/>
              </a:ext>
            </a:extLst>
          </p:cNvPr>
          <p:cNvSpPr>
            <a:spLocks noGrp="1"/>
          </p:cNvSpPr>
          <p:nvPr>
            <p:ph idx="1"/>
          </p:nvPr>
        </p:nvSpPr>
        <p:spPr/>
        <p:txBody>
          <a:bodyPr>
            <a:normAutofit/>
          </a:bodyPr>
          <a:lstStyle/>
          <a:p>
            <a:r>
              <a:rPr lang="en-US" b="1" dirty="0">
                <a:ea typeface="Tahoma" panose="020B0604030504040204" pitchFamily="34" charset="0"/>
              </a:rPr>
              <a:t>Computer Science:</a:t>
            </a:r>
            <a:r>
              <a:rPr lang="en-US" dirty="0">
                <a:ea typeface="Tahoma" panose="020B0604030504040204" pitchFamily="34" charset="0"/>
              </a:rPr>
              <a:t> New learning models to predict </a:t>
            </a:r>
            <a:r>
              <a:rPr lang="en-US" dirty="0">
                <a:solidFill>
                  <a:schemeClr val="accent2"/>
                </a:solidFill>
                <a:ea typeface="Tahoma" panose="020B0604030504040204" pitchFamily="34" charset="0"/>
              </a:rPr>
              <a:t>long-lived bug report </a:t>
            </a:r>
            <a:r>
              <a:rPr lang="en-US" dirty="0">
                <a:ea typeface="Tahoma" panose="020B0604030504040204" pitchFamily="34" charset="0"/>
              </a:rPr>
              <a:t>severity level based on </a:t>
            </a:r>
            <a:r>
              <a:rPr lang="en-US" dirty="0">
                <a:solidFill>
                  <a:schemeClr val="accent2"/>
                </a:solidFill>
                <a:ea typeface="Tahoma" panose="020B0604030504040204" pitchFamily="34" charset="0"/>
              </a:rPr>
              <a:t>novel feature selection </a:t>
            </a:r>
            <a:r>
              <a:rPr lang="en-US" dirty="0">
                <a:ea typeface="Tahoma" panose="020B0604030504040204" pitchFamily="34" charset="0"/>
              </a:rPr>
              <a:t>and </a:t>
            </a:r>
            <a:r>
              <a:rPr lang="en-US" dirty="0">
                <a:solidFill>
                  <a:schemeClr val="accent2"/>
                </a:solidFill>
                <a:ea typeface="Tahoma" panose="020B0604030504040204" pitchFamily="34" charset="0"/>
              </a:rPr>
              <a:t>data-driven</a:t>
            </a:r>
            <a:r>
              <a:rPr lang="en-US" dirty="0">
                <a:ea typeface="Tahoma" panose="020B0604030504040204" pitchFamily="34" charset="0"/>
              </a:rPr>
              <a:t> methods which:</a:t>
            </a:r>
          </a:p>
          <a:p>
            <a:pPr marL="914400" lvl="1" indent="-457200">
              <a:buClr>
                <a:schemeClr val="accent5"/>
              </a:buClr>
              <a:buSzPct val="120000"/>
            </a:pPr>
            <a:r>
              <a:rPr lang="en-US" dirty="0">
                <a:ea typeface="Tahoma" panose="020B0604030504040204" pitchFamily="34" charset="0"/>
              </a:rPr>
              <a:t>address the temporal context of a long-lived bug report, </a:t>
            </a:r>
          </a:p>
          <a:p>
            <a:pPr marL="914400" lvl="1" indent="-457200">
              <a:buClr>
                <a:schemeClr val="accent5"/>
              </a:buClr>
              <a:buSzPct val="120000"/>
            </a:pPr>
            <a:r>
              <a:rPr lang="en-US" dirty="0">
                <a:ea typeface="Tahoma" panose="020B0604030504040204" pitchFamily="34" charset="0"/>
              </a:rPr>
              <a:t>address imbalanced and high-dimensionality data</a:t>
            </a:r>
            <a:endParaRPr lang="en-US" b="1" dirty="0">
              <a:ea typeface="Tahoma" panose="020B0604030504040204" pitchFamily="34" charset="0"/>
            </a:endParaRPr>
          </a:p>
          <a:p>
            <a:pPr>
              <a:buClr>
                <a:schemeClr val="tx2"/>
              </a:buClr>
              <a:buSzPct val="120000"/>
            </a:pPr>
            <a:r>
              <a:rPr lang="en-US" b="1" dirty="0">
                <a:ea typeface="Tahoma" panose="020B0604030504040204" pitchFamily="34" charset="0"/>
              </a:rPr>
              <a:t>FLOSS maintenance:</a:t>
            </a:r>
            <a:r>
              <a:rPr lang="en-US" dirty="0">
                <a:ea typeface="Tahoma" panose="020B0604030504040204" pitchFamily="34" charset="0"/>
              </a:rPr>
              <a:t> New learning models which effectively address long-lived bug report and </a:t>
            </a:r>
            <a:r>
              <a:rPr lang="en-US" dirty="0">
                <a:solidFill>
                  <a:schemeClr val="accent2"/>
                </a:solidFill>
                <a:ea typeface="Tahoma" panose="020B0604030504040204" pitchFamily="34" charset="0"/>
              </a:rPr>
              <a:t>improve the maintenance</a:t>
            </a:r>
            <a:endParaRPr lang="en-US" dirty="0">
              <a:ea typeface="Tahoma" panose="020B0604030504040204" pitchFamily="34" charset="0"/>
            </a:endParaRPr>
          </a:p>
          <a:p>
            <a:pPr marL="457200" indent="-457200">
              <a:buClr>
                <a:schemeClr val="accent5"/>
              </a:buClr>
              <a:buSzPct val="120000"/>
            </a:pPr>
            <a:endParaRPr lang="en-US" dirty="0">
              <a:ea typeface="Tahoma" panose="020B0604030504040204" pitchFamily="34" charset="0"/>
            </a:endParaRPr>
          </a:p>
          <a:p>
            <a:pPr marL="457200" lvl="1" indent="0">
              <a:buNone/>
            </a:pPr>
            <a:endParaRPr lang="en-US" dirty="0">
              <a:ea typeface="Tahoma" panose="020B0604030504040204" pitchFamily="34" charset="0"/>
            </a:endParaRPr>
          </a:p>
          <a:p>
            <a:pPr lvl="1"/>
            <a:endParaRPr lang="en-US" dirty="0"/>
          </a:p>
        </p:txBody>
      </p:sp>
      <p:sp>
        <p:nvSpPr>
          <p:cNvPr id="4" name="Slide Number Placeholder 3">
            <a:extLst>
              <a:ext uri="{FF2B5EF4-FFF2-40B4-BE49-F238E27FC236}">
                <a16:creationId xmlns:a16="http://schemas.microsoft.com/office/drawing/2014/main" id="{0325EA85-5388-FC41-8863-1629D3FAD966}"/>
              </a:ext>
            </a:extLst>
          </p:cNvPr>
          <p:cNvSpPr>
            <a:spLocks noGrp="1"/>
          </p:cNvSpPr>
          <p:nvPr>
            <p:ph type="sldNum" sz="quarter" idx="12"/>
          </p:nvPr>
        </p:nvSpPr>
        <p:spPr/>
        <p:txBody>
          <a:bodyPr/>
          <a:lstStyle/>
          <a:p>
            <a:fld id="{79D6BE41-4F07-9843-B89E-F43C6BF0BE36}" type="slidenum">
              <a:rPr lang="en-US" smtClean="0"/>
              <a:pPr/>
              <a:t>28</a:t>
            </a:fld>
            <a:endParaRPr lang="en-US" dirty="0"/>
          </a:p>
        </p:txBody>
      </p:sp>
    </p:spTree>
    <p:extLst>
      <p:ext uri="{BB962C8B-B14F-4D97-AF65-F5344CB8AC3E}">
        <p14:creationId xmlns:p14="http://schemas.microsoft.com/office/powerpoint/2010/main" val="4594160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23774F-0CE8-9348-9DA3-A9C3628678E6}"/>
              </a:ext>
            </a:extLst>
          </p:cNvPr>
          <p:cNvSpPr txBox="1"/>
          <p:nvPr/>
        </p:nvSpPr>
        <p:spPr>
          <a:xfrm>
            <a:off x="622069" y="2613687"/>
            <a:ext cx="11105803" cy="1427635"/>
          </a:xfrm>
          <a:prstGeom prst="rect">
            <a:avLst/>
          </a:prstGeom>
          <a:noFill/>
        </p:spPr>
        <p:txBody>
          <a:bodyPr wrap="square" rtlCol="0">
            <a:spAutoFit/>
          </a:bodyPr>
          <a:lstStyle/>
          <a:p>
            <a:pPr algn="ctr">
              <a:lnSpc>
                <a:spcPct val="150000"/>
              </a:lnSpc>
              <a:buClr>
                <a:schemeClr val="accent5"/>
              </a:buClr>
              <a:buSzPct val="120000"/>
            </a:pPr>
            <a:r>
              <a:rPr lang="en-US" sz="6600" dirty="0">
                <a:solidFill>
                  <a:schemeClr val="accent6"/>
                </a:solidFill>
                <a:latin typeface="Arial" panose="020B0604020202020204" pitchFamily="34" charset="0"/>
                <a:ea typeface="Tahoma" panose="020B0604030504040204" pitchFamily="34" charset="0"/>
                <a:cs typeface="Arial" panose="020B0604020202020204" pitchFamily="34" charset="0"/>
              </a:rPr>
              <a:t>Thank You!</a:t>
            </a:r>
            <a:endParaRPr lang="en-US" sz="2000" dirty="0">
              <a:solidFill>
                <a:schemeClr val="accent6"/>
              </a:solidFill>
              <a:latin typeface="Arial" panose="020B0604020202020204" pitchFamily="34" charset="0"/>
              <a:ea typeface="Tahoma" panose="020B060403050404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CA10BFE4-3F89-DF44-90E9-4DD0A40D6AA9}"/>
              </a:ext>
            </a:extLst>
          </p:cNvPr>
          <p:cNvSpPr>
            <a:spLocks noGrp="1"/>
          </p:cNvSpPr>
          <p:nvPr>
            <p:ph type="sldNum" sz="quarter" idx="12"/>
          </p:nvPr>
        </p:nvSpPr>
        <p:spPr/>
        <p:txBody>
          <a:bodyPr/>
          <a:lstStyle/>
          <a:p>
            <a:fld id="{79D6BE41-4F07-9843-B89E-F43C6BF0BE36}" type="slidenum">
              <a:rPr lang="en-US" smtClean="0"/>
              <a:t>29</a:t>
            </a:fld>
            <a:endParaRPr lang="en-US"/>
          </a:p>
        </p:txBody>
      </p:sp>
    </p:spTree>
    <p:extLst>
      <p:ext uri="{BB962C8B-B14F-4D97-AF65-F5344CB8AC3E}">
        <p14:creationId xmlns:p14="http://schemas.microsoft.com/office/powerpoint/2010/main" val="2152246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ded Corner 3">
            <a:extLst>
              <a:ext uri="{FF2B5EF4-FFF2-40B4-BE49-F238E27FC236}">
                <a16:creationId xmlns:a16="http://schemas.microsoft.com/office/drawing/2014/main" id="{B6CC4DBB-C067-5F4A-9B6D-AF7E6CEBDCFE}"/>
              </a:ext>
            </a:extLst>
          </p:cNvPr>
          <p:cNvSpPr/>
          <p:nvPr/>
        </p:nvSpPr>
        <p:spPr>
          <a:xfrm>
            <a:off x="2998888" y="1239168"/>
            <a:ext cx="944392" cy="1079361"/>
          </a:xfrm>
          <a:prstGeom prst="foldedCorner">
            <a:avLst>
              <a:gd name="adj" fmla="val 29014"/>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bug</a:t>
            </a:r>
          </a:p>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report</a:t>
            </a:r>
          </a:p>
        </p:txBody>
      </p:sp>
      <p:sp>
        <p:nvSpPr>
          <p:cNvPr id="7" name="Can 6">
            <a:extLst>
              <a:ext uri="{FF2B5EF4-FFF2-40B4-BE49-F238E27FC236}">
                <a16:creationId xmlns:a16="http://schemas.microsoft.com/office/drawing/2014/main" id="{727B6D25-1FDE-3040-8C3A-BD693338AF2E}"/>
              </a:ext>
            </a:extLst>
          </p:cNvPr>
          <p:cNvSpPr/>
          <p:nvPr/>
        </p:nvSpPr>
        <p:spPr>
          <a:xfrm>
            <a:off x="5844230" y="4840664"/>
            <a:ext cx="1493215" cy="989346"/>
          </a:xfrm>
          <a:prstGeom prst="can">
            <a:avLst/>
          </a:prstGeom>
          <a:solidFill>
            <a:srgbClr val="4ED1A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repository</a:t>
            </a:r>
          </a:p>
        </p:txBody>
      </p:sp>
      <p:cxnSp>
        <p:nvCxnSpPr>
          <p:cNvPr id="16" name="Straight Arrow Connector 15">
            <a:extLst>
              <a:ext uri="{FF2B5EF4-FFF2-40B4-BE49-F238E27FC236}">
                <a16:creationId xmlns:a16="http://schemas.microsoft.com/office/drawing/2014/main" id="{035CADC1-39BB-0949-8BEB-1E3CB22B02ED}"/>
              </a:ext>
            </a:extLst>
          </p:cNvPr>
          <p:cNvCxnSpPr>
            <a:cxnSpLocks/>
            <a:stCxn id="18" idx="3"/>
            <a:endCxn id="4" idx="1"/>
          </p:cNvCxnSpPr>
          <p:nvPr/>
        </p:nvCxnSpPr>
        <p:spPr>
          <a:xfrm>
            <a:off x="2586009" y="1775662"/>
            <a:ext cx="412879" cy="3187"/>
          </a:xfrm>
          <a:prstGeom prst="straightConnector1">
            <a:avLst/>
          </a:prstGeom>
          <a:ln w="38100">
            <a:solidFill>
              <a:schemeClr val="tx1">
                <a:lumMod val="65000"/>
                <a:lumOff val="35000"/>
              </a:schemeClr>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E959502C-FD49-DB48-8910-E0788C62E356}"/>
              </a:ext>
            </a:extLst>
          </p:cNvPr>
          <p:cNvPicPr>
            <a:picLocks noChangeAspect="1"/>
          </p:cNvPicPr>
          <p:nvPr/>
        </p:nvPicPr>
        <p:blipFill rotWithShape="1">
          <a:blip r:embed="rId3">
            <a:clrChange>
              <a:clrFrom>
                <a:srgbClr val="F5F5F5"/>
              </a:clrFrom>
              <a:clrTo>
                <a:srgbClr val="F5F5F5">
                  <a:alpha val="0"/>
                </a:srgbClr>
              </a:clrTo>
            </a:clrChange>
          </a:blip>
          <a:srcRect t="27737" r="22330" b="53589"/>
          <a:stretch/>
        </p:blipFill>
        <p:spPr>
          <a:xfrm>
            <a:off x="1500955" y="1335734"/>
            <a:ext cx="1085054" cy="879855"/>
          </a:xfrm>
          <a:prstGeom prst="rect">
            <a:avLst/>
          </a:prstGeom>
        </p:spPr>
      </p:pic>
      <p:sp>
        <p:nvSpPr>
          <p:cNvPr id="32" name="Folded Corner 31">
            <a:extLst>
              <a:ext uri="{FF2B5EF4-FFF2-40B4-BE49-F238E27FC236}">
                <a16:creationId xmlns:a16="http://schemas.microsoft.com/office/drawing/2014/main" id="{913847BA-C01A-BA47-9CB1-52F624E3531C}"/>
              </a:ext>
            </a:extLst>
          </p:cNvPr>
          <p:cNvSpPr/>
          <p:nvPr/>
        </p:nvSpPr>
        <p:spPr>
          <a:xfrm>
            <a:off x="2998888" y="3003138"/>
            <a:ext cx="944392" cy="1079361"/>
          </a:xfrm>
          <a:prstGeom prst="foldedCorner">
            <a:avLst>
              <a:gd name="adj" fmla="val 29014"/>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latin typeface="Arial" panose="020B0604020202020204" pitchFamily="34" charset="0"/>
              <a:ea typeface="Tahoma" panose="020B0604030504040204" pitchFamily="34" charset="0"/>
              <a:cs typeface="Arial" panose="020B0604020202020204" pitchFamily="34" charset="0"/>
            </a:endParaRPr>
          </a:p>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bug</a:t>
            </a:r>
          </a:p>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report</a:t>
            </a:r>
          </a:p>
          <a:p>
            <a:pPr algn="ctr"/>
            <a:endParaRPr lang="en-US" dirty="0"/>
          </a:p>
        </p:txBody>
      </p:sp>
      <p:sp>
        <p:nvSpPr>
          <p:cNvPr id="33" name="Folded Corner 32">
            <a:extLst>
              <a:ext uri="{FF2B5EF4-FFF2-40B4-BE49-F238E27FC236}">
                <a16:creationId xmlns:a16="http://schemas.microsoft.com/office/drawing/2014/main" id="{2CE59228-B758-8E4B-90F1-8DCA881447AC}"/>
              </a:ext>
            </a:extLst>
          </p:cNvPr>
          <p:cNvSpPr/>
          <p:nvPr/>
        </p:nvSpPr>
        <p:spPr>
          <a:xfrm>
            <a:off x="2998888" y="4658409"/>
            <a:ext cx="944392" cy="1079361"/>
          </a:xfrm>
          <a:prstGeom prst="foldedCorner">
            <a:avLst>
              <a:gd name="adj" fmla="val 29014"/>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bug</a:t>
            </a:r>
          </a:p>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report</a:t>
            </a:r>
          </a:p>
        </p:txBody>
      </p:sp>
      <p:cxnSp>
        <p:nvCxnSpPr>
          <p:cNvPr id="37" name="Elbow Connector 36">
            <a:extLst>
              <a:ext uri="{FF2B5EF4-FFF2-40B4-BE49-F238E27FC236}">
                <a16:creationId xmlns:a16="http://schemas.microsoft.com/office/drawing/2014/main" id="{78A4AB1C-8A45-FC4D-876D-37FB911B0DEC}"/>
              </a:ext>
            </a:extLst>
          </p:cNvPr>
          <p:cNvCxnSpPr>
            <a:cxnSpLocks/>
            <a:stCxn id="33" idx="3"/>
          </p:cNvCxnSpPr>
          <p:nvPr/>
        </p:nvCxnSpPr>
        <p:spPr>
          <a:xfrm flipV="1">
            <a:off x="3943280" y="4053486"/>
            <a:ext cx="1476982" cy="1144604"/>
          </a:xfrm>
          <a:prstGeom prst="bentConnector3">
            <a:avLst>
              <a:gd name="adj1" fmla="val 99749"/>
            </a:avLst>
          </a:prstGeom>
          <a:ln w="38100">
            <a:solidFill>
              <a:schemeClr val="tx1">
                <a:lumMod val="65000"/>
                <a:lumOff val="3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0506ACD-0FD3-9E47-9323-4824988EE524}"/>
              </a:ext>
            </a:extLst>
          </p:cNvPr>
          <p:cNvCxnSpPr>
            <a:cxnSpLocks/>
            <a:stCxn id="52" idx="3"/>
            <a:endCxn id="32" idx="1"/>
          </p:cNvCxnSpPr>
          <p:nvPr/>
        </p:nvCxnSpPr>
        <p:spPr>
          <a:xfrm>
            <a:off x="2576941" y="3542819"/>
            <a:ext cx="421947" cy="0"/>
          </a:xfrm>
          <a:prstGeom prst="straightConnector1">
            <a:avLst/>
          </a:prstGeom>
          <a:ln w="38100">
            <a:solidFill>
              <a:schemeClr val="tx1">
                <a:lumMod val="65000"/>
                <a:lumOff val="3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3B7F9ACD-356C-2542-A291-1D687D17B9D0}"/>
              </a:ext>
            </a:extLst>
          </p:cNvPr>
          <p:cNvCxnSpPr>
            <a:cxnSpLocks/>
            <a:stCxn id="55" idx="3"/>
            <a:endCxn id="33" idx="1"/>
          </p:cNvCxnSpPr>
          <p:nvPr/>
        </p:nvCxnSpPr>
        <p:spPr>
          <a:xfrm>
            <a:off x="2594182" y="5189875"/>
            <a:ext cx="404706" cy="8215"/>
          </a:xfrm>
          <a:prstGeom prst="straightConnector1">
            <a:avLst/>
          </a:prstGeom>
          <a:ln w="38100">
            <a:solidFill>
              <a:schemeClr val="tx1">
                <a:lumMod val="65000"/>
                <a:lumOff val="35000"/>
              </a:schemeClr>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52" name="Picture 51">
            <a:extLst>
              <a:ext uri="{FF2B5EF4-FFF2-40B4-BE49-F238E27FC236}">
                <a16:creationId xmlns:a16="http://schemas.microsoft.com/office/drawing/2014/main" id="{BC78A175-EF09-F84D-8642-AA48079F25EA}"/>
              </a:ext>
            </a:extLst>
          </p:cNvPr>
          <p:cNvPicPr>
            <a:picLocks noChangeAspect="1"/>
          </p:cNvPicPr>
          <p:nvPr/>
        </p:nvPicPr>
        <p:blipFill rotWithShape="1">
          <a:blip r:embed="rId3">
            <a:clrChange>
              <a:clrFrom>
                <a:srgbClr val="F5F5F5"/>
              </a:clrFrom>
              <a:clrTo>
                <a:srgbClr val="F5F5F5">
                  <a:alpha val="0"/>
                </a:srgbClr>
              </a:clrTo>
            </a:clrChange>
          </a:blip>
          <a:srcRect l="11235" t="75444" r="23311" b="2354"/>
          <a:stretch/>
        </p:blipFill>
        <p:spPr>
          <a:xfrm>
            <a:off x="1662541" y="3019763"/>
            <a:ext cx="914400" cy="1046112"/>
          </a:xfrm>
          <a:prstGeom prst="rect">
            <a:avLst/>
          </a:prstGeom>
        </p:spPr>
      </p:pic>
      <p:pic>
        <p:nvPicPr>
          <p:cNvPr id="55" name="Picture 54">
            <a:extLst>
              <a:ext uri="{FF2B5EF4-FFF2-40B4-BE49-F238E27FC236}">
                <a16:creationId xmlns:a16="http://schemas.microsoft.com/office/drawing/2014/main" id="{CB4A65D7-36AE-E844-8A0E-4572A2536B58}"/>
              </a:ext>
            </a:extLst>
          </p:cNvPr>
          <p:cNvPicPr>
            <a:picLocks noChangeAspect="1"/>
          </p:cNvPicPr>
          <p:nvPr/>
        </p:nvPicPr>
        <p:blipFill rotWithShape="1">
          <a:blip r:embed="rId3">
            <a:clrChange>
              <a:clrFrom>
                <a:srgbClr val="F5F5F5"/>
              </a:clrFrom>
              <a:clrTo>
                <a:srgbClr val="F5F5F5">
                  <a:alpha val="0"/>
                </a:srgbClr>
              </a:clrTo>
            </a:clrChange>
          </a:blip>
          <a:srcRect l="9354" t="51336" r="25191" b="29447"/>
          <a:stretch/>
        </p:blipFill>
        <p:spPr>
          <a:xfrm>
            <a:off x="1679782" y="4737155"/>
            <a:ext cx="914400" cy="905440"/>
          </a:xfrm>
          <a:prstGeom prst="rect">
            <a:avLst/>
          </a:prstGeom>
        </p:spPr>
      </p:pic>
      <p:sp>
        <p:nvSpPr>
          <p:cNvPr id="65" name="Rectangle 64">
            <a:extLst>
              <a:ext uri="{FF2B5EF4-FFF2-40B4-BE49-F238E27FC236}">
                <a16:creationId xmlns:a16="http://schemas.microsoft.com/office/drawing/2014/main" id="{A4215178-AB33-2844-93BA-82514C814B12}"/>
              </a:ext>
            </a:extLst>
          </p:cNvPr>
          <p:cNvSpPr/>
          <p:nvPr/>
        </p:nvSpPr>
        <p:spPr>
          <a:xfrm>
            <a:off x="1640447" y="3956050"/>
            <a:ext cx="936494" cy="367875"/>
          </a:xfrm>
          <a:prstGeom prst="rect">
            <a:avLst/>
          </a:prstGeom>
        </p:spPr>
        <p:txBody>
          <a:bodyPr wrap="square">
            <a:spAutoFit/>
          </a:bodyPr>
          <a:lstStyle/>
          <a:p>
            <a:pPr algn="ctr"/>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john</a:t>
            </a:r>
          </a:p>
        </p:txBody>
      </p:sp>
      <p:sp>
        <p:nvSpPr>
          <p:cNvPr id="66" name="Rectangle 65">
            <a:extLst>
              <a:ext uri="{FF2B5EF4-FFF2-40B4-BE49-F238E27FC236}">
                <a16:creationId xmlns:a16="http://schemas.microsoft.com/office/drawing/2014/main" id="{B2DA7D23-70A0-A846-A8E5-54859D3AFB08}"/>
              </a:ext>
            </a:extLst>
          </p:cNvPr>
          <p:cNvSpPr/>
          <p:nvPr/>
        </p:nvSpPr>
        <p:spPr>
          <a:xfrm>
            <a:off x="1649515" y="2148491"/>
            <a:ext cx="936494" cy="367875"/>
          </a:xfrm>
          <a:prstGeom prst="rect">
            <a:avLst/>
          </a:prstGeom>
        </p:spPr>
        <p:txBody>
          <a:bodyPr wrap="square">
            <a:spAutoFit/>
          </a:bodyPr>
          <a:lstStyle/>
          <a:p>
            <a:pPr algn="ctr"/>
            <a:r>
              <a:rPr lang="en-US" dirty="0" err="1">
                <a:solidFill>
                  <a:schemeClr val="tx2"/>
                </a:solidFill>
                <a:latin typeface="Arial" panose="020B0604020202020204" pitchFamily="34" charset="0"/>
                <a:ea typeface="Tahoma" panose="020B0604030504040204" pitchFamily="34" charset="0"/>
                <a:cs typeface="Arial" panose="020B0604020202020204" pitchFamily="34" charset="0"/>
              </a:rPr>
              <a:t>zhang</a:t>
            </a:r>
            <a:endParaRPr lang="en-US"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67" name="Rectangle 66">
            <a:extLst>
              <a:ext uri="{FF2B5EF4-FFF2-40B4-BE49-F238E27FC236}">
                <a16:creationId xmlns:a16="http://schemas.microsoft.com/office/drawing/2014/main" id="{67112713-484C-5B47-82D4-765BA0C7E501}"/>
              </a:ext>
            </a:extLst>
          </p:cNvPr>
          <p:cNvSpPr/>
          <p:nvPr/>
        </p:nvSpPr>
        <p:spPr>
          <a:xfrm>
            <a:off x="1657688" y="5570891"/>
            <a:ext cx="936494" cy="367875"/>
          </a:xfrm>
          <a:prstGeom prst="rect">
            <a:avLst/>
          </a:prstGeom>
        </p:spPr>
        <p:txBody>
          <a:bodyPr wrap="square">
            <a:spAutoFit/>
          </a:bodyPr>
          <a:lstStyle/>
          <a:p>
            <a:pPr algn="ctr"/>
            <a:r>
              <a:rPr lang="en-US" dirty="0" err="1">
                <a:solidFill>
                  <a:schemeClr val="tx2"/>
                </a:solidFill>
                <a:latin typeface="Arial" panose="020B0604020202020204" pitchFamily="34" charset="0"/>
                <a:ea typeface="Tahoma" panose="020B0604030504040204" pitchFamily="34" charset="0"/>
                <a:cs typeface="Arial" panose="020B0604020202020204" pitchFamily="34" charset="0"/>
              </a:rPr>
              <a:t>maria</a:t>
            </a:r>
            <a:endParaRPr lang="en-US"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68" name="Rounded Rectangle 67">
            <a:extLst>
              <a:ext uri="{FF2B5EF4-FFF2-40B4-BE49-F238E27FC236}">
                <a16:creationId xmlns:a16="http://schemas.microsoft.com/office/drawing/2014/main" id="{1E05A92C-5DCC-1A49-8C08-6C6639C4C80F}"/>
              </a:ext>
            </a:extLst>
          </p:cNvPr>
          <p:cNvSpPr/>
          <p:nvPr/>
        </p:nvSpPr>
        <p:spPr>
          <a:xfrm>
            <a:off x="4926833" y="3048145"/>
            <a:ext cx="1904737" cy="989346"/>
          </a:xfrm>
          <a:prstGeom prst="roundRect">
            <a:avLst/>
          </a:prstGeom>
          <a:solidFill>
            <a:srgbClr val="B3E3FF"/>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bug tracking system</a:t>
            </a:r>
          </a:p>
        </p:txBody>
      </p:sp>
      <p:cxnSp>
        <p:nvCxnSpPr>
          <p:cNvPr id="84" name="Straight Arrow Connector 83">
            <a:extLst>
              <a:ext uri="{FF2B5EF4-FFF2-40B4-BE49-F238E27FC236}">
                <a16:creationId xmlns:a16="http://schemas.microsoft.com/office/drawing/2014/main" id="{8BE47E23-A5B7-E547-893A-7E4358F6306C}"/>
              </a:ext>
            </a:extLst>
          </p:cNvPr>
          <p:cNvCxnSpPr>
            <a:cxnSpLocks/>
            <a:stCxn id="32" idx="3"/>
            <a:endCxn id="68" idx="1"/>
          </p:cNvCxnSpPr>
          <p:nvPr/>
        </p:nvCxnSpPr>
        <p:spPr>
          <a:xfrm flipV="1">
            <a:off x="3943280" y="3542818"/>
            <a:ext cx="983553" cy="1"/>
          </a:xfrm>
          <a:prstGeom prst="straightConnector1">
            <a:avLst/>
          </a:prstGeom>
          <a:ln w="38100">
            <a:solidFill>
              <a:schemeClr val="tx1">
                <a:lumMod val="65000"/>
                <a:lumOff val="3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00" name="Elbow Connector 99">
            <a:extLst>
              <a:ext uri="{FF2B5EF4-FFF2-40B4-BE49-F238E27FC236}">
                <a16:creationId xmlns:a16="http://schemas.microsoft.com/office/drawing/2014/main" id="{D37946D7-594E-E647-BACA-F73B2AD29ED0}"/>
              </a:ext>
            </a:extLst>
          </p:cNvPr>
          <p:cNvCxnSpPr>
            <a:cxnSpLocks/>
            <a:stCxn id="4" idx="3"/>
            <a:endCxn id="68" idx="0"/>
          </p:cNvCxnSpPr>
          <p:nvPr/>
        </p:nvCxnSpPr>
        <p:spPr>
          <a:xfrm>
            <a:off x="3943280" y="1778849"/>
            <a:ext cx="1935922" cy="1269296"/>
          </a:xfrm>
          <a:prstGeom prst="bentConnector2">
            <a:avLst/>
          </a:prstGeom>
          <a:ln w="38100">
            <a:solidFill>
              <a:schemeClr val="tx1">
                <a:lumMod val="65000"/>
                <a:lumOff val="3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6" name="Folded Corner 35">
            <a:extLst>
              <a:ext uri="{FF2B5EF4-FFF2-40B4-BE49-F238E27FC236}">
                <a16:creationId xmlns:a16="http://schemas.microsoft.com/office/drawing/2014/main" id="{59601703-FCB5-2D48-B8EE-40503CF1CB06}"/>
              </a:ext>
            </a:extLst>
          </p:cNvPr>
          <p:cNvSpPr/>
          <p:nvPr/>
        </p:nvSpPr>
        <p:spPr>
          <a:xfrm>
            <a:off x="8284969" y="2600249"/>
            <a:ext cx="944392" cy="1079361"/>
          </a:xfrm>
          <a:prstGeom prst="foldedCorner">
            <a:avLst>
              <a:gd name="adj" fmla="val 29014"/>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latin typeface="Arial" panose="020B0604020202020204" pitchFamily="34" charset="0"/>
              <a:ea typeface="Tahoma" panose="020B0604030504040204" pitchFamily="34" charset="0"/>
              <a:cs typeface="Arial" panose="020B0604020202020204" pitchFamily="34" charset="0"/>
            </a:endParaRPr>
          </a:p>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bug</a:t>
            </a:r>
          </a:p>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report</a:t>
            </a:r>
          </a:p>
          <a:p>
            <a:pPr algn="ctr"/>
            <a:endParaRPr lang="en-US" dirty="0"/>
          </a:p>
        </p:txBody>
      </p:sp>
      <p:sp>
        <p:nvSpPr>
          <p:cNvPr id="38" name="Folded Corner 37">
            <a:extLst>
              <a:ext uri="{FF2B5EF4-FFF2-40B4-BE49-F238E27FC236}">
                <a16:creationId xmlns:a16="http://schemas.microsoft.com/office/drawing/2014/main" id="{CEBCABAD-1231-0C4A-A5AC-329740B378E0}"/>
              </a:ext>
            </a:extLst>
          </p:cNvPr>
          <p:cNvSpPr/>
          <p:nvPr/>
        </p:nvSpPr>
        <p:spPr>
          <a:xfrm>
            <a:off x="8172052" y="2736878"/>
            <a:ext cx="944392" cy="1079361"/>
          </a:xfrm>
          <a:prstGeom prst="foldedCorner">
            <a:avLst>
              <a:gd name="adj" fmla="val 29014"/>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bug</a:t>
            </a:r>
          </a:p>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report</a:t>
            </a:r>
          </a:p>
        </p:txBody>
      </p:sp>
      <p:sp>
        <p:nvSpPr>
          <p:cNvPr id="39" name="Folded Corner 38">
            <a:extLst>
              <a:ext uri="{FF2B5EF4-FFF2-40B4-BE49-F238E27FC236}">
                <a16:creationId xmlns:a16="http://schemas.microsoft.com/office/drawing/2014/main" id="{93197993-BAB8-0F42-A9CD-C04C8F3BCA71}"/>
              </a:ext>
            </a:extLst>
          </p:cNvPr>
          <p:cNvSpPr/>
          <p:nvPr/>
        </p:nvSpPr>
        <p:spPr>
          <a:xfrm>
            <a:off x="8048647" y="2873507"/>
            <a:ext cx="944392" cy="1079361"/>
          </a:xfrm>
          <a:prstGeom prst="foldedCorner">
            <a:avLst>
              <a:gd name="adj" fmla="val 29014"/>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latin typeface="Arial" panose="020B0604020202020204" pitchFamily="34" charset="0"/>
              <a:ea typeface="Tahoma" panose="020B0604030504040204" pitchFamily="34" charset="0"/>
              <a:cs typeface="Arial" panose="020B0604020202020204" pitchFamily="34" charset="0"/>
            </a:endParaRPr>
          </a:p>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bug</a:t>
            </a:r>
          </a:p>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report</a:t>
            </a:r>
          </a:p>
          <a:p>
            <a:pPr algn="ctr"/>
            <a:endParaRPr lang="en-US" dirty="0"/>
          </a:p>
        </p:txBody>
      </p:sp>
      <p:sp>
        <p:nvSpPr>
          <p:cNvPr id="40" name="Folded Corner 39">
            <a:extLst>
              <a:ext uri="{FF2B5EF4-FFF2-40B4-BE49-F238E27FC236}">
                <a16:creationId xmlns:a16="http://schemas.microsoft.com/office/drawing/2014/main" id="{033AF869-D3CD-704A-8A82-6E27A3160C6A}"/>
              </a:ext>
            </a:extLst>
          </p:cNvPr>
          <p:cNvSpPr/>
          <p:nvPr/>
        </p:nvSpPr>
        <p:spPr>
          <a:xfrm>
            <a:off x="7953659" y="3010136"/>
            <a:ext cx="944392" cy="1079361"/>
          </a:xfrm>
          <a:prstGeom prst="foldedCorner">
            <a:avLst>
              <a:gd name="adj" fmla="val 29014"/>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bug</a:t>
            </a:r>
          </a:p>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report</a:t>
            </a:r>
          </a:p>
        </p:txBody>
      </p:sp>
      <p:cxnSp>
        <p:nvCxnSpPr>
          <p:cNvPr id="41" name="Straight Arrow Connector 40">
            <a:extLst>
              <a:ext uri="{FF2B5EF4-FFF2-40B4-BE49-F238E27FC236}">
                <a16:creationId xmlns:a16="http://schemas.microsoft.com/office/drawing/2014/main" id="{CEABF6DE-CC3B-924B-BAA0-916F844346FC}"/>
              </a:ext>
            </a:extLst>
          </p:cNvPr>
          <p:cNvCxnSpPr>
            <a:cxnSpLocks/>
            <a:stCxn id="36" idx="3"/>
            <a:endCxn id="74" idx="1"/>
          </p:cNvCxnSpPr>
          <p:nvPr/>
        </p:nvCxnSpPr>
        <p:spPr>
          <a:xfrm flipV="1">
            <a:off x="9229361" y="3133929"/>
            <a:ext cx="442844" cy="6001"/>
          </a:xfrm>
          <a:prstGeom prst="straightConnector1">
            <a:avLst/>
          </a:prstGeom>
          <a:ln w="38100">
            <a:solidFill>
              <a:schemeClr val="tx1">
                <a:lumMod val="65000"/>
                <a:lumOff val="3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C83040FB-4B0A-CC43-8DE6-6613E1B0F44C}"/>
              </a:ext>
            </a:extLst>
          </p:cNvPr>
          <p:cNvSpPr/>
          <p:nvPr/>
        </p:nvSpPr>
        <p:spPr>
          <a:xfrm>
            <a:off x="9609687" y="3615256"/>
            <a:ext cx="1244548" cy="923330"/>
          </a:xfrm>
          <a:prstGeom prst="rect">
            <a:avLst/>
          </a:prstGeom>
        </p:spPr>
        <p:txBody>
          <a:bodyPr wrap="square">
            <a:spAutoFit/>
          </a:bodyPr>
          <a:lstStyle/>
          <a:p>
            <a:pPr algn="ctr"/>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developer </a:t>
            </a:r>
          </a:p>
          <a:p>
            <a:pPr algn="ctr"/>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team members</a:t>
            </a:r>
          </a:p>
        </p:txBody>
      </p:sp>
      <p:cxnSp>
        <p:nvCxnSpPr>
          <p:cNvPr id="71" name="Straight Arrow Connector 70">
            <a:extLst>
              <a:ext uri="{FF2B5EF4-FFF2-40B4-BE49-F238E27FC236}">
                <a16:creationId xmlns:a16="http://schemas.microsoft.com/office/drawing/2014/main" id="{137AA9A7-19A5-9944-A9B5-F7172EFEBFD6}"/>
              </a:ext>
            </a:extLst>
          </p:cNvPr>
          <p:cNvCxnSpPr>
            <a:cxnSpLocks/>
            <a:stCxn id="68" idx="3"/>
            <a:endCxn id="40" idx="1"/>
          </p:cNvCxnSpPr>
          <p:nvPr/>
        </p:nvCxnSpPr>
        <p:spPr>
          <a:xfrm>
            <a:off x="6831570" y="3542818"/>
            <a:ext cx="1122089" cy="6999"/>
          </a:xfrm>
          <a:prstGeom prst="straightConnector1">
            <a:avLst/>
          </a:prstGeom>
          <a:ln w="38100">
            <a:solidFill>
              <a:schemeClr val="tx1">
                <a:lumMod val="65000"/>
                <a:lumOff val="35000"/>
              </a:schemeClr>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74" name="Picture 73">
            <a:extLst>
              <a:ext uri="{FF2B5EF4-FFF2-40B4-BE49-F238E27FC236}">
                <a16:creationId xmlns:a16="http://schemas.microsoft.com/office/drawing/2014/main" id="{FD7FB573-0F61-7749-B698-8B5B101107C8}"/>
              </a:ext>
            </a:extLst>
          </p:cNvPr>
          <p:cNvPicPr>
            <a:picLocks noChangeAspect="1"/>
          </p:cNvPicPr>
          <p:nvPr/>
        </p:nvPicPr>
        <p:blipFill>
          <a:blip r:embed="rId4"/>
          <a:stretch>
            <a:fillRect/>
          </a:stretch>
        </p:blipFill>
        <p:spPr>
          <a:xfrm>
            <a:off x="9672205" y="2543426"/>
            <a:ext cx="1083600" cy="1181005"/>
          </a:xfrm>
          <a:prstGeom prst="rect">
            <a:avLst/>
          </a:prstGeom>
        </p:spPr>
      </p:pic>
      <p:sp>
        <p:nvSpPr>
          <p:cNvPr id="94" name="Rectangle 93">
            <a:extLst>
              <a:ext uri="{FF2B5EF4-FFF2-40B4-BE49-F238E27FC236}">
                <a16:creationId xmlns:a16="http://schemas.microsoft.com/office/drawing/2014/main" id="{41D3584D-85B9-ED4E-B3C5-A62E77075408}"/>
              </a:ext>
            </a:extLst>
          </p:cNvPr>
          <p:cNvSpPr/>
          <p:nvPr/>
        </p:nvSpPr>
        <p:spPr>
          <a:xfrm>
            <a:off x="7654320" y="1765842"/>
            <a:ext cx="3388659" cy="3398326"/>
          </a:xfrm>
          <a:prstGeom prst="rect">
            <a:avLst/>
          </a:prstGeom>
          <a:noFill/>
          <a:ln w="2222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618C9BA7-A7F2-6A41-9BF1-27CE3B4E951A}"/>
              </a:ext>
            </a:extLst>
          </p:cNvPr>
          <p:cNvSpPr txBox="1"/>
          <p:nvPr/>
        </p:nvSpPr>
        <p:spPr>
          <a:xfrm>
            <a:off x="8671147" y="1897837"/>
            <a:ext cx="1727781" cy="369332"/>
          </a:xfrm>
          <a:prstGeom prst="rect">
            <a:avLst/>
          </a:prstGeom>
          <a:noFill/>
        </p:spPr>
        <p:txBody>
          <a:bodyPr wrap="none" rtlCol="0">
            <a:spAutoFit/>
          </a:bodyPr>
          <a:lstStyle/>
          <a:p>
            <a:r>
              <a:rPr lang="en-US" dirty="0">
                <a:latin typeface="Arial" panose="020B0604020202020204" pitchFamily="34" charset="0"/>
                <a:ea typeface="Tahoma" panose="020B0604030504040204" pitchFamily="34" charset="0"/>
                <a:cs typeface="Arial" panose="020B0604020202020204" pitchFamily="34" charset="0"/>
              </a:rPr>
              <a:t>Triage Process</a:t>
            </a:r>
          </a:p>
        </p:txBody>
      </p:sp>
      <p:cxnSp>
        <p:nvCxnSpPr>
          <p:cNvPr id="58" name="Straight Arrow Connector 57">
            <a:extLst>
              <a:ext uri="{FF2B5EF4-FFF2-40B4-BE49-F238E27FC236}">
                <a16:creationId xmlns:a16="http://schemas.microsoft.com/office/drawing/2014/main" id="{9789FF1E-F816-7D4B-82C3-6CFC72B422E0}"/>
              </a:ext>
            </a:extLst>
          </p:cNvPr>
          <p:cNvCxnSpPr>
            <a:cxnSpLocks/>
            <a:stCxn id="7" idx="1"/>
          </p:cNvCxnSpPr>
          <p:nvPr/>
        </p:nvCxnSpPr>
        <p:spPr>
          <a:xfrm flipV="1">
            <a:off x="6590838" y="4065875"/>
            <a:ext cx="0" cy="774789"/>
          </a:xfrm>
          <a:prstGeom prst="straightConnector1">
            <a:avLst/>
          </a:prstGeom>
          <a:ln w="38100">
            <a:solidFill>
              <a:schemeClr val="tx1">
                <a:lumMod val="65000"/>
                <a:lumOff val="3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id="{190F69F6-7F18-0349-94D5-D5F7B9E74F24}"/>
              </a:ext>
            </a:extLst>
          </p:cNvPr>
          <p:cNvSpPr>
            <a:spLocks noGrp="1"/>
          </p:cNvSpPr>
          <p:nvPr>
            <p:ph type="title"/>
          </p:nvPr>
        </p:nvSpPr>
        <p:spPr/>
        <p:txBody>
          <a:bodyPr/>
          <a:lstStyle/>
          <a:p>
            <a:r>
              <a:rPr lang="en-US" dirty="0"/>
              <a:t>Context</a:t>
            </a:r>
          </a:p>
        </p:txBody>
      </p:sp>
      <p:sp>
        <p:nvSpPr>
          <p:cNvPr id="8" name="Slide Number Placeholder 7">
            <a:extLst>
              <a:ext uri="{FF2B5EF4-FFF2-40B4-BE49-F238E27FC236}">
                <a16:creationId xmlns:a16="http://schemas.microsoft.com/office/drawing/2014/main" id="{D25D0140-13E7-4645-B84B-2A2623166B9D}"/>
              </a:ext>
            </a:extLst>
          </p:cNvPr>
          <p:cNvSpPr>
            <a:spLocks noGrp="1"/>
          </p:cNvSpPr>
          <p:nvPr>
            <p:ph type="sldNum" sz="quarter" idx="12"/>
          </p:nvPr>
        </p:nvSpPr>
        <p:spPr/>
        <p:txBody>
          <a:bodyPr/>
          <a:lstStyle/>
          <a:p>
            <a:fld id="{79D6BE41-4F07-9843-B89E-F43C6BF0BE36}" type="slidenum">
              <a:rPr lang="en-US" smtClean="0"/>
              <a:pPr/>
              <a:t>3</a:t>
            </a:fld>
            <a:endParaRPr lang="en-US" dirty="0"/>
          </a:p>
        </p:txBody>
      </p:sp>
    </p:spTree>
    <p:extLst>
      <p:ext uri="{BB962C8B-B14F-4D97-AF65-F5344CB8AC3E}">
        <p14:creationId xmlns:p14="http://schemas.microsoft.com/office/powerpoint/2010/main" val="9900698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D710C-2080-354A-B76F-5D85AC9C8E8A}"/>
              </a:ext>
            </a:extLst>
          </p:cNvPr>
          <p:cNvSpPr>
            <a:spLocks noGrp="1"/>
          </p:cNvSpPr>
          <p:nvPr>
            <p:ph type="title"/>
          </p:nvPr>
        </p:nvSpPr>
        <p:spPr/>
        <p:txBody>
          <a:bodyPr/>
          <a:lstStyle/>
          <a:p>
            <a:r>
              <a:rPr lang="en-US" dirty="0"/>
              <a:t>Distribution by Bug Tracking System</a:t>
            </a:r>
          </a:p>
        </p:txBody>
      </p:sp>
      <p:pic>
        <p:nvPicPr>
          <p:cNvPr id="8" name="Content Placeholder 7">
            <a:extLst>
              <a:ext uri="{FF2B5EF4-FFF2-40B4-BE49-F238E27FC236}">
                <a16:creationId xmlns:a16="http://schemas.microsoft.com/office/drawing/2014/main" id="{C4DA4903-3721-5F40-9FBB-31A551C6BCE3}"/>
              </a:ext>
            </a:extLst>
          </p:cNvPr>
          <p:cNvPicPr>
            <a:picLocks noGrp="1" noChangeAspect="1"/>
          </p:cNvPicPr>
          <p:nvPr>
            <p:ph idx="1"/>
          </p:nvPr>
        </p:nvPicPr>
        <p:blipFill>
          <a:blip r:embed="rId2"/>
          <a:stretch>
            <a:fillRect/>
          </a:stretch>
        </p:blipFill>
        <p:spPr>
          <a:xfrm>
            <a:off x="2318656" y="976184"/>
            <a:ext cx="6812303" cy="5503389"/>
          </a:xfrm>
        </p:spPr>
      </p:pic>
      <p:sp>
        <p:nvSpPr>
          <p:cNvPr id="4" name="Slide Number Placeholder 3">
            <a:extLst>
              <a:ext uri="{FF2B5EF4-FFF2-40B4-BE49-F238E27FC236}">
                <a16:creationId xmlns:a16="http://schemas.microsoft.com/office/drawing/2014/main" id="{797ACB17-40AC-9843-A064-CF4CFE38AFAC}"/>
              </a:ext>
            </a:extLst>
          </p:cNvPr>
          <p:cNvSpPr>
            <a:spLocks noGrp="1"/>
          </p:cNvSpPr>
          <p:nvPr>
            <p:ph type="sldNum" sz="quarter" idx="12"/>
          </p:nvPr>
        </p:nvSpPr>
        <p:spPr>
          <a:xfrm>
            <a:off x="10886308" y="6306922"/>
            <a:ext cx="949411" cy="365125"/>
          </a:xfrm>
        </p:spPr>
        <p:txBody>
          <a:bodyPr/>
          <a:lstStyle/>
          <a:p>
            <a:fld id="{79D6BE41-4F07-9843-B89E-F43C6BF0BE36}" type="slidenum">
              <a:rPr lang="en-US" smtClean="0"/>
              <a:pPr/>
              <a:t>30</a:t>
            </a:fld>
            <a:endParaRPr lang="en-US" dirty="0"/>
          </a:p>
        </p:txBody>
      </p:sp>
    </p:spTree>
    <p:extLst>
      <p:ext uri="{BB962C8B-B14F-4D97-AF65-F5344CB8AC3E}">
        <p14:creationId xmlns:p14="http://schemas.microsoft.com/office/powerpoint/2010/main" val="31979025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E979C-B47A-B543-B3E9-523335E04780}"/>
              </a:ext>
            </a:extLst>
          </p:cNvPr>
          <p:cNvSpPr>
            <a:spLocks noGrp="1"/>
          </p:cNvSpPr>
          <p:nvPr>
            <p:ph type="title"/>
          </p:nvPr>
        </p:nvSpPr>
        <p:spPr/>
        <p:txBody>
          <a:bodyPr>
            <a:normAutofit fontScale="90000"/>
          </a:bodyPr>
          <a:lstStyle/>
          <a:p>
            <a:r>
              <a:rPr lang="en-US" dirty="0"/>
              <a:t>Distribution by Evaluation Measure Category</a:t>
            </a:r>
          </a:p>
        </p:txBody>
      </p:sp>
      <p:pic>
        <p:nvPicPr>
          <p:cNvPr id="6" name="Content Placeholder 5">
            <a:extLst>
              <a:ext uri="{FF2B5EF4-FFF2-40B4-BE49-F238E27FC236}">
                <a16:creationId xmlns:a16="http://schemas.microsoft.com/office/drawing/2014/main" id="{090ADA1A-BB3B-1E4C-80CE-9C35698B00D0}"/>
              </a:ext>
            </a:extLst>
          </p:cNvPr>
          <p:cNvPicPr>
            <a:picLocks noGrp="1" noChangeAspect="1"/>
          </p:cNvPicPr>
          <p:nvPr>
            <p:ph idx="1"/>
          </p:nvPr>
        </p:nvPicPr>
        <p:blipFill>
          <a:blip r:embed="rId2"/>
          <a:stretch>
            <a:fillRect/>
          </a:stretch>
        </p:blipFill>
        <p:spPr>
          <a:xfrm>
            <a:off x="1534885" y="976184"/>
            <a:ext cx="7563417" cy="4921175"/>
          </a:xfrm>
        </p:spPr>
      </p:pic>
      <p:sp>
        <p:nvSpPr>
          <p:cNvPr id="4" name="Slide Number Placeholder 3">
            <a:extLst>
              <a:ext uri="{FF2B5EF4-FFF2-40B4-BE49-F238E27FC236}">
                <a16:creationId xmlns:a16="http://schemas.microsoft.com/office/drawing/2014/main" id="{36C37380-41EB-D34D-A501-06EBC37F7C4D}"/>
              </a:ext>
            </a:extLst>
          </p:cNvPr>
          <p:cNvSpPr>
            <a:spLocks noGrp="1"/>
          </p:cNvSpPr>
          <p:nvPr>
            <p:ph type="sldNum" sz="quarter" idx="12"/>
          </p:nvPr>
        </p:nvSpPr>
        <p:spPr/>
        <p:txBody>
          <a:bodyPr/>
          <a:lstStyle/>
          <a:p>
            <a:fld id="{79D6BE41-4F07-9843-B89E-F43C6BF0BE36}" type="slidenum">
              <a:rPr lang="en-US" smtClean="0"/>
              <a:pPr/>
              <a:t>31</a:t>
            </a:fld>
            <a:endParaRPr lang="en-US" dirty="0"/>
          </a:p>
        </p:txBody>
      </p:sp>
    </p:spTree>
    <p:extLst>
      <p:ext uri="{BB962C8B-B14F-4D97-AF65-F5344CB8AC3E}">
        <p14:creationId xmlns:p14="http://schemas.microsoft.com/office/powerpoint/2010/main" val="32300582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F0CC-1809-FE46-B461-041231083FDE}"/>
              </a:ext>
            </a:extLst>
          </p:cNvPr>
          <p:cNvSpPr>
            <a:spLocks noGrp="1"/>
          </p:cNvSpPr>
          <p:nvPr>
            <p:ph type="title"/>
          </p:nvPr>
        </p:nvSpPr>
        <p:spPr/>
        <p:txBody>
          <a:bodyPr/>
          <a:lstStyle/>
          <a:p>
            <a:r>
              <a:rPr lang="en-US" dirty="0"/>
              <a:t>Distribution by Evaluation Measure</a:t>
            </a:r>
          </a:p>
        </p:txBody>
      </p:sp>
      <p:pic>
        <p:nvPicPr>
          <p:cNvPr id="5" name="Content Placeholder 4">
            <a:extLst>
              <a:ext uri="{FF2B5EF4-FFF2-40B4-BE49-F238E27FC236}">
                <a16:creationId xmlns:a16="http://schemas.microsoft.com/office/drawing/2014/main" id="{DCBC067D-068B-CF41-9C84-CD711024D334}"/>
              </a:ext>
            </a:extLst>
          </p:cNvPr>
          <p:cNvPicPr>
            <a:picLocks noGrp="1" noChangeAspect="1"/>
          </p:cNvPicPr>
          <p:nvPr>
            <p:ph idx="1"/>
          </p:nvPr>
        </p:nvPicPr>
        <p:blipFill>
          <a:blip r:embed="rId2"/>
          <a:stretch>
            <a:fillRect/>
          </a:stretch>
        </p:blipFill>
        <p:spPr>
          <a:xfrm>
            <a:off x="961231" y="1707356"/>
            <a:ext cx="9804400" cy="3924300"/>
          </a:xfrm>
          <a:prstGeom prst="rect">
            <a:avLst/>
          </a:prstGeom>
        </p:spPr>
      </p:pic>
      <p:sp>
        <p:nvSpPr>
          <p:cNvPr id="4" name="Slide Number Placeholder 3">
            <a:extLst>
              <a:ext uri="{FF2B5EF4-FFF2-40B4-BE49-F238E27FC236}">
                <a16:creationId xmlns:a16="http://schemas.microsoft.com/office/drawing/2014/main" id="{423A63FB-4457-4148-BEDD-AF054154A760}"/>
              </a:ext>
            </a:extLst>
          </p:cNvPr>
          <p:cNvSpPr>
            <a:spLocks noGrp="1"/>
          </p:cNvSpPr>
          <p:nvPr>
            <p:ph type="sldNum" sz="quarter" idx="12"/>
          </p:nvPr>
        </p:nvSpPr>
        <p:spPr/>
        <p:txBody>
          <a:bodyPr/>
          <a:lstStyle/>
          <a:p>
            <a:fld id="{79D6BE41-4F07-9843-B89E-F43C6BF0BE36}" type="slidenum">
              <a:rPr lang="en-US" smtClean="0"/>
              <a:pPr/>
              <a:t>32</a:t>
            </a:fld>
            <a:endParaRPr lang="en-US" dirty="0"/>
          </a:p>
        </p:txBody>
      </p:sp>
    </p:spTree>
    <p:extLst>
      <p:ext uri="{BB962C8B-B14F-4D97-AF65-F5344CB8AC3E}">
        <p14:creationId xmlns:p14="http://schemas.microsoft.com/office/powerpoint/2010/main" val="39502576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27FDB-FB4E-4141-868F-4834D70FDC36}"/>
              </a:ext>
            </a:extLst>
          </p:cNvPr>
          <p:cNvSpPr>
            <a:spLocks noGrp="1"/>
          </p:cNvSpPr>
          <p:nvPr>
            <p:ph type="title"/>
          </p:nvPr>
        </p:nvSpPr>
        <p:spPr/>
        <p:txBody>
          <a:bodyPr/>
          <a:lstStyle/>
          <a:p>
            <a:r>
              <a:rPr lang="en-US" dirty="0"/>
              <a:t>Distribution by Tool Category</a:t>
            </a:r>
          </a:p>
        </p:txBody>
      </p:sp>
      <p:pic>
        <p:nvPicPr>
          <p:cNvPr id="6" name="Content Placeholder 5">
            <a:extLst>
              <a:ext uri="{FF2B5EF4-FFF2-40B4-BE49-F238E27FC236}">
                <a16:creationId xmlns:a16="http://schemas.microsoft.com/office/drawing/2014/main" id="{4D07198F-1353-9A4D-80A5-CAADAA01F97B}"/>
              </a:ext>
            </a:extLst>
          </p:cNvPr>
          <p:cNvPicPr>
            <a:picLocks noGrp="1" noChangeAspect="1"/>
          </p:cNvPicPr>
          <p:nvPr>
            <p:ph idx="1"/>
          </p:nvPr>
        </p:nvPicPr>
        <p:blipFill>
          <a:blip r:embed="rId2"/>
          <a:stretch>
            <a:fillRect/>
          </a:stretch>
        </p:blipFill>
        <p:spPr>
          <a:xfrm>
            <a:off x="2090057" y="1139469"/>
            <a:ext cx="6910274" cy="4586732"/>
          </a:xfrm>
        </p:spPr>
      </p:pic>
      <p:sp>
        <p:nvSpPr>
          <p:cNvPr id="4" name="Slide Number Placeholder 3">
            <a:extLst>
              <a:ext uri="{FF2B5EF4-FFF2-40B4-BE49-F238E27FC236}">
                <a16:creationId xmlns:a16="http://schemas.microsoft.com/office/drawing/2014/main" id="{62DC4D4E-00AA-A24A-A9B9-8AC71018D364}"/>
              </a:ext>
            </a:extLst>
          </p:cNvPr>
          <p:cNvSpPr>
            <a:spLocks noGrp="1"/>
          </p:cNvSpPr>
          <p:nvPr>
            <p:ph type="sldNum" sz="quarter" idx="12"/>
          </p:nvPr>
        </p:nvSpPr>
        <p:spPr/>
        <p:txBody>
          <a:bodyPr/>
          <a:lstStyle/>
          <a:p>
            <a:fld id="{79D6BE41-4F07-9843-B89E-F43C6BF0BE36}" type="slidenum">
              <a:rPr lang="en-US" smtClean="0"/>
              <a:pPr/>
              <a:t>33</a:t>
            </a:fld>
            <a:endParaRPr lang="en-US" dirty="0"/>
          </a:p>
        </p:txBody>
      </p:sp>
    </p:spTree>
    <p:extLst>
      <p:ext uri="{BB962C8B-B14F-4D97-AF65-F5344CB8AC3E}">
        <p14:creationId xmlns:p14="http://schemas.microsoft.com/office/powerpoint/2010/main" val="15263259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87141-64DF-1841-A496-699F23DA4C48}"/>
              </a:ext>
            </a:extLst>
          </p:cNvPr>
          <p:cNvSpPr>
            <a:spLocks noGrp="1"/>
          </p:cNvSpPr>
          <p:nvPr>
            <p:ph type="title"/>
          </p:nvPr>
        </p:nvSpPr>
        <p:spPr/>
        <p:txBody>
          <a:bodyPr/>
          <a:lstStyle/>
          <a:p>
            <a:r>
              <a:rPr lang="en-US" dirty="0"/>
              <a:t>Distribution by Features (partially)</a:t>
            </a:r>
          </a:p>
        </p:txBody>
      </p:sp>
      <p:pic>
        <p:nvPicPr>
          <p:cNvPr id="5" name="Content Placeholder 4">
            <a:extLst>
              <a:ext uri="{FF2B5EF4-FFF2-40B4-BE49-F238E27FC236}">
                <a16:creationId xmlns:a16="http://schemas.microsoft.com/office/drawing/2014/main" id="{D0B78522-016B-794D-8934-8730FA488F29}"/>
              </a:ext>
            </a:extLst>
          </p:cNvPr>
          <p:cNvPicPr>
            <a:picLocks noGrp="1" noChangeAspect="1"/>
          </p:cNvPicPr>
          <p:nvPr>
            <p:ph idx="1"/>
          </p:nvPr>
        </p:nvPicPr>
        <p:blipFill>
          <a:blip r:embed="rId2"/>
          <a:stretch>
            <a:fillRect/>
          </a:stretch>
        </p:blipFill>
        <p:spPr>
          <a:xfrm>
            <a:off x="929481" y="2043906"/>
            <a:ext cx="9867900" cy="3251200"/>
          </a:xfrm>
          <a:prstGeom prst="rect">
            <a:avLst/>
          </a:prstGeom>
        </p:spPr>
      </p:pic>
      <p:sp>
        <p:nvSpPr>
          <p:cNvPr id="4" name="Slide Number Placeholder 3">
            <a:extLst>
              <a:ext uri="{FF2B5EF4-FFF2-40B4-BE49-F238E27FC236}">
                <a16:creationId xmlns:a16="http://schemas.microsoft.com/office/drawing/2014/main" id="{016A28B9-4214-954F-957A-B8A0FEF23398}"/>
              </a:ext>
            </a:extLst>
          </p:cNvPr>
          <p:cNvSpPr>
            <a:spLocks noGrp="1"/>
          </p:cNvSpPr>
          <p:nvPr>
            <p:ph type="sldNum" sz="quarter" idx="12"/>
          </p:nvPr>
        </p:nvSpPr>
        <p:spPr/>
        <p:txBody>
          <a:bodyPr/>
          <a:lstStyle/>
          <a:p>
            <a:fld id="{79D6BE41-4F07-9843-B89E-F43C6BF0BE36}" type="slidenum">
              <a:rPr lang="en-US" smtClean="0"/>
              <a:pPr/>
              <a:t>34</a:t>
            </a:fld>
            <a:endParaRPr lang="en-US" dirty="0"/>
          </a:p>
        </p:txBody>
      </p:sp>
    </p:spTree>
    <p:extLst>
      <p:ext uri="{BB962C8B-B14F-4D97-AF65-F5344CB8AC3E}">
        <p14:creationId xmlns:p14="http://schemas.microsoft.com/office/powerpoint/2010/main" val="1799341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E57C7-8952-C44D-85B8-B4202510E867}"/>
              </a:ext>
            </a:extLst>
          </p:cNvPr>
          <p:cNvSpPr>
            <a:spLocks noGrp="1"/>
          </p:cNvSpPr>
          <p:nvPr>
            <p:ph type="title"/>
          </p:nvPr>
        </p:nvSpPr>
        <p:spPr/>
        <p:txBody>
          <a:bodyPr/>
          <a:lstStyle/>
          <a:p>
            <a:r>
              <a:rPr lang="en-US" dirty="0"/>
              <a:t>Distribution by Feature Category</a:t>
            </a:r>
          </a:p>
        </p:txBody>
      </p:sp>
      <p:pic>
        <p:nvPicPr>
          <p:cNvPr id="6" name="Content Placeholder 5">
            <a:extLst>
              <a:ext uri="{FF2B5EF4-FFF2-40B4-BE49-F238E27FC236}">
                <a16:creationId xmlns:a16="http://schemas.microsoft.com/office/drawing/2014/main" id="{1EDA157F-0EF1-CA45-9EB5-18B3CAE8859C}"/>
              </a:ext>
            </a:extLst>
          </p:cNvPr>
          <p:cNvPicPr>
            <a:picLocks noGrp="1" noChangeAspect="1"/>
          </p:cNvPicPr>
          <p:nvPr>
            <p:ph idx="1"/>
          </p:nvPr>
        </p:nvPicPr>
        <p:blipFill>
          <a:blip r:embed="rId2"/>
          <a:stretch>
            <a:fillRect/>
          </a:stretch>
        </p:blipFill>
        <p:spPr>
          <a:xfrm>
            <a:off x="2008410" y="1470619"/>
            <a:ext cx="8222725" cy="4341867"/>
          </a:xfrm>
        </p:spPr>
      </p:pic>
      <p:sp>
        <p:nvSpPr>
          <p:cNvPr id="4" name="Slide Number Placeholder 3">
            <a:extLst>
              <a:ext uri="{FF2B5EF4-FFF2-40B4-BE49-F238E27FC236}">
                <a16:creationId xmlns:a16="http://schemas.microsoft.com/office/drawing/2014/main" id="{EC3F95C5-BCBD-1047-918F-78FAD6F55D63}"/>
              </a:ext>
            </a:extLst>
          </p:cNvPr>
          <p:cNvSpPr>
            <a:spLocks noGrp="1"/>
          </p:cNvSpPr>
          <p:nvPr>
            <p:ph type="sldNum" sz="quarter" idx="12"/>
          </p:nvPr>
        </p:nvSpPr>
        <p:spPr/>
        <p:txBody>
          <a:bodyPr/>
          <a:lstStyle/>
          <a:p>
            <a:fld id="{79D6BE41-4F07-9843-B89E-F43C6BF0BE36}" type="slidenum">
              <a:rPr lang="en-US" smtClean="0"/>
              <a:pPr/>
              <a:t>35</a:t>
            </a:fld>
            <a:endParaRPr lang="en-US" dirty="0"/>
          </a:p>
        </p:txBody>
      </p:sp>
    </p:spTree>
    <p:extLst>
      <p:ext uri="{BB962C8B-B14F-4D97-AF65-F5344CB8AC3E}">
        <p14:creationId xmlns:p14="http://schemas.microsoft.com/office/powerpoint/2010/main" val="25207094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9E18A-B4AD-324F-AF09-4BEFB01EE482}"/>
              </a:ext>
            </a:extLst>
          </p:cNvPr>
          <p:cNvSpPr>
            <a:spLocks noGrp="1"/>
          </p:cNvSpPr>
          <p:nvPr>
            <p:ph type="title"/>
          </p:nvPr>
        </p:nvSpPr>
        <p:spPr/>
        <p:txBody>
          <a:bodyPr/>
          <a:lstStyle/>
          <a:p>
            <a:r>
              <a:rPr lang="en-US" dirty="0"/>
              <a:t>Distribution by Feature Selection Method</a:t>
            </a:r>
          </a:p>
        </p:txBody>
      </p:sp>
      <p:pic>
        <p:nvPicPr>
          <p:cNvPr id="5" name="Content Placeholder 4">
            <a:extLst>
              <a:ext uri="{FF2B5EF4-FFF2-40B4-BE49-F238E27FC236}">
                <a16:creationId xmlns:a16="http://schemas.microsoft.com/office/drawing/2014/main" id="{6967C542-BC63-F54B-8799-3AE21F681B17}"/>
              </a:ext>
            </a:extLst>
          </p:cNvPr>
          <p:cNvPicPr>
            <a:picLocks noGrp="1" noChangeAspect="1"/>
          </p:cNvPicPr>
          <p:nvPr>
            <p:ph idx="1"/>
          </p:nvPr>
        </p:nvPicPr>
        <p:blipFill>
          <a:blip r:embed="rId2"/>
          <a:stretch>
            <a:fillRect/>
          </a:stretch>
        </p:blipFill>
        <p:spPr>
          <a:xfrm>
            <a:off x="450390" y="2204358"/>
            <a:ext cx="10910623" cy="2003992"/>
          </a:xfrm>
          <a:prstGeom prst="rect">
            <a:avLst/>
          </a:prstGeom>
        </p:spPr>
      </p:pic>
      <p:sp>
        <p:nvSpPr>
          <p:cNvPr id="4" name="Slide Number Placeholder 3">
            <a:extLst>
              <a:ext uri="{FF2B5EF4-FFF2-40B4-BE49-F238E27FC236}">
                <a16:creationId xmlns:a16="http://schemas.microsoft.com/office/drawing/2014/main" id="{188C28C4-2884-1D4B-B3ED-E39B0AF9C7CF}"/>
              </a:ext>
            </a:extLst>
          </p:cNvPr>
          <p:cNvSpPr>
            <a:spLocks noGrp="1"/>
          </p:cNvSpPr>
          <p:nvPr>
            <p:ph type="sldNum" sz="quarter" idx="12"/>
          </p:nvPr>
        </p:nvSpPr>
        <p:spPr/>
        <p:txBody>
          <a:bodyPr/>
          <a:lstStyle/>
          <a:p>
            <a:fld id="{79D6BE41-4F07-9843-B89E-F43C6BF0BE36}" type="slidenum">
              <a:rPr lang="en-US" smtClean="0"/>
              <a:pPr/>
              <a:t>36</a:t>
            </a:fld>
            <a:endParaRPr lang="en-US" dirty="0"/>
          </a:p>
        </p:txBody>
      </p:sp>
    </p:spTree>
    <p:extLst>
      <p:ext uri="{BB962C8B-B14F-4D97-AF65-F5344CB8AC3E}">
        <p14:creationId xmlns:p14="http://schemas.microsoft.com/office/powerpoint/2010/main" val="19807942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659CD-C595-C94F-A493-60FB28DC755C}"/>
              </a:ext>
            </a:extLst>
          </p:cNvPr>
          <p:cNvSpPr>
            <a:spLocks noGrp="1"/>
          </p:cNvSpPr>
          <p:nvPr>
            <p:ph type="title"/>
          </p:nvPr>
        </p:nvSpPr>
        <p:spPr/>
        <p:txBody>
          <a:bodyPr/>
          <a:lstStyle/>
          <a:p>
            <a:r>
              <a:rPr lang="en-US" dirty="0"/>
              <a:t>Paper Distribution by FLOSS</a:t>
            </a:r>
          </a:p>
        </p:txBody>
      </p:sp>
      <p:pic>
        <p:nvPicPr>
          <p:cNvPr id="5" name="Content Placeholder 4">
            <a:extLst>
              <a:ext uri="{FF2B5EF4-FFF2-40B4-BE49-F238E27FC236}">
                <a16:creationId xmlns:a16="http://schemas.microsoft.com/office/drawing/2014/main" id="{0B0B8EE7-2919-9441-9279-EE49860273ED}"/>
              </a:ext>
            </a:extLst>
          </p:cNvPr>
          <p:cNvPicPr>
            <a:picLocks noGrp="1" noChangeAspect="1"/>
          </p:cNvPicPr>
          <p:nvPr>
            <p:ph idx="1"/>
          </p:nvPr>
        </p:nvPicPr>
        <p:blipFill>
          <a:blip r:embed="rId2"/>
          <a:stretch>
            <a:fillRect/>
          </a:stretch>
        </p:blipFill>
        <p:spPr>
          <a:xfrm>
            <a:off x="2332848" y="1162050"/>
            <a:ext cx="7061167" cy="5014913"/>
          </a:xfrm>
          <a:prstGeom prst="rect">
            <a:avLst/>
          </a:prstGeom>
        </p:spPr>
      </p:pic>
      <p:sp>
        <p:nvSpPr>
          <p:cNvPr id="4" name="Slide Number Placeholder 3">
            <a:extLst>
              <a:ext uri="{FF2B5EF4-FFF2-40B4-BE49-F238E27FC236}">
                <a16:creationId xmlns:a16="http://schemas.microsoft.com/office/drawing/2014/main" id="{D015CA07-A48F-8E4A-9929-404339D20B38}"/>
              </a:ext>
            </a:extLst>
          </p:cNvPr>
          <p:cNvSpPr>
            <a:spLocks noGrp="1"/>
          </p:cNvSpPr>
          <p:nvPr>
            <p:ph type="sldNum" sz="quarter" idx="12"/>
          </p:nvPr>
        </p:nvSpPr>
        <p:spPr>
          <a:xfrm>
            <a:off x="10886308" y="6306922"/>
            <a:ext cx="949411" cy="365125"/>
          </a:xfrm>
        </p:spPr>
        <p:txBody>
          <a:bodyPr/>
          <a:lstStyle/>
          <a:p>
            <a:fld id="{79D6BE41-4F07-9843-B89E-F43C6BF0BE36}" type="slidenum">
              <a:rPr lang="en-US" smtClean="0"/>
              <a:pPr/>
              <a:t>37</a:t>
            </a:fld>
            <a:endParaRPr lang="en-US" dirty="0"/>
          </a:p>
        </p:txBody>
      </p:sp>
    </p:spTree>
    <p:extLst>
      <p:ext uri="{BB962C8B-B14F-4D97-AF65-F5344CB8AC3E}">
        <p14:creationId xmlns:p14="http://schemas.microsoft.com/office/powerpoint/2010/main" val="931348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2EA16-62F9-294E-AC47-DC4C10240A5C}"/>
              </a:ext>
            </a:extLst>
          </p:cNvPr>
          <p:cNvSpPr>
            <a:spLocks noGrp="1"/>
          </p:cNvSpPr>
          <p:nvPr>
            <p:ph type="title"/>
          </p:nvPr>
        </p:nvSpPr>
        <p:spPr/>
        <p:txBody>
          <a:bodyPr/>
          <a:lstStyle/>
          <a:p>
            <a:r>
              <a:rPr lang="en-US" dirty="0"/>
              <a:t>Distribution by FLOSS Category</a:t>
            </a:r>
          </a:p>
        </p:txBody>
      </p:sp>
      <p:pic>
        <p:nvPicPr>
          <p:cNvPr id="6" name="Content Placeholder 5">
            <a:extLst>
              <a:ext uri="{FF2B5EF4-FFF2-40B4-BE49-F238E27FC236}">
                <a16:creationId xmlns:a16="http://schemas.microsoft.com/office/drawing/2014/main" id="{B5DECD5B-E5E8-6E42-A684-A1BFA8DC396B}"/>
              </a:ext>
            </a:extLst>
          </p:cNvPr>
          <p:cNvPicPr>
            <a:picLocks noGrp="1" noChangeAspect="1"/>
          </p:cNvPicPr>
          <p:nvPr>
            <p:ph idx="1"/>
          </p:nvPr>
        </p:nvPicPr>
        <p:blipFill>
          <a:blip r:embed="rId2"/>
          <a:stretch>
            <a:fillRect/>
          </a:stretch>
        </p:blipFill>
        <p:spPr>
          <a:xfrm>
            <a:off x="2955131" y="1320006"/>
            <a:ext cx="5816600" cy="4699000"/>
          </a:xfrm>
        </p:spPr>
      </p:pic>
      <p:sp>
        <p:nvSpPr>
          <p:cNvPr id="4" name="Slide Number Placeholder 3">
            <a:extLst>
              <a:ext uri="{FF2B5EF4-FFF2-40B4-BE49-F238E27FC236}">
                <a16:creationId xmlns:a16="http://schemas.microsoft.com/office/drawing/2014/main" id="{AF415C27-85E6-7B44-B466-0B8230DDC1BE}"/>
              </a:ext>
            </a:extLst>
          </p:cNvPr>
          <p:cNvSpPr>
            <a:spLocks noGrp="1"/>
          </p:cNvSpPr>
          <p:nvPr>
            <p:ph type="sldNum" sz="quarter" idx="12"/>
          </p:nvPr>
        </p:nvSpPr>
        <p:spPr/>
        <p:txBody>
          <a:bodyPr/>
          <a:lstStyle/>
          <a:p>
            <a:fld id="{79D6BE41-4F07-9843-B89E-F43C6BF0BE36}" type="slidenum">
              <a:rPr lang="en-US" smtClean="0"/>
              <a:pPr/>
              <a:t>38</a:t>
            </a:fld>
            <a:endParaRPr lang="en-US" dirty="0"/>
          </a:p>
        </p:txBody>
      </p:sp>
    </p:spTree>
    <p:extLst>
      <p:ext uri="{BB962C8B-B14F-4D97-AF65-F5344CB8AC3E}">
        <p14:creationId xmlns:p14="http://schemas.microsoft.com/office/powerpoint/2010/main" val="14254692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5B67E-EB05-EC45-8581-BB22E26E9B47}"/>
              </a:ext>
            </a:extLst>
          </p:cNvPr>
          <p:cNvSpPr>
            <a:spLocks noGrp="1"/>
          </p:cNvSpPr>
          <p:nvPr>
            <p:ph type="title"/>
          </p:nvPr>
        </p:nvSpPr>
        <p:spPr/>
        <p:txBody>
          <a:bodyPr/>
          <a:lstStyle/>
          <a:p>
            <a:r>
              <a:rPr lang="en-US" dirty="0"/>
              <a:t>Distribution by TM methods</a:t>
            </a:r>
          </a:p>
        </p:txBody>
      </p:sp>
      <p:pic>
        <p:nvPicPr>
          <p:cNvPr id="5" name="Content Placeholder 4">
            <a:extLst>
              <a:ext uri="{FF2B5EF4-FFF2-40B4-BE49-F238E27FC236}">
                <a16:creationId xmlns:a16="http://schemas.microsoft.com/office/drawing/2014/main" id="{494CF064-431D-DF42-8616-61FAE8BC8193}"/>
              </a:ext>
            </a:extLst>
          </p:cNvPr>
          <p:cNvPicPr>
            <a:picLocks noGrp="1" noChangeAspect="1"/>
          </p:cNvPicPr>
          <p:nvPr>
            <p:ph idx="1"/>
          </p:nvPr>
        </p:nvPicPr>
        <p:blipFill>
          <a:blip r:embed="rId2"/>
          <a:stretch>
            <a:fillRect/>
          </a:stretch>
        </p:blipFill>
        <p:spPr>
          <a:xfrm>
            <a:off x="980281" y="1300956"/>
            <a:ext cx="9766300" cy="4737100"/>
          </a:xfrm>
          <a:prstGeom prst="rect">
            <a:avLst/>
          </a:prstGeom>
        </p:spPr>
      </p:pic>
      <p:sp>
        <p:nvSpPr>
          <p:cNvPr id="4" name="Slide Number Placeholder 3">
            <a:extLst>
              <a:ext uri="{FF2B5EF4-FFF2-40B4-BE49-F238E27FC236}">
                <a16:creationId xmlns:a16="http://schemas.microsoft.com/office/drawing/2014/main" id="{4E715539-7A95-084A-A935-2C062337006F}"/>
              </a:ext>
            </a:extLst>
          </p:cNvPr>
          <p:cNvSpPr>
            <a:spLocks noGrp="1"/>
          </p:cNvSpPr>
          <p:nvPr>
            <p:ph type="sldNum" sz="quarter" idx="12"/>
          </p:nvPr>
        </p:nvSpPr>
        <p:spPr/>
        <p:txBody>
          <a:bodyPr/>
          <a:lstStyle/>
          <a:p>
            <a:fld id="{79D6BE41-4F07-9843-B89E-F43C6BF0BE36}" type="slidenum">
              <a:rPr lang="en-US" smtClean="0"/>
              <a:pPr/>
              <a:t>39</a:t>
            </a:fld>
            <a:endParaRPr lang="en-US" dirty="0"/>
          </a:p>
        </p:txBody>
      </p:sp>
    </p:spTree>
    <p:extLst>
      <p:ext uri="{BB962C8B-B14F-4D97-AF65-F5344CB8AC3E}">
        <p14:creationId xmlns:p14="http://schemas.microsoft.com/office/powerpoint/2010/main" val="163563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6109452-6DEB-2444-BA94-821DF3943028}"/>
              </a:ext>
            </a:extLst>
          </p:cNvPr>
          <p:cNvPicPr>
            <a:picLocks noChangeAspect="1"/>
          </p:cNvPicPr>
          <p:nvPr/>
        </p:nvPicPr>
        <p:blipFill>
          <a:blip r:embed="rId3"/>
          <a:stretch>
            <a:fillRect/>
          </a:stretch>
        </p:blipFill>
        <p:spPr>
          <a:xfrm>
            <a:off x="508757" y="1272565"/>
            <a:ext cx="11179234" cy="4737976"/>
          </a:xfrm>
          <a:prstGeom prst="rect">
            <a:avLst/>
          </a:prstGeom>
        </p:spPr>
      </p:pic>
      <p:sp>
        <p:nvSpPr>
          <p:cNvPr id="2" name="Slide Number Placeholder 1">
            <a:extLst>
              <a:ext uri="{FF2B5EF4-FFF2-40B4-BE49-F238E27FC236}">
                <a16:creationId xmlns:a16="http://schemas.microsoft.com/office/drawing/2014/main" id="{336E4080-75D4-F440-A228-DBF3D7401C5E}"/>
              </a:ext>
            </a:extLst>
          </p:cNvPr>
          <p:cNvSpPr>
            <a:spLocks noGrp="1"/>
          </p:cNvSpPr>
          <p:nvPr>
            <p:ph type="sldNum" sz="quarter" idx="12"/>
          </p:nvPr>
        </p:nvSpPr>
        <p:spPr/>
        <p:txBody>
          <a:bodyPr/>
          <a:lstStyle/>
          <a:p>
            <a:fld id="{79D6BE41-4F07-9843-B89E-F43C6BF0BE36}" type="slidenum">
              <a:rPr lang="en-US" smtClean="0"/>
              <a:pPr/>
              <a:t>4</a:t>
            </a:fld>
            <a:endParaRPr lang="en-US" dirty="0"/>
          </a:p>
        </p:txBody>
      </p:sp>
      <p:sp>
        <p:nvSpPr>
          <p:cNvPr id="4" name="Title 3">
            <a:extLst>
              <a:ext uri="{FF2B5EF4-FFF2-40B4-BE49-F238E27FC236}">
                <a16:creationId xmlns:a16="http://schemas.microsoft.com/office/drawing/2014/main" id="{3E0D6F9E-2EE9-A84A-AFE3-7DC21B50F63C}"/>
              </a:ext>
            </a:extLst>
          </p:cNvPr>
          <p:cNvSpPr>
            <a:spLocks noGrp="1"/>
          </p:cNvSpPr>
          <p:nvPr>
            <p:ph type="title"/>
          </p:nvPr>
        </p:nvSpPr>
        <p:spPr/>
        <p:txBody>
          <a:bodyPr/>
          <a:lstStyle/>
          <a:p>
            <a:r>
              <a:rPr lang="en-US" dirty="0"/>
              <a:t>Context</a:t>
            </a:r>
          </a:p>
        </p:txBody>
      </p:sp>
      <p:sp>
        <p:nvSpPr>
          <p:cNvPr id="5" name="TextBox 4">
            <a:extLst>
              <a:ext uri="{FF2B5EF4-FFF2-40B4-BE49-F238E27FC236}">
                <a16:creationId xmlns:a16="http://schemas.microsoft.com/office/drawing/2014/main" id="{6E1942E5-7CBA-3541-B38F-7F2B79B40E7E}"/>
              </a:ext>
            </a:extLst>
          </p:cNvPr>
          <p:cNvSpPr txBox="1"/>
          <p:nvPr/>
        </p:nvSpPr>
        <p:spPr>
          <a:xfrm>
            <a:off x="9073103" y="5779708"/>
            <a:ext cx="2762616" cy="461665"/>
          </a:xfrm>
          <a:prstGeom prst="rect">
            <a:avLst/>
          </a:prstGeom>
          <a:noFill/>
        </p:spPr>
        <p:txBody>
          <a:bodyPr wrap="none" rtlCol="0">
            <a:spAutoFit/>
          </a:bodyPr>
          <a:lstStyle/>
          <a:p>
            <a:r>
              <a:rPr lang="en-US" sz="2400" b="1" dirty="0">
                <a:solidFill>
                  <a:schemeClr val="tx1">
                    <a:lumMod val="65000"/>
                    <a:lumOff val="35000"/>
                  </a:schemeClr>
                </a:solidFill>
              </a:rPr>
              <a:t>Bug Report Example</a:t>
            </a:r>
          </a:p>
        </p:txBody>
      </p:sp>
      <p:sp>
        <p:nvSpPr>
          <p:cNvPr id="7" name="Oval 6">
            <a:extLst>
              <a:ext uri="{FF2B5EF4-FFF2-40B4-BE49-F238E27FC236}">
                <a16:creationId xmlns:a16="http://schemas.microsoft.com/office/drawing/2014/main" id="{76BDE507-CD23-2641-A5E0-DE21065D4168}"/>
              </a:ext>
            </a:extLst>
          </p:cNvPr>
          <p:cNvSpPr/>
          <p:nvPr/>
        </p:nvSpPr>
        <p:spPr>
          <a:xfrm>
            <a:off x="2263515" y="1573967"/>
            <a:ext cx="1304144" cy="55463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95F53C1-F814-9647-BEE9-499666917F99}"/>
              </a:ext>
            </a:extLst>
          </p:cNvPr>
          <p:cNvSpPr/>
          <p:nvPr/>
        </p:nvSpPr>
        <p:spPr>
          <a:xfrm>
            <a:off x="2810655" y="3364235"/>
            <a:ext cx="1304144" cy="55463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50236173-835C-2641-A23F-697725ACDE87}"/>
              </a:ext>
            </a:extLst>
          </p:cNvPr>
          <p:cNvSpPr/>
          <p:nvPr/>
        </p:nvSpPr>
        <p:spPr>
          <a:xfrm>
            <a:off x="2158583" y="3907670"/>
            <a:ext cx="1956216" cy="55463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7134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E6F19-40D1-534D-8D6D-112C881E58A7}"/>
              </a:ext>
            </a:extLst>
          </p:cNvPr>
          <p:cNvSpPr>
            <a:spLocks noGrp="1"/>
          </p:cNvSpPr>
          <p:nvPr>
            <p:ph type="title"/>
          </p:nvPr>
        </p:nvSpPr>
        <p:spPr/>
        <p:txBody>
          <a:bodyPr/>
          <a:lstStyle/>
          <a:p>
            <a:r>
              <a:rPr lang="en-US" dirty="0"/>
              <a:t>Distribution by ML Algorithms</a:t>
            </a:r>
          </a:p>
        </p:txBody>
      </p:sp>
      <p:pic>
        <p:nvPicPr>
          <p:cNvPr id="5" name="Content Placeholder 4">
            <a:extLst>
              <a:ext uri="{FF2B5EF4-FFF2-40B4-BE49-F238E27FC236}">
                <a16:creationId xmlns:a16="http://schemas.microsoft.com/office/drawing/2014/main" id="{B0BE3850-C0FC-0248-8257-5F5DE5C836EC}"/>
              </a:ext>
            </a:extLst>
          </p:cNvPr>
          <p:cNvPicPr>
            <a:picLocks noGrp="1" noChangeAspect="1"/>
          </p:cNvPicPr>
          <p:nvPr>
            <p:ph idx="1"/>
          </p:nvPr>
        </p:nvPicPr>
        <p:blipFill>
          <a:blip r:embed="rId2"/>
          <a:stretch>
            <a:fillRect/>
          </a:stretch>
        </p:blipFill>
        <p:spPr>
          <a:xfrm>
            <a:off x="1005681" y="1205706"/>
            <a:ext cx="9715500" cy="4927600"/>
          </a:xfrm>
          <a:prstGeom prst="rect">
            <a:avLst/>
          </a:prstGeom>
        </p:spPr>
      </p:pic>
      <p:sp>
        <p:nvSpPr>
          <p:cNvPr id="4" name="Slide Number Placeholder 3">
            <a:extLst>
              <a:ext uri="{FF2B5EF4-FFF2-40B4-BE49-F238E27FC236}">
                <a16:creationId xmlns:a16="http://schemas.microsoft.com/office/drawing/2014/main" id="{CFB3DC4C-F3AD-A547-BC35-A28AF3C921C1}"/>
              </a:ext>
            </a:extLst>
          </p:cNvPr>
          <p:cNvSpPr>
            <a:spLocks noGrp="1"/>
          </p:cNvSpPr>
          <p:nvPr>
            <p:ph type="sldNum" sz="quarter" idx="12"/>
          </p:nvPr>
        </p:nvSpPr>
        <p:spPr/>
        <p:txBody>
          <a:bodyPr/>
          <a:lstStyle/>
          <a:p>
            <a:fld id="{79D6BE41-4F07-9843-B89E-F43C6BF0BE36}" type="slidenum">
              <a:rPr lang="en-US" smtClean="0"/>
              <a:pPr/>
              <a:t>40</a:t>
            </a:fld>
            <a:endParaRPr lang="en-US" dirty="0"/>
          </a:p>
        </p:txBody>
      </p:sp>
    </p:spTree>
    <p:extLst>
      <p:ext uri="{BB962C8B-B14F-4D97-AF65-F5344CB8AC3E}">
        <p14:creationId xmlns:p14="http://schemas.microsoft.com/office/powerpoint/2010/main" val="745987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EA420-98FA-DC44-A6DD-3E4D9E086A6B}"/>
              </a:ext>
            </a:extLst>
          </p:cNvPr>
          <p:cNvSpPr>
            <a:spLocks noGrp="1"/>
          </p:cNvSpPr>
          <p:nvPr>
            <p:ph type="title"/>
          </p:nvPr>
        </p:nvSpPr>
        <p:spPr>
          <a:xfrm>
            <a:off x="372686" y="365125"/>
            <a:ext cx="10981114" cy="611059"/>
          </a:xfrm>
        </p:spPr>
        <p:txBody>
          <a:bodyPr/>
          <a:lstStyle/>
          <a:p>
            <a:r>
              <a:rPr lang="en-US"/>
              <a:t>Research Goals</a:t>
            </a:r>
            <a:endParaRPr lang="en-US" dirty="0"/>
          </a:p>
        </p:txBody>
      </p:sp>
      <p:sp>
        <p:nvSpPr>
          <p:cNvPr id="3" name="Content Placeholder 2">
            <a:extLst>
              <a:ext uri="{FF2B5EF4-FFF2-40B4-BE49-F238E27FC236}">
                <a16:creationId xmlns:a16="http://schemas.microsoft.com/office/drawing/2014/main" id="{BE9C6C86-B186-E746-92D8-D6E314DCFA1E}"/>
              </a:ext>
            </a:extLst>
          </p:cNvPr>
          <p:cNvSpPr>
            <a:spLocks noGrp="1"/>
          </p:cNvSpPr>
          <p:nvPr>
            <p:ph idx="1"/>
          </p:nvPr>
        </p:nvSpPr>
        <p:spPr>
          <a:xfrm>
            <a:off x="372686" y="1161535"/>
            <a:ext cx="10981114" cy="5015427"/>
          </a:xfrm>
        </p:spPr>
        <p:txBody>
          <a:bodyPr>
            <a:normAutofit/>
          </a:bodyPr>
          <a:lstStyle/>
          <a:p>
            <a:pPr marL="514350" indent="-514350">
              <a:buFont typeface="+mj-lt"/>
              <a:buAutoNum type="arabicPeriod"/>
            </a:pPr>
            <a:r>
              <a:rPr lang="en-US" dirty="0"/>
              <a:t>Study of the state-of-the-art on bug severity prediction</a:t>
            </a:r>
          </a:p>
          <a:p>
            <a:pPr lvl="1"/>
            <a:r>
              <a:rPr lang="en-US" sz="2600" dirty="0"/>
              <a:t>Write a </a:t>
            </a:r>
            <a:r>
              <a:rPr lang="en-US" sz="2600" dirty="0">
                <a:solidFill>
                  <a:schemeClr val="accent2"/>
                </a:solidFill>
              </a:rPr>
              <a:t>systematic mapping review </a:t>
            </a:r>
            <a:r>
              <a:rPr lang="en-US" sz="2600" dirty="0"/>
              <a:t>about this research topic</a:t>
            </a:r>
          </a:p>
          <a:p>
            <a:pPr lvl="1"/>
            <a:r>
              <a:rPr lang="en-US" sz="2600" dirty="0"/>
              <a:t>Identify the main </a:t>
            </a:r>
            <a:r>
              <a:rPr lang="en-US" sz="2600" dirty="0">
                <a:solidFill>
                  <a:schemeClr val="accent2"/>
                </a:solidFill>
              </a:rPr>
              <a:t>problems</a:t>
            </a:r>
            <a:r>
              <a:rPr lang="en-US" sz="2600" dirty="0"/>
              <a:t>, </a:t>
            </a:r>
            <a:r>
              <a:rPr lang="en-US" sz="2600" dirty="0">
                <a:solidFill>
                  <a:schemeClr val="accent2"/>
                </a:solidFill>
              </a:rPr>
              <a:t>gaps</a:t>
            </a:r>
            <a:r>
              <a:rPr lang="en-US" sz="2600" dirty="0"/>
              <a:t> and </a:t>
            </a:r>
            <a:r>
              <a:rPr lang="en-US" sz="2600" dirty="0">
                <a:solidFill>
                  <a:schemeClr val="accent2"/>
                </a:solidFill>
              </a:rPr>
              <a:t>opportunities</a:t>
            </a:r>
          </a:p>
          <a:p>
            <a:pPr marL="514350" indent="-514350">
              <a:lnSpc>
                <a:spcPct val="170000"/>
              </a:lnSpc>
              <a:buFont typeface="+mj-lt"/>
              <a:buAutoNum type="arabicPeriod"/>
            </a:pPr>
            <a:r>
              <a:rPr lang="en-US" dirty="0"/>
              <a:t>Select one or more problems, gaps and opportunities</a:t>
            </a:r>
          </a:p>
          <a:p>
            <a:pPr marL="514350" indent="-514350">
              <a:lnSpc>
                <a:spcPct val="170000"/>
              </a:lnSpc>
              <a:buFont typeface="+mj-lt"/>
              <a:buAutoNum type="arabicPeriod"/>
            </a:pPr>
            <a:r>
              <a:rPr lang="en-US" dirty="0"/>
              <a:t>Develop </a:t>
            </a:r>
            <a:r>
              <a:rPr lang="en-US" dirty="0">
                <a:solidFill>
                  <a:schemeClr val="accent2"/>
                </a:solidFill>
              </a:rPr>
              <a:t>new learning models </a:t>
            </a:r>
            <a:r>
              <a:rPr lang="en-US" dirty="0"/>
              <a:t>to automatically predict severity level of bugs reports.</a:t>
            </a:r>
          </a:p>
          <a:p>
            <a:pPr marL="0" indent="0">
              <a:lnSpc>
                <a:spcPct val="170000"/>
              </a:lnSpc>
              <a:buNone/>
            </a:pPr>
            <a:endParaRPr lang="en-US" dirty="0"/>
          </a:p>
          <a:p>
            <a:pPr marL="0" indent="0">
              <a:lnSpc>
                <a:spcPct val="170000"/>
              </a:lnSpc>
              <a:buNone/>
            </a:pPr>
            <a:endParaRPr lang="en-US" dirty="0"/>
          </a:p>
        </p:txBody>
      </p:sp>
      <p:sp>
        <p:nvSpPr>
          <p:cNvPr id="4" name="Slide Number Placeholder 3">
            <a:extLst>
              <a:ext uri="{FF2B5EF4-FFF2-40B4-BE49-F238E27FC236}">
                <a16:creationId xmlns:a16="http://schemas.microsoft.com/office/drawing/2014/main" id="{7087E08D-17A0-9E4D-AB2B-165604261F94}"/>
              </a:ext>
            </a:extLst>
          </p:cNvPr>
          <p:cNvSpPr>
            <a:spLocks noGrp="1"/>
          </p:cNvSpPr>
          <p:nvPr>
            <p:ph type="sldNum" sz="quarter" idx="12"/>
          </p:nvPr>
        </p:nvSpPr>
        <p:spPr>
          <a:xfrm>
            <a:off x="10886308" y="6306922"/>
            <a:ext cx="949411" cy="365125"/>
          </a:xfrm>
        </p:spPr>
        <p:txBody>
          <a:bodyPr/>
          <a:lstStyle/>
          <a:p>
            <a:fld id="{79D6BE41-4F07-9843-B89E-F43C6BF0BE36}" type="slidenum">
              <a:rPr lang="en-US" smtClean="0"/>
              <a:pPr/>
              <a:t>41</a:t>
            </a:fld>
            <a:endParaRPr lang="en-US" dirty="0"/>
          </a:p>
        </p:txBody>
      </p:sp>
      <p:pic>
        <p:nvPicPr>
          <p:cNvPr id="5" name="Graphic 4" descr="Checkmark">
            <a:extLst>
              <a:ext uri="{FF2B5EF4-FFF2-40B4-BE49-F238E27FC236}">
                <a16:creationId xmlns:a16="http://schemas.microsoft.com/office/drawing/2014/main" id="{E1B7E98D-21E0-3E4A-A4CC-4E543851E8A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77804" y="1331378"/>
            <a:ext cx="421321" cy="421321"/>
          </a:xfrm>
          <a:prstGeom prst="rect">
            <a:avLst/>
          </a:prstGeom>
        </p:spPr>
      </p:pic>
      <p:pic>
        <p:nvPicPr>
          <p:cNvPr id="15" name="Graphic 14" descr="Checkmark">
            <a:extLst>
              <a:ext uri="{FF2B5EF4-FFF2-40B4-BE49-F238E27FC236}">
                <a16:creationId xmlns:a16="http://schemas.microsoft.com/office/drawing/2014/main" id="{0C137E76-6DA2-774F-A580-11807E732EA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77804" y="3458587"/>
            <a:ext cx="421321" cy="421321"/>
          </a:xfrm>
          <a:prstGeom prst="rect">
            <a:avLst/>
          </a:prstGeom>
        </p:spPr>
      </p:pic>
    </p:spTree>
    <p:extLst>
      <p:ext uri="{BB962C8B-B14F-4D97-AF65-F5344CB8AC3E}">
        <p14:creationId xmlns:p14="http://schemas.microsoft.com/office/powerpoint/2010/main" val="41191660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4AAC8-9EED-F643-8C8E-93ADD3F9ECB4}"/>
              </a:ext>
            </a:extLst>
          </p:cNvPr>
          <p:cNvSpPr>
            <a:spLocks noGrp="1"/>
          </p:cNvSpPr>
          <p:nvPr>
            <p:ph type="title"/>
          </p:nvPr>
        </p:nvSpPr>
        <p:spPr/>
        <p:txBody>
          <a:bodyPr/>
          <a:lstStyle/>
          <a:p>
            <a:r>
              <a:rPr lang="en-US" dirty="0"/>
              <a:t>Distribution by ML Category</a:t>
            </a:r>
          </a:p>
        </p:txBody>
      </p:sp>
      <p:pic>
        <p:nvPicPr>
          <p:cNvPr id="6" name="Content Placeholder 5">
            <a:extLst>
              <a:ext uri="{FF2B5EF4-FFF2-40B4-BE49-F238E27FC236}">
                <a16:creationId xmlns:a16="http://schemas.microsoft.com/office/drawing/2014/main" id="{13CBEC54-33A9-FE4B-8362-564D390122F8}"/>
              </a:ext>
            </a:extLst>
          </p:cNvPr>
          <p:cNvPicPr>
            <a:picLocks noGrp="1" noChangeAspect="1"/>
          </p:cNvPicPr>
          <p:nvPr>
            <p:ph idx="1"/>
          </p:nvPr>
        </p:nvPicPr>
        <p:blipFill>
          <a:blip r:embed="rId2"/>
          <a:stretch>
            <a:fillRect/>
          </a:stretch>
        </p:blipFill>
        <p:spPr>
          <a:xfrm>
            <a:off x="2351314" y="1144390"/>
            <a:ext cx="6616360" cy="5345094"/>
          </a:xfrm>
        </p:spPr>
      </p:pic>
      <p:sp>
        <p:nvSpPr>
          <p:cNvPr id="4" name="Slide Number Placeholder 3">
            <a:extLst>
              <a:ext uri="{FF2B5EF4-FFF2-40B4-BE49-F238E27FC236}">
                <a16:creationId xmlns:a16="http://schemas.microsoft.com/office/drawing/2014/main" id="{B1C59DAB-84A9-9D4F-9D9D-BB4B7C3A326F}"/>
              </a:ext>
            </a:extLst>
          </p:cNvPr>
          <p:cNvSpPr>
            <a:spLocks noGrp="1"/>
          </p:cNvSpPr>
          <p:nvPr>
            <p:ph type="sldNum" sz="quarter" idx="12"/>
          </p:nvPr>
        </p:nvSpPr>
        <p:spPr/>
        <p:txBody>
          <a:bodyPr/>
          <a:lstStyle/>
          <a:p>
            <a:fld id="{79D6BE41-4F07-9843-B89E-F43C6BF0BE36}" type="slidenum">
              <a:rPr lang="en-US" smtClean="0"/>
              <a:pPr/>
              <a:t>42</a:t>
            </a:fld>
            <a:endParaRPr lang="en-US" dirty="0"/>
          </a:p>
        </p:txBody>
      </p:sp>
    </p:spTree>
    <p:extLst>
      <p:ext uri="{BB962C8B-B14F-4D97-AF65-F5344CB8AC3E}">
        <p14:creationId xmlns:p14="http://schemas.microsoft.com/office/powerpoint/2010/main" val="12408408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07F61-65C3-A348-94D2-5472C5852776}"/>
              </a:ext>
            </a:extLst>
          </p:cNvPr>
          <p:cNvSpPr>
            <a:spLocks noGrp="1"/>
          </p:cNvSpPr>
          <p:nvPr>
            <p:ph type="title"/>
          </p:nvPr>
        </p:nvSpPr>
        <p:spPr/>
        <p:txBody>
          <a:bodyPr/>
          <a:lstStyle/>
          <a:p>
            <a:r>
              <a:rPr lang="en-US" dirty="0"/>
              <a:t>Paper Distribution by Prediction Problem</a:t>
            </a:r>
          </a:p>
        </p:txBody>
      </p:sp>
      <p:pic>
        <p:nvPicPr>
          <p:cNvPr id="5" name="Content Placeholder 4">
            <a:extLst>
              <a:ext uri="{FF2B5EF4-FFF2-40B4-BE49-F238E27FC236}">
                <a16:creationId xmlns:a16="http://schemas.microsoft.com/office/drawing/2014/main" id="{3CA99D1C-EEAB-6745-917B-390492C786A6}"/>
              </a:ext>
            </a:extLst>
          </p:cNvPr>
          <p:cNvPicPr>
            <a:picLocks noGrp="1" noChangeAspect="1"/>
          </p:cNvPicPr>
          <p:nvPr>
            <p:ph idx="1"/>
          </p:nvPr>
        </p:nvPicPr>
        <p:blipFill>
          <a:blip r:embed="rId2"/>
          <a:stretch>
            <a:fillRect/>
          </a:stretch>
        </p:blipFill>
        <p:spPr>
          <a:xfrm>
            <a:off x="1520031" y="3161506"/>
            <a:ext cx="8686800" cy="1016000"/>
          </a:xfrm>
          <a:prstGeom prst="rect">
            <a:avLst/>
          </a:prstGeom>
        </p:spPr>
      </p:pic>
      <p:sp>
        <p:nvSpPr>
          <p:cNvPr id="4" name="Slide Number Placeholder 3">
            <a:extLst>
              <a:ext uri="{FF2B5EF4-FFF2-40B4-BE49-F238E27FC236}">
                <a16:creationId xmlns:a16="http://schemas.microsoft.com/office/drawing/2014/main" id="{C87B521E-83FE-9D40-8151-B01A271247BB}"/>
              </a:ext>
            </a:extLst>
          </p:cNvPr>
          <p:cNvSpPr>
            <a:spLocks noGrp="1"/>
          </p:cNvSpPr>
          <p:nvPr>
            <p:ph type="sldNum" sz="quarter" idx="12"/>
          </p:nvPr>
        </p:nvSpPr>
        <p:spPr/>
        <p:txBody>
          <a:bodyPr/>
          <a:lstStyle/>
          <a:p>
            <a:fld id="{79D6BE41-4F07-9843-B89E-F43C6BF0BE36}" type="slidenum">
              <a:rPr lang="en-US" smtClean="0"/>
              <a:pPr/>
              <a:t>43</a:t>
            </a:fld>
            <a:endParaRPr lang="en-US" dirty="0"/>
          </a:p>
        </p:txBody>
      </p:sp>
    </p:spTree>
    <p:extLst>
      <p:ext uri="{BB962C8B-B14F-4D97-AF65-F5344CB8AC3E}">
        <p14:creationId xmlns:p14="http://schemas.microsoft.com/office/powerpoint/2010/main" val="25482630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62517-7499-2442-918E-3DEC95C06474}"/>
              </a:ext>
            </a:extLst>
          </p:cNvPr>
          <p:cNvSpPr>
            <a:spLocks noGrp="1"/>
          </p:cNvSpPr>
          <p:nvPr>
            <p:ph type="title"/>
          </p:nvPr>
        </p:nvSpPr>
        <p:spPr/>
        <p:txBody>
          <a:bodyPr/>
          <a:lstStyle/>
          <a:p>
            <a:r>
              <a:rPr lang="en-US" dirty="0"/>
              <a:t>Distribution by Problem Category</a:t>
            </a:r>
          </a:p>
        </p:txBody>
      </p:sp>
      <p:pic>
        <p:nvPicPr>
          <p:cNvPr id="6" name="Content Placeholder 5">
            <a:extLst>
              <a:ext uri="{FF2B5EF4-FFF2-40B4-BE49-F238E27FC236}">
                <a16:creationId xmlns:a16="http://schemas.microsoft.com/office/drawing/2014/main" id="{70571ED4-CC96-314B-A9FF-54A8AEAE3430}"/>
              </a:ext>
            </a:extLst>
          </p:cNvPr>
          <p:cNvPicPr>
            <a:picLocks noGrp="1" noChangeAspect="1"/>
          </p:cNvPicPr>
          <p:nvPr>
            <p:ph idx="1"/>
          </p:nvPr>
        </p:nvPicPr>
        <p:blipFill>
          <a:blip r:embed="rId2"/>
          <a:stretch>
            <a:fillRect/>
          </a:stretch>
        </p:blipFill>
        <p:spPr>
          <a:xfrm>
            <a:off x="2041071" y="1638211"/>
            <a:ext cx="7174253" cy="4668711"/>
          </a:xfrm>
        </p:spPr>
      </p:pic>
      <p:sp>
        <p:nvSpPr>
          <p:cNvPr id="4" name="Slide Number Placeholder 3">
            <a:extLst>
              <a:ext uri="{FF2B5EF4-FFF2-40B4-BE49-F238E27FC236}">
                <a16:creationId xmlns:a16="http://schemas.microsoft.com/office/drawing/2014/main" id="{CF46CDE2-777D-BC49-93F4-E5C14B1F492E}"/>
              </a:ext>
            </a:extLst>
          </p:cNvPr>
          <p:cNvSpPr>
            <a:spLocks noGrp="1"/>
          </p:cNvSpPr>
          <p:nvPr>
            <p:ph type="sldNum" sz="quarter" idx="12"/>
          </p:nvPr>
        </p:nvSpPr>
        <p:spPr/>
        <p:txBody>
          <a:bodyPr/>
          <a:lstStyle/>
          <a:p>
            <a:fld id="{79D6BE41-4F07-9843-B89E-F43C6BF0BE36}" type="slidenum">
              <a:rPr lang="en-US" smtClean="0"/>
              <a:pPr/>
              <a:t>44</a:t>
            </a:fld>
            <a:endParaRPr lang="en-US" dirty="0"/>
          </a:p>
        </p:txBody>
      </p:sp>
    </p:spTree>
    <p:extLst>
      <p:ext uri="{BB962C8B-B14F-4D97-AF65-F5344CB8AC3E}">
        <p14:creationId xmlns:p14="http://schemas.microsoft.com/office/powerpoint/2010/main" val="10448611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3108A-D25E-A448-BC7C-E0C3EAB6EA49}"/>
              </a:ext>
            </a:extLst>
          </p:cNvPr>
          <p:cNvSpPr>
            <a:spLocks noGrp="1"/>
          </p:cNvSpPr>
          <p:nvPr>
            <p:ph type="title"/>
          </p:nvPr>
        </p:nvSpPr>
        <p:spPr/>
        <p:txBody>
          <a:bodyPr/>
          <a:lstStyle/>
          <a:p>
            <a:r>
              <a:rPr lang="en-US" dirty="0"/>
              <a:t>Distribution by Sampling Methods</a:t>
            </a:r>
          </a:p>
        </p:txBody>
      </p:sp>
      <p:pic>
        <p:nvPicPr>
          <p:cNvPr id="5" name="Content Placeholder 4">
            <a:extLst>
              <a:ext uri="{FF2B5EF4-FFF2-40B4-BE49-F238E27FC236}">
                <a16:creationId xmlns:a16="http://schemas.microsoft.com/office/drawing/2014/main" id="{10F6D58F-2629-874A-A205-6BAE87C0E3A7}"/>
              </a:ext>
            </a:extLst>
          </p:cNvPr>
          <p:cNvPicPr>
            <a:picLocks noGrp="1" noChangeAspect="1"/>
          </p:cNvPicPr>
          <p:nvPr>
            <p:ph idx="1"/>
          </p:nvPr>
        </p:nvPicPr>
        <p:blipFill>
          <a:blip r:embed="rId2"/>
          <a:stretch>
            <a:fillRect/>
          </a:stretch>
        </p:blipFill>
        <p:spPr>
          <a:xfrm>
            <a:off x="865981" y="2405856"/>
            <a:ext cx="9994900" cy="2527300"/>
          </a:xfrm>
          <a:prstGeom prst="rect">
            <a:avLst/>
          </a:prstGeom>
        </p:spPr>
      </p:pic>
      <p:sp>
        <p:nvSpPr>
          <p:cNvPr id="4" name="Slide Number Placeholder 3">
            <a:extLst>
              <a:ext uri="{FF2B5EF4-FFF2-40B4-BE49-F238E27FC236}">
                <a16:creationId xmlns:a16="http://schemas.microsoft.com/office/drawing/2014/main" id="{820EB20E-5B11-4F42-A051-7CDC3873EABB}"/>
              </a:ext>
            </a:extLst>
          </p:cNvPr>
          <p:cNvSpPr>
            <a:spLocks noGrp="1"/>
          </p:cNvSpPr>
          <p:nvPr>
            <p:ph type="sldNum" sz="quarter" idx="12"/>
          </p:nvPr>
        </p:nvSpPr>
        <p:spPr/>
        <p:txBody>
          <a:bodyPr/>
          <a:lstStyle/>
          <a:p>
            <a:fld id="{79D6BE41-4F07-9843-B89E-F43C6BF0BE36}" type="slidenum">
              <a:rPr lang="en-US" smtClean="0"/>
              <a:pPr/>
              <a:t>45</a:t>
            </a:fld>
            <a:endParaRPr lang="en-US" dirty="0"/>
          </a:p>
        </p:txBody>
      </p:sp>
    </p:spTree>
    <p:extLst>
      <p:ext uri="{BB962C8B-B14F-4D97-AF65-F5344CB8AC3E}">
        <p14:creationId xmlns:p14="http://schemas.microsoft.com/office/powerpoint/2010/main" val="6888266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DBD14-3ACC-864F-99A7-B7970C60010C}"/>
              </a:ext>
            </a:extLst>
          </p:cNvPr>
          <p:cNvSpPr>
            <a:spLocks noGrp="1"/>
          </p:cNvSpPr>
          <p:nvPr>
            <p:ph type="title"/>
          </p:nvPr>
        </p:nvSpPr>
        <p:spPr/>
        <p:txBody>
          <a:bodyPr/>
          <a:lstStyle/>
          <a:p>
            <a:r>
              <a:rPr lang="en-US" dirty="0"/>
              <a:t>Distribution by Sampling Method Category</a:t>
            </a:r>
          </a:p>
        </p:txBody>
      </p:sp>
      <p:pic>
        <p:nvPicPr>
          <p:cNvPr id="6" name="Content Placeholder 5">
            <a:extLst>
              <a:ext uri="{FF2B5EF4-FFF2-40B4-BE49-F238E27FC236}">
                <a16:creationId xmlns:a16="http://schemas.microsoft.com/office/drawing/2014/main" id="{539C9A8C-C7B3-3B43-9046-F320C1458827}"/>
              </a:ext>
            </a:extLst>
          </p:cNvPr>
          <p:cNvPicPr>
            <a:picLocks noGrp="1" noChangeAspect="1"/>
          </p:cNvPicPr>
          <p:nvPr>
            <p:ph idx="1"/>
          </p:nvPr>
        </p:nvPicPr>
        <p:blipFill>
          <a:blip r:embed="rId2"/>
          <a:stretch>
            <a:fillRect/>
          </a:stretch>
        </p:blipFill>
        <p:spPr>
          <a:xfrm>
            <a:off x="2620377" y="1531566"/>
            <a:ext cx="6485731" cy="4219973"/>
          </a:xfrm>
        </p:spPr>
      </p:pic>
      <p:sp>
        <p:nvSpPr>
          <p:cNvPr id="4" name="Slide Number Placeholder 3">
            <a:extLst>
              <a:ext uri="{FF2B5EF4-FFF2-40B4-BE49-F238E27FC236}">
                <a16:creationId xmlns:a16="http://schemas.microsoft.com/office/drawing/2014/main" id="{7B262384-B26F-784F-A879-43F47AF473AF}"/>
              </a:ext>
            </a:extLst>
          </p:cNvPr>
          <p:cNvSpPr>
            <a:spLocks noGrp="1"/>
          </p:cNvSpPr>
          <p:nvPr>
            <p:ph type="sldNum" sz="quarter" idx="12"/>
          </p:nvPr>
        </p:nvSpPr>
        <p:spPr/>
        <p:txBody>
          <a:bodyPr/>
          <a:lstStyle/>
          <a:p>
            <a:fld id="{79D6BE41-4F07-9843-B89E-F43C6BF0BE36}" type="slidenum">
              <a:rPr lang="en-US" smtClean="0"/>
              <a:pPr/>
              <a:t>46</a:t>
            </a:fld>
            <a:endParaRPr lang="en-US" dirty="0"/>
          </a:p>
        </p:txBody>
      </p:sp>
    </p:spTree>
    <p:extLst>
      <p:ext uri="{BB962C8B-B14F-4D97-AF65-F5344CB8AC3E}">
        <p14:creationId xmlns:p14="http://schemas.microsoft.com/office/powerpoint/2010/main" val="38227424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6F7F7-68AE-BB47-A37E-D9EA9B0E9C7F}"/>
              </a:ext>
            </a:extLst>
          </p:cNvPr>
          <p:cNvSpPr>
            <a:spLocks noGrp="1"/>
          </p:cNvSpPr>
          <p:nvPr>
            <p:ph type="title"/>
          </p:nvPr>
        </p:nvSpPr>
        <p:spPr/>
        <p:txBody>
          <a:bodyPr/>
          <a:lstStyle/>
          <a:p>
            <a:r>
              <a:rPr lang="en-US" dirty="0"/>
              <a:t>Distribution by Statistical Test</a:t>
            </a:r>
          </a:p>
        </p:txBody>
      </p:sp>
      <p:sp>
        <p:nvSpPr>
          <p:cNvPr id="4" name="Slide Number Placeholder 3">
            <a:extLst>
              <a:ext uri="{FF2B5EF4-FFF2-40B4-BE49-F238E27FC236}">
                <a16:creationId xmlns:a16="http://schemas.microsoft.com/office/drawing/2014/main" id="{B35A3218-6981-C64C-809A-22F0AB9FC759}"/>
              </a:ext>
            </a:extLst>
          </p:cNvPr>
          <p:cNvSpPr>
            <a:spLocks noGrp="1"/>
          </p:cNvSpPr>
          <p:nvPr>
            <p:ph type="sldNum" sz="quarter" idx="12"/>
          </p:nvPr>
        </p:nvSpPr>
        <p:spPr/>
        <p:txBody>
          <a:bodyPr/>
          <a:lstStyle/>
          <a:p>
            <a:fld id="{79D6BE41-4F07-9843-B89E-F43C6BF0BE36}" type="slidenum">
              <a:rPr lang="en-US" smtClean="0"/>
              <a:pPr/>
              <a:t>47</a:t>
            </a:fld>
            <a:endParaRPr lang="en-US" dirty="0"/>
          </a:p>
        </p:txBody>
      </p:sp>
      <p:pic>
        <p:nvPicPr>
          <p:cNvPr id="8" name="Content Placeholder 7">
            <a:extLst>
              <a:ext uri="{FF2B5EF4-FFF2-40B4-BE49-F238E27FC236}">
                <a16:creationId xmlns:a16="http://schemas.microsoft.com/office/drawing/2014/main" id="{BA10593A-F4CD-4646-8E98-4E6C52524F68}"/>
              </a:ext>
            </a:extLst>
          </p:cNvPr>
          <p:cNvPicPr>
            <a:picLocks noGrp="1" noChangeAspect="1"/>
          </p:cNvPicPr>
          <p:nvPr>
            <p:ph idx="1"/>
          </p:nvPr>
        </p:nvPicPr>
        <p:blipFill>
          <a:blip r:embed="rId2"/>
          <a:stretch>
            <a:fillRect/>
          </a:stretch>
        </p:blipFill>
        <p:spPr>
          <a:xfrm>
            <a:off x="1793081" y="2824956"/>
            <a:ext cx="8140700" cy="1689100"/>
          </a:xfrm>
          <a:prstGeom prst="rect">
            <a:avLst/>
          </a:prstGeom>
        </p:spPr>
      </p:pic>
    </p:spTree>
    <p:extLst>
      <p:ext uri="{BB962C8B-B14F-4D97-AF65-F5344CB8AC3E}">
        <p14:creationId xmlns:p14="http://schemas.microsoft.com/office/powerpoint/2010/main" val="13111707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FCB1B-E126-234A-B5F5-074AF52B58AD}"/>
              </a:ext>
            </a:extLst>
          </p:cNvPr>
          <p:cNvSpPr>
            <a:spLocks noGrp="1"/>
          </p:cNvSpPr>
          <p:nvPr>
            <p:ph type="title"/>
          </p:nvPr>
        </p:nvSpPr>
        <p:spPr/>
        <p:txBody>
          <a:bodyPr/>
          <a:lstStyle/>
          <a:p>
            <a:r>
              <a:rPr lang="en-US" dirty="0"/>
              <a:t>Distribution By Statistical Test Category</a:t>
            </a:r>
          </a:p>
        </p:txBody>
      </p:sp>
      <p:pic>
        <p:nvPicPr>
          <p:cNvPr id="6" name="Content Placeholder 5">
            <a:extLst>
              <a:ext uri="{FF2B5EF4-FFF2-40B4-BE49-F238E27FC236}">
                <a16:creationId xmlns:a16="http://schemas.microsoft.com/office/drawing/2014/main" id="{8C1FA0AA-347F-1548-8CD8-D69E6EE93B4B}"/>
              </a:ext>
            </a:extLst>
          </p:cNvPr>
          <p:cNvPicPr>
            <a:picLocks noGrp="1" noChangeAspect="1"/>
          </p:cNvPicPr>
          <p:nvPr>
            <p:ph idx="1"/>
          </p:nvPr>
        </p:nvPicPr>
        <p:blipFill>
          <a:blip r:embed="rId2"/>
          <a:stretch>
            <a:fillRect/>
          </a:stretch>
        </p:blipFill>
        <p:spPr>
          <a:xfrm>
            <a:off x="2514600" y="976184"/>
            <a:ext cx="5848917" cy="4979935"/>
          </a:xfrm>
        </p:spPr>
      </p:pic>
      <p:sp>
        <p:nvSpPr>
          <p:cNvPr id="4" name="Slide Number Placeholder 3">
            <a:extLst>
              <a:ext uri="{FF2B5EF4-FFF2-40B4-BE49-F238E27FC236}">
                <a16:creationId xmlns:a16="http://schemas.microsoft.com/office/drawing/2014/main" id="{853AC1EB-E707-014C-872A-BAB3CDE3FAD7}"/>
              </a:ext>
            </a:extLst>
          </p:cNvPr>
          <p:cNvSpPr>
            <a:spLocks noGrp="1"/>
          </p:cNvSpPr>
          <p:nvPr>
            <p:ph type="sldNum" sz="quarter" idx="12"/>
          </p:nvPr>
        </p:nvSpPr>
        <p:spPr/>
        <p:txBody>
          <a:bodyPr/>
          <a:lstStyle/>
          <a:p>
            <a:fld id="{79D6BE41-4F07-9843-B89E-F43C6BF0BE36}" type="slidenum">
              <a:rPr lang="en-US" smtClean="0"/>
              <a:pPr/>
              <a:t>48</a:t>
            </a:fld>
            <a:endParaRPr lang="en-US" dirty="0"/>
          </a:p>
        </p:txBody>
      </p:sp>
    </p:spTree>
    <p:extLst>
      <p:ext uri="{BB962C8B-B14F-4D97-AF65-F5344CB8AC3E}">
        <p14:creationId xmlns:p14="http://schemas.microsoft.com/office/powerpoint/2010/main" val="4087655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EF362-6A06-0345-995E-E24774C017FE}"/>
              </a:ext>
            </a:extLst>
          </p:cNvPr>
          <p:cNvSpPr>
            <a:spLocks noGrp="1"/>
          </p:cNvSpPr>
          <p:nvPr>
            <p:ph type="title"/>
          </p:nvPr>
        </p:nvSpPr>
        <p:spPr/>
        <p:txBody>
          <a:bodyPr/>
          <a:lstStyle/>
          <a:p>
            <a:r>
              <a:rPr lang="en-US" dirty="0"/>
              <a:t>Paper Distribution by TM Methods</a:t>
            </a:r>
          </a:p>
        </p:txBody>
      </p:sp>
      <p:pic>
        <p:nvPicPr>
          <p:cNvPr id="5" name="Content Placeholder 4">
            <a:extLst>
              <a:ext uri="{FF2B5EF4-FFF2-40B4-BE49-F238E27FC236}">
                <a16:creationId xmlns:a16="http://schemas.microsoft.com/office/drawing/2014/main" id="{D8282DFB-095B-FE48-AF7F-501EC3C15E56}"/>
              </a:ext>
            </a:extLst>
          </p:cNvPr>
          <p:cNvPicPr>
            <a:picLocks noGrp="1" noChangeAspect="1"/>
          </p:cNvPicPr>
          <p:nvPr>
            <p:ph idx="1"/>
          </p:nvPr>
        </p:nvPicPr>
        <p:blipFill>
          <a:blip r:embed="rId2"/>
          <a:stretch>
            <a:fillRect/>
          </a:stretch>
        </p:blipFill>
        <p:spPr>
          <a:xfrm>
            <a:off x="980281" y="1300956"/>
            <a:ext cx="9766300" cy="4737100"/>
          </a:xfrm>
          <a:prstGeom prst="rect">
            <a:avLst/>
          </a:prstGeom>
        </p:spPr>
      </p:pic>
      <p:sp>
        <p:nvSpPr>
          <p:cNvPr id="4" name="Slide Number Placeholder 3">
            <a:extLst>
              <a:ext uri="{FF2B5EF4-FFF2-40B4-BE49-F238E27FC236}">
                <a16:creationId xmlns:a16="http://schemas.microsoft.com/office/drawing/2014/main" id="{F0466280-F1B4-E040-849A-35A7CBC9756C}"/>
              </a:ext>
            </a:extLst>
          </p:cNvPr>
          <p:cNvSpPr>
            <a:spLocks noGrp="1"/>
          </p:cNvSpPr>
          <p:nvPr>
            <p:ph type="sldNum" sz="quarter" idx="12"/>
          </p:nvPr>
        </p:nvSpPr>
        <p:spPr/>
        <p:txBody>
          <a:bodyPr/>
          <a:lstStyle/>
          <a:p>
            <a:fld id="{79D6BE41-4F07-9843-B89E-F43C6BF0BE36}" type="slidenum">
              <a:rPr lang="en-US" smtClean="0"/>
              <a:pPr/>
              <a:t>49</a:t>
            </a:fld>
            <a:endParaRPr lang="en-US" dirty="0"/>
          </a:p>
        </p:txBody>
      </p:sp>
    </p:spTree>
    <p:extLst>
      <p:ext uri="{BB962C8B-B14F-4D97-AF65-F5344CB8AC3E}">
        <p14:creationId xmlns:p14="http://schemas.microsoft.com/office/powerpoint/2010/main" val="1314314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Folded Corner 30">
            <a:extLst>
              <a:ext uri="{FF2B5EF4-FFF2-40B4-BE49-F238E27FC236}">
                <a16:creationId xmlns:a16="http://schemas.microsoft.com/office/drawing/2014/main" id="{89E3D41D-48DA-074A-AEC4-98F20551776B}"/>
              </a:ext>
            </a:extLst>
          </p:cNvPr>
          <p:cNvSpPr/>
          <p:nvPr/>
        </p:nvSpPr>
        <p:spPr>
          <a:xfrm>
            <a:off x="2121844" y="2593902"/>
            <a:ext cx="944392" cy="1079361"/>
          </a:xfrm>
          <a:prstGeom prst="foldedCorner">
            <a:avLst>
              <a:gd name="adj" fmla="val 29014"/>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bug</a:t>
            </a:r>
          </a:p>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report</a:t>
            </a:r>
          </a:p>
        </p:txBody>
      </p:sp>
      <p:sp>
        <p:nvSpPr>
          <p:cNvPr id="35" name="Folded Corner 34">
            <a:extLst>
              <a:ext uri="{FF2B5EF4-FFF2-40B4-BE49-F238E27FC236}">
                <a16:creationId xmlns:a16="http://schemas.microsoft.com/office/drawing/2014/main" id="{46E72B86-F5D0-014F-BB76-967389586E30}"/>
              </a:ext>
            </a:extLst>
          </p:cNvPr>
          <p:cNvSpPr/>
          <p:nvPr/>
        </p:nvSpPr>
        <p:spPr>
          <a:xfrm>
            <a:off x="1967350" y="2763519"/>
            <a:ext cx="944392" cy="1079361"/>
          </a:xfrm>
          <a:prstGeom prst="foldedCorner">
            <a:avLst>
              <a:gd name="adj" fmla="val 29014"/>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bug</a:t>
            </a:r>
          </a:p>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report</a:t>
            </a:r>
          </a:p>
        </p:txBody>
      </p:sp>
      <p:sp>
        <p:nvSpPr>
          <p:cNvPr id="30" name="Folded Corner 29">
            <a:extLst>
              <a:ext uri="{FF2B5EF4-FFF2-40B4-BE49-F238E27FC236}">
                <a16:creationId xmlns:a16="http://schemas.microsoft.com/office/drawing/2014/main" id="{563FBBFD-36A8-8B4C-B193-561FE1DA15F7}"/>
              </a:ext>
            </a:extLst>
          </p:cNvPr>
          <p:cNvSpPr/>
          <p:nvPr/>
        </p:nvSpPr>
        <p:spPr>
          <a:xfrm>
            <a:off x="1814126" y="2942043"/>
            <a:ext cx="944392" cy="1079361"/>
          </a:xfrm>
          <a:prstGeom prst="foldedCorner">
            <a:avLst>
              <a:gd name="adj" fmla="val 29014"/>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bug</a:t>
            </a:r>
          </a:p>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report</a:t>
            </a:r>
          </a:p>
        </p:txBody>
      </p:sp>
      <p:sp>
        <p:nvSpPr>
          <p:cNvPr id="4" name="Oval 3">
            <a:extLst>
              <a:ext uri="{FF2B5EF4-FFF2-40B4-BE49-F238E27FC236}">
                <a16:creationId xmlns:a16="http://schemas.microsoft.com/office/drawing/2014/main" id="{FD3192A8-F457-CD40-A6F0-E8BE886A1666}"/>
              </a:ext>
            </a:extLst>
          </p:cNvPr>
          <p:cNvSpPr/>
          <p:nvPr/>
        </p:nvSpPr>
        <p:spPr>
          <a:xfrm>
            <a:off x="4148251" y="1805209"/>
            <a:ext cx="540000" cy="540000"/>
          </a:xfrm>
          <a:prstGeom prst="ellipse">
            <a:avLst/>
          </a:prstGeom>
          <a:solidFill>
            <a:srgbClr val="BE1325"/>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36C4DA8-A8F0-3949-8519-A006A2BABA73}"/>
              </a:ext>
            </a:extLst>
          </p:cNvPr>
          <p:cNvSpPr/>
          <p:nvPr/>
        </p:nvSpPr>
        <p:spPr>
          <a:xfrm>
            <a:off x="4148251" y="2550647"/>
            <a:ext cx="540000" cy="540000"/>
          </a:xfrm>
          <a:prstGeom prst="ellipse">
            <a:avLst/>
          </a:prstGeom>
          <a:solidFill>
            <a:srgbClr val="F03B20"/>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B00318F-5139-F14A-BA1E-066F266C5A00}"/>
              </a:ext>
            </a:extLst>
          </p:cNvPr>
          <p:cNvSpPr/>
          <p:nvPr/>
        </p:nvSpPr>
        <p:spPr>
          <a:xfrm>
            <a:off x="4148252" y="3296085"/>
            <a:ext cx="540000" cy="540000"/>
          </a:xfrm>
          <a:prstGeom prst="ellipse">
            <a:avLst/>
          </a:prstGeom>
          <a:solidFill>
            <a:srgbClr val="FD8D3C"/>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A2B0821D-8F67-D84D-947E-809C009BDFDA}"/>
              </a:ext>
            </a:extLst>
          </p:cNvPr>
          <p:cNvSpPr/>
          <p:nvPr/>
        </p:nvSpPr>
        <p:spPr>
          <a:xfrm>
            <a:off x="4148252" y="4041523"/>
            <a:ext cx="540000" cy="540000"/>
          </a:xfrm>
          <a:prstGeom prst="ellipse">
            <a:avLst/>
          </a:prstGeom>
          <a:solidFill>
            <a:srgbClr val="FEB24C"/>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538F909-AAE5-F146-A854-5D7816732522}"/>
              </a:ext>
            </a:extLst>
          </p:cNvPr>
          <p:cNvSpPr/>
          <p:nvPr/>
        </p:nvSpPr>
        <p:spPr>
          <a:xfrm>
            <a:off x="4135726" y="4786961"/>
            <a:ext cx="540000" cy="540000"/>
          </a:xfrm>
          <a:prstGeom prst="ellipse">
            <a:avLst/>
          </a:prstGeom>
          <a:solidFill>
            <a:srgbClr val="FED97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91F5A655-D652-CC47-A419-605033809219}"/>
              </a:ext>
            </a:extLst>
          </p:cNvPr>
          <p:cNvSpPr/>
          <p:nvPr/>
        </p:nvSpPr>
        <p:spPr>
          <a:xfrm>
            <a:off x="4135726" y="5532399"/>
            <a:ext cx="540000" cy="540000"/>
          </a:xfrm>
          <a:prstGeom prst="ellipse">
            <a:avLst/>
          </a:prstGeom>
          <a:solidFill>
            <a:srgbClr val="FFFFB3"/>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18001C9-44EF-A74F-B511-00E0C6625359}"/>
              </a:ext>
            </a:extLst>
          </p:cNvPr>
          <p:cNvSpPr/>
          <p:nvPr/>
        </p:nvSpPr>
        <p:spPr>
          <a:xfrm>
            <a:off x="6735181" y="2081451"/>
            <a:ext cx="450000" cy="450000"/>
          </a:xfrm>
          <a:prstGeom prst="rect">
            <a:avLst/>
          </a:prstGeom>
          <a:solidFill>
            <a:schemeClr val="accent5">
              <a:lumMod val="75000"/>
            </a:schemeClr>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BC1A120-F425-C043-8395-56501EC308D7}"/>
              </a:ext>
            </a:extLst>
          </p:cNvPr>
          <p:cNvSpPr/>
          <p:nvPr/>
        </p:nvSpPr>
        <p:spPr>
          <a:xfrm>
            <a:off x="6735181" y="2695233"/>
            <a:ext cx="450000" cy="450000"/>
          </a:xfrm>
          <a:prstGeom prst="rect">
            <a:avLst/>
          </a:prstGeom>
          <a:solidFill>
            <a:schemeClr val="accent5">
              <a:lumMod val="60000"/>
              <a:lumOff val="40000"/>
            </a:schemeClr>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2F89B2D8-88DA-AF40-9BA5-E91DBA803EEE}"/>
              </a:ext>
            </a:extLst>
          </p:cNvPr>
          <p:cNvSpPr/>
          <p:nvPr/>
        </p:nvSpPr>
        <p:spPr>
          <a:xfrm>
            <a:off x="6735181" y="3309015"/>
            <a:ext cx="450000" cy="450000"/>
          </a:xfrm>
          <a:prstGeom prst="rect">
            <a:avLst/>
          </a:prstGeom>
          <a:solidFill>
            <a:schemeClr val="accent5">
              <a:lumMod val="40000"/>
              <a:lumOff val="60000"/>
            </a:schemeClr>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3FC03095-80CF-0143-B805-DB9BA2D28602}"/>
              </a:ext>
            </a:extLst>
          </p:cNvPr>
          <p:cNvSpPr/>
          <p:nvPr/>
        </p:nvSpPr>
        <p:spPr>
          <a:xfrm>
            <a:off x="6735181" y="3922797"/>
            <a:ext cx="450000" cy="450000"/>
          </a:xfrm>
          <a:prstGeom prst="rect">
            <a:avLst/>
          </a:prstGeom>
          <a:solidFill>
            <a:schemeClr val="accent5">
              <a:lumMod val="20000"/>
              <a:lumOff val="80000"/>
            </a:schemeClr>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olded Corner 23">
            <a:extLst>
              <a:ext uri="{FF2B5EF4-FFF2-40B4-BE49-F238E27FC236}">
                <a16:creationId xmlns:a16="http://schemas.microsoft.com/office/drawing/2014/main" id="{FFF81715-C339-1C40-99C9-2264A3F9E594}"/>
              </a:ext>
            </a:extLst>
          </p:cNvPr>
          <p:cNvSpPr/>
          <p:nvPr/>
        </p:nvSpPr>
        <p:spPr>
          <a:xfrm>
            <a:off x="1659632" y="3111660"/>
            <a:ext cx="944392" cy="1079361"/>
          </a:xfrm>
          <a:prstGeom prst="foldedCorner">
            <a:avLst>
              <a:gd name="adj" fmla="val 29014"/>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______</a:t>
            </a:r>
          </a:p>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______</a:t>
            </a:r>
          </a:p>
          <a:p>
            <a:pPr algn="ctr"/>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______</a:t>
            </a:r>
          </a:p>
        </p:txBody>
      </p:sp>
      <p:sp>
        <p:nvSpPr>
          <p:cNvPr id="41" name="Rectangle 40">
            <a:extLst>
              <a:ext uri="{FF2B5EF4-FFF2-40B4-BE49-F238E27FC236}">
                <a16:creationId xmlns:a16="http://schemas.microsoft.com/office/drawing/2014/main" id="{B42E0F0F-DC51-BB40-9BD8-0FBB2ADCEAED}"/>
              </a:ext>
            </a:extLst>
          </p:cNvPr>
          <p:cNvSpPr/>
          <p:nvPr/>
        </p:nvSpPr>
        <p:spPr>
          <a:xfrm>
            <a:off x="2160824" y="3523990"/>
            <a:ext cx="272839" cy="150475"/>
          </a:xfrm>
          <a:prstGeom prst="rect">
            <a:avLst/>
          </a:prstGeom>
          <a:solidFill>
            <a:schemeClr val="bg1"/>
          </a:solidFill>
          <a:ln w="38100">
            <a:solidFill>
              <a:srgbClr val="41C6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a:extLst>
              <a:ext uri="{FF2B5EF4-FFF2-40B4-BE49-F238E27FC236}">
                <a16:creationId xmlns:a16="http://schemas.microsoft.com/office/drawing/2014/main" id="{AB63B683-38ED-2342-A216-B2FA3351E7BB}"/>
              </a:ext>
            </a:extLst>
          </p:cNvPr>
          <p:cNvCxnSpPr>
            <a:cxnSpLocks/>
          </p:cNvCxnSpPr>
          <p:nvPr/>
        </p:nvCxnSpPr>
        <p:spPr>
          <a:xfrm flipV="1">
            <a:off x="2518326" y="3590379"/>
            <a:ext cx="1584000" cy="8849"/>
          </a:xfrm>
          <a:prstGeom prst="straightConnector1">
            <a:avLst/>
          </a:prstGeom>
          <a:ln w="38100">
            <a:solidFill>
              <a:schemeClr val="tx2"/>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8470860-B598-5E49-AA89-085D5C6A54AF}"/>
              </a:ext>
            </a:extLst>
          </p:cNvPr>
          <p:cNvSpPr txBox="1"/>
          <p:nvPr/>
        </p:nvSpPr>
        <p:spPr>
          <a:xfrm>
            <a:off x="3638812" y="1231071"/>
            <a:ext cx="1596912" cy="584775"/>
          </a:xfrm>
          <a:prstGeom prst="rect">
            <a:avLst/>
          </a:prstGeom>
          <a:noFill/>
        </p:spPr>
        <p:txBody>
          <a:bodyPr wrap="none" rtlCol="0">
            <a:spAutoFit/>
          </a:bodyPr>
          <a:lstStyle/>
          <a:p>
            <a:r>
              <a:rPr lang="en-US" sz="3200" dirty="0">
                <a:solidFill>
                  <a:schemeClr val="tx2"/>
                </a:solidFill>
                <a:latin typeface="Arial" panose="020B0604020202020204" pitchFamily="34" charset="0"/>
                <a:ea typeface="Tahoma" panose="020B0604030504040204" pitchFamily="34" charset="0"/>
                <a:cs typeface="Arial" panose="020B0604020202020204" pitchFamily="34" charset="0"/>
              </a:rPr>
              <a:t>severity</a:t>
            </a:r>
            <a:endParaRPr lang="en-US" sz="25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48" name="Rectangle 47">
            <a:extLst>
              <a:ext uri="{FF2B5EF4-FFF2-40B4-BE49-F238E27FC236}">
                <a16:creationId xmlns:a16="http://schemas.microsoft.com/office/drawing/2014/main" id="{B6BAF592-C8C3-C84C-8353-94045D6F1DA3}"/>
              </a:ext>
            </a:extLst>
          </p:cNvPr>
          <p:cNvSpPr/>
          <p:nvPr/>
        </p:nvSpPr>
        <p:spPr>
          <a:xfrm>
            <a:off x="1805226" y="3761055"/>
            <a:ext cx="272839" cy="150475"/>
          </a:xfrm>
          <a:prstGeom prst="rect">
            <a:avLst/>
          </a:prstGeom>
          <a:solidFill>
            <a:schemeClr val="bg1"/>
          </a:solidFill>
          <a:ln w="38100">
            <a:solidFill>
              <a:srgbClr val="A582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Elbow Connector 48">
            <a:extLst>
              <a:ext uri="{FF2B5EF4-FFF2-40B4-BE49-F238E27FC236}">
                <a16:creationId xmlns:a16="http://schemas.microsoft.com/office/drawing/2014/main" id="{26851594-8669-2E49-AABD-3D5402A770BC}"/>
              </a:ext>
            </a:extLst>
          </p:cNvPr>
          <p:cNvCxnSpPr>
            <a:cxnSpLocks/>
          </p:cNvCxnSpPr>
          <p:nvPr/>
        </p:nvCxnSpPr>
        <p:spPr>
          <a:xfrm>
            <a:off x="1967350" y="3984199"/>
            <a:ext cx="4974023" cy="1031809"/>
          </a:xfrm>
          <a:prstGeom prst="bentConnector4">
            <a:avLst>
              <a:gd name="adj1" fmla="val 518"/>
              <a:gd name="adj2" fmla="val 210776"/>
            </a:avLst>
          </a:prstGeom>
          <a:ln w="38100">
            <a:solidFill>
              <a:schemeClr val="tx2"/>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3242AEB5-B62F-294A-99C3-43CC788CF7B4}"/>
              </a:ext>
            </a:extLst>
          </p:cNvPr>
          <p:cNvSpPr/>
          <p:nvPr/>
        </p:nvSpPr>
        <p:spPr>
          <a:xfrm>
            <a:off x="4700092" y="1893644"/>
            <a:ext cx="1330376" cy="369332"/>
          </a:xfrm>
          <a:prstGeom prst="rect">
            <a:avLst/>
          </a:prstGeom>
        </p:spPr>
        <p:txBody>
          <a:bodyPr wrap="square">
            <a:spAutoFit/>
          </a:bodyPr>
          <a:lstStyle/>
          <a:p>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blocker</a:t>
            </a:r>
          </a:p>
        </p:txBody>
      </p:sp>
      <p:sp>
        <p:nvSpPr>
          <p:cNvPr id="51" name="Rectangle 50">
            <a:extLst>
              <a:ext uri="{FF2B5EF4-FFF2-40B4-BE49-F238E27FC236}">
                <a16:creationId xmlns:a16="http://schemas.microsoft.com/office/drawing/2014/main" id="{C5FCC585-395A-DD47-AF6D-53EAD0662190}"/>
              </a:ext>
            </a:extLst>
          </p:cNvPr>
          <p:cNvSpPr/>
          <p:nvPr/>
        </p:nvSpPr>
        <p:spPr>
          <a:xfrm>
            <a:off x="4700092" y="2638420"/>
            <a:ext cx="1330376" cy="369332"/>
          </a:xfrm>
          <a:prstGeom prst="rect">
            <a:avLst/>
          </a:prstGeom>
        </p:spPr>
        <p:txBody>
          <a:bodyPr wrap="square">
            <a:spAutoFit/>
          </a:bodyPr>
          <a:lstStyle/>
          <a:p>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critical</a:t>
            </a:r>
          </a:p>
        </p:txBody>
      </p:sp>
      <p:sp>
        <p:nvSpPr>
          <p:cNvPr id="52" name="Rectangle 51">
            <a:extLst>
              <a:ext uri="{FF2B5EF4-FFF2-40B4-BE49-F238E27FC236}">
                <a16:creationId xmlns:a16="http://schemas.microsoft.com/office/drawing/2014/main" id="{E0EAD678-D737-E444-9E63-72480A715937}"/>
              </a:ext>
            </a:extLst>
          </p:cNvPr>
          <p:cNvSpPr/>
          <p:nvPr/>
        </p:nvSpPr>
        <p:spPr>
          <a:xfrm>
            <a:off x="4687567" y="3365072"/>
            <a:ext cx="1330376" cy="369332"/>
          </a:xfrm>
          <a:prstGeom prst="rect">
            <a:avLst/>
          </a:prstGeom>
        </p:spPr>
        <p:txBody>
          <a:bodyPr wrap="square">
            <a:spAutoFit/>
          </a:bodyPr>
          <a:lstStyle/>
          <a:p>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major</a:t>
            </a:r>
          </a:p>
        </p:txBody>
      </p:sp>
      <p:sp>
        <p:nvSpPr>
          <p:cNvPr id="53" name="Rectangle 52">
            <a:extLst>
              <a:ext uri="{FF2B5EF4-FFF2-40B4-BE49-F238E27FC236}">
                <a16:creationId xmlns:a16="http://schemas.microsoft.com/office/drawing/2014/main" id="{9CF34D81-7A67-0441-B9E1-0F471D6D1077}"/>
              </a:ext>
            </a:extLst>
          </p:cNvPr>
          <p:cNvSpPr/>
          <p:nvPr/>
        </p:nvSpPr>
        <p:spPr>
          <a:xfrm>
            <a:off x="4700092" y="4110510"/>
            <a:ext cx="1330376" cy="369332"/>
          </a:xfrm>
          <a:prstGeom prst="rect">
            <a:avLst/>
          </a:prstGeom>
        </p:spPr>
        <p:txBody>
          <a:bodyPr wrap="square">
            <a:spAutoFit/>
          </a:bodyPr>
          <a:lstStyle/>
          <a:p>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normal</a:t>
            </a:r>
          </a:p>
        </p:txBody>
      </p:sp>
      <p:sp>
        <p:nvSpPr>
          <p:cNvPr id="54" name="Rectangle 53">
            <a:extLst>
              <a:ext uri="{FF2B5EF4-FFF2-40B4-BE49-F238E27FC236}">
                <a16:creationId xmlns:a16="http://schemas.microsoft.com/office/drawing/2014/main" id="{980789F7-5AE4-184A-8281-88A3CAED464D}"/>
              </a:ext>
            </a:extLst>
          </p:cNvPr>
          <p:cNvSpPr/>
          <p:nvPr/>
        </p:nvSpPr>
        <p:spPr>
          <a:xfrm>
            <a:off x="4687567" y="4925587"/>
            <a:ext cx="1330376" cy="369332"/>
          </a:xfrm>
          <a:prstGeom prst="rect">
            <a:avLst/>
          </a:prstGeom>
        </p:spPr>
        <p:txBody>
          <a:bodyPr wrap="square">
            <a:spAutoFit/>
          </a:bodyPr>
          <a:lstStyle/>
          <a:p>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minor</a:t>
            </a:r>
          </a:p>
        </p:txBody>
      </p:sp>
      <p:sp>
        <p:nvSpPr>
          <p:cNvPr id="55" name="Rectangle 54">
            <a:extLst>
              <a:ext uri="{FF2B5EF4-FFF2-40B4-BE49-F238E27FC236}">
                <a16:creationId xmlns:a16="http://schemas.microsoft.com/office/drawing/2014/main" id="{1A2671DD-D8B8-964D-BC07-A44D30B1052C}"/>
              </a:ext>
            </a:extLst>
          </p:cNvPr>
          <p:cNvSpPr/>
          <p:nvPr/>
        </p:nvSpPr>
        <p:spPr>
          <a:xfrm>
            <a:off x="4700092" y="5652891"/>
            <a:ext cx="1330376" cy="369332"/>
          </a:xfrm>
          <a:prstGeom prst="rect">
            <a:avLst/>
          </a:prstGeom>
        </p:spPr>
        <p:txBody>
          <a:bodyPr wrap="square">
            <a:spAutoFit/>
          </a:bodyPr>
          <a:lstStyle/>
          <a:p>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trivial</a:t>
            </a:r>
          </a:p>
        </p:txBody>
      </p:sp>
      <p:sp>
        <p:nvSpPr>
          <p:cNvPr id="59" name="Rectangle 58">
            <a:extLst>
              <a:ext uri="{FF2B5EF4-FFF2-40B4-BE49-F238E27FC236}">
                <a16:creationId xmlns:a16="http://schemas.microsoft.com/office/drawing/2014/main" id="{3CF37ED4-5032-3B48-B947-5F438DDA6B9C}"/>
              </a:ext>
            </a:extLst>
          </p:cNvPr>
          <p:cNvSpPr/>
          <p:nvPr/>
        </p:nvSpPr>
        <p:spPr>
          <a:xfrm>
            <a:off x="7221155" y="2084464"/>
            <a:ext cx="485974" cy="369332"/>
          </a:xfrm>
          <a:prstGeom prst="rect">
            <a:avLst/>
          </a:prstGeom>
        </p:spPr>
        <p:txBody>
          <a:bodyPr wrap="square">
            <a:spAutoFit/>
          </a:bodyPr>
          <a:lstStyle/>
          <a:p>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p1</a:t>
            </a:r>
          </a:p>
        </p:txBody>
      </p:sp>
      <p:sp>
        <p:nvSpPr>
          <p:cNvPr id="60" name="Rectangle 59">
            <a:extLst>
              <a:ext uri="{FF2B5EF4-FFF2-40B4-BE49-F238E27FC236}">
                <a16:creationId xmlns:a16="http://schemas.microsoft.com/office/drawing/2014/main" id="{798DD029-7A44-0545-9A47-DB5615AFA1AD}"/>
              </a:ext>
            </a:extLst>
          </p:cNvPr>
          <p:cNvSpPr/>
          <p:nvPr/>
        </p:nvSpPr>
        <p:spPr>
          <a:xfrm>
            <a:off x="7191326" y="2735567"/>
            <a:ext cx="485974" cy="369332"/>
          </a:xfrm>
          <a:prstGeom prst="rect">
            <a:avLst/>
          </a:prstGeom>
        </p:spPr>
        <p:txBody>
          <a:bodyPr wrap="square">
            <a:spAutoFit/>
          </a:bodyPr>
          <a:lstStyle/>
          <a:p>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p2</a:t>
            </a:r>
          </a:p>
        </p:txBody>
      </p:sp>
      <p:sp>
        <p:nvSpPr>
          <p:cNvPr id="61" name="Rectangle 60">
            <a:extLst>
              <a:ext uri="{FF2B5EF4-FFF2-40B4-BE49-F238E27FC236}">
                <a16:creationId xmlns:a16="http://schemas.microsoft.com/office/drawing/2014/main" id="{640A8529-87FC-FD48-B772-CD4E65F224D2}"/>
              </a:ext>
            </a:extLst>
          </p:cNvPr>
          <p:cNvSpPr/>
          <p:nvPr/>
        </p:nvSpPr>
        <p:spPr>
          <a:xfrm>
            <a:off x="7175445" y="3334559"/>
            <a:ext cx="485974" cy="369332"/>
          </a:xfrm>
          <a:prstGeom prst="rect">
            <a:avLst/>
          </a:prstGeom>
        </p:spPr>
        <p:txBody>
          <a:bodyPr wrap="square">
            <a:spAutoFit/>
          </a:bodyPr>
          <a:lstStyle/>
          <a:p>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p3</a:t>
            </a:r>
          </a:p>
        </p:txBody>
      </p:sp>
      <p:sp>
        <p:nvSpPr>
          <p:cNvPr id="62" name="Rectangle 61">
            <a:extLst>
              <a:ext uri="{FF2B5EF4-FFF2-40B4-BE49-F238E27FC236}">
                <a16:creationId xmlns:a16="http://schemas.microsoft.com/office/drawing/2014/main" id="{109F2302-190B-FB44-851D-C9599F29C096}"/>
              </a:ext>
            </a:extLst>
          </p:cNvPr>
          <p:cNvSpPr/>
          <p:nvPr/>
        </p:nvSpPr>
        <p:spPr>
          <a:xfrm>
            <a:off x="7191087" y="3948341"/>
            <a:ext cx="485974" cy="369332"/>
          </a:xfrm>
          <a:prstGeom prst="rect">
            <a:avLst/>
          </a:prstGeom>
        </p:spPr>
        <p:txBody>
          <a:bodyPr wrap="square">
            <a:spAutoFit/>
          </a:bodyPr>
          <a:lstStyle/>
          <a:p>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p4</a:t>
            </a:r>
          </a:p>
        </p:txBody>
      </p:sp>
      <p:sp>
        <p:nvSpPr>
          <p:cNvPr id="63" name="TextBox 62">
            <a:extLst>
              <a:ext uri="{FF2B5EF4-FFF2-40B4-BE49-F238E27FC236}">
                <a16:creationId xmlns:a16="http://schemas.microsoft.com/office/drawing/2014/main" id="{3435D1A1-FDA3-7641-BF6E-05DF213E2BA1}"/>
              </a:ext>
            </a:extLst>
          </p:cNvPr>
          <p:cNvSpPr txBox="1"/>
          <p:nvPr/>
        </p:nvSpPr>
        <p:spPr>
          <a:xfrm>
            <a:off x="5721394" y="3046440"/>
            <a:ext cx="559769" cy="861774"/>
          </a:xfrm>
          <a:prstGeom prst="rect">
            <a:avLst/>
          </a:prstGeom>
          <a:noFill/>
        </p:spPr>
        <p:txBody>
          <a:bodyPr wrap="none" rtlCol="0">
            <a:spAutoFit/>
          </a:bodyPr>
          <a:lstStyle/>
          <a:p>
            <a:r>
              <a:rPr lang="en-US" sz="5000" dirty="0">
                <a:solidFill>
                  <a:schemeClr val="tx2"/>
                </a:solidFill>
                <a:latin typeface="Arial" panose="020B0604020202020204" pitchFamily="34" charset="0"/>
                <a:ea typeface="Tahoma" panose="020B0604030504040204" pitchFamily="34" charset="0"/>
                <a:cs typeface="Arial" panose="020B0604020202020204" pitchFamily="34" charset="0"/>
              </a:rPr>
              <a:t>+</a:t>
            </a:r>
          </a:p>
        </p:txBody>
      </p:sp>
      <p:sp>
        <p:nvSpPr>
          <p:cNvPr id="70" name="TextBox 69">
            <a:extLst>
              <a:ext uri="{FF2B5EF4-FFF2-40B4-BE49-F238E27FC236}">
                <a16:creationId xmlns:a16="http://schemas.microsoft.com/office/drawing/2014/main" id="{D0C3F55C-15D4-F542-AF72-04FDDE07AAB2}"/>
              </a:ext>
            </a:extLst>
          </p:cNvPr>
          <p:cNvSpPr txBox="1"/>
          <p:nvPr/>
        </p:nvSpPr>
        <p:spPr>
          <a:xfrm>
            <a:off x="7980833" y="3005741"/>
            <a:ext cx="559769" cy="861774"/>
          </a:xfrm>
          <a:prstGeom prst="rect">
            <a:avLst/>
          </a:prstGeom>
          <a:noFill/>
        </p:spPr>
        <p:txBody>
          <a:bodyPr wrap="none" rtlCol="0">
            <a:spAutoFit/>
          </a:bodyPr>
          <a:lstStyle/>
          <a:p>
            <a:r>
              <a:rPr lang="en-US" sz="5000" dirty="0">
                <a:solidFill>
                  <a:schemeClr val="tx2"/>
                </a:solidFill>
                <a:latin typeface="Arial" panose="020B0604020202020204" pitchFamily="34" charset="0"/>
                <a:ea typeface="Tahoma" panose="020B0604030504040204" pitchFamily="34" charset="0"/>
                <a:cs typeface="Arial" panose="020B0604020202020204" pitchFamily="34" charset="0"/>
              </a:rPr>
              <a:t>=</a:t>
            </a:r>
          </a:p>
        </p:txBody>
      </p:sp>
      <p:sp>
        <p:nvSpPr>
          <p:cNvPr id="71" name="TextBox 70">
            <a:extLst>
              <a:ext uri="{FF2B5EF4-FFF2-40B4-BE49-F238E27FC236}">
                <a16:creationId xmlns:a16="http://schemas.microsoft.com/office/drawing/2014/main" id="{A9AFECC9-16FB-5249-9EA7-8F3381E389EA}"/>
              </a:ext>
            </a:extLst>
          </p:cNvPr>
          <p:cNvSpPr txBox="1"/>
          <p:nvPr/>
        </p:nvSpPr>
        <p:spPr>
          <a:xfrm>
            <a:off x="6057570" y="1231071"/>
            <a:ext cx="1454244" cy="584775"/>
          </a:xfrm>
          <a:prstGeom prst="rect">
            <a:avLst/>
          </a:prstGeom>
          <a:noFill/>
        </p:spPr>
        <p:txBody>
          <a:bodyPr wrap="none" rtlCol="0">
            <a:spAutoFit/>
          </a:bodyPr>
          <a:lstStyle/>
          <a:p>
            <a:r>
              <a:rPr lang="en-US" sz="3200" dirty="0">
                <a:solidFill>
                  <a:schemeClr val="tx2"/>
                </a:solidFill>
                <a:latin typeface="Arial" panose="020B0604020202020204" pitchFamily="34" charset="0"/>
                <a:ea typeface="Tahoma" panose="020B0604030504040204" pitchFamily="34" charset="0"/>
                <a:cs typeface="Arial" panose="020B0604020202020204" pitchFamily="34" charset="0"/>
              </a:rPr>
              <a:t>priority</a:t>
            </a:r>
            <a:endParaRPr lang="en-US" sz="25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72" name="TextBox 71">
            <a:extLst>
              <a:ext uri="{FF2B5EF4-FFF2-40B4-BE49-F238E27FC236}">
                <a16:creationId xmlns:a16="http://schemas.microsoft.com/office/drawing/2014/main" id="{770FEDFF-77AA-6F44-89E6-95DFA74E083B}"/>
              </a:ext>
            </a:extLst>
          </p:cNvPr>
          <p:cNvSpPr txBox="1"/>
          <p:nvPr/>
        </p:nvSpPr>
        <p:spPr>
          <a:xfrm>
            <a:off x="8628959" y="1210707"/>
            <a:ext cx="2257349" cy="584775"/>
          </a:xfrm>
          <a:prstGeom prst="rect">
            <a:avLst/>
          </a:prstGeom>
          <a:noFill/>
        </p:spPr>
        <p:txBody>
          <a:bodyPr wrap="none" rtlCol="0">
            <a:spAutoFit/>
          </a:bodyPr>
          <a:lstStyle/>
          <a:p>
            <a:r>
              <a:rPr lang="en-US" sz="3200" dirty="0">
                <a:solidFill>
                  <a:schemeClr val="tx2"/>
                </a:solidFill>
                <a:latin typeface="Arial" panose="020B0604020202020204" pitchFamily="34" charset="0"/>
                <a:ea typeface="Tahoma" panose="020B0604030504040204" pitchFamily="34" charset="0"/>
                <a:cs typeface="Arial" panose="020B0604020202020204" pitchFamily="34" charset="0"/>
              </a:rPr>
              <a:t>importance</a:t>
            </a:r>
            <a:endParaRPr lang="en-US" sz="25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76" name="Rectangle 75">
            <a:extLst>
              <a:ext uri="{FF2B5EF4-FFF2-40B4-BE49-F238E27FC236}">
                <a16:creationId xmlns:a16="http://schemas.microsoft.com/office/drawing/2014/main" id="{EB03B9F0-67BC-B643-948B-684DC5E624A7}"/>
              </a:ext>
            </a:extLst>
          </p:cNvPr>
          <p:cNvSpPr/>
          <p:nvPr/>
        </p:nvSpPr>
        <p:spPr>
          <a:xfrm>
            <a:off x="6716373" y="4530150"/>
            <a:ext cx="450000" cy="450000"/>
          </a:xfrm>
          <a:prstGeom prst="rect">
            <a:avLst/>
          </a:prstGeom>
          <a:solidFill>
            <a:schemeClr val="bg1">
              <a:lumMod val="95000"/>
            </a:schemeClr>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EBE1B657-72A8-4F4A-888D-70B5FAAD9582}"/>
              </a:ext>
            </a:extLst>
          </p:cNvPr>
          <p:cNvSpPr/>
          <p:nvPr/>
        </p:nvSpPr>
        <p:spPr>
          <a:xfrm>
            <a:off x="7175445" y="4557940"/>
            <a:ext cx="485974" cy="369332"/>
          </a:xfrm>
          <a:prstGeom prst="rect">
            <a:avLst/>
          </a:prstGeom>
        </p:spPr>
        <p:txBody>
          <a:bodyPr wrap="square">
            <a:spAutoFit/>
          </a:bodyPr>
          <a:lstStyle/>
          <a:p>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p5</a:t>
            </a:r>
          </a:p>
        </p:txBody>
      </p:sp>
      <p:pic>
        <p:nvPicPr>
          <p:cNvPr id="85" name="Picture 84">
            <a:extLst>
              <a:ext uri="{FF2B5EF4-FFF2-40B4-BE49-F238E27FC236}">
                <a16:creationId xmlns:a16="http://schemas.microsoft.com/office/drawing/2014/main" id="{7398FE21-B258-5B41-8EC3-C96F38BA2930}"/>
              </a:ext>
            </a:extLst>
          </p:cNvPr>
          <p:cNvPicPr>
            <a:picLocks noChangeAspect="1"/>
          </p:cNvPicPr>
          <p:nvPr/>
        </p:nvPicPr>
        <p:blipFill>
          <a:blip r:embed="rId3"/>
          <a:stretch>
            <a:fillRect/>
          </a:stretch>
        </p:blipFill>
        <p:spPr>
          <a:xfrm>
            <a:off x="8862218" y="2830278"/>
            <a:ext cx="1796969" cy="1403882"/>
          </a:xfrm>
          <a:prstGeom prst="rect">
            <a:avLst/>
          </a:prstGeom>
        </p:spPr>
      </p:pic>
      <p:sp>
        <p:nvSpPr>
          <p:cNvPr id="7" name="TextBox 6">
            <a:extLst>
              <a:ext uri="{FF2B5EF4-FFF2-40B4-BE49-F238E27FC236}">
                <a16:creationId xmlns:a16="http://schemas.microsoft.com/office/drawing/2014/main" id="{F2079D9C-A1C0-D74A-B685-27128FE312C6}"/>
              </a:ext>
            </a:extLst>
          </p:cNvPr>
          <p:cNvSpPr txBox="1"/>
          <p:nvPr/>
        </p:nvSpPr>
        <p:spPr>
          <a:xfrm>
            <a:off x="675593" y="3329335"/>
            <a:ext cx="914674" cy="646331"/>
          </a:xfrm>
          <a:prstGeom prst="rect">
            <a:avLst/>
          </a:prstGeom>
          <a:noFill/>
        </p:spPr>
        <p:txBody>
          <a:bodyPr wrap="none" rtlCol="0">
            <a:spAutoFit/>
          </a:bodyPr>
          <a:lstStyle/>
          <a:p>
            <a:pPr algn="ctr"/>
            <a:r>
              <a:rPr lang="en-US" dirty="0">
                <a:latin typeface="Arial" panose="020B0604020202020204" pitchFamily="34" charset="0"/>
                <a:ea typeface="Tahoma" panose="020B0604030504040204" pitchFamily="34" charset="0"/>
                <a:cs typeface="Arial" panose="020B0604020202020204" pitchFamily="34" charset="0"/>
              </a:rPr>
              <a:t>bug </a:t>
            </a:r>
          </a:p>
          <a:p>
            <a:pPr algn="ctr"/>
            <a:r>
              <a:rPr lang="en-US" dirty="0">
                <a:latin typeface="Arial" panose="020B0604020202020204" pitchFamily="34" charset="0"/>
                <a:ea typeface="Tahoma" panose="020B0604030504040204" pitchFamily="34" charset="0"/>
                <a:cs typeface="Arial" panose="020B0604020202020204" pitchFamily="34" charset="0"/>
              </a:rPr>
              <a:t>reports</a:t>
            </a:r>
          </a:p>
        </p:txBody>
      </p:sp>
      <p:sp>
        <p:nvSpPr>
          <p:cNvPr id="2" name="Slide Number Placeholder 1">
            <a:extLst>
              <a:ext uri="{FF2B5EF4-FFF2-40B4-BE49-F238E27FC236}">
                <a16:creationId xmlns:a16="http://schemas.microsoft.com/office/drawing/2014/main" id="{8E04BC8B-D447-F849-A8E1-A02E4328F00B}"/>
              </a:ext>
            </a:extLst>
          </p:cNvPr>
          <p:cNvSpPr>
            <a:spLocks noGrp="1"/>
          </p:cNvSpPr>
          <p:nvPr>
            <p:ph type="sldNum" sz="quarter" idx="12"/>
          </p:nvPr>
        </p:nvSpPr>
        <p:spPr/>
        <p:txBody>
          <a:bodyPr/>
          <a:lstStyle/>
          <a:p>
            <a:fld id="{79D6BE41-4F07-9843-B89E-F43C6BF0BE36}" type="slidenum">
              <a:rPr lang="en-US" smtClean="0"/>
              <a:t>5</a:t>
            </a:fld>
            <a:endParaRPr lang="en-US"/>
          </a:p>
        </p:txBody>
      </p:sp>
      <p:sp>
        <p:nvSpPr>
          <p:cNvPr id="5" name="Title 4">
            <a:extLst>
              <a:ext uri="{FF2B5EF4-FFF2-40B4-BE49-F238E27FC236}">
                <a16:creationId xmlns:a16="http://schemas.microsoft.com/office/drawing/2014/main" id="{3347838C-6A0B-2C47-9587-DCD0BDAB383C}"/>
              </a:ext>
            </a:extLst>
          </p:cNvPr>
          <p:cNvSpPr>
            <a:spLocks noGrp="1"/>
          </p:cNvSpPr>
          <p:nvPr>
            <p:ph type="title"/>
          </p:nvPr>
        </p:nvSpPr>
        <p:spPr/>
        <p:txBody>
          <a:bodyPr/>
          <a:lstStyle/>
          <a:p>
            <a:r>
              <a:rPr lang="en-US" dirty="0"/>
              <a:t>Motivation</a:t>
            </a:r>
          </a:p>
        </p:txBody>
      </p:sp>
    </p:spTree>
    <p:extLst>
      <p:ext uri="{BB962C8B-B14F-4D97-AF65-F5344CB8AC3E}">
        <p14:creationId xmlns:p14="http://schemas.microsoft.com/office/powerpoint/2010/main" val="17160765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DC352-E928-614D-A7AA-734741457A03}"/>
              </a:ext>
            </a:extLst>
          </p:cNvPr>
          <p:cNvSpPr>
            <a:spLocks noGrp="1"/>
          </p:cNvSpPr>
          <p:nvPr>
            <p:ph type="title"/>
          </p:nvPr>
        </p:nvSpPr>
        <p:spPr/>
        <p:txBody>
          <a:bodyPr/>
          <a:lstStyle/>
          <a:p>
            <a:r>
              <a:rPr lang="en-US" dirty="0"/>
              <a:t>Distribution by TM Category</a:t>
            </a:r>
          </a:p>
        </p:txBody>
      </p:sp>
      <p:pic>
        <p:nvPicPr>
          <p:cNvPr id="6" name="Content Placeholder 5">
            <a:extLst>
              <a:ext uri="{FF2B5EF4-FFF2-40B4-BE49-F238E27FC236}">
                <a16:creationId xmlns:a16="http://schemas.microsoft.com/office/drawing/2014/main" id="{AAA0050C-21A4-5C40-998C-CE5E9314850F}"/>
              </a:ext>
            </a:extLst>
          </p:cNvPr>
          <p:cNvPicPr>
            <a:picLocks noGrp="1" noChangeAspect="1"/>
          </p:cNvPicPr>
          <p:nvPr>
            <p:ph idx="1"/>
          </p:nvPr>
        </p:nvPicPr>
        <p:blipFill>
          <a:blip r:embed="rId2"/>
          <a:stretch>
            <a:fillRect/>
          </a:stretch>
        </p:blipFill>
        <p:spPr>
          <a:xfrm>
            <a:off x="2923381" y="1320006"/>
            <a:ext cx="5880100" cy="4699000"/>
          </a:xfrm>
        </p:spPr>
      </p:pic>
      <p:sp>
        <p:nvSpPr>
          <p:cNvPr id="4" name="Slide Number Placeholder 3">
            <a:extLst>
              <a:ext uri="{FF2B5EF4-FFF2-40B4-BE49-F238E27FC236}">
                <a16:creationId xmlns:a16="http://schemas.microsoft.com/office/drawing/2014/main" id="{F5CD7616-3F05-874A-90BE-4E7BECB999DF}"/>
              </a:ext>
            </a:extLst>
          </p:cNvPr>
          <p:cNvSpPr>
            <a:spLocks noGrp="1"/>
          </p:cNvSpPr>
          <p:nvPr>
            <p:ph type="sldNum" sz="quarter" idx="12"/>
          </p:nvPr>
        </p:nvSpPr>
        <p:spPr/>
        <p:txBody>
          <a:bodyPr/>
          <a:lstStyle/>
          <a:p>
            <a:fld id="{79D6BE41-4F07-9843-B89E-F43C6BF0BE36}" type="slidenum">
              <a:rPr lang="en-US" smtClean="0"/>
              <a:pPr/>
              <a:t>50</a:t>
            </a:fld>
            <a:endParaRPr lang="en-US" dirty="0"/>
          </a:p>
        </p:txBody>
      </p:sp>
    </p:spTree>
    <p:extLst>
      <p:ext uri="{BB962C8B-B14F-4D97-AF65-F5344CB8AC3E}">
        <p14:creationId xmlns:p14="http://schemas.microsoft.com/office/powerpoint/2010/main" val="10531825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83126C1C-33D2-644E-BF18-A66A3D03EEA8}"/>
              </a:ext>
            </a:extLst>
          </p:cNvPr>
          <p:cNvSpPr>
            <a:spLocks noGrp="1"/>
          </p:cNvSpPr>
          <p:nvPr>
            <p:ph type="title"/>
          </p:nvPr>
        </p:nvSpPr>
        <p:spPr/>
        <p:txBody>
          <a:bodyPr>
            <a:noAutofit/>
          </a:bodyPr>
          <a:lstStyle/>
          <a:p>
            <a:r>
              <a:rPr lang="en-US" sz="3600" dirty="0"/>
              <a:t>Research Activities</a:t>
            </a:r>
            <a:endParaRPr lang="en-US" sz="3200" dirty="0">
              <a:solidFill>
                <a:schemeClr val="accent5"/>
              </a:solidFill>
            </a:endParaRPr>
          </a:p>
        </p:txBody>
      </p:sp>
      <p:sp>
        <p:nvSpPr>
          <p:cNvPr id="3" name="Oval 2">
            <a:extLst>
              <a:ext uri="{FF2B5EF4-FFF2-40B4-BE49-F238E27FC236}">
                <a16:creationId xmlns:a16="http://schemas.microsoft.com/office/drawing/2014/main" id="{173CA136-B4CC-184E-A914-49FF5FF9DE6B}"/>
              </a:ext>
            </a:extLst>
          </p:cNvPr>
          <p:cNvSpPr/>
          <p:nvPr/>
        </p:nvSpPr>
        <p:spPr>
          <a:xfrm>
            <a:off x="2563910" y="1685368"/>
            <a:ext cx="394447" cy="394447"/>
          </a:xfrm>
          <a:prstGeom prst="ellipse">
            <a:avLst/>
          </a:prstGeom>
          <a:solidFill>
            <a:schemeClr val="accent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A132960-503F-3D4E-A586-7D7E28C2B1D0}"/>
              </a:ext>
            </a:extLst>
          </p:cNvPr>
          <p:cNvSpPr txBox="1"/>
          <p:nvPr/>
        </p:nvSpPr>
        <p:spPr>
          <a:xfrm>
            <a:off x="2958357" y="1685368"/>
            <a:ext cx="5726248" cy="400110"/>
          </a:xfrm>
          <a:prstGeom prst="rect">
            <a:avLst/>
          </a:prstGeom>
          <a:noFill/>
        </p:spPr>
        <p:txBody>
          <a:bodyPr wrap="none" rtlCol="0">
            <a:spAutoFit/>
          </a:bodyPr>
          <a:lstStyle/>
          <a:p>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FLOSS bug report repositories data exploration</a:t>
            </a:r>
          </a:p>
        </p:txBody>
      </p:sp>
      <p:sp>
        <p:nvSpPr>
          <p:cNvPr id="7" name="Oval 6">
            <a:extLst>
              <a:ext uri="{FF2B5EF4-FFF2-40B4-BE49-F238E27FC236}">
                <a16:creationId xmlns:a16="http://schemas.microsoft.com/office/drawing/2014/main" id="{79556073-4C4B-6940-B953-ACEEC811509C}"/>
              </a:ext>
            </a:extLst>
          </p:cNvPr>
          <p:cNvSpPr/>
          <p:nvPr/>
        </p:nvSpPr>
        <p:spPr>
          <a:xfrm>
            <a:off x="2563910" y="2339170"/>
            <a:ext cx="394447" cy="394447"/>
          </a:xfrm>
          <a:prstGeom prst="ellipse">
            <a:avLst/>
          </a:prstGeom>
          <a:solidFill>
            <a:schemeClr val="accent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E265512-A6F9-FC4C-9344-5C92D4679EF8}"/>
              </a:ext>
            </a:extLst>
          </p:cNvPr>
          <p:cNvSpPr txBox="1"/>
          <p:nvPr/>
        </p:nvSpPr>
        <p:spPr>
          <a:xfrm>
            <a:off x="2958357" y="2320064"/>
            <a:ext cx="7170553" cy="400110"/>
          </a:xfrm>
          <a:prstGeom prst="rect">
            <a:avLst/>
          </a:prstGeom>
          <a:noFill/>
        </p:spPr>
        <p:txBody>
          <a:bodyPr wrap="none" rtlCol="0">
            <a:spAutoFit/>
          </a:bodyPr>
          <a:lstStyle/>
          <a:p>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Preparing and performing experiments with machine learning</a:t>
            </a:r>
          </a:p>
        </p:txBody>
      </p:sp>
      <p:sp>
        <p:nvSpPr>
          <p:cNvPr id="9" name="Oval 8">
            <a:extLst>
              <a:ext uri="{FF2B5EF4-FFF2-40B4-BE49-F238E27FC236}">
                <a16:creationId xmlns:a16="http://schemas.microsoft.com/office/drawing/2014/main" id="{B6F8FB1D-D8FF-384D-81EC-2863B220B0D5}"/>
              </a:ext>
            </a:extLst>
          </p:cNvPr>
          <p:cNvSpPr/>
          <p:nvPr/>
        </p:nvSpPr>
        <p:spPr>
          <a:xfrm>
            <a:off x="2562929" y="2992972"/>
            <a:ext cx="394447" cy="394447"/>
          </a:xfrm>
          <a:prstGeom prst="ellipse">
            <a:avLst/>
          </a:prstGeom>
          <a:solidFill>
            <a:schemeClr val="accent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F86B7E0-3319-BE49-98D9-02691D7A0CD8}"/>
              </a:ext>
            </a:extLst>
          </p:cNvPr>
          <p:cNvSpPr txBox="1"/>
          <p:nvPr/>
        </p:nvSpPr>
        <p:spPr>
          <a:xfrm>
            <a:off x="2958357" y="2972689"/>
            <a:ext cx="6315960" cy="400110"/>
          </a:xfrm>
          <a:prstGeom prst="rect">
            <a:avLst/>
          </a:prstGeom>
          <a:noFill/>
        </p:spPr>
        <p:txBody>
          <a:bodyPr wrap="none" rtlCol="0">
            <a:spAutoFit/>
          </a:bodyPr>
          <a:lstStyle/>
          <a:p>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Papers submission and learning with peers feedback </a:t>
            </a:r>
          </a:p>
        </p:txBody>
      </p:sp>
      <p:sp>
        <p:nvSpPr>
          <p:cNvPr id="11" name="Oval 10">
            <a:extLst>
              <a:ext uri="{FF2B5EF4-FFF2-40B4-BE49-F238E27FC236}">
                <a16:creationId xmlns:a16="http://schemas.microsoft.com/office/drawing/2014/main" id="{F1400C6F-8B25-2F47-BD3D-7C3ADF2419FE}"/>
              </a:ext>
            </a:extLst>
          </p:cNvPr>
          <p:cNvSpPr/>
          <p:nvPr/>
        </p:nvSpPr>
        <p:spPr>
          <a:xfrm>
            <a:off x="2562928" y="3646774"/>
            <a:ext cx="394447" cy="394447"/>
          </a:xfrm>
          <a:prstGeom prst="ellipse">
            <a:avLst/>
          </a:prstGeom>
          <a:solidFill>
            <a:schemeClr val="accent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5E73DA2-51B8-E541-9B7D-085457724928}"/>
              </a:ext>
            </a:extLst>
          </p:cNvPr>
          <p:cNvSpPr txBox="1"/>
          <p:nvPr/>
        </p:nvSpPr>
        <p:spPr>
          <a:xfrm>
            <a:off x="2958357" y="3643242"/>
            <a:ext cx="8424486" cy="400110"/>
          </a:xfrm>
          <a:prstGeom prst="rect">
            <a:avLst/>
          </a:prstGeom>
          <a:noFill/>
        </p:spPr>
        <p:txBody>
          <a:bodyPr wrap="none" rtlCol="0">
            <a:spAutoFit/>
          </a:bodyPr>
          <a:lstStyle/>
          <a:p>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Writing a mapping review to understand the state-of-the-art (submitted) </a:t>
            </a:r>
          </a:p>
        </p:txBody>
      </p:sp>
      <p:sp>
        <p:nvSpPr>
          <p:cNvPr id="16" name="Oval 15">
            <a:extLst>
              <a:ext uri="{FF2B5EF4-FFF2-40B4-BE49-F238E27FC236}">
                <a16:creationId xmlns:a16="http://schemas.microsoft.com/office/drawing/2014/main" id="{A377D3B7-43E2-DF42-BFCD-524A383A5C72}"/>
              </a:ext>
            </a:extLst>
          </p:cNvPr>
          <p:cNvSpPr/>
          <p:nvPr/>
        </p:nvSpPr>
        <p:spPr>
          <a:xfrm>
            <a:off x="2544995" y="4300576"/>
            <a:ext cx="394447" cy="394447"/>
          </a:xfrm>
          <a:prstGeom prst="ellipse">
            <a:avLst/>
          </a:prstGeom>
          <a:solidFill>
            <a:schemeClr val="accent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7524943C-B3C2-F94F-8FE4-A64889ADF22A}"/>
              </a:ext>
            </a:extLst>
          </p:cNvPr>
          <p:cNvSpPr txBox="1"/>
          <p:nvPr/>
        </p:nvSpPr>
        <p:spPr>
          <a:xfrm>
            <a:off x="2958357" y="4346097"/>
            <a:ext cx="7590539" cy="400110"/>
          </a:xfrm>
          <a:prstGeom prst="rect">
            <a:avLst/>
          </a:prstGeom>
          <a:noFill/>
        </p:spPr>
        <p:txBody>
          <a:bodyPr wrap="none" rtlCol="0">
            <a:spAutoFit/>
          </a:bodyPr>
          <a:lstStyle/>
          <a:p>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Identifying the main problems, gaps and opportunities in this area</a:t>
            </a:r>
          </a:p>
        </p:txBody>
      </p:sp>
      <p:sp>
        <p:nvSpPr>
          <p:cNvPr id="19" name="Oval 18">
            <a:extLst>
              <a:ext uri="{FF2B5EF4-FFF2-40B4-BE49-F238E27FC236}">
                <a16:creationId xmlns:a16="http://schemas.microsoft.com/office/drawing/2014/main" id="{D40CA3AA-FA56-3741-82A8-2E182C0678B5}"/>
              </a:ext>
            </a:extLst>
          </p:cNvPr>
          <p:cNvSpPr/>
          <p:nvPr/>
        </p:nvSpPr>
        <p:spPr>
          <a:xfrm>
            <a:off x="2544995" y="4954379"/>
            <a:ext cx="394447" cy="394447"/>
          </a:xfrm>
          <a:prstGeom prst="ellipse">
            <a:avLst/>
          </a:prstGeom>
          <a:solidFill>
            <a:schemeClr val="accent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C2A2257E-D385-F040-B4B0-496C91754333}"/>
              </a:ext>
            </a:extLst>
          </p:cNvPr>
          <p:cNvSpPr txBox="1"/>
          <p:nvPr/>
        </p:nvSpPr>
        <p:spPr>
          <a:xfrm>
            <a:off x="2958357" y="4966420"/>
            <a:ext cx="7531614" cy="400110"/>
          </a:xfrm>
          <a:prstGeom prst="rect">
            <a:avLst/>
          </a:prstGeom>
          <a:noFill/>
        </p:spPr>
        <p:txBody>
          <a:bodyPr wrap="none" rtlCol="0">
            <a:spAutoFit/>
          </a:bodyPr>
          <a:lstStyle/>
          <a:p>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Proposing new learning models to bug report severity prediction</a:t>
            </a:r>
          </a:p>
        </p:txBody>
      </p:sp>
      <p:sp>
        <p:nvSpPr>
          <p:cNvPr id="21" name="Oval 20">
            <a:extLst>
              <a:ext uri="{FF2B5EF4-FFF2-40B4-BE49-F238E27FC236}">
                <a16:creationId xmlns:a16="http://schemas.microsoft.com/office/drawing/2014/main" id="{A29041C9-8153-DD42-8D14-79C768DA710E}"/>
              </a:ext>
            </a:extLst>
          </p:cNvPr>
          <p:cNvSpPr/>
          <p:nvPr/>
        </p:nvSpPr>
        <p:spPr>
          <a:xfrm>
            <a:off x="2544995" y="5608183"/>
            <a:ext cx="394447" cy="394447"/>
          </a:xfrm>
          <a:prstGeom prst="ellipse">
            <a:avLst/>
          </a:prstGeom>
          <a:solidFill>
            <a:schemeClr val="bg2"/>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22" name="TextBox 21">
            <a:extLst>
              <a:ext uri="{FF2B5EF4-FFF2-40B4-BE49-F238E27FC236}">
                <a16:creationId xmlns:a16="http://schemas.microsoft.com/office/drawing/2014/main" id="{ED1BE3F3-D81B-EB43-9656-B34D44676F4D}"/>
              </a:ext>
            </a:extLst>
          </p:cNvPr>
          <p:cNvSpPr txBox="1"/>
          <p:nvPr/>
        </p:nvSpPr>
        <p:spPr>
          <a:xfrm>
            <a:off x="2958357" y="5633298"/>
            <a:ext cx="8071440" cy="400110"/>
          </a:xfrm>
          <a:prstGeom prst="rect">
            <a:avLst/>
          </a:prstGeom>
          <a:noFill/>
        </p:spPr>
        <p:txBody>
          <a:bodyPr wrap="none" rtlCol="0">
            <a:spAutoFit/>
          </a:bodyPr>
          <a:lstStyle/>
          <a:p>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Implement, evaluating and publishing proposed new learning models</a:t>
            </a:r>
          </a:p>
        </p:txBody>
      </p:sp>
      <p:cxnSp>
        <p:nvCxnSpPr>
          <p:cNvPr id="23" name="Straight Arrow Connector 22">
            <a:extLst>
              <a:ext uri="{FF2B5EF4-FFF2-40B4-BE49-F238E27FC236}">
                <a16:creationId xmlns:a16="http://schemas.microsoft.com/office/drawing/2014/main" id="{BA8592B8-B82E-AF4A-8B78-13543FACC457}"/>
              </a:ext>
            </a:extLst>
          </p:cNvPr>
          <p:cNvCxnSpPr>
            <a:cxnSpLocks/>
            <a:stCxn id="3" idx="4"/>
            <a:endCxn id="7" idx="0"/>
          </p:cNvCxnSpPr>
          <p:nvPr/>
        </p:nvCxnSpPr>
        <p:spPr>
          <a:xfrm>
            <a:off x="2761134" y="2079815"/>
            <a:ext cx="0" cy="259355"/>
          </a:xfrm>
          <a:prstGeom prst="straightConnector1">
            <a:avLst/>
          </a:prstGeom>
          <a:ln w="38100">
            <a:solidFill>
              <a:schemeClr val="tx2"/>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22C8633-1409-1448-A9C2-5CB509F64891}"/>
              </a:ext>
            </a:extLst>
          </p:cNvPr>
          <p:cNvCxnSpPr>
            <a:cxnSpLocks/>
            <a:stCxn id="7" idx="4"/>
            <a:endCxn id="9" idx="0"/>
          </p:cNvCxnSpPr>
          <p:nvPr/>
        </p:nvCxnSpPr>
        <p:spPr>
          <a:xfrm flipH="1">
            <a:off x="2760153" y="2733617"/>
            <a:ext cx="981" cy="259355"/>
          </a:xfrm>
          <a:prstGeom prst="straightConnector1">
            <a:avLst/>
          </a:prstGeom>
          <a:ln w="38100">
            <a:solidFill>
              <a:schemeClr val="tx2"/>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9895755-FA47-4249-B42C-F7C2B4CB183B}"/>
              </a:ext>
            </a:extLst>
          </p:cNvPr>
          <p:cNvCxnSpPr>
            <a:cxnSpLocks/>
            <a:stCxn id="9" idx="4"/>
            <a:endCxn id="11" idx="0"/>
          </p:cNvCxnSpPr>
          <p:nvPr/>
        </p:nvCxnSpPr>
        <p:spPr>
          <a:xfrm flipH="1">
            <a:off x="2760152" y="3387419"/>
            <a:ext cx="1" cy="259355"/>
          </a:xfrm>
          <a:prstGeom prst="straightConnector1">
            <a:avLst/>
          </a:prstGeom>
          <a:ln w="38100">
            <a:solidFill>
              <a:schemeClr val="tx2"/>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FCA406E9-32FF-464C-AEA2-C4D814F1C533}"/>
              </a:ext>
            </a:extLst>
          </p:cNvPr>
          <p:cNvCxnSpPr>
            <a:cxnSpLocks/>
            <a:stCxn id="11" idx="4"/>
            <a:endCxn id="16" idx="0"/>
          </p:cNvCxnSpPr>
          <p:nvPr/>
        </p:nvCxnSpPr>
        <p:spPr>
          <a:xfrm flipH="1">
            <a:off x="2742219" y="4041221"/>
            <a:ext cx="17933" cy="259355"/>
          </a:xfrm>
          <a:prstGeom prst="straightConnector1">
            <a:avLst/>
          </a:prstGeom>
          <a:ln w="38100">
            <a:solidFill>
              <a:schemeClr val="tx2"/>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AE39537C-9385-0C4F-A9AB-8F63CACFE679}"/>
              </a:ext>
            </a:extLst>
          </p:cNvPr>
          <p:cNvCxnSpPr>
            <a:cxnSpLocks/>
            <a:stCxn id="16" idx="4"/>
            <a:endCxn id="19" idx="0"/>
          </p:cNvCxnSpPr>
          <p:nvPr/>
        </p:nvCxnSpPr>
        <p:spPr>
          <a:xfrm>
            <a:off x="2742219" y="4695023"/>
            <a:ext cx="0" cy="259356"/>
          </a:xfrm>
          <a:prstGeom prst="straightConnector1">
            <a:avLst/>
          </a:prstGeom>
          <a:ln w="38100">
            <a:solidFill>
              <a:schemeClr val="tx2"/>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BFBA53C3-17E9-9D4C-9B93-8DB01EF180E0}"/>
              </a:ext>
            </a:extLst>
          </p:cNvPr>
          <p:cNvCxnSpPr>
            <a:cxnSpLocks/>
            <a:stCxn id="19" idx="4"/>
            <a:endCxn id="21" idx="0"/>
          </p:cNvCxnSpPr>
          <p:nvPr/>
        </p:nvCxnSpPr>
        <p:spPr>
          <a:xfrm>
            <a:off x="2742219" y="5348826"/>
            <a:ext cx="0" cy="259357"/>
          </a:xfrm>
          <a:prstGeom prst="straightConnector1">
            <a:avLst/>
          </a:prstGeom>
          <a:ln w="38100">
            <a:solidFill>
              <a:schemeClr val="tx2"/>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FD8C940C-6CA1-0548-9B53-B56C9B799EC9}"/>
              </a:ext>
            </a:extLst>
          </p:cNvPr>
          <p:cNvSpPr txBox="1"/>
          <p:nvPr/>
        </p:nvSpPr>
        <p:spPr>
          <a:xfrm>
            <a:off x="427352" y="1685368"/>
            <a:ext cx="982961" cy="400110"/>
          </a:xfrm>
          <a:prstGeom prst="rect">
            <a:avLst/>
          </a:prstGeom>
          <a:noFill/>
        </p:spPr>
        <p:txBody>
          <a:bodyPr wrap="none" rtlCol="0">
            <a:spAutoFit/>
          </a:bodyPr>
          <a:lstStyle/>
          <a:p>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2016/2</a:t>
            </a:r>
          </a:p>
        </p:txBody>
      </p:sp>
      <p:sp>
        <p:nvSpPr>
          <p:cNvPr id="50" name="TextBox 49">
            <a:extLst>
              <a:ext uri="{FF2B5EF4-FFF2-40B4-BE49-F238E27FC236}">
                <a16:creationId xmlns:a16="http://schemas.microsoft.com/office/drawing/2014/main" id="{4A8C1CD3-5D5C-6B47-922D-7EAA951B5369}"/>
              </a:ext>
            </a:extLst>
          </p:cNvPr>
          <p:cNvSpPr txBox="1"/>
          <p:nvPr/>
        </p:nvSpPr>
        <p:spPr>
          <a:xfrm>
            <a:off x="1450720" y="4948716"/>
            <a:ext cx="982961" cy="400110"/>
          </a:xfrm>
          <a:prstGeom prst="rect">
            <a:avLst/>
          </a:prstGeom>
          <a:noFill/>
        </p:spPr>
        <p:txBody>
          <a:bodyPr wrap="square" rtlCol="0">
            <a:spAutoFit/>
          </a:bodyPr>
          <a:lstStyle/>
          <a:p>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2018/2</a:t>
            </a:r>
            <a:endParaRPr lang="en-US"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51" name="TextBox 50">
            <a:extLst>
              <a:ext uri="{FF2B5EF4-FFF2-40B4-BE49-F238E27FC236}">
                <a16:creationId xmlns:a16="http://schemas.microsoft.com/office/drawing/2014/main" id="{FC6F4B69-8EED-2E4F-B9D5-3D6A610772A7}"/>
              </a:ext>
            </a:extLst>
          </p:cNvPr>
          <p:cNvSpPr txBox="1"/>
          <p:nvPr/>
        </p:nvSpPr>
        <p:spPr>
          <a:xfrm>
            <a:off x="1349079" y="5608183"/>
            <a:ext cx="248786" cy="369332"/>
          </a:xfrm>
          <a:prstGeom prst="rect">
            <a:avLst/>
          </a:prstGeom>
          <a:noFill/>
        </p:spPr>
        <p:txBody>
          <a:bodyPr wrap="square" rtlCol="0">
            <a:spAutoFit/>
          </a:bodyPr>
          <a:lstStyle/>
          <a:p>
            <a:r>
              <a:rPr lang="en-US" dirty="0">
                <a:latin typeface="Arial" panose="020B0604020202020204" pitchFamily="34" charset="0"/>
                <a:ea typeface="Tahoma" panose="020B0604030504040204" pitchFamily="34" charset="0"/>
                <a:cs typeface="Arial" panose="020B0604020202020204" pitchFamily="34" charset="0"/>
              </a:rPr>
              <a:t> </a:t>
            </a:r>
          </a:p>
        </p:txBody>
      </p:sp>
      <p:sp>
        <p:nvSpPr>
          <p:cNvPr id="53" name="TextBox 52">
            <a:extLst>
              <a:ext uri="{FF2B5EF4-FFF2-40B4-BE49-F238E27FC236}">
                <a16:creationId xmlns:a16="http://schemas.microsoft.com/office/drawing/2014/main" id="{0615B9AC-9AE7-E842-B50B-D1B1A899D05E}"/>
              </a:ext>
            </a:extLst>
          </p:cNvPr>
          <p:cNvSpPr txBox="1"/>
          <p:nvPr/>
        </p:nvSpPr>
        <p:spPr>
          <a:xfrm>
            <a:off x="427352" y="5608183"/>
            <a:ext cx="2092239" cy="400110"/>
          </a:xfrm>
          <a:prstGeom prst="rect">
            <a:avLst/>
          </a:prstGeom>
          <a:noFill/>
        </p:spPr>
        <p:txBody>
          <a:bodyPr wrap="square" rtlCol="0">
            <a:spAutoFit/>
          </a:bodyPr>
          <a:lstStyle/>
          <a:p>
            <a:r>
              <a:rPr lang="en-US" sz="2000" dirty="0">
                <a:solidFill>
                  <a:schemeClr val="tx2"/>
                </a:solidFill>
                <a:latin typeface="Arial" panose="020B0604020202020204" pitchFamily="34" charset="0"/>
                <a:ea typeface="Tahoma" panose="020B0604030504040204" pitchFamily="34" charset="0"/>
                <a:cs typeface="Arial" panose="020B0604020202020204" pitchFamily="34" charset="0"/>
              </a:rPr>
              <a:t>2018/2 - 2020/2 </a:t>
            </a:r>
            <a:endParaRPr lang="en-US"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pic>
        <p:nvPicPr>
          <p:cNvPr id="5" name="Graphic 4" descr="Checkmark">
            <a:extLst>
              <a:ext uri="{FF2B5EF4-FFF2-40B4-BE49-F238E27FC236}">
                <a16:creationId xmlns:a16="http://schemas.microsoft.com/office/drawing/2014/main" id="{B72AB8E1-7E8F-5542-A991-31E34EF6249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40667" y="1754631"/>
            <a:ext cx="244014" cy="244014"/>
          </a:xfrm>
          <a:prstGeom prst="rect">
            <a:avLst/>
          </a:prstGeom>
        </p:spPr>
      </p:pic>
      <p:pic>
        <p:nvPicPr>
          <p:cNvPr id="29" name="Graphic 28" descr="Checkmark">
            <a:extLst>
              <a:ext uri="{FF2B5EF4-FFF2-40B4-BE49-F238E27FC236}">
                <a16:creationId xmlns:a16="http://schemas.microsoft.com/office/drawing/2014/main" id="{9DB040AE-6A0E-FF42-8F93-7BA2A9721F7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33661" y="2407595"/>
            <a:ext cx="244014" cy="244014"/>
          </a:xfrm>
          <a:prstGeom prst="rect">
            <a:avLst/>
          </a:prstGeom>
        </p:spPr>
      </p:pic>
      <p:pic>
        <p:nvPicPr>
          <p:cNvPr id="31" name="Graphic 30" descr="Checkmark">
            <a:extLst>
              <a:ext uri="{FF2B5EF4-FFF2-40B4-BE49-F238E27FC236}">
                <a16:creationId xmlns:a16="http://schemas.microsoft.com/office/drawing/2014/main" id="{6C679934-50D7-D84A-B01F-BEA2DBEC3D2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42629" y="3062017"/>
            <a:ext cx="244014" cy="244014"/>
          </a:xfrm>
          <a:prstGeom prst="rect">
            <a:avLst/>
          </a:prstGeom>
        </p:spPr>
      </p:pic>
      <p:pic>
        <p:nvPicPr>
          <p:cNvPr id="32" name="Graphic 31" descr="Checkmark">
            <a:extLst>
              <a:ext uri="{FF2B5EF4-FFF2-40B4-BE49-F238E27FC236}">
                <a16:creationId xmlns:a16="http://schemas.microsoft.com/office/drawing/2014/main" id="{3A3D8D82-3E4A-C448-873B-03818945C46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51597" y="3716436"/>
            <a:ext cx="244014" cy="244014"/>
          </a:xfrm>
          <a:prstGeom prst="rect">
            <a:avLst/>
          </a:prstGeom>
        </p:spPr>
      </p:pic>
      <p:pic>
        <p:nvPicPr>
          <p:cNvPr id="33" name="Graphic 32" descr="Checkmark">
            <a:extLst>
              <a:ext uri="{FF2B5EF4-FFF2-40B4-BE49-F238E27FC236}">
                <a16:creationId xmlns:a16="http://schemas.microsoft.com/office/drawing/2014/main" id="{EDA4EE85-6737-5443-A035-FC6CD8281F9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42636" y="4388789"/>
            <a:ext cx="244014" cy="244014"/>
          </a:xfrm>
          <a:prstGeom prst="rect">
            <a:avLst/>
          </a:prstGeom>
        </p:spPr>
      </p:pic>
      <p:pic>
        <p:nvPicPr>
          <p:cNvPr id="34" name="Graphic 33" descr="Checkmark">
            <a:extLst>
              <a:ext uri="{FF2B5EF4-FFF2-40B4-BE49-F238E27FC236}">
                <a16:creationId xmlns:a16="http://schemas.microsoft.com/office/drawing/2014/main" id="{B184D807-D204-4047-84E9-2ABEFABE589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24704" y="5034240"/>
            <a:ext cx="244014" cy="244014"/>
          </a:xfrm>
          <a:prstGeom prst="rect">
            <a:avLst/>
          </a:prstGeom>
        </p:spPr>
      </p:pic>
      <p:sp>
        <p:nvSpPr>
          <p:cNvPr id="2" name="Slide Number Placeholder 1">
            <a:extLst>
              <a:ext uri="{FF2B5EF4-FFF2-40B4-BE49-F238E27FC236}">
                <a16:creationId xmlns:a16="http://schemas.microsoft.com/office/drawing/2014/main" id="{9F719FED-B513-D84C-9503-83EC16300338}"/>
              </a:ext>
            </a:extLst>
          </p:cNvPr>
          <p:cNvSpPr>
            <a:spLocks noGrp="1"/>
          </p:cNvSpPr>
          <p:nvPr>
            <p:ph type="sldNum" sz="quarter" idx="12"/>
          </p:nvPr>
        </p:nvSpPr>
        <p:spPr/>
        <p:txBody>
          <a:bodyPr/>
          <a:lstStyle/>
          <a:p>
            <a:fld id="{79D6BE41-4F07-9843-B89E-F43C6BF0BE36}" type="slidenum">
              <a:rPr lang="en-US" smtClean="0"/>
              <a:t>51</a:t>
            </a:fld>
            <a:endParaRPr lang="en-US"/>
          </a:p>
        </p:txBody>
      </p:sp>
    </p:spTree>
    <p:extLst>
      <p:ext uri="{BB962C8B-B14F-4D97-AF65-F5344CB8AC3E}">
        <p14:creationId xmlns:p14="http://schemas.microsoft.com/office/powerpoint/2010/main" val="31370915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72686" y="365125"/>
            <a:ext cx="10515600" cy="935152"/>
          </a:xfrm>
        </p:spPr>
        <p:txBody>
          <a:bodyPr>
            <a:normAutofit/>
          </a:bodyPr>
          <a:lstStyle/>
          <a:p>
            <a:r>
              <a:rPr lang="en-US" sz="4000" dirty="0"/>
              <a:t>Problem Formal Definition:</a:t>
            </a:r>
            <a:endParaRPr lang="en-US" sz="3600" dirty="0">
              <a:solidFill>
                <a:schemeClr val="accent5"/>
              </a:solidFill>
            </a:endParaRPr>
          </a:p>
        </p:txBody>
      </p:sp>
      <p:sp>
        <p:nvSpPr>
          <p:cNvPr id="11" name="TextBox 10">
            <a:extLst>
              <a:ext uri="{FF2B5EF4-FFF2-40B4-BE49-F238E27FC236}">
                <a16:creationId xmlns:a16="http://schemas.microsoft.com/office/drawing/2014/main" id="{4434ABC3-1A75-1F4F-A1EF-7C50D397918D}"/>
              </a:ext>
            </a:extLst>
          </p:cNvPr>
          <p:cNvSpPr txBox="1"/>
          <p:nvPr/>
        </p:nvSpPr>
        <p:spPr>
          <a:xfrm>
            <a:off x="498764" y="1300277"/>
            <a:ext cx="11105803" cy="5047536"/>
          </a:xfrm>
          <a:prstGeom prst="rect">
            <a:avLst/>
          </a:prstGeom>
          <a:noFill/>
        </p:spPr>
        <p:txBody>
          <a:bodyPr wrap="square" rtlCol="0">
            <a:spAutoFit/>
          </a:bodyPr>
          <a:lstStyle/>
          <a:p>
            <a:pPr>
              <a:lnSpc>
                <a:spcPct val="150000"/>
              </a:lnSpc>
              <a:buClr>
                <a:schemeClr val="accent5"/>
              </a:buClr>
              <a:buSzPct val="120000"/>
            </a:pPr>
            <a:r>
              <a:rPr lang="en-US" sz="26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x</a:t>
            </a:r>
            <a:r>
              <a:rPr lang="en-US" sz="2600" i="1" baseline="-25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i</a:t>
            </a: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 – </a:t>
            </a:r>
            <a:r>
              <a:rPr lang="en-US" sz="26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set of features for each bug report document.</a:t>
            </a:r>
          </a:p>
          <a:p>
            <a:pPr>
              <a:lnSpc>
                <a:spcPct val="150000"/>
              </a:lnSpc>
              <a:buClr>
                <a:schemeClr val="accent5"/>
              </a:buClr>
              <a:buSzPct val="120000"/>
            </a:pPr>
            <a:r>
              <a:rPr lang="en-US" sz="2600" i="1"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y</a:t>
            </a:r>
            <a:r>
              <a:rPr lang="en-US" sz="2600" i="1" baseline="-25000"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i</a:t>
            </a:r>
            <a:r>
              <a:rPr lang="en-US" sz="26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 – severity level for each document.</a:t>
            </a: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 </a:t>
            </a:r>
          </a:p>
          <a:p>
            <a:pPr>
              <a:lnSpc>
                <a:spcPct val="150000"/>
              </a:lnSpc>
              <a:buClr>
                <a:schemeClr val="accent5"/>
              </a:buClr>
              <a:buSzPct val="120000"/>
            </a:pPr>
            <a:r>
              <a:rPr lang="en-US" sz="2800" i="1"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x</a:t>
            </a:r>
            <a:r>
              <a:rPr lang="en-US" sz="2800" i="1" baseline="-25000"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i</a:t>
            </a:r>
            <a:r>
              <a:rPr lang="en-US" sz="2800" i="1" baseline="30000"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t</a:t>
            </a:r>
            <a:r>
              <a:rPr lang="en-US" sz="2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 = ({x</a:t>
            </a:r>
            <a:r>
              <a:rPr lang="en-US" sz="2800" i="1" baseline="-25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i1</a:t>
            </a:r>
            <a:r>
              <a:rPr lang="en-US" sz="2800" i="1" baseline="30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t0</a:t>
            </a:r>
            <a:r>
              <a:rPr lang="en-US" sz="2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 x</a:t>
            </a:r>
            <a:r>
              <a:rPr lang="en-US" sz="2800" i="1" baseline="-25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i2</a:t>
            </a:r>
            <a:r>
              <a:rPr lang="en-US" sz="2800" i="1" baseline="30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t0</a:t>
            </a:r>
            <a:r>
              <a:rPr lang="en-US" sz="2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 , …, x</a:t>
            </a:r>
            <a:r>
              <a:rPr lang="en-US" sz="2800" i="1" baseline="-25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im</a:t>
            </a:r>
            <a:r>
              <a:rPr lang="en-US" sz="2800" i="1" baseline="30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t0</a:t>
            </a:r>
            <a:r>
              <a:rPr lang="en-US" sz="2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 {x</a:t>
            </a:r>
            <a:r>
              <a:rPr lang="en-US" sz="2800" i="1" baseline="-25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i1</a:t>
            </a:r>
            <a:r>
              <a:rPr lang="en-US" sz="2800" i="1" baseline="30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t1</a:t>
            </a:r>
            <a:r>
              <a:rPr lang="en-US" sz="2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 x</a:t>
            </a:r>
            <a:r>
              <a:rPr lang="en-US" sz="2800" i="1" baseline="-25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i2</a:t>
            </a:r>
            <a:r>
              <a:rPr lang="en-US" sz="2800" i="1" baseline="30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t1</a:t>
            </a:r>
            <a:r>
              <a:rPr lang="en-US" sz="2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 , …, x</a:t>
            </a:r>
            <a:r>
              <a:rPr lang="en-US" sz="2800" i="1" baseline="-25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im</a:t>
            </a:r>
            <a:r>
              <a:rPr lang="en-US" sz="2800" i="1" baseline="30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t1</a:t>
            </a:r>
            <a:r>
              <a:rPr lang="en-US" sz="2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 …, {x</a:t>
            </a:r>
            <a:r>
              <a:rPr lang="en-US" sz="2800" i="1" baseline="-25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i1</a:t>
            </a:r>
            <a:r>
              <a:rPr lang="en-US" sz="2800" i="1" baseline="30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tn</a:t>
            </a:r>
            <a:r>
              <a:rPr lang="en-US" sz="2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 x</a:t>
            </a:r>
            <a:r>
              <a:rPr lang="en-US" sz="2800" i="1" baseline="-25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i2</a:t>
            </a:r>
            <a:r>
              <a:rPr lang="en-US" sz="2800" i="1" baseline="30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tn</a:t>
            </a:r>
            <a:r>
              <a:rPr lang="en-US" sz="2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 , …, </a:t>
            </a:r>
            <a:r>
              <a:rPr lang="en-US" sz="2800" i="1"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x</a:t>
            </a:r>
            <a:r>
              <a:rPr lang="en-US" sz="2800" i="1" baseline="-25000"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im</a:t>
            </a:r>
            <a:r>
              <a:rPr lang="en-US" sz="2800" i="1" baseline="30000"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tn</a:t>
            </a:r>
            <a:r>
              <a:rPr lang="en-US" sz="2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a:t>
            </a:r>
          </a:p>
          <a:p>
            <a:pPr>
              <a:lnSpc>
                <a:spcPct val="150000"/>
              </a:lnSpc>
              <a:buClr>
                <a:schemeClr val="accent5"/>
              </a:buClr>
              <a:buSzPct val="120000"/>
            </a:pPr>
            <a:r>
              <a:rPr lang="en-US" sz="2800" i="1"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y</a:t>
            </a:r>
            <a:r>
              <a:rPr lang="en-US" sz="2800" i="1" baseline="-25000"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i</a:t>
            </a:r>
            <a:r>
              <a:rPr lang="en-US" sz="2800" i="1" baseline="30000"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t</a:t>
            </a:r>
            <a:r>
              <a:rPr lang="en-US" sz="2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 = ({y</a:t>
            </a:r>
            <a:r>
              <a:rPr lang="en-US" sz="2800" i="1" baseline="30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t0</a:t>
            </a:r>
            <a:r>
              <a:rPr lang="en-US" sz="2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 y</a:t>
            </a:r>
            <a:r>
              <a:rPr lang="en-US" sz="2800" i="1" baseline="30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t1</a:t>
            </a:r>
            <a:r>
              <a:rPr lang="en-US" sz="2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a:t>
            </a:r>
            <a:r>
              <a:rPr lang="en-US" sz="2800" i="1"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y</a:t>
            </a:r>
            <a:r>
              <a:rPr lang="en-US" sz="2800" i="1" baseline="30000"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tn</a:t>
            </a:r>
            <a:r>
              <a:rPr lang="en-US" sz="2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a:t>
            </a:r>
          </a:p>
          <a:p>
            <a:pPr algn="ctr">
              <a:lnSpc>
                <a:spcPct val="150000"/>
              </a:lnSpc>
              <a:buClr>
                <a:schemeClr val="accent5"/>
              </a:buClr>
              <a:buSzPct val="120000"/>
            </a:pPr>
            <a:r>
              <a:rPr lang="en-US" sz="4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Classification Problem:</a:t>
            </a:r>
            <a:endParaRPr lang="en-US" sz="80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endParaRPr>
          </a:p>
          <a:p>
            <a:pPr algn="ctr">
              <a:buClr>
                <a:schemeClr val="accent5"/>
              </a:buClr>
              <a:buSzPct val="120000"/>
            </a:pPr>
            <a:r>
              <a:rPr lang="en-US" sz="88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f</a:t>
            </a:r>
            <a:r>
              <a:rPr lang="en-US" sz="54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a:t>
            </a:r>
            <a:r>
              <a:rPr lang="en-US" sz="5400" i="1"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x</a:t>
            </a:r>
            <a:r>
              <a:rPr lang="en-US" sz="5400" i="1" baseline="-25000"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n</a:t>
            </a:r>
            <a:r>
              <a:rPr lang="en-US" sz="5400" i="1" baseline="30000"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t</a:t>
            </a:r>
            <a:r>
              <a:rPr lang="en-US" sz="5400" i="1" dirty="0">
                <a:solidFill>
                  <a:schemeClr val="tx2"/>
                </a:solidFill>
                <a:latin typeface="Times New Roman" panose="02020603050405020304" pitchFamily="18" charset="0"/>
                <a:ea typeface="Tahoma" panose="020B0604030504040204" pitchFamily="34" charset="0"/>
                <a:cs typeface="Times New Roman" panose="02020603050405020304" pitchFamily="18" charset="0"/>
              </a:rPr>
              <a:t>) → </a:t>
            </a:r>
            <a:r>
              <a:rPr lang="en-US" sz="5400" i="1"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y</a:t>
            </a:r>
            <a:r>
              <a:rPr lang="en-US" sz="5400" i="1" baseline="-25000"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n</a:t>
            </a:r>
            <a:r>
              <a:rPr lang="en-US" sz="5400" i="1" baseline="30000" dirty="0" err="1">
                <a:solidFill>
                  <a:schemeClr val="tx2"/>
                </a:solidFill>
                <a:latin typeface="Times New Roman" panose="02020603050405020304" pitchFamily="18" charset="0"/>
                <a:ea typeface="Tahoma" panose="020B0604030504040204" pitchFamily="34" charset="0"/>
                <a:cs typeface="Times New Roman" panose="02020603050405020304" pitchFamily="18" charset="0"/>
              </a:rPr>
              <a:t>t</a:t>
            </a:r>
            <a:endParaRPr lang="en-US" sz="5400" i="1" baseline="30000" dirty="0">
              <a:solidFill>
                <a:schemeClr val="tx2"/>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817E9AB9-A0FD-3341-AF76-31C61084935A}"/>
              </a:ext>
            </a:extLst>
          </p:cNvPr>
          <p:cNvSpPr>
            <a:spLocks noGrp="1"/>
          </p:cNvSpPr>
          <p:nvPr>
            <p:ph type="sldNum" sz="quarter" idx="12"/>
          </p:nvPr>
        </p:nvSpPr>
        <p:spPr/>
        <p:txBody>
          <a:bodyPr/>
          <a:lstStyle/>
          <a:p>
            <a:fld id="{79D6BE41-4F07-9843-B89E-F43C6BF0BE36}" type="slidenum">
              <a:rPr lang="en-US" smtClean="0"/>
              <a:t>52</a:t>
            </a:fld>
            <a:endParaRPr lang="en-US"/>
          </a:p>
        </p:txBody>
      </p:sp>
    </p:spTree>
    <p:extLst>
      <p:ext uri="{BB962C8B-B14F-4D97-AF65-F5344CB8AC3E}">
        <p14:creationId xmlns:p14="http://schemas.microsoft.com/office/powerpoint/2010/main" val="32834898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72686" y="365125"/>
            <a:ext cx="10515600" cy="935152"/>
          </a:xfrm>
        </p:spPr>
        <p:txBody>
          <a:bodyPr>
            <a:normAutofit fontScale="90000"/>
          </a:bodyPr>
          <a:lstStyle/>
          <a:p>
            <a:r>
              <a:rPr lang="en-US" sz="4000" dirty="0"/>
              <a:t>Main Research Goal:</a:t>
            </a:r>
            <a:br>
              <a:rPr lang="en-US" dirty="0"/>
            </a:br>
            <a:r>
              <a:rPr lang="en-US" sz="3100" dirty="0">
                <a:solidFill>
                  <a:schemeClr val="accent5"/>
                </a:solidFill>
                <a:ea typeface="Tahoma" panose="020B0604030504040204" pitchFamily="34" charset="0"/>
                <a:cs typeface="Arial" panose="020B0604020202020204" pitchFamily="34" charset="0"/>
              </a:rPr>
              <a:t>Our New Learning Models Will Based on Three Hypothesis</a:t>
            </a:r>
            <a:r>
              <a:rPr lang="en-US" sz="3600" dirty="0">
                <a:solidFill>
                  <a:schemeClr val="accent5"/>
                </a:solidFill>
                <a:ea typeface="Tahoma" panose="020B0604030504040204" pitchFamily="34" charset="0"/>
                <a:cs typeface="Arial" panose="020B0604020202020204" pitchFamily="34" charset="0"/>
              </a:rPr>
              <a:t> </a:t>
            </a:r>
            <a:endParaRPr lang="en-US" sz="3600" dirty="0">
              <a:solidFill>
                <a:schemeClr val="accent5"/>
              </a:solidFill>
            </a:endParaRPr>
          </a:p>
        </p:txBody>
      </p:sp>
      <p:sp>
        <p:nvSpPr>
          <p:cNvPr id="11" name="TextBox 10">
            <a:extLst>
              <a:ext uri="{FF2B5EF4-FFF2-40B4-BE49-F238E27FC236}">
                <a16:creationId xmlns:a16="http://schemas.microsoft.com/office/drawing/2014/main" id="{4434ABC3-1A75-1F4F-A1EF-7C50D397918D}"/>
              </a:ext>
            </a:extLst>
          </p:cNvPr>
          <p:cNvSpPr txBox="1"/>
          <p:nvPr/>
        </p:nvSpPr>
        <p:spPr>
          <a:xfrm>
            <a:off x="498764" y="1695797"/>
            <a:ext cx="11105803" cy="2217082"/>
          </a:xfrm>
          <a:prstGeom prst="rect">
            <a:avLst/>
          </a:prstGeom>
          <a:noFill/>
        </p:spPr>
        <p:txBody>
          <a:bodyPr wrap="square" rtlCol="0">
            <a:spAutoFit/>
          </a:bodyPr>
          <a:lstStyle/>
          <a:p>
            <a:pPr marL="457200" indent="-457200">
              <a:lnSpc>
                <a:spcPct val="150000"/>
              </a:lnSpc>
              <a:buClr>
                <a:schemeClr val="accent5"/>
              </a:buClr>
              <a:buSzPct val="120000"/>
              <a:buFont typeface="Wingdings" pitchFamily="2" charset="2"/>
              <a:buChar char="§"/>
            </a:pPr>
            <a:r>
              <a:rPr lang="en-US" sz="3200" dirty="0">
                <a:solidFill>
                  <a:schemeClr val="tx2"/>
                </a:solidFill>
                <a:latin typeface="Arial" panose="020B0604020202020204" pitchFamily="34" charset="0"/>
                <a:ea typeface="Tahoma" panose="020B0604030504040204" pitchFamily="34" charset="0"/>
                <a:cs typeface="Arial" panose="020B0604020202020204" pitchFamily="34" charset="0"/>
              </a:rPr>
              <a:t>Temporal context of bug reports</a:t>
            </a:r>
          </a:p>
          <a:p>
            <a:pPr marL="457200" indent="-457200">
              <a:lnSpc>
                <a:spcPct val="150000"/>
              </a:lnSpc>
              <a:buClr>
                <a:schemeClr val="accent5"/>
              </a:buClr>
              <a:buSzPct val="120000"/>
              <a:buFont typeface="Wingdings" pitchFamily="2" charset="2"/>
              <a:buChar char="§"/>
            </a:pPr>
            <a:r>
              <a:rPr lang="en-US" sz="3200" dirty="0">
                <a:solidFill>
                  <a:schemeClr val="tx2"/>
                </a:solidFill>
                <a:latin typeface="Arial" panose="020B0604020202020204" pitchFamily="34" charset="0"/>
                <a:ea typeface="Tahoma" panose="020B0604030504040204" pitchFamily="34" charset="0"/>
                <a:cs typeface="Arial" panose="020B0604020202020204" pitchFamily="34" charset="0"/>
              </a:rPr>
              <a:t>Novel feature selection methods</a:t>
            </a:r>
          </a:p>
          <a:p>
            <a:pPr marL="457200" indent="-457200">
              <a:lnSpc>
                <a:spcPct val="150000"/>
              </a:lnSpc>
              <a:buClr>
                <a:schemeClr val="accent5"/>
              </a:buClr>
              <a:buSzPct val="120000"/>
              <a:buFont typeface="Wingdings" pitchFamily="2" charset="2"/>
              <a:buChar char="§"/>
            </a:pPr>
            <a:r>
              <a:rPr lang="en-US" sz="3200" dirty="0">
                <a:solidFill>
                  <a:schemeClr val="tx2"/>
                </a:solidFill>
                <a:latin typeface="Arial" panose="020B0604020202020204" pitchFamily="34" charset="0"/>
                <a:ea typeface="Tahoma" panose="020B0604030504040204" pitchFamily="34" charset="0"/>
                <a:cs typeface="Arial" panose="020B0604020202020204" pitchFamily="34" charset="0"/>
              </a:rPr>
              <a:t>Data-driven methods</a:t>
            </a:r>
          </a:p>
        </p:txBody>
      </p:sp>
      <p:sp>
        <p:nvSpPr>
          <p:cNvPr id="2" name="Slide Number Placeholder 1">
            <a:extLst>
              <a:ext uri="{FF2B5EF4-FFF2-40B4-BE49-F238E27FC236}">
                <a16:creationId xmlns:a16="http://schemas.microsoft.com/office/drawing/2014/main" id="{38FB9AC2-63A0-6743-90F5-90972EAFC86E}"/>
              </a:ext>
            </a:extLst>
          </p:cNvPr>
          <p:cNvSpPr>
            <a:spLocks noGrp="1"/>
          </p:cNvSpPr>
          <p:nvPr>
            <p:ph type="sldNum" sz="quarter" idx="12"/>
          </p:nvPr>
        </p:nvSpPr>
        <p:spPr/>
        <p:txBody>
          <a:bodyPr/>
          <a:lstStyle/>
          <a:p>
            <a:fld id="{79D6BE41-4F07-9843-B89E-F43C6BF0BE36}" type="slidenum">
              <a:rPr lang="en-US" smtClean="0"/>
              <a:t>53</a:t>
            </a:fld>
            <a:endParaRPr lang="en-US"/>
          </a:p>
        </p:txBody>
      </p:sp>
    </p:spTree>
    <p:extLst>
      <p:ext uri="{BB962C8B-B14F-4D97-AF65-F5344CB8AC3E}">
        <p14:creationId xmlns:p14="http://schemas.microsoft.com/office/powerpoint/2010/main" val="25098386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72685" y="365125"/>
            <a:ext cx="11478655" cy="935152"/>
          </a:xfrm>
        </p:spPr>
        <p:txBody>
          <a:bodyPr>
            <a:normAutofit/>
          </a:bodyPr>
          <a:lstStyle/>
          <a:p>
            <a:r>
              <a:rPr lang="en-US" sz="4000" dirty="0"/>
              <a:t>Temporal Context of Bug Reports:</a:t>
            </a:r>
            <a:endParaRPr lang="en-US" dirty="0">
              <a:solidFill>
                <a:schemeClr val="accent5"/>
              </a:solidFill>
            </a:endParaRPr>
          </a:p>
        </p:txBody>
      </p:sp>
      <p:pic>
        <p:nvPicPr>
          <p:cNvPr id="2" name="Picture 1">
            <a:extLst>
              <a:ext uri="{FF2B5EF4-FFF2-40B4-BE49-F238E27FC236}">
                <a16:creationId xmlns:a16="http://schemas.microsoft.com/office/drawing/2014/main" id="{175C8109-D94C-774F-A00D-9532A31B54B1}"/>
              </a:ext>
            </a:extLst>
          </p:cNvPr>
          <p:cNvPicPr>
            <a:picLocks noChangeAspect="1"/>
          </p:cNvPicPr>
          <p:nvPr/>
        </p:nvPicPr>
        <p:blipFill>
          <a:blip r:embed="rId3"/>
          <a:stretch>
            <a:fillRect/>
          </a:stretch>
        </p:blipFill>
        <p:spPr>
          <a:xfrm>
            <a:off x="533400" y="1621283"/>
            <a:ext cx="9169998" cy="4735067"/>
          </a:xfrm>
          <a:prstGeom prst="rect">
            <a:avLst/>
          </a:prstGeom>
        </p:spPr>
      </p:pic>
      <p:sp>
        <p:nvSpPr>
          <p:cNvPr id="5" name="Oval 4">
            <a:extLst>
              <a:ext uri="{FF2B5EF4-FFF2-40B4-BE49-F238E27FC236}">
                <a16:creationId xmlns:a16="http://schemas.microsoft.com/office/drawing/2014/main" id="{CFB1610F-707C-1A4D-9351-ADC5B7A9A53C}"/>
              </a:ext>
            </a:extLst>
          </p:cNvPr>
          <p:cNvSpPr/>
          <p:nvPr/>
        </p:nvSpPr>
        <p:spPr>
          <a:xfrm>
            <a:off x="9798686" y="2067141"/>
            <a:ext cx="1555114" cy="1379095"/>
          </a:xfrm>
          <a:prstGeom prst="ellipse">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2"/>
                </a:solidFill>
              </a:rPr>
              <a:t>7538</a:t>
            </a:r>
            <a:endParaRPr lang="en-US" dirty="0">
              <a:solidFill>
                <a:schemeClr val="tx2"/>
              </a:solidFill>
            </a:endParaRPr>
          </a:p>
          <a:p>
            <a:pPr algn="ctr"/>
            <a:r>
              <a:rPr lang="en-US" sz="1400" dirty="0">
                <a:solidFill>
                  <a:schemeClr val="tx2"/>
                </a:solidFill>
              </a:rPr>
              <a:t>bug reports</a:t>
            </a:r>
          </a:p>
          <a:p>
            <a:pPr algn="ctr"/>
            <a:r>
              <a:rPr lang="en-US" sz="1400" dirty="0">
                <a:solidFill>
                  <a:schemeClr val="tx2"/>
                </a:solidFill>
              </a:rPr>
              <a:t>CASSANDRA</a:t>
            </a:r>
          </a:p>
        </p:txBody>
      </p:sp>
      <p:sp>
        <p:nvSpPr>
          <p:cNvPr id="3" name="TextBox 2">
            <a:extLst>
              <a:ext uri="{FF2B5EF4-FFF2-40B4-BE49-F238E27FC236}">
                <a16:creationId xmlns:a16="http://schemas.microsoft.com/office/drawing/2014/main" id="{9F70E5C5-1797-A64C-BC5D-E4045AA5C1EA}"/>
              </a:ext>
            </a:extLst>
          </p:cNvPr>
          <p:cNvSpPr txBox="1"/>
          <p:nvPr/>
        </p:nvSpPr>
        <p:spPr>
          <a:xfrm>
            <a:off x="7184119" y="4994872"/>
            <a:ext cx="2519279" cy="369332"/>
          </a:xfrm>
          <a:prstGeom prst="rect">
            <a:avLst/>
          </a:prstGeom>
          <a:noFill/>
        </p:spPr>
        <p:txBody>
          <a:bodyPr wrap="none" rtlCol="0">
            <a:spAutoFit/>
          </a:bodyPr>
          <a:lstStyle/>
          <a:p>
            <a:r>
              <a:rPr lang="en-US" b="1" dirty="0">
                <a:solidFill>
                  <a:schemeClr val="tx2"/>
                </a:solidFill>
              </a:rPr>
              <a:t>Source: our experiments</a:t>
            </a:r>
          </a:p>
        </p:txBody>
      </p:sp>
      <p:sp>
        <p:nvSpPr>
          <p:cNvPr id="10" name="Slide Number Placeholder 9">
            <a:extLst>
              <a:ext uri="{FF2B5EF4-FFF2-40B4-BE49-F238E27FC236}">
                <a16:creationId xmlns:a16="http://schemas.microsoft.com/office/drawing/2014/main" id="{F033A5AC-D241-CD4F-B12B-ED9586F6E3F1}"/>
              </a:ext>
            </a:extLst>
          </p:cNvPr>
          <p:cNvSpPr>
            <a:spLocks noGrp="1"/>
          </p:cNvSpPr>
          <p:nvPr>
            <p:ph type="sldNum" sz="quarter" idx="12"/>
          </p:nvPr>
        </p:nvSpPr>
        <p:spPr/>
        <p:txBody>
          <a:bodyPr/>
          <a:lstStyle/>
          <a:p>
            <a:fld id="{79D6BE41-4F07-9843-B89E-F43C6BF0BE36}" type="slidenum">
              <a:rPr lang="en-US" smtClean="0"/>
              <a:t>54</a:t>
            </a:fld>
            <a:endParaRPr lang="en-US"/>
          </a:p>
        </p:txBody>
      </p:sp>
    </p:spTree>
    <p:extLst>
      <p:ext uri="{BB962C8B-B14F-4D97-AF65-F5344CB8AC3E}">
        <p14:creationId xmlns:p14="http://schemas.microsoft.com/office/powerpoint/2010/main" val="29395474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72686" y="365125"/>
            <a:ext cx="10515600" cy="935152"/>
          </a:xfrm>
        </p:spPr>
        <p:txBody>
          <a:bodyPr>
            <a:normAutofit fontScale="90000"/>
          </a:bodyPr>
          <a:lstStyle/>
          <a:p>
            <a:r>
              <a:rPr lang="en-US" sz="4000" dirty="0"/>
              <a:t>Research Activity:</a:t>
            </a:r>
            <a:br>
              <a:rPr lang="en-US" dirty="0"/>
            </a:br>
            <a:r>
              <a:rPr lang="en-US" sz="3600" dirty="0">
                <a:solidFill>
                  <a:schemeClr val="accent5"/>
                </a:solidFill>
                <a:ea typeface="Tahoma" panose="020B0604030504040204" pitchFamily="34" charset="0"/>
                <a:cs typeface="Arial" panose="020B0604020202020204" pitchFamily="34" charset="0"/>
              </a:rPr>
              <a:t>Exploration of FLOSS Bug Reports Repositories</a:t>
            </a:r>
            <a:endParaRPr lang="en-US" dirty="0">
              <a:solidFill>
                <a:schemeClr val="accent5"/>
              </a:solidFill>
            </a:endParaRPr>
          </a:p>
        </p:txBody>
      </p:sp>
      <p:pic>
        <p:nvPicPr>
          <p:cNvPr id="10" name="Picture 9">
            <a:extLst>
              <a:ext uri="{FF2B5EF4-FFF2-40B4-BE49-F238E27FC236}">
                <a16:creationId xmlns:a16="http://schemas.microsoft.com/office/drawing/2014/main" id="{43961CAB-E5C2-A443-B654-006B8B575EC0}"/>
              </a:ext>
            </a:extLst>
          </p:cNvPr>
          <p:cNvPicPr preferRelativeResize="0">
            <a:picLocks/>
          </p:cNvPicPr>
          <p:nvPr/>
        </p:nvPicPr>
        <p:blipFill>
          <a:blip r:embed="rId3"/>
          <a:stretch>
            <a:fillRect/>
          </a:stretch>
        </p:blipFill>
        <p:spPr>
          <a:xfrm>
            <a:off x="3335961" y="1300277"/>
            <a:ext cx="6381779" cy="5557723"/>
          </a:xfrm>
          <a:prstGeom prst="rect">
            <a:avLst/>
          </a:prstGeom>
        </p:spPr>
      </p:pic>
      <p:sp>
        <p:nvSpPr>
          <p:cNvPr id="7" name="TextBox 6">
            <a:extLst>
              <a:ext uri="{FF2B5EF4-FFF2-40B4-BE49-F238E27FC236}">
                <a16:creationId xmlns:a16="http://schemas.microsoft.com/office/drawing/2014/main" id="{6FCE75D7-3C55-6E4B-BA4A-E5A8AFFA662D}"/>
              </a:ext>
            </a:extLst>
          </p:cNvPr>
          <p:cNvSpPr txBox="1"/>
          <p:nvPr/>
        </p:nvSpPr>
        <p:spPr>
          <a:xfrm>
            <a:off x="498764" y="1695797"/>
            <a:ext cx="4383479" cy="3616375"/>
          </a:xfrm>
          <a:prstGeom prst="rect">
            <a:avLst/>
          </a:prstGeom>
          <a:noFill/>
        </p:spPr>
        <p:txBody>
          <a:bodyPr wrap="square" rtlCol="0">
            <a:spAutoFit/>
          </a:bodyPr>
          <a:lstStyle/>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Cassandra</a:t>
            </a:r>
          </a:p>
          <a:p>
            <a:pPr marL="342900" indent="-342900">
              <a:lnSpc>
                <a:spcPct val="150000"/>
              </a:lnSpc>
              <a:buClr>
                <a:schemeClr val="accent5"/>
              </a:buClr>
              <a:buSzPct val="120000"/>
              <a:buFont typeface="Apple Symbols" panose="02000000000000000000" pitchFamily="2" charset="-79"/>
              <a:buChar char="⌗"/>
            </a:pPr>
            <a:r>
              <a:rPr lang="en-US" sz="2600" b="1" dirty="0">
                <a:solidFill>
                  <a:schemeClr val="tx2"/>
                </a:solidFill>
                <a:latin typeface="Arial" panose="020B0604020202020204" pitchFamily="34" charset="0"/>
                <a:ea typeface="Tahoma" panose="020B0604030504040204" pitchFamily="34" charset="0"/>
                <a:cs typeface="Arial" panose="020B0604020202020204" pitchFamily="34" charset="0"/>
              </a:rPr>
              <a:t>Spark</a:t>
            </a: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 </a:t>
            </a:r>
          </a:p>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Eclipse</a:t>
            </a:r>
          </a:p>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Mozilla</a:t>
            </a:r>
          </a:p>
          <a:p>
            <a:pPr marL="342900" indent="-342900">
              <a:lnSpc>
                <a:spcPct val="150000"/>
              </a:lnSpc>
              <a:buClr>
                <a:schemeClr val="accent5"/>
              </a:buClr>
              <a:buSzPct val="120000"/>
              <a:buFont typeface="Apple Symbols" panose="02000000000000000000" pitchFamily="2" charset="-79"/>
              <a:buChar char="⌗"/>
            </a:pPr>
            <a:r>
              <a:rPr lang="en-US" sz="2600" dirty="0" err="1">
                <a:solidFill>
                  <a:schemeClr val="tx2"/>
                </a:solidFill>
                <a:latin typeface="Arial" panose="020B0604020202020204" pitchFamily="34" charset="0"/>
                <a:ea typeface="Tahoma" panose="020B0604030504040204" pitchFamily="34" charset="0"/>
                <a:cs typeface="Arial" panose="020B0604020202020204" pitchFamily="34" charset="0"/>
              </a:rPr>
              <a:t>Netbeans</a:t>
            </a:r>
            <a:endParaRPr lang="en-US" sz="26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5" name="Oval 4">
            <a:extLst>
              <a:ext uri="{FF2B5EF4-FFF2-40B4-BE49-F238E27FC236}">
                <a16:creationId xmlns:a16="http://schemas.microsoft.com/office/drawing/2014/main" id="{91782902-FCAB-7544-B732-7F3F04473BDB}"/>
              </a:ext>
            </a:extLst>
          </p:cNvPr>
          <p:cNvSpPr/>
          <p:nvPr/>
        </p:nvSpPr>
        <p:spPr>
          <a:xfrm>
            <a:off x="659569" y="5359493"/>
            <a:ext cx="1555114" cy="1379095"/>
          </a:xfrm>
          <a:prstGeom prst="ellipse">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2"/>
                </a:solidFill>
              </a:rPr>
              <a:t>7101</a:t>
            </a:r>
            <a:endParaRPr lang="en-US" dirty="0">
              <a:solidFill>
                <a:schemeClr val="tx2"/>
              </a:solidFill>
            </a:endParaRPr>
          </a:p>
          <a:p>
            <a:pPr algn="ctr"/>
            <a:r>
              <a:rPr lang="en-US" sz="1400" dirty="0">
                <a:solidFill>
                  <a:schemeClr val="tx2"/>
                </a:solidFill>
              </a:rPr>
              <a:t>bug reports</a:t>
            </a:r>
          </a:p>
        </p:txBody>
      </p:sp>
      <p:cxnSp>
        <p:nvCxnSpPr>
          <p:cNvPr id="6" name="Elbow Connector 5">
            <a:extLst>
              <a:ext uri="{FF2B5EF4-FFF2-40B4-BE49-F238E27FC236}">
                <a16:creationId xmlns:a16="http://schemas.microsoft.com/office/drawing/2014/main" id="{5F38E7FC-BD9F-EB4E-8CA9-FD4E4C213AD4}"/>
              </a:ext>
            </a:extLst>
          </p:cNvPr>
          <p:cNvCxnSpPr>
            <a:cxnSpLocks/>
            <a:endCxn id="5" idx="2"/>
          </p:cNvCxnSpPr>
          <p:nvPr/>
        </p:nvCxnSpPr>
        <p:spPr>
          <a:xfrm rot="16200000" flipH="1">
            <a:off x="-1178358" y="4211114"/>
            <a:ext cx="3388970" cy="286883"/>
          </a:xfrm>
          <a:prstGeom prst="bentConnector2">
            <a:avLst/>
          </a:prstGeom>
          <a:ln w="38100">
            <a:solidFill>
              <a:schemeClr val="tx2"/>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F8FFC64-82F0-3544-9D11-ACA1A12700ED}"/>
              </a:ext>
            </a:extLst>
          </p:cNvPr>
          <p:cNvCxnSpPr>
            <a:cxnSpLocks/>
          </p:cNvCxnSpPr>
          <p:nvPr/>
        </p:nvCxnSpPr>
        <p:spPr>
          <a:xfrm>
            <a:off x="372686" y="2660071"/>
            <a:ext cx="126078"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FD8017C7-A991-2441-A720-DDE948629C74}"/>
              </a:ext>
            </a:extLst>
          </p:cNvPr>
          <p:cNvSpPr>
            <a:spLocks noGrp="1"/>
          </p:cNvSpPr>
          <p:nvPr>
            <p:ph type="sldNum" sz="quarter" idx="12"/>
          </p:nvPr>
        </p:nvSpPr>
        <p:spPr/>
        <p:txBody>
          <a:bodyPr/>
          <a:lstStyle/>
          <a:p>
            <a:fld id="{79D6BE41-4F07-9843-B89E-F43C6BF0BE36}" type="slidenum">
              <a:rPr lang="en-US" smtClean="0"/>
              <a:t>55</a:t>
            </a:fld>
            <a:endParaRPr lang="en-US"/>
          </a:p>
        </p:txBody>
      </p:sp>
    </p:spTree>
    <p:extLst>
      <p:ext uri="{BB962C8B-B14F-4D97-AF65-F5344CB8AC3E}">
        <p14:creationId xmlns:p14="http://schemas.microsoft.com/office/powerpoint/2010/main" val="34424808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72686" y="365125"/>
            <a:ext cx="10515600" cy="935152"/>
          </a:xfrm>
        </p:spPr>
        <p:txBody>
          <a:bodyPr>
            <a:normAutofit fontScale="90000"/>
          </a:bodyPr>
          <a:lstStyle/>
          <a:p>
            <a:r>
              <a:rPr lang="en-US" sz="4000" dirty="0"/>
              <a:t>Problem and Hypothesis:</a:t>
            </a:r>
            <a:br>
              <a:rPr lang="en-US" dirty="0"/>
            </a:br>
            <a:r>
              <a:rPr lang="en-US" sz="3600" dirty="0">
                <a:solidFill>
                  <a:schemeClr val="accent5"/>
                </a:solidFill>
                <a:ea typeface="Tahoma" panose="020B0604030504040204" pitchFamily="34" charset="0"/>
                <a:cs typeface="Arial" panose="020B0604020202020204" pitchFamily="34" charset="0"/>
              </a:rPr>
              <a:t>Our Hypothesis</a:t>
            </a:r>
            <a:endParaRPr lang="en-US" sz="3600" dirty="0">
              <a:solidFill>
                <a:schemeClr val="accent5"/>
              </a:solidFill>
            </a:endParaRPr>
          </a:p>
        </p:txBody>
      </p:sp>
      <p:sp>
        <p:nvSpPr>
          <p:cNvPr id="11" name="TextBox 10">
            <a:extLst>
              <a:ext uri="{FF2B5EF4-FFF2-40B4-BE49-F238E27FC236}">
                <a16:creationId xmlns:a16="http://schemas.microsoft.com/office/drawing/2014/main" id="{4434ABC3-1A75-1F4F-A1EF-7C50D397918D}"/>
              </a:ext>
            </a:extLst>
          </p:cNvPr>
          <p:cNvSpPr txBox="1"/>
          <p:nvPr/>
        </p:nvSpPr>
        <p:spPr>
          <a:xfrm>
            <a:off x="498764" y="1695797"/>
            <a:ext cx="11105803" cy="4219297"/>
          </a:xfrm>
          <a:prstGeom prst="rect">
            <a:avLst/>
          </a:prstGeom>
          <a:noFill/>
        </p:spPr>
        <p:txBody>
          <a:bodyPr wrap="square" rtlCol="0">
            <a:spAutoFit/>
          </a:bodyPr>
          <a:lstStyle/>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The temporal context of long-lived bug report leads to the performance improvement of classification system</a:t>
            </a:r>
          </a:p>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Feature selection methods which considers temporal context mitigate the effects of imbalanced and high dimensional data</a:t>
            </a:r>
          </a:p>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The temporal context modeling of long-lived bug reports using data-driven leads to the performance improvement</a:t>
            </a:r>
            <a:b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br>
            <a:endParaRPr lang="en-US" sz="26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94A2DA64-09E5-704D-A31D-4CC1D86FE922}"/>
              </a:ext>
            </a:extLst>
          </p:cNvPr>
          <p:cNvSpPr>
            <a:spLocks noGrp="1"/>
          </p:cNvSpPr>
          <p:nvPr>
            <p:ph type="sldNum" sz="quarter" idx="12"/>
          </p:nvPr>
        </p:nvSpPr>
        <p:spPr/>
        <p:txBody>
          <a:bodyPr/>
          <a:lstStyle/>
          <a:p>
            <a:fld id="{79D6BE41-4F07-9843-B89E-F43C6BF0BE36}" type="slidenum">
              <a:rPr lang="en-US" smtClean="0"/>
              <a:t>56</a:t>
            </a:fld>
            <a:endParaRPr lang="en-US"/>
          </a:p>
        </p:txBody>
      </p:sp>
    </p:spTree>
    <p:extLst>
      <p:ext uri="{BB962C8B-B14F-4D97-AF65-F5344CB8AC3E}">
        <p14:creationId xmlns:p14="http://schemas.microsoft.com/office/powerpoint/2010/main" val="39401022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EDF83D5-70C1-774C-BF74-F048D519461B}"/>
              </a:ext>
            </a:extLst>
          </p:cNvPr>
          <p:cNvSpPr>
            <a:spLocks noGrp="1"/>
          </p:cNvSpPr>
          <p:nvPr>
            <p:ph type="title"/>
          </p:nvPr>
        </p:nvSpPr>
        <p:spPr>
          <a:xfrm>
            <a:off x="372686" y="407632"/>
            <a:ext cx="10515600" cy="850138"/>
          </a:xfrm>
        </p:spPr>
        <p:txBody>
          <a:bodyPr>
            <a:normAutofit fontScale="90000"/>
          </a:bodyPr>
          <a:lstStyle/>
          <a:p>
            <a:r>
              <a:rPr lang="en-US" sz="4000"/>
              <a:t>State-Of-The-Art:</a:t>
            </a:r>
            <a:br>
              <a:rPr lang="en-US"/>
            </a:br>
            <a:r>
              <a:rPr lang="en-US" sz="3600">
                <a:solidFill>
                  <a:schemeClr val="accent5"/>
                </a:solidFill>
                <a:ea typeface="Tahoma" panose="020B0604030504040204" pitchFamily="34" charset="0"/>
                <a:cs typeface="Arial" panose="020B0604020202020204" pitchFamily="34" charset="0"/>
              </a:rPr>
              <a:t>From Our Mapping Review</a:t>
            </a:r>
            <a:endParaRPr lang="en-US" sz="3900" dirty="0">
              <a:solidFill>
                <a:schemeClr val="accent5"/>
              </a:solidFill>
            </a:endParaRPr>
          </a:p>
        </p:txBody>
      </p:sp>
      <p:pic>
        <p:nvPicPr>
          <p:cNvPr id="3" name="Picture 2">
            <a:extLst>
              <a:ext uri="{FF2B5EF4-FFF2-40B4-BE49-F238E27FC236}">
                <a16:creationId xmlns:a16="http://schemas.microsoft.com/office/drawing/2014/main" id="{70749C7B-9E5F-EC48-912F-6AFE8F870335}"/>
              </a:ext>
            </a:extLst>
          </p:cNvPr>
          <p:cNvPicPr>
            <a:picLocks noChangeAspect="1"/>
          </p:cNvPicPr>
          <p:nvPr/>
        </p:nvPicPr>
        <p:blipFill>
          <a:blip r:embed="rId3"/>
          <a:stretch>
            <a:fillRect/>
          </a:stretch>
        </p:blipFill>
        <p:spPr>
          <a:xfrm>
            <a:off x="6234548" y="1455044"/>
            <a:ext cx="5760000" cy="4653275"/>
          </a:xfrm>
          <a:prstGeom prst="rect">
            <a:avLst/>
          </a:prstGeom>
        </p:spPr>
      </p:pic>
      <p:pic>
        <p:nvPicPr>
          <p:cNvPr id="8" name="Picture 7">
            <a:extLst>
              <a:ext uri="{FF2B5EF4-FFF2-40B4-BE49-F238E27FC236}">
                <a16:creationId xmlns:a16="http://schemas.microsoft.com/office/drawing/2014/main" id="{418ED5E4-665F-274A-BFDA-73A6502E1F30}"/>
              </a:ext>
            </a:extLst>
          </p:cNvPr>
          <p:cNvPicPr>
            <a:picLocks noChangeAspect="1"/>
          </p:cNvPicPr>
          <p:nvPr/>
        </p:nvPicPr>
        <p:blipFill>
          <a:blip r:embed="rId4"/>
          <a:stretch>
            <a:fillRect/>
          </a:stretch>
        </p:blipFill>
        <p:spPr>
          <a:xfrm>
            <a:off x="304738" y="1471669"/>
            <a:ext cx="5760000" cy="4653275"/>
          </a:xfrm>
          <a:prstGeom prst="rect">
            <a:avLst/>
          </a:prstGeom>
        </p:spPr>
      </p:pic>
      <p:sp>
        <p:nvSpPr>
          <p:cNvPr id="9" name="TextBox 8">
            <a:extLst>
              <a:ext uri="{FF2B5EF4-FFF2-40B4-BE49-F238E27FC236}">
                <a16:creationId xmlns:a16="http://schemas.microsoft.com/office/drawing/2014/main" id="{9634C0BC-9957-DA44-BCD0-F5E54F49B7D9}"/>
              </a:ext>
            </a:extLst>
          </p:cNvPr>
          <p:cNvSpPr txBox="1"/>
          <p:nvPr/>
        </p:nvSpPr>
        <p:spPr>
          <a:xfrm>
            <a:off x="7822143" y="6166508"/>
            <a:ext cx="2584810" cy="369332"/>
          </a:xfrm>
          <a:prstGeom prst="rect">
            <a:avLst/>
          </a:prstGeom>
          <a:noFill/>
        </p:spPr>
        <p:txBody>
          <a:bodyPr wrap="none" rtlCol="0">
            <a:spAutoFit/>
          </a:bodyPr>
          <a:lstStyle/>
          <a:p>
            <a:r>
              <a:rPr lang="en-US" b="1" dirty="0">
                <a:solidFill>
                  <a:schemeClr val="tx2"/>
                </a:solidFill>
              </a:rPr>
              <a:t>ML algorithms categories</a:t>
            </a:r>
          </a:p>
        </p:txBody>
      </p:sp>
      <p:sp>
        <p:nvSpPr>
          <p:cNvPr id="48" name="TextBox 47">
            <a:extLst>
              <a:ext uri="{FF2B5EF4-FFF2-40B4-BE49-F238E27FC236}">
                <a16:creationId xmlns:a16="http://schemas.microsoft.com/office/drawing/2014/main" id="{E5897D21-3C97-5547-AA47-411CDCB581DB}"/>
              </a:ext>
            </a:extLst>
          </p:cNvPr>
          <p:cNvSpPr txBox="1"/>
          <p:nvPr/>
        </p:nvSpPr>
        <p:spPr>
          <a:xfrm>
            <a:off x="2003757" y="6083622"/>
            <a:ext cx="2057743" cy="369332"/>
          </a:xfrm>
          <a:prstGeom prst="rect">
            <a:avLst/>
          </a:prstGeom>
          <a:noFill/>
        </p:spPr>
        <p:txBody>
          <a:bodyPr wrap="none" rtlCol="0">
            <a:spAutoFit/>
          </a:bodyPr>
          <a:lstStyle/>
          <a:p>
            <a:r>
              <a:rPr lang="en-US" b="1" dirty="0">
                <a:solidFill>
                  <a:schemeClr val="tx2"/>
                </a:solidFill>
              </a:rPr>
              <a:t>Features Categories</a:t>
            </a:r>
          </a:p>
        </p:txBody>
      </p:sp>
      <p:sp>
        <p:nvSpPr>
          <p:cNvPr id="50" name="Rectangle 49">
            <a:extLst>
              <a:ext uri="{FF2B5EF4-FFF2-40B4-BE49-F238E27FC236}">
                <a16:creationId xmlns:a16="http://schemas.microsoft.com/office/drawing/2014/main" id="{20798B64-B643-054F-BA3A-BC2695078653}"/>
              </a:ext>
            </a:extLst>
          </p:cNvPr>
          <p:cNvSpPr/>
          <p:nvPr/>
        </p:nvSpPr>
        <p:spPr>
          <a:xfrm>
            <a:off x="3524596" y="1307645"/>
            <a:ext cx="536904" cy="4825852"/>
          </a:xfrm>
          <a:prstGeom prst="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900B1906-3D91-E642-A358-6ED270761617}"/>
              </a:ext>
            </a:extLst>
          </p:cNvPr>
          <p:cNvSpPr/>
          <p:nvPr/>
        </p:nvSpPr>
        <p:spPr>
          <a:xfrm>
            <a:off x="8628611" y="1418630"/>
            <a:ext cx="365760" cy="4825852"/>
          </a:xfrm>
          <a:prstGeom prst="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9">
            <a:extLst>
              <a:ext uri="{FF2B5EF4-FFF2-40B4-BE49-F238E27FC236}">
                <a16:creationId xmlns:a16="http://schemas.microsoft.com/office/drawing/2014/main" id="{CD2014CF-84CD-3C43-A17E-FC7F4EAAE23D}"/>
              </a:ext>
            </a:extLst>
          </p:cNvPr>
          <p:cNvSpPr>
            <a:spLocks noGrp="1"/>
          </p:cNvSpPr>
          <p:nvPr>
            <p:ph type="sldNum" sz="quarter" idx="12"/>
          </p:nvPr>
        </p:nvSpPr>
        <p:spPr/>
        <p:txBody>
          <a:bodyPr/>
          <a:lstStyle/>
          <a:p>
            <a:fld id="{79D6BE41-4F07-9843-B89E-F43C6BF0BE36}" type="slidenum">
              <a:rPr lang="en-US" smtClean="0"/>
              <a:t>57</a:t>
            </a:fld>
            <a:endParaRPr lang="en-US"/>
          </a:p>
        </p:txBody>
      </p:sp>
    </p:spTree>
    <p:extLst>
      <p:ext uri="{BB962C8B-B14F-4D97-AF65-F5344CB8AC3E}">
        <p14:creationId xmlns:p14="http://schemas.microsoft.com/office/powerpoint/2010/main" val="26677927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72686" y="365125"/>
            <a:ext cx="10515600" cy="935152"/>
          </a:xfrm>
        </p:spPr>
        <p:txBody>
          <a:bodyPr>
            <a:normAutofit fontScale="90000"/>
          </a:bodyPr>
          <a:lstStyle/>
          <a:p>
            <a:r>
              <a:rPr lang="en-US" sz="4000" dirty="0"/>
              <a:t>Research Activity:</a:t>
            </a:r>
            <a:br>
              <a:rPr lang="en-US" dirty="0"/>
            </a:br>
            <a:r>
              <a:rPr lang="en-US" sz="3600" dirty="0">
                <a:solidFill>
                  <a:schemeClr val="accent5"/>
                </a:solidFill>
                <a:ea typeface="Tahoma" panose="020B0604030504040204" pitchFamily="34" charset="0"/>
                <a:cs typeface="Arial" panose="020B0604020202020204" pitchFamily="34" charset="0"/>
              </a:rPr>
              <a:t>Identifying main problems, gaps e opportunities</a:t>
            </a:r>
            <a:endParaRPr lang="en-US" sz="3600" dirty="0">
              <a:solidFill>
                <a:schemeClr val="accent5"/>
              </a:solidFill>
            </a:endParaRPr>
          </a:p>
        </p:txBody>
      </p:sp>
      <p:sp>
        <p:nvSpPr>
          <p:cNvPr id="11" name="TextBox 10">
            <a:extLst>
              <a:ext uri="{FF2B5EF4-FFF2-40B4-BE49-F238E27FC236}">
                <a16:creationId xmlns:a16="http://schemas.microsoft.com/office/drawing/2014/main" id="{4434ABC3-1A75-1F4F-A1EF-7C50D397918D}"/>
              </a:ext>
            </a:extLst>
          </p:cNvPr>
          <p:cNvSpPr txBox="1"/>
          <p:nvPr/>
        </p:nvSpPr>
        <p:spPr>
          <a:xfrm>
            <a:off x="498764" y="1695797"/>
            <a:ext cx="11105803" cy="1818639"/>
          </a:xfrm>
          <a:prstGeom prst="rect">
            <a:avLst/>
          </a:prstGeom>
          <a:noFill/>
        </p:spPr>
        <p:txBody>
          <a:bodyPr wrap="square" rtlCol="0">
            <a:spAutoFit/>
          </a:bodyPr>
          <a:lstStyle/>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Modeling temporal context of bug reports</a:t>
            </a:r>
          </a:p>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Feature selection in imbalance and high dimensionality data</a:t>
            </a:r>
          </a:p>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Investigating data-driven methods to predict bug severity repository</a:t>
            </a:r>
          </a:p>
        </p:txBody>
      </p:sp>
      <p:sp>
        <p:nvSpPr>
          <p:cNvPr id="2" name="Slide Number Placeholder 1">
            <a:extLst>
              <a:ext uri="{FF2B5EF4-FFF2-40B4-BE49-F238E27FC236}">
                <a16:creationId xmlns:a16="http://schemas.microsoft.com/office/drawing/2014/main" id="{38FB9AC2-63A0-6743-90F5-90972EAFC86E}"/>
              </a:ext>
            </a:extLst>
          </p:cNvPr>
          <p:cNvSpPr>
            <a:spLocks noGrp="1"/>
          </p:cNvSpPr>
          <p:nvPr>
            <p:ph type="sldNum" sz="quarter" idx="12"/>
          </p:nvPr>
        </p:nvSpPr>
        <p:spPr/>
        <p:txBody>
          <a:bodyPr/>
          <a:lstStyle/>
          <a:p>
            <a:fld id="{79D6BE41-4F07-9843-B89E-F43C6BF0BE36}" type="slidenum">
              <a:rPr lang="en-US" smtClean="0"/>
              <a:t>58</a:t>
            </a:fld>
            <a:endParaRPr lang="en-US"/>
          </a:p>
        </p:txBody>
      </p:sp>
    </p:spTree>
    <p:extLst>
      <p:ext uri="{BB962C8B-B14F-4D97-AF65-F5344CB8AC3E}">
        <p14:creationId xmlns:p14="http://schemas.microsoft.com/office/powerpoint/2010/main" val="24076887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83126C1C-33D2-644E-BF18-A66A3D03EEA8}"/>
              </a:ext>
            </a:extLst>
          </p:cNvPr>
          <p:cNvSpPr>
            <a:spLocks noGrp="1"/>
          </p:cNvSpPr>
          <p:nvPr>
            <p:ph type="title"/>
          </p:nvPr>
        </p:nvSpPr>
        <p:spPr>
          <a:xfrm>
            <a:off x="372686" y="365125"/>
            <a:ext cx="11693808" cy="935152"/>
          </a:xfrm>
        </p:spPr>
        <p:txBody>
          <a:bodyPr>
            <a:normAutofit fontScale="90000"/>
          </a:bodyPr>
          <a:lstStyle/>
          <a:p>
            <a:r>
              <a:rPr lang="en-US" sz="4000" dirty="0"/>
              <a:t>Research Activity:</a:t>
            </a:r>
            <a:br>
              <a:rPr lang="en-US" dirty="0"/>
            </a:br>
            <a:r>
              <a:rPr lang="en-US" sz="3600" dirty="0">
                <a:solidFill>
                  <a:schemeClr val="accent5"/>
                </a:solidFill>
                <a:ea typeface="Tahoma" panose="020B0604030504040204" pitchFamily="34" charset="0"/>
                <a:cs typeface="Arial" panose="020B0604020202020204" pitchFamily="34" charset="0"/>
              </a:rPr>
              <a:t>Implementing and Evaluation New Learning Models for Bug Report Severity Prediction</a:t>
            </a:r>
            <a:endParaRPr lang="en-US" sz="3100" dirty="0">
              <a:solidFill>
                <a:schemeClr val="accent5"/>
              </a:solidFill>
            </a:endParaRPr>
          </a:p>
        </p:txBody>
      </p:sp>
      <p:sp>
        <p:nvSpPr>
          <p:cNvPr id="3" name="TextBox 2">
            <a:extLst>
              <a:ext uri="{FF2B5EF4-FFF2-40B4-BE49-F238E27FC236}">
                <a16:creationId xmlns:a16="http://schemas.microsoft.com/office/drawing/2014/main" id="{6823774F-0CE8-9348-9DA3-A9C3628678E6}"/>
              </a:ext>
            </a:extLst>
          </p:cNvPr>
          <p:cNvSpPr txBox="1"/>
          <p:nvPr/>
        </p:nvSpPr>
        <p:spPr>
          <a:xfrm>
            <a:off x="498764" y="1695797"/>
            <a:ext cx="11105803" cy="4816703"/>
          </a:xfrm>
          <a:prstGeom prst="rect">
            <a:avLst/>
          </a:prstGeom>
          <a:noFill/>
        </p:spPr>
        <p:txBody>
          <a:bodyPr wrap="square" rtlCol="0">
            <a:spAutoFit/>
          </a:bodyPr>
          <a:lstStyle/>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Implementation:</a:t>
            </a:r>
            <a:b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br>
            <a:r>
              <a:rPr lang="en-US" sz="2600" dirty="0" err="1">
                <a:solidFill>
                  <a:schemeClr val="tx2"/>
                </a:solidFill>
                <a:latin typeface="Arial" panose="020B0604020202020204" pitchFamily="34" charset="0"/>
                <a:ea typeface="Tahoma" panose="020B0604030504040204" pitchFamily="34" charset="0"/>
                <a:cs typeface="Arial" panose="020B0604020202020204" pitchFamily="34" charset="0"/>
              </a:rPr>
              <a:t>BoTG</a:t>
            </a: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 code base, GA R, H2O, </a:t>
            </a:r>
            <a:r>
              <a:rPr lang="en-US" sz="2600" dirty="0" err="1">
                <a:solidFill>
                  <a:schemeClr val="tx2"/>
                </a:solidFill>
                <a:latin typeface="Arial" panose="020B0604020202020204" pitchFamily="34" charset="0"/>
                <a:ea typeface="Tahoma" panose="020B0604030504040204" pitchFamily="34" charset="0"/>
                <a:cs typeface="Arial" panose="020B0604020202020204" pitchFamily="34" charset="0"/>
              </a:rPr>
              <a:t>Keras</a:t>
            </a: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 </a:t>
            </a:r>
            <a:r>
              <a:rPr lang="en-US" sz="2600" dirty="0" err="1">
                <a:solidFill>
                  <a:schemeClr val="tx2"/>
                </a:solidFill>
                <a:latin typeface="Arial" panose="020B0604020202020204" pitchFamily="34" charset="0"/>
                <a:ea typeface="Tahoma" panose="020B0604030504040204" pitchFamily="34" charset="0"/>
                <a:cs typeface="Arial" panose="020B0604020202020204" pitchFamily="34" charset="0"/>
              </a:rPr>
              <a:t>Tensorflow</a:t>
            </a: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 R Caret and R Stat</a:t>
            </a:r>
          </a:p>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Evaluation:</a:t>
            </a:r>
            <a:b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b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Datasets: those used in our mapping review</a:t>
            </a:r>
            <a:b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b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Metrics: precision, recall and f-measure</a:t>
            </a:r>
            <a:b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b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Baselines: proposed approaches in our mapping review</a:t>
            </a:r>
            <a:b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br>
            <a:b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br>
            <a:endParaRPr lang="en-US" sz="26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8C59FD20-9F97-644F-953E-A3F484687BE1}"/>
              </a:ext>
            </a:extLst>
          </p:cNvPr>
          <p:cNvSpPr>
            <a:spLocks noGrp="1"/>
          </p:cNvSpPr>
          <p:nvPr>
            <p:ph type="sldNum" sz="quarter" idx="12"/>
          </p:nvPr>
        </p:nvSpPr>
        <p:spPr/>
        <p:txBody>
          <a:bodyPr/>
          <a:lstStyle/>
          <a:p>
            <a:fld id="{79D6BE41-4F07-9843-B89E-F43C6BF0BE36}" type="slidenum">
              <a:rPr lang="en-US" smtClean="0"/>
              <a:t>59</a:t>
            </a:fld>
            <a:endParaRPr lang="en-US"/>
          </a:p>
        </p:txBody>
      </p:sp>
    </p:spTree>
    <p:extLst>
      <p:ext uri="{BB962C8B-B14F-4D97-AF65-F5344CB8AC3E}">
        <p14:creationId xmlns:p14="http://schemas.microsoft.com/office/powerpoint/2010/main" val="1015249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611CC71-4356-B540-B178-C84D5867F7EE}"/>
              </a:ext>
            </a:extLst>
          </p:cNvPr>
          <p:cNvPicPr>
            <a:picLocks noChangeAspect="1"/>
          </p:cNvPicPr>
          <p:nvPr/>
        </p:nvPicPr>
        <p:blipFill>
          <a:blip r:embed="rId3"/>
          <a:stretch>
            <a:fillRect/>
          </a:stretch>
        </p:blipFill>
        <p:spPr>
          <a:xfrm>
            <a:off x="372686" y="1140631"/>
            <a:ext cx="11625317" cy="3009208"/>
          </a:xfrm>
          <a:prstGeom prst="rect">
            <a:avLst/>
          </a:prstGeom>
        </p:spPr>
      </p:pic>
      <p:sp>
        <p:nvSpPr>
          <p:cNvPr id="11" name="Rectangle 10">
            <a:extLst>
              <a:ext uri="{FF2B5EF4-FFF2-40B4-BE49-F238E27FC236}">
                <a16:creationId xmlns:a16="http://schemas.microsoft.com/office/drawing/2014/main" id="{AF22DD78-F314-ED4C-9CBE-6AC27234A7BF}"/>
              </a:ext>
            </a:extLst>
          </p:cNvPr>
          <p:cNvSpPr/>
          <p:nvPr/>
        </p:nvSpPr>
        <p:spPr>
          <a:xfrm>
            <a:off x="372687" y="1822274"/>
            <a:ext cx="11487308" cy="631768"/>
          </a:xfrm>
          <a:prstGeom prst="rect">
            <a:avLst/>
          </a:prstGeom>
          <a:no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43E834DF-0605-7443-8417-79DF3C4E8C9F}"/>
              </a:ext>
            </a:extLst>
          </p:cNvPr>
          <p:cNvSpPr txBox="1"/>
          <p:nvPr/>
        </p:nvSpPr>
        <p:spPr>
          <a:xfrm>
            <a:off x="9811100" y="4139962"/>
            <a:ext cx="2048894" cy="369332"/>
          </a:xfrm>
          <a:prstGeom prst="rect">
            <a:avLst/>
          </a:prstGeom>
          <a:noFill/>
        </p:spPr>
        <p:txBody>
          <a:bodyPr wrap="none" rtlCol="0">
            <a:spAutoFit/>
          </a:bodyPr>
          <a:lstStyle/>
          <a:p>
            <a:r>
              <a:rPr lang="en-US" b="1" dirty="0">
                <a:solidFill>
                  <a:schemeClr val="tx2"/>
                </a:solidFill>
              </a:rPr>
              <a:t>Source: </a:t>
            </a:r>
            <a:r>
              <a:rPr lang="en-US" b="1" dirty="0" err="1">
                <a:solidFill>
                  <a:schemeClr val="tx2"/>
                </a:solidFill>
              </a:rPr>
              <a:t>Saha</a:t>
            </a:r>
            <a:r>
              <a:rPr lang="en-US" b="1" dirty="0">
                <a:solidFill>
                  <a:schemeClr val="tx2"/>
                </a:solidFill>
              </a:rPr>
              <a:t>, 2014.</a:t>
            </a:r>
          </a:p>
        </p:txBody>
      </p:sp>
      <p:sp>
        <p:nvSpPr>
          <p:cNvPr id="29" name="TextBox 28">
            <a:extLst>
              <a:ext uri="{FF2B5EF4-FFF2-40B4-BE49-F238E27FC236}">
                <a16:creationId xmlns:a16="http://schemas.microsoft.com/office/drawing/2014/main" id="{D959F4E3-7E02-8C46-8E8C-02B2FD9F0A76}"/>
              </a:ext>
            </a:extLst>
          </p:cNvPr>
          <p:cNvSpPr txBox="1"/>
          <p:nvPr/>
        </p:nvSpPr>
        <p:spPr>
          <a:xfrm>
            <a:off x="1021005" y="4292873"/>
            <a:ext cx="8179162" cy="830997"/>
          </a:xfrm>
          <a:prstGeom prst="rect">
            <a:avLst/>
          </a:prstGeom>
          <a:noFill/>
        </p:spPr>
        <p:txBody>
          <a:bodyPr wrap="none" rtlCol="0">
            <a:spAutoFit/>
          </a:bodyPr>
          <a:lstStyle/>
          <a:p>
            <a:r>
              <a:rPr lang="en-US" sz="240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 50% (+/-4%) were fixed within a week in Java projects </a:t>
            </a:r>
          </a:p>
          <a:p>
            <a:r>
              <a:rPr lang="en-US" sz="240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and within one month in C projects.</a:t>
            </a:r>
          </a:p>
        </p:txBody>
      </p:sp>
      <p:cxnSp>
        <p:nvCxnSpPr>
          <p:cNvPr id="5" name="Elbow Connector 4">
            <a:extLst>
              <a:ext uri="{FF2B5EF4-FFF2-40B4-BE49-F238E27FC236}">
                <a16:creationId xmlns:a16="http://schemas.microsoft.com/office/drawing/2014/main" id="{E4DCC022-50D6-2648-B4FC-193E4863924A}"/>
              </a:ext>
            </a:extLst>
          </p:cNvPr>
          <p:cNvCxnSpPr>
            <a:cxnSpLocks/>
            <a:stCxn id="11" idx="1"/>
            <a:endCxn id="29" idx="1"/>
          </p:cNvCxnSpPr>
          <p:nvPr/>
        </p:nvCxnSpPr>
        <p:spPr>
          <a:xfrm rot="10800000" flipH="1" flipV="1">
            <a:off x="372687" y="2138158"/>
            <a:ext cx="648318" cy="2570214"/>
          </a:xfrm>
          <a:prstGeom prst="bentConnector3">
            <a:avLst>
              <a:gd name="adj1" fmla="val -35260"/>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9C221677-662B-BD40-9285-9C530AC813E3}"/>
              </a:ext>
            </a:extLst>
          </p:cNvPr>
          <p:cNvSpPr/>
          <p:nvPr/>
        </p:nvSpPr>
        <p:spPr>
          <a:xfrm>
            <a:off x="372685" y="2454042"/>
            <a:ext cx="11487310" cy="1175117"/>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Elbow Connector 8">
            <a:extLst>
              <a:ext uri="{FF2B5EF4-FFF2-40B4-BE49-F238E27FC236}">
                <a16:creationId xmlns:a16="http://schemas.microsoft.com/office/drawing/2014/main" id="{7CABF909-29C8-144F-8BDA-2F84A75F9576}"/>
              </a:ext>
            </a:extLst>
          </p:cNvPr>
          <p:cNvCxnSpPr>
            <a:cxnSpLocks/>
            <a:stCxn id="8" idx="3"/>
            <a:endCxn id="19" idx="3"/>
          </p:cNvCxnSpPr>
          <p:nvPr/>
        </p:nvCxnSpPr>
        <p:spPr>
          <a:xfrm flipH="1">
            <a:off x="8733544" y="3041601"/>
            <a:ext cx="3126451" cy="2563093"/>
          </a:xfrm>
          <a:prstGeom prst="bentConnector3">
            <a:avLst>
              <a:gd name="adj1" fmla="val -7312"/>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2F8B3BC-B91F-B64F-B026-9093A3AA7CD4}"/>
              </a:ext>
            </a:extLst>
          </p:cNvPr>
          <p:cNvSpPr txBox="1"/>
          <p:nvPr/>
        </p:nvSpPr>
        <p:spPr>
          <a:xfrm>
            <a:off x="740074" y="5189195"/>
            <a:ext cx="7993470" cy="830997"/>
          </a:xfrm>
          <a:prstGeom prst="rect">
            <a:avLst/>
          </a:prstGeom>
          <a:noFill/>
        </p:spPr>
        <p:txBody>
          <a:bodyPr wrap="none" rtlCol="0">
            <a:spAutoFit/>
          </a:bodyPr>
          <a:lstStyle/>
          <a:p>
            <a:r>
              <a:rPr lang="en-US" sz="240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over 90% of them adversely affect the user’s experience </a:t>
            </a:r>
          </a:p>
          <a:p>
            <a:r>
              <a:rPr lang="en-US" sz="2400"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throughout many releases.</a:t>
            </a:r>
          </a:p>
        </p:txBody>
      </p:sp>
      <p:sp>
        <p:nvSpPr>
          <p:cNvPr id="6" name="Slide Number Placeholder 5">
            <a:extLst>
              <a:ext uri="{FF2B5EF4-FFF2-40B4-BE49-F238E27FC236}">
                <a16:creationId xmlns:a16="http://schemas.microsoft.com/office/drawing/2014/main" id="{327645FC-67B9-AA4E-8E23-005DAC4F9D96}"/>
              </a:ext>
            </a:extLst>
          </p:cNvPr>
          <p:cNvSpPr>
            <a:spLocks noGrp="1"/>
          </p:cNvSpPr>
          <p:nvPr>
            <p:ph type="sldNum" sz="quarter" idx="12"/>
          </p:nvPr>
        </p:nvSpPr>
        <p:spPr>
          <a:xfrm>
            <a:off x="10886308" y="5751748"/>
            <a:ext cx="949411" cy="365125"/>
          </a:xfrm>
        </p:spPr>
        <p:txBody>
          <a:bodyPr/>
          <a:lstStyle/>
          <a:p>
            <a:fld id="{79D6BE41-4F07-9843-B89E-F43C6BF0BE36}" type="slidenum">
              <a:rPr lang="en-US" smtClean="0"/>
              <a:t>6</a:t>
            </a:fld>
            <a:endParaRPr lang="en-US"/>
          </a:p>
        </p:txBody>
      </p:sp>
      <p:sp>
        <p:nvSpPr>
          <p:cNvPr id="10" name="Title 9">
            <a:extLst>
              <a:ext uri="{FF2B5EF4-FFF2-40B4-BE49-F238E27FC236}">
                <a16:creationId xmlns:a16="http://schemas.microsoft.com/office/drawing/2014/main" id="{A1AE3331-CF79-6044-85B2-2D4FD49EABD4}"/>
              </a:ext>
            </a:extLst>
          </p:cNvPr>
          <p:cNvSpPr>
            <a:spLocks noGrp="1"/>
          </p:cNvSpPr>
          <p:nvPr>
            <p:ph type="title"/>
          </p:nvPr>
        </p:nvSpPr>
        <p:spPr>
          <a:xfrm>
            <a:off x="372685" y="365125"/>
            <a:ext cx="11463033" cy="611059"/>
          </a:xfrm>
        </p:spPr>
        <p:txBody>
          <a:bodyPr/>
          <a:lstStyle/>
          <a:p>
            <a:r>
              <a:rPr lang="en-US" dirty="0"/>
              <a:t>Motivation</a:t>
            </a:r>
          </a:p>
        </p:txBody>
      </p:sp>
    </p:spTree>
    <p:extLst>
      <p:ext uri="{BB962C8B-B14F-4D97-AF65-F5344CB8AC3E}">
        <p14:creationId xmlns:p14="http://schemas.microsoft.com/office/powerpoint/2010/main" val="53840847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72686" y="365125"/>
            <a:ext cx="10515600" cy="935152"/>
          </a:xfrm>
        </p:spPr>
        <p:txBody>
          <a:bodyPr>
            <a:normAutofit fontScale="90000"/>
          </a:bodyPr>
          <a:lstStyle/>
          <a:p>
            <a:r>
              <a:rPr lang="en-US" sz="4000" dirty="0"/>
              <a:t>Research Activity:</a:t>
            </a:r>
            <a:br>
              <a:rPr lang="en-US" dirty="0"/>
            </a:br>
            <a:r>
              <a:rPr lang="en-US" sz="3600" dirty="0">
                <a:solidFill>
                  <a:schemeClr val="accent5"/>
                </a:solidFill>
                <a:ea typeface="Tahoma" panose="020B0604030504040204" pitchFamily="34" charset="0"/>
                <a:cs typeface="Arial" panose="020B0604020202020204" pitchFamily="34" charset="0"/>
              </a:rPr>
              <a:t>Learning with peers reviews</a:t>
            </a:r>
            <a:endParaRPr lang="en-US" dirty="0">
              <a:solidFill>
                <a:schemeClr val="accent5"/>
              </a:solidFill>
            </a:endParaRPr>
          </a:p>
        </p:txBody>
      </p:sp>
      <p:sp>
        <p:nvSpPr>
          <p:cNvPr id="24" name="TextBox 23">
            <a:extLst>
              <a:ext uri="{FF2B5EF4-FFF2-40B4-BE49-F238E27FC236}">
                <a16:creationId xmlns:a16="http://schemas.microsoft.com/office/drawing/2014/main" id="{E40D267A-2FC8-1B40-A690-BE1CE6573F32}"/>
              </a:ext>
            </a:extLst>
          </p:cNvPr>
          <p:cNvSpPr txBox="1"/>
          <p:nvPr/>
        </p:nvSpPr>
        <p:spPr>
          <a:xfrm>
            <a:off x="498764" y="1695797"/>
            <a:ext cx="11105803" cy="3616375"/>
          </a:xfrm>
          <a:prstGeom prst="rect">
            <a:avLst/>
          </a:prstGeom>
          <a:noFill/>
        </p:spPr>
        <p:txBody>
          <a:bodyPr wrap="square" rtlCol="0">
            <a:spAutoFit/>
          </a:bodyPr>
          <a:lstStyle/>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Machine Learning Based Prediction of Change Request Severity Level: Experimental Results – Submitted on 10/02/17</a:t>
            </a:r>
            <a:b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b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Mining Software Repository 2017 (MSR) - </a:t>
            </a:r>
            <a:r>
              <a:rPr lang="en-US" sz="2600" dirty="0" err="1">
                <a:solidFill>
                  <a:schemeClr val="tx2"/>
                </a:solidFill>
                <a:latin typeface="Arial" panose="020B0604020202020204" pitchFamily="34" charset="0"/>
                <a:ea typeface="Tahoma" panose="020B0604030504040204" pitchFamily="34" charset="0"/>
                <a:cs typeface="Arial" panose="020B0604020202020204" pitchFamily="34" charset="0"/>
              </a:rPr>
              <a:t>Qualis</a:t>
            </a: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 A1</a:t>
            </a:r>
          </a:p>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Machine Learning Based Prediction of CR Severity Level in FLOSS: Experimental Results – Submitted on 05/06/17</a:t>
            </a:r>
            <a:b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b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International Conference on Data Mining (ICDM) – </a:t>
            </a:r>
            <a:r>
              <a:rPr lang="en-US" sz="2600" dirty="0" err="1">
                <a:solidFill>
                  <a:schemeClr val="tx2"/>
                </a:solidFill>
                <a:latin typeface="Arial" panose="020B0604020202020204" pitchFamily="34" charset="0"/>
                <a:ea typeface="Tahoma" panose="020B0604030504040204" pitchFamily="34" charset="0"/>
                <a:cs typeface="Arial" panose="020B0604020202020204" pitchFamily="34" charset="0"/>
              </a:rPr>
              <a:t>Qualis</a:t>
            </a:r>
            <a:r>
              <a:rPr lang="en-US" sz="2600" dirty="0">
                <a:solidFill>
                  <a:schemeClr val="tx2"/>
                </a:solidFill>
                <a:latin typeface="Arial" panose="020B0604020202020204" pitchFamily="34" charset="0"/>
                <a:ea typeface="Tahoma" panose="020B0604030504040204" pitchFamily="34" charset="0"/>
                <a:cs typeface="Arial" panose="020B0604020202020204" pitchFamily="34" charset="0"/>
              </a:rPr>
              <a:t>: A1</a:t>
            </a:r>
          </a:p>
        </p:txBody>
      </p:sp>
      <p:sp>
        <p:nvSpPr>
          <p:cNvPr id="2" name="Slide Number Placeholder 1">
            <a:extLst>
              <a:ext uri="{FF2B5EF4-FFF2-40B4-BE49-F238E27FC236}">
                <a16:creationId xmlns:a16="http://schemas.microsoft.com/office/drawing/2014/main" id="{39C0BD26-AB0A-7F45-90FB-0B8F17A36EAB}"/>
              </a:ext>
            </a:extLst>
          </p:cNvPr>
          <p:cNvSpPr>
            <a:spLocks noGrp="1"/>
          </p:cNvSpPr>
          <p:nvPr>
            <p:ph type="sldNum" sz="quarter" idx="12"/>
          </p:nvPr>
        </p:nvSpPr>
        <p:spPr/>
        <p:txBody>
          <a:bodyPr/>
          <a:lstStyle/>
          <a:p>
            <a:fld id="{79D6BE41-4F07-9843-B89E-F43C6BF0BE36}" type="slidenum">
              <a:rPr lang="en-US" smtClean="0"/>
              <a:t>60</a:t>
            </a:fld>
            <a:endParaRPr lang="en-US"/>
          </a:p>
        </p:txBody>
      </p:sp>
    </p:spTree>
    <p:extLst>
      <p:ext uri="{BB962C8B-B14F-4D97-AF65-F5344CB8AC3E}">
        <p14:creationId xmlns:p14="http://schemas.microsoft.com/office/powerpoint/2010/main" val="187963343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2" name="Straight Arrow Connector 101">
            <a:extLst>
              <a:ext uri="{FF2B5EF4-FFF2-40B4-BE49-F238E27FC236}">
                <a16:creationId xmlns:a16="http://schemas.microsoft.com/office/drawing/2014/main" id="{2BAA1A8D-9F40-F34B-830B-5A4B049BBC71}"/>
              </a:ext>
            </a:extLst>
          </p:cNvPr>
          <p:cNvCxnSpPr>
            <a:cxnSpLocks/>
          </p:cNvCxnSpPr>
          <p:nvPr/>
        </p:nvCxnSpPr>
        <p:spPr>
          <a:xfrm flipH="1" flipV="1">
            <a:off x="6903175"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6A566796-98BD-594B-8018-C2C1455D0A1A}"/>
              </a:ext>
            </a:extLst>
          </p:cNvPr>
          <p:cNvCxnSpPr>
            <a:cxnSpLocks/>
          </p:cNvCxnSpPr>
          <p:nvPr/>
        </p:nvCxnSpPr>
        <p:spPr>
          <a:xfrm flipH="1" flipV="1">
            <a:off x="832184"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B0DBE26B-1698-BC4C-AAE0-A0B12B579130}"/>
              </a:ext>
            </a:extLst>
          </p:cNvPr>
          <p:cNvCxnSpPr>
            <a:cxnSpLocks/>
          </p:cNvCxnSpPr>
          <p:nvPr/>
        </p:nvCxnSpPr>
        <p:spPr>
          <a:xfrm flipH="1" flipV="1">
            <a:off x="1900026"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D2B2EF2F-BBDC-4D4E-9FDF-4BA4A70F96BE}"/>
              </a:ext>
            </a:extLst>
          </p:cNvPr>
          <p:cNvCxnSpPr>
            <a:cxnSpLocks/>
          </p:cNvCxnSpPr>
          <p:nvPr/>
        </p:nvCxnSpPr>
        <p:spPr>
          <a:xfrm flipH="1" flipV="1">
            <a:off x="3353677"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35326375-AE5A-C942-B57D-1483063E9EC5}"/>
              </a:ext>
            </a:extLst>
          </p:cNvPr>
          <p:cNvCxnSpPr>
            <a:cxnSpLocks/>
          </p:cNvCxnSpPr>
          <p:nvPr/>
        </p:nvCxnSpPr>
        <p:spPr>
          <a:xfrm flipH="1" flipV="1">
            <a:off x="3705171"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2C7C2A39-ED47-0647-AB46-B6620F1F30D0}"/>
              </a:ext>
            </a:extLst>
          </p:cNvPr>
          <p:cNvCxnSpPr>
            <a:cxnSpLocks/>
          </p:cNvCxnSpPr>
          <p:nvPr/>
        </p:nvCxnSpPr>
        <p:spPr>
          <a:xfrm flipH="1" flipV="1">
            <a:off x="4823087"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4488043F-55B6-1C4A-95D4-4F449E0ADEF3}"/>
              </a:ext>
            </a:extLst>
          </p:cNvPr>
          <p:cNvCxnSpPr>
            <a:cxnSpLocks/>
          </p:cNvCxnSpPr>
          <p:nvPr/>
        </p:nvCxnSpPr>
        <p:spPr>
          <a:xfrm flipH="1" flipV="1">
            <a:off x="5872236"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943FABB4-8CBF-AE4A-A428-34FD289D64D1}"/>
              </a:ext>
            </a:extLst>
          </p:cNvPr>
          <p:cNvCxnSpPr>
            <a:cxnSpLocks/>
          </p:cNvCxnSpPr>
          <p:nvPr/>
        </p:nvCxnSpPr>
        <p:spPr>
          <a:xfrm flipH="1" flipV="1">
            <a:off x="8313382"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F6D0BD7B-0025-0348-91FF-491634EEC631}"/>
              </a:ext>
            </a:extLst>
          </p:cNvPr>
          <p:cNvCxnSpPr>
            <a:cxnSpLocks/>
          </p:cNvCxnSpPr>
          <p:nvPr/>
        </p:nvCxnSpPr>
        <p:spPr>
          <a:xfrm flipH="1" flipV="1">
            <a:off x="9109729"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F5655AAC-D3EE-2341-9908-61B3950F2342}"/>
              </a:ext>
            </a:extLst>
          </p:cNvPr>
          <p:cNvCxnSpPr>
            <a:cxnSpLocks/>
          </p:cNvCxnSpPr>
          <p:nvPr/>
        </p:nvCxnSpPr>
        <p:spPr>
          <a:xfrm flipH="1" flipV="1">
            <a:off x="10391373"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72686" y="348796"/>
            <a:ext cx="11406938" cy="935152"/>
          </a:xfrm>
        </p:spPr>
        <p:txBody>
          <a:bodyPr>
            <a:normAutofit/>
          </a:bodyPr>
          <a:lstStyle/>
          <a:p>
            <a:r>
              <a:rPr lang="en-US" sz="4000" dirty="0"/>
              <a:t>Temporal Context of Bug Reports:</a:t>
            </a:r>
            <a:endParaRPr lang="en-US" dirty="0">
              <a:solidFill>
                <a:schemeClr val="accent5"/>
              </a:solidFill>
            </a:endParaRPr>
          </a:p>
        </p:txBody>
      </p:sp>
      <p:sp>
        <p:nvSpPr>
          <p:cNvPr id="89" name="Folded Corner 88">
            <a:extLst>
              <a:ext uri="{FF2B5EF4-FFF2-40B4-BE49-F238E27FC236}">
                <a16:creationId xmlns:a16="http://schemas.microsoft.com/office/drawing/2014/main" id="{6442573A-BB69-6A4F-B25B-7BD88EEC467A}"/>
              </a:ext>
            </a:extLst>
          </p:cNvPr>
          <p:cNvSpPr/>
          <p:nvPr/>
        </p:nvSpPr>
        <p:spPr>
          <a:xfrm>
            <a:off x="1521051" y="3627796"/>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8883</a:t>
            </a:r>
          </a:p>
        </p:txBody>
      </p:sp>
      <p:sp>
        <p:nvSpPr>
          <p:cNvPr id="91" name="Folded Corner 90">
            <a:extLst>
              <a:ext uri="{FF2B5EF4-FFF2-40B4-BE49-F238E27FC236}">
                <a16:creationId xmlns:a16="http://schemas.microsoft.com/office/drawing/2014/main" id="{89F6BF82-8958-BF4D-A954-2988B00094B9}"/>
              </a:ext>
            </a:extLst>
          </p:cNvPr>
          <p:cNvSpPr/>
          <p:nvPr/>
        </p:nvSpPr>
        <p:spPr>
          <a:xfrm>
            <a:off x="1521051" y="2416907"/>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OOZIE</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1010</a:t>
            </a:r>
          </a:p>
        </p:txBody>
      </p:sp>
      <p:sp>
        <p:nvSpPr>
          <p:cNvPr id="92" name="Folded Corner 91">
            <a:extLst>
              <a:ext uri="{FF2B5EF4-FFF2-40B4-BE49-F238E27FC236}">
                <a16:creationId xmlns:a16="http://schemas.microsoft.com/office/drawing/2014/main" id="{1386DDCD-CF58-974B-9A26-BDFCCCE1556F}"/>
              </a:ext>
            </a:extLst>
          </p:cNvPr>
          <p:cNvSpPr/>
          <p:nvPr/>
        </p:nvSpPr>
        <p:spPr>
          <a:xfrm>
            <a:off x="2969083" y="1580855"/>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9421</a:t>
            </a:r>
          </a:p>
        </p:txBody>
      </p:sp>
      <p:sp>
        <p:nvSpPr>
          <p:cNvPr id="93" name="Folded Corner 92">
            <a:extLst>
              <a:ext uri="{FF2B5EF4-FFF2-40B4-BE49-F238E27FC236}">
                <a16:creationId xmlns:a16="http://schemas.microsoft.com/office/drawing/2014/main" id="{30A62DBB-66D3-514A-B7DD-A3521CECA38C}"/>
              </a:ext>
            </a:extLst>
          </p:cNvPr>
          <p:cNvSpPr/>
          <p:nvPr/>
        </p:nvSpPr>
        <p:spPr>
          <a:xfrm>
            <a:off x="3304363" y="3389019"/>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OOZIE</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1368</a:t>
            </a:r>
            <a:endParaRPr lang="en-US" sz="16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94" name="Folded Corner 93">
            <a:extLst>
              <a:ext uri="{FF2B5EF4-FFF2-40B4-BE49-F238E27FC236}">
                <a16:creationId xmlns:a16="http://schemas.microsoft.com/office/drawing/2014/main" id="{04B66FB8-6F54-3948-9DE3-2828500C0D09}"/>
              </a:ext>
            </a:extLst>
          </p:cNvPr>
          <p:cNvSpPr/>
          <p:nvPr/>
        </p:nvSpPr>
        <p:spPr>
          <a:xfrm>
            <a:off x="4417115" y="1954595"/>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9698</a:t>
            </a:r>
          </a:p>
        </p:txBody>
      </p:sp>
      <p:sp>
        <p:nvSpPr>
          <p:cNvPr id="95" name="Folded Corner 94">
            <a:extLst>
              <a:ext uri="{FF2B5EF4-FFF2-40B4-BE49-F238E27FC236}">
                <a16:creationId xmlns:a16="http://schemas.microsoft.com/office/drawing/2014/main" id="{98D0B205-0D68-6A4D-9737-B55FF0811751}"/>
              </a:ext>
            </a:extLst>
          </p:cNvPr>
          <p:cNvSpPr/>
          <p:nvPr/>
        </p:nvSpPr>
        <p:spPr>
          <a:xfrm>
            <a:off x="6430365" y="3507007"/>
            <a:ext cx="944392" cy="1079361"/>
          </a:xfrm>
          <a:prstGeom prst="foldedCorner">
            <a:avLst>
              <a:gd name="adj" fmla="val 29014"/>
            </a:avLst>
          </a:prstGeom>
          <a:solidFill>
            <a:srgbClr val="FED97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10078</a:t>
            </a:r>
            <a:endParaRPr lang="en-US" sz="16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96" name="Folded Corner 95">
            <a:extLst>
              <a:ext uri="{FF2B5EF4-FFF2-40B4-BE49-F238E27FC236}">
                <a16:creationId xmlns:a16="http://schemas.microsoft.com/office/drawing/2014/main" id="{72CE5C68-1BA1-FF4B-8C61-7F964B24F0C4}"/>
              </a:ext>
            </a:extLst>
          </p:cNvPr>
          <p:cNvSpPr/>
          <p:nvPr/>
        </p:nvSpPr>
        <p:spPr>
          <a:xfrm>
            <a:off x="8854144" y="1359454"/>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10895</a:t>
            </a:r>
            <a:endParaRPr lang="en-US" sz="16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97" name="Folded Corner 96">
            <a:extLst>
              <a:ext uri="{FF2B5EF4-FFF2-40B4-BE49-F238E27FC236}">
                <a16:creationId xmlns:a16="http://schemas.microsoft.com/office/drawing/2014/main" id="{3AA0EA97-932D-4444-AFFE-E3D83BB77707}"/>
              </a:ext>
            </a:extLst>
          </p:cNvPr>
          <p:cNvSpPr/>
          <p:nvPr/>
        </p:nvSpPr>
        <p:spPr>
          <a:xfrm>
            <a:off x="7851137" y="2381565"/>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10771</a:t>
            </a:r>
          </a:p>
        </p:txBody>
      </p:sp>
      <p:sp>
        <p:nvSpPr>
          <p:cNvPr id="98" name="Folded Corner 97">
            <a:extLst>
              <a:ext uri="{FF2B5EF4-FFF2-40B4-BE49-F238E27FC236}">
                <a16:creationId xmlns:a16="http://schemas.microsoft.com/office/drawing/2014/main" id="{580683CF-B322-B44C-9314-CF4046FF68A8}"/>
              </a:ext>
            </a:extLst>
          </p:cNvPr>
          <p:cNvSpPr/>
          <p:nvPr/>
        </p:nvSpPr>
        <p:spPr>
          <a:xfrm>
            <a:off x="7851137" y="3724442"/>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10770</a:t>
            </a:r>
            <a:endParaRPr lang="en-US" sz="16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99" name="Folded Corner 98">
            <a:extLst>
              <a:ext uri="{FF2B5EF4-FFF2-40B4-BE49-F238E27FC236}">
                <a16:creationId xmlns:a16="http://schemas.microsoft.com/office/drawing/2014/main" id="{AFCE74C4-B032-1B41-A327-49DD7F719701}"/>
              </a:ext>
            </a:extLst>
          </p:cNvPr>
          <p:cNvSpPr/>
          <p:nvPr/>
        </p:nvSpPr>
        <p:spPr>
          <a:xfrm>
            <a:off x="7857488" y="5058355"/>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10769</a:t>
            </a:r>
          </a:p>
        </p:txBody>
      </p:sp>
      <p:sp>
        <p:nvSpPr>
          <p:cNvPr id="100" name="Folded Corner 99">
            <a:extLst>
              <a:ext uri="{FF2B5EF4-FFF2-40B4-BE49-F238E27FC236}">
                <a16:creationId xmlns:a16="http://schemas.microsoft.com/office/drawing/2014/main" id="{24CA4BAB-BC33-B042-9DFA-BC5EBB99A495}"/>
              </a:ext>
            </a:extLst>
          </p:cNvPr>
          <p:cNvSpPr/>
          <p:nvPr/>
        </p:nvSpPr>
        <p:spPr>
          <a:xfrm>
            <a:off x="9919177" y="2491596"/>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11467</a:t>
            </a:r>
          </a:p>
        </p:txBody>
      </p:sp>
      <p:cxnSp>
        <p:nvCxnSpPr>
          <p:cNvPr id="101" name="Curved Connector 100">
            <a:extLst>
              <a:ext uri="{FF2B5EF4-FFF2-40B4-BE49-F238E27FC236}">
                <a16:creationId xmlns:a16="http://schemas.microsoft.com/office/drawing/2014/main" id="{D8E42E21-4486-3648-9868-16A162AD5BA1}"/>
              </a:ext>
            </a:extLst>
          </p:cNvPr>
          <p:cNvCxnSpPr>
            <a:cxnSpLocks/>
            <a:stCxn id="89" idx="1"/>
            <a:endCxn id="91" idx="1"/>
          </p:cNvCxnSpPr>
          <p:nvPr/>
        </p:nvCxnSpPr>
        <p:spPr>
          <a:xfrm rot="10800000">
            <a:off x="1521051" y="2956589"/>
            <a:ext cx="12700" cy="1210889"/>
          </a:xfrm>
          <a:prstGeom prst="curvedConnector3">
            <a:avLst>
              <a:gd name="adj1" fmla="val 5203630"/>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7" name="Curved Connector 106">
            <a:extLst>
              <a:ext uri="{FF2B5EF4-FFF2-40B4-BE49-F238E27FC236}">
                <a16:creationId xmlns:a16="http://schemas.microsoft.com/office/drawing/2014/main" id="{5A367197-1C63-4540-8FCC-791C8043BD24}"/>
              </a:ext>
            </a:extLst>
          </p:cNvPr>
          <p:cNvCxnSpPr>
            <a:cxnSpLocks/>
            <a:stCxn id="89" idx="1"/>
            <a:endCxn id="88" idx="0"/>
          </p:cNvCxnSpPr>
          <p:nvPr/>
        </p:nvCxnSpPr>
        <p:spPr>
          <a:xfrm rot="10800000" flipV="1">
            <a:off x="844883" y="4167476"/>
            <a:ext cx="676169" cy="848115"/>
          </a:xfrm>
          <a:prstGeom prst="curvedConnector2">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8" name="Curved Connector 117">
            <a:extLst>
              <a:ext uri="{FF2B5EF4-FFF2-40B4-BE49-F238E27FC236}">
                <a16:creationId xmlns:a16="http://schemas.microsoft.com/office/drawing/2014/main" id="{73D5C518-F982-CC49-B0D5-5FDD9D786DF7}"/>
              </a:ext>
            </a:extLst>
          </p:cNvPr>
          <p:cNvCxnSpPr>
            <a:cxnSpLocks/>
            <a:stCxn id="91" idx="3"/>
            <a:endCxn id="93" idx="1"/>
          </p:cNvCxnSpPr>
          <p:nvPr/>
        </p:nvCxnSpPr>
        <p:spPr>
          <a:xfrm>
            <a:off x="2465443" y="2956588"/>
            <a:ext cx="838920" cy="972112"/>
          </a:xfrm>
          <a:prstGeom prst="curvedConnector3">
            <a:avLst>
              <a:gd name="adj1" fmla="val 50000"/>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5" name="Curved Connector 124">
            <a:extLst>
              <a:ext uri="{FF2B5EF4-FFF2-40B4-BE49-F238E27FC236}">
                <a16:creationId xmlns:a16="http://schemas.microsoft.com/office/drawing/2014/main" id="{29AF711B-263B-3C49-A2F7-434FCFC47528}"/>
              </a:ext>
            </a:extLst>
          </p:cNvPr>
          <p:cNvCxnSpPr>
            <a:cxnSpLocks/>
            <a:stCxn id="92" idx="3"/>
            <a:endCxn id="94" idx="1"/>
          </p:cNvCxnSpPr>
          <p:nvPr/>
        </p:nvCxnSpPr>
        <p:spPr>
          <a:xfrm>
            <a:off x="3913475" y="2120536"/>
            <a:ext cx="503640" cy="373740"/>
          </a:xfrm>
          <a:prstGeom prst="curvedConnector3">
            <a:avLst>
              <a:gd name="adj1" fmla="val 50000"/>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8" name="Curved Connector 127">
            <a:extLst>
              <a:ext uri="{FF2B5EF4-FFF2-40B4-BE49-F238E27FC236}">
                <a16:creationId xmlns:a16="http://schemas.microsoft.com/office/drawing/2014/main" id="{7F3D584E-7676-344B-9AD7-39DC4B82E6B7}"/>
              </a:ext>
            </a:extLst>
          </p:cNvPr>
          <p:cNvCxnSpPr>
            <a:cxnSpLocks/>
            <a:stCxn id="96" idx="1"/>
            <a:endCxn id="95" idx="0"/>
          </p:cNvCxnSpPr>
          <p:nvPr/>
        </p:nvCxnSpPr>
        <p:spPr>
          <a:xfrm rot="10800000" flipV="1">
            <a:off x="6902562" y="1899135"/>
            <a:ext cx="1951583" cy="1607872"/>
          </a:xfrm>
          <a:prstGeom prst="curvedConnector2">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1" name="Curved Connector 130">
            <a:extLst>
              <a:ext uri="{FF2B5EF4-FFF2-40B4-BE49-F238E27FC236}">
                <a16:creationId xmlns:a16="http://schemas.microsoft.com/office/drawing/2014/main" id="{EA749560-EAF9-234C-BAA8-BB758A815E5B}"/>
              </a:ext>
            </a:extLst>
          </p:cNvPr>
          <p:cNvCxnSpPr>
            <a:cxnSpLocks/>
            <a:stCxn id="95" idx="1"/>
            <a:endCxn id="89" idx="2"/>
          </p:cNvCxnSpPr>
          <p:nvPr/>
        </p:nvCxnSpPr>
        <p:spPr>
          <a:xfrm rot="10800000" flipV="1">
            <a:off x="1993247" y="4046687"/>
            <a:ext cx="4437118" cy="660469"/>
          </a:xfrm>
          <a:prstGeom prst="curvedConnector4">
            <a:avLst>
              <a:gd name="adj1" fmla="val 44679"/>
              <a:gd name="adj2" fmla="val 148185"/>
            </a:avLst>
          </a:prstGeom>
          <a:ln w="4445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135" name="Curved Connector 134">
            <a:extLst>
              <a:ext uri="{FF2B5EF4-FFF2-40B4-BE49-F238E27FC236}">
                <a16:creationId xmlns:a16="http://schemas.microsoft.com/office/drawing/2014/main" id="{95FE77AE-77C7-8F4C-8BFB-887BEFAFB74A}"/>
              </a:ext>
            </a:extLst>
          </p:cNvPr>
          <p:cNvCxnSpPr>
            <a:cxnSpLocks/>
            <a:stCxn id="95" idx="1"/>
            <a:endCxn id="91" idx="3"/>
          </p:cNvCxnSpPr>
          <p:nvPr/>
        </p:nvCxnSpPr>
        <p:spPr>
          <a:xfrm rot="10800000">
            <a:off x="2465443" y="2956588"/>
            <a:ext cx="3964922" cy="1090100"/>
          </a:xfrm>
          <a:prstGeom prst="curvedConnector3">
            <a:avLst>
              <a:gd name="adj1" fmla="val 35530"/>
            </a:avLst>
          </a:prstGeom>
          <a:ln w="4445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148" name="Curved Connector 147">
            <a:extLst>
              <a:ext uri="{FF2B5EF4-FFF2-40B4-BE49-F238E27FC236}">
                <a16:creationId xmlns:a16="http://schemas.microsoft.com/office/drawing/2014/main" id="{E98F13C9-FED5-9449-8988-D6ED83EF55B7}"/>
              </a:ext>
            </a:extLst>
          </p:cNvPr>
          <p:cNvCxnSpPr>
            <a:cxnSpLocks/>
            <a:stCxn id="96" idx="1"/>
            <a:endCxn id="97" idx="0"/>
          </p:cNvCxnSpPr>
          <p:nvPr/>
        </p:nvCxnSpPr>
        <p:spPr>
          <a:xfrm rot="10800000" flipV="1">
            <a:off x="8323334" y="1899135"/>
            <a:ext cx="530811" cy="482430"/>
          </a:xfrm>
          <a:prstGeom prst="curvedConnector2">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2" name="Curved Connector 151">
            <a:extLst>
              <a:ext uri="{FF2B5EF4-FFF2-40B4-BE49-F238E27FC236}">
                <a16:creationId xmlns:a16="http://schemas.microsoft.com/office/drawing/2014/main" id="{45DD73D0-13CF-8C48-B823-0EF054B1E845}"/>
              </a:ext>
            </a:extLst>
          </p:cNvPr>
          <p:cNvCxnSpPr>
            <a:cxnSpLocks/>
            <a:stCxn id="100" idx="0"/>
            <a:endCxn id="96" idx="3"/>
          </p:cNvCxnSpPr>
          <p:nvPr/>
        </p:nvCxnSpPr>
        <p:spPr>
          <a:xfrm rot="16200000" flipV="1">
            <a:off x="9798725" y="1898947"/>
            <a:ext cx="592461" cy="592837"/>
          </a:xfrm>
          <a:prstGeom prst="curvedConnector2">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6" name="Curved Connector 155">
            <a:extLst>
              <a:ext uri="{FF2B5EF4-FFF2-40B4-BE49-F238E27FC236}">
                <a16:creationId xmlns:a16="http://schemas.microsoft.com/office/drawing/2014/main" id="{5527561E-0669-F446-BD1B-6EFC946560BE}"/>
              </a:ext>
            </a:extLst>
          </p:cNvPr>
          <p:cNvCxnSpPr>
            <a:cxnSpLocks/>
            <a:stCxn id="97" idx="2"/>
            <a:endCxn id="98" idx="0"/>
          </p:cNvCxnSpPr>
          <p:nvPr/>
        </p:nvCxnSpPr>
        <p:spPr>
          <a:xfrm rot="5400000">
            <a:off x="8191575" y="3592684"/>
            <a:ext cx="263516" cy="12700"/>
          </a:xfrm>
          <a:prstGeom prst="curvedConnector3">
            <a:avLst>
              <a:gd name="adj1" fmla="val 50000"/>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0" name="Curved Connector 159">
            <a:extLst>
              <a:ext uri="{FF2B5EF4-FFF2-40B4-BE49-F238E27FC236}">
                <a16:creationId xmlns:a16="http://schemas.microsoft.com/office/drawing/2014/main" id="{96345275-D0A9-BB4B-9080-1FB785ECFBD6}"/>
              </a:ext>
            </a:extLst>
          </p:cNvPr>
          <p:cNvCxnSpPr>
            <a:cxnSpLocks/>
            <a:stCxn id="98" idx="2"/>
            <a:endCxn id="99" idx="0"/>
          </p:cNvCxnSpPr>
          <p:nvPr/>
        </p:nvCxnSpPr>
        <p:spPr>
          <a:xfrm rot="16200000" flipH="1">
            <a:off x="8199232" y="4927903"/>
            <a:ext cx="254552" cy="6351"/>
          </a:xfrm>
          <a:prstGeom prst="curvedConnector3">
            <a:avLst>
              <a:gd name="adj1" fmla="val 50000"/>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5" name="Curved Connector 164">
            <a:extLst>
              <a:ext uri="{FF2B5EF4-FFF2-40B4-BE49-F238E27FC236}">
                <a16:creationId xmlns:a16="http://schemas.microsoft.com/office/drawing/2014/main" id="{FDE05798-73CD-0E4E-A2B2-5B725A9FD70E}"/>
              </a:ext>
            </a:extLst>
          </p:cNvPr>
          <p:cNvCxnSpPr>
            <a:cxnSpLocks/>
            <a:stCxn id="100" idx="2"/>
            <a:endCxn id="95" idx="2"/>
          </p:cNvCxnSpPr>
          <p:nvPr/>
        </p:nvCxnSpPr>
        <p:spPr>
          <a:xfrm rot="5400000">
            <a:off x="8139262" y="2334256"/>
            <a:ext cx="1015411" cy="3488812"/>
          </a:xfrm>
          <a:prstGeom prst="curvedConnector3">
            <a:avLst>
              <a:gd name="adj1" fmla="val 295555"/>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8F8EF4BB-91C1-5B41-92FE-2A74503E8107}"/>
              </a:ext>
            </a:extLst>
          </p:cNvPr>
          <p:cNvCxnSpPr/>
          <p:nvPr/>
        </p:nvCxnSpPr>
        <p:spPr>
          <a:xfrm>
            <a:off x="372686" y="6267799"/>
            <a:ext cx="10915998" cy="0"/>
          </a:xfrm>
          <a:prstGeom prst="straightConnector1">
            <a:avLst/>
          </a:prstGeom>
          <a:ln w="444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88" name="Folded Corner 87">
            <a:extLst>
              <a:ext uri="{FF2B5EF4-FFF2-40B4-BE49-F238E27FC236}">
                <a16:creationId xmlns:a16="http://schemas.microsoft.com/office/drawing/2014/main" id="{E2B6C381-5E85-0042-B3E0-68FCBC6D9754}"/>
              </a:ext>
            </a:extLst>
          </p:cNvPr>
          <p:cNvSpPr/>
          <p:nvPr/>
        </p:nvSpPr>
        <p:spPr>
          <a:xfrm>
            <a:off x="372686" y="5015592"/>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8855</a:t>
            </a:r>
          </a:p>
        </p:txBody>
      </p:sp>
      <p:sp>
        <p:nvSpPr>
          <p:cNvPr id="184" name="TextBox 183">
            <a:extLst>
              <a:ext uri="{FF2B5EF4-FFF2-40B4-BE49-F238E27FC236}">
                <a16:creationId xmlns:a16="http://schemas.microsoft.com/office/drawing/2014/main" id="{0DF8BAC6-06D4-3248-B996-FBB1E3EBDAF6}"/>
              </a:ext>
            </a:extLst>
          </p:cNvPr>
          <p:cNvSpPr txBox="1"/>
          <p:nvPr/>
        </p:nvSpPr>
        <p:spPr>
          <a:xfrm>
            <a:off x="622317" y="6440610"/>
            <a:ext cx="340158"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0</a:t>
            </a:r>
          </a:p>
        </p:txBody>
      </p:sp>
      <p:sp>
        <p:nvSpPr>
          <p:cNvPr id="185" name="TextBox 184">
            <a:extLst>
              <a:ext uri="{FF2B5EF4-FFF2-40B4-BE49-F238E27FC236}">
                <a16:creationId xmlns:a16="http://schemas.microsoft.com/office/drawing/2014/main" id="{D9585F8D-A398-EA4C-9E81-97C19FBCB187}"/>
              </a:ext>
            </a:extLst>
          </p:cNvPr>
          <p:cNvSpPr txBox="1"/>
          <p:nvPr/>
        </p:nvSpPr>
        <p:spPr>
          <a:xfrm>
            <a:off x="1685964" y="6440610"/>
            <a:ext cx="340158"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1</a:t>
            </a:r>
          </a:p>
        </p:txBody>
      </p:sp>
      <p:sp>
        <p:nvSpPr>
          <p:cNvPr id="186" name="TextBox 185">
            <a:extLst>
              <a:ext uri="{FF2B5EF4-FFF2-40B4-BE49-F238E27FC236}">
                <a16:creationId xmlns:a16="http://schemas.microsoft.com/office/drawing/2014/main" id="{81C66E9B-B04C-C445-B058-D4CAC1ACD857}"/>
              </a:ext>
            </a:extLst>
          </p:cNvPr>
          <p:cNvSpPr txBox="1"/>
          <p:nvPr/>
        </p:nvSpPr>
        <p:spPr>
          <a:xfrm>
            <a:off x="3151955" y="6440610"/>
            <a:ext cx="340158"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2</a:t>
            </a:r>
          </a:p>
        </p:txBody>
      </p:sp>
      <p:sp>
        <p:nvSpPr>
          <p:cNvPr id="187" name="TextBox 186">
            <a:extLst>
              <a:ext uri="{FF2B5EF4-FFF2-40B4-BE49-F238E27FC236}">
                <a16:creationId xmlns:a16="http://schemas.microsoft.com/office/drawing/2014/main" id="{F8C63CD9-C052-D043-A96B-D02CCE0974DF}"/>
              </a:ext>
            </a:extLst>
          </p:cNvPr>
          <p:cNvSpPr txBox="1"/>
          <p:nvPr/>
        </p:nvSpPr>
        <p:spPr>
          <a:xfrm>
            <a:off x="3519663" y="6440610"/>
            <a:ext cx="497252"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n+1</a:t>
            </a:r>
          </a:p>
        </p:txBody>
      </p:sp>
      <p:sp>
        <p:nvSpPr>
          <p:cNvPr id="188" name="TextBox 187">
            <a:extLst>
              <a:ext uri="{FF2B5EF4-FFF2-40B4-BE49-F238E27FC236}">
                <a16:creationId xmlns:a16="http://schemas.microsoft.com/office/drawing/2014/main" id="{EBAB404B-CF4A-8A42-BD91-51E81BF147BB}"/>
              </a:ext>
            </a:extLst>
          </p:cNvPr>
          <p:cNvSpPr txBox="1"/>
          <p:nvPr/>
        </p:nvSpPr>
        <p:spPr>
          <a:xfrm>
            <a:off x="4598652" y="6440610"/>
            <a:ext cx="497252"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n+2</a:t>
            </a:r>
          </a:p>
        </p:txBody>
      </p:sp>
      <p:sp>
        <p:nvSpPr>
          <p:cNvPr id="189" name="TextBox 188">
            <a:extLst>
              <a:ext uri="{FF2B5EF4-FFF2-40B4-BE49-F238E27FC236}">
                <a16:creationId xmlns:a16="http://schemas.microsoft.com/office/drawing/2014/main" id="{3D2D4F10-44EF-344E-9ED2-E6FB0585288D}"/>
              </a:ext>
            </a:extLst>
          </p:cNvPr>
          <p:cNvSpPr txBox="1"/>
          <p:nvPr/>
        </p:nvSpPr>
        <p:spPr>
          <a:xfrm>
            <a:off x="5623824" y="6422095"/>
            <a:ext cx="497252"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n+3</a:t>
            </a:r>
          </a:p>
        </p:txBody>
      </p:sp>
      <p:sp>
        <p:nvSpPr>
          <p:cNvPr id="190" name="TextBox 189">
            <a:extLst>
              <a:ext uri="{FF2B5EF4-FFF2-40B4-BE49-F238E27FC236}">
                <a16:creationId xmlns:a16="http://schemas.microsoft.com/office/drawing/2014/main" id="{70998CB2-9FE3-004B-A764-26B36ACB4861}"/>
              </a:ext>
            </a:extLst>
          </p:cNvPr>
          <p:cNvSpPr txBox="1"/>
          <p:nvPr/>
        </p:nvSpPr>
        <p:spPr>
          <a:xfrm>
            <a:off x="8094418" y="6440610"/>
            <a:ext cx="497252"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n+5</a:t>
            </a:r>
          </a:p>
        </p:txBody>
      </p:sp>
      <p:sp>
        <p:nvSpPr>
          <p:cNvPr id="191" name="TextBox 190">
            <a:extLst>
              <a:ext uri="{FF2B5EF4-FFF2-40B4-BE49-F238E27FC236}">
                <a16:creationId xmlns:a16="http://schemas.microsoft.com/office/drawing/2014/main" id="{E8401F89-15CD-2D4C-862E-CA4193B787E2}"/>
              </a:ext>
            </a:extLst>
          </p:cNvPr>
          <p:cNvSpPr txBox="1"/>
          <p:nvPr/>
        </p:nvSpPr>
        <p:spPr>
          <a:xfrm>
            <a:off x="8888416" y="6440610"/>
            <a:ext cx="497252"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n+6</a:t>
            </a:r>
          </a:p>
        </p:txBody>
      </p:sp>
      <p:sp>
        <p:nvSpPr>
          <p:cNvPr id="192" name="TextBox 191">
            <a:extLst>
              <a:ext uri="{FF2B5EF4-FFF2-40B4-BE49-F238E27FC236}">
                <a16:creationId xmlns:a16="http://schemas.microsoft.com/office/drawing/2014/main" id="{9A158316-585D-154A-B008-2212ED48495E}"/>
              </a:ext>
            </a:extLst>
          </p:cNvPr>
          <p:cNvSpPr txBox="1"/>
          <p:nvPr/>
        </p:nvSpPr>
        <p:spPr>
          <a:xfrm>
            <a:off x="10191706" y="6440610"/>
            <a:ext cx="471604" cy="276999"/>
          </a:xfrm>
          <a:prstGeom prst="rect">
            <a:avLst/>
          </a:prstGeom>
          <a:noFill/>
        </p:spPr>
        <p:txBody>
          <a:bodyPr wrap="none" rtlCol="0">
            <a:spAutoFit/>
          </a:bodyPr>
          <a:lstStyle/>
          <a:p>
            <a:r>
              <a:rPr lang="en-US" baseline="-25000" dirty="0">
                <a:solidFill>
                  <a:schemeClr val="tx2"/>
                </a:solidFill>
              </a:rPr>
              <a:t>tn+7</a:t>
            </a:r>
          </a:p>
        </p:txBody>
      </p:sp>
      <p:sp>
        <p:nvSpPr>
          <p:cNvPr id="51" name="Folded Corner 50">
            <a:extLst>
              <a:ext uri="{FF2B5EF4-FFF2-40B4-BE49-F238E27FC236}">
                <a16:creationId xmlns:a16="http://schemas.microsoft.com/office/drawing/2014/main" id="{5EE6494C-F668-7243-9060-69DDB8A1F845}"/>
              </a:ext>
            </a:extLst>
          </p:cNvPr>
          <p:cNvSpPr/>
          <p:nvPr/>
        </p:nvSpPr>
        <p:spPr>
          <a:xfrm>
            <a:off x="5383961" y="4814320"/>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10398</a:t>
            </a:r>
          </a:p>
        </p:txBody>
      </p:sp>
      <p:cxnSp>
        <p:nvCxnSpPr>
          <p:cNvPr id="52" name="Curved Connector 51">
            <a:extLst>
              <a:ext uri="{FF2B5EF4-FFF2-40B4-BE49-F238E27FC236}">
                <a16:creationId xmlns:a16="http://schemas.microsoft.com/office/drawing/2014/main" id="{27165108-65E6-1F4B-83A3-15727684412C}"/>
              </a:ext>
            </a:extLst>
          </p:cNvPr>
          <p:cNvCxnSpPr>
            <a:cxnSpLocks/>
            <a:stCxn id="95" idx="2"/>
            <a:endCxn id="51" idx="3"/>
          </p:cNvCxnSpPr>
          <p:nvPr/>
        </p:nvCxnSpPr>
        <p:spPr>
          <a:xfrm rot="5400000">
            <a:off x="6231641" y="4683080"/>
            <a:ext cx="767633" cy="574208"/>
          </a:xfrm>
          <a:prstGeom prst="curvedConnector2">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2" name="Folded Corner 71">
            <a:extLst>
              <a:ext uri="{FF2B5EF4-FFF2-40B4-BE49-F238E27FC236}">
                <a16:creationId xmlns:a16="http://schemas.microsoft.com/office/drawing/2014/main" id="{3725691E-F2CE-5D44-804E-83BAD1EBB0B6}"/>
              </a:ext>
            </a:extLst>
          </p:cNvPr>
          <p:cNvSpPr/>
          <p:nvPr/>
        </p:nvSpPr>
        <p:spPr>
          <a:xfrm>
            <a:off x="4325764" y="4818379"/>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OOZIE</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2315</a:t>
            </a:r>
          </a:p>
        </p:txBody>
      </p:sp>
      <p:sp>
        <p:nvSpPr>
          <p:cNvPr id="74" name="Folded Corner 73">
            <a:extLst>
              <a:ext uri="{FF2B5EF4-FFF2-40B4-BE49-F238E27FC236}">
                <a16:creationId xmlns:a16="http://schemas.microsoft.com/office/drawing/2014/main" id="{E2AF5251-6099-994B-BAC9-365C09FF1634}"/>
              </a:ext>
            </a:extLst>
          </p:cNvPr>
          <p:cNvSpPr/>
          <p:nvPr/>
        </p:nvSpPr>
        <p:spPr>
          <a:xfrm>
            <a:off x="368983" y="1871836"/>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OOZIE</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800</a:t>
            </a:r>
          </a:p>
        </p:txBody>
      </p:sp>
      <p:cxnSp>
        <p:nvCxnSpPr>
          <p:cNvPr id="79" name="Curved Connector 78">
            <a:extLst>
              <a:ext uri="{FF2B5EF4-FFF2-40B4-BE49-F238E27FC236}">
                <a16:creationId xmlns:a16="http://schemas.microsoft.com/office/drawing/2014/main" id="{E6747CCD-3A4F-1F45-88D6-B4FA81AD9E14}"/>
              </a:ext>
            </a:extLst>
          </p:cNvPr>
          <p:cNvCxnSpPr>
            <a:cxnSpLocks/>
            <a:stCxn id="95" idx="1"/>
            <a:endCxn id="72" idx="0"/>
          </p:cNvCxnSpPr>
          <p:nvPr/>
        </p:nvCxnSpPr>
        <p:spPr>
          <a:xfrm rot="10800000" flipV="1">
            <a:off x="4797961" y="4046687"/>
            <a:ext cx="1632405" cy="771691"/>
          </a:xfrm>
          <a:prstGeom prst="curvedConnector2">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2" name="Curved Connector 81">
            <a:extLst>
              <a:ext uri="{FF2B5EF4-FFF2-40B4-BE49-F238E27FC236}">
                <a16:creationId xmlns:a16="http://schemas.microsoft.com/office/drawing/2014/main" id="{AC8783EC-47DE-0445-9DD9-3B35B92F8F39}"/>
              </a:ext>
            </a:extLst>
          </p:cNvPr>
          <p:cNvCxnSpPr>
            <a:cxnSpLocks/>
            <a:stCxn id="95" idx="0"/>
            <a:endCxn id="74" idx="0"/>
          </p:cNvCxnSpPr>
          <p:nvPr/>
        </p:nvCxnSpPr>
        <p:spPr>
          <a:xfrm rot="16200000" flipV="1">
            <a:off x="3054285" y="-341269"/>
            <a:ext cx="1635171" cy="6061382"/>
          </a:xfrm>
          <a:prstGeom prst="curvedConnector3">
            <a:avLst>
              <a:gd name="adj1" fmla="val 128233"/>
            </a:avLst>
          </a:prstGeom>
          <a:ln w="4445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CC77EAB0-C73E-8045-B70B-A8A26F76C4B9}"/>
              </a:ext>
            </a:extLst>
          </p:cNvPr>
          <p:cNvSpPr txBox="1"/>
          <p:nvPr/>
        </p:nvSpPr>
        <p:spPr>
          <a:xfrm>
            <a:off x="6759385" y="6467909"/>
            <a:ext cx="497252"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n+4</a:t>
            </a:r>
          </a:p>
        </p:txBody>
      </p:sp>
      <p:cxnSp>
        <p:nvCxnSpPr>
          <p:cNvPr id="48" name="Straight Arrow Connector 47">
            <a:extLst>
              <a:ext uri="{FF2B5EF4-FFF2-40B4-BE49-F238E27FC236}">
                <a16:creationId xmlns:a16="http://schemas.microsoft.com/office/drawing/2014/main" id="{A8AA9CF6-5BD8-C14B-81AE-ED8939FEEE65}"/>
              </a:ext>
            </a:extLst>
          </p:cNvPr>
          <p:cNvCxnSpPr>
            <a:cxnSpLocks/>
          </p:cNvCxnSpPr>
          <p:nvPr/>
        </p:nvCxnSpPr>
        <p:spPr>
          <a:xfrm>
            <a:off x="10664626" y="5354000"/>
            <a:ext cx="1285200" cy="0"/>
          </a:xfrm>
          <a:prstGeom prst="straightConnector1">
            <a:avLst/>
          </a:prstGeom>
          <a:ln w="38100">
            <a:solidFill>
              <a:srgbClr val="F03B2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218F9859-4D96-134A-9445-D87B15590A8D}"/>
              </a:ext>
            </a:extLst>
          </p:cNvPr>
          <p:cNvCxnSpPr>
            <a:cxnSpLocks/>
          </p:cNvCxnSpPr>
          <p:nvPr/>
        </p:nvCxnSpPr>
        <p:spPr>
          <a:xfrm>
            <a:off x="10663310" y="5917013"/>
            <a:ext cx="1286516" cy="0"/>
          </a:xfrm>
          <a:prstGeom prst="straightConnector1">
            <a:avLst/>
          </a:prstGeom>
          <a:ln w="44450">
            <a:solidFill>
              <a:schemeClr val="accent6"/>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6C69B05B-3760-AD41-BCB8-1200EE204674}"/>
              </a:ext>
            </a:extLst>
          </p:cNvPr>
          <p:cNvSpPr txBox="1"/>
          <p:nvPr/>
        </p:nvSpPr>
        <p:spPr>
          <a:xfrm>
            <a:off x="10627541" y="4938622"/>
            <a:ext cx="801310" cy="338554"/>
          </a:xfrm>
          <a:prstGeom prst="rect">
            <a:avLst/>
          </a:prstGeom>
          <a:noFill/>
        </p:spPr>
        <p:txBody>
          <a:bodyPr wrap="none" rtlCol="0">
            <a:spAutoFit/>
          </a:bodyPr>
          <a:lstStyle/>
          <a:p>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breaks</a:t>
            </a:r>
            <a:endParaRPr lang="en-US"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106" name="TextBox 105">
            <a:extLst>
              <a:ext uri="{FF2B5EF4-FFF2-40B4-BE49-F238E27FC236}">
                <a16:creationId xmlns:a16="http://schemas.microsoft.com/office/drawing/2014/main" id="{59EC00CC-ED68-4C48-838C-477B39841468}"/>
              </a:ext>
            </a:extLst>
          </p:cNvPr>
          <p:cNvSpPr txBox="1"/>
          <p:nvPr/>
        </p:nvSpPr>
        <p:spPr>
          <a:xfrm>
            <a:off x="10627541" y="5527167"/>
            <a:ext cx="1348639" cy="338554"/>
          </a:xfrm>
          <a:prstGeom prst="rect">
            <a:avLst/>
          </a:prstGeom>
          <a:noFill/>
        </p:spPr>
        <p:txBody>
          <a:bodyPr wrap="none" rtlCol="0">
            <a:spAutoFit/>
          </a:bodyPr>
          <a:lstStyle/>
          <a:p>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Is  related to</a:t>
            </a:r>
          </a:p>
        </p:txBody>
      </p:sp>
      <p:sp>
        <p:nvSpPr>
          <p:cNvPr id="108" name="Oval 107">
            <a:extLst>
              <a:ext uri="{FF2B5EF4-FFF2-40B4-BE49-F238E27FC236}">
                <a16:creationId xmlns:a16="http://schemas.microsoft.com/office/drawing/2014/main" id="{B8B828CC-93B1-9246-9403-CA203AF193DB}"/>
              </a:ext>
            </a:extLst>
          </p:cNvPr>
          <p:cNvSpPr/>
          <p:nvPr/>
        </p:nvSpPr>
        <p:spPr>
          <a:xfrm>
            <a:off x="10627541" y="4260268"/>
            <a:ext cx="540000" cy="540000"/>
          </a:xfrm>
          <a:prstGeom prst="ellipse">
            <a:avLst/>
          </a:prstGeom>
          <a:solidFill>
            <a:srgbClr val="FED97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1C0CE676-8F2A-2849-9400-BAAAA7FFA724}"/>
              </a:ext>
            </a:extLst>
          </p:cNvPr>
          <p:cNvSpPr/>
          <p:nvPr/>
        </p:nvSpPr>
        <p:spPr>
          <a:xfrm>
            <a:off x="11179382" y="4398894"/>
            <a:ext cx="1330376" cy="369332"/>
          </a:xfrm>
          <a:prstGeom prst="rect">
            <a:avLst/>
          </a:prstGeom>
        </p:spPr>
        <p:txBody>
          <a:bodyPr wrap="square">
            <a:spAutoFit/>
          </a:bodyPr>
          <a:lstStyle/>
          <a:p>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minor</a:t>
            </a:r>
          </a:p>
        </p:txBody>
      </p:sp>
      <p:sp>
        <p:nvSpPr>
          <p:cNvPr id="58" name="TextBox 57">
            <a:extLst>
              <a:ext uri="{FF2B5EF4-FFF2-40B4-BE49-F238E27FC236}">
                <a16:creationId xmlns:a16="http://schemas.microsoft.com/office/drawing/2014/main" id="{E114DB21-C289-AC4A-A0FD-79D1584EED3A}"/>
              </a:ext>
            </a:extLst>
          </p:cNvPr>
          <p:cNvSpPr txBox="1"/>
          <p:nvPr/>
        </p:nvSpPr>
        <p:spPr>
          <a:xfrm>
            <a:off x="10556790" y="3782715"/>
            <a:ext cx="1010213" cy="369332"/>
          </a:xfrm>
          <a:prstGeom prst="rect">
            <a:avLst/>
          </a:prstGeom>
          <a:noFill/>
        </p:spPr>
        <p:txBody>
          <a:bodyPr wrap="none" rtlCol="0">
            <a:spAutoFit/>
          </a:bodyPr>
          <a:lstStyle/>
          <a:p>
            <a:r>
              <a:rPr lang="en-US" dirty="0">
                <a:latin typeface="Arial" panose="020B0604020202020204" pitchFamily="34" charset="0"/>
                <a:ea typeface="Tahoma" panose="020B0604030504040204" pitchFamily="34" charset="0"/>
                <a:cs typeface="Arial" panose="020B0604020202020204" pitchFamily="34" charset="0"/>
              </a:rPr>
              <a:t>Legend:</a:t>
            </a:r>
          </a:p>
        </p:txBody>
      </p:sp>
      <p:sp>
        <p:nvSpPr>
          <p:cNvPr id="2" name="Slide Number Placeholder 1">
            <a:extLst>
              <a:ext uri="{FF2B5EF4-FFF2-40B4-BE49-F238E27FC236}">
                <a16:creationId xmlns:a16="http://schemas.microsoft.com/office/drawing/2014/main" id="{CD0078C6-4793-D94F-B249-955259FF5EC2}"/>
              </a:ext>
            </a:extLst>
          </p:cNvPr>
          <p:cNvSpPr>
            <a:spLocks noGrp="1"/>
          </p:cNvSpPr>
          <p:nvPr>
            <p:ph type="sldNum" sz="quarter" idx="12"/>
          </p:nvPr>
        </p:nvSpPr>
        <p:spPr/>
        <p:txBody>
          <a:bodyPr/>
          <a:lstStyle/>
          <a:p>
            <a:fld id="{79D6BE41-4F07-9843-B89E-F43C6BF0BE36}" type="slidenum">
              <a:rPr lang="en-US" smtClean="0"/>
              <a:t>61</a:t>
            </a:fld>
            <a:endParaRPr lang="en-US"/>
          </a:p>
        </p:txBody>
      </p:sp>
    </p:spTree>
    <p:extLst>
      <p:ext uri="{BB962C8B-B14F-4D97-AF65-F5344CB8AC3E}">
        <p14:creationId xmlns:p14="http://schemas.microsoft.com/office/powerpoint/2010/main" val="1578544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3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3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9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5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9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6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9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9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2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4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00"/>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52"/>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88" grpId="0" animBg="1"/>
      <p:bldP spid="51" grpId="0" animBg="1"/>
      <p:bldP spid="72" grpId="0" animBg="1"/>
      <p:bldP spid="74"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83126C1C-33D2-644E-BF18-A66A3D03EEA8}"/>
              </a:ext>
            </a:extLst>
          </p:cNvPr>
          <p:cNvSpPr>
            <a:spLocks noGrp="1"/>
          </p:cNvSpPr>
          <p:nvPr>
            <p:ph type="title"/>
          </p:nvPr>
        </p:nvSpPr>
        <p:spPr/>
        <p:txBody>
          <a:bodyPr>
            <a:normAutofit/>
          </a:bodyPr>
          <a:lstStyle/>
          <a:p>
            <a:r>
              <a:rPr lang="en-US" sz="3600" dirty="0"/>
              <a:t>Main Research Goal:</a:t>
            </a:r>
            <a:endParaRPr lang="en-US" sz="3200" dirty="0">
              <a:solidFill>
                <a:schemeClr val="accent5"/>
              </a:solidFill>
            </a:endParaRPr>
          </a:p>
        </p:txBody>
      </p:sp>
      <p:sp>
        <p:nvSpPr>
          <p:cNvPr id="2" name="TextBox 1">
            <a:extLst>
              <a:ext uri="{FF2B5EF4-FFF2-40B4-BE49-F238E27FC236}">
                <a16:creationId xmlns:a16="http://schemas.microsoft.com/office/drawing/2014/main" id="{1A6D1727-35D4-9348-A383-D5570CB3AE98}"/>
              </a:ext>
            </a:extLst>
          </p:cNvPr>
          <p:cNvSpPr txBox="1"/>
          <p:nvPr/>
        </p:nvSpPr>
        <p:spPr>
          <a:xfrm>
            <a:off x="842682" y="2402541"/>
            <a:ext cx="10793506" cy="1754326"/>
          </a:xfrm>
          <a:prstGeom prst="rect">
            <a:avLst/>
          </a:prstGeom>
          <a:noFill/>
        </p:spPr>
        <p:txBody>
          <a:bodyPr wrap="square" rtlCol="0">
            <a:spAutoFit/>
          </a:bodyPr>
          <a:lstStyle/>
          <a:p>
            <a:pPr algn="ctr"/>
            <a:r>
              <a:rPr lang="en-US" sz="3600" dirty="0">
                <a:solidFill>
                  <a:schemeClr val="accent5"/>
                </a:solidFill>
                <a:latin typeface="Arial" panose="020B0604020202020204" pitchFamily="34" charset="0"/>
                <a:ea typeface="Tahoma" panose="020B0604030504040204" pitchFamily="34" charset="0"/>
                <a:cs typeface="Arial" panose="020B0604020202020204" pitchFamily="34" charset="0"/>
              </a:rPr>
              <a:t>Develop </a:t>
            </a:r>
            <a:r>
              <a:rPr lang="en-US" sz="3600" dirty="0">
                <a:solidFill>
                  <a:schemeClr val="accent2"/>
                </a:solidFill>
                <a:latin typeface="Arial" panose="020B0604020202020204" pitchFamily="34" charset="0"/>
                <a:ea typeface="Tahoma" panose="020B0604030504040204" pitchFamily="34" charset="0"/>
                <a:cs typeface="Arial" panose="020B0604020202020204" pitchFamily="34" charset="0"/>
              </a:rPr>
              <a:t>New Learning Models</a:t>
            </a:r>
            <a:r>
              <a:rPr lang="en-US" sz="3600" dirty="0">
                <a:solidFill>
                  <a:schemeClr val="accent5"/>
                </a:solidFill>
                <a:latin typeface="Arial" panose="020B0604020202020204" pitchFamily="34" charset="0"/>
                <a:ea typeface="Tahoma" panose="020B0604030504040204" pitchFamily="34" charset="0"/>
                <a:cs typeface="Arial" panose="020B0604020202020204" pitchFamily="34" charset="0"/>
              </a:rPr>
              <a:t> to Improve Bug Report Severity Level Prediction on Free/Libre Open Source Software</a:t>
            </a:r>
          </a:p>
        </p:txBody>
      </p:sp>
      <p:sp>
        <p:nvSpPr>
          <p:cNvPr id="3" name="Slide Number Placeholder 2">
            <a:extLst>
              <a:ext uri="{FF2B5EF4-FFF2-40B4-BE49-F238E27FC236}">
                <a16:creationId xmlns:a16="http://schemas.microsoft.com/office/drawing/2014/main" id="{4B054085-1762-374C-89B1-9D5BFFC65E29}"/>
              </a:ext>
            </a:extLst>
          </p:cNvPr>
          <p:cNvSpPr>
            <a:spLocks noGrp="1"/>
          </p:cNvSpPr>
          <p:nvPr>
            <p:ph type="sldNum" sz="quarter" idx="12"/>
          </p:nvPr>
        </p:nvSpPr>
        <p:spPr/>
        <p:txBody>
          <a:bodyPr/>
          <a:lstStyle/>
          <a:p>
            <a:fld id="{79D6BE41-4F07-9843-B89E-F43C6BF0BE36}" type="slidenum">
              <a:rPr lang="en-US" smtClean="0"/>
              <a:t>62</a:t>
            </a:fld>
            <a:endParaRPr lang="en-US"/>
          </a:p>
        </p:txBody>
      </p:sp>
    </p:spTree>
    <p:extLst>
      <p:ext uri="{BB962C8B-B14F-4D97-AF65-F5344CB8AC3E}">
        <p14:creationId xmlns:p14="http://schemas.microsoft.com/office/powerpoint/2010/main" val="953561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Straight Arrow Connector 33">
            <a:extLst>
              <a:ext uri="{FF2B5EF4-FFF2-40B4-BE49-F238E27FC236}">
                <a16:creationId xmlns:a16="http://schemas.microsoft.com/office/drawing/2014/main" id="{68EB3167-24F0-AF42-90D7-837D675804DF}"/>
              </a:ext>
            </a:extLst>
          </p:cNvPr>
          <p:cNvCxnSpPr>
            <a:cxnSpLocks/>
          </p:cNvCxnSpPr>
          <p:nvPr/>
        </p:nvCxnSpPr>
        <p:spPr>
          <a:xfrm flipH="1" flipV="1">
            <a:off x="3526957" y="1382541"/>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CEF76D57-7696-274D-9022-403C62904F68}"/>
              </a:ext>
            </a:extLst>
          </p:cNvPr>
          <p:cNvCxnSpPr>
            <a:cxnSpLocks/>
          </p:cNvCxnSpPr>
          <p:nvPr/>
        </p:nvCxnSpPr>
        <p:spPr>
          <a:xfrm flipH="1" flipV="1">
            <a:off x="1243572" y="1382541"/>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8F8EF4BB-91C1-5B41-92FE-2A74503E8107}"/>
              </a:ext>
            </a:extLst>
          </p:cNvPr>
          <p:cNvCxnSpPr/>
          <p:nvPr/>
        </p:nvCxnSpPr>
        <p:spPr>
          <a:xfrm>
            <a:off x="372686" y="6267799"/>
            <a:ext cx="10915998" cy="0"/>
          </a:xfrm>
          <a:prstGeom prst="straightConnector1">
            <a:avLst/>
          </a:prstGeom>
          <a:ln w="444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88" name="Folded Corner 87">
            <a:extLst>
              <a:ext uri="{FF2B5EF4-FFF2-40B4-BE49-F238E27FC236}">
                <a16:creationId xmlns:a16="http://schemas.microsoft.com/office/drawing/2014/main" id="{E2B6C381-5E85-0042-B3E0-68FCBC6D9754}"/>
              </a:ext>
            </a:extLst>
          </p:cNvPr>
          <p:cNvSpPr/>
          <p:nvPr/>
        </p:nvSpPr>
        <p:spPr>
          <a:xfrm>
            <a:off x="339951" y="2236497"/>
            <a:ext cx="1973035" cy="1521634"/>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a:solidFill>
                  <a:schemeClr val="tx2"/>
                </a:solidFill>
                <a:latin typeface="Tahoma" panose="020B0604030504040204" pitchFamily="34" charset="0"/>
                <a:ea typeface="Tahoma" panose="020B0604030504040204" pitchFamily="34" charset="0"/>
                <a:cs typeface="Tahoma" panose="020B0604030504040204" pitchFamily="34" charset="0"/>
              </a:rPr>
              <a:t>HADOOP-10078</a:t>
            </a:r>
          </a:p>
        </p:txBody>
      </p:sp>
      <p:sp>
        <p:nvSpPr>
          <p:cNvPr id="184" name="TextBox 183">
            <a:extLst>
              <a:ext uri="{FF2B5EF4-FFF2-40B4-BE49-F238E27FC236}">
                <a16:creationId xmlns:a16="http://schemas.microsoft.com/office/drawing/2014/main" id="{0DF8BAC6-06D4-3248-B996-FBB1E3EBDAF6}"/>
              </a:ext>
            </a:extLst>
          </p:cNvPr>
          <p:cNvSpPr txBox="1"/>
          <p:nvPr/>
        </p:nvSpPr>
        <p:spPr>
          <a:xfrm>
            <a:off x="1073493" y="6440610"/>
            <a:ext cx="340158"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0</a:t>
            </a:r>
          </a:p>
        </p:txBody>
      </p:sp>
      <p:sp>
        <p:nvSpPr>
          <p:cNvPr id="186" name="TextBox 185">
            <a:extLst>
              <a:ext uri="{FF2B5EF4-FFF2-40B4-BE49-F238E27FC236}">
                <a16:creationId xmlns:a16="http://schemas.microsoft.com/office/drawing/2014/main" id="{81C66E9B-B04C-C445-B058-D4CAC1ACD857}"/>
              </a:ext>
            </a:extLst>
          </p:cNvPr>
          <p:cNvSpPr txBox="1"/>
          <p:nvPr/>
        </p:nvSpPr>
        <p:spPr>
          <a:xfrm>
            <a:off x="3369881" y="6440610"/>
            <a:ext cx="340158"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2</a:t>
            </a:r>
          </a:p>
        </p:txBody>
      </p:sp>
      <p:sp>
        <p:nvSpPr>
          <p:cNvPr id="192" name="TextBox 191">
            <a:extLst>
              <a:ext uri="{FF2B5EF4-FFF2-40B4-BE49-F238E27FC236}">
                <a16:creationId xmlns:a16="http://schemas.microsoft.com/office/drawing/2014/main" id="{9A158316-585D-154A-B008-2212ED48495E}"/>
              </a:ext>
            </a:extLst>
          </p:cNvPr>
          <p:cNvSpPr txBox="1"/>
          <p:nvPr/>
        </p:nvSpPr>
        <p:spPr>
          <a:xfrm>
            <a:off x="9474534" y="6440610"/>
            <a:ext cx="497252"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n+1</a:t>
            </a:r>
          </a:p>
        </p:txBody>
      </p:sp>
      <p:sp>
        <p:nvSpPr>
          <p:cNvPr id="5" name="TextBox 4">
            <a:extLst>
              <a:ext uri="{FF2B5EF4-FFF2-40B4-BE49-F238E27FC236}">
                <a16:creationId xmlns:a16="http://schemas.microsoft.com/office/drawing/2014/main" id="{31A01F4B-05FD-E440-9685-792C5125A844}"/>
              </a:ext>
            </a:extLst>
          </p:cNvPr>
          <p:cNvSpPr txBox="1"/>
          <p:nvPr/>
        </p:nvSpPr>
        <p:spPr>
          <a:xfrm>
            <a:off x="457178" y="2676429"/>
            <a:ext cx="1254574" cy="369332"/>
          </a:xfrm>
          <a:prstGeom prst="rect">
            <a:avLst/>
          </a:prstGeom>
          <a:noFill/>
        </p:spPr>
        <p:txBody>
          <a:bodyPr wrap="square" rtlCol="0">
            <a:spAutoFit/>
          </a:bodyPr>
          <a:lstStyle/>
          <a:p>
            <a:r>
              <a:rPr lang="en-US" b="1" dirty="0"/>
              <a:t>comments</a:t>
            </a:r>
          </a:p>
        </p:txBody>
      </p:sp>
      <p:sp>
        <p:nvSpPr>
          <p:cNvPr id="31" name="Folded Corner 30">
            <a:extLst>
              <a:ext uri="{FF2B5EF4-FFF2-40B4-BE49-F238E27FC236}">
                <a16:creationId xmlns:a16="http://schemas.microsoft.com/office/drawing/2014/main" id="{FDB1EA34-6A28-6D45-8518-9C76CDD6592C}"/>
              </a:ext>
            </a:extLst>
          </p:cNvPr>
          <p:cNvSpPr/>
          <p:nvPr/>
        </p:nvSpPr>
        <p:spPr>
          <a:xfrm>
            <a:off x="2579017" y="2236497"/>
            <a:ext cx="2064850" cy="1991006"/>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a:solidFill>
                  <a:schemeClr val="tx2"/>
                </a:solidFill>
                <a:latin typeface="Tahoma" panose="020B0604030504040204" pitchFamily="34" charset="0"/>
                <a:ea typeface="Tahoma" panose="020B0604030504040204" pitchFamily="34" charset="0"/>
                <a:cs typeface="Tahoma" panose="020B0604030504040204" pitchFamily="34" charset="0"/>
              </a:rPr>
              <a:t>HADOOP-10078</a:t>
            </a:r>
          </a:p>
        </p:txBody>
      </p:sp>
      <p:sp>
        <p:nvSpPr>
          <p:cNvPr id="32" name="Rectangle 31">
            <a:extLst>
              <a:ext uri="{FF2B5EF4-FFF2-40B4-BE49-F238E27FC236}">
                <a16:creationId xmlns:a16="http://schemas.microsoft.com/office/drawing/2014/main" id="{CFCD484E-F59E-4645-B47F-1380D853B0AE}"/>
              </a:ext>
            </a:extLst>
          </p:cNvPr>
          <p:cNvSpPr/>
          <p:nvPr/>
        </p:nvSpPr>
        <p:spPr>
          <a:xfrm>
            <a:off x="2901242" y="3045762"/>
            <a:ext cx="1533054" cy="172810"/>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331315F3-3402-E04D-A200-FFB5E4B78C1D}"/>
              </a:ext>
            </a:extLst>
          </p:cNvPr>
          <p:cNvSpPr txBox="1"/>
          <p:nvPr/>
        </p:nvSpPr>
        <p:spPr>
          <a:xfrm>
            <a:off x="2822321" y="2676429"/>
            <a:ext cx="1254574" cy="369332"/>
          </a:xfrm>
          <a:prstGeom prst="rect">
            <a:avLst/>
          </a:prstGeom>
          <a:noFill/>
        </p:spPr>
        <p:txBody>
          <a:bodyPr wrap="square" rtlCol="0">
            <a:spAutoFit/>
          </a:bodyPr>
          <a:lstStyle/>
          <a:p>
            <a:r>
              <a:rPr lang="en-US" b="1" dirty="0"/>
              <a:t>comments</a:t>
            </a:r>
          </a:p>
        </p:txBody>
      </p:sp>
      <p:sp>
        <p:nvSpPr>
          <p:cNvPr id="35" name="Rectangle 34">
            <a:extLst>
              <a:ext uri="{FF2B5EF4-FFF2-40B4-BE49-F238E27FC236}">
                <a16:creationId xmlns:a16="http://schemas.microsoft.com/office/drawing/2014/main" id="{4577E15C-7A72-0347-8071-14951EFF1F1A}"/>
              </a:ext>
            </a:extLst>
          </p:cNvPr>
          <p:cNvSpPr/>
          <p:nvPr/>
        </p:nvSpPr>
        <p:spPr>
          <a:xfrm>
            <a:off x="2901242" y="3323764"/>
            <a:ext cx="1533054" cy="172810"/>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71349D6C-96BD-2342-96C2-6A3BC9B6BCFD}"/>
              </a:ext>
            </a:extLst>
          </p:cNvPr>
          <p:cNvCxnSpPr>
            <a:cxnSpLocks/>
          </p:cNvCxnSpPr>
          <p:nvPr/>
        </p:nvCxnSpPr>
        <p:spPr>
          <a:xfrm flipH="1" flipV="1">
            <a:off x="5908555" y="1382541"/>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37" name="Folded Corner 36">
            <a:extLst>
              <a:ext uri="{FF2B5EF4-FFF2-40B4-BE49-F238E27FC236}">
                <a16:creationId xmlns:a16="http://schemas.microsoft.com/office/drawing/2014/main" id="{7715524D-F67B-9345-8234-C5D8D3719E67}"/>
              </a:ext>
            </a:extLst>
          </p:cNvPr>
          <p:cNvSpPr/>
          <p:nvPr/>
        </p:nvSpPr>
        <p:spPr>
          <a:xfrm>
            <a:off x="4960615" y="2236497"/>
            <a:ext cx="2032314" cy="222088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a:solidFill>
                  <a:schemeClr val="tx2"/>
                </a:solidFill>
                <a:latin typeface="Tahoma" panose="020B0604030504040204" pitchFamily="34" charset="0"/>
                <a:ea typeface="Tahoma" panose="020B0604030504040204" pitchFamily="34" charset="0"/>
                <a:cs typeface="Tahoma" panose="020B0604030504040204" pitchFamily="34" charset="0"/>
              </a:rPr>
              <a:t>HADOOP-10078</a:t>
            </a:r>
          </a:p>
        </p:txBody>
      </p:sp>
      <p:sp>
        <p:nvSpPr>
          <p:cNvPr id="38" name="Rectangle 37">
            <a:extLst>
              <a:ext uri="{FF2B5EF4-FFF2-40B4-BE49-F238E27FC236}">
                <a16:creationId xmlns:a16="http://schemas.microsoft.com/office/drawing/2014/main" id="{ABA64379-1BBB-FC43-B2A5-8B36F0F4D018}"/>
              </a:ext>
            </a:extLst>
          </p:cNvPr>
          <p:cNvSpPr/>
          <p:nvPr/>
        </p:nvSpPr>
        <p:spPr>
          <a:xfrm>
            <a:off x="5282840" y="3045762"/>
            <a:ext cx="1533054" cy="172810"/>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AECA1921-2C85-FA49-B4F1-38EC6D9F14DD}"/>
              </a:ext>
            </a:extLst>
          </p:cNvPr>
          <p:cNvSpPr txBox="1"/>
          <p:nvPr/>
        </p:nvSpPr>
        <p:spPr>
          <a:xfrm>
            <a:off x="5203919" y="2676429"/>
            <a:ext cx="1254574" cy="369332"/>
          </a:xfrm>
          <a:prstGeom prst="rect">
            <a:avLst/>
          </a:prstGeom>
          <a:noFill/>
        </p:spPr>
        <p:txBody>
          <a:bodyPr wrap="square" rtlCol="0">
            <a:spAutoFit/>
          </a:bodyPr>
          <a:lstStyle/>
          <a:p>
            <a:r>
              <a:rPr lang="en-US" b="1" dirty="0"/>
              <a:t>comments</a:t>
            </a:r>
          </a:p>
        </p:txBody>
      </p:sp>
      <p:sp>
        <p:nvSpPr>
          <p:cNvPr id="40" name="Rectangle 39">
            <a:extLst>
              <a:ext uri="{FF2B5EF4-FFF2-40B4-BE49-F238E27FC236}">
                <a16:creationId xmlns:a16="http://schemas.microsoft.com/office/drawing/2014/main" id="{5FEBE870-5979-1A43-B3C1-A767B05C4042}"/>
              </a:ext>
            </a:extLst>
          </p:cNvPr>
          <p:cNvSpPr/>
          <p:nvPr/>
        </p:nvSpPr>
        <p:spPr>
          <a:xfrm>
            <a:off x="5282840" y="3323764"/>
            <a:ext cx="1533054" cy="172810"/>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D6E65D2A-B6E8-444E-BAFA-002FD34628E7}"/>
              </a:ext>
            </a:extLst>
          </p:cNvPr>
          <p:cNvSpPr/>
          <p:nvPr/>
        </p:nvSpPr>
        <p:spPr>
          <a:xfrm>
            <a:off x="5282840" y="3616093"/>
            <a:ext cx="1533054" cy="172810"/>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Arrow Connector 42">
            <a:extLst>
              <a:ext uri="{FF2B5EF4-FFF2-40B4-BE49-F238E27FC236}">
                <a16:creationId xmlns:a16="http://schemas.microsoft.com/office/drawing/2014/main" id="{16A24854-434A-8549-9D1F-10EE874D7036}"/>
              </a:ext>
            </a:extLst>
          </p:cNvPr>
          <p:cNvCxnSpPr>
            <a:cxnSpLocks/>
          </p:cNvCxnSpPr>
          <p:nvPr/>
        </p:nvCxnSpPr>
        <p:spPr>
          <a:xfrm flipH="1" flipV="1">
            <a:off x="9605295" y="1382541"/>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44" name="Folded Corner 43">
            <a:extLst>
              <a:ext uri="{FF2B5EF4-FFF2-40B4-BE49-F238E27FC236}">
                <a16:creationId xmlns:a16="http://schemas.microsoft.com/office/drawing/2014/main" id="{75BD0F3A-FA18-054D-B538-A16E46072F82}"/>
              </a:ext>
            </a:extLst>
          </p:cNvPr>
          <p:cNvSpPr/>
          <p:nvPr/>
        </p:nvSpPr>
        <p:spPr>
          <a:xfrm>
            <a:off x="8657355" y="2236497"/>
            <a:ext cx="2082367" cy="2550656"/>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a:solidFill>
                  <a:schemeClr val="tx2"/>
                </a:solidFill>
                <a:latin typeface="Tahoma" panose="020B0604030504040204" pitchFamily="34" charset="0"/>
                <a:ea typeface="Tahoma" panose="020B0604030504040204" pitchFamily="34" charset="0"/>
                <a:cs typeface="Tahoma" panose="020B0604030504040204" pitchFamily="34" charset="0"/>
              </a:rPr>
              <a:t>HADOOP-10078</a:t>
            </a:r>
          </a:p>
        </p:txBody>
      </p:sp>
      <p:sp>
        <p:nvSpPr>
          <p:cNvPr id="45" name="Rectangle 44">
            <a:extLst>
              <a:ext uri="{FF2B5EF4-FFF2-40B4-BE49-F238E27FC236}">
                <a16:creationId xmlns:a16="http://schemas.microsoft.com/office/drawing/2014/main" id="{C71771BE-1DE1-5E45-B0FD-998AF81CDF55}"/>
              </a:ext>
            </a:extLst>
          </p:cNvPr>
          <p:cNvSpPr/>
          <p:nvPr/>
        </p:nvSpPr>
        <p:spPr>
          <a:xfrm>
            <a:off x="8979580" y="3056643"/>
            <a:ext cx="1533054" cy="172810"/>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67234262-E589-F04E-9E90-2D30720F492A}"/>
              </a:ext>
            </a:extLst>
          </p:cNvPr>
          <p:cNvSpPr txBox="1"/>
          <p:nvPr/>
        </p:nvSpPr>
        <p:spPr>
          <a:xfrm>
            <a:off x="8900659" y="2687310"/>
            <a:ext cx="1254574" cy="369332"/>
          </a:xfrm>
          <a:prstGeom prst="rect">
            <a:avLst/>
          </a:prstGeom>
          <a:noFill/>
        </p:spPr>
        <p:txBody>
          <a:bodyPr wrap="square" rtlCol="0">
            <a:spAutoFit/>
          </a:bodyPr>
          <a:lstStyle/>
          <a:p>
            <a:r>
              <a:rPr lang="en-US" b="1" dirty="0"/>
              <a:t>comments</a:t>
            </a:r>
          </a:p>
        </p:txBody>
      </p:sp>
      <p:sp>
        <p:nvSpPr>
          <p:cNvPr id="52" name="Rectangle 51">
            <a:extLst>
              <a:ext uri="{FF2B5EF4-FFF2-40B4-BE49-F238E27FC236}">
                <a16:creationId xmlns:a16="http://schemas.microsoft.com/office/drawing/2014/main" id="{447C2A7A-F456-5F4C-A2FC-4FC36E3D6D32}"/>
              </a:ext>
            </a:extLst>
          </p:cNvPr>
          <p:cNvSpPr/>
          <p:nvPr/>
        </p:nvSpPr>
        <p:spPr>
          <a:xfrm>
            <a:off x="8979580" y="3334645"/>
            <a:ext cx="1533054" cy="172810"/>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65869122-6A86-1B4D-8A7C-648FA8A2E684}"/>
              </a:ext>
            </a:extLst>
          </p:cNvPr>
          <p:cNvSpPr/>
          <p:nvPr/>
        </p:nvSpPr>
        <p:spPr>
          <a:xfrm>
            <a:off x="8979580" y="3626974"/>
            <a:ext cx="1533054" cy="172810"/>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CE8AB649-4DC3-E346-8037-8B5153E6EC49}"/>
              </a:ext>
            </a:extLst>
          </p:cNvPr>
          <p:cNvSpPr/>
          <p:nvPr/>
        </p:nvSpPr>
        <p:spPr>
          <a:xfrm>
            <a:off x="8980177" y="3921289"/>
            <a:ext cx="1533054" cy="172810"/>
          </a:xfrm>
          <a:prstGeom prst="rect">
            <a:avLst/>
          </a:prstGeom>
          <a:noFill/>
          <a:ln w="38100">
            <a:solidFill>
              <a:srgbClr val="C71C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1B38AE9B-629A-CD45-BA94-F4797010C3D2}"/>
              </a:ext>
            </a:extLst>
          </p:cNvPr>
          <p:cNvSpPr txBox="1"/>
          <p:nvPr/>
        </p:nvSpPr>
        <p:spPr>
          <a:xfrm>
            <a:off x="5709209" y="6440610"/>
            <a:ext cx="340158"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3</a:t>
            </a:r>
          </a:p>
        </p:txBody>
      </p:sp>
      <p:sp>
        <p:nvSpPr>
          <p:cNvPr id="7" name="Oval 6">
            <a:extLst>
              <a:ext uri="{FF2B5EF4-FFF2-40B4-BE49-F238E27FC236}">
                <a16:creationId xmlns:a16="http://schemas.microsoft.com/office/drawing/2014/main" id="{99CD6932-7987-DE4B-9C40-B774F81B162F}"/>
              </a:ext>
            </a:extLst>
          </p:cNvPr>
          <p:cNvSpPr/>
          <p:nvPr/>
        </p:nvSpPr>
        <p:spPr>
          <a:xfrm>
            <a:off x="7422784" y="3047678"/>
            <a:ext cx="197223" cy="172811"/>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97B93FC7-1A87-C443-90F3-BAC92E657ABD}"/>
              </a:ext>
            </a:extLst>
          </p:cNvPr>
          <p:cNvSpPr/>
          <p:nvPr/>
        </p:nvSpPr>
        <p:spPr>
          <a:xfrm>
            <a:off x="7736547" y="3047678"/>
            <a:ext cx="197223" cy="172811"/>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9A57A3C2-8A39-2D4F-A200-5F1D5C77701E}"/>
              </a:ext>
            </a:extLst>
          </p:cNvPr>
          <p:cNvSpPr/>
          <p:nvPr/>
        </p:nvSpPr>
        <p:spPr>
          <a:xfrm>
            <a:off x="8059275" y="3047678"/>
            <a:ext cx="197223" cy="172811"/>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itle 3">
            <a:extLst>
              <a:ext uri="{FF2B5EF4-FFF2-40B4-BE49-F238E27FC236}">
                <a16:creationId xmlns:a16="http://schemas.microsoft.com/office/drawing/2014/main" id="{EB0D0859-A1DE-AD45-BDFC-1A0F7AFE5581}"/>
              </a:ext>
            </a:extLst>
          </p:cNvPr>
          <p:cNvSpPr>
            <a:spLocks noGrp="1"/>
          </p:cNvSpPr>
          <p:nvPr>
            <p:ph type="title"/>
          </p:nvPr>
        </p:nvSpPr>
        <p:spPr>
          <a:xfrm>
            <a:off x="372686" y="348796"/>
            <a:ext cx="11406938" cy="935152"/>
          </a:xfrm>
        </p:spPr>
        <p:txBody>
          <a:bodyPr>
            <a:normAutofit fontScale="90000"/>
          </a:bodyPr>
          <a:lstStyle/>
          <a:p>
            <a:r>
              <a:rPr lang="en-US" sz="3600" dirty="0"/>
              <a:t>Motivation:</a:t>
            </a:r>
            <a:br>
              <a:rPr lang="en-US" sz="3600" dirty="0"/>
            </a:br>
            <a:r>
              <a:rPr lang="en-US" sz="3600" dirty="0"/>
              <a:t>Temporal Context of Bug Reports</a:t>
            </a:r>
            <a:endParaRPr lang="en-US" dirty="0">
              <a:solidFill>
                <a:schemeClr val="accent5"/>
              </a:solidFill>
            </a:endParaRPr>
          </a:p>
        </p:txBody>
      </p:sp>
    </p:spTree>
    <p:extLst>
      <p:ext uri="{BB962C8B-B14F-4D97-AF65-F5344CB8AC3E}">
        <p14:creationId xmlns:p14="http://schemas.microsoft.com/office/powerpoint/2010/main" val="2128615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5" grpId="0"/>
      <p:bldP spid="31" grpId="0" animBg="1"/>
      <p:bldP spid="32" grpId="0" animBg="1"/>
      <p:bldP spid="33" grpId="0"/>
      <p:bldP spid="35" grpId="0" animBg="1"/>
      <p:bldP spid="37" grpId="0" animBg="1"/>
      <p:bldP spid="38" grpId="0" animBg="1"/>
      <p:bldP spid="39" grpId="0"/>
      <p:bldP spid="40" grpId="0" animBg="1"/>
      <p:bldP spid="42" grpId="0" animBg="1"/>
      <p:bldP spid="44" grpId="0" animBg="1"/>
      <p:bldP spid="45" grpId="0" animBg="1"/>
      <p:bldP spid="51" grpId="0"/>
      <p:bldP spid="52" grpId="0" animBg="1"/>
      <p:bldP spid="58" grpId="0" animBg="1"/>
      <p:bldP spid="5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2" name="Straight Arrow Connector 101">
            <a:extLst>
              <a:ext uri="{FF2B5EF4-FFF2-40B4-BE49-F238E27FC236}">
                <a16:creationId xmlns:a16="http://schemas.microsoft.com/office/drawing/2014/main" id="{2BAA1A8D-9F40-F34B-830B-5A4B049BBC71}"/>
              </a:ext>
            </a:extLst>
          </p:cNvPr>
          <p:cNvCxnSpPr>
            <a:cxnSpLocks/>
          </p:cNvCxnSpPr>
          <p:nvPr/>
        </p:nvCxnSpPr>
        <p:spPr>
          <a:xfrm flipH="1" flipV="1">
            <a:off x="6903175"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6A566796-98BD-594B-8018-C2C1455D0A1A}"/>
              </a:ext>
            </a:extLst>
          </p:cNvPr>
          <p:cNvCxnSpPr>
            <a:cxnSpLocks/>
          </p:cNvCxnSpPr>
          <p:nvPr/>
        </p:nvCxnSpPr>
        <p:spPr>
          <a:xfrm flipH="1" flipV="1">
            <a:off x="832184"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B0DBE26B-1698-BC4C-AAE0-A0B12B579130}"/>
              </a:ext>
            </a:extLst>
          </p:cNvPr>
          <p:cNvCxnSpPr>
            <a:cxnSpLocks/>
          </p:cNvCxnSpPr>
          <p:nvPr/>
        </p:nvCxnSpPr>
        <p:spPr>
          <a:xfrm flipH="1" flipV="1">
            <a:off x="1900026"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D2B2EF2F-BBDC-4D4E-9FDF-4BA4A70F96BE}"/>
              </a:ext>
            </a:extLst>
          </p:cNvPr>
          <p:cNvCxnSpPr>
            <a:cxnSpLocks/>
          </p:cNvCxnSpPr>
          <p:nvPr/>
        </p:nvCxnSpPr>
        <p:spPr>
          <a:xfrm flipH="1" flipV="1">
            <a:off x="3353677"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35326375-AE5A-C942-B57D-1483063E9EC5}"/>
              </a:ext>
            </a:extLst>
          </p:cNvPr>
          <p:cNvCxnSpPr>
            <a:cxnSpLocks/>
          </p:cNvCxnSpPr>
          <p:nvPr/>
        </p:nvCxnSpPr>
        <p:spPr>
          <a:xfrm flipH="1" flipV="1">
            <a:off x="3705171"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2C7C2A39-ED47-0647-AB46-B6620F1F30D0}"/>
              </a:ext>
            </a:extLst>
          </p:cNvPr>
          <p:cNvCxnSpPr>
            <a:cxnSpLocks/>
          </p:cNvCxnSpPr>
          <p:nvPr/>
        </p:nvCxnSpPr>
        <p:spPr>
          <a:xfrm flipH="1" flipV="1">
            <a:off x="4823087"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4488043F-55B6-1C4A-95D4-4F449E0ADEF3}"/>
              </a:ext>
            </a:extLst>
          </p:cNvPr>
          <p:cNvCxnSpPr>
            <a:cxnSpLocks/>
          </p:cNvCxnSpPr>
          <p:nvPr/>
        </p:nvCxnSpPr>
        <p:spPr>
          <a:xfrm flipH="1" flipV="1">
            <a:off x="5872236"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943FABB4-8CBF-AE4A-A428-34FD289D64D1}"/>
              </a:ext>
            </a:extLst>
          </p:cNvPr>
          <p:cNvCxnSpPr>
            <a:cxnSpLocks/>
          </p:cNvCxnSpPr>
          <p:nvPr/>
        </p:nvCxnSpPr>
        <p:spPr>
          <a:xfrm flipH="1" flipV="1">
            <a:off x="8313382"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F6D0BD7B-0025-0348-91FF-491634EEC631}"/>
              </a:ext>
            </a:extLst>
          </p:cNvPr>
          <p:cNvCxnSpPr>
            <a:cxnSpLocks/>
          </p:cNvCxnSpPr>
          <p:nvPr/>
        </p:nvCxnSpPr>
        <p:spPr>
          <a:xfrm flipH="1" flipV="1">
            <a:off x="9109729"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F5655AAC-D3EE-2341-9908-61B3950F2342}"/>
              </a:ext>
            </a:extLst>
          </p:cNvPr>
          <p:cNvCxnSpPr>
            <a:cxnSpLocks/>
          </p:cNvCxnSpPr>
          <p:nvPr/>
        </p:nvCxnSpPr>
        <p:spPr>
          <a:xfrm flipH="1" flipV="1">
            <a:off x="10391373"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72686" y="348796"/>
            <a:ext cx="11406938" cy="935152"/>
          </a:xfrm>
        </p:spPr>
        <p:txBody>
          <a:bodyPr>
            <a:normAutofit fontScale="90000"/>
          </a:bodyPr>
          <a:lstStyle/>
          <a:p>
            <a:r>
              <a:rPr lang="en-US" sz="4000" dirty="0"/>
              <a:t>Motivation:</a:t>
            </a:r>
            <a:br>
              <a:rPr lang="en-US" sz="4000" dirty="0"/>
            </a:br>
            <a:r>
              <a:rPr lang="en-US" sz="3600" dirty="0"/>
              <a:t>Modeling Temporal Context of Bug Reports</a:t>
            </a:r>
            <a:endParaRPr lang="en-US" dirty="0">
              <a:solidFill>
                <a:schemeClr val="accent5"/>
              </a:solidFill>
            </a:endParaRPr>
          </a:p>
        </p:txBody>
      </p:sp>
      <p:sp>
        <p:nvSpPr>
          <p:cNvPr id="89" name="Folded Corner 88">
            <a:extLst>
              <a:ext uri="{FF2B5EF4-FFF2-40B4-BE49-F238E27FC236}">
                <a16:creationId xmlns:a16="http://schemas.microsoft.com/office/drawing/2014/main" id="{6442573A-BB69-6A4F-B25B-7BD88EEC467A}"/>
              </a:ext>
            </a:extLst>
          </p:cNvPr>
          <p:cNvSpPr/>
          <p:nvPr/>
        </p:nvSpPr>
        <p:spPr>
          <a:xfrm>
            <a:off x="1521051" y="3627796"/>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8883</a:t>
            </a:r>
          </a:p>
        </p:txBody>
      </p:sp>
      <p:sp>
        <p:nvSpPr>
          <p:cNvPr id="91" name="Folded Corner 90">
            <a:extLst>
              <a:ext uri="{FF2B5EF4-FFF2-40B4-BE49-F238E27FC236}">
                <a16:creationId xmlns:a16="http://schemas.microsoft.com/office/drawing/2014/main" id="{89F6BF82-8958-BF4D-A954-2988B00094B9}"/>
              </a:ext>
            </a:extLst>
          </p:cNvPr>
          <p:cNvSpPr/>
          <p:nvPr/>
        </p:nvSpPr>
        <p:spPr>
          <a:xfrm>
            <a:off x="1521051" y="2416907"/>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OOZIE</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1010</a:t>
            </a:r>
          </a:p>
        </p:txBody>
      </p:sp>
      <p:sp>
        <p:nvSpPr>
          <p:cNvPr id="92" name="Folded Corner 91">
            <a:extLst>
              <a:ext uri="{FF2B5EF4-FFF2-40B4-BE49-F238E27FC236}">
                <a16:creationId xmlns:a16="http://schemas.microsoft.com/office/drawing/2014/main" id="{1386DDCD-CF58-974B-9A26-BDFCCCE1556F}"/>
              </a:ext>
            </a:extLst>
          </p:cNvPr>
          <p:cNvSpPr/>
          <p:nvPr/>
        </p:nvSpPr>
        <p:spPr>
          <a:xfrm>
            <a:off x="2969083" y="1580855"/>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9421</a:t>
            </a:r>
          </a:p>
        </p:txBody>
      </p:sp>
      <p:sp>
        <p:nvSpPr>
          <p:cNvPr id="93" name="Folded Corner 92">
            <a:extLst>
              <a:ext uri="{FF2B5EF4-FFF2-40B4-BE49-F238E27FC236}">
                <a16:creationId xmlns:a16="http://schemas.microsoft.com/office/drawing/2014/main" id="{30A62DBB-66D3-514A-B7DD-A3521CECA38C}"/>
              </a:ext>
            </a:extLst>
          </p:cNvPr>
          <p:cNvSpPr/>
          <p:nvPr/>
        </p:nvSpPr>
        <p:spPr>
          <a:xfrm>
            <a:off x="3304363" y="3389019"/>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OOZIE</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1368</a:t>
            </a:r>
            <a:endParaRPr lang="en-US" sz="16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94" name="Folded Corner 93">
            <a:extLst>
              <a:ext uri="{FF2B5EF4-FFF2-40B4-BE49-F238E27FC236}">
                <a16:creationId xmlns:a16="http://schemas.microsoft.com/office/drawing/2014/main" id="{04B66FB8-6F54-3948-9DE3-2828500C0D09}"/>
              </a:ext>
            </a:extLst>
          </p:cNvPr>
          <p:cNvSpPr/>
          <p:nvPr/>
        </p:nvSpPr>
        <p:spPr>
          <a:xfrm>
            <a:off x="4417115" y="1954595"/>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9698</a:t>
            </a:r>
          </a:p>
        </p:txBody>
      </p:sp>
      <p:sp>
        <p:nvSpPr>
          <p:cNvPr id="95" name="Folded Corner 94">
            <a:extLst>
              <a:ext uri="{FF2B5EF4-FFF2-40B4-BE49-F238E27FC236}">
                <a16:creationId xmlns:a16="http://schemas.microsoft.com/office/drawing/2014/main" id="{98D0B205-0D68-6A4D-9737-B55FF0811751}"/>
              </a:ext>
            </a:extLst>
          </p:cNvPr>
          <p:cNvSpPr/>
          <p:nvPr/>
        </p:nvSpPr>
        <p:spPr>
          <a:xfrm>
            <a:off x="6430365" y="3507007"/>
            <a:ext cx="944392" cy="1079361"/>
          </a:xfrm>
          <a:prstGeom prst="foldedCorner">
            <a:avLst>
              <a:gd name="adj" fmla="val 29014"/>
            </a:avLst>
          </a:prstGeom>
          <a:solidFill>
            <a:srgbClr val="FED97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10078</a:t>
            </a:r>
            <a:endParaRPr lang="en-US" sz="16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96" name="Folded Corner 95">
            <a:extLst>
              <a:ext uri="{FF2B5EF4-FFF2-40B4-BE49-F238E27FC236}">
                <a16:creationId xmlns:a16="http://schemas.microsoft.com/office/drawing/2014/main" id="{72CE5C68-1BA1-FF4B-8C61-7F964B24F0C4}"/>
              </a:ext>
            </a:extLst>
          </p:cNvPr>
          <p:cNvSpPr/>
          <p:nvPr/>
        </p:nvSpPr>
        <p:spPr>
          <a:xfrm>
            <a:off x="8854144" y="1359454"/>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10895</a:t>
            </a:r>
            <a:endParaRPr lang="en-US" sz="16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97" name="Folded Corner 96">
            <a:extLst>
              <a:ext uri="{FF2B5EF4-FFF2-40B4-BE49-F238E27FC236}">
                <a16:creationId xmlns:a16="http://schemas.microsoft.com/office/drawing/2014/main" id="{3AA0EA97-932D-4444-AFFE-E3D83BB77707}"/>
              </a:ext>
            </a:extLst>
          </p:cNvPr>
          <p:cNvSpPr/>
          <p:nvPr/>
        </p:nvSpPr>
        <p:spPr>
          <a:xfrm>
            <a:off x="7851137" y="2381565"/>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10771</a:t>
            </a:r>
          </a:p>
        </p:txBody>
      </p:sp>
      <p:sp>
        <p:nvSpPr>
          <p:cNvPr id="98" name="Folded Corner 97">
            <a:extLst>
              <a:ext uri="{FF2B5EF4-FFF2-40B4-BE49-F238E27FC236}">
                <a16:creationId xmlns:a16="http://schemas.microsoft.com/office/drawing/2014/main" id="{580683CF-B322-B44C-9314-CF4046FF68A8}"/>
              </a:ext>
            </a:extLst>
          </p:cNvPr>
          <p:cNvSpPr/>
          <p:nvPr/>
        </p:nvSpPr>
        <p:spPr>
          <a:xfrm>
            <a:off x="7851137" y="3724442"/>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10770</a:t>
            </a:r>
            <a:endParaRPr lang="en-US" sz="16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99" name="Folded Corner 98">
            <a:extLst>
              <a:ext uri="{FF2B5EF4-FFF2-40B4-BE49-F238E27FC236}">
                <a16:creationId xmlns:a16="http://schemas.microsoft.com/office/drawing/2014/main" id="{AFCE74C4-B032-1B41-A327-49DD7F719701}"/>
              </a:ext>
            </a:extLst>
          </p:cNvPr>
          <p:cNvSpPr/>
          <p:nvPr/>
        </p:nvSpPr>
        <p:spPr>
          <a:xfrm>
            <a:off x="7857488" y="5058355"/>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10769</a:t>
            </a:r>
          </a:p>
        </p:txBody>
      </p:sp>
      <p:sp>
        <p:nvSpPr>
          <p:cNvPr id="100" name="Folded Corner 99">
            <a:extLst>
              <a:ext uri="{FF2B5EF4-FFF2-40B4-BE49-F238E27FC236}">
                <a16:creationId xmlns:a16="http://schemas.microsoft.com/office/drawing/2014/main" id="{24CA4BAB-BC33-B042-9DFA-BC5EBB99A495}"/>
              </a:ext>
            </a:extLst>
          </p:cNvPr>
          <p:cNvSpPr/>
          <p:nvPr/>
        </p:nvSpPr>
        <p:spPr>
          <a:xfrm>
            <a:off x="9919177" y="2491596"/>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11467</a:t>
            </a:r>
          </a:p>
        </p:txBody>
      </p:sp>
      <p:cxnSp>
        <p:nvCxnSpPr>
          <p:cNvPr id="101" name="Curved Connector 100">
            <a:extLst>
              <a:ext uri="{FF2B5EF4-FFF2-40B4-BE49-F238E27FC236}">
                <a16:creationId xmlns:a16="http://schemas.microsoft.com/office/drawing/2014/main" id="{D8E42E21-4486-3648-9868-16A162AD5BA1}"/>
              </a:ext>
            </a:extLst>
          </p:cNvPr>
          <p:cNvCxnSpPr>
            <a:cxnSpLocks/>
            <a:stCxn id="89" idx="1"/>
            <a:endCxn id="91" idx="1"/>
          </p:cNvCxnSpPr>
          <p:nvPr/>
        </p:nvCxnSpPr>
        <p:spPr>
          <a:xfrm rot="10800000">
            <a:off x="1521051" y="2956589"/>
            <a:ext cx="12700" cy="1210889"/>
          </a:xfrm>
          <a:prstGeom prst="curvedConnector3">
            <a:avLst>
              <a:gd name="adj1" fmla="val 5203630"/>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7" name="Curved Connector 106">
            <a:extLst>
              <a:ext uri="{FF2B5EF4-FFF2-40B4-BE49-F238E27FC236}">
                <a16:creationId xmlns:a16="http://schemas.microsoft.com/office/drawing/2014/main" id="{5A367197-1C63-4540-8FCC-791C8043BD24}"/>
              </a:ext>
            </a:extLst>
          </p:cNvPr>
          <p:cNvCxnSpPr>
            <a:cxnSpLocks/>
            <a:stCxn id="89" idx="1"/>
            <a:endCxn id="88" idx="0"/>
          </p:cNvCxnSpPr>
          <p:nvPr/>
        </p:nvCxnSpPr>
        <p:spPr>
          <a:xfrm rot="10800000" flipV="1">
            <a:off x="844883" y="4167476"/>
            <a:ext cx="676169" cy="848115"/>
          </a:xfrm>
          <a:prstGeom prst="curvedConnector2">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8" name="Curved Connector 117">
            <a:extLst>
              <a:ext uri="{FF2B5EF4-FFF2-40B4-BE49-F238E27FC236}">
                <a16:creationId xmlns:a16="http://schemas.microsoft.com/office/drawing/2014/main" id="{73D5C518-F982-CC49-B0D5-5FDD9D786DF7}"/>
              </a:ext>
            </a:extLst>
          </p:cNvPr>
          <p:cNvCxnSpPr>
            <a:cxnSpLocks/>
            <a:stCxn id="91" idx="3"/>
            <a:endCxn id="93" idx="1"/>
          </p:cNvCxnSpPr>
          <p:nvPr/>
        </p:nvCxnSpPr>
        <p:spPr>
          <a:xfrm>
            <a:off x="2465443" y="2956588"/>
            <a:ext cx="838920" cy="972112"/>
          </a:xfrm>
          <a:prstGeom prst="curvedConnector3">
            <a:avLst>
              <a:gd name="adj1" fmla="val 50000"/>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5" name="Curved Connector 124">
            <a:extLst>
              <a:ext uri="{FF2B5EF4-FFF2-40B4-BE49-F238E27FC236}">
                <a16:creationId xmlns:a16="http://schemas.microsoft.com/office/drawing/2014/main" id="{29AF711B-263B-3C49-A2F7-434FCFC47528}"/>
              </a:ext>
            </a:extLst>
          </p:cNvPr>
          <p:cNvCxnSpPr>
            <a:cxnSpLocks/>
            <a:stCxn id="92" idx="3"/>
            <a:endCxn id="94" idx="1"/>
          </p:cNvCxnSpPr>
          <p:nvPr/>
        </p:nvCxnSpPr>
        <p:spPr>
          <a:xfrm>
            <a:off x="3913475" y="2120536"/>
            <a:ext cx="503640" cy="373740"/>
          </a:xfrm>
          <a:prstGeom prst="curvedConnector3">
            <a:avLst>
              <a:gd name="adj1" fmla="val 50000"/>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8" name="Curved Connector 127">
            <a:extLst>
              <a:ext uri="{FF2B5EF4-FFF2-40B4-BE49-F238E27FC236}">
                <a16:creationId xmlns:a16="http://schemas.microsoft.com/office/drawing/2014/main" id="{7F3D584E-7676-344B-9AD7-39DC4B82E6B7}"/>
              </a:ext>
            </a:extLst>
          </p:cNvPr>
          <p:cNvCxnSpPr>
            <a:cxnSpLocks/>
            <a:stCxn id="96" idx="1"/>
            <a:endCxn id="95" idx="0"/>
          </p:cNvCxnSpPr>
          <p:nvPr/>
        </p:nvCxnSpPr>
        <p:spPr>
          <a:xfrm rot="10800000" flipV="1">
            <a:off x="6902562" y="1899135"/>
            <a:ext cx="1951583" cy="1607872"/>
          </a:xfrm>
          <a:prstGeom prst="curvedConnector2">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1" name="Curved Connector 130">
            <a:extLst>
              <a:ext uri="{FF2B5EF4-FFF2-40B4-BE49-F238E27FC236}">
                <a16:creationId xmlns:a16="http://schemas.microsoft.com/office/drawing/2014/main" id="{EA749560-EAF9-234C-BAA8-BB758A815E5B}"/>
              </a:ext>
            </a:extLst>
          </p:cNvPr>
          <p:cNvCxnSpPr>
            <a:cxnSpLocks/>
            <a:stCxn id="95" idx="1"/>
            <a:endCxn id="89" idx="2"/>
          </p:cNvCxnSpPr>
          <p:nvPr/>
        </p:nvCxnSpPr>
        <p:spPr>
          <a:xfrm rot="10800000" flipV="1">
            <a:off x="1993247" y="4046687"/>
            <a:ext cx="4437118" cy="660469"/>
          </a:xfrm>
          <a:prstGeom prst="curvedConnector4">
            <a:avLst>
              <a:gd name="adj1" fmla="val 44679"/>
              <a:gd name="adj2" fmla="val 148185"/>
            </a:avLst>
          </a:prstGeom>
          <a:ln w="4445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135" name="Curved Connector 134">
            <a:extLst>
              <a:ext uri="{FF2B5EF4-FFF2-40B4-BE49-F238E27FC236}">
                <a16:creationId xmlns:a16="http://schemas.microsoft.com/office/drawing/2014/main" id="{95FE77AE-77C7-8F4C-8BFB-887BEFAFB74A}"/>
              </a:ext>
            </a:extLst>
          </p:cNvPr>
          <p:cNvCxnSpPr>
            <a:cxnSpLocks/>
            <a:stCxn id="95" idx="1"/>
            <a:endCxn id="91" idx="3"/>
          </p:cNvCxnSpPr>
          <p:nvPr/>
        </p:nvCxnSpPr>
        <p:spPr>
          <a:xfrm rot="10800000">
            <a:off x="2465443" y="2956588"/>
            <a:ext cx="3964922" cy="1090100"/>
          </a:xfrm>
          <a:prstGeom prst="curvedConnector3">
            <a:avLst>
              <a:gd name="adj1" fmla="val 35530"/>
            </a:avLst>
          </a:prstGeom>
          <a:ln w="4445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148" name="Curved Connector 147">
            <a:extLst>
              <a:ext uri="{FF2B5EF4-FFF2-40B4-BE49-F238E27FC236}">
                <a16:creationId xmlns:a16="http://schemas.microsoft.com/office/drawing/2014/main" id="{E98F13C9-FED5-9449-8988-D6ED83EF55B7}"/>
              </a:ext>
            </a:extLst>
          </p:cNvPr>
          <p:cNvCxnSpPr>
            <a:cxnSpLocks/>
            <a:stCxn id="96" idx="1"/>
            <a:endCxn id="97" idx="0"/>
          </p:cNvCxnSpPr>
          <p:nvPr/>
        </p:nvCxnSpPr>
        <p:spPr>
          <a:xfrm rot="10800000" flipV="1">
            <a:off x="8323334" y="1899135"/>
            <a:ext cx="530811" cy="482430"/>
          </a:xfrm>
          <a:prstGeom prst="curvedConnector2">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2" name="Curved Connector 151">
            <a:extLst>
              <a:ext uri="{FF2B5EF4-FFF2-40B4-BE49-F238E27FC236}">
                <a16:creationId xmlns:a16="http://schemas.microsoft.com/office/drawing/2014/main" id="{45DD73D0-13CF-8C48-B823-0EF054B1E845}"/>
              </a:ext>
            </a:extLst>
          </p:cNvPr>
          <p:cNvCxnSpPr>
            <a:cxnSpLocks/>
            <a:stCxn id="100" idx="0"/>
            <a:endCxn id="96" idx="3"/>
          </p:cNvCxnSpPr>
          <p:nvPr/>
        </p:nvCxnSpPr>
        <p:spPr>
          <a:xfrm rot="16200000" flipV="1">
            <a:off x="9798725" y="1898947"/>
            <a:ext cx="592461" cy="592837"/>
          </a:xfrm>
          <a:prstGeom prst="curvedConnector2">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6" name="Curved Connector 155">
            <a:extLst>
              <a:ext uri="{FF2B5EF4-FFF2-40B4-BE49-F238E27FC236}">
                <a16:creationId xmlns:a16="http://schemas.microsoft.com/office/drawing/2014/main" id="{5527561E-0669-F446-BD1B-6EFC946560BE}"/>
              </a:ext>
            </a:extLst>
          </p:cNvPr>
          <p:cNvCxnSpPr>
            <a:cxnSpLocks/>
            <a:stCxn id="97" idx="2"/>
            <a:endCxn id="98" idx="0"/>
          </p:cNvCxnSpPr>
          <p:nvPr/>
        </p:nvCxnSpPr>
        <p:spPr>
          <a:xfrm rot="5400000">
            <a:off x="8191575" y="3592684"/>
            <a:ext cx="263516" cy="12700"/>
          </a:xfrm>
          <a:prstGeom prst="curvedConnector3">
            <a:avLst>
              <a:gd name="adj1" fmla="val 50000"/>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0" name="Curved Connector 159">
            <a:extLst>
              <a:ext uri="{FF2B5EF4-FFF2-40B4-BE49-F238E27FC236}">
                <a16:creationId xmlns:a16="http://schemas.microsoft.com/office/drawing/2014/main" id="{96345275-D0A9-BB4B-9080-1FB785ECFBD6}"/>
              </a:ext>
            </a:extLst>
          </p:cNvPr>
          <p:cNvCxnSpPr>
            <a:cxnSpLocks/>
            <a:stCxn id="98" idx="2"/>
            <a:endCxn id="99" idx="0"/>
          </p:cNvCxnSpPr>
          <p:nvPr/>
        </p:nvCxnSpPr>
        <p:spPr>
          <a:xfrm rot="16200000" flipH="1">
            <a:off x="8199232" y="4927903"/>
            <a:ext cx="254552" cy="6351"/>
          </a:xfrm>
          <a:prstGeom prst="curvedConnector3">
            <a:avLst>
              <a:gd name="adj1" fmla="val 50000"/>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5" name="Curved Connector 164">
            <a:extLst>
              <a:ext uri="{FF2B5EF4-FFF2-40B4-BE49-F238E27FC236}">
                <a16:creationId xmlns:a16="http://schemas.microsoft.com/office/drawing/2014/main" id="{FDE05798-73CD-0E4E-A2B2-5B725A9FD70E}"/>
              </a:ext>
            </a:extLst>
          </p:cNvPr>
          <p:cNvCxnSpPr>
            <a:cxnSpLocks/>
            <a:stCxn id="100" idx="2"/>
            <a:endCxn id="95" idx="2"/>
          </p:cNvCxnSpPr>
          <p:nvPr/>
        </p:nvCxnSpPr>
        <p:spPr>
          <a:xfrm rot="5400000">
            <a:off x="8139262" y="2334256"/>
            <a:ext cx="1015411" cy="3488812"/>
          </a:xfrm>
          <a:prstGeom prst="curvedConnector3">
            <a:avLst>
              <a:gd name="adj1" fmla="val 295555"/>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8F8EF4BB-91C1-5B41-92FE-2A74503E8107}"/>
              </a:ext>
            </a:extLst>
          </p:cNvPr>
          <p:cNvCxnSpPr/>
          <p:nvPr/>
        </p:nvCxnSpPr>
        <p:spPr>
          <a:xfrm>
            <a:off x="372686" y="6267799"/>
            <a:ext cx="10915998" cy="0"/>
          </a:xfrm>
          <a:prstGeom prst="straightConnector1">
            <a:avLst/>
          </a:prstGeom>
          <a:ln w="444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88" name="Folded Corner 87">
            <a:extLst>
              <a:ext uri="{FF2B5EF4-FFF2-40B4-BE49-F238E27FC236}">
                <a16:creationId xmlns:a16="http://schemas.microsoft.com/office/drawing/2014/main" id="{E2B6C381-5E85-0042-B3E0-68FCBC6D9754}"/>
              </a:ext>
            </a:extLst>
          </p:cNvPr>
          <p:cNvSpPr/>
          <p:nvPr/>
        </p:nvSpPr>
        <p:spPr>
          <a:xfrm>
            <a:off x="372686" y="5015592"/>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8855</a:t>
            </a:r>
          </a:p>
        </p:txBody>
      </p:sp>
      <p:sp>
        <p:nvSpPr>
          <p:cNvPr id="184" name="TextBox 183">
            <a:extLst>
              <a:ext uri="{FF2B5EF4-FFF2-40B4-BE49-F238E27FC236}">
                <a16:creationId xmlns:a16="http://schemas.microsoft.com/office/drawing/2014/main" id="{0DF8BAC6-06D4-3248-B996-FBB1E3EBDAF6}"/>
              </a:ext>
            </a:extLst>
          </p:cNvPr>
          <p:cNvSpPr txBox="1"/>
          <p:nvPr/>
        </p:nvSpPr>
        <p:spPr>
          <a:xfrm>
            <a:off x="622317" y="6440610"/>
            <a:ext cx="340158"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0</a:t>
            </a:r>
          </a:p>
        </p:txBody>
      </p:sp>
      <p:sp>
        <p:nvSpPr>
          <p:cNvPr id="185" name="TextBox 184">
            <a:extLst>
              <a:ext uri="{FF2B5EF4-FFF2-40B4-BE49-F238E27FC236}">
                <a16:creationId xmlns:a16="http://schemas.microsoft.com/office/drawing/2014/main" id="{D9585F8D-A398-EA4C-9E81-97C19FBCB187}"/>
              </a:ext>
            </a:extLst>
          </p:cNvPr>
          <p:cNvSpPr txBox="1"/>
          <p:nvPr/>
        </p:nvSpPr>
        <p:spPr>
          <a:xfrm>
            <a:off x="1685964" y="6440610"/>
            <a:ext cx="340158"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1</a:t>
            </a:r>
          </a:p>
        </p:txBody>
      </p:sp>
      <p:sp>
        <p:nvSpPr>
          <p:cNvPr id="186" name="TextBox 185">
            <a:extLst>
              <a:ext uri="{FF2B5EF4-FFF2-40B4-BE49-F238E27FC236}">
                <a16:creationId xmlns:a16="http://schemas.microsoft.com/office/drawing/2014/main" id="{81C66E9B-B04C-C445-B058-D4CAC1ACD857}"/>
              </a:ext>
            </a:extLst>
          </p:cNvPr>
          <p:cNvSpPr txBox="1"/>
          <p:nvPr/>
        </p:nvSpPr>
        <p:spPr>
          <a:xfrm>
            <a:off x="3151955" y="6440610"/>
            <a:ext cx="340158"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2</a:t>
            </a:r>
          </a:p>
        </p:txBody>
      </p:sp>
      <p:sp>
        <p:nvSpPr>
          <p:cNvPr id="187" name="TextBox 186">
            <a:extLst>
              <a:ext uri="{FF2B5EF4-FFF2-40B4-BE49-F238E27FC236}">
                <a16:creationId xmlns:a16="http://schemas.microsoft.com/office/drawing/2014/main" id="{F8C63CD9-C052-D043-A96B-D02CCE0974DF}"/>
              </a:ext>
            </a:extLst>
          </p:cNvPr>
          <p:cNvSpPr txBox="1"/>
          <p:nvPr/>
        </p:nvSpPr>
        <p:spPr>
          <a:xfrm>
            <a:off x="3519663" y="6440610"/>
            <a:ext cx="497252"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n+1</a:t>
            </a:r>
          </a:p>
        </p:txBody>
      </p:sp>
      <p:sp>
        <p:nvSpPr>
          <p:cNvPr id="188" name="TextBox 187">
            <a:extLst>
              <a:ext uri="{FF2B5EF4-FFF2-40B4-BE49-F238E27FC236}">
                <a16:creationId xmlns:a16="http://schemas.microsoft.com/office/drawing/2014/main" id="{EBAB404B-CF4A-8A42-BD91-51E81BF147BB}"/>
              </a:ext>
            </a:extLst>
          </p:cNvPr>
          <p:cNvSpPr txBox="1"/>
          <p:nvPr/>
        </p:nvSpPr>
        <p:spPr>
          <a:xfrm>
            <a:off x="4598652" y="6440610"/>
            <a:ext cx="497252"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n+2</a:t>
            </a:r>
          </a:p>
        </p:txBody>
      </p:sp>
      <p:sp>
        <p:nvSpPr>
          <p:cNvPr id="189" name="TextBox 188">
            <a:extLst>
              <a:ext uri="{FF2B5EF4-FFF2-40B4-BE49-F238E27FC236}">
                <a16:creationId xmlns:a16="http://schemas.microsoft.com/office/drawing/2014/main" id="{3D2D4F10-44EF-344E-9ED2-E6FB0585288D}"/>
              </a:ext>
            </a:extLst>
          </p:cNvPr>
          <p:cNvSpPr txBox="1"/>
          <p:nvPr/>
        </p:nvSpPr>
        <p:spPr>
          <a:xfrm>
            <a:off x="5623824" y="6422095"/>
            <a:ext cx="497252"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n+3</a:t>
            </a:r>
          </a:p>
        </p:txBody>
      </p:sp>
      <p:sp>
        <p:nvSpPr>
          <p:cNvPr id="190" name="TextBox 189">
            <a:extLst>
              <a:ext uri="{FF2B5EF4-FFF2-40B4-BE49-F238E27FC236}">
                <a16:creationId xmlns:a16="http://schemas.microsoft.com/office/drawing/2014/main" id="{70998CB2-9FE3-004B-A764-26B36ACB4861}"/>
              </a:ext>
            </a:extLst>
          </p:cNvPr>
          <p:cNvSpPr txBox="1"/>
          <p:nvPr/>
        </p:nvSpPr>
        <p:spPr>
          <a:xfrm>
            <a:off x="8094418" y="6440610"/>
            <a:ext cx="497252"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n+5</a:t>
            </a:r>
          </a:p>
        </p:txBody>
      </p:sp>
      <p:sp>
        <p:nvSpPr>
          <p:cNvPr id="191" name="TextBox 190">
            <a:extLst>
              <a:ext uri="{FF2B5EF4-FFF2-40B4-BE49-F238E27FC236}">
                <a16:creationId xmlns:a16="http://schemas.microsoft.com/office/drawing/2014/main" id="{E8401F89-15CD-2D4C-862E-CA4193B787E2}"/>
              </a:ext>
            </a:extLst>
          </p:cNvPr>
          <p:cNvSpPr txBox="1"/>
          <p:nvPr/>
        </p:nvSpPr>
        <p:spPr>
          <a:xfrm>
            <a:off x="8888416" y="6440610"/>
            <a:ext cx="497252"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n+6</a:t>
            </a:r>
          </a:p>
        </p:txBody>
      </p:sp>
      <p:sp>
        <p:nvSpPr>
          <p:cNvPr id="192" name="TextBox 191">
            <a:extLst>
              <a:ext uri="{FF2B5EF4-FFF2-40B4-BE49-F238E27FC236}">
                <a16:creationId xmlns:a16="http://schemas.microsoft.com/office/drawing/2014/main" id="{9A158316-585D-154A-B008-2212ED48495E}"/>
              </a:ext>
            </a:extLst>
          </p:cNvPr>
          <p:cNvSpPr txBox="1"/>
          <p:nvPr/>
        </p:nvSpPr>
        <p:spPr>
          <a:xfrm>
            <a:off x="10191706" y="6440610"/>
            <a:ext cx="471604" cy="276999"/>
          </a:xfrm>
          <a:prstGeom prst="rect">
            <a:avLst/>
          </a:prstGeom>
          <a:noFill/>
        </p:spPr>
        <p:txBody>
          <a:bodyPr wrap="none" rtlCol="0">
            <a:spAutoFit/>
          </a:bodyPr>
          <a:lstStyle/>
          <a:p>
            <a:r>
              <a:rPr lang="en-US" baseline="-25000" dirty="0">
                <a:solidFill>
                  <a:schemeClr val="tx2"/>
                </a:solidFill>
              </a:rPr>
              <a:t>tn+7</a:t>
            </a:r>
          </a:p>
        </p:txBody>
      </p:sp>
      <p:sp>
        <p:nvSpPr>
          <p:cNvPr id="51" name="Folded Corner 50">
            <a:extLst>
              <a:ext uri="{FF2B5EF4-FFF2-40B4-BE49-F238E27FC236}">
                <a16:creationId xmlns:a16="http://schemas.microsoft.com/office/drawing/2014/main" id="{5EE6494C-F668-7243-9060-69DDB8A1F845}"/>
              </a:ext>
            </a:extLst>
          </p:cNvPr>
          <p:cNvSpPr/>
          <p:nvPr/>
        </p:nvSpPr>
        <p:spPr>
          <a:xfrm>
            <a:off x="5383961" y="4814320"/>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HADOOP</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10398</a:t>
            </a:r>
          </a:p>
        </p:txBody>
      </p:sp>
      <p:cxnSp>
        <p:nvCxnSpPr>
          <p:cNvPr id="52" name="Curved Connector 51">
            <a:extLst>
              <a:ext uri="{FF2B5EF4-FFF2-40B4-BE49-F238E27FC236}">
                <a16:creationId xmlns:a16="http://schemas.microsoft.com/office/drawing/2014/main" id="{27165108-65E6-1F4B-83A3-15727684412C}"/>
              </a:ext>
            </a:extLst>
          </p:cNvPr>
          <p:cNvCxnSpPr>
            <a:cxnSpLocks/>
            <a:stCxn id="95" idx="2"/>
            <a:endCxn id="51" idx="3"/>
          </p:cNvCxnSpPr>
          <p:nvPr/>
        </p:nvCxnSpPr>
        <p:spPr>
          <a:xfrm rot="5400000">
            <a:off x="6231641" y="4683080"/>
            <a:ext cx="767633" cy="574208"/>
          </a:xfrm>
          <a:prstGeom prst="curvedConnector2">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2" name="Folded Corner 71">
            <a:extLst>
              <a:ext uri="{FF2B5EF4-FFF2-40B4-BE49-F238E27FC236}">
                <a16:creationId xmlns:a16="http://schemas.microsoft.com/office/drawing/2014/main" id="{3725691E-F2CE-5D44-804E-83BAD1EBB0B6}"/>
              </a:ext>
            </a:extLst>
          </p:cNvPr>
          <p:cNvSpPr/>
          <p:nvPr/>
        </p:nvSpPr>
        <p:spPr>
          <a:xfrm>
            <a:off x="4325764" y="4818379"/>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OOZIE</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2315</a:t>
            </a:r>
          </a:p>
        </p:txBody>
      </p:sp>
      <p:sp>
        <p:nvSpPr>
          <p:cNvPr id="74" name="Folded Corner 73">
            <a:extLst>
              <a:ext uri="{FF2B5EF4-FFF2-40B4-BE49-F238E27FC236}">
                <a16:creationId xmlns:a16="http://schemas.microsoft.com/office/drawing/2014/main" id="{E2AF5251-6099-994B-BAC9-365C09FF1634}"/>
              </a:ext>
            </a:extLst>
          </p:cNvPr>
          <p:cNvSpPr/>
          <p:nvPr/>
        </p:nvSpPr>
        <p:spPr>
          <a:xfrm>
            <a:off x="368983" y="1871836"/>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OOZIE</a:t>
            </a:r>
          </a:p>
          <a:p>
            <a:pPr algn="ctr"/>
            <a:r>
              <a:rPr lang="en-US" sz="1400" dirty="0">
                <a:solidFill>
                  <a:schemeClr val="tx2"/>
                </a:solidFill>
                <a:latin typeface="Arial" panose="020B0604020202020204" pitchFamily="34" charset="0"/>
                <a:ea typeface="Tahoma" panose="020B0604030504040204" pitchFamily="34" charset="0"/>
                <a:cs typeface="Arial" panose="020B0604020202020204" pitchFamily="34" charset="0"/>
              </a:rPr>
              <a:t>800</a:t>
            </a:r>
          </a:p>
        </p:txBody>
      </p:sp>
      <p:cxnSp>
        <p:nvCxnSpPr>
          <p:cNvPr id="79" name="Curved Connector 78">
            <a:extLst>
              <a:ext uri="{FF2B5EF4-FFF2-40B4-BE49-F238E27FC236}">
                <a16:creationId xmlns:a16="http://schemas.microsoft.com/office/drawing/2014/main" id="{E6747CCD-3A4F-1F45-88D6-B4FA81AD9E14}"/>
              </a:ext>
            </a:extLst>
          </p:cNvPr>
          <p:cNvCxnSpPr>
            <a:cxnSpLocks/>
            <a:stCxn id="95" idx="1"/>
            <a:endCxn id="72" idx="0"/>
          </p:cNvCxnSpPr>
          <p:nvPr/>
        </p:nvCxnSpPr>
        <p:spPr>
          <a:xfrm rot="10800000" flipV="1">
            <a:off x="4797961" y="4046687"/>
            <a:ext cx="1632405" cy="771691"/>
          </a:xfrm>
          <a:prstGeom prst="curvedConnector2">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2" name="Curved Connector 81">
            <a:extLst>
              <a:ext uri="{FF2B5EF4-FFF2-40B4-BE49-F238E27FC236}">
                <a16:creationId xmlns:a16="http://schemas.microsoft.com/office/drawing/2014/main" id="{AC8783EC-47DE-0445-9DD9-3B35B92F8F39}"/>
              </a:ext>
            </a:extLst>
          </p:cNvPr>
          <p:cNvCxnSpPr>
            <a:cxnSpLocks/>
            <a:stCxn id="95" idx="0"/>
            <a:endCxn id="74" idx="0"/>
          </p:cNvCxnSpPr>
          <p:nvPr/>
        </p:nvCxnSpPr>
        <p:spPr>
          <a:xfrm rot="16200000" flipV="1">
            <a:off x="3054285" y="-341269"/>
            <a:ext cx="1635171" cy="6061382"/>
          </a:xfrm>
          <a:prstGeom prst="curvedConnector3">
            <a:avLst>
              <a:gd name="adj1" fmla="val 128233"/>
            </a:avLst>
          </a:prstGeom>
          <a:ln w="4445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CC77EAB0-C73E-8045-B70B-A8A26F76C4B9}"/>
              </a:ext>
            </a:extLst>
          </p:cNvPr>
          <p:cNvSpPr txBox="1"/>
          <p:nvPr/>
        </p:nvSpPr>
        <p:spPr>
          <a:xfrm>
            <a:off x="6759385" y="6467909"/>
            <a:ext cx="497252"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n+4</a:t>
            </a:r>
          </a:p>
        </p:txBody>
      </p:sp>
      <p:cxnSp>
        <p:nvCxnSpPr>
          <p:cNvPr id="48" name="Straight Arrow Connector 47">
            <a:extLst>
              <a:ext uri="{FF2B5EF4-FFF2-40B4-BE49-F238E27FC236}">
                <a16:creationId xmlns:a16="http://schemas.microsoft.com/office/drawing/2014/main" id="{A8AA9CF6-5BD8-C14B-81AE-ED8939FEEE65}"/>
              </a:ext>
            </a:extLst>
          </p:cNvPr>
          <p:cNvCxnSpPr>
            <a:cxnSpLocks/>
          </p:cNvCxnSpPr>
          <p:nvPr/>
        </p:nvCxnSpPr>
        <p:spPr>
          <a:xfrm>
            <a:off x="10664626" y="5354000"/>
            <a:ext cx="1285200" cy="0"/>
          </a:xfrm>
          <a:prstGeom prst="straightConnector1">
            <a:avLst/>
          </a:prstGeom>
          <a:ln w="38100">
            <a:solidFill>
              <a:srgbClr val="F03B2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218F9859-4D96-134A-9445-D87B15590A8D}"/>
              </a:ext>
            </a:extLst>
          </p:cNvPr>
          <p:cNvCxnSpPr>
            <a:cxnSpLocks/>
          </p:cNvCxnSpPr>
          <p:nvPr/>
        </p:nvCxnSpPr>
        <p:spPr>
          <a:xfrm>
            <a:off x="10663310" y="5917013"/>
            <a:ext cx="1286516" cy="0"/>
          </a:xfrm>
          <a:prstGeom prst="straightConnector1">
            <a:avLst/>
          </a:prstGeom>
          <a:ln w="44450">
            <a:solidFill>
              <a:schemeClr val="accent6"/>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6C69B05B-3760-AD41-BCB8-1200EE204674}"/>
              </a:ext>
            </a:extLst>
          </p:cNvPr>
          <p:cNvSpPr txBox="1"/>
          <p:nvPr/>
        </p:nvSpPr>
        <p:spPr>
          <a:xfrm>
            <a:off x="10627541" y="4938622"/>
            <a:ext cx="801310" cy="338554"/>
          </a:xfrm>
          <a:prstGeom prst="rect">
            <a:avLst/>
          </a:prstGeom>
          <a:noFill/>
        </p:spPr>
        <p:txBody>
          <a:bodyPr wrap="none" rtlCol="0">
            <a:spAutoFit/>
          </a:bodyPr>
          <a:lstStyle/>
          <a:p>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breaks</a:t>
            </a:r>
            <a:endParaRPr lang="en-US"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106" name="TextBox 105">
            <a:extLst>
              <a:ext uri="{FF2B5EF4-FFF2-40B4-BE49-F238E27FC236}">
                <a16:creationId xmlns:a16="http://schemas.microsoft.com/office/drawing/2014/main" id="{59EC00CC-ED68-4C48-838C-477B39841468}"/>
              </a:ext>
            </a:extLst>
          </p:cNvPr>
          <p:cNvSpPr txBox="1"/>
          <p:nvPr/>
        </p:nvSpPr>
        <p:spPr>
          <a:xfrm>
            <a:off x="10627541" y="5527167"/>
            <a:ext cx="1348639" cy="338554"/>
          </a:xfrm>
          <a:prstGeom prst="rect">
            <a:avLst/>
          </a:prstGeom>
          <a:noFill/>
        </p:spPr>
        <p:txBody>
          <a:bodyPr wrap="none" rtlCol="0">
            <a:spAutoFit/>
          </a:bodyPr>
          <a:lstStyle/>
          <a:p>
            <a:r>
              <a:rPr lang="en-US" sz="1600" dirty="0">
                <a:solidFill>
                  <a:schemeClr val="tx2"/>
                </a:solidFill>
                <a:latin typeface="Arial" panose="020B0604020202020204" pitchFamily="34" charset="0"/>
                <a:ea typeface="Tahoma" panose="020B0604030504040204" pitchFamily="34" charset="0"/>
                <a:cs typeface="Arial" panose="020B0604020202020204" pitchFamily="34" charset="0"/>
              </a:rPr>
              <a:t>Is  related to</a:t>
            </a:r>
          </a:p>
        </p:txBody>
      </p:sp>
      <p:sp>
        <p:nvSpPr>
          <p:cNvPr id="108" name="Oval 107">
            <a:extLst>
              <a:ext uri="{FF2B5EF4-FFF2-40B4-BE49-F238E27FC236}">
                <a16:creationId xmlns:a16="http://schemas.microsoft.com/office/drawing/2014/main" id="{B8B828CC-93B1-9246-9403-CA203AF193DB}"/>
              </a:ext>
            </a:extLst>
          </p:cNvPr>
          <p:cNvSpPr/>
          <p:nvPr/>
        </p:nvSpPr>
        <p:spPr>
          <a:xfrm>
            <a:off x="10627541" y="4260268"/>
            <a:ext cx="540000" cy="540000"/>
          </a:xfrm>
          <a:prstGeom prst="ellipse">
            <a:avLst/>
          </a:prstGeom>
          <a:solidFill>
            <a:srgbClr val="FED97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1C0CE676-8F2A-2849-9400-BAAAA7FFA724}"/>
              </a:ext>
            </a:extLst>
          </p:cNvPr>
          <p:cNvSpPr/>
          <p:nvPr/>
        </p:nvSpPr>
        <p:spPr>
          <a:xfrm>
            <a:off x="11179382" y="4398894"/>
            <a:ext cx="1330376" cy="369332"/>
          </a:xfrm>
          <a:prstGeom prst="rect">
            <a:avLst/>
          </a:prstGeom>
        </p:spPr>
        <p:txBody>
          <a:bodyPr wrap="square">
            <a:spAutoFit/>
          </a:bodyPr>
          <a:lstStyle/>
          <a:p>
            <a:r>
              <a:rPr lang="en-US" dirty="0">
                <a:solidFill>
                  <a:schemeClr val="tx2"/>
                </a:solidFill>
                <a:latin typeface="Arial" panose="020B0604020202020204" pitchFamily="34" charset="0"/>
                <a:ea typeface="Tahoma" panose="020B0604030504040204" pitchFamily="34" charset="0"/>
                <a:cs typeface="Arial" panose="020B0604020202020204" pitchFamily="34" charset="0"/>
              </a:rPr>
              <a:t>minor</a:t>
            </a:r>
          </a:p>
        </p:txBody>
      </p:sp>
      <p:sp>
        <p:nvSpPr>
          <p:cNvPr id="58" name="TextBox 57">
            <a:extLst>
              <a:ext uri="{FF2B5EF4-FFF2-40B4-BE49-F238E27FC236}">
                <a16:creationId xmlns:a16="http://schemas.microsoft.com/office/drawing/2014/main" id="{E114DB21-C289-AC4A-A0FD-79D1584EED3A}"/>
              </a:ext>
            </a:extLst>
          </p:cNvPr>
          <p:cNvSpPr txBox="1"/>
          <p:nvPr/>
        </p:nvSpPr>
        <p:spPr>
          <a:xfrm>
            <a:off x="10556790" y="3782715"/>
            <a:ext cx="1010213" cy="369332"/>
          </a:xfrm>
          <a:prstGeom prst="rect">
            <a:avLst/>
          </a:prstGeom>
          <a:noFill/>
        </p:spPr>
        <p:txBody>
          <a:bodyPr wrap="none" rtlCol="0">
            <a:spAutoFit/>
          </a:bodyPr>
          <a:lstStyle/>
          <a:p>
            <a:r>
              <a:rPr lang="en-US" dirty="0">
                <a:latin typeface="Arial" panose="020B0604020202020204" pitchFamily="34" charset="0"/>
                <a:ea typeface="Tahoma" panose="020B0604030504040204" pitchFamily="34" charset="0"/>
                <a:cs typeface="Arial" panose="020B0604020202020204" pitchFamily="34" charset="0"/>
              </a:rPr>
              <a:t>Legend:</a:t>
            </a:r>
          </a:p>
        </p:txBody>
      </p:sp>
      <p:sp>
        <p:nvSpPr>
          <p:cNvPr id="2" name="Slide Number Placeholder 1">
            <a:extLst>
              <a:ext uri="{FF2B5EF4-FFF2-40B4-BE49-F238E27FC236}">
                <a16:creationId xmlns:a16="http://schemas.microsoft.com/office/drawing/2014/main" id="{CD0078C6-4793-D94F-B249-955259FF5EC2}"/>
              </a:ext>
            </a:extLst>
          </p:cNvPr>
          <p:cNvSpPr>
            <a:spLocks noGrp="1"/>
          </p:cNvSpPr>
          <p:nvPr>
            <p:ph type="sldNum" sz="quarter" idx="12"/>
          </p:nvPr>
        </p:nvSpPr>
        <p:spPr/>
        <p:txBody>
          <a:bodyPr/>
          <a:lstStyle/>
          <a:p>
            <a:fld id="{79D6BE41-4F07-9843-B89E-F43C6BF0BE36}" type="slidenum">
              <a:rPr lang="en-US" smtClean="0"/>
              <a:t>8</a:t>
            </a:fld>
            <a:endParaRPr lang="en-US"/>
          </a:p>
        </p:txBody>
      </p:sp>
    </p:spTree>
    <p:extLst>
      <p:ext uri="{BB962C8B-B14F-4D97-AF65-F5344CB8AC3E}">
        <p14:creationId xmlns:p14="http://schemas.microsoft.com/office/powerpoint/2010/main" val="2617484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3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3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9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5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9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6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9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9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2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4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00"/>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52"/>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88" grpId="0" animBg="1"/>
      <p:bldP spid="51" grpId="0" animBg="1"/>
      <p:bldP spid="72" grpId="0" animBg="1"/>
      <p:bldP spid="7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25693" y="120934"/>
            <a:ext cx="11406938" cy="935152"/>
          </a:xfrm>
        </p:spPr>
        <p:txBody>
          <a:bodyPr>
            <a:normAutofit fontScale="90000"/>
          </a:bodyPr>
          <a:lstStyle/>
          <a:p>
            <a:r>
              <a:rPr lang="en-US" sz="4000" dirty="0"/>
              <a:t>Motivation:</a:t>
            </a:r>
            <a:br>
              <a:rPr lang="en-US" sz="4000" dirty="0"/>
            </a:br>
            <a:r>
              <a:rPr lang="en-US" sz="3600" dirty="0"/>
              <a:t>I</a:t>
            </a:r>
            <a:r>
              <a:rPr lang="en-US" sz="3100" dirty="0"/>
              <a:t>mbalanced Data in Bug Report Repositories</a:t>
            </a:r>
            <a:endParaRPr lang="en-US" sz="3600" dirty="0">
              <a:solidFill>
                <a:schemeClr val="accent5"/>
              </a:solidFill>
            </a:endParaRPr>
          </a:p>
        </p:txBody>
      </p:sp>
      <p:pic>
        <p:nvPicPr>
          <p:cNvPr id="3" name="Picture 2">
            <a:extLst>
              <a:ext uri="{FF2B5EF4-FFF2-40B4-BE49-F238E27FC236}">
                <a16:creationId xmlns:a16="http://schemas.microsoft.com/office/drawing/2014/main" id="{65CBD08F-1E14-4743-B528-2ABE5633416C}"/>
              </a:ext>
            </a:extLst>
          </p:cNvPr>
          <p:cNvPicPr>
            <a:picLocks noChangeAspect="1"/>
          </p:cNvPicPr>
          <p:nvPr/>
        </p:nvPicPr>
        <p:blipFill>
          <a:blip r:embed="rId3"/>
          <a:stretch>
            <a:fillRect/>
          </a:stretch>
        </p:blipFill>
        <p:spPr>
          <a:xfrm>
            <a:off x="229254" y="2068122"/>
            <a:ext cx="5226174" cy="3793191"/>
          </a:xfrm>
          <a:prstGeom prst="rect">
            <a:avLst/>
          </a:prstGeom>
        </p:spPr>
      </p:pic>
      <p:pic>
        <p:nvPicPr>
          <p:cNvPr id="6" name="Picture 5">
            <a:extLst>
              <a:ext uri="{FF2B5EF4-FFF2-40B4-BE49-F238E27FC236}">
                <a16:creationId xmlns:a16="http://schemas.microsoft.com/office/drawing/2014/main" id="{4DCA0F55-9F98-694C-9AA9-4EF3F9196168}"/>
              </a:ext>
            </a:extLst>
          </p:cNvPr>
          <p:cNvPicPr>
            <a:picLocks noChangeAspect="1"/>
          </p:cNvPicPr>
          <p:nvPr/>
        </p:nvPicPr>
        <p:blipFill>
          <a:blip r:embed="rId4"/>
          <a:stretch>
            <a:fillRect/>
          </a:stretch>
        </p:blipFill>
        <p:spPr>
          <a:xfrm>
            <a:off x="5311803" y="1179747"/>
            <a:ext cx="5943600" cy="5029200"/>
          </a:xfrm>
          <a:prstGeom prst="rect">
            <a:avLst/>
          </a:prstGeom>
        </p:spPr>
      </p:pic>
      <p:sp>
        <p:nvSpPr>
          <p:cNvPr id="7" name="Rectangle 6">
            <a:extLst>
              <a:ext uri="{FF2B5EF4-FFF2-40B4-BE49-F238E27FC236}">
                <a16:creationId xmlns:a16="http://schemas.microsoft.com/office/drawing/2014/main" id="{1EB6B696-2B3F-D44B-B743-B0A8A22F6D4D}"/>
              </a:ext>
            </a:extLst>
          </p:cNvPr>
          <p:cNvSpPr/>
          <p:nvPr/>
        </p:nvSpPr>
        <p:spPr>
          <a:xfrm>
            <a:off x="8964706" y="2725269"/>
            <a:ext cx="1255059" cy="3245224"/>
          </a:xfrm>
          <a:prstGeom prst="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B99809A-D116-DE44-9894-DBDC23315063}"/>
              </a:ext>
            </a:extLst>
          </p:cNvPr>
          <p:cNvSpPr txBox="1"/>
          <p:nvPr/>
        </p:nvSpPr>
        <p:spPr>
          <a:xfrm>
            <a:off x="2814918" y="6299979"/>
            <a:ext cx="6029824" cy="461665"/>
          </a:xfrm>
          <a:prstGeom prst="rect">
            <a:avLst/>
          </a:prstGeom>
          <a:noFill/>
        </p:spPr>
        <p:txBody>
          <a:bodyPr wrap="square" rtlCol="0">
            <a:spAutoFit/>
          </a:bodyPr>
          <a:lstStyle/>
          <a:p>
            <a:r>
              <a:rPr lang="en-US" sz="2400" dirty="0">
                <a:solidFill>
                  <a:schemeClr val="tx2"/>
                </a:solidFill>
                <a:latin typeface="Arial" panose="020B0604020202020204" pitchFamily="34" charset="0"/>
                <a:ea typeface="Tahoma" panose="020B0604030504040204" pitchFamily="34" charset="0"/>
                <a:cs typeface="Arial" panose="020B0604020202020204" pitchFamily="34" charset="0"/>
              </a:rPr>
              <a:t>only</a:t>
            </a:r>
            <a:r>
              <a:rPr lang="en-US" sz="2400" dirty="0">
                <a:solidFill>
                  <a:schemeClr val="accent5"/>
                </a:solidFill>
              </a:rPr>
              <a:t> </a:t>
            </a:r>
            <a:r>
              <a:rPr lang="en-US" sz="2400" dirty="0">
                <a:solidFill>
                  <a:schemeClr val="accent2"/>
                </a:solidFill>
              </a:rPr>
              <a:t>7 papers </a:t>
            </a:r>
            <a:r>
              <a:rPr lang="en-US" sz="2400" dirty="0">
                <a:solidFill>
                  <a:schemeClr val="tx2"/>
                </a:solidFill>
              </a:rPr>
              <a:t>address default severity level</a:t>
            </a:r>
          </a:p>
        </p:txBody>
      </p:sp>
      <p:cxnSp>
        <p:nvCxnSpPr>
          <p:cNvPr id="10" name="Elbow Connector 9">
            <a:extLst>
              <a:ext uri="{FF2B5EF4-FFF2-40B4-BE49-F238E27FC236}">
                <a16:creationId xmlns:a16="http://schemas.microsoft.com/office/drawing/2014/main" id="{0FAB1EE5-C768-F34A-96D6-95AB0A6E482F}"/>
              </a:ext>
            </a:extLst>
          </p:cNvPr>
          <p:cNvCxnSpPr>
            <a:cxnSpLocks/>
            <a:stCxn id="8" idx="3"/>
            <a:endCxn id="7" idx="2"/>
          </p:cNvCxnSpPr>
          <p:nvPr/>
        </p:nvCxnSpPr>
        <p:spPr>
          <a:xfrm flipV="1">
            <a:off x="8844742" y="5970493"/>
            <a:ext cx="747494" cy="560319"/>
          </a:xfrm>
          <a:prstGeom prst="bentConnector2">
            <a:avLst/>
          </a:prstGeom>
          <a:ln w="38100">
            <a:solidFill>
              <a:srgbClr val="FF0000"/>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51F1169-168B-C344-A503-C609436234AA}"/>
              </a:ext>
            </a:extLst>
          </p:cNvPr>
          <p:cNvSpPr txBox="1"/>
          <p:nvPr/>
        </p:nvSpPr>
        <p:spPr>
          <a:xfrm>
            <a:off x="325693" y="5838314"/>
            <a:ext cx="3950472" cy="461665"/>
          </a:xfrm>
          <a:prstGeom prst="rect">
            <a:avLst/>
          </a:prstGeom>
          <a:noFill/>
        </p:spPr>
        <p:txBody>
          <a:bodyPr wrap="square" rtlCol="0">
            <a:spAutoFit/>
          </a:bodyPr>
          <a:lstStyle/>
          <a:p>
            <a:r>
              <a:rPr lang="en-US" sz="2400" dirty="0" err="1">
                <a:solidFill>
                  <a:schemeClr val="tx2"/>
                </a:solidFill>
                <a:latin typeface="Arial" panose="020B0604020202020204" pitchFamily="34" charset="0"/>
                <a:ea typeface="Tahoma" panose="020B0604030504040204" pitchFamily="34" charset="0"/>
                <a:cs typeface="Arial" panose="020B0604020202020204" pitchFamily="34" charset="0"/>
              </a:rPr>
              <a:t>jira</a:t>
            </a:r>
            <a:r>
              <a:rPr lang="en-US" sz="2400" dirty="0">
                <a:solidFill>
                  <a:schemeClr val="accent5"/>
                </a:solidFill>
              </a:rPr>
              <a:t> </a:t>
            </a:r>
            <a:r>
              <a:rPr lang="en-US" sz="2400" dirty="0">
                <a:solidFill>
                  <a:schemeClr val="accent2"/>
                </a:solidFill>
                <a:latin typeface="Arial" panose="020B0604020202020204" pitchFamily="34" charset="0"/>
                <a:ea typeface="Tahoma" panose="020B0604030504040204" pitchFamily="34" charset="0"/>
                <a:cs typeface="Arial" panose="020B0604020202020204" pitchFamily="34" charset="0"/>
              </a:rPr>
              <a:t>default</a:t>
            </a:r>
            <a:r>
              <a:rPr lang="en-US" sz="2400" dirty="0">
                <a:solidFill>
                  <a:schemeClr val="accent2"/>
                </a:solidFill>
              </a:rPr>
              <a:t> </a:t>
            </a:r>
            <a:r>
              <a:rPr lang="en-US" sz="2400" dirty="0">
                <a:solidFill>
                  <a:schemeClr val="accent2"/>
                </a:solidFill>
                <a:latin typeface="Arial" panose="020B0604020202020204" pitchFamily="34" charset="0"/>
                <a:ea typeface="Tahoma" panose="020B0604030504040204" pitchFamily="34" charset="0"/>
                <a:cs typeface="Arial" panose="020B0604020202020204" pitchFamily="34" charset="0"/>
              </a:rPr>
              <a:t>severity</a:t>
            </a:r>
            <a:r>
              <a:rPr lang="en-US" sz="2400" dirty="0">
                <a:solidFill>
                  <a:schemeClr val="accent2"/>
                </a:solidFill>
              </a:rPr>
              <a:t> </a:t>
            </a:r>
            <a:r>
              <a:rPr lang="en-US" sz="2400" dirty="0">
                <a:solidFill>
                  <a:schemeClr val="tx2"/>
                </a:solidFill>
                <a:latin typeface="Arial" panose="020B0604020202020204" pitchFamily="34" charset="0"/>
                <a:ea typeface="Tahoma" panose="020B0604030504040204" pitchFamily="34" charset="0"/>
                <a:cs typeface="Arial" panose="020B0604020202020204" pitchFamily="34" charset="0"/>
              </a:rPr>
              <a:t>level</a:t>
            </a:r>
          </a:p>
        </p:txBody>
      </p:sp>
      <p:sp>
        <p:nvSpPr>
          <p:cNvPr id="23" name="TextBox 22">
            <a:extLst>
              <a:ext uri="{FF2B5EF4-FFF2-40B4-BE49-F238E27FC236}">
                <a16:creationId xmlns:a16="http://schemas.microsoft.com/office/drawing/2014/main" id="{3A6F83BD-3345-F842-8864-0CF22FDCA1AA}"/>
              </a:ext>
            </a:extLst>
          </p:cNvPr>
          <p:cNvSpPr txBox="1"/>
          <p:nvPr/>
        </p:nvSpPr>
        <p:spPr>
          <a:xfrm>
            <a:off x="229254" y="1402594"/>
            <a:ext cx="5674951" cy="461665"/>
          </a:xfrm>
          <a:prstGeom prst="rect">
            <a:avLst/>
          </a:prstGeom>
          <a:noFill/>
        </p:spPr>
        <p:txBody>
          <a:bodyPr wrap="none" rtlCol="0">
            <a:spAutoFit/>
          </a:bodyPr>
          <a:lstStyle/>
          <a:p>
            <a:r>
              <a:rPr lang="en-US" sz="2400" b="1"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From our exploratory Cassandra data</a:t>
            </a:r>
          </a:p>
        </p:txBody>
      </p:sp>
      <p:sp>
        <p:nvSpPr>
          <p:cNvPr id="24" name="TextBox 23">
            <a:extLst>
              <a:ext uri="{FF2B5EF4-FFF2-40B4-BE49-F238E27FC236}">
                <a16:creationId xmlns:a16="http://schemas.microsoft.com/office/drawing/2014/main" id="{7A1BC720-1C28-954E-90E9-FC1D7EF089B7}"/>
              </a:ext>
            </a:extLst>
          </p:cNvPr>
          <p:cNvSpPr txBox="1"/>
          <p:nvPr/>
        </p:nvSpPr>
        <p:spPr>
          <a:xfrm>
            <a:off x="7332346" y="1056086"/>
            <a:ext cx="4028667" cy="461665"/>
          </a:xfrm>
          <a:prstGeom prst="rect">
            <a:avLst/>
          </a:prstGeom>
          <a:noFill/>
        </p:spPr>
        <p:txBody>
          <a:bodyPr wrap="none" rtlCol="0">
            <a:spAutoFit/>
          </a:bodyPr>
          <a:lstStyle/>
          <a:p>
            <a:r>
              <a:rPr lang="en-US" sz="2400" b="1" dirty="0">
                <a:solidFill>
                  <a:schemeClr val="tx1">
                    <a:lumMod val="65000"/>
                    <a:lumOff val="35000"/>
                  </a:schemeClr>
                </a:solidFill>
                <a:latin typeface="Arial" panose="020B0604020202020204" pitchFamily="34" charset="0"/>
                <a:ea typeface="Tahoma" panose="020B0604030504040204" pitchFamily="34" charset="0"/>
                <a:cs typeface="Arial" panose="020B0604020202020204" pitchFamily="34" charset="0"/>
              </a:rPr>
              <a:t>From our Mapping Review</a:t>
            </a:r>
          </a:p>
        </p:txBody>
      </p:sp>
      <p:cxnSp>
        <p:nvCxnSpPr>
          <p:cNvPr id="18" name="Elbow Connector 17">
            <a:extLst>
              <a:ext uri="{FF2B5EF4-FFF2-40B4-BE49-F238E27FC236}">
                <a16:creationId xmlns:a16="http://schemas.microsoft.com/office/drawing/2014/main" id="{AE8780DE-CE62-494A-8C8C-04A28DAB9E92}"/>
              </a:ext>
            </a:extLst>
          </p:cNvPr>
          <p:cNvCxnSpPr>
            <a:cxnSpLocks/>
            <a:stCxn id="22" idx="1"/>
          </p:cNvCxnSpPr>
          <p:nvPr/>
        </p:nvCxnSpPr>
        <p:spPr>
          <a:xfrm rot="10800000" flipH="1">
            <a:off x="325693" y="5039931"/>
            <a:ext cx="1187170" cy="1029216"/>
          </a:xfrm>
          <a:prstGeom prst="bentConnector3">
            <a:avLst>
              <a:gd name="adj1" fmla="val -19256"/>
            </a:avLst>
          </a:prstGeom>
          <a:ln w="38100">
            <a:solidFill>
              <a:srgbClr val="FF0000"/>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9" name="Slide Number Placeholder 8">
            <a:extLst>
              <a:ext uri="{FF2B5EF4-FFF2-40B4-BE49-F238E27FC236}">
                <a16:creationId xmlns:a16="http://schemas.microsoft.com/office/drawing/2014/main" id="{F155344D-9AA5-4543-883F-A2097CA21C43}"/>
              </a:ext>
            </a:extLst>
          </p:cNvPr>
          <p:cNvSpPr>
            <a:spLocks noGrp="1"/>
          </p:cNvSpPr>
          <p:nvPr>
            <p:ph type="sldNum" sz="quarter" idx="12"/>
          </p:nvPr>
        </p:nvSpPr>
        <p:spPr/>
        <p:txBody>
          <a:bodyPr/>
          <a:lstStyle/>
          <a:p>
            <a:fld id="{79D6BE41-4F07-9843-B89E-F43C6BF0BE36}" type="slidenum">
              <a:rPr lang="en-US" smtClean="0"/>
              <a:t>9</a:t>
            </a:fld>
            <a:endParaRPr lang="en-US"/>
          </a:p>
        </p:txBody>
      </p:sp>
    </p:spTree>
    <p:extLst>
      <p:ext uri="{BB962C8B-B14F-4D97-AF65-F5344CB8AC3E}">
        <p14:creationId xmlns:p14="http://schemas.microsoft.com/office/powerpoint/2010/main" val="26429760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3825</TotalTime>
  <Words>3437</Words>
  <Application>Microsoft Macintosh PowerPoint</Application>
  <PresentationFormat>Widescreen</PresentationFormat>
  <Paragraphs>573</Paragraphs>
  <Slides>62</Slides>
  <Notes>31</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62</vt:i4>
      </vt:variant>
    </vt:vector>
  </HeadingPairs>
  <TitlesOfParts>
    <vt:vector size="70" baseType="lpstr">
      <vt:lpstr>Apple Symbols</vt:lpstr>
      <vt:lpstr>Arial</vt:lpstr>
      <vt:lpstr>Calibri</vt:lpstr>
      <vt:lpstr>Noto Nastaliq Urdu</vt:lpstr>
      <vt:lpstr>Tahoma</vt:lpstr>
      <vt:lpstr>Times New Roman</vt:lpstr>
      <vt:lpstr>Wingdings</vt:lpstr>
      <vt:lpstr>Office Theme</vt:lpstr>
      <vt:lpstr>Improving Bug Report Severity Level Prediction on Free/Libre Open Source Software Doctorate Qualifying Exam </vt:lpstr>
      <vt:lpstr>Agenda</vt:lpstr>
      <vt:lpstr>Context</vt:lpstr>
      <vt:lpstr>Context</vt:lpstr>
      <vt:lpstr>Motivation</vt:lpstr>
      <vt:lpstr>Motivation</vt:lpstr>
      <vt:lpstr>Motivation: Temporal Context of Bug Reports</vt:lpstr>
      <vt:lpstr>Motivation: Modeling Temporal Context of Bug Reports</vt:lpstr>
      <vt:lpstr>Motivation: Imbalanced Data in Bug Report Repositories</vt:lpstr>
      <vt:lpstr>Motivation: High Dimensionality Data in Bug Report Repositories </vt:lpstr>
      <vt:lpstr>Motivation: Traditional ML algorithms</vt:lpstr>
      <vt:lpstr>Research Goals</vt:lpstr>
      <vt:lpstr>Research Goals</vt:lpstr>
      <vt:lpstr>Research Activities Done</vt:lpstr>
      <vt:lpstr>Exploration of Bug Report Repositories</vt:lpstr>
      <vt:lpstr>Machine Learning Experiments</vt:lpstr>
      <vt:lpstr>Bug Report Severity Prediction Mapping Review</vt:lpstr>
      <vt:lpstr>Bug Report Severity Prediction Mapping Review</vt:lpstr>
      <vt:lpstr>Some Conclusions from Our Mapping Review</vt:lpstr>
      <vt:lpstr>Research Proposal</vt:lpstr>
      <vt:lpstr>Research Proposal</vt:lpstr>
      <vt:lpstr>Research Proposal</vt:lpstr>
      <vt:lpstr>Research Proposal</vt:lpstr>
      <vt:lpstr>Research Proposal</vt:lpstr>
      <vt:lpstr>Research Proposal</vt:lpstr>
      <vt:lpstr>Research Proposal</vt:lpstr>
      <vt:lpstr>Time Line</vt:lpstr>
      <vt:lpstr>Contributions</vt:lpstr>
      <vt:lpstr>PowerPoint Presentation</vt:lpstr>
      <vt:lpstr>Distribution by Bug Tracking System</vt:lpstr>
      <vt:lpstr>Distribution by Evaluation Measure Category</vt:lpstr>
      <vt:lpstr>Distribution by Evaluation Measure</vt:lpstr>
      <vt:lpstr>Distribution by Tool Category</vt:lpstr>
      <vt:lpstr>Distribution by Features (partially)</vt:lpstr>
      <vt:lpstr>Distribution by Feature Category</vt:lpstr>
      <vt:lpstr>Distribution by Feature Selection Method</vt:lpstr>
      <vt:lpstr>Paper Distribution by FLOSS</vt:lpstr>
      <vt:lpstr>Distribution by FLOSS Category</vt:lpstr>
      <vt:lpstr>Distribution by TM methods</vt:lpstr>
      <vt:lpstr>Distribution by ML Algorithms</vt:lpstr>
      <vt:lpstr>Research Goals</vt:lpstr>
      <vt:lpstr>Distribution by ML Category</vt:lpstr>
      <vt:lpstr>Paper Distribution by Prediction Problem</vt:lpstr>
      <vt:lpstr>Distribution by Problem Category</vt:lpstr>
      <vt:lpstr>Distribution by Sampling Methods</vt:lpstr>
      <vt:lpstr>Distribution by Sampling Method Category</vt:lpstr>
      <vt:lpstr>Distribution by Statistical Test</vt:lpstr>
      <vt:lpstr>Distribution By Statistical Test Category</vt:lpstr>
      <vt:lpstr>Paper Distribution by TM Methods</vt:lpstr>
      <vt:lpstr>Distribution by TM Category</vt:lpstr>
      <vt:lpstr>Research Activities</vt:lpstr>
      <vt:lpstr>Problem Formal Definition:</vt:lpstr>
      <vt:lpstr>Main Research Goal: Our New Learning Models Will Based on Three Hypothesis </vt:lpstr>
      <vt:lpstr>Temporal Context of Bug Reports:</vt:lpstr>
      <vt:lpstr>Research Activity: Exploration of FLOSS Bug Reports Repositories</vt:lpstr>
      <vt:lpstr>Problem and Hypothesis: Our Hypothesis</vt:lpstr>
      <vt:lpstr>State-Of-The-Art: From Our Mapping Review</vt:lpstr>
      <vt:lpstr>Research Activity: Identifying main problems, gaps e opportunities</vt:lpstr>
      <vt:lpstr>Research Activity: Implementing and Evaluation New Learning Models for Bug Report Severity Prediction</vt:lpstr>
      <vt:lpstr>Research Activity: Learning with peers reviews</vt:lpstr>
      <vt:lpstr>Temporal Context of Bug Reports:</vt:lpstr>
      <vt:lpstr>Main Research Goal: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Luiz Alberto Ferreira Gomes</dc:creator>
  <cp:lastModifiedBy>Microsoft Office User</cp:lastModifiedBy>
  <cp:revision>361</cp:revision>
  <dcterms:created xsi:type="dcterms:W3CDTF">2018-09-04T12:06:54Z</dcterms:created>
  <dcterms:modified xsi:type="dcterms:W3CDTF">2018-09-21T14:34:57Z</dcterms:modified>
</cp:coreProperties>
</file>