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312" r:id="rId3"/>
    <p:sldId id="271" r:id="rId4"/>
    <p:sldId id="308" r:id="rId5"/>
    <p:sldId id="289" r:id="rId6"/>
    <p:sldId id="273" r:id="rId7"/>
    <p:sldId id="314" r:id="rId8"/>
    <p:sldId id="339" r:id="rId9"/>
    <p:sldId id="341" r:id="rId10"/>
    <p:sldId id="274" r:id="rId11"/>
    <p:sldId id="293" r:id="rId12"/>
    <p:sldId id="294" r:id="rId13"/>
    <p:sldId id="305" r:id="rId14"/>
    <p:sldId id="316" r:id="rId15"/>
    <p:sldId id="296" r:id="rId16"/>
    <p:sldId id="286" r:id="rId17"/>
    <p:sldId id="317" r:id="rId18"/>
    <p:sldId id="345" r:id="rId19"/>
    <p:sldId id="318" r:id="rId20"/>
    <p:sldId id="276" r:id="rId21"/>
    <p:sldId id="277" r:id="rId22"/>
    <p:sldId id="278" r:id="rId23"/>
    <p:sldId id="279" r:id="rId24"/>
    <p:sldId id="280" r:id="rId25"/>
    <p:sldId id="281" r:id="rId26"/>
    <p:sldId id="282" r:id="rId27"/>
    <p:sldId id="343" r:id="rId28"/>
    <p:sldId id="342" r:id="rId29"/>
    <p:sldId id="306" r:id="rId30"/>
    <p:sldId id="319" r:id="rId31"/>
    <p:sldId id="323" r:id="rId32"/>
    <p:sldId id="336" r:id="rId33"/>
    <p:sldId id="320" r:id="rId34"/>
    <p:sldId id="331" r:id="rId35"/>
    <p:sldId id="324" r:id="rId36"/>
    <p:sldId id="332" r:id="rId37"/>
    <p:sldId id="329" r:id="rId38"/>
    <p:sldId id="322" r:id="rId39"/>
    <p:sldId id="334" r:id="rId40"/>
    <p:sldId id="335" r:id="rId41"/>
    <p:sldId id="325" r:id="rId42"/>
    <p:sldId id="330" r:id="rId43"/>
    <p:sldId id="326" r:id="rId44"/>
    <p:sldId id="337" r:id="rId45"/>
    <p:sldId id="327" r:id="rId46"/>
    <p:sldId id="338" r:id="rId47"/>
    <p:sldId id="321" r:id="rId48"/>
    <p:sldId id="333" r:id="rId49"/>
    <p:sldId id="328" r:id="rId50"/>
    <p:sldId id="295" r:id="rId51"/>
    <p:sldId id="303" r:id="rId52"/>
    <p:sldId id="310" r:id="rId53"/>
    <p:sldId id="298" r:id="rId54"/>
    <p:sldId id="297" r:id="rId55"/>
    <p:sldId id="304" r:id="rId56"/>
    <p:sldId id="309" r:id="rId57"/>
    <p:sldId id="299" r:id="rId58"/>
    <p:sldId id="300" r:id="rId59"/>
    <p:sldId id="288" r:id="rId60"/>
    <p:sldId id="340" r:id="rId61"/>
    <p:sldId id="26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9"/>
    <p:restoredTop sz="78344"/>
  </p:normalViewPr>
  <p:slideViewPr>
    <p:cSldViewPr snapToGrid="0" snapToObjects="1">
      <p:cViewPr varScale="1">
        <p:scale>
          <a:sx n="83" d="100"/>
          <a:sy n="83" d="100"/>
        </p:scale>
        <p:origin x="3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315169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170316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165422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15</a:t>
            </a:fld>
            <a:endParaRPr lang="en-US"/>
          </a:p>
        </p:txBody>
      </p:sp>
    </p:spTree>
    <p:extLst>
      <p:ext uri="{BB962C8B-B14F-4D97-AF65-F5344CB8AC3E}">
        <p14:creationId xmlns:p14="http://schemas.microsoft.com/office/powerpoint/2010/main" val="1238040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410608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23</a:t>
            </a:fld>
            <a:endParaRPr lang="en-US"/>
          </a:p>
        </p:txBody>
      </p:sp>
    </p:spTree>
    <p:extLst>
      <p:ext uri="{BB962C8B-B14F-4D97-AF65-F5344CB8AC3E}">
        <p14:creationId xmlns:p14="http://schemas.microsoft.com/office/powerpoint/2010/main" val="260684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24</a:t>
            </a:fld>
            <a:endParaRPr lang="en-US"/>
          </a:p>
        </p:txBody>
      </p:sp>
    </p:spTree>
    <p:extLst>
      <p:ext uri="{BB962C8B-B14F-4D97-AF65-F5344CB8AC3E}">
        <p14:creationId xmlns:p14="http://schemas.microsoft.com/office/powerpoint/2010/main" val="1055831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26</a:t>
            </a:fld>
            <a:endParaRPr lang="en-US"/>
          </a:p>
        </p:txBody>
      </p:sp>
    </p:spTree>
    <p:extLst>
      <p:ext uri="{BB962C8B-B14F-4D97-AF65-F5344CB8AC3E}">
        <p14:creationId xmlns:p14="http://schemas.microsoft.com/office/powerpoint/2010/main" val="514278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50</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53</a:t>
            </a:fld>
            <a:endParaRPr lang="en-US"/>
          </a:p>
        </p:txBody>
      </p:sp>
    </p:spTree>
    <p:extLst>
      <p:ext uri="{BB962C8B-B14F-4D97-AF65-F5344CB8AC3E}">
        <p14:creationId xmlns:p14="http://schemas.microsoft.com/office/powerpoint/2010/main" val="337662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54</a:t>
            </a:fld>
            <a:endParaRPr lang="en-US"/>
          </a:p>
        </p:txBody>
      </p:sp>
    </p:spTree>
    <p:extLst>
      <p:ext uri="{BB962C8B-B14F-4D97-AF65-F5344CB8AC3E}">
        <p14:creationId xmlns:p14="http://schemas.microsoft.com/office/powerpoint/2010/main" val="98823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56</a:t>
            </a:fld>
            <a:endParaRPr lang="en-US"/>
          </a:p>
        </p:txBody>
      </p:sp>
    </p:spTree>
    <p:extLst>
      <p:ext uri="{BB962C8B-B14F-4D97-AF65-F5344CB8AC3E}">
        <p14:creationId xmlns:p14="http://schemas.microsoft.com/office/powerpoint/2010/main" val="2176974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59</a:t>
            </a:fld>
            <a:endParaRPr lang="en-US"/>
          </a:p>
        </p:txBody>
      </p:sp>
    </p:spTree>
    <p:extLst>
      <p:ext uri="{BB962C8B-B14F-4D97-AF65-F5344CB8AC3E}">
        <p14:creationId xmlns:p14="http://schemas.microsoft.com/office/powerpoint/2010/main" val="94820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60</a:t>
            </a:fld>
            <a:endParaRPr lang="en-US"/>
          </a:p>
        </p:txBody>
      </p:sp>
    </p:spTree>
    <p:extLst>
      <p:ext uri="{BB962C8B-B14F-4D97-AF65-F5344CB8AC3E}">
        <p14:creationId xmlns:p14="http://schemas.microsoft.com/office/powerpoint/2010/main" val="3650990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61</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290372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326083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286665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225120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401934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291142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981114" cy="611059"/>
          </a:xfrm>
        </p:spPr>
        <p:txBody>
          <a:bodyPr>
            <a:noAutofit/>
          </a:bodyPr>
          <a:lstStyle>
            <a:lvl1pPr>
              <a:defRPr sz="4000" b="1" baseline="0">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372686" y="1161535"/>
            <a:ext cx="10981114" cy="5015427"/>
          </a:xfrm>
        </p:spPr>
        <p:txBody>
          <a:bodyPr/>
          <a:lstStyle>
            <a:lvl1pPr marL="228600" indent="-228600">
              <a:lnSpc>
                <a:spcPct val="150000"/>
              </a:lnSpc>
              <a:buFont typeface="Wingdings" pitchFamily="2" charset="2"/>
              <a:buChar char="§"/>
              <a:defRPr sz="2800">
                <a:solidFill>
                  <a:schemeClr val="tx2"/>
                </a:solidFill>
                <a:latin typeface="Arial" panose="020B0604020202020204" pitchFamily="34" charset="0"/>
                <a:cs typeface="Arial" panose="020B0604020202020204" pitchFamily="34" charset="0"/>
              </a:defRPr>
            </a:lvl1pPr>
            <a:lvl2pPr marL="685800" indent="-228600">
              <a:lnSpc>
                <a:spcPct val="150000"/>
              </a:lnSpc>
              <a:buFont typeface="Wingdings" pitchFamily="2" charset="2"/>
              <a:buChar char="§"/>
              <a:defRPr sz="2400">
                <a:solidFill>
                  <a:schemeClr val="tx2"/>
                </a:solidFill>
                <a:latin typeface="Arial" panose="020B0604020202020204" pitchFamily="34" charset="0"/>
                <a:cs typeface="Arial" panose="020B0604020202020204" pitchFamily="34" charset="0"/>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a:xfrm>
            <a:off x="10886308" y="6306922"/>
            <a:ext cx="949411" cy="365125"/>
          </a:xfrm>
        </p:spPr>
        <p:txBody>
          <a:bodyPr/>
          <a:lstStyle>
            <a:lvl1pPr>
              <a:defRPr sz="2800">
                <a:solidFill>
                  <a:schemeClr val="tx2"/>
                </a:solidFill>
              </a:defRPr>
            </a:lvl1pPr>
          </a:lstStyle>
          <a:p>
            <a:fld id="{79D6BE41-4F07-9843-B89E-F43C6BF0BE36}" type="slidenum">
              <a:rPr lang="en-US" smtClean="0"/>
              <a:pPr/>
              <a:t>‹#›</a:t>
            </a:fld>
            <a:endParaRPr lang="en-US" dirty="0"/>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Autofit/>
          </a:bodyPr>
          <a:lstStyle/>
          <a:p>
            <a:r>
              <a:rPr lang="en-US" sz="3200" dirty="0"/>
              <a:t>Modeling Temporal Context of Long-Lived Bug Report</a:t>
            </a:r>
            <a:endParaRPr lang="en-US" sz="3200"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10</a:t>
            </a:fld>
            <a:endParaRPr lang="en-US"/>
          </a:p>
        </p:txBody>
      </p:sp>
    </p:spTree>
    <p:extLst>
      <p:ext uri="{BB962C8B-B14F-4D97-AF65-F5344CB8AC3E}">
        <p14:creationId xmlns:p14="http://schemas.microsoft.com/office/powerpoint/2010/main" val="13678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25693" y="120934"/>
            <a:ext cx="11406938" cy="935152"/>
          </a:xfrm>
        </p:spPr>
        <p:txBody>
          <a:bodyPr>
            <a:normAutofit/>
          </a:bodyPr>
          <a:lstStyle/>
          <a:p>
            <a:r>
              <a:rPr lang="en-US" sz="4000" dirty="0"/>
              <a:t>Imbalanced Data in Bug Report Repositories</a:t>
            </a:r>
            <a:endParaRPr lang="en-US"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accent2"/>
                </a:solidFill>
              </a:rPr>
              <a:t>7 papers </a:t>
            </a:r>
            <a:r>
              <a:rPr lang="en-US" sz="2400" dirty="0">
                <a:solidFill>
                  <a:schemeClr val="tx2"/>
                </a:solidFill>
              </a:rPr>
              <a:t>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844742" y="5970493"/>
            <a:ext cx="747494"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2"/>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2"/>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674951" cy="461665"/>
          </a:xfrm>
          <a:prstGeom prst="rect">
            <a:avLst/>
          </a:prstGeom>
          <a:noFill/>
        </p:spPr>
        <p:txBody>
          <a:bodyPr wrap="none" rtlCol="0">
            <a:spAutoFit/>
          </a:bodyPr>
          <a:lstStyle/>
          <a:p>
            <a:r>
              <a:rPr lang="en-US" sz="2400" b="1" dirty="0">
                <a:solidFill>
                  <a:schemeClr val="tx2"/>
                </a:solidFill>
                <a:latin typeface="Arial" panose="020B0604020202020204" pitchFamily="34" charset="0"/>
                <a:ea typeface="Tahoma" panose="020B0604030504040204" pitchFamily="34" charset="0"/>
                <a:cs typeface="Arial" panose="020B0604020202020204" pitchFamily="34" charset="0"/>
              </a:rPr>
              <a:t>From our exploratory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332346" y="1056086"/>
            <a:ext cx="4028667" cy="461665"/>
          </a:xfrm>
          <a:prstGeom prst="rect">
            <a:avLst/>
          </a:prstGeom>
          <a:noFill/>
        </p:spPr>
        <p:txBody>
          <a:bodyPr wrap="none" rtlCol="0">
            <a:spAutoFit/>
          </a:bodyPr>
          <a:lstStyle/>
          <a:p>
            <a:r>
              <a:rPr lang="en-US" sz="2400"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11</a:t>
            </a:fld>
            <a:endParaRPr lang="en-US"/>
          </a:p>
        </p:txBody>
      </p:sp>
    </p:spTree>
    <p:extLst>
      <p:ext uri="{BB962C8B-B14F-4D97-AF65-F5344CB8AC3E}">
        <p14:creationId xmlns:p14="http://schemas.microsoft.com/office/powerpoint/2010/main" val="264297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nvPr>
        </p:nvGraphicFramePr>
        <p:xfrm>
          <a:off x="3382027" y="2380875"/>
          <a:ext cx="8521797" cy="323596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9778032"/>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056034639"/>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3101270903"/>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929195835"/>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Autofit/>
          </a:bodyPr>
          <a:lstStyle/>
          <a:p>
            <a:r>
              <a:rPr lang="en-US" sz="3200" dirty="0"/>
              <a:t>High Dimensionality Data in Bug Report Repositories </a:t>
            </a:r>
            <a:endParaRPr lang="en-US" sz="3200"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493756" y="2281701"/>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237380" y="1752192"/>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85299" y="1470220"/>
            <a:ext cx="3756954" cy="45667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6878738" y="3961540"/>
            <a:ext cx="4009431" cy="646331"/>
          </a:xfrm>
          <a:prstGeom prst="rect">
            <a:avLst/>
          </a:prstGeom>
          <a:noFill/>
        </p:spPr>
        <p:txBody>
          <a:bodyPr wrap="none" rtlCol="0">
            <a:spAutoFit/>
          </a:bodyPr>
          <a:lstStyle/>
          <a:p>
            <a:r>
              <a:rPr lang="en-US" sz="3600" b="1" dirty="0">
                <a:solidFill>
                  <a:schemeClr val="accent2"/>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12</a:t>
            </a:fld>
            <a:endParaRPr lang="en-US"/>
          </a:p>
        </p:txBody>
      </p:sp>
    </p:spTree>
    <p:extLst>
      <p:ext uri="{BB962C8B-B14F-4D97-AF65-F5344CB8AC3E}">
        <p14:creationId xmlns:p14="http://schemas.microsoft.com/office/powerpoint/2010/main" val="226733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944888" cy="850138"/>
          </a:xfrm>
        </p:spPr>
        <p:txBody>
          <a:bodyPr>
            <a:normAutofit fontScale="90000"/>
          </a:bodyPr>
          <a:lstStyle/>
          <a:p>
            <a:r>
              <a:rPr lang="en-US" sz="4000" dirty="0"/>
              <a:t>Investigating the State-of-the-Art in ML and FS methods</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372686" y="2067870"/>
            <a:ext cx="4748355" cy="3836007"/>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1863303" y="6159340"/>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51" name="Rectangle 50">
            <a:extLst>
              <a:ext uri="{FF2B5EF4-FFF2-40B4-BE49-F238E27FC236}">
                <a16:creationId xmlns:a16="http://schemas.microsoft.com/office/drawing/2014/main" id="{900B1906-3D91-E642-A358-6ED270761617}"/>
              </a:ext>
            </a:extLst>
          </p:cNvPr>
          <p:cNvSpPr/>
          <p:nvPr/>
        </p:nvSpPr>
        <p:spPr>
          <a:xfrm>
            <a:off x="2353394" y="2067870"/>
            <a:ext cx="298366" cy="383600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13</a:t>
            </a:fld>
            <a:endParaRPr lang="en-US"/>
          </a:p>
        </p:txBody>
      </p:sp>
      <p:sp>
        <p:nvSpPr>
          <p:cNvPr id="11" name="TextBox 10">
            <a:extLst>
              <a:ext uri="{FF2B5EF4-FFF2-40B4-BE49-F238E27FC236}">
                <a16:creationId xmlns:a16="http://schemas.microsoft.com/office/drawing/2014/main" id="{1106050C-0954-4749-9B85-F934C2A9AF7B}"/>
              </a:ext>
            </a:extLst>
          </p:cNvPr>
          <p:cNvSpPr txBox="1"/>
          <p:nvPr/>
        </p:nvSpPr>
        <p:spPr>
          <a:xfrm>
            <a:off x="9056748" y="4054935"/>
            <a:ext cx="2842381" cy="369332"/>
          </a:xfrm>
          <a:prstGeom prst="rect">
            <a:avLst/>
          </a:prstGeom>
          <a:noFill/>
        </p:spPr>
        <p:txBody>
          <a:bodyPr wrap="none" rtlCol="0">
            <a:spAutoFit/>
          </a:bodyPr>
          <a:lstStyle/>
          <a:p>
            <a:r>
              <a:rPr lang="en-US" b="1" dirty="0">
                <a:solidFill>
                  <a:schemeClr val="tx2"/>
                </a:solidFill>
              </a:rPr>
              <a:t>Features Selection Methods</a:t>
            </a:r>
          </a:p>
        </p:txBody>
      </p:sp>
      <p:pic>
        <p:nvPicPr>
          <p:cNvPr id="12" name="Content Placeholder 4">
            <a:extLst>
              <a:ext uri="{FF2B5EF4-FFF2-40B4-BE49-F238E27FC236}">
                <a16:creationId xmlns:a16="http://schemas.microsoft.com/office/drawing/2014/main" id="{8D47DD0F-3DED-2941-99F8-18AD0DC6635C}"/>
              </a:ext>
            </a:extLst>
          </p:cNvPr>
          <p:cNvPicPr>
            <a:picLocks noGrp="1" noChangeAspect="1"/>
          </p:cNvPicPr>
          <p:nvPr>
            <p:ph idx="1"/>
          </p:nvPr>
        </p:nvPicPr>
        <p:blipFill>
          <a:blip r:embed="rId4"/>
          <a:stretch>
            <a:fillRect/>
          </a:stretch>
        </p:blipFill>
        <p:spPr>
          <a:xfrm>
            <a:off x="5121041" y="2460927"/>
            <a:ext cx="6714678" cy="1594008"/>
          </a:xfrm>
          <a:prstGeom prst="rect">
            <a:avLst/>
          </a:prstGeom>
        </p:spPr>
      </p:pic>
      <p:sp>
        <p:nvSpPr>
          <p:cNvPr id="13" name="TextBox 12">
            <a:extLst>
              <a:ext uri="{FF2B5EF4-FFF2-40B4-BE49-F238E27FC236}">
                <a16:creationId xmlns:a16="http://schemas.microsoft.com/office/drawing/2014/main" id="{72E04E56-86DE-E245-B6BB-606800DB1A8D}"/>
              </a:ext>
            </a:extLst>
          </p:cNvPr>
          <p:cNvSpPr txBox="1"/>
          <p:nvPr/>
        </p:nvSpPr>
        <p:spPr>
          <a:xfrm>
            <a:off x="637426" y="1300418"/>
            <a:ext cx="4028667" cy="461665"/>
          </a:xfrm>
          <a:prstGeom prst="rect">
            <a:avLst/>
          </a:prstGeom>
          <a:noFill/>
        </p:spPr>
        <p:txBody>
          <a:bodyPr wrap="none" rtlCol="0">
            <a:spAutoFit/>
          </a:bodyPr>
          <a:lstStyle/>
          <a:p>
            <a:r>
              <a:rPr lang="en-US" sz="2400"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sp>
        <p:nvSpPr>
          <p:cNvPr id="14" name="Rectangle 13">
            <a:extLst>
              <a:ext uri="{FF2B5EF4-FFF2-40B4-BE49-F238E27FC236}">
                <a16:creationId xmlns:a16="http://schemas.microsoft.com/office/drawing/2014/main" id="{12C6A01B-BA82-EB4F-B9C1-3D29750A1325}"/>
              </a:ext>
            </a:extLst>
          </p:cNvPr>
          <p:cNvSpPr/>
          <p:nvPr/>
        </p:nvSpPr>
        <p:spPr>
          <a:xfrm>
            <a:off x="5057632" y="232347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28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 Done</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495520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Exploration of bug report repositories data</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360547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experiments</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2552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4480907"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(submitted) </a:t>
            </a:r>
          </a:p>
        </p:txBody>
      </p:sp>
      <p:sp>
        <p:nvSpPr>
          <p:cNvPr id="19" name="Oval 18">
            <a:extLst>
              <a:ext uri="{FF2B5EF4-FFF2-40B4-BE49-F238E27FC236}">
                <a16:creationId xmlns:a16="http://schemas.microsoft.com/office/drawing/2014/main" id="{D40CA3AA-FA56-3741-82A8-2E182C0678B5}"/>
              </a:ext>
            </a:extLst>
          </p:cNvPr>
          <p:cNvSpPr/>
          <p:nvPr/>
        </p:nvSpPr>
        <p:spPr>
          <a:xfrm>
            <a:off x="2559743" y="4334953"/>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73105" y="4346994"/>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9" idx="0"/>
          </p:cNvCxnSpPr>
          <p:nvPr/>
        </p:nvCxnSpPr>
        <p:spPr>
          <a:xfrm flipH="1">
            <a:off x="2756967" y="4041221"/>
            <a:ext cx="3185" cy="293732"/>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89206" y="4329290"/>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9452" y="4414814"/>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14</a:t>
            </a:fld>
            <a:endParaRPr lang="en-US"/>
          </a:p>
        </p:txBody>
      </p:sp>
    </p:spTree>
    <p:extLst>
      <p:ext uri="{BB962C8B-B14F-4D97-AF65-F5344CB8AC3E}">
        <p14:creationId xmlns:p14="http://schemas.microsoft.com/office/powerpoint/2010/main" val="203661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0" y="1396949"/>
            <a:ext cx="6090558" cy="2683366"/>
          </a:xfrm>
          <a:prstGeom prst="rect">
            <a:avLst/>
          </a:prstGeom>
        </p:spPr>
      </p:pic>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15</a:t>
            </a:fld>
            <a:endParaRPr lang="en-US"/>
          </a:p>
        </p:txBody>
      </p:sp>
      <p:pic>
        <p:nvPicPr>
          <p:cNvPr id="6" name="Picture 5">
            <a:extLst>
              <a:ext uri="{FF2B5EF4-FFF2-40B4-BE49-F238E27FC236}">
                <a16:creationId xmlns:a16="http://schemas.microsoft.com/office/drawing/2014/main" id="{4893C281-BAEC-F241-8BD0-3CA20A9D2757}"/>
              </a:ext>
            </a:extLst>
          </p:cNvPr>
          <p:cNvPicPr>
            <a:picLocks noChangeAspect="1"/>
          </p:cNvPicPr>
          <p:nvPr/>
        </p:nvPicPr>
        <p:blipFill>
          <a:blip r:embed="rId4"/>
          <a:stretch>
            <a:fillRect/>
          </a:stretch>
        </p:blipFill>
        <p:spPr>
          <a:xfrm>
            <a:off x="6090558" y="2738632"/>
            <a:ext cx="5083155" cy="3324116"/>
          </a:xfrm>
          <a:prstGeom prst="rect">
            <a:avLst/>
          </a:prstGeom>
        </p:spPr>
      </p:pic>
      <p:sp>
        <p:nvSpPr>
          <p:cNvPr id="9" name="Title 8">
            <a:extLst>
              <a:ext uri="{FF2B5EF4-FFF2-40B4-BE49-F238E27FC236}">
                <a16:creationId xmlns:a16="http://schemas.microsoft.com/office/drawing/2014/main" id="{A3934890-4DE7-6247-8406-D6B90EFB6456}"/>
              </a:ext>
            </a:extLst>
          </p:cNvPr>
          <p:cNvSpPr>
            <a:spLocks noGrp="1"/>
          </p:cNvSpPr>
          <p:nvPr>
            <p:ph type="title"/>
          </p:nvPr>
        </p:nvSpPr>
        <p:spPr/>
        <p:txBody>
          <a:bodyPr/>
          <a:lstStyle/>
          <a:p>
            <a:r>
              <a:rPr lang="en-US" dirty="0"/>
              <a:t>Exploration of Bug Report Repositories</a:t>
            </a:r>
          </a:p>
        </p:txBody>
      </p:sp>
      <p:sp>
        <p:nvSpPr>
          <p:cNvPr id="10" name="TextBox 9">
            <a:extLst>
              <a:ext uri="{FF2B5EF4-FFF2-40B4-BE49-F238E27FC236}">
                <a16:creationId xmlns:a16="http://schemas.microsoft.com/office/drawing/2014/main" id="{D8767AC9-2695-3C43-B09E-6CF30FA5C181}"/>
              </a:ext>
            </a:extLst>
          </p:cNvPr>
          <p:cNvSpPr txBox="1"/>
          <p:nvPr/>
        </p:nvSpPr>
        <p:spPr>
          <a:xfrm>
            <a:off x="0" y="4080315"/>
            <a:ext cx="5644943" cy="461665"/>
          </a:xfrm>
          <a:prstGeom prst="rect">
            <a:avLst/>
          </a:prstGeom>
          <a:noFill/>
        </p:spPr>
        <p:txBody>
          <a:bodyPr wrap="square" rtlCol="0">
            <a:spAutoFit/>
          </a:bodyPr>
          <a:lstStyle/>
          <a:p>
            <a:r>
              <a:rPr lang="en-US" sz="2400" b="1" dirty="0">
                <a:solidFill>
                  <a:schemeClr val="tx2"/>
                </a:solidFill>
              </a:rPr>
              <a:t>CASSANDRA repository (7538 bug reports) </a:t>
            </a:r>
          </a:p>
        </p:txBody>
      </p:sp>
      <p:sp>
        <p:nvSpPr>
          <p:cNvPr id="11" name="TextBox 10">
            <a:extLst>
              <a:ext uri="{FF2B5EF4-FFF2-40B4-BE49-F238E27FC236}">
                <a16:creationId xmlns:a16="http://schemas.microsoft.com/office/drawing/2014/main" id="{20BCBA99-0A1B-6240-83A5-75894708A1D6}"/>
              </a:ext>
            </a:extLst>
          </p:cNvPr>
          <p:cNvSpPr txBox="1"/>
          <p:nvPr/>
        </p:nvSpPr>
        <p:spPr>
          <a:xfrm>
            <a:off x="6133075" y="6210382"/>
            <a:ext cx="5220725" cy="461665"/>
          </a:xfrm>
          <a:prstGeom prst="rect">
            <a:avLst/>
          </a:prstGeom>
          <a:noFill/>
        </p:spPr>
        <p:txBody>
          <a:bodyPr wrap="none" rtlCol="0">
            <a:spAutoFit/>
          </a:bodyPr>
          <a:lstStyle/>
          <a:p>
            <a:r>
              <a:rPr lang="en-US" sz="2400" b="1" dirty="0">
                <a:solidFill>
                  <a:schemeClr val="tx2"/>
                </a:solidFill>
              </a:rPr>
              <a:t>HADOOP repository (8262 bug reports) </a:t>
            </a:r>
          </a:p>
        </p:txBody>
      </p:sp>
    </p:spTree>
    <p:extLst>
      <p:ext uri="{BB962C8B-B14F-4D97-AF65-F5344CB8AC3E}">
        <p14:creationId xmlns:p14="http://schemas.microsoft.com/office/powerpoint/2010/main" val="251484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12A757-2691-844F-9AA4-87BFF98C353A}"/>
              </a:ext>
            </a:extLst>
          </p:cNvPr>
          <p:cNvSpPr/>
          <p:nvPr/>
        </p:nvSpPr>
        <p:spPr>
          <a:xfrm>
            <a:off x="372689" y="1097590"/>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1917968"/>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738346"/>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558724"/>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1671723"/>
            <a:ext cx="3"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492101"/>
            <a:ext cx="0"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312479"/>
            <a:ext cx="0"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79102"/>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132857"/>
            <a:ext cx="0"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169294"/>
            <a:ext cx="9469258" cy="707886"/>
          </a:xfrm>
          <a:prstGeom prst="rect">
            <a:avLst/>
          </a:prstGeom>
          <a:noFill/>
        </p:spPr>
        <p:txBody>
          <a:bodyPr wrap="square" rtlCol="0">
            <a:spAutoFit/>
          </a:bodyPr>
          <a:lstStyle/>
          <a:p>
            <a:pPr>
              <a:buClr>
                <a:schemeClr val="accent5"/>
              </a:buClr>
              <a:buSzPct val="120000"/>
            </a:pPr>
            <a:r>
              <a:rPr lang="en-US" sz="2000" b="1" dirty="0">
                <a:solidFill>
                  <a:schemeClr val="tx2"/>
                </a:solidFill>
                <a:latin typeface="Arial" panose="020B0604020202020204" pitchFamily="34" charset="0"/>
                <a:ea typeface="Tahoma" panose="020B0604030504040204" pitchFamily="34" charset="0"/>
                <a:cs typeface="Arial" panose="020B0604020202020204" pitchFamily="34" charset="0"/>
              </a:rPr>
              <a:t>Repositories</a:t>
            </a: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 Cassandra, Hadoop, Spark (Jira), Eclipse, Mozilla and </a:t>
            </a:r>
            <a:r>
              <a:rPr lang="en-US" sz="20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191053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5199480"/>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5059297"/>
            <a:ext cx="14488" cy="14018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838025"/>
            <a:ext cx="9090995" cy="400110"/>
          </a:xfrm>
          <a:prstGeom prst="rect">
            <a:avLst/>
          </a:prstGeom>
          <a:noFill/>
        </p:spPr>
        <p:txBody>
          <a:bodyPr wrap="square" rtlCol="0">
            <a:spAutoFit/>
          </a:bodyPr>
          <a:lstStyle/>
          <a:p>
            <a:pPr>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73938"/>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PCA </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479684" y="4977067"/>
            <a:ext cx="4267200" cy="1477328"/>
          </a:xfrm>
          <a:prstGeom prst="rect">
            <a:avLst/>
          </a:prstGeom>
          <a:noFill/>
          <a:ln>
            <a:solidFill>
              <a:schemeClr val="tx2"/>
            </a:solidFill>
          </a:ln>
        </p:spPr>
        <p:txBody>
          <a:bodyPr wrap="square" rtlCol="0">
            <a:spAutoFit/>
          </a:bodyPr>
          <a:lstStyle/>
          <a:p>
            <a:r>
              <a:rPr lang="en-US" sz="2400" b="1" dirty="0">
                <a:solidFill>
                  <a:schemeClr val="tx2"/>
                </a:solidFill>
              </a:rPr>
              <a:t>Tools:</a:t>
            </a:r>
            <a:endParaRPr lang="en-US" sz="3200" b="1" dirty="0">
              <a:solidFill>
                <a:schemeClr val="tx2"/>
              </a:solidFill>
            </a:endParaRPr>
          </a:p>
          <a:p>
            <a:r>
              <a:rPr lang="en-US" sz="2200" dirty="0">
                <a:solidFill>
                  <a:schemeClr val="tx2"/>
                </a:solidFill>
              </a:rPr>
              <a:t># Java and R</a:t>
            </a:r>
          </a:p>
          <a:p>
            <a:r>
              <a:rPr lang="en-US" sz="2200" dirty="0">
                <a:solidFill>
                  <a:schemeClr val="tx2"/>
                </a:solidFill>
              </a:rPr>
              <a:t># R libraries (caret, tm, </a:t>
            </a:r>
            <a:r>
              <a:rPr lang="en-US" sz="2200" dirty="0" err="1">
                <a:solidFill>
                  <a:schemeClr val="tx2"/>
                </a:solidFill>
              </a:rPr>
              <a:t>snowballc</a:t>
            </a:r>
            <a:r>
              <a:rPr lang="en-US" sz="2200" dirty="0">
                <a:solidFill>
                  <a:schemeClr val="tx2"/>
                </a:solidFill>
              </a:rPr>
              <a:t>)</a:t>
            </a:r>
          </a:p>
          <a:p>
            <a:r>
              <a:rPr lang="en-US" sz="2200" dirty="0">
                <a:solidFill>
                  <a:schemeClr val="tx2"/>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440147"/>
            <a:ext cx="9090995" cy="400110"/>
          </a:xfrm>
          <a:prstGeom prst="rect">
            <a:avLst/>
          </a:prstGeom>
          <a:noFill/>
        </p:spPr>
        <p:txBody>
          <a:bodyPr wrap="square" rtlCol="0">
            <a:spAutoFit/>
          </a:bodyPr>
          <a:lstStyle/>
          <a:p>
            <a:pPr>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Repeated k-fold for CV, KNN, SVM, Random Forest and Neural Network</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518384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6019855"/>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773613"/>
            <a:ext cx="0" cy="24624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6019855"/>
            <a:ext cx="9090995" cy="535083"/>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2"/>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t>16</a:t>
            </a:fld>
            <a:endParaRPr lang="en-US"/>
          </a:p>
        </p:txBody>
      </p:sp>
      <p:sp>
        <p:nvSpPr>
          <p:cNvPr id="9" name="Title 8">
            <a:extLst>
              <a:ext uri="{FF2B5EF4-FFF2-40B4-BE49-F238E27FC236}">
                <a16:creationId xmlns:a16="http://schemas.microsoft.com/office/drawing/2014/main" id="{047464F2-98D7-914C-9362-1706FEAF4C1D}"/>
              </a:ext>
            </a:extLst>
          </p:cNvPr>
          <p:cNvSpPr>
            <a:spLocks noGrp="1"/>
          </p:cNvSpPr>
          <p:nvPr>
            <p:ph type="title"/>
          </p:nvPr>
        </p:nvSpPr>
        <p:spPr/>
        <p:txBody>
          <a:bodyPr/>
          <a:lstStyle/>
          <a:p>
            <a:r>
              <a:rPr lang="en-US" dirty="0"/>
              <a:t>Machine Learning Experiments</a:t>
            </a:r>
          </a:p>
        </p:txBody>
      </p:sp>
    </p:spTree>
    <p:extLst>
      <p:ext uri="{BB962C8B-B14F-4D97-AF65-F5344CB8AC3E}">
        <p14:creationId xmlns:p14="http://schemas.microsoft.com/office/powerpoint/2010/main" val="9474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600" dirty="0"/>
              <a:t>Bug Report Severity Prediction Mapping Review</a:t>
            </a: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fontScale="92500"/>
          </a:bodyPr>
          <a:lstStyle/>
          <a:p>
            <a:r>
              <a:rPr lang="en-US" dirty="0"/>
              <a:t>Mapping review on </a:t>
            </a:r>
            <a:r>
              <a:rPr lang="en-US" dirty="0">
                <a:solidFill>
                  <a:schemeClr val="accent2"/>
                </a:solidFill>
              </a:rPr>
              <a:t>four</a:t>
            </a:r>
            <a:r>
              <a:rPr lang="en-US" dirty="0"/>
              <a:t> relevant electronic databases:</a:t>
            </a:r>
          </a:p>
          <a:p>
            <a:pPr lvl="1"/>
            <a:r>
              <a:rPr lang="en-US" dirty="0"/>
              <a:t>ACM digital library, IEEE Xplore, Science Direct and Springer</a:t>
            </a:r>
          </a:p>
          <a:p>
            <a:r>
              <a:rPr lang="en-US" dirty="0">
                <a:solidFill>
                  <a:schemeClr val="accent2"/>
                </a:solidFill>
              </a:rPr>
              <a:t>27 papers </a:t>
            </a:r>
            <a:r>
              <a:rPr lang="en-US" dirty="0"/>
              <a:t>about severity prediction on FLOSS projects was identified</a:t>
            </a:r>
          </a:p>
          <a:p>
            <a:r>
              <a:rPr lang="en-US" dirty="0"/>
              <a:t>It categorized quantitatively more than </a:t>
            </a:r>
            <a:r>
              <a:rPr lang="en-US" dirty="0">
                <a:solidFill>
                  <a:schemeClr val="accent2"/>
                </a:solidFill>
              </a:rPr>
              <a:t>10 aspects</a:t>
            </a:r>
            <a:r>
              <a:rPr lang="en-US" dirty="0"/>
              <a:t> of proposed solutions</a:t>
            </a:r>
          </a:p>
          <a:p>
            <a:r>
              <a:rPr lang="en-US" dirty="0"/>
              <a:t>It was </a:t>
            </a:r>
            <a:r>
              <a:rPr lang="en-US" dirty="0">
                <a:solidFill>
                  <a:schemeClr val="accent2"/>
                </a:solidFill>
              </a:rPr>
              <a:t>submitted</a:t>
            </a:r>
            <a:r>
              <a:rPr lang="en-US" dirty="0"/>
              <a:t> to the </a:t>
            </a:r>
            <a:r>
              <a:rPr lang="en-US" dirty="0">
                <a:solidFill>
                  <a:schemeClr val="accent2"/>
                </a:solidFill>
              </a:rPr>
              <a:t>Journal of Information and Technology</a:t>
            </a:r>
            <a:r>
              <a:rPr lang="en-US" dirty="0"/>
              <a:t> on September 12</a:t>
            </a:r>
            <a:r>
              <a:rPr lang="en-US" baseline="30000" dirty="0"/>
              <a:t>th</a:t>
            </a:r>
            <a:r>
              <a:rPr lang="en-US" dirty="0"/>
              <a:t>, 2018</a:t>
            </a:r>
          </a:p>
          <a:p>
            <a:pPr marL="0" indent="0">
              <a:buNone/>
            </a:pPr>
            <a:endParaRPr lang="en-US" dirty="0"/>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17</a:t>
            </a:fld>
            <a:endParaRPr lang="en-US" dirty="0"/>
          </a:p>
        </p:txBody>
      </p:sp>
    </p:spTree>
    <p:extLst>
      <p:ext uri="{BB962C8B-B14F-4D97-AF65-F5344CB8AC3E}">
        <p14:creationId xmlns:p14="http://schemas.microsoft.com/office/powerpoint/2010/main" val="91741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a:xfrm>
            <a:off x="372686" y="365125"/>
            <a:ext cx="10981114" cy="611059"/>
          </a:xfrm>
        </p:spPr>
        <p:txBody>
          <a:bodyPr>
            <a:normAutofit fontScale="90000"/>
          </a:bodyPr>
          <a:lstStyle/>
          <a:p>
            <a:r>
              <a:rPr lang="en-US"/>
              <a:t>Bug Report Severity Prediction Mapping Review</a:t>
            </a:r>
            <a:endParaRPr lang="en-US" dirty="0"/>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6621129" y="2024377"/>
            <a:ext cx="4841771" cy="391147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18</a:t>
            </a:fld>
            <a:endParaRPr lang="en-US" dirty="0"/>
          </a:p>
        </p:txBody>
      </p:sp>
      <p:pic>
        <p:nvPicPr>
          <p:cNvPr id="5" name="Content Placeholder 4">
            <a:extLst>
              <a:ext uri="{FF2B5EF4-FFF2-40B4-BE49-F238E27FC236}">
                <a16:creationId xmlns:a16="http://schemas.microsoft.com/office/drawing/2014/main" id="{08577D9F-2240-BA44-BDF8-1CEA3C6B3AC6}"/>
              </a:ext>
            </a:extLst>
          </p:cNvPr>
          <p:cNvPicPr>
            <a:picLocks noChangeAspect="1"/>
          </p:cNvPicPr>
          <p:nvPr/>
        </p:nvPicPr>
        <p:blipFill>
          <a:blip r:embed="rId3"/>
          <a:stretch>
            <a:fillRect/>
          </a:stretch>
        </p:blipFill>
        <p:spPr>
          <a:xfrm>
            <a:off x="372686" y="2024378"/>
            <a:ext cx="5563165" cy="3214050"/>
          </a:xfrm>
          <a:prstGeom prst="rect">
            <a:avLst/>
          </a:prstGeom>
        </p:spPr>
      </p:pic>
      <p:cxnSp>
        <p:nvCxnSpPr>
          <p:cNvPr id="7" name="Straight Connector 6">
            <a:extLst>
              <a:ext uri="{FF2B5EF4-FFF2-40B4-BE49-F238E27FC236}">
                <a16:creationId xmlns:a16="http://schemas.microsoft.com/office/drawing/2014/main" id="{089900E2-4593-2046-9C7D-2D213018C719}"/>
              </a:ext>
            </a:extLst>
          </p:cNvPr>
          <p:cNvCxnSpPr>
            <a:cxnSpLocks/>
          </p:cNvCxnSpPr>
          <p:nvPr/>
        </p:nvCxnSpPr>
        <p:spPr>
          <a:xfrm>
            <a:off x="6369803" y="1642820"/>
            <a:ext cx="0" cy="416904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2429ED-761F-3341-B92E-2D5CD9FA1918}"/>
              </a:ext>
            </a:extLst>
          </p:cNvPr>
          <p:cNvSpPr txBox="1"/>
          <p:nvPr/>
        </p:nvSpPr>
        <p:spPr>
          <a:xfrm>
            <a:off x="372686" y="5238428"/>
            <a:ext cx="1701300" cy="369332"/>
          </a:xfrm>
          <a:prstGeom prst="rect">
            <a:avLst/>
          </a:prstGeom>
          <a:noFill/>
        </p:spPr>
        <p:txBody>
          <a:bodyPr wrap="none" rtlCol="0">
            <a:spAutoFit/>
          </a:bodyPr>
          <a:lstStyle/>
          <a:p>
            <a:r>
              <a:rPr lang="en-US" b="1" dirty="0">
                <a:solidFill>
                  <a:schemeClr val="tx2"/>
                </a:solidFill>
              </a:rPr>
              <a:t>Common Tables</a:t>
            </a:r>
          </a:p>
        </p:txBody>
      </p:sp>
      <p:sp>
        <p:nvSpPr>
          <p:cNvPr id="16" name="TextBox 15">
            <a:extLst>
              <a:ext uri="{FF2B5EF4-FFF2-40B4-BE49-F238E27FC236}">
                <a16:creationId xmlns:a16="http://schemas.microsoft.com/office/drawing/2014/main" id="{3552D7BB-54AA-4B44-8C28-4BB3D9C38214}"/>
              </a:ext>
            </a:extLst>
          </p:cNvPr>
          <p:cNvSpPr txBox="1"/>
          <p:nvPr/>
        </p:nvSpPr>
        <p:spPr>
          <a:xfrm>
            <a:off x="9870156" y="6122256"/>
            <a:ext cx="1490857" cy="369332"/>
          </a:xfrm>
          <a:prstGeom prst="rect">
            <a:avLst/>
          </a:prstGeom>
          <a:noFill/>
        </p:spPr>
        <p:txBody>
          <a:bodyPr wrap="none" rtlCol="0">
            <a:spAutoFit/>
          </a:bodyPr>
          <a:lstStyle/>
          <a:p>
            <a:r>
              <a:rPr lang="en-US" b="1" dirty="0">
                <a:solidFill>
                  <a:schemeClr val="tx2"/>
                </a:solidFill>
              </a:rPr>
              <a:t>Upset Graphs</a:t>
            </a:r>
          </a:p>
        </p:txBody>
      </p:sp>
    </p:spTree>
    <p:extLst>
      <p:ext uri="{BB962C8B-B14F-4D97-AF65-F5344CB8AC3E}">
        <p14:creationId xmlns:p14="http://schemas.microsoft.com/office/powerpoint/2010/main" val="160857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Some Conclusions from Our Mapping Review</a:t>
            </a:r>
            <a:endParaRPr lang="en-US" sz="2800" dirty="0">
              <a:solidFill>
                <a:schemeClr val="accent1"/>
              </a:solidFill>
            </a:endParaRP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lnSpcReduction="10000"/>
          </a:bodyPr>
          <a:lstStyle/>
          <a:p>
            <a:r>
              <a:rPr lang="en-US" dirty="0">
                <a:solidFill>
                  <a:schemeClr val="accent2"/>
                </a:solidFill>
              </a:rPr>
              <a:t>Lack</a:t>
            </a:r>
            <a:r>
              <a:rPr lang="en-US" dirty="0"/>
              <a:t> of relevant FLOSS, such as Linux Kernel</a:t>
            </a:r>
          </a:p>
          <a:p>
            <a:r>
              <a:rPr lang="en-US" dirty="0">
                <a:solidFill>
                  <a:schemeClr val="accent2"/>
                </a:solidFill>
              </a:rPr>
              <a:t>Technical users </a:t>
            </a:r>
            <a:r>
              <a:rPr lang="en-US" dirty="0"/>
              <a:t>reports most bugs</a:t>
            </a:r>
          </a:p>
          <a:p>
            <a:r>
              <a:rPr lang="en-US" dirty="0">
                <a:solidFill>
                  <a:schemeClr val="accent2"/>
                </a:solidFill>
              </a:rPr>
              <a:t>Default severity level </a:t>
            </a:r>
            <a:r>
              <a:rPr lang="en-US" dirty="0"/>
              <a:t>is </a:t>
            </a:r>
            <a:r>
              <a:rPr lang="en-US" dirty="0">
                <a:solidFill>
                  <a:schemeClr val="accent2"/>
                </a:solidFill>
              </a:rPr>
              <a:t>prevalent</a:t>
            </a:r>
            <a:r>
              <a:rPr lang="en-US" dirty="0"/>
              <a:t> in most repositories</a:t>
            </a:r>
          </a:p>
          <a:p>
            <a:r>
              <a:rPr lang="en-US" dirty="0"/>
              <a:t>Most approaches were based on </a:t>
            </a:r>
            <a:r>
              <a:rPr lang="en-US" dirty="0">
                <a:solidFill>
                  <a:schemeClr val="accent2"/>
                </a:solidFill>
              </a:rPr>
              <a:t>unstructured text features</a:t>
            </a:r>
          </a:p>
          <a:p>
            <a:r>
              <a:rPr lang="en-US" dirty="0"/>
              <a:t>Most approaches used </a:t>
            </a:r>
            <a:r>
              <a:rPr lang="en-US" dirty="0">
                <a:solidFill>
                  <a:schemeClr val="accent2"/>
                </a:solidFill>
              </a:rPr>
              <a:t>traditional machine learning</a:t>
            </a:r>
            <a:r>
              <a:rPr lang="en-US" dirty="0"/>
              <a:t>, </a:t>
            </a:r>
            <a:r>
              <a:rPr lang="en-US" dirty="0">
                <a:solidFill>
                  <a:schemeClr val="accent2"/>
                </a:solidFill>
              </a:rPr>
              <a:t>text mining </a:t>
            </a:r>
          </a:p>
          <a:p>
            <a:r>
              <a:rPr lang="en-US" dirty="0">
                <a:solidFill>
                  <a:schemeClr val="accent2"/>
                </a:solidFill>
              </a:rPr>
              <a:t>Few approaches </a:t>
            </a:r>
            <a:r>
              <a:rPr lang="en-US" dirty="0"/>
              <a:t>used feature select methods.</a:t>
            </a:r>
          </a:p>
          <a:p>
            <a:r>
              <a:rPr lang="en-US" dirty="0"/>
              <a:t>Most approaches are </a:t>
            </a:r>
            <a:r>
              <a:rPr lang="en-US" dirty="0">
                <a:solidFill>
                  <a:schemeClr val="accent2"/>
                </a:solidFill>
              </a:rPr>
              <a:t>still experimental </a:t>
            </a:r>
            <a:r>
              <a:rPr lang="en-US" dirty="0"/>
              <a:t>or </a:t>
            </a:r>
            <a:r>
              <a:rPr lang="en-US" dirty="0">
                <a:solidFill>
                  <a:schemeClr val="accent2"/>
                </a:solidFill>
              </a:rPr>
              <a:t>off-line</a:t>
            </a:r>
            <a:r>
              <a:rPr lang="en-US" dirty="0"/>
              <a:t> solutions</a:t>
            </a:r>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19</a:t>
            </a:fld>
            <a:endParaRPr lang="en-US" dirty="0"/>
          </a:p>
        </p:txBody>
      </p:sp>
    </p:spTree>
    <p:extLst>
      <p:ext uri="{BB962C8B-B14F-4D97-AF65-F5344CB8AC3E}">
        <p14:creationId xmlns:p14="http://schemas.microsoft.com/office/powerpoint/2010/main" val="913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5D4-95E2-B940-8C02-6A454069D88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2B80519-5CD0-3E44-8A15-514AB523EC34}"/>
              </a:ext>
            </a:extLst>
          </p:cNvPr>
          <p:cNvSpPr>
            <a:spLocks noGrp="1"/>
          </p:cNvSpPr>
          <p:nvPr>
            <p:ph idx="1"/>
          </p:nvPr>
        </p:nvSpPr>
        <p:spPr/>
        <p:txBody>
          <a:bodyPr>
            <a:normAutofit lnSpcReduction="10000"/>
          </a:bodyPr>
          <a:lstStyle/>
          <a:p>
            <a:r>
              <a:rPr lang="en-US" dirty="0"/>
              <a:t>Context</a:t>
            </a:r>
          </a:p>
          <a:p>
            <a:r>
              <a:rPr lang="en-US" dirty="0"/>
              <a:t>Motivation</a:t>
            </a:r>
          </a:p>
          <a:p>
            <a:r>
              <a:rPr lang="en-US" dirty="0"/>
              <a:t>Research Goals</a:t>
            </a:r>
          </a:p>
          <a:p>
            <a:r>
              <a:rPr lang="en-US" dirty="0"/>
              <a:t>Research Activities</a:t>
            </a:r>
          </a:p>
          <a:p>
            <a:r>
              <a:rPr lang="en-US" dirty="0"/>
              <a:t>Research Proposal</a:t>
            </a:r>
          </a:p>
          <a:p>
            <a:r>
              <a:rPr lang="en-US" dirty="0"/>
              <a:t>Time Line</a:t>
            </a:r>
          </a:p>
          <a:p>
            <a:r>
              <a:rPr lang="en-US" dirty="0"/>
              <a:t>Contributions</a:t>
            </a:r>
          </a:p>
        </p:txBody>
      </p:sp>
      <p:sp>
        <p:nvSpPr>
          <p:cNvPr id="4" name="Slide Number Placeholder 3">
            <a:extLst>
              <a:ext uri="{FF2B5EF4-FFF2-40B4-BE49-F238E27FC236}">
                <a16:creationId xmlns:a16="http://schemas.microsoft.com/office/drawing/2014/main" id="{031A8355-5096-BB4A-8F67-56530B852448}"/>
              </a:ext>
            </a:extLst>
          </p:cNvPr>
          <p:cNvSpPr>
            <a:spLocks noGrp="1"/>
          </p:cNvSpPr>
          <p:nvPr>
            <p:ph type="sldNum" sz="quarter" idx="12"/>
          </p:nvPr>
        </p:nvSpPr>
        <p:spPr/>
        <p:txBody>
          <a:bodyPr/>
          <a:lstStyle/>
          <a:p>
            <a:fld id="{79D6BE41-4F07-9843-B89E-F43C6BF0BE36}" type="slidenum">
              <a:rPr lang="en-US" smtClean="0"/>
              <a:pPr/>
              <a:t>2</a:t>
            </a:fld>
            <a:endParaRPr lang="en-US" dirty="0"/>
          </a:p>
        </p:txBody>
      </p:sp>
    </p:spTree>
    <p:extLst>
      <p:ext uri="{BB962C8B-B14F-4D97-AF65-F5344CB8AC3E}">
        <p14:creationId xmlns:p14="http://schemas.microsoft.com/office/powerpoint/2010/main" val="2738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dirty="0">
              <a:solidFill>
                <a:schemeClr val="accent5"/>
              </a:solidFill>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Machine Learning </a:t>
            </a:r>
          </a:p>
          <a:p>
            <a:pPr algn="ctr"/>
            <a:r>
              <a:rPr lang="en-US" dirty="0">
                <a:solidFill>
                  <a:schemeClr val="tx2"/>
                </a:solidFill>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Data-driven</a:t>
            </a:r>
          </a:p>
          <a:p>
            <a:pPr algn="ctr"/>
            <a:r>
              <a:rPr lang="en-US" dirty="0">
                <a:solidFill>
                  <a:schemeClr val="tx2"/>
                </a:solidFill>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4479435" y="-356322"/>
            <a:ext cx="1747926" cy="8046722"/>
          </a:xfrm>
          <a:prstGeom prst="bentConnector3">
            <a:avLst>
              <a:gd name="adj1" fmla="val -11513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p:txBody>
          <a:bodyPr/>
          <a:lstStyle/>
          <a:p>
            <a:fld id="{79D6BE41-4F07-9843-B89E-F43C6BF0BE36}" type="slidenum">
              <a:rPr lang="en-US" smtClean="0"/>
              <a:t>20</a:t>
            </a:fld>
            <a:endParaRPr lang="en-US"/>
          </a:p>
        </p:txBody>
      </p:sp>
    </p:spTree>
    <p:extLst>
      <p:ext uri="{BB962C8B-B14F-4D97-AF65-F5344CB8AC3E}">
        <p14:creationId xmlns:p14="http://schemas.microsoft.com/office/powerpoint/2010/main" val="45339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60599"/>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Developed in Java using design patterns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e.g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strategy, template method and builder).</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Handle bug reports in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XML and HTML formats </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from Jira, Bugzilla and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future).</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rmAutofit/>
          </a:bodyPr>
          <a:lstStyle/>
          <a:p>
            <a:r>
              <a:rPr lang="en-US" sz="4000" dirty="0"/>
              <a:t>Research Proposal</a:t>
            </a:r>
            <a:endParaRPr lang="en-US"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21</a:t>
            </a:fld>
            <a:endParaRPr lang="en-US"/>
          </a:p>
        </p:txBody>
      </p:sp>
    </p:spTree>
    <p:extLst>
      <p:ext uri="{BB962C8B-B14F-4D97-AF65-F5344CB8AC3E}">
        <p14:creationId xmlns:p14="http://schemas.microsoft.com/office/powerpoint/2010/main" val="255366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 using many popular libraries (e.g.,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dplyr</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bug report in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raw format in consistent</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for machine learning.</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22</a:t>
            </a:fld>
            <a:endParaRPr lang="en-US"/>
          </a:p>
        </p:txBody>
      </p:sp>
    </p:spTree>
    <p:extLst>
      <p:ext uri="{BB962C8B-B14F-4D97-AF65-F5344CB8AC3E}">
        <p14:creationId xmlns:p14="http://schemas.microsoft.com/office/powerpoint/2010/main" val="418730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299360" y="1169726"/>
            <a:ext cx="6892640"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organize the temporal context of long-lived bug report using graphs</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extend Bag Textual Graph </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)to support that temporal context</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16972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376287"/>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24863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3" name="Straight Arrow Connector 12">
            <a:extLst>
              <a:ext uri="{FF2B5EF4-FFF2-40B4-BE49-F238E27FC236}">
                <a16:creationId xmlns:a16="http://schemas.microsoft.com/office/drawing/2014/main" id="{5FB1000F-E123-E148-98A5-183C32B579B4}"/>
              </a:ext>
            </a:extLst>
          </p:cNvPr>
          <p:cNvCxnSpPr>
            <a:cxnSpLocks/>
            <a:stCxn id="6" idx="2"/>
            <a:endCxn id="7" idx="0"/>
          </p:cNvCxnSpPr>
          <p:nvPr/>
        </p:nvCxnSpPr>
        <p:spPr>
          <a:xfrm>
            <a:off x="2725188" y="1974806"/>
            <a:ext cx="0" cy="273829"/>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2D0B99-4B7B-064A-8702-39A311D59326}"/>
              </a:ext>
            </a:extLst>
          </p:cNvPr>
          <p:cNvCxnSpPr>
            <a:cxnSpLocks/>
            <a:endCxn id="9" idx="0"/>
          </p:cNvCxnSpPr>
          <p:nvPr/>
        </p:nvCxnSpPr>
        <p:spPr>
          <a:xfrm flipH="1">
            <a:off x="1665316" y="284715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361D21-8043-3348-B112-6683FB80C8A4}"/>
              </a:ext>
            </a:extLst>
          </p:cNvPr>
          <p:cNvCxnSpPr>
            <a:cxnSpLocks/>
            <a:stCxn id="7" idx="2"/>
            <a:endCxn id="10" idx="0"/>
          </p:cNvCxnSpPr>
          <p:nvPr/>
        </p:nvCxnSpPr>
        <p:spPr>
          <a:xfrm>
            <a:off x="2725188" y="284715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23</a:t>
            </a:fld>
            <a:endParaRPr lang="en-US"/>
          </a:p>
        </p:txBody>
      </p:sp>
      <p:pic>
        <p:nvPicPr>
          <p:cNvPr id="17" name="Picture 16">
            <a:extLst>
              <a:ext uri="{FF2B5EF4-FFF2-40B4-BE49-F238E27FC236}">
                <a16:creationId xmlns:a16="http://schemas.microsoft.com/office/drawing/2014/main" id="{F9126C49-51B2-5D44-9C15-61CC6DB53D8E}"/>
              </a:ext>
            </a:extLst>
          </p:cNvPr>
          <p:cNvPicPr preferRelativeResize="0">
            <a:picLocks noChangeAspect="1"/>
          </p:cNvPicPr>
          <p:nvPr/>
        </p:nvPicPr>
        <p:blipFill>
          <a:blip r:embed="rId3"/>
          <a:stretch>
            <a:fillRect/>
          </a:stretch>
        </p:blipFill>
        <p:spPr>
          <a:xfrm>
            <a:off x="8235719" y="4284027"/>
            <a:ext cx="3600000" cy="1992458"/>
          </a:xfrm>
          <a:prstGeom prst="rect">
            <a:avLst/>
          </a:prstGeom>
          <a:ln w="38100">
            <a:solidFill>
              <a:schemeClr val="tx2"/>
            </a:solidFill>
          </a:ln>
        </p:spPr>
      </p:pic>
      <p:pic>
        <p:nvPicPr>
          <p:cNvPr id="19" name="Picture 18">
            <a:extLst>
              <a:ext uri="{FF2B5EF4-FFF2-40B4-BE49-F238E27FC236}">
                <a16:creationId xmlns:a16="http://schemas.microsoft.com/office/drawing/2014/main" id="{DA194A93-368C-8944-95C4-CD29E58A7FB0}"/>
              </a:ext>
            </a:extLst>
          </p:cNvPr>
          <p:cNvPicPr preferRelativeResize="0">
            <a:picLocks noChangeAspect="1"/>
          </p:cNvPicPr>
          <p:nvPr/>
        </p:nvPicPr>
        <p:blipFill>
          <a:blip r:embed="rId4"/>
          <a:stretch>
            <a:fillRect/>
          </a:stretch>
        </p:blipFill>
        <p:spPr>
          <a:xfrm>
            <a:off x="4410624" y="4284027"/>
            <a:ext cx="3600000" cy="1992458"/>
          </a:xfrm>
          <a:prstGeom prst="rect">
            <a:avLst/>
          </a:prstGeom>
          <a:ln w="38100">
            <a:solidFill>
              <a:schemeClr val="tx2"/>
            </a:solidFill>
          </a:ln>
          <a:effectLst>
            <a:softEdge rad="12700"/>
          </a:effectLst>
        </p:spPr>
      </p:pic>
      <p:sp>
        <p:nvSpPr>
          <p:cNvPr id="20" name="TextBox 19">
            <a:extLst>
              <a:ext uri="{FF2B5EF4-FFF2-40B4-BE49-F238E27FC236}">
                <a16:creationId xmlns:a16="http://schemas.microsoft.com/office/drawing/2014/main" id="{82EC7311-B5CC-714D-AC32-7C31C9ECDD0B}"/>
              </a:ext>
            </a:extLst>
          </p:cNvPr>
          <p:cNvSpPr txBox="1"/>
          <p:nvPr/>
        </p:nvSpPr>
        <p:spPr>
          <a:xfrm>
            <a:off x="5299360" y="3880241"/>
            <a:ext cx="2424766" cy="369332"/>
          </a:xfrm>
          <a:prstGeom prst="rect">
            <a:avLst/>
          </a:prstGeom>
          <a:noFill/>
        </p:spPr>
        <p:txBody>
          <a:bodyPr wrap="none" rtlCol="0">
            <a:spAutoFit/>
          </a:bodyPr>
          <a:lstStyle/>
          <a:p>
            <a:r>
              <a:rPr lang="en-US" dirty="0">
                <a:solidFill>
                  <a:schemeClr val="tx2"/>
                </a:solidFill>
              </a:rPr>
              <a:t>Local Temporal Context </a:t>
            </a:r>
          </a:p>
        </p:txBody>
      </p:sp>
      <p:sp>
        <p:nvSpPr>
          <p:cNvPr id="22" name="TextBox 21">
            <a:extLst>
              <a:ext uri="{FF2B5EF4-FFF2-40B4-BE49-F238E27FC236}">
                <a16:creationId xmlns:a16="http://schemas.microsoft.com/office/drawing/2014/main" id="{E6F0ABEB-14A9-3041-B367-E11EBAF9BD1F}"/>
              </a:ext>
            </a:extLst>
          </p:cNvPr>
          <p:cNvSpPr txBox="1"/>
          <p:nvPr/>
        </p:nvSpPr>
        <p:spPr>
          <a:xfrm>
            <a:off x="8809289" y="3899477"/>
            <a:ext cx="2551724" cy="369332"/>
          </a:xfrm>
          <a:prstGeom prst="rect">
            <a:avLst/>
          </a:prstGeom>
          <a:noFill/>
        </p:spPr>
        <p:txBody>
          <a:bodyPr wrap="none" rtlCol="0">
            <a:spAutoFit/>
          </a:bodyPr>
          <a:lstStyle/>
          <a:p>
            <a:r>
              <a:rPr lang="en-US" dirty="0">
                <a:solidFill>
                  <a:schemeClr val="tx2"/>
                </a:solidFill>
              </a:rPr>
              <a:t>Global Temporal Context </a:t>
            </a:r>
          </a:p>
        </p:txBody>
      </p:sp>
    </p:spTree>
    <p:extLst>
      <p:ext uri="{BB962C8B-B14F-4D97-AF65-F5344CB8AC3E}">
        <p14:creationId xmlns:p14="http://schemas.microsoft.com/office/powerpoint/2010/main" val="333503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should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suitable for imbalance </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and high dimensional data</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develop a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feature selection method </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based on Genetic Programming (GP)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873896"/>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dirty="0">
              <a:solidFill>
                <a:schemeClr val="accent5"/>
              </a:solidFill>
            </a:endParaRPr>
          </a:p>
        </p:txBody>
      </p:sp>
      <p:cxnSp>
        <p:nvCxnSpPr>
          <p:cNvPr id="13" name="Straight Arrow Connector 12">
            <a:extLst>
              <a:ext uri="{FF2B5EF4-FFF2-40B4-BE49-F238E27FC236}">
                <a16:creationId xmlns:a16="http://schemas.microsoft.com/office/drawing/2014/main" id="{9BE2CE85-2CD0-C647-9408-CD382A5C0BCB}"/>
              </a:ext>
            </a:extLst>
          </p:cNvPr>
          <p:cNvCxnSpPr>
            <a:cxnSpLocks/>
            <a:stCxn id="6" idx="2"/>
            <a:endCxn id="7" idx="0"/>
          </p:cNvCxnSpPr>
          <p:nvPr/>
        </p:nvCxnSpPr>
        <p:spPr>
          <a:xfrm>
            <a:off x="2725188" y="2472415"/>
            <a:ext cx="0" cy="2559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E2B7BE-B84C-C844-8D21-C92AF39A09FC}"/>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BD38FB-DE40-D849-9D32-6A5A6006800C}"/>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24</a:t>
            </a:fld>
            <a:endParaRPr lang="en-US"/>
          </a:p>
        </p:txBody>
      </p:sp>
    </p:spTree>
    <p:extLst>
      <p:ext uri="{BB962C8B-B14F-4D97-AF65-F5344CB8AC3E}">
        <p14:creationId xmlns:p14="http://schemas.microsoft.com/office/powerpoint/2010/main" val="4512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traditional machine learning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09754"/>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Machine Learning </a:t>
            </a:r>
          </a:p>
          <a:p>
            <a:pPr algn="ctr"/>
            <a:r>
              <a:rPr lang="en-US" dirty="0">
                <a:solidFill>
                  <a:schemeClr val="accent5"/>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390" y="3689833"/>
            <a:ext cx="421321" cy="421321"/>
          </a:xfrm>
          <a:prstGeom prst="rect">
            <a:avLst/>
          </a:prstGeom>
        </p:spPr>
      </p:pic>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4" name="Straight Arrow Connector 13">
            <a:extLst>
              <a:ext uri="{FF2B5EF4-FFF2-40B4-BE49-F238E27FC236}">
                <a16:creationId xmlns:a16="http://schemas.microsoft.com/office/drawing/2014/main" id="{6DDE3A34-E353-2E4C-8A01-B9AC38CEDC3E}"/>
              </a:ext>
            </a:extLst>
          </p:cNvPr>
          <p:cNvCxnSpPr>
            <a:cxnSpLocks/>
          </p:cNvCxnSpPr>
          <p:nvPr/>
        </p:nvCxnSpPr>
        <p:spPr>
          <a:xfrm flipH="1">
            <a:off x="2783379" y="2562060"/>
            <a:ext cx="1" cy="16625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CE3CDD-584F-C343-9BFB-AD222FFD0D2E}"/>
              </a:ext>
            </a:extLst>
          </p:cNvPr>
          <p:cNvCxnSpPr>
            <a:cxnSpLocks/>
          </p:cNvCxnSpPr>
          <p:nvPr/>
        </p:nvCxnSpPr>
        <p:spPr>
          <a:xfrm flipH="1">
            <a:off x="1665316" y="3326834"/>
            <a:ext cx="1059872" cy="160011"/>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D5FD04-4F19-7F45-B262-0ED8B350C6AD}"/>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25</a:t>
            </a:fld>
            <a:endParaRPr lang="en-US"/>
          </a:p>
        </p:txBody>
      </p:sp>
    </p:spTree>
    <p:extLst>
      <p:ext uri="{BB962C8B-B14F-4D97-AF65-F5344CB8AC3E}">
        <p14:creationId xmlns:p14="http://schemas.microsoft.com/office/powerpoint/2010/main" val="418951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1752275"/>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data-driven methods</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investigated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CNN</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and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RNN</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13" name="Rounded Rectangle 12">
            <a:extLst>
              <a:ext uri="{FF2B5EF4-FFF2-40B4-BE49-F238E27FC236}">
                <a16:creationId xmlns:a16="http://schemas.microsoft.com/office/drawing/2014/main" id="{65E84FCA-C502-8B47-BFEB-DBC58B3F6D32}"/>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14" name="Rounded Rectangle 13">
            <a:extLst>
              <a:ext uri="{FF2B5EF4-FFF2-40B4-BE49-F238E27FC236}">
                <a16:creationId xmlns:a16="http://schemas.microsoft.com/office/drawing/2014/main" id="{1630B827-36D9-F542-8E5C-F831940E351B}"/>
              </a:ext>
            </a:extLst>
          </p:cNvPr>
          <p:cNvSpPr/>
          <p:nvPr/>
        </p:nvSpPr>
        <p:spPr>
          <a:xfrm>
            <a:off x="655319" y="1909754"/>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6"/>
                </a:solidFill>
              </a:rPr>
              <a:t>Temporal Context Organizer</a:t>
            </a:r>
          </a:p>
        </p:txBody>
      </p:sp>
      <p:sp>
        <p:nvSpPr>
          <p:cNvPr id="15" name="Rounded Rectangle 14">
            <a:extLst>
              <a:ext uri="{FF2B5EF4-FFF2-40B4-BE49-F238E27FC236}">
                <a16:creationId xmlns:a16="http://schemas.microsoft.com/office/drawing/2014/main" id="{D6CBDD2C-C9D8-7648-8CAC-3B48AC8ABD17}"/>
              </a:ext>
            </a:extLst>
          </p:cNvPr>
          <p:cNvSpPr/>
          <p:nvPr/>
        </p:nvSpPr>
        <p:spPr>
          <a:xfrm>
            <a:off x="655319" y="2728315"/>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6"/>
                </a:solidFill>
              </a:rPr>
              <a:t>Feature Selector</a:t>
            </a:r>
          </a:p>
        </p:txBody>
      </p:sp>
      <p:sp>
        <p:nvSpPr>
          <p:cNvPr id="16" name="Rounded Rectangle 15">
            <a:extLst>
              <a:ext uri="{FF2B5EF4-FFF2-40B4-BE49-F238E27FC236}">
                <a16:creationId xmlns:a16="http://schemas.microsoft.com/office/drawing/2014/main" id="{E46CAC64-1867-7148-B812-50717C70EAFB}"/>
              </a:ext>
            </a:extLst>
          </p:cNvPr>
          <p:cNvSpPr/>
          <p:nvPr/>
        </p:nvSpPr>
        <p:spPr>
          <a:xfrm>
            <a:off x="655319" y="3486845"/>
            <a:ext cx="2019994" cy="598519"/>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2"/>
                </a:solidFill>
              </a:rPr>
              <a:t>Machine Learning </a:t>
            </a:r>
          </a:p>
          <a:p>
            <a:pPr algn="ctr"/>
            <a:r>
              <a:rPr lang="en-US" dirty="0">
                <a:solidFill>
                  <a:schemeClr val="bg2"/>
                </a:solidFill>
              </a:rPr>
              <a:t>Predictor</a:t>
            </a:r>
          </a:p>
        </p:txBody>
      </p:sp>
      <p:sp>
        <p:nvSpPr>
          <p:cNvPr id="17" name="Rounded Rectangle 16">
            <a:extLst>
              <a:ext uri="{FF2B5EF4-FFF2-40B4-BE49-F238E27FC236}">
                <a16:creationId xmlns:a16="http://schemas.microsoft.com/office/drawing/2014/main" id="{ABB1EEB2-AC21-A54C-9235-3F237622C86B}"/>
              </a:ext>
            </a:extLst>
          </p:cNvPr>
          <p:cNvSpPr/>
          <p:nvPr/>
        </p:nvSpPr>
        <p:spPr>
          <a:xfrm>
            <a:off x="2783379" y="3486845"/>
            <a:ext cx="2019994"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6"/>
                </a:solidFill>
              </a:rPr>
              <a:t>Data-driven</a:t>
            </a:r>
          </a:p>
          <a:p>
            <a:pPr algn="ctr"/>
            <a:r>
              <a:rPr lang="en-US" dirty="0">
                <a:solidFill>
                  <a:schemeClr val="accent6"/>
                </a:solidFill>
              </a:rPr>
              <a:t>Predictor</a:t>
            </a:r>
          </a:p>
        </p:txBody>
      </p:sp>
      <p:pic>
        <p:nvPicPr>
          <p:cNvPr id="18" name="Graphic 17" descr="Checkmark">
            <a:extLst>
              <a:ext uri="{FF2B5EF4-FFF2-40B4-BE49-F238E27FC236}">
                <a16:creationId xmlns:a16="http://schemas.microsoft.com/office/drawing/2014/main" id="{DF4D6C84-D048-BA44-916E-B60885CDA5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390" y="3689833"/>
            <a:ext cx="421321" cy="421321"/>
          </a:xfrm>
          <a:prstGeom prst="rect">
            <a:avLst/>
          </a:prstGeom>
        </p:spPr>
      </p:pic>
      <p:cxnSp>
        <p:nvCxnSpPr>
          <p:cNvPr id="19" name="Straight Arrow Connector 18">
            <a:extLst>
              <a:ext uri="{FF2B5EF4-FFF2-40B4-BE49-F238E27FC236}">
                <a16:creationId xmlns:a16="http://schemas.microsoft.com/office/drawing/2014/main" id="{81DC7582-B801-7A46-B3CB-A802B6699F3C}"/>
              </a:ext>
            </a:extLst>
          </p:cNvPr>
          <p:cNvCxnSpPr>
            <a:cxnSpLocks/>
          </p:cNvCxnSpPr>
          <p:nvPr/>
        </p:nvCxnSpPr>
        <p:spPr>
          <a:xfrm flipH="1">
            <a:off x="2783379" y="2562060"/>
            <a:ext cx="1" cy="16625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E28834-B431-E54E-A9A4-7B7E06EF5D10}"/>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EF65D2-513D-FD47-A647-0A165FEDC3A4}"/>
              </a:ext>
            </a:extLst>
          </p:cNvPr>
          <p:cNvCxnSpPr>
            <a:cxnSpLocks/>
            <a:stCxn id="15" idx="2"/>
            <a:endCxn id="17" idx="0"/>
          </p:cNvCxnSpPr>
          <p:nvPr/>
        </p:nvCxnSpPr>
        <p:spPr>
          <a:xfrm>
            <a:off x="2725188" y="3326834"/>
            <a:ext cx="1068188" cy="160011"/>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26</a:t>
            </a:fld>
            <a:endParaRPr lang="en-US"/>
          </a:p>
        </p:txBody>
      </p:sp>
    </p:spTree>
    <p:extLst>
      <p:ext uri="{BB962C8B-B14F-4D97-AF65-F5344CB8AC3E}">
        <p14:creationId xmlns:p14="http://schemas.microsoft.com/office/powerpoint/2010/main" val="3132304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9C12-EA6D-C145-98C5-E709B332C074}"/>
              </a:ext>
            </a:extLst>
          </p:cNvPr>
          <p:cNvSpPr>
            <a:spLocks noGrp="1"/>
          </p:cNvSpPr>
          <p:nvPr>
            <p:ph type="title"/>
          </p:nvPr>
        </p:nvSpPr>
        <p:spPr/>
        <p:txBody>
          <a:bodyPr/>
          <a:lstStyle/>
          <a:p>
            <a:r>
              <a:rPr lang="en-US" dirty="0"/>
              <a:t>Time Line</a:t>
            </a:r>
          </a:p>
        </p:txBody>
      </p:sp>
      <p:pic>
        <p:nvPicPr>
          <p:cNvPr id="5" name="Content Placeholder 4">
            <a:extLst>
              <a:ext uri="{FF2B5EF4-FFF2-40B4-BE49-F238E27FC236}">
                <a16:creationId xmlns:a16="http://schemas.microsoft.com/office/drawing/2014/main" id="{33E6AEE3-4F21-3A45-923C-98CC7F8FC51A}"/>
              </a:ext>
            </a:extLst>
          </p:cNvPr>
          <p:cNvPicPr>
            <a:picLocks noGrp="1" noChangeAspect="1"/>
          </p:cNvPicPr>
          <p:nvPr>
            <p:ph idx="1"/>
          </p:nvPr>
        </p:nvPicPr>
        <p:blipFill>
          <a:blip r:embed="rId2"/>
          <a:stretch>
            <a:fillRect/>
          </a:stretch>
        </p:blipFill>
        <p:spPr>
          <a:xfrm>
            <a:off x="936002" y="1268360"/>
            <a:ext cx="10253606" cy="4454013"/>
          </a:xfrm>
          <a:prstGeom prst="rect">
            <a:avLst/>
          </a:prstGeom>
        </p:spPr>
      </p:pic>
      <p:sp>
        <p:nvSpPr>
          <p:cNvPr id="4" name="Slide Number Placeholder 3">
            <a:extLst>
              <a:ext uri="{FF2B5EF4-FFF2-40B4-BE49-F238E27FC236}">
                <a16:creationId xmlns:a16="http://schemas.microsoft.com/office/drawing/2014/main" id="{46BE0156-B39A-DD40-98E6-1EB0E90A58A4}"/>
              </a:ext>
            </a:extLst>
          </p:cNvPr>
          <p:cNvSpPr>
            <a:spLocks noGrp="1"/>
          </p:cNvSpPr>
          <p:nvPr>
            <p:ph type="sldNum" sz="quarter" idx="12"/>
          </p:nvPr>
        </p:nvSpPr>
        <p:spPr/>
        <p:txBody>
          <a:bodyPr/>
          <a:lstStyle/>
          <a:p>
            <a:fld id="{79D6BE41-4F07-9843-B89E-F43C6BF0BE36}" type="slidenum">
              <a:rPr lang="en-US" smtClean="0"/>
              <a:pPr/>
              <a:t>27</a:t>
            </a:fld>
            <a:endParaRPr lang="en-US" dirty="0"/>
          </a:p>
        </p:txBody>
      </p:sp>
    </p:spTree>
    <p:extLst>
      <p:ext uri="{BB962C8B-B14F-4D97-AF65-F5344CB8AC3E}">
        <p14:creationId xmlns:p14="http://schemas.microsoft.com/office/powerpoint/2010/main" val="328414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2FB-2006-6045-97B3-AAB95B84F88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60917D-9790-4F40-B9E2-39D435ED6BE6}"/>
              </a:ext>
            </a:extLst>
          </p:cNvPr>
          <p:cNvSpPr>
            <a:spLocks noGrp="1"/>
          </p:cNvSpPr>
          <p:nvPr>
            <p:ph idx="1"/>
          </p:nvPr>
        </p:nvSpPr>
        <p:spPr/>
        <p:txBody>
          <a:bodyPr>
            <a:normAutofit/>
          </a:bodyPr>
          <a:lstStyle/>
          <a:p>
            <a:r>
              <a:rPr lang="en-US" b="1" dirty="0">
                <a:ea typeface="Tahoma" panose="020B0604030504040204" pitchFamily="34" charset="0"/>
              </a:rPr>
              <a:t>Computer Science:</a:t>
            </a:r>
            <a:r>
              <a:rPr lang="en-US" dirty="0">
                <a:ea typeface="Tahoma" panose="020B0604030504040204" pitchFamily="34" charset="0"/>
              </a:rPr>
              <a:t> New learning models to predict </a:t>
            </a:r>
            <a:r>
              <a:rPr lang="en-US" dirty="0">
                <a:solidFill>
                  <a:schemeClr val="accent2"/>
                </a:solidFill>
                <a:ea typeface="Tahoma" panose="020B0604030504040204" pitchFamily="34" charset="0"/>
              </a:rPr>
              <a:t>long-lived bug report </a:t>
            </a:r>
            <a:r>
              <a:rPr lang="en-US" dirty="0">
                <a:ea typeface="Tahoma" panose="020B0604030504040204" pitchFamily="34" charset="0"/>
              </a:rPr>
              <a:t>severity level based on </a:t>
            </a:r>
            <a:r>
              <a:rPr lang="en-US" dirty="0">
                <a:solidFill>
                  <a:schemeClr val="accent2"/>
                </a:solidFill>
                <a:ea typeface="Tahoma" panose="020B0604030504040204" pitchFamily="34" charset="0"/>
              </a:rPr>
              <a:t>novel feature selection </a:t>
            </a:r>
            <a:r>
              <a:rPr lang="en-US" dirty="0">
                <a:ea typeface="Tahoma" panose="020B0604030504040204" pitchFamily="34" charset="0"/>
              </a:rPr>
              <a:t>and </a:t>
            </a:r>
            <a:r>
              <a:rPr lang="en-US" dirty="0">
                <a:solidFill>
                  <a:schemeClr val="accent2"/>
                </a:solidFill>
                <a:ea typeface="Tahoma" panose="020B0604030504040204" pitchFamily="34" charset="0"/>
              </a:rPr>
              <a:t>data-driven</a:t>
            </a:r>
            <a:r>
              <a:rPr lang="en-US" dirty="0">
                <a:ea typeface="Tahoma" panose="020B0604030504040204" pitchFamily="34" charset="0"/>
              </a:rPr>
              <a:t> methods which:</a:t>
            </a:r>
          </a:p>
          <a:p>
            <a:pPr marL="914400" lvl="1" indent="-457200">
              <a:buClr>
                <a:schemeClr val="accent5"/>
              </a:buClr>
              <a:buSzPct val="120000"/>
            </a:pPr>
            <a:r>
              <a:rPr lang="en-US" dirty="0">
                <a:ea typeface="Tahoma" panose="020B0604030504040204" pitchFamily="34" charset="0"/>
              </a:rPr>
              <a:t>address the temporal context of a long-lived bug report, </a:t>
            </a:r>
          </a:p>
          <a:p>
            <a:pPr marL="914400" lvl="1" indent="-457200">
              <a:buClr>
                <a:schemeClr val="accent5"/>
              </a:buClr>
              <a:buSzPct val="120000"/>
            </a:pPr>
            <a:r>
              <a:rPr lang="en-US" dirty="0">
                <a:ea typeface="Tahoma" panose="020B0604030504040204" pitchFamily="34" charset="0"/>
              </a:rPr>
              <a:t>address imbalanced and high-dimensionality data</a:t>
            </a:r>
            <a:endParaRPr lang="en-US" b="1" dirty="0">
              <a:ea typeface="Tahoma" panose="020B0604030504040204" pitchFamily="34" charset="0"/>
            </a:endParaRPr>
          </a:p>
          <a:p>
            <a:pPr>
              <a:buClr>
                <a:schemeClr val="tx2"/>
              </a:buClr>
              <a:buSzPct val="120000"/>
            </a:pPr>
            <a:r>
              <a:rPr lang="en-US" b="1" dirty="0">
                <a:ea typeface="Tahoma" panose="020B0604030504040204" pitchFamily="34" charset="0"/>
              </a:rPr>
              <a:t>FLOSS maintenance:</a:t>
            </a:r>
            <a:r>
              <a:rPr lang="en-US" dirty="0">
                <a:ea typeface="Tahoma" panose="020B0604030504040204" pitchFamily="34" charset="0"/>
              </a:rPr>
              <a:t> New learning models which effectively address long-lived bug report and </a:t>
            </a:r>
            <a:r>
              <a:rPr lang="en-US" dirty="0">
                <a:solidFill>
                  <a:schemeClr val="accent2"/>
                </a:solidFill>
                <a:ea typeface="Tahoma" panose="020B0604030504040204" pitchFamily="34" charset="0"/>
              </a:rPr>
              <a:t>improve the maintenance</a:t>
            </a:r>
            <a:endParaRPr lang="en-US" dirty="0">
              <a:ea typeface="Tahoma" panose="020B0604030504040204" pitchFamily="34" charset="0"/>
            </a:endParaRPr>
          </a:p>
          <a:p>
            <a:pPr marL="457200" indent="-457200">
              <a:buClr>
                <a:schemeClr val="accent5"/>
              </a:buClr>
              <a:buSzPct val="120000"/>
            </a:pPr>
            <a:endParaRPr lang="en-US" dirty="0">
              <a:ea typeface="Tahoma" panose="020B0604030504040204" pitchFamily="34" charset="0"/>
            </a:endParaRPr>
          </a:p>
          <a:p>
            <a:pPr marL="457200" lvl="1" indent="0">
              <a:buNone/>
            </a:pPr>
            <a:endParaRPr lang="en-US" dirty="0">
              <a:ea typeface="Tahoma" panose="020B0604030504040204" pitchFamily="34" charset="0"/>
            </a:endParaRPr>
          </a:p>
          <a:p>
            <a:pPr lvl="1"/>
            <a:endParaRPr lang="en-US" dirty="0"/>
          </a:p>
        </p:txBody>
      </p:sp>
      <p:sp>
        <p:nvSpPr>
          <p:cNvPr id="4" name="Slide Number Placeholder 3">
            <a:extLst>
              <a:ext uri="{FF2B5EF4-FFF2-40B4-BE49-F238E27FC236}">
                <a16:creationId xmlns:a16="http://schemas.microsoft.com/office/drawing/2014/main" id="{0325EA85-5388-FC41-8863-1629D3FAD966}"/>
              </a:ext>
            </a:extLst>
          </p:cNvPr>
          <p:cNvSpPr>
            <a:spLocks noGrp="1"/>
          </p:cNvSpPr>
          <p:nvPr>
            <p:ph type="sldNum" sz="quarter" idx="12"/>
          </p:nvPr>
        </p:nvSpPr>
        <p:spPr/>
        <p:txBody>
          <a:bodyPr/>
          <a:lstStyle/>
          <a:p>
            <a:fld id="{79D6BE41-4F07-9843-B89E-F43C6BF0BE36}" type="slidenum">
              <a:rPr lang="en-US" smtClean="0"/>
              <a:pPr/>
              <a:t>28</a:t>
            </a:fld>
            <a:endParaRPr lang="en-US" dirty="0"/>
          </a:p>
        </p:txBody>
      </p:sp>
    </p:spTree>
    <p:extLst>
      <p:ext uri="{BB962C8B-B14F-4D97-AF65-F5344CB8AC3E}">
        <p14:creationId xmlns:p14="http://schemas.microsoft.com/office/powerpoint/2010/main" val="45941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29</a:t>
            </a:fld>
            <a:endParaRPr lang="en-US"/>
          </a:p>
        </p:txBody>
      </p:sp>
    </p:spTree>
    <p:extLst>
      <p:ext uri="{BB962C8B-B14F-4D97-AF65-F5344CB8AC3E}">
        <p14:creationId xmlns:p14="http://schemas.microsoft.com/office/powerpoint/2010/main" val="215224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2391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4840664"/>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177566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33573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00313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46584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053486"/>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54281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18987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01976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473715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3956050"/>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1484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5708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048145"/>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542818"/>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1778849"/>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59601703-FCB5-2D48-B8EE-40503CF1CB06}"/>
              </a:ext>
            </a:extLst>
          </p:cNvPr>
          <p:cNvSpPr/>
          <p:nvPr/>
        </p:nvSpPr>
        <p:spPr>
          <a:xfrm>
            <a:off x="8284969" y="26002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273687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2873507"/>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010136"/>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133929"/>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585276"/>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542818"/>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543426"/>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1765842"/>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1897837"/>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065875"/>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90F69F6-7F18-0349-94D5-D5F7B9E74F24}"/>
              </a:ext>
            </a:extLst>
          </p:cNvPr>
          <p:cNvSpPr>
            <a:spLocks noGrp="1"/>
          </p:cNvSpPr>
          <p:nvPr>
            <p:ph type="title"/>
          </p:nvPr>
        </p:nvSpPr>
        <p:spPr/>
        <p:txBody>
          <a:bodyPr/>
          <a:lstStyle/>
          <a:p>
            <a:r>
              <a:rPr lang="en-US" dirty="0"/>
              <a:t>Context</a:t>
            </a:r>
          </a:p>
        </p:txBody>
      </p:sp>
      <p:sp>
        <p:nvSpPr>
          <p:cNvPr id="8" name="Slide Number Placeholder 7">
            <a:extLst>
              <a:ext uri="{FF2B5EF4-FFF2-40B4-BE49-F238E27FC236}">
                <a16:creationId xmlns:a16="http://schemas.microsoft.com/office/drawing/2014/main" id="{D25D0140-13E7-4645-B84B-2A2623166B9D}"/>
              </a:ext>
            </a:extLst>
          </p:cNvPr>
          <p:cNvSpPr>
            <a:spLocks noGrp="1"/>
          </p:cNvSpPr>
          <p:nvPr>
            <p:ph type="sldNum" sz="quarter" idx="12"/>
          </p:nvPr>
        </p:nvSpPr>
        <p:spPr/>
        <p:txBody>
          <a:bodyPr/>
          <a:lstStyle/>
          <a:p>
            <a:fld id="{79D6BE41-4F07-9843-B89E-F43C6BF0BE36}" type="slidenum">
              <a:rPr lang="en-US" smtClean="0"/>
              <a:pPr/>
              <a:t>3</a:t>
            </a:fld>
            <a:endParaRPr lang="en-US" dirty="0"/>
          </a:p>
        </p:txBody>
      </p:sp>
    </p:spTree>
    <p:extLst>
      <p:ext uri="{BB962C8B-B14F-4D97-AF65-F5344CB8AC3E}">
        <p14:creationId xmlns:p14="http://schemas.microsoft.com/office/powerpoint/2010/main" val="9900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710C-2080-354A-B76F-5D85AC9C8E8A}"/>
              </a:ext>
            </a:extLst>
          </p:cNvPr>
          <p:cNvSpPr>
            <a:spLocks noGrp="1"/>
          </p:cNvSpPr>
          <p:nvPr>
            <p:ph type="title"/>
          </p:nvPr>
        </p:nvSpPr>
        <p:spPr/>
        <p:txBody>
          <a:bodyPr/>
          <a:lstStyle/>
          <a:p>
            <a:r>
              <a:rPr lang="en-US" dirty="0"/>
              <a:t>Distribution by Bug Tracking System</a:t>
            </a:r>
          </a:p>
        </p:txBody>
      </p:sp>
      <p:pic>
        <p:nvPicPr>
          <p:cNvPr id="8" name="Content Placeholder 7">
            <a:extLst>
              <a:ext uri="{FF2B5EF4-FFF2-40B4-BE49-F238E27FC236}">
                <a16:creationId xmlns:a16="http://schemas.microsoft.com/office/drawing/2014/main" id="{C4DA4903-3721-5F40-9FBB-31A551C6BCE3}"/>
              </a:ext>
            </a:extLst>
          </p:cNvPr>
          <p:cNvPicPr>
            <a:picLocks noGrp="1" noChangeAspect="1"/>
          </p:cNvPicPr>
          <p:nvPr>
            <p:ph idx="1"/>
          </p:nvPr>
        </p:nvPicPr>
        <p:blipFill>
          <a:blip r:embed="rId2"/>
          <a:stretch>
            <a:fillRect/>
          </a:stretch>
        </p:blipFill>
        <p:spPr>
          <a:xfrm>
            <a:off x="2318656" y="976184"/>
            <a:ext cx="6812303" cy="5503389"/>
          </a:xfrm>
        </p:spPr>
      </p:pic>
      <p:sp>
        <p:nvSpPr>
          <p:cNvPr id="4" name="Slide Number Placeholder 3">
            <a:extLst>
              <a:ext uri="{FF2B5EF4-FFF2-40B4-BE49-F238E27FC236}">
                <a16:creationId xmlns:a16="http://schemas.microsoft.com/office/drawing/2014/main" id="{797ACB17-40AC-9843-A064-CF4CFE38AFAC}"/>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30</a:t>
            </a:fld>
            <a:endParaRPr lang="en-US" dirty="0"/>
          </a:p>
        </p:txBody>
      </p:sp>
    </p:spTree>
    <p:extLst>
      <p:ext uri="{BB962C8B-B14F-4D97-AF65-F5344CB8AC3E}">
        <p14:creationId xmlns:p14="http://schemas.microsoft.com/office/powerpoint/2010/main" val="319790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79C-B47A-B543-B3E9-523335E04780}"/>
              </a:ext>
            </a:extLst>
          </p:cNvPr>
          <p:cNvSpPr>
            <a:spLocks noGrp="1"/>
          </p:cNvSpPr>
          <p:nvPr>
            <p:ph type="title"/>
          </p:nvPr>
        </p:nvSpPr>
        <p:spPr/>
        <p:txBody>
          <a:bodyPr>
            <a:normAutofit fontScale="90000"/>
          </a:bodyPr>
          <a:lstStyle/>
          <a:p>
            <a:r>
              <a:rPr lang="en-US" dirty="0"/>
              <a:t>Distribution by Evaluation Measure Category</a:t>
            </a:r>
          </a:p>
        </p:txBody>
      </p:sp>
      <p:pic>
        <p:nvPicPr>
          <p:cNvPr id="6" name="Content Placeholder 5">
            <a:extLst>
              <a:ext uri="{FF2B5EF4-FFF2-40B4-BE49-F238E27FC236}">
                <a16:creationId xmlns:a16="http://schemas.microsoft.com/office/drawing/2014/main" id="{090ADA1A-BB3B-1E4C-80CE-9C35698B00D0}"/>
              </a:ext>
            </a:extLst>
          </p:cNvPr>
          <p:cNvPicPr>
            <a:picLocks noGrp="1" noChangeAspect="1"/>
          </p:cNvPicPr>
          <p:nvPr>
            <p:ph idx="1"/>
          </p:nvPr>
        </p:nvPicPr>
        <p:blipFill>
          <a:blip r:embed="rId2"/>
          <a:stretch>
            <a:fillRect/>
          </a:stretch>
        </p:blipFill>
        <p:spPr>
          <a:xfrm>
            <a:off x="1534885" y="976184"/>
            <a:ext cx="7563417" cy="4921175"/>
          </a:xfrm>
        </p:spPr>
      </p:pic>
      <p:sp>
        <p:nvSpPr>
          <p:cNvPr id="4" name="Slide Number Placeholder 3">
            <a:extLst>
              <a:ext uri="{FF2B5EF4-FFF2-40B4-BE49-F238E27FC236}">
                <a16:creationId xmlns:a16="http://schemas.microsoft.com/office/drawing/2014/main" id="{36C37380-41EB-D34D-A501-06EBC37F7C4D}"/>
              </a:ext>
            </a:extLst>
          </p:cNvPr>
          <p:cNvSpPr>
            <a:spLocks noGrp="1"/>
          </p:cNvSpPr>
          <p:nvPr>
            <p:ph type="sldNum" sz="quarter" idx="12"/>
          </p:nvPr>
        </p:nvSpPr>
        <p:spPr/>
        <p:txBody>
          <a:bodyPr/>
          <a:lstStyle/>
          <a:p>
            <a:fld id="{79D6BE41-4F07-9843-B89E-F43C6BF0BE36}" type="slidenum">
              <a:rPr lang="en-US" smtClean="0"/>
              <a:pPr/>
              <a:t>31</a:t>
            </a:fld>
            <a:endParaRPr lang="en-US" dirty="0"/>
          </a:p>
        </p:txBody>
      </p:sp>
    </p:spTree>
    <p:extLst>
      <p:ext uri="{BB962C8B-B14F-4D97-AF65-F5344CB8AC3E}">
        <p14:creationId xmlns:p14="http://schemas.microsoft.com/office/powerpoint/2010/main" val="3230058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0CC-1809-FE46-B461-041231083FDE}"/>
              </a:ext>
            </a:extLst>
          </p:cNvPr>
          <p:cNvSpPr>
            <a:spLocks noGrp="1"/>
          </p:cNvSpPr>
          <p:nvPr>
            <p:ph type="title"/>
          </p:nvPr>
        </p:nvSpPr>
        <p:spPr/>
        <p:txBody>
          <a:bodyPr/>
          <a:lstStyle/>
          <a:p>
            <a:r>
              <a:rPr lang="en-US" dirty="0"/>
              <a:t>Distribution by Evaluation Measure</a:t>
            </a:r>
          </a:p>
        </p:txBody>
      </p:sp>
      <p:pic>
        <p:nvPicPr>
          <p:cNvPr id="5" name="Content Placeholder 4">
            <a:extLst>
              <a:ext uri="{FF2B5EF4-FFF2-40B4-BE49-F238E27FC236}">
                <a16:creationId xmlns:a16="http://schemas.microsoft.com/office/drawing/2014/main" id="{DCBC067D-068B-CF41-9C84-CD711024D334}"/>
              </a:ext>
            </a:extLst>
          </p:cNvPr>
          <p:cNvPicPr>
            <a:picLocks noGrp="1" noChangeAspect="1"/>
          </p:cNvPicPr>
          <p:nvPr>
            <p:ph idx="1"/>
          </p:nvPr>
        </p:nvPicPr>
        <p:blipFill>
          <a:blip r:embed="rId2"/>
          <a:stretch>
            <a:fillRect/>
          </a:stretch>
        </p:blipFill>
        <p:spPr>
          <a:xfrm>
            <a:off x="961231" y="1707356"/>
            <a:ext cx="9804400" cy="3924300"/>
          </a:xfrm>
          <a:prstGeom prst="rect">
            <a:avLst/>
          </a:prstGeom>
        </p:spPr>
      </p:pic>
      <p:sp>
        <p:nvSpPr>
          <p:cNvPr id="4" name="Slide Number Placeholder 3">
            <a:extLst>
              <a:ext uri="{FF2B5EF4-FFF2-40B4-BE49-F238E27FC236}">
                <a16:creationId xmlns:a16="http://schemas.microsoft.com/office/drawing/2014/main" id="{423A63FB-4457-4148-BEDD-AF054154A760}"/>
              </a:ext>
            </a:extLst>
          </p:cNvPr>
          <p:cNvSpPr>
            <a:spLocks noGrp="1"/>
          </p:cNvSpPr>
          <p:nvPr>
            <p:ph type="sldNum" sz="quarter" idx="12"/>
          </p:nvPr>
        </p:nvSpPr>
        <p:spPr/>
        <p:txBody>
          <a:bodyPr/>
          <a:lstStyle/>
          <a:p>
            <a:fld id="{79D6BE41-4F07-9843-B89E-F43C6BF0BE36}" type="slidenum">
              <a:rPr lang="en-US" smtClean="0"/>
              <a:pPr/>
              <a:t>32</a:t>
            </a:fld>
            <a:endParaRPr lang="en-US" dirty="0"/>
          </a:p>
        </p:txBody>
      </p:sp>
    </p:spTree>
    <p:extLst>
      <p:ext uri="{BB962C8B-B14F-4D97-AF65-F5344CB8AC3E}">
        <p14:creationId xmlns:p14="http://schemas.microsoft.com/office/powerpoint/2010/main" val="395025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FDB-FB4E-4141-868F-4834D70FDC36}"/>
              </a:ext>
            </a:extLst>
          </p:cNvPr>
          <p:cNvSpPr>
            <a:spLocks noGrp="1"/>
          </p:cNvSpPr>
          <p:nvPr>
            <p:ph type="title"/>
          </p:nvPr>
        </p:nvSpPr>
        <p:spPr/>
        <p:txBody>
          <a:bodyPr/>
          <a:lstStyle/>
          <a:p>
            <a:r>
              <a:rPr lang="en-US" dirty="0"/>
              <a:t>Distribution by Tool Category</a:t>
            </a:r>
          </a:p>
        </p:txBody>
      </p:sp>
      <p:pic>
        <p:nvPicPr>
          <p:cNvPr id="6" name="Content Placeholder 5">
            <a:extLst>
              <a:ext uri="{FF2B5EF4-FFF2-40B4-BE49-F238E27FC236}">
                <a16:creationId xmlns:a16="http://schemas.microsoft.com/office/drawing/2014/main" id="{4D07198F-1353-9A4D-80A5-CAADAA01F97B}"/>
              </a:ext>
            </a:extLst>
          </p:cNvPr>
          <p:cNvPicPr>
            <a:picLocks noGrp="1" noChangeAspect="1"/>
          </p:cNvPicPr>
          <p:nvPr>
            <p:ph idx="1"/>
          </p:nvPr>
        </p:nvPicPr>
        <p:blipFill>
          <a:blip r:embed="rId2"/>
          <a:stretch>
            <a:fillRect/>
          </a:stretch>
        </p:blipFill>
        <p:spPr>
          <a:xfrm>
            <a:off x="2090057" y="1139469"/>
            <a:ext cx="6910274" cy="4586732"/>
          </a:xfrm>
        </p:spPr>
      </p:pic>
      <p:sp>
        <p:nvSpPr>
          <p:cNvPr id="4" name="Slide Number Placeholder 3">
            <a:extLst>
              <a:ext uri="{FF2B5EF4-FFF2-40B4-BE49-F238E27FC236}">
                <a16:creationId xmlns:a16="http://schemas.microsoft.com/office/drawing/2014/main" id="{62DC4D4E-00AA-A24A-A9B9-8AC71018D364}"/>
              </a:ext>
            </a:extLst>
          </p:cNvPr>
          <p:cNvSpPr>
            <a:spLocks noGrp="1"/>
          </p:cNvSpPr>
          <p:nvPr>
            <p:ph type="sldNum" sz="quarter" idx="12"/>
          </p:nvPr>
        </p:nvSpPr>
        <p:spPr/>
        <p:txBody>
          <a:bodyPr/>
          <a:lstStyle/>
          <a:p>
            <a:fld id="{79D6BE41-4F07-9843-B89E-F43C6BF0BE36}" type="slidenum">
              <a:rPr lang="en-US" smtClean="0"/>
              <a:pPr/>
              <a:t>33</a:t>
            </a:fld>
            <a:endParaRPr lang="en-US" dirty="0"/>
          </a:p>
        </p:txBody>
      </p:sp>
    </p:spTree>
    <p:extLst>
      <p:ext uri="{BB962C8B-B14F-4D97-AF65-F5344CB8AC3E}">
        <p14:creationId xmlns:p14="http://schemas.microsoft.com/office/powerpoint/2010/main" val="152632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7141-64DF-1841-A496-699F23DA4C48}"/>
              </a:ext>
            </a:extLst>
          </p:cNvPr>
          <p:cNvSpPr>
            <a:spLocks noGrp="1"/>
          </p:cNvSpPr>
          <p:nvPr>
            <p:ph type="title"/>
          </p:nvPr>
        </p:nvSpPr>
        <p:spPr/>
        <p:txBody>
          <a:bodyPr/>
          <a:lstStyle/>
          <a:p>
            <a:r>
              <a:rPr lang="en-US" dirty="0"/>
              <a:t>Distribution by Features (partially)</a:t>
            </a:r>
          </a:p>
        </p:txBody>
      </p:sp>
      <p:pic>
        <p:nvPicPr>
          <p:cNvPr id="5" name="Content Placeholder 4">
            <a:extLst>
              <a:ext uri="{FF2B5EF4-FFF2-40B4-BE49-F238E27FC236}">
                <a16:creationId xmlns:a16="http://schemas.microsoft.com/office/drawing/2014/main" id="{D0B78522-016B-794D-8934-8730FA488F29}"/>
              </a:ext>
            </a:extLst>
          </p:cNvPr>
          <p:cNvPicPr>
            <a:picLocks noGrp="1" noChangeAspect="1"/>
          </p:cNvPicPr>
          <p:nvPr>
            <p:ph idx="1"/>
          </p:nvPr>
        </p:nvPicPr>
        <p:blipFill>
          <a:blip r:embed="rId2"/>
          <a:stretch>
            <a:fillRect/>
          </a:stretch>
        </p:blipFill>
        <p:spPr>
          <a:xfrm>
            <a:off x="929481" y="2043906"/>
            <a:ext cx="9867900" cy="3251200"/>
          </a:xfrm>
          <a:prstGeom prst="rect">
            <a:avLst/>
          </a:prstGeom>
        </p:spPr>
      </p:pic>
      <p:sp>
        <p:nvSpPr>
          <p:cNvPr id="4" name="Slide Number Placeholder 3">
            <a:extLst>
              <a:ext uri="{FF2B5EF4-FFF2-40B4-BE49-F238E27FC236}">
                <a16:creationId xmlns:a16="http://schemas.microsoft.com/office/drawing/2014/main" id="{016A28B9-4214-954F-957A-B8A0FEF23398}"/>
              </a:ext>
            </a:extLst>
          </p:cNvPr>
          <p:cNvSpPr>
            <a:spLocks noGrp="1"/>
          </p:cNvSpPr>
          <p:nvPr>
            <p:ph type="sldNum" sz="quarter" idx="12"/>
          </p:nvPr>
        </p:nvSpPr>
        <p:spPr/>
        <p:txBody>
          <a:bodyPr/>
          <a:lstStyle/>
          <a:p>
            <a:fld id="{79D6BE41-4F07-9843-B89E-F43C6BF0BE36}" type="slidenum">
              <a:rPr lang="en-US" smtClean="0"/>
              <a:pPr/>
              <a:t>34</a:t>
            </a:fld>
            <a:endParaRPr lang="en-US" dirty="0"/>
          </a:p>
        </p:txBody>
      </p:sp>
    </p:spTree>
    <p:extLst>
      <p:ext uri="{BB962C8B-B14F-4D97-AF65-F5344CB8AC3E}">
        <p14:creationId xmlns:p14="http://schemas.microsoft.com/office/powerpoint/2010/main" val="17993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7C7-8952-C44D-85B8-B4202510E867}"/>
              </a:ext>
            </a:extLst>
          </p:cNvPr>
          <p:cNvSpPr>
            <a:spLocks noGrp="1"/>
          </p:cNvSpPr>
          <p:nvPr>
            <p:ph type="title"/>
          </p:nvPr>
        </p:nvSpPr>
        <p:spPr/>
        <p:txBody>
          <a:bodyPr/>
          <a:lstStyle/>
          <a:p>
            <a:r>
              <a:rPr lang="en-US" dirty="0"/>
              <a:t>Distribution by Feature Category</a:t>
            </a:r>
          </a:p>
        </p:txBody>
      </p:sp>
      <p:pic>
        <p:nvPicPr>
          <p:cNvPr id="6" name="Content Placeholder 5">
            <a:extLst>
              <a:ext uri="{FF2B5EF4-FFF2-40B4-BE49-F238E27FC236}">
                <a16:creationId xmlns:a16="http://schemas.microsoft.com/office/drawing/2014/main" id="{1EDA157F-0EF1-CA45-9EB5-18B3CAE8859C}"/>
              </a:ext>
            </a:extLst>
          </p:cNvPr>
          <p:cNvPicPr>
            <a:picLocks noGrp="1" noChangeAspect="1"/>
          </p:cNvPicPr>
          <p:nvPr>
            <p:ph idx="1"/>
          </p:nvPr>
        </p:nvPicPr>
        <p:blipFill>
          <a:blip r:embed="rId2"/>
          <a:stretch>
            <a:fillRect/>
          </a:stretch>
        </p:blipFill>
        <p:spPr>
          <a:xfrm>
            <a:off x="2008410" y="1470619"/>
            <a:ext cx="8222725" cy="4341867"/>
          </a:xfrm>
        </p:spPr>
      </p:pic>
      <p:sp>
        <p:nvSpPr>
          <p:cNvPr id="4" name="Slide Number Placeholder 3">
            <a:extLst>
              <a:ext uri="{FF2B5EF4-FFF2-40B4-BE49-F238E27FC236}">
                <a16:creationId xmlns:a16="http://schemas.microsoft.com/office/drawing/2014/main" id="{EC3F95C5-BCBD-1047-918F-78FAD6F55D63}"/>
              </a:ext>
            </a:extLst>
          </p:cNvPr>
          <p:cNvSpPr>
            <a:spLocks noGrp="1"/>
          </p:cNvSpPr>
          <p:nvPr>
            <p:ph type="sldNum" sz="quarter" idx="12"/>
          </p:nvPr>
        </p:nvSpPr>
        <p:spPr/>
        <p:txBody>
          <a:bodyPr/>
          <a:lstStyle/>
          <a:p>
            <a:fld id="{79D6BE41-4F07-9843-B89E-F43C6BF0BE36}" type="slidenum">
              <a:rPr lang="en-US" smtClean="0"/>
              <a:pPr/>
              <a:t>35</a:t>
            </a:fld>
            <a:endParaRPr lang="en-US" dirty="0"/>
          </a:p>
        </p:txBody>
      </p:sp>
    </p:spTree>
    <p:extLst>
      <p:ext uri="{BB962C8B-B14F-4D97-AF65-F5344CB8AC3E}">
        <p14:creationId xmlns:p14="http://schemas.microsoft.com/office/powerpoint/2010/main" val="252070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18A-B4AD-324F-AF09-4BEFB01EE482}"/>
              </a:ext>
            </a:extLst>
          </p:cNvPr>
          <p:cNvSpPr>
            <a:spLocks noGrp="1"/>
          </p:cNvSpPr>
          <p:nvPr>
            <p:ph type="title"/>
          </p:nvPr>
        </p:nvSpPr>
        <p:spPr/>
        <p:txBody>
          <a:bodyPr/>
          <a:lstStyle/>
          <a:p>
            <a:r>
              <a:rPr lang="en-US" dirty="0"/>
              <a:t>Distribution by Feature Selection Method</a:t>
            </a:r>
          </a:p>
        </p:txBody>
      </p:sp>
      <p:pic>
        <p:nvPicPr>
          <p:cNvPr id="5" name="Content Placeholder 4">
            <a:extLst>
              <a:ext uri="{FF2B5EF4-FFF2-40B4-BE49-F238E27FC236}">
                <a16:creationId xmlns:a16="http://schemas.microsoft.com/office/drawing/2014/main" id="{6967C542-BC63-F54B-8799-3AE21F681B17}"/>
              </a:ext>
            </a:extLst>
          </p:cNvPr>
          <p:cNvPicPr>
            <a:picLocks noGrp="1" noChangeAspect="1"/>
          </p:cNvPicPr>
          <p:nvPr>
            <p:ph idx="1"/>
          </p:nvPr>
        </p:nvPicPr>
        <p:blipFill>
          <a:blip r:embed="rId2"/>
          <a:stretch>
            <a:fillRect/>
          </a:stretch>
        </p:blipFill>
        <p:spPr>
          <a:xfrm>
            <a:off x="450390" y="2204358"/>
            <a:ext cx="10910623" cy="2003992"/>
          </a:xfrm>
          <a:prstGeom prst="rect">
            <a:avLst/>
          </a:prstGeom>
        </p:spPr>
      </p:pic>
      <p:sp>
        <p:nvSpPr>
          <p:cNvPr id="4" name="Slide Number Placeholder 3">
            <a:extLst>
              <a:ext uri="{FF2B5EF4-FFF2-40B4-BE49-F238E27FC236}">
                <a16:creationId xmlns:a16="http://schemas.microsoft.com/office/drawing/2014/main" id="{188C28C4-2884-1D4B-B3ED-E39B0AF9C7CF}"/>
              </a:ext>
            </a:extLst>
          </p:cNvPr>
          <p:cNvSpPr>
            <a:spLocks noGrp="1"/>
          </p:cNvSpPr>
          <p:nvPr>
            <p:ph type="sldNum" sz="quarter" idx="12"/>
          </p:nvPr>
        </p:nvSpPr>
        <p:spPr/>
        <p:txBody>
          <a:bodyPr/>
          <a:lstStyle/>
          <a:p>
            <a:fld id="{79D6BE41-4F07-9843-B89E-F43C6BF0BE36}" type="slidenum">
              <a:rPr lang="en-US" smtClean="0"/>
              <a:pPr/>
              <a:t>36</a:t>
            </a:fld>
            <a:endParaRPr lang="en-US" dirty="0"/>
          </a:p>
        </p:txBody>
      </p:sp>
    </p:spTree>
    <p:extLst>
      <p:ext uri="{BB962C8B-B14F-4D97-AF65-F5344CB8AC3E}">
        <p14:creationId xmlns:p14="http://schemas.microsoft.com/office/powerpoint/2010/main" val="198079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59CD-C595-C94F-A493-60FB28DC755C}"/>
              </a:ext>
            </a:extLst>
          </p:cNvPr>
          <p:cNvSpPr>
            <a:spLocks noGrp="1"/>
          </p:cNvSpPr>
          <p:nvPr>
            <p:ph type="title"/>
          </p:nvPr>
        </p:nvSpPr>
        <p:spPr/>
        <p:txBody>
          <a:bodyPr/>
          <a:lstStyle/>
          <a:p>
            <a:r>
              <a:rPr lang="en-US" dirty="0"/>
              <a:t>Paper Distribution by FLOSS</a:t>
            </a:r>
          </a:p>
        </p:txBody>
      </p:sp>
      <p:pic>
        <p:nvPicPr>
          <p:cNvPr id="5" name="Content Placeholder 4">
            <a:extLst>
              <a:ext uri="{FF2B5EF4-FFF2-40B4-BE49-F238E27FC236}">
                <a16:creationId xmlns:a16="http://schemas.microsoft.com/office/drawing/2014/main" id="{0B0B8EE7-2919-9441-9279-EE49860273ED}"/>
              </a:ext>
            </a:extLst>
          </p:cNvPr>
          <p:cNvPicPr>
            <a:picLocks noGrp="1" noChangeAspect="1"/>
          </p:cNvPicPr>
          <p:nvPr>
            <p:ph idx="1"/>
          </p:nvPr>
        </p:nvPicPr>
        <p:blipFill>
          <a:blip r:embed="rId2"/>
          <a:stretch>
            <a:fillRect/>
          </a:stretch>
        </p:blipFill>
        <p:spPr>
          <a:xfrm>
            <a:off x="2332848" y="1162050"/>
            <a:ext cx="7061167" cy="5014913"/>
          </a:xfrm>
          <a:prstGeom prst="rect">
            <a:avLst/>
          </a:prstGeom>
        </p:spPr>
      </p:pic>
      <p:sp>
        <p:nvSpPr>
          <p:cNvPr id="4" name="Slide Number Placeholder 3">
            <a:extLst>
              <a:ext uri="{FF2B5EF4-FFF2-40B4-BE49-F238E27FC236}">
                <a16:creationId xmlns:a16="http://schemas.microsoft.com/office/drawing/2014/main" id="{D015CA07-A48F-8E4A-9929-404339D20B38}"/>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37</a:t>
            </a:fld>
            <a:endParaRPr lang="en-US" dirty="0"/>
          </a:p>
        </p:txBody>
      </p:sp>
    </p:spTree>
    <p:extLst>
      <p:ext uri="{BB962C8B-B14F-4D97-AF65-F5344CB8AC3E}">
        <p14:creationId xmlns:p14="http://schemas.microsoft.com/office/powerpoint/2010/main" val="93134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EA16-62F9-294E-AC47-DC4C10240A5C}"/>
              </a:ext>
            </a:extLst>
          </p:cNvPr>
          <p:cNvSpPr>
            <a:spLocks noGrp="1"/>
          </p:cNvSpPr>
          <p:nvPr>
            <p:ph type="title"/>
          </p:nvPr>
        </p:nvSpPr>
        <p:spPr/>
        <p:txBody>
          <a:bodyPr/>
          <a:lstStyle/>
          <a:p>
            <a:r>
              <a:rPr lang="en-US" dirty="0"/>
              <a:t>Distribution by FLOSS Category</a:t>
            </a:r>
          </a:p>
        </p:txBody>
      </p:sp>
      <p:pic>
        <p:nvPicPr>
          <p:cNvPr id="6" name="Content Placeholder 5">
            <a:extLst>
              <a:ext uri="{FF2B5EF4-FFF2-40B4-BE49-F238E27FC236}">
                <a16:creationId xmlns:a16="http://schemas.microsoft.com/office/drawing/2014/main" id="{B5DECD5B-E5E8-6E42-A684-A1BFA8DC396B}"/>
              </a:ext>
            </a:extLst>
          </p:cNvPr>
          <p:cNvPicPr>
            <a:picLocks noGrp="1" noChangeAspect="1"/>
          </p:cNvPicPr>
          <p:nvPr>
            <p:ph idx="1"/>
          </p:nvPr>
        </p:nvPicPr>
        <p:blipFill>
          <a:blip r:embed="rId2"/>
          <a:stretch>
            <a:fillRect/>
          </a:stretch>
        </p:blipFill>
        <p:spPr>
          <a:xfrm>
            <a:off x="2955131" y="1320006"/>
            <a:ext cx="5816600" cy="4699000"/>
          </a:xfrm>
        </p:spPr>
      </p:pic>
      <p:sp>
        <p:nvSpPr>
          <p:cNvPr id="4" name="Slide Number Placeholder 3">
            <a:extLst>
              <a:ext uri="{FF2B5EF4-FFF2-40B4-BE49-F238E27FC236}">
                <a16:creationId xmlns:a16="http://schemas.microsoft.com/office/drawing/2014/main" id="{AF415C27-85E6-7B44-B466-0B8230DDC1BE}"/>
              </a:ext>
            </a:extLst>
          </p:cNvPr>
          <p:cNvSpPr>
            <a:spLocks noGrp="1"/>
          </p:cNvSpPr>
          <p:nvPr>
            <p:ph type="sldNum" sz="quarter" idx="12"/>
          </p:nvPr>
        </p:nvSpPr>
        <p:spPr/>
        <p:txBody>
          <a:bodyPr/>
          <a:lstStyle/>
          <a:p>
            <a:fld id="{79D6BE41-4F07-9843-B89E-F43C6BF0BE36}" type="slidenum">
              <a:rPr lang="en-US" smtClean="0"/>
              <a:pPr/>
              <a:t>38</a:t>
            </a:fld>
            <a:endParaRPr lang="en-US" dirty="0"/>
          </a:p>
        </p:txBody>
      </p:sp>
    </p:spTree>
    <p:extLst>
      <p:ext uri="{BB962C8B-B14F-4D97-AF65-F5344CB8AC3E}">
        <p14:creationId xmlns:p14="http://schemas.microsoft.com/office/powerpoint/2010/main" val="1425469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7E-EB05-EC45-8581-BB22E26E9B47}"/>
              </a:ext>
            </a:extLst>
          </p:cNvPr>
          <p:cNvSpPr>
            <a:spLocks noGrp="1"/>
          </p:cNvSpPr>
          <p:nvPr>
            <p:ph type="title"/>
          </p:nvPr>
        </p:nvSpPr>
        <p:spPr/>
        <p:txBody>
          <a:bodyPr/>
          <a:lstStyle/>
          <a:p>
            <a:r>
              <a:rPr lang="en-US" dirty="0"/>
              <a:t>Distribution by TM methods</a:t>
            </a:r>
          </a:p>
        </p:txBody>
      </p:sp>
      <p:pic>
        <p:nvPicPr>
          <p:cNvPr id="5" name="Content Placeholder 4">
            <a:extLst>
              <a:ext uri="{FF2B5EF4-FFF2-40B4-BE49-F238E27FC236}">
                <a16:creationId xmlns:a16="http://schemas.microsoft.com/office/drawing/2014/main" id="{494CF064-431D-DF42-8616-61FAE8BC8193}"/>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4E715539-7A95-084A-A935-2C062337006F}"/>
              </a:ext>
            </a:extLst>
          </p:cNvPr>
          <p:cNvSpPr>
            <a:spLocks noGrp="1"/>
          </p:cNvSpPr>
          <p:nvPr>
            <p:ph type="sldNum" sz="quarter" idx="12"/>
          </p:nvPr>
        </p:nvSpPr>
        <p:spPr/>
        <p:txBody>
          <a:bodyPr/>
          <a:lstStyle/>
          <a:p>
            <a:fld id="{79D6BE41-4F07-9843-B89E-F43C6BF0BE36}" type="slidenum">
              <a:rPr lang="en-US" smtClean="0"/>
              <a:pPr/>
              <a:t>39</a:t>
            </a:fld>
            <a:endParaRPr lang="en-US" dirty="0"/>
          </a:p>
        </p:txBody>
      </p:sp>
    </p:spTree>
    <p:extLst>
      <p:ext uri="{BB962C8B-B14F-4D97-AF65-F5344CB8AC3E}">
        <p14:creationId xmlns:p14="http://schemas.microsoft.com/office/powerpoint/2010/main" val="16356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08757" y="1272565"/>
            <a:ext cx="11179234" cy="4737976"/>
          </a:xfrm>
          <a:prstGeom prst="rect">
            <a:avLst/>
          </a:prstGeom>
        </p:spPr>
      </p:pic>
      <p:sp>
        <p:nvSpPr>
          <p:cNvPr id="2" name="Slide Number Placeholder 1">
            <a:extLst>
              <a:ext uri="{FF2B5EF4-FFF2-40B4-BE49-F238E27FC236}">
                <a16:creationId xmlns:a16="http://schemas.microsoft.com/office/drawing/2014/main" id="{336E4080-75D4-F440-A228-DBF3D7401C5E}"/>
              </a:ext>
            </a:extLst>
          </p:cNvPr>
          <p:cNvSpPr>
            <a:spLocks noGrp="1"/>
          </p:cNvSpPr>
          <p:nvPr>
            <p:ph type="sldNum" sz="quarter" idx="12"/>
          </p:nvPr>
        </p:nvSpPr>
        <p:spPr/>
        <p:txBody>
          <a:bodyPr/>
          <a:lstStyle/>
          <a:p>
            <a:fld id="{79D6BE41-4F07-9843-B89E-F43C6BF0BE36}" type="slidenum">
              <a:rPr lang="en-US" smtClean="0"/>
              <a:pPr/>
              <a:t>4</a:t>
            </a:fld>
            <a:endParaRPr lang="en-US" dirty="0"/>
          </a:p>
        </p:txBody>
      </p:sp>
      <p:sp>
        <p:nvSpPr>
          <p:cNvPr id="4" name="Title 3">
            <a:extLst>
              <a:ext uri="{FF2B5EF4-FFF2-40B4-BE49-F238E27FC236}">
                <a16:creationId xmlns:a16="http://schemas.microsoft.com/office/drawing/2014/main" id="{3E0D6F9E-2EE9-A84A-AFE3-7DC21B50F63C}"/>
              </a:ext>
            </a:extLst>
          </p:cNvPr>
          <p:cNvSpPr>
            <a:spLocks noGrp="1"/>
          </p:cNvSpPr>
          <p:nvPr>
            <p:ph type="title"/>
          </p:nvPr>
        </p:nvSpPr>
        <p:spPr/>
        <p:txBody>
          <a:bodyPr/>
          <a:lstStyle/>
          <a:p>
            <a:r>
              <a:rPr lang="en-US" dirty="0"/>
              <a:t>Context</a:t>
            </a:r>
          </a:p>
        </p:txBody>
      </p:sp>
      <p:sp>
        <p:nvSpPr>
          <p:cNvPr id="5" name="TextBox 4">
            <a:extLst>
              <a:ext uri="{FF2B5EF4-FFF2-40B4-BE49-F238E27FC236}">
                <a16:creationId xmlns:a16="http://schemas.microsoft.com/office/drawing/2014/main" id="{6E1942E5-7CBA-3541-B38F-7F2B79B40E7E}"/>
              </a:ext>
            </a:extLst>
          </p:cNvPr>
          <p:cNvSpPr txBox="1"/>
          <p:nvPr/>
        </p:nvSpPr>
        <p:spPr>
          <a:xfrm>
            <a:off x="9073103" y="5779708"/>
            <a:ext cx="2762616" cy="461665"/>
          </a:xfrm>
          <a:prstGeom prst="rect">
            <a:avLst/>
          </a:prstGeom>
          <a:noFill/>
        </p:spPr>
        <p:txBody>
          <a:bodyPr wrap="none" rtlCol="0">
            <a:spAutoFit/>
          </a:bodyPr>
          <a:lstStyle/>
          <a:p>
            <a:r>
              <a:rPr lang="en-US" sz="2400" b="1" dirty="0">
                <a:solidFill>
                  <a:schemeClr val="tx2"/>
                </a:solidFill>
              </a:rPr>
              <a:t>Bug Report Example</a:t>
            </a:r>
          </a:p>
        </p:txBody>
      </p:sp>
    </p:spTree>
    <p:extLst>
      <p:ext uri="{BB962C8B-B14F-4D97-AF65-F5344CB8AC3E}">
        <p14:creationId xmlns:p14="http://schemas.microsoft.com/office/powerpoint/2010/main" val="2147134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6F19-40D1-534D-8D6D-112C881E58A7}"/>
              </a:ext>
            </a:extLst>
          </p:cNvPr>
          <p:cNvSpPr>
            <a:spLocks noGrp="1"/>
          </p:cNvSpPr>
          <p:nvPr>
            <p:ph type="title"/>
          </p:nvPr>
        </p:nvSpPr>
        <p:spPr/>
        <p:txBody>
          <a:bodyPr/>
          <a:lstStyle/>
          <a:p>
            <a:r>
              <a:rPr lang="en-US" dirty="0"/>
              <a:t>Distribution by ML Algorithms</a:t>
            </a:r>
          </a:p>
        </p:txBody>
      </p:sp>
      <p:pic>
        <p:nvPicPr>
          <p:cNvPr id="5" name="Content Placeholder 4">
            <a:extLst>
              <a:ext uri="{FF2B5EF4-FFF2-40B4-BE49-F238E27FC236}">
                <a16:creationId xmlns:a16="http://schemas.microsoft.com/office/drawing/2014/main" id="{B0BE3850-C0FC-0248-8257-5F5DE5C836EC}"/>
              </a:ext>
            </a:extLst>
          </p:cNvPr>
          <p:cNvPicPr>
            <a:picLocks noGrp="1" noChangeAspect="1"/>
          </p:cNvPicPr>
          <p:nvPr>
            <p:ph idx="1"/>
          </p:nvPr>
        </p:nvPicPr>
        <p:blipFill>
          <a:blip r:embed="rId2"/>
          <a:stretch>
            <a:fillRect/>
          </a:stretch>
        </p:blipFill>
        <p:spPr>
          <a:xfrm>
            <a:off x="1005681" y="1205706"/>
            <a:ext cx="9715500" cy="4927600"/>
          </a:xfrm>
          <a:prstGeom prst="rect">
            <a:avLst/>
          </a:prstGeom>
        </p:spPr>
      </p:pic>
      <p:sp>
        <p:nvSpPr>
          <p:cNvPr id="4" name="Slide Number Placeholder 3">
            <a:extLst>
              <a:ext uri="{FF2B5EF4-FFF2-40B4-BE49-F238E27FC236}">
                <a16:creationId xmlns:a16="http://schemas.microsoft.com/office/drawing/2014/main" id="{CFB3DC4C-F3AD-A547-BC35-A28AF3C921C1}"/>
              </a:ext>
            </a:extLst>
          </p:cNvPr>
          <p:cNvSpPr>
            <a:spLocks noGrp="1"/>
          </p:cNvSpPr>
          <p:nvPr>
            <p:ph type="sldNum" sz="quarter" idx="12"/>
          </p:nvPr>
        </p:nvSpPr>
        <p:spPr/>
        <p:txBody>
          <a:bodyPr/>
          <a:lstStyle/>
          <a:p>
            <a:fld id="{79D6BE41-4F07-9843-B89E-F43C6BF0BE36}" type="slidenum">
              <a:rPr lang="en-US" smtClean="0"/>
              <a:pPr/>
              <a:t>40</a:t>
            </a:fld>
            <a:endParaRPr lang="en-US" dirty="0"/>
          </a:p>
        </p:txBody>
      </p:sp>
    </p:spTree>
    <p:extLst>
      <p:ext uri="{BB962C8B-B14F-4D97-AF65-F5344CB8AC3E}">
        <p14:creationId xmlns:p14="http://schemas.microsoft.com/office/powerpoint/2010/main" val="74598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p:txBody>
          <a:bodyPr/>
          <a:lstStyle/>
          <a:p>
            <a:r>
              <a:rPr lang="en-US" dirty="0"/>
              <a:t>Distribution by ML Category</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2351314" y="1144390"/>
            <a:ext cx="6616360" cy="534509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p:txBody>
          <a:bodyPr/>
          <a:lstStyle/>
          <a:p>
            <a:fld id="{79D6BE41-4F07-9843-B89E-F43C6BF0BE36}" type="slidenum">
              <a:rPr lang="en-US" smtClean="0"/>
              <a:pPr/>
              <a:t>41</a:t>
            </a:fld>
            <a:endParaRPr lang="en-US" dirty="0"/>
          </a:p>
        </p:txBody>
      </p:sp>
    </p:spTree>
    <p:extLst>
      <p:ext uri="{BB962C8B-B14F-4D97-AF65-F5344CB8AC3E}">
        <p14:creationId xmlns:p14="http://schemas.microsoft.com/office/powerpoint/2010/main" val="1240840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F61-65C3-A348-94D2-5472C5852776}"/>
              </a:ext>
            </a:extLst>
          </p:cNvPr>
          <p:cNvSpPr>
            <a:spLocks noGrp="1"/>
          </p:cNvSpPr>
          <p:nvPr>
            <p:ph type="title"/>
          </p:nvPr>
        </p:nvSpPr>
        <p:spPr/>
        <p:txBody>
          <a:bodyPr/>
          <a:lstStyle/>
          <a:p>
            <a:r>
              <a:rPr lang="en-US" dirty="0"/>
              <a:t>Paper Distribution by Prediction Problem</a:t>
            </a:r>
          </a:p>
        </p:txBody>
      </p:sp>
      <p:pic>
        <p:nvPicPr>
          <p:cNvPr id="5" name="Content Placeholder 4">
            <a:extLst>
              <a:ext uri="{FF2B5EF4-FFF2-40B4-BE49-F238E27FC236}">
                <a16:creationId xmlns:a16="http://schemas.microsoft.com/office/drawing/2014/main" id="{3CA99D1C-EEAB-6745-917B-390492C786A6}"/>
              </a:ext>
            </a:extLst>
          </p:cNvPr>
          <p:cNvPicPr>
            <a:picLocks noGrp="1" noChangeAspect="1"/>
          </p:cNvPicPr>
          <p:nvPr>
            <p:ph idx="1"/>
          </p:nvPr>
        </p:nvPicPr>
        <p:blipFill>
          <a:blip r:embed="rId2"/>
          <a:stretch>
            <a:fillRect/>
          </a:stretch>
        </p:blipFill>
        <p:spPr>
          <a:xfrm>
            <a:off x="1520031" y="3161506"/>
            <a:ext cx="8686800" cy="1016000"/>
          </a:xfrm>
          <a:prstGeom prst="rect">
            <a:avLst/>
          </a:prstGeom>
        </p:spPr>
      </p:pic>
      <p:sp>
        <p:nvSpPr>
          <p:cNvPr id="4" name="Slide Number Placeholder 3">
            <a:extLst>
              <a:ext uri="{FF2B5EF4-FFF2-40B4-BE49-F238E27FC236}">
                <a16:creationId xmlns:a16="http://schemas.microsoft.com/office/drawing/2014/main" id="{C87B521E-83FE-9D40-8151-B01A271247BB}"/>
              </a:ext>
            </a:extLst>
          </p:cNvPr>
          <p:cNvSpPr>
            <a:spLocks noGrp="1"/>
          </p:cNvSpPr>
          <p:nvPr>
            <p:ph type="sldNum" sz="quarter" idx="12"/>
          </p:nvPr>
        </p:nvSpPr>
        <p:spPr/>
        <p:txBody>
          <a:bodyPr/>
          <a:lstStyle/>
          <a:p>
            <a:fld id="{79D6BE41-4F07-9843-B89E-F43C6BF0BE36}" type="slidenum">
              <a:rPr lang="en-US" smtClean="0"/>
              <a:pPr/>
              <a:t>42</a:t>
            </a:fld>
            <a:endParaRPr lang="en-US" dirty="0"/>
          </a:p>
        </p:txBody>
      </p:sp>
    </p:spTree>
    <p:extLst>
      <p:ext uri="{BB962C8B-B14F-4D97-AF65-F5344CB8AC3E}">
        <p14:creationId xmlns:p14="http://schemas.microsoft.com/office/powerpoint/2010/main" val="2548263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517-7499-2442-918E-3DEC95C06474}"/>
              </a:ext>
            </a:extLst>
          </p:cNvPr>
          <p:cNvSpPr>
            <a:spLocks noGrp="1"/>
          </p:cNvSpPr>
          <p:nvPr>
            <p:ph type="title"/>
          </p:nvPr>
        </p:nvSpPr>
        <p:spPr/>
        <p:txBody>
          <a:bodyPr/>
          <a:lstStyle/>
          <a:p>
            <a:r>
              <a:rPr lang="en-US" dirty="0"/>
              <a:t>Distribution by Problem Category</a:t>
            </a:r>
          </a:p>
        </p:txBody>
      </p:sp>
      <p:pic>
        <p:nvPicPr>
          <p:cNvPr id="6" name="Content Placeholder 5">
            <a:extLst>
              <a:ext uri="{FF2B5EF4-FFF2-40B4-BE49-F238E27FC236}">
                <a16:creationId xmlns:a16="http://schemas.microsoft.com/office/drawing/2014/main" id="{70571ED4-CC96-314B-A9FF-54A8AEAE3430}"/>
              </a:ext>
            </a:extLst>
          </p:cNvPr>
          <p:cNvPicPr>
            <a:picLocks noGrp="1" noChangeAspect="1"/>
          </p:cNvPicPr>
          <p:nvPr>
            <p:ph idx="1"/>
          </p:nvPr>
        </p:nvPicPr>
        <p:blipFill>
          <a:blip r:embed="rId2"/>
          <a:stretch>
            <a:fillRect/>
          </a:stretch>
        </p:blipFill>
        <p:spPr>
          <a:xfrm>
            <a:off x="2041071" y="1638211"/>
            <a:ext cx="7174253" cy="4668711"/>
          </a:xfrm>
        </p:spPr>
      </p:pic>
      <p:sp>
        <p:nvSpPr>
          <p:cNvPr id="4" name="Slide Number Placeholder 3">
            <a:extLst>
              <a:ext uri="{FF2B5EF4-FFF2-40B4-BE49-F238E27FC236}">
                <a16:creationId xmlns:a16="http://schemas.microsoft.com/office/drawing/2014/main" id="{CF46CDE2-777D-BC49-93F4-E5C14B1F492E}"/>
              </a:ext>
            </a:extLst>
          </p:cNvPr>
          <p:cNvSpPr>
            <a:spLocks noGrp="1"/>
          </p:cNvSpPr>
          <p:nvPr>
            <p:ph type="sldNum" sz="quarter" idx="12"/>
          </p:nvPr>
        </p:nvSpPr>
        <p:spPr/>
        <p:txBody>
          <a:bodyPr/>
          <a:lstStyle/>
          <a:p>
            <a:fld id="{79D6BE41-4F07-9843-B89E-F43C6BF0BE36}" type="slidenum">
              <a:rPr lang="en-US" smtClean="0"/>
              <a:pPr/>
              <a:t>43</a:t>
            </a:fld>
            <a:endParaRPr lang="en-US" dirty="0"/>
          </a:p>
        </p:txBody>
      </p:sp>
    </p:spTree>
    <p:extLst>
      <p:ext uri="{BB962C8B-B14F-4D97-AF65-F5344CB8AC3E}">
        <p14:creationId xmlns:p14="http://schemas.microsoft.com/office/powerpoint/2010/main" val="1044861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08A-D25E-A448-BC7C-E0C3EAB6EA49}"/>
              </a:ext>
            </a:extLst>
          </p:cNvPr>
          <p:cNvSpPr>
            <a:spLocks noGrp="1"/>
          </p:cNvSpPr>
          <p:nvPr>
            <p:ph type="title"/>
          </p:nvPr>
        </p:nvSpPr>
        <p:spPr/>
        <p:txBody>
          <a:bodyPr/>
          <a:lstStyle/>
          <a:p>
            <a:r>
              <a:rPr lang="en-US" dirty="0"/>
              <a:t>Distribution by Sampling Methods</a:t>
            </a:r>
          </a:p>
        </p:txBody>
      </p:sp>
      <p:pic>
        <p:nvPicPr>
          <p:cNvPr id="5" name="Content Placeholder 4">
            <a:extLst>
              <a:ext uri="{FF2B5EF4-FFF2-40B4-BE49-F238E27FC236}">
                <a16:creationId xmlns:a16="http://schemas.microsoft.com/office/drawing/2014/main" id="{10F6D58F-2629-874A-A205-6BAE87C0E3A7}"/>
              </a:ext>
            </a:extLst>
          </p:cNvPr>
          <p:cNvPicPr>
            <a:picLocks noGrp="1" noChangeAspect="1"/>
          </p:cNvPicPr>
          <p:nvPr>
            <p:ph idx="1"/>
          </p:nvPr>
        </p:nvPicPr>
        <p:blipFill>
          <a:blip r:embed="rId2"/>
          <a:stretch>
            <a:fillRect/>
          </a:stretch>
        </p:blipFill>
        <p:spPr>
          <a:xfrm>
            <a:off x="865981" y="2405856"/>
            <a:ext cx="9994900" cy="2527300"/>
          </a:xfrm>
          <a:prstGeom prst="rect">
            <a:avLst/>
          </a:prstGeom>
        </p:spPr>
      </p:pic>
      <p:sp>
        <p:nvSpPr>
          <p:cNvPr id="4" name="Slide Number Placeholder 3">
            <a:extLst>
              <a:ext uri="{FF2B5EF4-FFF2-40B4-BE49-F238E27FC236}">
                <a16:creationId xmlns:a16="http://schemas.microsoft.com/office/drawing/2014/main" id="{820EB20E-5B11-4F42-A051-7CDC3873EABB}"/>
              </a:ext>
            </a:extLst>
          </p:cNvPr>
          <p:cNvSpPr>
            <a:spLocks noGrp="1"/>
          </p:cNvSpPr>
          <p:nvPr>
            <p:ph type="sldNum" sz="quarter" idx="12"/>
          </p:nvPr>
        </p:nvSpPr>
        <p:spPr/>
        <p:txBody>
          <a:bodyPr/>
          <a:lstStyle/>
          <a:p>
            <a:fld id="{79D6BE41-4F07-9843-B89E-F43C6BF0BE36}" type="slidenum">
              <a:rPr lang="en-US" smtClean="0"/>
              <a:pPr/>
              <a:t>44</a:t>
            </a:fld>
            <a:endParaRPr lang="en-US" dirty="0"/>
          </a:p>
        </p:txBody>
      </p:sp>
    </p:spTree>
    <p:extLst>
      <p:ext uri="{BB962C8B-B14F-4D97-AF65-F5344CB8AC3E}">
        <p14:creationId xmlns:p14="http://schemas.microsoft.com/office/powerpoint/2010/main" val="688826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BD14-3ACC-864F-99A7-B7970C60010C}"/>
              </a:ext>
            </a:extLst>
          </p:cNvPr>
          <p:cNvSpPr>
            <a:spLocks noGrp="1"/>
          </p:cNvSpPr>
          <p:nvPr>
            <p:ph type="title"/>
          </p:nvPr>
        </p:nvSpPr>
        <p:spPr/>
        <p:txBody>
          <a:bodyPr/>
          <a:lstStyle/>
          <a:p>
            <a:r>
              <a:rPr lang="en-US" dirty="0"/>
              <a:t>Distribution by Sampling Method Category</a:t>
            </a:r>
          </a:p>
        </p:txBody>
      </p:sp>
      <p:pic>
        <p:nvPicPr>
          <p:cNvPr id="6" name="Content Placeholder 5">
            <a:extLst>
              <a:ext uri="{FF2B5EF4-FFF2-40B4-BE49-F238E27FC236}">
                <a16:creationId xmlns:a16="http://schemas.microsoft.com/office/drawing/2014/main" id="{539C9A8C-C7B3-3B43-9046-F320C1458827}"/>
              </a:ext>
            </a:extLst>
          </p:cNvPr>
          <p:cNvPicPr>
            <a:picLocks noGrp="1" noChangeAspect="1"/>
          </p:cNvPicPr>
          <p:nvPr>
            <p:ph idx="1"/>
          </p:nvPr>
        </p:nvPicPr>
        <p:blipFill>
          <a:blip r:embed="rId2"/>
          <a:stretch>
            <a:fillRect/>
          </a:stretch>
        </p:blipFill>
        <p:spPr>
          <a:xfrm>
            <a:off x="2620377" y="1531566"/>
            <a:ext cx="6485731" cy="4219973"/>
          </a:xfrm>
        </p:spPr>
      </p:pic>
      <p:sp>
        <p:nvSpPr>
          <p:cNvPr id="4" name="Slide Number Placeholder 3">
            <a:extLst>
              <a:ext uri="{FF2B5EF4-FFF2-40B4-BE49-F238E27FC236}">
                <a16:creationId xmlns:a16="http://schemas.microsoft.com/office/drawing/2014/main" id="{7B262384-B26F-784F-A879-43F47AF473AF}"/>
              </a:ext>
            </a:extLst>
          </p:cNvPr>
          <p:cNvSpPr>
            <a:spLocks noGrp="1"/>
          </p:cNvSpPr>
          <p:nvPr>
            <p:ph type="sldNum" sz="quarter" idx="12"/>
          </p:nvPr>
        </p:nvSpPr>
        <p:spPr/>
        <p:txBody>
          <a:bodyPr/>
          <a:lstStyle/>
          <a:p>
            <a:fld id="{79D6BE41-4F07-9843-B89E-F43C6BF0BE36}" type="slidenum">
              <a:rPr lang="en-US" smtClean="0"/>
              <a:pPr/>
              <a:t>45</a:t>
            </a:fld>
            <a:endParaRPr lang="en-US" dirty="0"/>
          </a:p>
        </p:txBody>
      </p:sp>
    </p:spTree>
    <p:extLst>
      <p:ext uri="{BB962C8B-B14F-4D97-AF65-F5344CB8AC3E}">
        <p14:creationId xmlns:p14="http://schemas.microsoft.com/office/powerpoint/2010/main" val="3822742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F7F7-68AE-BB47-A37E-D9EA9B0E9C7F}"/>
              </a:ext>
            </a:extLst>
          </p:cNvPr>
          <p:cNvSpPr>
            <a:spLocks noGrp="1"/>
          </p:cNvSpPr>
          <p:nvPr>
            <p:ph type="title"/>
          </p:nvPr>
        </p:nvSpPr>
        <p:spPr/>
        <p:txBody>
          <a:bodyPr/>
          <a:lstStyle/>
          <a:p>
            <a:r>
              <a:rPr lang="en-US" dirty="0"/>
              <a:t>Distribution by Statistical Test</a:t>
            </a:r>
          </a:p>
        </p:txBody>
      </p:sp>
      <p:sp>
        <p:nvSpPr>
          <p:cNvPr id="4" name="Slide Number Placeholder 3">
            <a:extLst>
              <a:ext uri="{FF2B5EF4-FFF2-40B4-BE49-F238E27FC236}">
                <a16:creationId xmlns:a16="http://schemas.microsoft.com/office/drawing/2014/main" id="{B35A3218-6981-C64C-809A-22F0AB9FC759}"/>
              </a:ext>
            </a:extLst>
          </p:cNvPr>
          <p:cNvSpPr>
            <a:spLocks noGrp="1"/>
          </p:cNvSpPr>
          <p:nvPr>
            <p:ph type="sldNum" sz="quarter" idx="12"/>
          </p:nvPr>
        </p:nvSpPr>
        <p:spPr/>
        <p:txBody>
          <a:bodyPr/>
          <a:lstStyle/>
          <a:p>
            <a:fld id="{79D6BE41-4F07-9843-B89E-F43C6BF0BE36}" type="slidenum">
              <a:rPr lang="en-US" smtClean="0"/>
              <a:pPr/>
              <a:t>46</a:t>
            </a:fld>
            <a:endParaRPr lang="en-US" dirty="0"/>
          </a:p>
        </p:txBody>
      </p:sp>
      <p:pic>
        <p:nvPicPr>
          <p:cNvPr id="8" name="Content Placeholder 7">
            <a:extLst>
              <a:ext uri="{FF2B5EF4-FFF2-40B4-BE49-F238E27FC236}">
                <a16:creationId xmlns:a16="http://schemas.microsoft.com/office/drawing/2014/main" id="{BA10593A-F4CD-4646-8E98-4E6C52524F68}"/>
              </a:ext>
            </a:extLst>
          </p:cNvPr>
          <p:cNvPicPr>
            <a:picLocks noGrp="1" noChangeAspect="1"/>
          </p:cNvPicPr>
          <p:nvPr>
            <p:ph idx="1"/>
          </p:nvPr>
        </p:nvPicPr>
        <p:blipFill>
          <a:blip r:embed="rId2"/>
          <a:stretch>
            <a:fillRect/>
          </a:stretch>
        </p:blipFill>
        <p:spPr>
          <a:xfrm>
            <a:off x="1793081" y="2824956"/>
            <a:ext cx="8140700" cy="1689100"/>
          </a:xfrm>
          <a:prstGeom prst="rect">
            <a:avLst/>
          </a:prstGeom>
        </p:spPr>
      </p:pic>
    </p:spTree>
    <p:extLst>
      <p:ext uri="{BB962C8B-B14F-4D97-AF65-F5344CB8AC3E}">
        <p14:creationId xmlns:p14="http://schemas.microsoft.com/office/powerpoint/2010/main" val="1311170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CB1B-E126-234A-B5F5-074AF52B58AD}"/>
              </a:ext>
            </a:extLst>
          </p:cNvPr>
          <p:cNvSpPr>
            <a:spLocks noGrp="1"/>
          </p:cNvSpPr>
          <p:nvPr>
            <p:ph type="title"/>
          </p:nvPr>
        </p:nvSpPr>
        <p:spPr/>
        <p:txBody>
          <a:bodyPr/>
          <a:lstStyle/>
          <a:p>
            <a:r>
              <a:rPr lang="en-US" dirty="0"/>
              <a:t>Distribution By Statistical Test Category</a:t>
            </a:r>
          </a:p>
        </p:txBody>
      </p:sp>
      <p:pic>
        <p:nvPicPr>
          <p:cNvPr id="6" name="Content Placeholder 5">
            <a:extLst>
              <a:ext uri="{FF2B5EF4-FFF2-40B4-BE49-F238E27FC236}">
                <a16:creationId xmlns:a16="http://schemas.microsoft.com/office/drawing/2014/main" id="{8C1FA0AA-347F-1548-8CD8-D69E6EE93B4B}"/>
              </a:ext>
            </a:extLst>
          </p:cNvPr>
          <p:cNvPicPr>
            <a:picLocks noGrp="1" noChangeAspect="1"/>
          </p:cNvPicPr>
          <p:nvPr>
            <p:ph idx="1"/>
          </p:nvPr>
        </p:nvPicPr>
        <p:blipFill>
          <a:blip r:embed="rId2"/>
          <a:stretch>
            <a:fillRect/>
          </a:stretch>
        </p:blipFill>
        <p:spPr>
          <a:xfrm>
            <a:off x="2514600" y="976184"/>
            <a:ext cx="5848917" cy="4979935"/>
          </a:xfrm>
        </p:spPr>
      </p:pic>
      <p:sp>
        <p:nvSpPr>
          <p:cNvPr id="4" name="Slide Number Placeholder 3">
            <a:extLst>
              <a:ext uri="{FF2B5EF4-FFF2-40B4-BE49-F238E27FC236}">
                <a16:creationId xmlns:a16="http://schemas.microsoft.com/office/drawing/2014/main" id="{853AC1EB-E707-014C-872A-BAB3CDE3FAD7}"/>
              </a:ext>
            </a:extLst>
          </p:cNvPr>
          <p:cNvSpPr>
            <a:spLocks noGrp="1"/>
          </p:cNvSpPr>
          <p:nvPr>
            <p:ph type="sldNum" sz="quarter" idx="12"/>
          </p:nvPr>
        </p:nvSpPr>
        <p:spPr/>
        <p:txBody>
          <a:bodyPr/>
          <a:lstStyle/>
          <a:p>
            <a:fld id="{79D6BE41-4F07-9843-B89E-F43C6BF0BE36}" type="slidenum">
              <a:rPr lang="en-US" smtClean="0"/>
              <a:pPr/>
              <a:t>47</a:t>
            </a:fld>
            <a:endParaRPr lang="en-US" dirty="0"/>
          </a:p>
        </p:txBody>
      </p:sp>
    </p:spTree>
    <p:extLst>
      <p:ext uri="{BB962C8B-B14F-4D97-AF65-F5344CB8AC3E}">
        <p14:creationId xmlns:p14="http://schemas.microsoft.com/office/powerpoint/2010/main" val="408765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362-6A06-0345-995E-E24774C017FE}"/>
              </a:ext>
            </a:extLst>
          </p:cNvPr>
          <p:cNvSpPr>
            <a:spLocks noGrp="1"/>
          </p:cNvSpPr>
          <p:nvPr>
            <p:ph type="title"/>
          </p:nvPr>
        </p:nvSpPr>
        <p:spPr/>
        <p:txBody>
          <a:bodyPr/>
          <a:lstStyle/>
          <a:p>
            <a:r>
              <a:rPr lang="en-US" dirty="0"/>
              <a:t>Paper Distribution by TM Methods</a:t>
            </a:r>
          </a:p>
        </p:txBody>
      </p:sp>
      <p:pic>
        <p:nvPicPr>
          <p:cNvPr id="5" name="Content Placeholder 4">
            <a:extLst>
              <a:ext uri="{FF2B5EF4-FFF2-40B4-BE49-F238E27FC236}">
                <a16:creationId xmlns:a16="http://schemas.microsoft.com/office/drawing/2014/main" id="{D8282DFB-095B-FE48-AF7F-501EC3C15E56}"/>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F0466280-F1B4-E040-849A-35A7CBC9756C}"/>
              </a:ext>
            </a:extLst>
          </p:cNvPr>
          <p:cNvSpPr>
            <a:spLocks noGrp="1"/>
          </p:cNvSpPr>
          <p:nvPr>
            <p:ph type="sldNum" sz="quarter" idx="12"/>
          </p:nvPr>
        </p:nvSpPr>
        <p:spPr/>
        <p:txBody>
          <a:bodyPr/>
          <a:lstStyle/>
          <a:p>
            <a:fld id="{79D6BE41-4F07-9843-B89E-F43C6BF0BE36}" type="slidenum">
              <a:rPr lang="en-US" smtClean="0"/>
              <a:pPr/>
              <a:t>48</a:t>
            </a:fld>
            <a:endParaRPr lang="en-US" dirty="0"/>
          </a:p>
        </p:txBody>
      </p:sp>
    </p:spTree>
    <p:extLst>
      <p:ext uri="{BB962C8B-B14F-4D97-AF65-F5344CB8AC3E}">
        <p14:creationId xmlns:p14="http://schemas.microsoft.com/office/powerpoint/2010/main" val="1314314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352-E928-614D-A7AA-734741457A03}"/>
              </a:ext>
            </a:extLst>
          </p:cNvPr>
          <p:cNvSpPr>
            <a:spLocks noGrp="1"/>
          </p:cNvSpPr>
          <p:nvPr>
            <p:ph type="title"/>
          </p:nvPr>
        </p:nvSpPr>
        <p:spPr/>
        <p:txBody>
          <a:bodyPr/>
          <a:lstStyle/>
          <a:p>
            <a:r>
              <a:rPr lang="en-US" dirty="0"/>
              <a:t>Distribution by TM Category</a:t>
            </a:r>
          </a:p>
        </p:txBody>
      </p:sp>
      <p:pic>
        <p:nvPicPr>
          <p:cNvPr id="6" name="Content Placeholder 5">
            <a:extLst>
              <a:ext uri="{FF2B5EF4-FFF2-40B4-BE49-F238E27FC236}">
                <a16:creationId xmlns:a16="http://schemas.microsoft.com/office/drawing/2014/main" id="{AAA0050C-21A4-5C40-998C-CE5E9314850F}"/>
              </a:ext>
            </a:extLst>
          </p:cNvPr>
          <p:cNvPicPr>
            <a:picLocks noGrp="1" noChangeAspect="1"/>
          </p:cNvPicPr>
          <p:nvPr>
            <p:ph idx="1"/>
          </p:nvPr>
        </p:nvPicPr>
        <p:blipFill>
          <a:blip r:embed="rId2"/>
          <a:stretch>
            <a:fillRect/>
          </a:stretch>
        </p:blipFill>
        <p:spPr>
          <a:xfrm>
            <a:off x="2923381" y="1320006"/>
            <a:ext cx="5880100" cy="4699000"/>
          </a:xfrm>
        </p:spPr>
      </p:pic>
      <p:sp>
        <p:nvSpPr>
          <p:cNvPr id="4" name="Slide Number Placeholder 3">
            <a:extLst>
              <a:ext uri="{FF2B5EF4-FFF2-40B4-BE49-F238E27FC236}">
                <a16:creationId xmlns:a16="http://schemas.microsoft.com/office/drawing/2014/main" id="{F5CD7616-3F05-874A-90BE-4E7BECB999DF}"/>
              </a:ext>
            </a:extLst>
          </p:cNvPr>
          <p:cNvSpPr>
            <a:spLocks noGrp="1"/>
          </p:cNvSpPr>
          <p:nvPr>
            <p:ph type="sldNum" sz="quarter" idx="12"/>
          </p:nvPr>
        </p:nvSpPr>
        <p:spPr/>
        <p:txBody>
          <a:bodyPr/>
          <a:lstStyle/>
          <a:p>
            <a:fld id="{79D6BE41-4F07-9843-B89E-F43C6BF0BE36}" type="slidenum">
              <a:rPr lang="en-US" smtClean="0"/>
              <a:pPr/>
              <a:t>49</a:t>
            </a:fld>
            <a:endParaRPr lang="en-US" dirty="0"/>
          </a:p>
        </p:txBody>
      </p:sp>
    </p:spTree>
    <p:extLst>
      <p:ext uri="{BB962C8B-B14F-4D97-AF65-F5344CB8AC3E}">
        <p14:creationId xmlns:p14="http://schemas.microsoft.com/office/powerpoint/2010/main" val="105318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121844" y="25939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967350" y="276351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814126" y="294204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148251" y="1805209"/>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148251" y="2550647"/>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148252" y="3296085"/>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148252" y="4041523"/>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135726" y="4786961"/>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135726" y="5532399"/>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735181" y="2081451"/>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735181" y="2695233"/>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735181" y="3309015"/>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735181" y="3922797"/>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659632" y="311166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160824" y="3523990"/>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518326" y="3590379"/>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638812" y="1231071"/>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805226" y="3761055"/>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967350" y="3984199"/>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700092" y="189364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700092" y="263842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687567" y="3365072"/>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700092" y="411051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687567" y="4925587"/>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700092" y="565289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221155" y="2084464"/>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191326" y="2735567"/>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175445" y="333455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191087" y="3948341"/>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721394" y="304644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980833" y="3005741"/>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6057570" y="1231071"/>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628959" y="1210707"/>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716373" y="4530150"/>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175445" y="455794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862218" y="2830278"/>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675593" y="3329335"/>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5</a:t>
            </a:fld>
            <a:endParaRPr lang="en-US"/>
          </a:p>
        </p:txBody>
      </p:sp>
      <p:sp>
        <p:nvSpPr>
          <p:cNvPr id="5" name="Title 4">
            <a:extLst>
              <a:ext uri="{FF2B5EF4-FFF2-40B4-BE49-F238E27FC236}">
                <a16:creationId xmlns:a16="http://schemas.microsoft.com/office/drawing/2014/main" id="{3347838C-6A0B-2C47-9587-DCD0BDAB383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607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50</a:t>
            </a:fld>
            <a:endParaRPr lang="en-US"/>
          </a:p>
        </p:txBody>
      </p:sp>
    </p:spTree>
    <p:extLst>
      <p:ext uri="{BB962C8B-B14F-4D97-AF65-F5344CB8AC3E}">
        <p14:creationId xmlns:p14="http://schemas.microsoft.com/office/powerpoint/2010/main" val="3137091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a:bodyPr>
          <a:lstStyle/>
          <a:p>
            <a:r>
              <a:rPr lang="en-US" sz="4000" dirty="0"/>
              <a:t>Problem Formal Definition:</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51</a:t>
            </a:fld>
            <a:endParaRPr lang="en-US"/>
          </a:p>
        </p:txBody>
      </p:sp>
    </p:spTree>
    <p:extLst>
      <p:ext uri="{BB962C8B-B14F-4D97-AF65-F5344CB8AC3E}">
        <p14:creationId xmlns:p14="http://schemas.microsoft.com/office/powerpoint/2010/main" val="328348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Main Research Goal:</a:t>
            </a:r>
            <a:br>
              <a:rPr lang="en-US" dirty="0"/>
            </a:br>
            <a:r>
              <a:rPr lang="en-US" sz="3100" dirty="0">
                <a:solidFill>
                  <a:schemeClr val="accent5"/>
                </a:solidFill>
                <a:ea typeface="Tahoma" panose="020B0604030504040204" pitchFamily="34" charset="0"/>
                <a:cs typeface="Arial" panose="020B0604020202020204" pitchFamily="34" charset="0"/>
              </a:rPr>
              <a:t>Our New Learning Models Will Based on Three Hypothesis</a:t>
            </a:r>
            <a:r>
              <a:rPr lang="en-US" sz="3600" dirty="0">
                <a:solidFill>
                  <a:schemeClr val="accent5"/>
                </a:solidFill>
                <a:ea typeface="Tahoma" panose="020B0604030504040204" pitchFamily="34" charset="0"/>
                <a:cs typeface="Arial" panose="020B0604020202020204" pitchFamily="34" charset="0"/>
              </a:rPr>
              <a:t> </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2217082"/>
          </a:xfrm>
          <a:prstGeom prst="rect">
            <a:avLst/>
          </a:prstGeom>
          <a:noFill/>
        </p:spPr>
        <p:txBody>
          <a:bodyPr wrap="square" rtlCol="0">
            <a:spAutoFit/>
          </a:bodyPr>
          <a:lstStyle/>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of bug reports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Novel feature selection methods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Data-driven methods</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52</a:t>
            </a:fld>
            <a:endParaRPr lang="en-US"/>
          </a:p>
        </p:txBody>
      </p:sp>
    </p:spTree>
    <p:extLst>
      <p:ext uri="{BB962C8B-B14F-4D97-AF65-F5344CB8AC3E}">
        <p14:creationId xmlns:p14="http://schemas.microsoft.com/office/powerpoint/2010/main" val="2509838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a:bodyPr>
          <a:lstStyle/>
          <a:p>
            <a:r>
              <a:rPr lang="en-US" sz="4000" dirty="0"/>
              <a:t>Temporal Context of Bug Reports: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533400" y="1621283"/>
            <a:ext cx="9169998"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9798686" y="2067141"/>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a:p>
            <a:pPr algn="ctr"/>
            <a:r>
              <a:rPr lang="en-US" sz="1400" dirty="0">
                <a:solidFill>
                  <a:schemeClr val="tx2"/>
                </a:solidFill>
              </a:rPr>
              <a:t>CASSANDRA</a:t>
            </a:r>
          </a:p>
        </p:txBody>
      </p:sp>
      <p:sp>
        <p:nvSpPr>
          <p:cNvPr id="3" name="TextBox 2">
            <a:extLst>
              <a:ext uri="{FF2B5EF4-FFF2-40B4-BE49-F238E27FC236}">
                <a16:creationId xmlns:a16="http://schemas.microsoft.com/office/drawing/2014/main" id="{9F70E5C5-1797-A64C-BC5D-E4045AA5C1EA}"/>
              </a:ext>
            </a:extLst>
          </p:cNvPr>
          <p:cNvSpPr txBox="1"/>
          <p:nvPr/>
        </p:nvSpPr>
        <p:spPr>
          <a:xfrm>
            <a:off x="7184119" y="499487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53</a:t>
            </a:fld>
            <a:endParaRPr lang="en-US"/>
          </a:p>
        </p:txBody>
      </p:sp>
    </p:spTree>
    <p:extLst>
      <p:ext uri="{BB962C8B-B14F-4D97-AF65-F5344CB8AC3E}">
        <p14:creationId xmlns:p14="http://schemas.microsoft.com/office/powerpoint/2010/main" val="2939547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54</a:t>
            </a:fld>
            <a:endParaRPr lang="en-US"/>
          </a:p>
        </p:txBody>
      </p:sp>
    </p:spTree>
    <p:extLst>
      <p:ext uri="{BB962C8B-B14F-4D97-AF65-F5344CB8AC3E}">
        <p14:creationId xmlns:p14="http://schemas.microsoft.com/office/powerpoint/2010/main" val="3442480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55</a:t>
            </a:fld>
            <a:endParaRPr lang="en-US"/>
          </a:p>
        </p:txBody>
      </p:sp>
    </p:spTree>
    <p:extLst>
      <p:ext uri="{BB962C8B-B14F-4D97-AF65-F5344CB8AC3E}">
        <p14:creationId xmlns:p14="http://schemas.microsoft.com/office/powerpoint/2010/main" val="3940102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56</a:t>
            </a:fld>
            <a:endParaRPr lang="en-US"/>
          </a:p>
        </p:txBody>
      </p:sp>
    </p:spTree>
    <p:extLst>
      <p:ext uri="{BB962C8B-B14F-4D97-AF65-F5344CB8AC3E}">
        <p14:creationId xmlns:p14="http://schemas.microsoft.com/office/powerpoint/2010/main" val="2667792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57</a:t>
            </a:fld>
            <a:endParaRPr lang="en-US"/>
          </a:p>
        </p:txBody>
      </p:sp>
    </p:spTree>
    <p:extLst>
      <p:ext uri="{BB962C8B-B14F-4D97-AF65-F5344CB8AC3E}">
        <p14:creationId xmlns:p14="http://schemas.microsoft.com/office/powerpoint/2010/main" val="2407688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58</a:t>
            </a:fld>
            <a:endParaRPr lang="en-US"/>
          </a:p>
        </p:txBody>
      </p:sp>
    </p:spTree>
    <p:extLst>
      <p:ext uri="{BB962C8B-B14F-4D97-AF65-F5344CB8AC3E}">
        <p14:creationId xmlns:p14="http://schemas.microsoft.com/office/powerpoint/2010/main" val="1015249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59</a:t>
            </a:fld>
            <a:endParaRPr lang="en-US"/>
          </a:p>
        </p:txBody>
      </p:sp>
    </p:spTree>
    <p:extLst>
      <p:ext uri="{BB962C8B-B14F-4D97-AF65-F5344CB8AC3E}">
        <p14:creationId xmlns:p14="http://schemas.microsoft.com/office/powerpoint/2010/main" val="18796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140631"/>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7" y="1822274"/>
            <a:ext cx="11487308"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0" y="4139962"/>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292873"/>
            <a:ext cx="8179162" cy="830997"/>
          </a:xfrm>
          <a:prstGeom prst="rect">
            <a:avLst/>
          </a:prstGeom>
          <a:noFill/>
        </p:spPr>
        <p:txBody>
          <a:bodyPr wrap="non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 50% (+/-4%) were fixed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within a week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in Java projects </a:t>
            </a:r>
          </a:p>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and within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one month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7" y="2138158"/>
            <a:ext cx="648318"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2454042"/>
            <a:ext cx="11487310" cy="117511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041601"/>
            <a:ext cx="3126451" cy="2563093"/>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189195"/>
            <a:ext cx="7993470" cy="830997"/>
          </a:xfrm>
          <a:prstGeom prst="rect">
            <a:avLst/>
          </a:prstGeom>
          <a:noFill/>
        </p:spPr>
        <p:txBody>
          <a:bodyPr wrap="non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over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90% of them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adversely affect the user’s experience </a:t>
            </a:r>
          </a:p>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a:xfrm>
            <a:off x="10886308" y="5751748"/>
            <a:ext cx="949411" cy="365125"/>
          </a:xfrm>
        </p:spPr>
        <p:txBody>
          <a:bodyPr/>
          <a:lstStyle/>
          <a:p>
            <a:fld id="{79D6BE41-4F07-9843-B89E-F43C6BF0BE36}" type="slidenum">
              <a:rPr lang="en-US" smtClean="0"/>
              <a:t>6</a:t>
            </a:fld>
            <a:endParaRPr lang="en-US"/>
          </a:p>
        </p:txBody>
      </p:sp>
      <p:sp>
        <p:nvSpPr>
          <p:cNvPr id="10" name="Title 9">
            <a:extLst>
              <a:ext uri="{FF2B5EF4-FFF2-40B4-BE49-F238E27FC236}">
                <a16:creationId xmlns:a16="http://schemas.microsoft.com/office/drawing/2014/main" id="{A1AE3331-CF79-6044-85B2-2D4FD49EABD4}"/>
              </a:ext>
            </a:extLst>
          </p:cNvPr>
          <p:cNvSpPr>
            <a:spLocks noGrp="1"/>
          </p:cNvSpPr>
          <p:nvPr>
            <p:ph type="title"/>
          </p:nvPr>
        </p:nvSpPr>
        <p:spPr>
          <a:xfrm>
            <a:off x="372685" y="365125"/>
            <a:ext cx="11463033" cy="611059"/>
          </a:xfrm>
        </p:spPr>
        <p:txBody>
          <a:bodyPr/>
          <a:lstStyle/>
          <a:p>
            <a:r>
              <a:rPr lang="en-US" dirty="0"/>
              <a:t>Motivation</a:t>
            </a:r>
          </a:p>
        </p:txBody>
      </p:sp>
    </p:spTree>
    <p:extLst>
      <p:ext uri="{BB962C8B-B14F-4D97-AF65-F5344CB8AC3E}">
        <p14:creationId xmlns:p14="http://schemas.microsoft.com/office/powerpoint/2010/main" val="538408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a:bodyPr>
          <a:lstStyle/>
          <a:p>
            <a:r>
              <a:rPr lang="en-US" sz="4000" dirty="0"/>
              <a:t>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60</a:t>
            </a:fld>
            <a:endParaRPr lang="en-US"/>
          </a:p>
        </p:txBody>
      </p:sp>
    </p:spTree>
    <p:extLst>
      <p:ext uri="{BB962C8B-B14F-4D97-AF65-F5344CB8AC3E}">
        <p14:creationId xmlns:p14="http://schemas.microsoft.com/office/powerpoint/2010/main" val="157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61</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fontScale="92500" lnSpcReduction="20000"/>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 and advance de state-of-the-art</a:t>
            </a:r>
          </a:p>
          <a:p>
            <a:pPr lvl="1"/>
            <a:r>
              <a:rPr lang="en-US" sz="2400" dirty="0"/>
              <a:t>Modeling the temporal context information of long-lived bug report </a:t>
            </a:r>
          </a:p>
          <a:p>
            <a:pPr lvl="1"/>
            <a:r>
              <a:rPr lang="en-US" sz="2400" dirty="0"/>
              <a:t>Addressing </a:t>
            </a:r>
            <a:r>
              <a:rPr lang="en-US" sz="2400" dirty="0">
                <a:solidFill>
                  <a:schemeClr val="accent2"/>
                </a:solidFill>
              </a:rPr>
              <a:t>Imbalanced</a:t>
            </a:r>
            <a:r>
              <a:rPr lang="en-US" sz="2400" dirty="0"/>
              <a:t> and </a:t>
            </a:r>
            <a:r>
              <a:rPr lang="en-US" sz="2400" dirty="0">
                <a:solidFill>
                  <a:schemeClr val="accent2"/>
                </a:solidFill>
              </a:rPr>
              <a:t>high dimensional </a:t>
            </a:r>
            <a:r>
              <a:rPr lang="en-US" sz="2400" dirty="0"/>
              <a:t>datasets in bug report repositories</a:t>
            </a:r>
          </a:p>
          <a:p>
            <a:pPr lvl="1"/>
            <a:r>
              <a:rPr lang="en-US" sz="2400" dirty="0"/>
              <a:t>Investigating </a:t>
            </a:r>
            <a:r>
              <a:rPr lang="en-US" sz="2400" dirty="0">
                <a:solidFill>
                  <a:schemeClr val="accent2"/>
                </a:solidFill>
              </a:rPr>
              <a:t>state-of-the-art</a:t>
            </a:r>
            <a:r>
              <a:rPr lang="en-US" sz="2400" dirty="0"/>
              <a:t> in </a:t>
            </a:r>
            <a:r>
              <a:rPr lang="en-US" sz="2400" dirty="0">
                <a:solidFill>
                  <a:schemeClr val="accent2"/>
                </a:solidFill>
              </a:rPr>
              <a:t>machine learning </a:t>
            </a:r>
            <a:r>
              <a:rPr lang="en-US" sz="2400" dirty="0"/>
              <a:t>and </a:t>
            </a:r>
            <a:r>
              <a:rPr lang="en-US" sz="2400" dirty="0">
                <a:solidFill>
                  <a:schemeClr val="accent2"/>
                </a:solidFill>
              </a:rPr>
              <a:t>feature</a:t>
            </a:r>
            <a:r>
              <a:rPr lang="en-US" sz="2400" dirty="0"/>
              <a:t> </a:t>
            </a:r>
            <a:r>
              <a:rPr lang="en-US" sz="2400" dirty="0">
                <a:solidFill>
                  <a:schemeClr val="accent2"/>
                </a:solidFill>
              </a:rPr>
              <a:t>selection methods</a:t>
            </a:r>
            <a:r>
              <a:rPr lang="en-US" sz="2400" dirty="0"/>
              <a:t> to predict severity level of long-lived bug report</a:t>
            </a:r>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7</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9565" y="1031575"/>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07629" y="3062576"/>
            <a:ext cx="421321" cy="421321"/>
          </a:xfrm>
          <a:prstGeom prst="rect">
            <a:avLst/>
          </a:prstGeom>
        </p:spPr>
      </p:pic>
    </p:spTree>
    <p:extLst>
      <p:ext uri="{BB962C8B-B14F-4D97-AF65-F5344CB8AC3E}">
        <p14:creationId xmlns:p14="http://schemas.microsoft.com/office/powerpoint/2010/main" val="184898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lnSpc>
                <a:spcPct val="170000"/>
              </a:lnSpc>
              <a:buFont typeface="+mj-lt"/>
              <a:buAutoNum type="arabicPeriod" startAt="3"/>
            </a:pPr>
            <a:r>
              <a:rPr lang="en-US" dirty="0"/>
              <a:t>Develop </a:t>
            </a:r>
            <a:r>
              <a:rPr lang="en-US" dirty="0">
                <a:solidFill>
                  <a:schemeClr val="accent2"/>
                </a:solidFill>
              </a:rPr>
              <a:t>new learning models </a:t>
            </a:r>
            <a:r>
              <a:rPr lang="en-US" dirty="0"/>
              <a:t>to automatically predict severity level of long-lived bug reports.</a:t>
            </a:r>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8</a:t>
            </a:fld>
            <a:endParaRPr lang="en-US" dirty="0"/>
          </a:p>
        </p:txBody>
      </p:sp>
    </p:spTree>
    <p:extLst>
      <p:ext uri="{BB962C8B-B14F-4D97-AF65-F5344CB8AC3E}">
        <p14:creationId xmlns:p14="http://schemas.microsoft.com/office/powerpoint/2010/main" val="37100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3C97F3B-91A8-C04F-972B-C3910F205611}"/>
              </a:ext>
            </a:extLst>
          </p:cNvPr>
          <p:cNvSpPr>
            <a:spLocks noGrp="1"/>
          </p:cNvSpPr>
          <p:nvPr>
            <p:ph type="sldNum" sz="quarter" idx="12"/>
          </p:nvPr>
        </p:nvSpPr>
        <p:spPr/>
        <p:txBody>
          <a:bodyPr/>
          <a:lstStyle/>
          <a:p>
            <a:fld id="{79D6BE41-4F07-9843-B89E-F43C6BF0BE36}" type="slidenum">
              <a:rPr lang="en-US" smtClean="0"/>
              <a:t>9</a:t>
            </a:fld>
            <a:endParaRPr lang="en-US"/>
          </a:p>
        </p:txBody>
      </p:sp>
      <p:sp>
        <p:nvSpPr>
          <p:cNvPr id="41" name="Title 3">
            <a:extLst>
              <a:ext uri="{FF2B5EF4-FFF2-40B4-BE49-F238E27FC236}">
                <a16:creationId xmlns:a16="http://schemas.microsoft.com/office/drawing/2014/main" id="{E1810F86-9F56-BB47-92E5-07A883CF5B69}"/>
              </a:ext>
            </a:extLst>
          </p:cNvPr>
          <p:cNvSpPr>
            <a:spLocks noGrp="1"/>
          </p:cNvSpPr>
          <p:nvPr>
            <p:ph type="title"/>
          </p:nvPr>
        </p:nvSpPr>
        <p:spPr>
          <a:xfrm>
            <a:off x="372686" y="348796"/>
            <a:ext cx="11406938" cy="935152"/>
          </a:xfrm>
        </p:spPr>
        <p:txBody>
          <a:bodyPr>
            <a:noAutofit/>
          </a:bodyPr>
          <a:lstStyle/>
          <a:p>
            <a:r>
              <a:rPr lang="en-US" sz="3200" dirty="0"/>
              <a:t>Modeling Temporal Context of Long-Lived Bug Report</a:t>
            </a:r>
            <a:endParaRPr lang="en-US" sz="3200" dirty="0">
              <a:solidFill>
                <a:schemeClr val="accent5"/>
              </a:solidFill>
            </a:endParaRPr>
          </a:p>
        </p:txBody>
      </p:sp>
    </p:spTree>
    <p:extLst>
      <p:ext uri="{BB962C8B-B14F-4D97-AF65-F5344CB8AC3E}">
        <p14:creationId xmlns:p14="http://schemas.microsoft.com/office/powerpoint/2010/main" val="326469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3282</TotalTime>
  <Words>1824</Words>
  <Application>Microsoft Macintosh PowerPoint</Application>
  <PresentationFormat>Widescreen</PresentationFormat>
  <Paragraphs>533</Paragraphs>
  <Slides>61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Apple Symbols</vt:lpstr>
      <vt:lpstr>Arial</vt:lpstr>
      <vt:lpstr>Calibri</vt:lpstr>
      <vt:lpstr>Noto Nastaliq Urdu</vt:lpstr>
      <vt:lpstr>Tahoma</vt:lpstr>
      <vt:lpstr>Times New Roman</vt:lpstr>
      <vt:lpstr>Wingdings</vt:lpstr>
      <vt:lpstr>Office Theme</vt:lpstr>
      <vt:lpstr>Improving Bug Report Severity Level Prediction on Free/Libre Open Source Software Doctorate Qualifying Exam </vt:lpstr>
      <vt:lpstr>Agenda</vt:lpstr>
      <vt:lpstr>Context</vt:lpstr>
      <vt:lpstr>Context</vt:lpstr>
      <vt:lpstr>Motivation</vt:lpstr>
      <vt:lpstr>Motivation</vt:lpstr>
      <vt:lpstr>Research Goals</vt:lpstr>
      <vt:lpstr>Research Goals</vt:lpstr>
      <vt:lpstr>Modeling Temporal Context of Long-Lived Bug Report</vt:lpstr>
      <vt:lpstr>Modeling Temporal Context of Long-Lived Bug Report</vt:lpstr>
      <vt:lpstr>Imbalanced Data in Bug Report Repositories</vt:lpstr>
      <vt:lpstr>High Dimensionality Data in Bug Report Repositories </vt:lpstr>
      <vt:lpstr>Investigating the State-of-the-Art in ML and FS methods</vt:lpstr>
      <vt:lpstr>Research Activities Done</vt:lpstr>
      <vt:lpstr>Exploration of Bug Report Repositories</vt:lpstr>
      <vt:lpstr>Machine Learning Experiments</vt:lpstr>
      <vt:lpstr>Bug Report Severity Prediction Mapping Review</vt:lpstr>
      <vt:lpstr>Bug Report Severity Prediction Mapping Review</vt:lpstr>
      <vt:lpstr>Some Conclusions from Our Mapping Review</vt:lpstr>
      <vt:lpstr>Research Proposal</vt:lpstr>
      <vt:lpstr>Research Proposal</vt:lpstr>
      <vt:lpstr>Research Proposal</vt:lpstr>
      <vt:lpstr>Research Proposal</vt:lpstr>
      <vt:lpstr>Research Proposal</vt:lpstr>
      <vt:lpstr>Research Proposal</vt:lpstr>
      <vt:lpstr>Research Proposal</vt:lpstr>
      <vt:lpstr>Time Line</vt:lpstr>
      <vt:lpstr>Contributions</vt:lpstr>
      <vt:lpstr>PowerPoint Presentation</vt:lpstr>
      <vt:lpstr>Distribution by Bug Tracking System</vt:lpstr>
      <vt:lpstr>Distribution by Evaluation Measure Category</vt:lpstr>
      <vt:lpstr>Distribution by Evaluation Measure</vt:lpstr>
      <vt:lpstr>Distribution by Tool Category</vt:lpstr>
      <vt:lpstr>Distribution by Features (partially)</vt:lpstr>
      <vt:lpstr>Distribution by Feature Category</vt:lpstr>
      <vt:lpstr>Distribution by Feature Selection Method</vt:lpstr>
      <vt:lpstr>Paper Distribution by FLOSS</vt:lpstr>
      <vt:lpstr>Distribution by FLOSS Category</vt:lpstr>
      <vt:lpstr>Distribution by TM methods</vt:lpstr>
      <vt:lpstr>Distribution by ML Algorithms</vt:lpstr>
      <vt:lpstr>Distribution by ML Category</vt:lpstr>
      <vt:lpstr>Paper Distribution by Prediction Problem</vt:lpstr>
      <vt:lpstr>Distribution by Problem Category</vt:lpstr>
      <vt:lpstr>Distribution by Sampling Methods</vt:lpstr>
      <vt:lpstr>Distribution by Sampling Method Category</vt:lpstr>
      <vt:lpstr>Distribution by Statistical Test</vt:lpstr>
      <vt:lpstr>Distribution By Statistical Test Category</vt:lpstr>
      <vt:lpstr>Paper Distribution by TM Methods</vt:lpstr>
      <vt:lpstr>Distribution by TM Category</vt:lpstr>
      <vt:lpstr>Research Activities</vt:lpstr>
      <vt:lpstr>Problem Formal Definition:</vt:lpstr>
      <vt:lpstr>Main Research Goal: Our New Learning Models Will Based on Three Hypothesis </vt:lpstr>
      <vt:lpstr>Temporal Context of Bug Reports:</vt:lpstr>
      <vt:lpstr>Research Activity: Exploration of FLOSS Bug Reports Repositories</vt:lpstr>
      <vt:lpstr>Problem and Hypothesis: Our Hypothesis</vt:lpstr>
      <vt:lpstr>State-Of-The-Art: From Our Mapping Review</vt:lpstr>
      <vt:lpstr>Research Activity: Identifying main problems, gaps e opportunities</vt:lpstr>
      <vt:lpstr>Research Activity: Implementing and Evaluation New Learning Models for Bug Report Severity Prediction</vt:lpstr>
      <vt:lpstr>Research Activity: Learning with peers reviews</vt:lpstr>
      <vt:lpstr>Temporal Context of Bug Reports:</vt:lpstr>
      <vt:lpstr>Main Research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338</cp:revision>
  <dcterms:created xsi:type="dcterms:W3CDTF">2018-09-04T12:06:54Z</dcterms:created>
  <dcterms:modified xsi:type="dcterms:W3CDTF">2018-09-20T18:22:56Z</dcterms:modified>
</cp:coreProperties>
</file>