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312" r:id="rId3"/>
    <p:sldId id="271" r:id="rId4"/>
    <p:sldId id="308" r:id="rId5"/>
    <p:sldId id="289" r:id="rId6"/>
    <p:sldId id="273" r:id="rId7"/>
    <p:sldId id="314" r:id="rId8"/>
    <p:sldId id="275" r:id="rId9"/>
    <p:sldId id="344" r:id="rId10"/>
    <p:sldId id="293" r:id="rId11"/>
    <p:sldId id="294" r:id="rId12"/>
    <p:sldId id="305" r:id="rId13"/>
    <p:sldId id="339" r:id="rId14"/>
    <p:sldId id="316" r:id="rId15"/>
    <p:sldId id="296" r:id="rId16"/>
    <p:sldId id="286" r:id="rId17"/>
    <p:sldId id="317" r:id="rId18"/>
    <p:sldId id="318" r:id="rId19"/>
    <p:sldId id="276" r:id="rId20"/>
    <p:sldId id="277" r:id="rId21"/>
    <p:sldId id="278" r:id="rId22"/>
    <p:sldId id="279" r:id="rId23"/>
    <p:sldId id="280" r:id="rId24"/>
    <p:sldId id="281" r:id="rId25"/>
    <p:sldId id="282" r:id="rId26"/>
    <p:sldId id="343" r:id="rId27"/>
    <p:sldId id="342" r:id="rId28"/>
    <p:sldId id="306" r:id="rId29"/>
    <p:sldId id="319" r:id="rId30"/>
    <p:sldId id="323" r:id="rId31"/>
    <p:sldId id="336" r:id="rId32"/>
    <p:sldId id="320" r:id="rId33"/>
    <p:sldId id="331" r:id="rId34"/>
    <p:sldId id="324" r:id="rId35"/>
    <p:sldId id="332" r:id="rId36"/>
    <p:sldId id="329" r:id="rId37"/>
    <p:sldId id="322" r:id="rId38"/>
    <p:sldId id="334" r:id="rId39"/>
    <p:sldId id="335" r:id="rId40"/>
    <p:sldId id="345" r:id="rId41"/>
    <p:sldId id="325" r:id="rId42"/>
    <p:sldId id="330" r:id="rId43"/>
    <p:sldId id="326" r:id="rId44"/>
    <p:sldId id="337" r:id="rId45"/>
    <p:sldId id="327" r:id="rId46"/>
    <p:sldId id="338" r:id="rId47"/>
    <p:sldId id="321" r:id="rId48"/>
    <p:sldId id="333" r:id="rId49"/>
    <p:sldId id="328" r:id="rId50"/>
    <p:sldId id="295" r:id="rId51"/>
    <p:sldId id="303" r:id="rId52"/>
    <p:sldId id="310" r:id="rId53"/>
    <p:sldId id="298" r:id="rId54"/>
    <p:sldId id="297" r:id="rId55"/>
    <p:sldId id="304" r:id="rId56"/>
    <p:sldId id="309" r:id="rId57"/>
    <p:sldId id="299" r:id="rId58"/>
    <p:sldId id="300" r:id="rId59"/>
    <p:sldId id="288" r:id="rId60"/>
    <p:sldId id="340" r:id="rId61"/>
    <p:sldId id="26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78"/>
    <p:restoredTop sz="78341"/>
  </p:normalViewPr>
  <p:slideViewPr>
    <p:cSldViewPr snapToGrid="0" snapToObjects="1">
      <p:cViewPr varScale="1">
        <p:scale>
          <a:sx n="85" d="100"/>
          <a:sy n="85" d="100"/>
        </p:scale>
        <p:origin x="1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Boa tarde a todos, meu nome é Luiz. Em primeiro lugar, gostaria de agradecer as professoras </a:t>
            </a:r>
            <a:r>
              <a:rPr lang="pt-BR" noProof="0" dirty="0" err="1"/>
              <a:t>Islene</a:t>
            </a:r>
            <a:r>
              <a:rPr lang="pt-BR" noProof="0" dirty="0"/>
              <a:t> e Rosana e ao professor </a:t>
            </a:r>
            <a:r>
              <a:rPr lang="pt-BR" noProof="0" dirty="0" err="1"/>
              <a:t>Helio</a:t>
            </a:r>
            <a:r>
              <a:rPr lang="pt-BR" noProof="0" dirty="0"/>
              <a:t> por terem aceitado o convite para participar do meu exame de qualificação cujo tema de pesquisa é “</a:t>
            </a:r>
            <a:r>
              <a:rPr lang="pt-BR" noProof="0" dirty="0" err="1"/>
              <a:t>Improving</a:t>
            </a:r>
            <a:r>
              <a:rPr lang="pt-BR" noProof="0" dirty="0"/>
              <a:t> Bug </a:t>
            </a:r>
            <a:r>
              <a:rPr lang="pt-BR" noProof="0" dirty="0" err="1"/>
              <a:t>Report</a:t>
            </a:r>
            <a:r>
              <a:rPr lang="pt-BR" noProof="0" dirty="0"/>
              <a:t> </a:t>
            </a:r>
            <a:r>
              <a:rPr lang="pt-BR" noProof="0" dirty="0" err="1"/>
              <a:t>Severity</a:t>
            </a:r>
            <a:r>
              <a:rPr lang="pt-BR" noProof="0" dirty="0"/>
              <a:t> </a:t>
            </a:r>
            <a:r>
              <a:rPr lang="pt-BR" noProof="0" dirty="0" err="1"/>
              <a:t>Level</a:t>
            </a:r>
            <a:r>
              <a:rPr lang="pt-BR" noProof="0" dirty="0"/>
              <a:t> </a:t>
            </a:r>
            <a:r>
              <a:rPr lang="pt-BR" noProof="0" dirty="0" err="1"/>
              <a:t>Prediction</a:t>
            </a:r>
            <a:r>
              <a:rPr lang="pt-BR" noProof="0" dirty="0"/>
              <a:t> </a:t>
            </a:r>
            <a:r>
              <a:rPr lang="pt-BR" noProof="0" dirty="0" err="1"/>
              <a:t>on</a:t>
            </a:r>
            <a:r>
              <a:rPr lang="pt-BR" noProof="0" dirty="0"/>
              <a:t> </a:t>
            </a:r>
            <a:r>
              <a:rPr lang="pt-BR" noProof="0" dirty="0" err="1"/>
              <a:t>Free</a:t>
            </a:r>
            <a:r>
              <a:rPr lang="pt-BR" noProof="0" dirty="0"/>
              <a:t>/Libre Open </a:t>
            </a:r>
            <a:r>
              <a:rPr lang="pt-BR" noProof="0" dirty="0" err="1"/>
              <a:t>Source</a:t>
            </a:r>
            <a:r>
              <a:rPr lang="pt-BR" noProof="0" dirty="0"/>
              <a:t> Software (FLOSS)”  sob a orientação dos professores Mario Lúcio Côrtes e Ricardo da Silva Torres.</a:t>
            </a:r>
          </a:p>
        </p:txBody>
      </p:sp>
      <p:sp>
        <p:nvSpPr>
          <p:cNvPr id="4" name="Slide Number Placeholder 3"/>
          <p:cNvSpPr>
            <a:spLocks noGrp="1"/>
          </p:cNvSpPr>
          <p:nvPr>
            <p:ph type="sldNum" sz="quarter" idx="5"/>
          </p:nvPr>
        </p:nvSpPr>
        <p:spPr/>
        <p:txBody>
          <a:bodyPr/>
          <a:lstStyle/>
          <a:p>
            <a:fld id="{2E37981E-99AA-524C-88BC-A32F11FE0861}" type="slidenum">
              <a:rPr lang="en-US" smtClean="0"/>
              <a:t>1</a:t>
            </a:fld>
            <a:endParaRPr lang="en-US"/>
          </a:p>
        </p:txBody>
      </p:sp>
    </p:spTree>
    <p:extLst>
      <p:ext uri="{BB962C8B-B14F-4D97-AF65-F5344CB8AC3E}">
        <p14:creationId xmlns:p14="http://schemas.microsoft.com/office/powerpoint/2010/main" val="145684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 partir de estudos exploratórios em diversos repositórios, como por exemplo, o CASSANDRA nós identificamos que a severidade default e a severidade com maior porcentagem de bug </a:t>
            </a:r>
            <a:r>
              <a:rPr lang="pt-BR" noProof="0" dirty="0" err="1"/>
              <a:t>reports</a:t>
            </a:r>
            <a:r>
              <a:rPr lang="pt-BR" noProof="0" dirty="0"/>
              <a:t>. Isto também ficou evidente, a partir do nosso mapeamento sistemático que apontou que dos 27 artigos apenas 7 tentaram </a:t>
            </a:r>
            <a:r>
              <a:rPr lang="pt-BR" noProof="0" dirty="0" err="1"/>
              <a:t>tartar</a:t>
            </a:r>
            <a:r>
              <a:rPr lang="pt-BR" noProof="0" dirty="0"/>
              <a:t> utilizando métodos convencionais este problema. O restante dos artigos ignorou a classe default a responsável pelo maior desbalanceamento. </a:t>
            </a:r>
          </a:p>
        </p:txBody>
      </p:sp>
      <p:sp>
        <p:nvSpPr>
          <p:cNvPr id="4" name="Slide Number Placeholder 3"/>
          <p:cNvSpPr>
            <a:spLocks noGrp="1"/>
          </p:cNvSpPr>
          <p:nvPr>
            <p:ph type="sldNum" sz="quarter" idx="5"/>
          </p:nvPr>
        </p:nvSpPr>
        <p:spPr/>
        <p:txBody>
          <a:bodyPr/>
          <a:lstStyle/>
          <a:p>
            <a:fld id="{2E37981E-99AA-524C-88BC-A32F11FE0861}" type="slidenum">
              <a:rPr lang="en-US" smtClean="0"/>
              <a:t>10</a:t>
            </a:fld>
            <a:endParaRPr lang="en-US"/>
          </a:p>
        </p:txBody>
      </p:sp>
    </p:spTree>
    <p:extLst>
      <p:ext uri="{BB962C8B-B14F-4D97-AF65-F5344CB8AC3E}">
        <p14:creationId xmlns:p14="http://schemas.microsoft.com/office/powerpoint/2010/main" val="2911427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bug </a:t>
            </a:r>
            <a:r>
              <a:rPr lang="pt-BR" noProof="0" dirty="0" err="1"/>
              <a:t>report</a:t>
            </a:r>
            <a:r>
              <a:rPr lang="pt-BR" noProof="0" dirty="0"/>
              <a:t> possui três atributos que são textos não estruturado. A literatura para transformar esses atributos em </a:t>
            </a:r>
            <a:r>
              <a:rPr lang="pt-BR" noProof="0" dirty="0" err="1"/>
              <a:t>features</a:t>
            </a:r>
            <a:r>
              <a:rPr lang="pt-BR" noProof="0" dirty="0"/>
              <a:t> utilizou basicamente Bag-</a:t>
            </a:r>
            <a:r>
              <a:rPr lang="pt-BR" noProof="0" dirty="0" err="1"/>
              <a:t>of</a:t>
            </a:r>
            <a:r>
              <a:rPr lang="pt-BR" noProof="0" dirty="0"/>
              <a:t>-</a:t>
            </a:r>
            <a:r>
              <a:rPr lang="pt-BR" noProof="0" dirty="0" err="1"/>
              <a:t>Words</a:t>
            </a:r>
            <a:r>
              <a:rPr lang="pt-BR" noProof="0" dirty="0"/>
              <a:t> de 1 palavra e TF-IDF para atribuir um peso aos termos gerados a partir desses atributos. Essa abordagem traz o problema de alta dimensionalidade que prejudica o desempenho dos </a:t>
            </a:r>
            <a:r>
              <a:rPr lang="pt-BR" noProof="0" dirty="0" err="1"/>
              <a:t>preditores</a:t>
            </a:r>
            <a:r>
              <a:rPr lang="pt-BR" noProof="0" dirty="0"/>
              <a:t>. Entretanto, poucos artigos utilizaram formalmente um métodos de seleção de </a:t>
            </a:r>
            <a:r>
              <a:rPr lang="pt-BR" noProof="0" dirty="0" err="1"/>
              <a:t>feature</a:t>
            </a:r>
            <a:r>
              <a:rPr lang="pt-BR" noProof="0" dirty="0"/>
              <a:t>. Um outra hipótese da nossa pesquisa é que novos métodos de seleção </a:t>
            </a:r>
            <a:r>
              <a:rPr lang="pt-BR" noProof="0" dirty="0" err="1"/>
              <a:t>features</a:t>
            </a:r>
            <a:r>
              <a:rPr lang="pt-BR" noProof="0" dirty="0"/>
              <a:t> </a:t>
            </a:r>
            <a:r>
              <a:rPr lang="pt-BR" noProof="0" dirty="0" err="1"/>
              <a:t>melhorão</a:t>
            </a:r>
            <a:r>
              <a:rPr lang="pt-BR" noProof="0" dirty="0"/>
              <a:t> que levem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11</a:t>
            </a:fld>
            <a:endParaRPr lang="en-US"/>
          </a:p>
        </p:txBody>
      </p:sp>
    </p:spTree>
    <p:extLst>
      <p:ext uri="{BB962C8B-B14F-4D97-AF65-F5344CB8AC3E}">
        <p14:creationId xmlns:p14="http://schemas.microsoft.com/office/powerpoint/2010/main" val="3151695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abordagens</a:t>
            </a:r>
            <a:r>
              <a:rPr lang="en-US" dirty="0"/>
              <a:t> </a:t>
            </a:r>
            <a:r>
              <a:rPr lang="en-US" dirty="0" err="1"/>
              <a:t>propostas</a:t>
            </a:r>
            <a:r>
              <a:rPr lang="en-US" dirty="0"/>
              <a:t> </a:t>
            </a:r>
            <a:r>
              <a:rPr lang="en-US" dirty="0" err="1"/>
              <a:t>na</a:t>
            </a:r>
            <a:r>
              <a:rPr lang="en-US" dirty="0"/>
              <a:t> </a:t>
            </a:r>
            <a:r>
              <a:rPr lang="en-US" dirty="0" err="1"/>
              <a:t>literartura</a:t>
            </a:r>
            <a:r>
              <a:rPr lang="en-US" dirty="0"/>
              <a:t> se </a:t>
            </a:r>
            <a:r>
              <a:rPr lang="en-US" dirty="0" err="1"/>
              <a:t>apoiaram</a:t>
            </a:r>
            <a:r>
              <a:rPr lang="en-US" dirty="0"/>
              <a:t> </a:t>
            </a:r>
            <a:r>
              <a:rPr lang="en-US" dirty="0" err="1"/>
              <a:t>em</a:t>
            </a:r>
            <a:r>
              <a:rPr lang="en-US" dirty="0"/>
              <a:t> </a:t>
            </a:r>
            <a:r>
              <a:rPr lang="en-US" dirty="0" err="1"/>
              <a:t>algoritmos</a:t>
            </a:r>
            <a:r>
              <a:rPr lang="en-US" dirty="0"/>
              <a:t> </a:t>
            </a:r>
            <a:r>
              <a:rPr lang="en-US" dirty="0" err="1"/>
              <a:t>tradicionais</a:t>
            </a:r>
            <a:r>
              <a:rPr lang="en-US" dirty="0"/>
              <a:t> de </a:t>
            </a:r>
            <a:r>
              <a:rPr lang="en-US" dirty="0" err="1"/>
              <a:t>aprendizado</a:t>
            </a:r>
            <a:r>
              <a:rPr lang="en-US" dirty="0"/>
              <a:t> de </a:t>
            </a:r>
            <a:r>
              <a:rPr lang="en-US" dirty="0" err="1"/>
              <a:t>máquina</a:t>
            </a:r>
            <a:r>
              <a:rPr lang="en-US" dirty="0"/>
              <a:t>, boa </a:t>
            </a:r>
            <a:r>
              <a:rPr lang="en-US" dirty="0" err="1"/>
              <a:t>parte</a:t>
            </a:r>
            <a:r>
              <a:rPr lang="en-US" dirty="0"/>
              <a:t> </a:t>
            </a:r>
            <a:r>
              <a:rPr lang="en-US" dirty="0" err="1"/>
              <a:t>delas</a:t>
            </a:r>
            <a:r>
              <a:rPr lang="en-US" dirty="0"/>
              <a:t> </a:t>
            </a:r>
            <a:r>
              <a:rPr lang="en-US" dirty="0" err="1"/>
              <a:t>utilizaram</a:t>
            </a:r>
            <a:r>
              <a:rPr lang="en-US" dirty="0"/>
              <a:t> </a:t>
            </a:r>
            <a:r>
              <a:rPr lang="en-US" dirty="0" err="1"/>
              <a:t>algoritmos</a:t>
            </a:r>
            <a:r>
              <a:rPr lang="en-US" dirty="0"/>
              <a:t> </a:t>
            </a:r>
            <a:r>
              <a:rPr lang="en-US" dirty="0" err="1"/>
              <a:t>probabilísticos</a:t>
            </a:r>
            <a:r>
              <a:rPr lang="en-US" dirty="0"/>
              <a:t>, </a:t>
            </a:r>
            <a:r>
              <a:rPr lang="en-US" dirty="0" err="1"/>
              <a:t>como</a:t>
            </a:r>
            <a:r>
              <a:rPr lang="en-US" dirty="0"/>
              <a:t> </a:t>
            </a:r>
            <a:r>
              <a:rPr lang="en-US" dirty="0" err="1"/>
              <a:t>Näive</a:t>
            </a:r>
            <a:r>
              <a:rPr lang="en-US" dirty="0"/>
              <a:t> Byes. </a:t>
            </a:r>
            <a:r>
              <a:rPr lang="en-US" dirty="0" err="1"/>
              <a:t>Nossa</a:t>
            </a:r>
            <a:r>
              <a:rPr lang="en-US" dirty="0"/>
              <a:t> </a:t>
            </a:r>
            <a:r>
              <a:rPr lang="en-US" dirty="0" err="1"/>
              <a:t>última</a:t>
            </a:r>
            <a:r>
              <a:rPr lang="en-US" dirty="0"/>
              <a:t> </a:t>
            </a:r>
            <a:r>
              <a:rPr lang="en-US" dirty="0" err="1"/>
              <a:t>hipótese</a:t>
            </a:r>
            <a:r>
              <a:rPr lang="en-US" dirty="0"/>
              <a:t> de </a:t>
            </a:r>
            <a:r>
              <a:rPr lang="en-US" dirty="0" err="1"/>
              <a:t>pesquisa</a:t>
            </a:r>
            <a:r>
              <a:rPr lang="en-US" dirty="0"/>
              <a:t>, que </a:t>
            </a:r>
            <a:r>
              <a:rPr lang="en-US" dirty="0" err="1"/>
              <a:t>métodos</a:t>
            </a:r>
            <a:r>
              <a:rPr lang="en-US" dirty="0"/>
              <a:t> </a:t>
            </a:r>
            <a:r>
              <a:rPr lang="en-US" dirty="0" err="1"/>
              <a:t>baseados</a:t>
            </a:r>
            <a:r>
              <a:rPr lang="en-US" dirty="0"/>
              <a:t> </a:t>
            </a:r>
            <a:r>
              <a:rPr lang="en-US" dirty="0" err="1"/>
              <a:t>em</a:t>
            </a:r>
            <a:r>
              <a:rPr lang="en-US" dirty="0"/>
              <a:t> data-driven </a:t>
            </a:r>
            <a:r>
              <a:rPr lang="pt-BR" noProof="0" dirty="0"/>
              <a:t>que também levem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12</a:t>
            </a:fld>
            <a:endParaRPr lang="en-US"/>
          </a:p>
        </p:txBody>
      </p:sp>
    </p:spTree>
    <p:extLst>
      <p:ext uri="{BB962C8B-B14F-4D97-AF65-F5344CB8AC3E}">
        <p14:creationId xmlns:p14="http://schemas.microsoft.com/office/powerpoint/2010/main" val="1703168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Desenvolver</a:t>
            </a:r>
            <a:r>
              <a:rPr lang="en-US" dirty="0"/>
              <a:t> </a:t>
            </a:r>
            <a:r>
              <a:rPr lang="en-US" dirty="0" err="1"/>
              <a:t>novos</a:t>
            </a:r>
            <a:r>
              <a:rPr lang="en-US" dirty="0"/>
              <a:t> </a:t>
            </a:r>
            <a:r>
              <a:rPr lang="en-US" dirty="0" err="1"/>
              <a:t>modelos</a:t>
            </a:r>
            <a:r>
              <a:rPr lang="en-US" dirty="0"/>
              <a:t> de </a:t>
            </a:r>
            <a:r>
              <a:rPr lang="en-US" dirty="0" err="1"/>
              <a:t>aprendizagem</a:t>
            </a:r>
            <a:r>
              <a:rPr lang="en-US" dirty="0"/>
              <a:t> para a </a:t>
            </a:r>
            <a:r>
              <a:rPr lang="en-US" dirty="0" err="1"/>
              <a:t>predição</a:t>
            </a:r>
            <a:r>
              <a:rPr lang="en-US" dirty="0"/>
              <a:t> de bug reports que </a:t>
            </a:r>
            <a:r>
              <a:rPr lang="en-US" dirty="0" err="1"/>
              <a:t>tratatam</a:t>
            </a:r>
            <a:r>
              <a:rPr lang="en-US" dirty="0"/>
              <a:t> dos </a:t>
            </a:r>
            <a:r>
              <a:rPr lang="en-US" dirty="0" err="1"/>
              <a:t>problemas</a:t>
            </a:r>
            <a:r>
              <a:rPr lang="en-US" dirty="0"/>
              <a:t> </a:t>
            </a:r>
            <a:r>
              <a:rPr lang="en-US" dirty="0" err="1"/>
              <a:t>ou</a:t>
            </a:r>
            <a:r>
              <a:rPr lang="en-US" dirty="0"/>
              <a:t> lacunas </a:t>
            </a:r>
            <a:r>
              <a:rPr lang="en-US" dirty="0" err="1"/>
              <a:t>mencionados</a:t>
            </a:r>
            <a:r>
              <a:rPr lang="en-US" dirty="0"/>
              <a:t> no slide anterior.</a:t>
            </a:r>
          </a:p>
        </p:txBody>
      </p:sp>
      <p:sp>
        <p:nvSpPr>
          <p:cNvPr id="4" name="Slide Number Placeholder 3"/>
          <p:cNvSpPr>
            <a:spLocks noGrp="1"/>
          </p:cNvSpPr>
          <p:nvPr>
            <p:ph type="sldNum" sz="quarter" idx="5"/>
          </p:nvPr>
        </p:nvSpPr>
        <p:spPr/>
        <p:txBody>
          <a:bodyPr/>
          <a:lstStyle/>
          <a:p>
            <a:fld id="{2E37981E-99AA-524C-88BC-A32F11FE0861}" type="slidenum">
              <a:rPr lang="en-US" smtClean="0"/>
              <a:t>13</a:t>
            </a:fld>
            <a:endParaRPr lang="en-US"/>
          </a:p>
        </p:txBody>
      </p:sp>
    </p:spTree>
    <p:extLst>
      <p:ext uri="{BB962C8B-B14F-4D97-AF65-F5344CB8AC3E}">
        <p14:creationId xmlns:p14="http://schemas.microsoft.com/office/powerpoint/2010/main" val="286665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14</a:t>
            </a:fld>
            <a:endParaRPr lang="en-US"/>
          </a:p>
        </p:txBody>
      </p:sp>
    </p:spTree>
    <p:extLst>
      <p:ext uri="{BB962C8B-B14F-4D97-AF65-F5344CB8AC3E}">
        <p14:creationId xmlns:p14="http://schemas.microsoft.com/office/powerpoint/2010/main" val="1654224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um </a:t>
            </a:r>
            <a:r>
              <a:rPr lang="en-US" dirty="0" err="1"/>
              <a:t>estudo</a:t>
            </a:r>
            <a:r>
              <a:rPr lang="en-US" dirty="0"/>
              <a:t> </a:t>
            </a:r>
            <a:r>
              <a:rPr lang="en-US" dirty="0" err="1"/>
              <a:t>exploratório</a:t>
            </a:r>
            <a:r>
              <a:rPr lang="en-US" dirty="0"/>
              <a:t> </a:t>
            </a:r>
            <a:r>
              <a:rPr lang="en-US" dirty="0" err="1"/>
              <a:t>em</a:t>
            </a:r>
            <a:r>
              <a:rPr lang="en-US" dirty="0"/>
              <a:t> </a:t>
            </a:r>
            <a:r>
              <a:rPr lang="en-US" dirty="0" err="1"/>
              <a:t>diversos</a:t>
            </a:r>
            <a:r>
              <a:rPr lang="en-US" dirty="0"/>
              <a:t> </a:t>
            </a:r>
            <a:r>
              <a:rPr lang="en-US" dirty="0" err="1"/>
              <a:t>projetos</a:t>
            </a:r>
            <a:r>
              <a:rPr lang="en-US" dirty="0"/>
              <a:t> FLOSS, entre </a:t>
            </a:r>
            <a:r>
              <a:rPr lang="en-US" dirty="0" err="1"/>
              <a:t>eles</a:t>
            </a:r>
            <a:r>
              <a:rPr lang="en-US" dirty="0"/>
              <a:t> o Cassandra e o Hadoop. Nesta </a:t>
            </a:r>
            <a:r>
              <a:rPr lang="en-US" dirty="0" err="1"/>
              <a:t>exploração</a:t>
            </a:r>
            <a:r>
              <a:rPr lang="en-US" dirty="0"/>
              <a:t> </a:t>
            </a:r>
            <a:r>
              <a:rPr lang="en-US" dirty="0" err="1"/>
              <a:t>nós</a:t>
            </a:r>
            <a:r>
              <a:rPr lang="en-US" dirty="0"/>
              <a:t> </a:t>
            </a:r>
            <a:r>
              <a:rPr lang="en-US" dirty="0" err="1"/>
              <a:t>fizemos</a:t>
            </a:r>
            <a:r>
              <a:rPr lang="en-US" dirty="0"/>
              <a:t> </a:t>
            </a:r>
            <a:r>
              <a:rPr lang="en-US" dirty="0" err="1"/>
              <a:t>diversos</a:t>
            </a:r>
            <a:r>
              <a:rPr lang="en-US" dirty="0"/>
              <a:t> </a:t>
            </a:r>
            <a:r>
              <a:rPr lang="en-US" dirty="0" err="1"/>
              <a:t>levantamentos</a:t>
            </a:r>
            <a:r>
              <a:rPr lang="en-US" dirty="0"/>
              <a:t> </a:t>
            </a:r>
            <a:r>
              <a:rPr lang="en-US" dirty="0" err="1"/>
              <a:t>estatísticos</a:t>
            </a:r>
            <a:r>
              <a:rPr lang="en-US" dirty="0"/>
              <a:t>,  </a:t>
            </a:r>
            <a:r>
              <a:rPr lang="en-US" dirty="0" err="1"/>
              <a:t>como</a:t>
            </a:r>
            <a:r>
              <a:rPr lang="en-US" dirty="0"/>
              <a:t> </a:t>
            </a:r>
            <a:r>
              <a:rPr lang="en-US" dirty="0" err="1"/>
              <a:t>por</a:t>
            </a:r>
            <a:r>
              <a:rPr lang="en-US" dirty="0"/>
              <a:t> </a:t>
            </a:r>
            <a:r>
              <a:rPr lang="en-US" dirty="0" err="1"/>
              <a:t>exemplo</a:t>
            </a:r>
            <a:r>
              <a:rPr lang="en-US" dirty="0"/>
              <a:t>, a </a:t>
            </a:r>
            <a:r>
              <a:rPr lang="en-US" dirty="0" err="1"/>
              <a:t>quantidade</a:t>
            </a:r>
            <a:r>
              <a:rPr lang="en-US" dirty="0"/>
              <a:t> de </a:t>
            </a:r>
            <a:r>
              <a:rPr lang="en-US" dirty="0" err="1"/>
              <a:t>dias</a:t>
            </a:r>
            <a:r>
              <a:rPr lang="en-US" dirty="0"/>
              <a:t> que </a:t>
            </a:r>
            <a:r>
              <a:rPr lang="en-US" dirty="0" err="1"/>
              <a:t>os</a:t>
            </a:r>
            <a:r>
              <a:rPr lang="en-US" dirty="0"/>
              <a:t> bugs </a:t>
            </a:r>
            <a:r>
              <a:rPr lang="en-US" dirty="0" err="1"/>
              <a:t>reportas</a:t>
            </a:r>
            <a:r>
              <a:rPr lang="en-US" dirty="0"/>
              <a:t> </a:t>
            </a:r>
            <a:r>
              <a:rPr lang="en-US" dirty="0" err="1"/>
              <a:t>eram</a:t>
            </a:r>
            <a:r>
              <a:rPr lang="en-US" dirty="0"/>
              <a:t> </a:t>
            </a:r>
            <a:r>
              <a:rPr lang="en-US" dirty="0" err="1"/>
              <a:t>fechados</a:t>
            </a:r>
            <a:r>
              <a:rPr lang="en-US" dirty="0"/>
              <a:t>. </a:t>
            </a:r>
            <a:r>
              <a:rPr lang="en-US" dirty="0" err="1"/>
              <a:t>Nós</a:t>
            </a:r>
            <a:r>
              <a:rPr lang="en-US" dirty="0"/>
              <a:t> </a:t>
            </a:r>
            <a:r>
              <a:rPr lang="en-US" dirty="0" err="1"/>
              <a:t>também</a:t>
            </a:r>
            <a:r>
              <a:rPr lang="en-US" dirty="0"/>
              <a:t>, </a:t>
            </a:r>
            <a:r>
              <a:rPr lang="en-US" dirty="0" err="1"/>
              <a:t>criamos</a:t>
            </a:r>
            <a:r>
              <a:rPr lang="en-US" dirty="0"/>
              <a:t> </a:t>
            </a:r>
            <a:r>
              <a:rPr lang="en-US" dirty="0" err="1"/>
              <a:t>vários</a:t>
            </a:r>
            <a:r>
              <a:rPr lang="en-US" dirty="0"/>
              <a:t> </a:t>
            </a:r>
            <a:r>
              <a:rPr lang="en-US" dirty="0" err="1"/>
              <a:t>grafos</a:t>
            </a:r>
            <a:r>
              <a:rPr lang="en-US" dirty="0"/>
              <a:t> para </a:t>
            </a:r>
            <a:r>
              <a:rPr lang="en-US" dirty="0" err="1"/>
              <a:t>avaliar</a:t>
            </a:r>
            <a:r>
              <a:rPr lang="en-US" dirty="0"/>
              <a:t> </a:t>
            </a:r>
            <a:r>
              <a:rPr lang="en-US" dirty="0" err="1"/>
              <a:t>os</a:t>
            </a:r>
            <a:r>
              <a:rPr lang="en-US" dirty="0"/>
              <a:t> </a:t>
            </a:r>
            <a:r>
              <a:rPr lang="en-US" dirty="0" err="1"/>
              <a:t>relacionamentos</a:t>
            </a:r>
            <a:r>
              <a:rPr lang="en-US" dirty="0"/>
              <a:t> entre </a:t>
            </a:r>
            <a:r>
              <a:rPr lang="en-US" dirty="0" err="1"/>
              <a:t>os</a:t>
            </a:r>
            <a:r>
              <a:rPr lang="en-US" dirty="0"/>
              <a:t> bug reports.</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15</a:t>
            </a:fld>
            <a:endParaRPr lang="en-US"/>
          </a:p>
        </p:txBody>
      </p:sp>
    </p:spTree>
    <p:extLst>
      <p:ext uri="{BB962C8B-B14F-4D97-AF65-F5344CB8AC3E}">
        <p14:creationId xmlns:p14="http://schemas.microsoft.com/office/powerpoint/2010/main" val="1238040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a:t>
            </a:r>
            <a:r>
              <a:rPr lang="en-US" dirty="0" err="1"/>
              <a:t>diversos</a:t>
            </a:r>
            <a:r>
              <a:rPr lang="en-US" dirty="0"/>
              <a:t> </a:t>
            </a:r>
            <a:r>
              <a:rPr lang="en-US" dirty="0" err="1"/>
              <a:t>experimentos</a:t>
            </a:r>
            <a:r>
              <a:rPr lang="en-US" dirty="0"/>
              <a:t>, que me </a:t>
            </a:r>
            <a:r>
              <a:rPr lang="en-US" dirty="0" err="1"/>
              <a:t>permitiu</a:t>
            </a:r>
            <a:r>
              <a:rPr lang="en-US" dirty="0"/>
              <a:t> </a:t>
            </a:r>
            <a:r>
              <a:rPr lang="en-US" dirty="0" err="1"/>
              <a:t>aprender</a:t>
            </a:r>
            <a:r>
              <a:rPr lang="en-US" dirty="0"/>
              <a:t> e </a:t>
            </a:r>
            <a:r>
              <a:rPr lang="en-US" dirty="0" err="1"/>
              <a:t>aplicar</a:t>
            </a:r>
            <a:r>
              <a:rPr lang="en-US" dirty="0"/>
              <a:t> </a:t>
            </a:r>
            <a:r>
              <a:rPr lang="en-US" dirty="0" err="1"/>
              <a:t>diversas</a:t>
            </a:r>
            <a:r>
              <a:rPr lang="en-US" dirty="0"/>
              <a:t> </a:t>
            </a:r>
            <a:r>
              <a:rPr lang="en-US" dirty="0" err="1"/>
              <a:t>técnicas</a:t>
            </a:r>
            <a:r>
              <a:rPr lang="en-US" dirty="0"/>
              <a:t> de </a:t>
            </a:r>
            <a:r>
              <a:rPr lang="en-US" dirty="0" err="1"/>
              <a:t>aprendizado</a:t>
            </a:r>
            <a:r>
              <a:rPr lang="en-US" dirty="0"/>
              <a:t> de </a:t>
            </a:r>
            <a:r>
              <a:rPr lang="en-US" dirty="0" err="1"/>
              <a:t>máquina</a:t>
            </a:r>
            <a:r>
              <a:rPr lang="en-US" dirty="0"/>
              <a:t> que </a:t>
            </a:r>
            <a:r>
              <a:rPr lang="en-US" dirty="0" err="1"/>
              <a:t>envolveram</a:t>
            </a:r>
            <a:r>
              <a:rPr lang="en-US" dirty="0"/>
              <a:t> </a:t>
            </a:r>
            <a:r>
              <a:rPr lang="en-US" dirty="0" err="1"/>
              <a:t>todo</a:t>
            </a:r>
            <a:r>
              <a:rPr lang="en-US" dirty="0"/>
              <a:t> pipeline. Para </a:t>
            </a:r>
            <a:r>
              <a:rPr lang="en-US" dirty="0" err="1"/>
              <a:t>extração</a:t>
            </a:r>
            <a:r>
              <a:rPr lang="en-US" dirty="0"/>
              <a:t> de dados </a:t>
            </a:r>
            <a:r>
              <a:rPr lang="en-US" dirty="0" err="1"/>
              <a:t>nos</a:t>
            </a:r>
            <a:r>
              <a:rPr lang="en-US" dirty="0"/>
              <a:t> </a:t>
            </a:r>
            <a:r>
              <a:rPr lang="en-US" dirty="0" err="1"/>
              <a:t>desenvolvemos</a:t>
            </a:r>
            <a:r>
              <a:rPr lang="en-US" dirty="0"/>
              <a:t> um extractor de </a:t>
            </a:r>
            <a:r>
              <a:rPr lang="en-US" dirty="0" err="1"/>
              <a:t>em</a:t>
            </a:r>
            <a:r>
              <a:rPr lang="en-US" dirty="0"/>
              <a:t> Java e o restante das </a:t>
            </a:r>
            <a:r>
              <a:rPr lang="en-US" dirty="0" err="1"/>
              <a:t>atividades</a:t>
            </a:r>
            <a:r>
              <a:rPr lang="en-US" dirty="0"/>
              <a:t> </a:t>
            </a:r>
            <a:r>
              <a:rPr lang="en-US" dirty="0" err="1"/>
              <a:t>foram</a:t>
            </a:r>
            <a:r>
              <a:rPr lang="en-US" dirty="0"/>
              <a:t> </a:t>
            </a:r>
            <a:r>
              <a:rPr lang="en-US" dirty="0" err="1"/>
              <a:t>desenvolvidas</a:t>
            </a:r>
            <a:r>
              <a:rPr lang="en-US" dirty="0"/>
              <a:t> </a:t>
            </a:r>
            <a:r>
              <a:rPr lang="en-US" dirty="0" err="1"/>
              <a:t>utilizando</a:t>
            </a:r>
            <a:r>
              <a:rPr lang="en-US" dirty="0"/>
              <a:t> </a:t>
            </a:r>
            <a:r>
              <a:rPr lang="en-US" dirty="0" err="1"/>
              <a:t>em</a:t>
            </a:r>
            <a:r>
              <a:rPr lang="en-US" dirty="0"/>
              <a:t> R e </a:t>
            </a:r>
            <a:r>
              <a:rPr lang="en-US" dirty="0" err="1"/>
              <a:t>suas</a:t>
            </a:r>
            <a:r>
              <a:rPr lang="en-US" dirty="0"/>
              <a:t> </a:t>
            </a:r>
            <a:r>
              <a:rPr lang="en-US" dirty="0" err="1"/>
              <a:t>bibliotecas</a:t>
            </a:r>
            <a:r>
              <a:rPr lang="en-US" dirty="0"/>
              <a:t>.  O </a:t>
            </a:r>
            <a:r>
              <a:rPr lang="en-US" dirty="0" err="1"/>
              <a:t>resultados</a:t>
            </a:r>
            <a:r>
              <a:rPr lang="en-US" dirty="0"/>
              <a:t> </a:t>
            </a:r>
            <a:r>
              <a:rPr lang="en-US" dirty="0" err="1"/>
              <a:t>desses</a:t>
            </a:r>
            <a:r>
              <a:rPr lang="en-US" dirty="0"/>
              <a:t> </a:t>
            </a:r>
            <a:r>
              <a:rPr lang="en-US" dirty="0" err="1"/>
              <a:t>experimentos</a:t>
            </a:r>
            <a:r>
              <a:rPr lang="en-US" dirty="0"/>
              <a:t> </a:t>
            </a:r>
            <a:r>
              <a:rPr lang="en-US" dirty="0" err="1"/>
              <a:t>geraram</a:t>
            </a:r>
            <a:r>
              <a:rPr lang="en-US" dirty="0"/>
              <a:t> </a:t>
            </a:r>
            <a:r>
              <a:rPr lang="en-US" dirty="0" err="1"/>
              <a:t>dois</a:t>
            </a:r>
            <a:r>
              <a:rPr lang="en-US" dirty="0"/>
              <a:t> </a:t>
            </a:r>
            <a:r>
              <a:rPr lang="en-US" dirty="0" err="1"/>
              <a:t>artigos</a:t>
            </a:r>
            <a:r>
              <a:rPr lang="en-US" dirty="0"/>
              <a:t> que </a:t>
            </a:r>
            <a:r>
              <a:rPr lang="en-US" dirty="0" err="1"/>
              <a:t>foram</a:t>
            </a:r>
            <a:r>
              <a:rPr lang="en-US" dirty="0"/>
              <a:t> </a:t>
            </a:r>
            <a:r>
              <a:rPr lang="en-US" dirty="0" err="1"/>
              <a:t>submetidos</a:t>
            </a:r>
            <a:r>
              <a:rPr lang="en-US" dirty="0"/>
              <a:t> </a:t>
            </a:r>
            <a:r>
              <a:rPr lang="en-US" dirty="0" err="1"/>
              <a:t>em</a:t>
            </a:r>
            <a:r>
              <a:rPr lang="en-US" dirty="0"/>
              <a:t> </a:t>
            </a:r>
            <a:r>
              <a:rPr lang="en-US" dirty="0" err="1"/>
              <a:t>duas</a:t>
            </a:r>
            <a:r>
              <a:rPr lang="en-US" dirty="0"/>
              <a:t> </a:t>
            </a:r>
            <a:r>
              <a:rPr lang="en-US" dirty="0" err="1"/>
              <a:t>conferências</a:t>
            </a:r>
            <a:r>
              <a:rPr lang="en-US" dirty="0"/>
              <a:t> </a:t>
            </a:r>
            <a:r>
              <a:rPr lang="en-US" dirty="0" err="1"/>
              <a:t>na</a:t>
            </a:r>
            <a:r>
              <a:rPr lang="en-US" dirty="0"/>
              <a:t> area de </a:t>
            </a:r>
            <a:r>
              <a:rPr lang="en-US" dirty="0" err="1"/>
              <a:t>mineração</a:t>
            </a:r>
            <a:r>
              <a:rPr lang="en-US" dirty="0"/>
              <a:t> de </a:t>
            </a:r>
            <a:r>
              <a:rPr lang="en-US" dirty="0" err="1"/>
              <a:t>repositórios</a:t>
            </a:r>
            <a:r>
              <a:rPr lang="en-US" dirty="0"/>
              <a:t> de software e </a:t>
            </a:r>
            <a:r>
              <a:rPr lang="en-US" dirty="0" err="1"/>
              <a:t>mineração</a:t>
            </a:r>
            <a:r>
              <a:rPr lang="en-US" dirty="0"/>
              <a:t> de </a:t>
            </a:r>
            <a:r>
              <a:rPr lang="en-US" dirty="0" err="1"/>
              <a:t>textos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4106080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17</a:t>
            </a:fld>
            <a:endParaRPr lang="en-US"/>
          </a:p>
        </p:txBody>
      </p:sp>
    </p:spTree>
    <p:extLst>
      <p:ext uri="{BB962C8B-B14F-4D97-AF65-F5344CB8AC3E}">
        <p14:creationId xmlns:p14="http://schemas.microsoft.com/office/powerpoint/2010/main" val="289836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19</a:t>
            </a:fld>
            <a:endParaRPr lang="en-US"/>
          </a:p>
        </p:txBody>
      </p:sp>
    </p:spTree>
    <p:extLst>
      <p:ext uri="{BB962C8B-B14F-4D97-AF65-F5344CB8AC3E}">
        <p14:creationId xmlns:p14="http://schemas.microsoft.com/office/powerpoint/2010/main" val="928002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22</a:t>
            </a:fld>
            <a:endParaRPr lang="en-US"/>
          </a:p>
        </p:txBody>
      </p:sp>
    </p:spTree>
    <p:extLst>
      <p:ext uri="{BB962C8B-B14F-4D97-AF65-F5344CB8AC3E}">
        <p14:creationId xmlns:p14="http://schemas.microsoft.com/office/powerpoint/2010/main" val="260684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pt-BR" sz="1200" noProof="0" dirty="0"/>
              <a:t>A minha apresentação está divida nos seguintes tópicos: o contexto no qual se insere o trabalho, o porquê de estarmos pesquisamos esse tema, os objetivos da pesquisa, as atividades de pesquisa que foram realizadas, a nosso proposta para solucionar o problemas encontrados e avançar o estado da arte, o nosso planejamento e, por último, as contribuições esperadas do nosso trabalho.</a:t>
            </a:r>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52535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Referência</a:t>
            </a:r>
            <a:r>
              <a:rPr lang="en-US" dirty="0"/>
              <a:t> [27] </a:t>
            </a:r>
            <a:r>
              <a:rPr lang="en-US" dirty="0" err="1"/>
              <a:t>mostrou</a:t>
            </a:r>
            <a:r>
              <a:rPr lang="en-US" dirty="0"/>
              <a:t> que </a:t>
            </a:r>
            <a:r>
              <a:rPr lang="en-US" dirty="0" err="1"/>
              <a:t>os</a:t>
            </a:r>
            <a:r>
              <a:rPr lang="en-US" dirty="0"/>
              <a:t> </a:t>
            </a:r>
            <a:r>
              <a:rPr lang="en-US" dirty="0" err="1"/>
              <a:t>métodos</a:t>
            </a:r>
            <a:r>
              <a:rPr lang="en-US" dirty="0"/>
              <a:t> de </a:t>
            </a:r>
            <a:r>
              <a:rPr lang="en-US" dirty="0" err="1"/>
              <a:t>seleção</a:t>
            </a:r>
            <a:r>
              <a:rPr lang="en-US" dirty="0"/>
              <a:t> de feature.</a:t>
            </a:r>
            <a:r>
              <a:rPr lang="en-US" sz="1200" dirty="0">
                <a:solidFill>
                  <a:schemeClr val="accent6"/>
                </a:solidFill>
                <a:latin typeface="Arial" panose="020B0604020202020204" pitchFamily="34" charset="0"/>
                <a:ea typeface="Tahoma" panose="020B0604030504040204" pitchFamily="34" charset="0"/>
                <a:cs typeface="Arial" panose="020B0604020202020204" pitchFamily="34" charset="0"/>
              </a:rPr>
              <a:t> Our study showed that few approaches used a feature selection method.</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23</a:t>
            </a:fld>
            <a:endParaRPr lang="en-US"/>
          </a:p>
        </p:txBody>
      </p:sp>
    </p:spTree>
    <p:extLst>
      <p:ext uri="{BB962C8B-B14F-4D97-AF65-F5344CB8AC3E}">
        <p14:creationId xmlns:p14="http://schemas.microsoft.com/office/powerpoint/2010/main" val="1055831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investigate data-driven </a:t>
            </a:r>
            <a:r>
              <a:rPr lang="en-US" dirty="0" err="1"/>
              <a:t>methos</a:t>
            </a:r>
            <a:r>
              <a:rPr lang="en-US" dirty="0"/>
              <a:t> as complete solution (temporal context organizer, feature selector and data-driven predictor).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6"/>
                </a:solidFill>
                <a:latin typeface="Arial" panose="020B0604020202020204" pitchFamily="34" charset="0"/>
                <a:ea typeface="Tahoma" panose="020B0604030504040204" pitchFamily="34" charset="0"/>
                <a:cs typeface="Arial" panose="020B0604020202020204" pitchFamily="34" charset="0"/>
              </a:rPr>
              <a:t>No approach in literature use data-driven methods.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25</a:t>
            </a:fld>
            <a:endParaRPr lang="en-US"/>
          </a:p>
        </p:txBody>
      </p:sp>
    </p:spTree>
    <p:extLst>
      <p:ext uri="{BB962C8B-B14F-4D97-AF65-F5344CB8AC3E}">
        <p14:creationId xmlns:p14="http://schemas.microsoft.com/office/powerpoint/2010/main" val="514278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40</a:t>
            </a:fld>
            <a:endParaRPr lang="en-US"/>
          </a:p>
        </p:txBody>
      </p:sp>
    </p:spTree>
    <p:extLst>
      <p:ext uri="{BB962C8B-B14F-4D97-AF65-F5344CB8AC3E}">
        <p14:creationId xmlns:p14="http://schemas.microsoft.com/office/powerpoint/2010/main" val="3000299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50</a:t>
            </a:fld>
            <a:endParaRPr lang="en-US"/>
          </a:p>
        </p:txBody>
      </p:sp>
    </p:spTree>
    <p:extLst>
      <p:ext uri="{BB962C8B-B14F-4D97-AF65-F5344CB8AC3E}">
        <p14:creationId xmlns:p14="http://schemas.microsoft.com/office/powerpoint/2010/main" val="1754987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53</a:t>
            </a:fld>
            <a:endParaRPr lang="en-US"/>
          </a:p>
        </p:txBody>
      </p:sp>
    </p:spTree>
    <p:extLst>
      <p:ext uri="{BB962C8B-B14F-4D97-AF65-F5344CB8AC3E}">
        <p14:creationId xmlns:p14="http://schemas.microsoft.com/office/powerpoint/2010/main" val="3376625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Nós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utilizadnos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algumas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técnicas</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visualização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como</a:t>
            </a:r>
            <a:r>
              <a:rPr lang="en-US" sz="1200" b="0" i="0" u="none" strike="noStrike" kern="1200" dirty="0">
                <a:solidFill>
                  <a:schemeClr val="tx1"/>
                </a:solidFill>
                <a:effectLst/>
                <a:latin typeface="+mn-lt"/>
                <a:ea typeface="+mn-ea"/>
                <a:cs typeface="+mn-cs"/>
              </a:rPr>
              <a:t> a T-SNE que </a:t>
            </a:r>
            <a:r>
              <a:rPr lang="en-US" sz="1200" b="0" i="0" u="none" strike="noStrike" kern="1200" dirty="0" err="1">
                <a:solidFill>
                  <a:schemeClr val="tx1"/>
                </a:solidFill>
                <a:effectLst/>
                <a:latin typeface="+mn-lt"/>
                <a:ea typeface="+mn-ea"/>
                <a:cs typeface="+mn-cs"/>
              </a:rPr>
              <a:t>permite</a:t>
            </a:r>
            <a:r>
              <a:rPr lang="en-US" sz="1200" b="0" i="0" u="none" strike="noStrike" kern="1200" dirty="0">
                <a:solidFill>
                  <a:schemeClr val="tx1"/>
                </a:solidFill>
                <a:effectLst/>
                <a:latin typeface="+mn-lt"/>
                <a:ea typeface="+mn-ea"/>
                <a:cs typeface="+mn-cs"/>
              </a:rPr>
              <a:t> the visualization of high-dimensional datasets. Neste </a:t>
            </a:r>
            <a:r>
              <a:rPr lang="en-US" sz="1200" b="0" i="0" u="none" strike="noStrike" kern="1200" dirty="0" err="1">
                <a:solidFill>
                  <a:schemeClr val="tx1"/>
                </a:solidFill>
                <a:effectLst/>
                <a:latin typeface="+mn-lt"/>
                <a:ea typeface="+mn-ea"/>
                <a:cs typeface="+mn-cs"/>
              </a:rPr>
              <a:t>caso</a:t>
            </a:r>
            <a:r>
              <a:rPr lang="en-US" sz="1200" b="0" i="0" u="none" strike="noStrike" kern="1200" dirty="0">
                <a:solidFill>
                  <a:schemeClr val="tx1"/>
                </a:solidFill>
                <a:effectLst/>
                <a:latin typeface="+mn-lt"/>
                <a:ea typeface="+mn-ea"/>
                <a:cs typeface="+mn-cs"/>
              </a:rPr>
              <a:t>, o T-SNE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 no o dataset </a:t>
            </a:r>
            <a:r>
              <a:rPr lang="en-US" sz="1200" b="0" i="0" u="none" strike="noStrike" kern="1200" dirty="0" err="1">
                <a:solidFill>
                  <a:schemeClr val="tx1"/>
                </a:solidFill>
                <a:effectLst/>
                <a:latin typeface="+mn-lt"/>
                <a:ea typeface="+mn-ea"/>
                <a:cs typeface="+mn-cs"/>
              </a:rPr>
              <a:t>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questão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tinha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separação</a:t>
            </a:r>
            <a:r>
              <a:rPr lang="en-US" sz="1200" b="0" i="0" u="none" strike="noStrike" kern="1200" dirty="0">
                <a:solidFill>
                  <a:schemeClr val="tx1"/>
                </a:solidFill>
                <a:effectLst/>
                <a:latin typeface="+mn-lt"/>
                <a:ea typeface="+mn-ea"/>
                <a:cs typeface="+mn-cs"/>
              </a:rPr>
              <a:t> entre as classes que </a:t>
            </a:r>
            <a:r>
              <a:rPr lang="en-US" sz="1200" b="0" i="0" u="none" strike="noStrike" kern="1200" dirty="0" err="1">
                <a:solidFill>
                  <a:schemeClr val="tx1"/>
                </a:solidFill>
                <a:effectLst/>
                <a:latin typeface="+mn-lt"/>
                <a:ea typeface="+mn-ea"/>
                <a:cs typeface="+mn-cs"/>
              </a:rPr>
              <a:t>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prática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compromete</a:t>
            </a:r>
            <a:r>
              <a:rPr lang="en-US" sz="1200" b="0" i="0" u="none" strike="noStrike" kern="1200" dirty="0">
                <a:solidFill>
                  <a:schemeClr val="tx1"/>
                </a:solidFill>
                <a:effectLst/>
                <a:latin typeface="+mn-lt"/>
                <a:ea typeface="+mn-ea"/>
                <a:cs typeface="+mn-cs"/>
              </a:rPr>
              <a:t> a performance dos </a:t>
            </a:r>
            <a:r>
              <a:rPr lang="en-US" sz="1200" b="0" i="0" u="none" strike="noStrike" kern="1200" dirty="0" err="1">
                <a:solidFill>
                  <a:schemeClr val="tx1"/>
                </a:solidFill>
                <a:effectLst/>
                <a:latin typeface="+mn-lt"/>
                <a:ea typeface="+mn-ea"/>
                <a:cs typeface="+mn-cs"/>
              </a:rPr>
              <a:t>classificadores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Nossos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experimentos</a:t>
            </a:r>
            <a:r>
              <a:rPr lang="en-US" sz="1200" b="0" i="0" u="none" strike="noStrike" kern="1200" dirty="0">
                <a:solidFill>
                  <a:schemeClr val="tx1"/>
                </a:solidFill>
                <a:effectLst/>
                <a:latin typeface="+mn-lt"/>
                <a:ea typeface="+mn-ea"/>
                <a:cs typeface="+mn-cs"/>
              </a:rPr>
              <a:t> e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os</a:t>
            </a:r>
            <a:r>
              <a:rPr lang="en-US" sz="1200" b="0" i="0" u="none" strike="noStrike" kern="1200" dirty="0">
                <a:solidFill>
                  <a:schemeClr val="tx1"/>
                </a:solidFill>
                <a:effectLst/>
                <a:latin typeface="+mn-lt"/>
                <a:ea typeface="+mn-ea"/>
                <a:cs typeface="+mn-cs"/>
              </a:rPr>
              <a:t> dados do </a:t>
            </a:r>
            <a:r>
              <a:rPr lang="en-US" sz="1200" b="0" i="0" u="none" strike="noStrike" kern="1200" dirty="0" err="1">
                <a:solidFill>
                  <a:schemeClr val="tx1"/>
                </a:solidFill>
                <a:effectLst/>
                <a:latin typeface="+mn-lt"/>
                <a:ea typeface="+mn-ea"/>
                <a:cs typeface="+mn-cs"/>
              </a:rPr>
              <a:t>nosso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estudo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sistemático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54</a:t>
            </a:fld>
            <a:endParaRPr lang="en-US"/>
          </a:p>
        </p:txBody>
      </p:sp>
    </p:spTree>
    <p:extLst>
      <p:ext uri="{BB962C8B-B14F-4D97-AF65-F5344CB8AC3E}">
        <p14:creationId xmlns:p14="http://schemas.microsoft.com/office/powerpoint/2010/main" val="988235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56</a:t>
            </a:fld>
            <a:endParaRPr lang="en-US"/>
          </a:p>
        </p:txBody>
      </p:sp>
    </p:spTree>
    <p:extLst>
      <p:ext uri="{BB962C8B-B14F-4D97-AF65-F5344CB8AC3E}">
        <p14:creationId xmlns:p14="http://schemas.microsoft.com/office/powerpoint/2010/main" val="2176974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tests are needed to reach some conclusions;</a:t>
            </a:r>
          </a:p>
          <a:p>
            <a:r>
              <a:rPr lang="en-US" dirty="0"/>
              <a:t>A </a:t>
            </a:r>
            <a:r>
              <a:rPr lang="en-US" dirty="0" err="1"/>
              <a:t>comparação</a:t>
            </a:r>
            <a:r>
              <a:rPr lang="en-US" dirty="0"/>
              <a:t> de </a:t>
            </a:r>
            <a:r>
              <a:rPr lang="en-US" dirty="0" err="1"/>
              <a:t>resultados</a:t>
            </a:r>
            <a:r>
              <a:rPr lang="en-US" dirty="0"/>
              <a:t> com a literature </a:t>
            </a:r>
            <a:r>
              <a:rPr lang="en-US" dirty="0" err="1"/>
              <a:t>deverá</a:t>
            </a:r>
            <a:r>
              <a:rPr lang="en-US" dirty="0"/>
              <a:t> utilizer </a:t>
            </a:r>
            <a:r>
              <a:rPr lang="en-US" dirty="0" err="1"/>
              <a:t>os</a:t>
            </a:r>
            <a:r>
              <a:rPr lang="en-US" dirty="0"/>
              <a:t> </a:t>
            </a:r>
            <a:r>
              <a:rPr lang="en-US" dirty="0" err="1"/>
              <a:t>mesmos</a:t>
            </a:r>
            <a:r>
              <a:rPr lang="en-US" dirty="0"/>
              <a:t> datasets;</a:t>
            </a:r>
          </a:p>
          <a:p>
            <a:r>
              <a:rPr lang="en-US" dirty="0"/>
              <a:t>A </a:t>
            </a:r>
            <a:r>
              <a:rPr lang="en-US" dirty="0" err="1"/>
              <a:t>descrição</a:t>
            </a:r>
            <a:r>
              <a:rPr lang="en-US" dirty="0"/>
              <a:t> do experiment </a:t>
            </a:r>
            <a:r>
              <a:rPr lang="en-US" dirty="0" err="1"/>
              <a:t>deve</a:t>
            </a:r>
            <a:r>
              <a:rPr lang="en-US" dirty="0"/>
              <a:t> </a:t>
            </a:r>
            <a:r>
              <a:rPr lang="en-US" dirty="0" err="1"/>
              <a:t>ser</a:t>
            </a:r>
            <a:r>
              <a:rPr lang="en-US" dirty="0"/>
              <a:t> </a:t>
            </a:r>
            <a:r>
              <a:rPr lang="en-US" dirty="0" err="1"/>
              <a:t>bem</a:t>
            </a:r>
            <a:r>
              <a:rPr lang="en-US" dirty="0"/>
              <a:t> </a:t>
            </a:r>
            <a:r>
              <a:rPr lang="en-US" dirty="0" err="1"/>
              <a:t>detalhada</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descrever</a:t>
            </a:r>
            <a:r>
              <a:rPr lang="en-US" dirty="0"/>
              <a:t> com </a:t>
            </a:r>
            <a:r>
              <a:rPr lang="en-US" dirty="0" err="1"/>
              <a:t>mais</a:t>
            </a:r>
            <a:r>
              <a:rPr lang="en-US" dirty="0"/>
              <a:t> rigor </a:t>
            </a:r>
            <a:r>
              <a:rPr lang="en-US" dirty="0" err="1"/>
              <a:t>os</a:t>
            </a:r>
            <a:r>
              <a:rPr lang="en-US" dirty="0"/>
              <a:t> </a:t>
            </a:r>
            <a:r>
              <a:rPr lang="en-US" dirty="0" err="1"/>
              <a:t>parâmetros</a:t>
            </a:r>
            <a:r>
              <a:rPr lang="en-US" dirty="0"/>
              <a:t> dos </a:t>
            </a:r>
            <a:r>
              <a:rPr lang="en-US" dirty="0" err="1"/>
              <a:t>algoritmos</a:t>
            </a:r>
            <a:r>
              <a:rPr lang="en-US" dirty="0"/>
              <a:t> </a:t>
            </a:r>
            <a:r>
              <a:rPr lang="en-US" dirty="0" err="1"/>
              <a:t>utilizados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59</a:t>
            </a:fld>
            <a:endParaRPr lang="en-US"/>
          </a:p>
        </p:txBody>
      </p:sp>
    </p:spTree>
    <p:extLst>
      <p:ext uri="{BB962C8B-B14F-4D97-AF65-F5344CB8AC3E}">
        <p14:creationId xmlns:p14="http://schemas.microsoft.com/office/powerpoint/2010/main" val="948203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60</a:t>
            </a:fld>
            <a:endParaRPr lang="en-US"/>
          </a:p>
        </p:txBody>
      </p:sp>
    </p:spTree>
    <p:extLst>
      <p:ext uri="{BB962C8B-B14F-4D97-AF65-F5344CB8AC3E}">
        <p14:creationId xmlns:p14="http://schemas.microsoft.com/office/powerpoint/2010/main" val="3650990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context, considering which our learnt  so far, mainly, with our mapping review there is room to improve Bug Report Severity Level Prediction on FLOSS.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61</a:t>
            </a:fld>
            <a:endParaRPr lang="en-US"/>
          </a:p>
        </p:txBody>
      </p:sp>
    </p:spTree>
    <p:extLst>
      <p:ext uri="{BB962C8B-B14F-4D97-AF65-F5344CB8AC3E}">
        <p14:creationId xmlns:p14="http://schemas.microsoft.com/office/powerpoint/2010/main" val="148529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Um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é um documento que permite aos usuários registrem as ocorrências de bugs em um determinado software. # Uma vez que 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tenha sido registrado, ele é armazenado pelo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tracking</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system em um repositório. # A quantidade de bugs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em projetos de FLOSS médios e grandes é frequentemente muito alta. # Por exemplo, o Eclipse teve de 2013 a 2015 aproximadamente 84.000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abertos por usuários de diversos lugares com habilidades técnicas diferentes.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Posteriormente, a equipe de desenvolvimento ou manutenção realiza um processo de triagem. De acordo com nosso mapeamento da literatura, é um processo ainda essencialmente manual e bastante sujeito a erros. (próximo slide)</a:t>
            </a:r>
          </a:p>
        </p:txBody>
      </p:sp>
      <p:sp>
        <p:nvSpPr>
          <p:cNvPr id="4" name="Slide Number Placeholder 3"/>
          <p:cNvSpPr>
            <a:spLocks noGrp="1"/>
          </p:cNvSpPr>
          <p:nvPr>
            <p:ph type="sldNum" sz="quarter" idx="5"/>
          </p:nvPr>
        </p:nvSpPr>
        <p:spPr/>
        <p:txBody>
          <a:bodyPr/>
          <a:lstStyle/>
          <a:p>
            <a:fld id="{2E37981E-99AA-524C-88BC-A32F11FE0861}" type="slidenum">
              <a:rPr lang="en-US" smtClean="0"/>
              <a:t>3</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O processo de triagem de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envolve algumas atividades, como por exemplo, a confirmação do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definição da prioridade, o ajuste da severidade e atribuição de quem corrigirá o bug. </a:t>
            </a: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380018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4000" noProof="0" dirty="0">
                <a:latin typeface="Arial" panose="020B0604020202020204" pitchFamily="34" charset="0"/>
                <a:ea typeface="Tahoma" panose="020B0604030504040204" pitchFamily="34" charset="0"/>
                <a:cs typeface="Arial" panose="020B0604020202020204" pitchFamily="34" charset="0"/>
              </a:rPr>
              <a:t>Por que nos preocupar com a severidade de um bug relatado em um bug </a:t>
            </a:r>
            <a:r>
              <a:rPr lang="pt-BR" sz="4000" noProof="0" dirty="0" err="1">
                <a:latin typeface="Arial" panose="020B0604020202020204" pitchFamily="34" charset="0"/>
                <a:ea typeface="Tahoma" panose="020B0604030504040204" pitchFamily="34" charset="0"/>
                <a:cs typeface="Arial" panose="020B0604020202020204" pitchFamily="34" charset="0"/>
              </a:rPr>
              <a:t>report</a:t>
            </a:r>
            <a:r>
              <a:rPr lang="pt-BR" sz="4000" noProof="0" dirty="0">
                <a:latin typeface="Arial" panose="020B0604020202020204" pitchFamily="34" charset="0"/>
                <a:ea typeface="Tahoma" panose="020B0604030504040204" pitchFamily="34" charset="0"/>
                <a:cs typeface="Arial" panose="020B0604020202020204" pitchFamily="34" charset="0"/>
              </a:rPr>
              <a:t>? #O nível de severidade,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Bugzilla</a:t>
            </a:r>
            <a:r>
              <a:rPr lang="pt-BR" sz="4000" noProof="0" dirty="0">
                <a:latin typeface="Arial" panose="020B0604020202020204" pitchFamily="34" charset="0"/>
                <a:ea typeface="Tahoma" panose="020B0604030504040204" pitchFamily="34" charset="0"/>
                <a:cs typeface="Arial" panose="020B0604020202020204" pitchFamily="34" charset="0"/>
              </a:rPr>
              <a:t> varia de trivial (um problema cosmético, como um erro de ortografia) até </a:t>
            </a:r>
            <a:r>
              <a:rPr lang="pt-BR" sz="4000" noProof="0" dirty="0" err="1">
                <a:latin typeface="Arial" panose="020B0604020202020204" pitchFamily="34" charset="0"/>
                <a:ea typeface="Tahoma" panose="020B0604030504040204" pitchFamily="34" charset="0"/>
                <a:cs typeface="Arial" panose="020B0604020202020204" pitchFamily="34" charset="0"/>
              </a:rPr>
              <a:t>blocker</a:t>
            </a:r>
            <a:r>
              <a:rPr lang="pt-BR" sz="4000" noProof="0" dirty="0">
                <a:latin typeface="Arial" panose="020B0604020202020204" pitchFamily="34" charset="0"/>
                <a:ea typeface="Tahoma" panose="020B0604030504040204" pitchFamily="34" charset="0"/>
                <a:cs typeface="Arial" panose="020B0604020202020204" pitchFamily="34" charset="0"/>
              </a:rPr>
              <a:t> (que impede o desenvolvimento ou testes) mais o atributo de prioridade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Buzilla</a:t>
            </a:r>
            <a:r>
              <a:rPr lang="pt-BR" sz="4000" noProof="0" dirty="0">
                <a:latin typeface="Arial" panose="020B0604020202020204" pitchFamily="34" charset="0"/>
                <a:ea typeface="Tahoma" panose="020B0604030504040204" pitchFamily="34" charset="0"/>
                <a:cs typeface="Arial" panose="020B0604020202020204" pitchFamily="34" charset="0"/>
              </a:rPr>
              <a:t> varia de p1 (mais prioritário) a p5 (menos prioritário) define a importância do bug. #Essa informação ajuda a equipe de desenvolvimento a planejar as ações de manutenção e evolução do produto.</a:t>
            </a:r>
          </a:p>
        </p:txBody>
      </p:sp>
      <p:sp>
        <p:nvSpPr>
          <p:cNvPr id="4" name="Slide Number Placeholder 3"/>
          <p:cNvSpPr>
            <a:spLocks noGrp="1"/>
          </p:cNvSpPr>
          <p:nvPr>
            <p:ph type="sldNum" sz="quarter" idx="5"/>
          </p:nvPr>
        </p:nvSpPr>
        <p:spPr/>
        <p:txBody>
          <a:bodyPr/>
          <a:lstStyle/>
          <a:p>
            <a:fld id="{2E37981E-99AA-524C-88BC-A32F11FE0861}" type="slidenum">
              <a:rPr lang="en-US" smtClean="0"/>
              <a:t>5</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No decorrer da nossa pesquisa, tanto através do nosso mapeamento sistemático quanto dos nossos estudos exploratórios, nós percebemos que grande parte dos bug </a:t>
            </a:r>
            <a:r>
              <a:rPr lang="pt-BR" noProof="0" dirty="0" err="1"/>
              <a:t>reports</a:t>
            </a:r>
            <a:r>
              <a:rPr lang="pt-BR" noProof="0" dirty="0"/>
              <a:t> são fechados dentro de uma semana por razões de diversas (como, por exemplo, um bug não confirmado ou um bug duplicado). Então parece que predizer a </a:t>
            </a:r>
            <a:r>
              <a:rPr lang="pt-BR" noProof="0" dirty="0" err="1"/>
              <a:t>severity</a:t>
            </a:r>
            <a:r>
              <a:rPr lang="pt-BR" noProof="0" dirty="0"/>
              <a:t> para esse grupo de bug </a:t>
            </a:r>
            <a:r>
              <a:rPr lang="pt-BR" noProof="0" dirty="0" err="1"/>
              <a:t>reports</a:t>
            </a:r>
            <a:r>
              <a:rPr lang="pt-BR" noProof="0" dirty="0"/>
              <a:t> </a:t>
            </a:r>
            <a:r>
              <a:rPr lang="pt-BR" noProof="0" dirty="0" err="1"/>
              <a:t>parace</a:t>
            </a:r>
            <a:r>
              <a:rPr lang="pt-BR" noProof="0" dirty="0"/>
              <a:t> não ser muito útil bem como, a quantidade de informações para realizar essa predição poder ser ainda insuficiente. Por outro lado, 90% de bugs </a:t>
            </a:r>
            <a:r>
              <a:rPr lang="pt-BR" noProof="0" dirty="0" err="1"/>
              <a:t>reports</a:t>
            </a:r>
            <a:r>
              <a:rPr lang="pt-BR" noProof="0" dirty="0"/>
              <a:t> relacionados a </a:t>
            </a:r>
            <a:r>
              <a:rPr lang="pt-BR" noProof="0" dirty="0" err="1"/>
              <a:t>long-lived</a:t>
            </a:r>
            <a:r>
              <a:rPr lang="pt-BR" noProof="0" dirty="0"/>
              <a:t> bugs afetam negativamente a experiência do usuário  e esforços para predizer a severidade de bugs que possuem um ciclo de vida maior pode ser mais </a:t>
            </a:r>
            <a:r>
              <a:rPr lang="pt-BR" noProof="0" dirty="0" err="1"/>
              <a:t>últil</a:t>
            </a:r>
            <a:r>
              <a:rPr lang="pt-BR" noProof="0" dirty="0"/>
              <a:t> para a equipe de manutenção. Há relatos na literatura de desenvolvedores dizendo que a predição de severidade seria fundamental para agilizar esse processo.</a:t>
            </a:r>
          </a:p>
          <a:p>
            <a:endParaRPr lang="pt-BR" noProof="0" dirty="0"/>
          </a:p>
          <a:p>
            <a:r>
              <a:rPr lang="pt-BR" noProof="0" dirty="0"/>
              <a:t> A abordagens propostas na literatura não se preocuparam com o ciclo de vida, não fazendo distinção entre short </a:t>
            </a:r>
            <a:r>
              <a:rPr lang="pt-BR" noProof="0" dirty="0" err="1"/>
              <a:t>and</a:t>
            </a:r>
            <a:r>
              <a:rPr lang="pt-BR" noProof="0" dirty="0"/>
              <a:t> </a:t>
            </a:r>
            <a:r>
              <a:rPr lang="pt-BR" noProof="0" dirty="0" err="1"/>
              <a:t>long-live</a:t>
            </a:r>
            <a:r>
              <a:rPr lang="pt-BR" noProof="0" dirty="0"/>
              <a:t> bugs, e com isto não levaram em consideração o contexto temporal dos bugs </a:t>
            </a:r>
            <a:r>
              <a:rPr lang="pt-BR" noProof="0" dirty="0" err="1"/>
              <a:t>reports</a:t>
            </a:r>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290372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3260834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Uma das nossas hipóteses é que o contexto temporal do bug </a:t>
            </a:r>
            <a:r>
              <a:rPr lang="pt-BR" noProof="0" dirty="0" err="1"/>
              <a:t>reports</a:t>
            </a:r>
            <a:r>
              <a:rPr lang="pt-BR" noProof="0" dirty="0"/>
              <a:t> pode melhorar o desempenho da predição, por isso um dos nossos objetivos de pesquisa é modelar e utilizar essa informação na predição da severidade. Nós podemos enxergar o contexto temporal do bug </a:t>
            </a:r>
            <a:r>
              <a:rPr lang="pt-BR" noProof="0" dirty="0" err="1"/>
              <a:t>report</a:t>
            </a:r>
            <a:r>
              <a:rPr lang="pt-BR" noProof="0" dirty="0"/>
              <a:t> como interno ou local, quando as informações dos seus atributos evoluirão no decorrer do seu ciclo de vida. Por exemplo, no momento que um bug </a:t>
            </a:r>
            <a:r>
              <a:rPr lang="pt-BR" noProof="0" dirty="0" err="1"/>
              <a:t>report</a:t>
            </a:r>
            <a:r>
              <a:rPr lang="pt-BR" noProof="0" dirty="0"/>
              <a:t> é criado, provavelmente nenhum comentário será escrito. </a:t>
            </a:r>
            <a:r>
              <a:rPr lang="pt-BR" noProof="0"/>
              <a:t>Entretanto, no decorrer do tempo, diversos comentários poderão ser escritos pelos usuários ou pelos desenvolvedores que ajudarão a prever a severidade do bug.</a:t>
            </a:r>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165751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Além do </a:t>
            </a:r>
            <a:r>
              <a:rPr lang="pt-BR" noProof="0" dirty="0" err="1"/>
              <a:t>context</a:t>
            </a:r>
            <a:r>
              <a:rPr lang="pt-BR" noProof="0" dirty="0"/>
              <a:t> temporal local, existe também o contexto temporal externo que diz respeito ao relacionamento de um bug </a:t>
            </a:r>
            <a:r>
              <a:rPr lang="pt-BR" noProof="0" dirty="0" err="1"/>
              <a:t>report</a:t>
            </a:r>
            <a:r>
              <a:rPr lang="pt-BR" noProof="0" dirty="0"/>
              <a:t> com outros bugs </a:t>
            </a:r>
            <a:r>
              <a:rPr lang="pt-BR" noProof="0" dirty="0" err="1"/>
              <a:t>reports</a:t>
            </a:r>
            <a:r>
              <a:rPr lang="pt-BR" noProof="0" dirty="0"/>
              <a:t>. Tais relacionamentos podem acontecer no decorrer do tempo. Por exemplo, o bug </a:t>
            </a:r>
            <a:r>
              <a:rPr lang="pt-BR" noProof="0" dirty="0" err="1"/>
              <a:t>report</a:t>
            </a:r>
            <a:r>
              <a:rPr lang="pt-BR" noProof="0" dirty="0"/>
              <a:t> 10078 do HADOOP está relacionado a três outros 3 bug </a:t>
            </a:r>
            <a:r>
              <a:rPr lang="pt-BR" noProof="0" dirty="0" err="1"/>
              <a:t>reports</a:t>
            </a:r>
            <a:r>
              <a:rPr lang="pt-BR" noProof="0" dirty="0"/>
              <a:t> e “</a:t>
            </a:r>
            <a:r>
              <a:rPr lang="pt-BR" noProof="0" dirty="0" err="1"/>
              <a:t>quebra”ou</a:t>
            </a:r>
            <a:r>
              <a:rPr lang="pt-BR" noProof="0" dirty="0"/>
              <a:t> provoca um falha em outros dois. Este bug levou mais levou mais de duas semanas para ser corrigido e sua severidade continuou como “</a:t>
            </a:r>
            <a:r>
              <a:rPr lang="pt-BR" noProof="0" dirty="0" err="1"/>
              <a:t>minor</a:t>
            </a:r>
            <a:r>
              <a:rPr lang="pt-BR" noProof="0" dirty="0"/>
              <a:t>” até o seu fechamento. Nós suspeitamos que se a equipe desenvolvimento tivesse a disposição um </a:t>
            </a:r>
            <a:r>
              <a:rPr lang="pt-BR" noProof="0" dirty="0" err="1"/>
              <a:t>preditor</a:t>
            </a:r>
            <a:r>
              <a:rPr lang="pt-BR" noProof="0" dirty="0"/>
              <a:t> que analisasse esse contexto temporal, a severidade seria maior  e a equipe corrigiria este bug mais rapidamente.</a:t>
            </a:r>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190083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normAutofit/>
          </a:bodyPr>
          <a:lstStyle>
            <a:lvl1pPr algn="ctr">
              <a:defRPr sz="5400" b="1">
                <a:solidFill>
                  <a:schemeClr val="tx1">
                    <a:lumMod val="65000"/>
                    <a:lumOff val="3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0981114" cy="611059"/>
          </a:xfrm>
        </p:spPr>
        <p:txBody>
          <a:bodyPr>
            <a:noAutofit/>
          </a:bodyPr>
          <a:lstStyle>
            <a:lvl1pPr>
              <a:defRPr sz="4000" b="1" baseline="0">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372686" y="1161535"/>
            <a:ext cx="10981114" cy="5015427"/>
          </a:xfrm>
        </p:spPr>
        <p:txBody>
          <a:bodyPr/>
          <a:lstStyle>
            <a:lvl1pPr marL="228600" indent="-228600">
              <a:lnSpc>
                <a:spcPct val="150000"/>
              </a:lnSpc>
              <a:buFont typeface="Wingdings" pitchFamily="2" charset="2"/>
              <a:buChar char="§"/>
              <a:defRPr sz="2800">
                <a:solidFill>
                  <a:schemeClr val="tx1">
                    <a:lumMod val="65000"/>
                    <a:lumOff val="35000"/>
                  </a:schemeClr>
                </a:solidFill>
                <a:latin typeface="Arial" panose="020B0604020202020204" pitchFamily="34" charset="0"/>
                <a:cs typeface="Arial" panose="020B0604020202020204" pitchFamily="34" charset="0"/>
              </a:defRPr>
            </a:lvl1pPr>
            <a:lvl2pPr marL="685800" indent="-228600">
              <a:lnSpc>
                <a:spcPct val="150000"/>
              </a:lnSpc>
              <a:buFont typeface="Wingdings" pitchFamily="2" charset="2"/>
              <a:buChar char="§"/>
              <a:defRPr sz="2400">
                <a:solidFill>
                  <a:schemeClr val="tx1">
                    <a:lumMod val="65000"/>
                    <a:lumOff val="35000"/>
                  </a:schemeClr>
                </a:solidFill>
                <a:latin typeface="Arial" panose="020B0604020202020204" pitchFamily="34" charset="0"/>
                <a:cs typeface="Arial" panose="020B0604020202020204" pitchFamily="34" charset="0"/>
              </a:defRPr>
            </a:lvl2pPr>
            <a:lvl3pPr marL="1143000" indent="-228600">
              <a:buFont typeface="Wingdings" pitchFamily="2" charset="2"/>
              <a:buChar char="§"/>
              <a:defRPr>
                <a:solidFill>
                  <a:schemeClr val="tx1">
                    <a:lumMod val="65000"/>
                    <a:lumOff val="35000"/>
                  </a:schemeClr>
                </a:solidFill>
              </a:defRPr>
            </a:lvl3pPr>
            <a:lvl4pPr marL="1600200" indent="-228600">
              <a:buFont typeface="Wingdings" pitchFamily="2" charset="2"/>
              <a:buChar char="§"/>
              <a:defRPr>
                <a:solidFill>
                  <a:schemeClr val="tx1">
                    <a:lumMod val="65000"/>
                    <a:lumOff val="35000"/>
                  </a:schemeClr>
                </a:solidFill>
              </a:defRPr>
            </a:lvl4pPr>
            <a:lvl5pPr marL="2057400" indent="-228600">
              <a:buFont typeface="Wingdings" pitchFamily="2" charset="2"/>
              <a:buChar cha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a:xfrm>
            <a:off x="10886308" y="6306922"/>
            <a:ext cx="949411" cy="365125"/>
          </a:xfrm>
        </p:spPr>
        <p:txBody>
          <a:bodyPr/>
          <a:lstStyle>
            <a:lvl1pPr>
              <a:defRPr sz="2800">
                <a:solidFill>
                  <a:schemeClr val="tx1">
                    <a:lumMod val="65000"/>
                    <a:lumOff val="35000"/>
                  </a:schemeClr>
                </a:solidFill>
              </a:defRPr>
            </a:lvl1pPr>
          </a:lstStyle>
          <a:p>
            <a:fld id="{79D6BE41-4F07-9843-B89E-F43C6BF0BE36}" type="slidenum">
              <a:rPr lang="en-US" smtClean="0"/>
              <a:pPr/>
              <a:t>‹#›</a:t>
            </a:fld>
            <a:endParaRPr lang="en-US" dirty="0"/>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dirty="0">
                <a:ea typeface="Tahoma" panose="020B0604030504040204" pitchFamily="34" charset="0"/>
                <a:cs typeface="Noto Nastaliq Urdu" panose="020B0502040504020204" pitchFamily="34" charset="-78"/>
              </a:rPr>
              <a:t>Improving Bug Report Severity Level Prediction on Free/Libre Open Source Software</a:t>
            </a:r>
            <a:br>
              <a:rPr lang="en-US" dirty="0">
                <a:ea typeface="Tahoma" panose="020B0604030504040204" pitchFamily="34" charset="0"/>
                <a:cs typeface="Noto Nastaliq Urdu" panose="020B0502040504020204" pitchFamily="34" charset="-78"/>
              </a:rPr>
            </a:br>
            <a:r>
              <a:rPr lang="en-US" sz="3100" dirty="0">
                <a:solidFill>
                  <a:schemeClr val="accent5"/>
                </a:solidFill>
                <a:ea typeface="Tahoma" panose="020B0604030504040204" pitchFamily="34" charset="0"/>
                <a:cs typeface="Noto Nastaliq Urdu" panose="020B0502040504020204" pitchFamily="34" charset="-78"/>
              </a:rPr>
              <a:t>Doctorate Qualifying Exam</a:t>
            </a:r>
            <a:r>
              <a:rPr lang="en-US" sz="4000" dirty="0">
                <a:ea typeface="Tahoma" panose="020B0604030504040204" pitchFamily="34" charset="0"/>
                <a:cs typeface="Noto Nastaliq Urdu" panose="020B0502040504020204" pitchFamily="34" charset="-78"/>
              </a:rPr>
              <a:t>	</a:t>
            </a:r>
            <a:endParaRPr lang="en-US" dirty="0">
              <a:ea typeface="Tahoma" panose="020B0604030504040204" pitchFamily="34"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Arial" panose="020B0604020202020204" pitchFamily="34" charset="0"/>
                <a:ea typeface="Tahoma" panose="020B0604030504040204" pitchFamily="34" charset="0"/>
                <a:cs typeface="Arial" panose="020B0604020202020204" pitchFamily="34" charset="0"/>
              </a:rPr>
              <a:t>PhD Student: Luiz Alberto Ferreira Gomes</a:t>
            </a:r>
            <a:endParaRPr lang="en-US" sz="2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gomes.luiz@ic.unicamp.br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600" dirty="0">
                <a:latin typeface="Arial" panose="020B0604020202020204" pitchFamily="34" charset="0"/>
                <a:ea typeface="Tahoma" panose="020B0604030504040204" pitchFamily="34" charset="0"/>
                <a:cs typeface="Arial" panose="020B0604020202020204" pitchFamily="34" charset="0"/>
              </a:rPr>
              <a:t>Adviser: Prof. Mario </a:t>
            </a:r>
            <a:r>
              <a:rPr lang="en-US" sz="2600" dirty="0" err="1">
                <a:latin typeface="Arial" panose="020B0604020202020204" pitchFamily="34" charset="0"/>
                <a:ea typeface="Tahoma" panose="020B0604030504040204" pitchFamily="34" charset="0"/>
                <a:cs typeface="Arial" panose="020B0604020202020204" pitchFamily="34" charset="0"/>
              </a:rPr>
              <a:t>Lúcio</a:t>
            </a:r>
            <a:r>
              <a:rPr lang="en-US" sz="2600" dirty="0">
                <a:latin typeface="Arial" panose="020B0604020202020204" pitchFamily="34" charset="0"/>
                <a:ea typeface="Tahoma" panose="020B0604030504040204" pitchFamily="34" charset="0"/>
                <a:cs typeface="Arial" panose="020B0604020202020204" pitchFamily="34" charset="0"/>
              </a:rPr>
              <a:t> </a:t>
            </a:r>
            <a:r>
              <a:rPr lang="en-US" sz="2600" dirty="0" err="1">
                <a:latin typeface="Arial" panose="020B0604020202020204" pitchFamily="34" charset="0"/>
                <a:ea typeface="Tahoma" panose="020B0604030504040204" pitchFamily="34" charset="0"/>
                <a:cs typeface="Arial" panose="020B0604020202020204" pitchFamily="34" charset="0"/>
              </a:rPr>
              <a:t>Côrtes</a:t>
            </a:r>
            <a:endParaRPr lang="en-US" sz="2600" dirty="0">
              <a:latin typeface="Arial" panose="020B0604020202020204" pitchFamily="34" charset="0"/>
              <a:ea typeface="Tahoma" panose="020B0604030504040204" pitchFamily="34" charset="0"/>
              <a:cs typeface="Arial" panose="020B0604020202020204" pitchFamily="34" charset="0"/>
            </a:endParaRPr>
          </a:p>
          <a:p>
            <a:r>
              <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cortes@ic.unicamp.br</a:t>
            </a:r>
          </a:p>
          <a:p>
            <a:r>
              <a:rPr lang="en-US" sz="2600" dirty="0">
                <a:latin typeface="Arial" panose="020B0604020202020204" pitchFamily="34" charset="0"/>
                <a:ea typeface="Tahoma" panose="020B0604030504040204" pitchFamily="34" charset="0"/>
                <a:cs typeface="Arial" panose="020B0604020202020204" pitchFamily="34" charset="0"/>
              </a:rPr>
              <a:t>Co-adviser: Prof. Ricardo da Silva Torres</a:t>
            </a: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rtorres@ic.unicamp.br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02929B0-9990-6A40-8AE0-86C2456B0600}"/>
              </a:ext>
            </a:extLst>
          </p:cNvPr>
          <p:cNvSpPr>
            <a:spLocks noGrp="1"/>
          </p:cNvSpPr>
          <p:nvPr>
            <p:ph type="sldNum" sz="quarter" idx="12"/>
          </p:nvPr>
        </p:nvSpPr>
        <p:spPr/>
        <p:txBody>
          <a:bodyPr/>
          <a:lstStyle/>
          <a:p>
            <a:fld id="{79D6BE41-4F07-9843-B89E-F43C6BF0BE36}" type="slidenum">
              <a:rPr lang="en-US" smtClean="0"/>
              <a:t>1</a:t>
            </a:fld>
            <a:endParaRPr lang="en-US"/>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25693" y="120934"/>
            <a:ext cx="11406938" cy="935152"/>
          </a:xfrm>
        </p:spPr>
        <p:txBody>
          <a:bodyPr>
            <a:normAutofit fontScale="90000"/>
          </a:bodyPr>
          <a:lstStyle/>
          <a:p>
            <a:r>
              <a:rPr lang="en-US" sz="4000" dirty="0"/>
              <a:t>Research Goal (2.2)</a:t>
            </a:r>
            <a:br>
              <a:rPr lang="en-US" sz="4000" dirty="0"/>
            </a:br>
            <a:r>
              <a:rPr lang="en-US" sz="3600" dirty="0"/>
              <a:t>Addressing </a:t>
            </a:r>
            <a:r>
              <a:rPr lang="en-US" sz="3100" dirty="0"/>
              <a:t>Imbalanced Data in Bug Report Repositories</a:t>
            </a:r>
            <a:endParaRPr lang="en-US" sz="3600"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6029824"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only</a:t>
            </a:r>
            <a:r>
              <a:rPr lang="en-US" sz="2400" dirty="0">
                <a:solidFill>
                  <a:schemeClr val="accent5"/>
                </a:solidFill>
              </a:rPr>
              <a:t> </a:t>
            </a:r>
            <a:r>
              <a:rPr lang="en-US" sz="2400" dirty="0">
                <a:solidFill>
                  <a:schemeClr val="accent2"/>
                </a:solidFill>
              </a:rPr>
              <a:t>7 papers </a:t>
            </a:r>
            <a:r>
              <a:rPr lang="en-US" sz="2400" dirty="0">
                <a:solidFill>
                  <a:schemeClr val="tx2"/>
                </a:solidFill>
              </a:rPr>
              <a:t>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844742" y="5970493"/>
            <a:ext cx="747494" cy="560319"/>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950472" cy="461665"/>
          </a:xfrm>
          <a:prstGeom prst="rect">
            <a:avLst/>
          </a:prstGeom>
          <a:noFill/>
        </p:spPr>
        <p:txBody>
          <a:bodyPr wrap="square" rtlCol="0">
            <a:spAutoFit/>
          </a:bodyPr>
          <a:lstStyle/>
          <a:p>
            <a:r>
              <a:rPr lang="en-US" sz="2400" dirty="0" err="1">
                <a:solidFill>
                  <a:schemeClr val="tx2"/>
                </a:solidFill>
                <a:latin typeface="Arial" panose="020B0604020202020204" pitchFamily="34" charset="0"/>
                <a:ea typeface="Tahoma" panose="020B0604030504040204" pitchFamily="34" charset="0"/>
                <a:cs typeface="Arial" panose="020B0604020202020204" pitchFamily="34" charset="0"/>
              </a:rPr>
              <a:t>jira</a:t>
            </a:r>
            <a:r>
              <a:rPr lang="en-US" sz="2400" dirty="0">
                <a:solidFill>
                  <a:schemeClr val="accent5"/>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default</a:t>
            </a:r>
            <a:r>
              <a:rPr lang="en-US" sz="2400" dirty="0">
                <a:solidFill>
                  <a:schemeClr val="accent2"/>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severity</a:t>
            </a:r>
            <a:r>
              <a:rPr lang="en-US" sz="2400" dirty="0">
                <a:solidFill>
                  <a:schemeClr val="accent2"/>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674951"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exploratory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332346" y="1056086"/>
            <a:ext cx="4028667"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1925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55344D-9AA5-4543-883F-A2097CA21C43}"/>
              </a:ext>
            </a:extLst>
          </p:cNvPr>
          <p:cNvSpPr>
            <a:spLocks noGrp="1"/>
          </p:cNvSpPr>
          <p:nvPr>
            <p:ph type="sldNum" sz="quarter" idx="12"/>
          </p:nvPr>
        </p:nvSpPr>
        <p:spPr/>
        <p:txBody>
          <a:bodyPr/>
          <a:lstStyle/>
          <a:p>
            <a:fld id="{79D6BE41-4F07-9843-B89E-F43C6BF0BE36}" type="slidenum">
              <a:rPr lang="en-US" smtClean="0"/>
              <a:t>10</a:t>
            </a:fld>
            <a:endParaRPr lang="en-US"/>
          </a:p>
        </p:txBody>
      </p:sp>
    </p:spTree>
    <p:extLst>
      <p:ext uri="{BB962C8B-B14F-4D97-AF65-F5344CB8AC3E}">
        <p14:creationId xmlns:p14="http://schemas.microsoft.com/office/powerpoint/2010/main" val="264297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ext uri="{D42A27DB-BD31-4B8C-83A1-F6EECF244321}">
                <p14:modId xmlns:p14="http://schemas.microsoft.com/office/powerpoint/2010/main" val="2297366567"/>
              </p:ext>
            </p:extLst>
          </p:nvPr>
        </p:nvGraphicFramePr>
        <p:xfrm>
          <a:off x="3313922" y="2151412"/>
          <a:ext cx="8521797" cy="175260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Number of Dependents</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1</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2</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a:t>
                      </a:r>
                    </a:p>
                  </a:txBody>
                  <a:tcPr/>
                </a:tc>
                <a:tc>
                  <a:txBody>
                    <a:bodyPr/>
                    <a:lstStyle/>
                    <a:p>
                      <a:pPr algn="ctr"/>
                      <a:r>
                        <a:rPr lang="en-US" sz="1800" b="0" i="0" dirty="0" err="1">
                          <a:latin typeface="Arial" panose="020B0604020202020204" pitchFamily="34" charset="0"/>
                          <a:ea typeface="Tahoma" panose="020B0604030504040204" pitchFamily="34" charset="0"/>
                          <a:cs typeface="Arial" panose="020B0604020202020204" pitchFamily="34" charset="0"/>
                        </a:rPr>
                        <a:t>Term</a:t>
                      </a:r>
                      <a:r>
                        <a:rPr lang="en-US" sz="1800" b="0" i="0" baseline="-25000" dirty="0" err="1">
                          <a:latin typeface="Arial" panose="020B0604020202020204" pitchFamily="34" charset="0"/>
                          <a:ea typeface="Tahoma" panose="020B0604030504040204" pitchFamily="34" charset="0"/>
                          <a:cs typeface="Arial" panose="020B0604020202020204" pitchFamily="34" charset="0"/>
                        </a:rPr>
                        <a:t>n</a:t>
                      </a:r>
                      <a:endParaRPr lang="en-US" sz="1800" b="0" i="0" baseline="-2500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pPr algn="ctr"/>
                      <a:r>
                        <a:rPr lang="en-US" sz="1800" b="0" i="0" baseline="0" dirty="0">
                          <a:latin typeface="Arial" panose="020B0604020202020204" pitchFamily="34" charset="0"/>
                          <a:ea typeface="Tahoma" panose="020B0604030504040204" pitchFamily="34" charset="0"/>
                          <a:cs typeface="Arial" panose="020B0604020202020204" pitchFamily="34" charset="0"/>
                        </a:rPr>
                        <a:t>Severity</a:t>
                      </a:r>
                    </a:p>
                  </a:txBody>
                  <a:tcPr/>
                </a:tc>
                <a:extLst>
                  <a:ext uri="{0D108BD9-81ED-4DB2-BD59-A6C34878D82A}">
                    <a16:rowId xmlns:a16="http://schemas.microsoft.com/office/drawing/2014/main" val="2573383651"/>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655697815"/>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3438079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730979530"/>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Autofit/>
          </a:bodyPr>
          <a:lstStyle/>
          <a:p>
            <a:r>
              <a:rPr lang="en-US" sz="3200" dirty="0"/>
              <a:t>Research Goal (2.2)</a:t>
            </a:r>
            <a:br>
              <a:rPr lang="en-US" sz="3200" dirty="0"/>
            </a:br>
            <a:r>
              <a:rPr lang="en-US" sz="3200" dirty="0"/>
              <a:t>High Dimensionality Data in Bug Report Repositories </a:t>
            </a:r>
            <a:endParaRPr lang="en-US" sz="3200"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510729" y="1470220"/>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ea typeface="Tahoma" panose="020B0604030504040204" pitchFamily="34" charset="0"/>
                <a:cs typeface="Arial" panose="020B0604020202020204" pitchFamily="34" charset="0"/>
              </a:rPr>
              <a: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BUG REPORT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CC list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Comment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Description</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Number of Dependents</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Product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Reporter Name</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Summary</a:t>
            </a:r>
          </a:p>
          <a:p>
            <a:r>
              <a:rPr lang="en-US" sz="1600" dirty="0">
                <a:solidFill>
                  <a:schemeClr val="accent6">
                    <a:lumMod val="75000"/>
                  </a:schemeClr>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Severity</a:t>
            </a:r>
          </a:p>
          <a:p>
            <a:r>
              <a:rPr lang="en-US" sz="1600" dirty="0">
                <a:latin typeface="Arial" panose="020B0604020202020204" pitchFamily="34" charset="0"/>
                <a:ea typeface="Tahoma" panose="020B0604030504040204" pitchFamily="34" charset="0"/>
                <a:cs typeface="Arial" panose="020B0604020202020204" pitchFamily="34" charset="0"/>
              </a:rPr>
              <a:t>…</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169275" y="1522729"/>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17194" y="1240757"/>
            <a:ext cx="3756954" cy="2806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7033715" y="2164637"/>
            <a:ext cx="4009431" cy="646331"/>
          </a:xfrm>
          <a:prstGeom prst="rect">
            <a:avLst/>
          </a:prstGeom>
          <a:noFill/>
        </p:spPr>
        <p:txBody>
          <a:bodyPr wrap="none" rtlCol="0">
            <a:spAutoFit/>
          </a:bodyPr>
          <a:lstStyle/>
          <a:p>
            <a:r>
              <a:rPr lang="en-US" sz="3600" b="1" dirty="0">
                <a:solidFill>
                  <a:srgbClr val="FF0000"/>
                </a:solidFill>
              </a:rPr>
              <a:t>High dimensionality</a:t>
            </a:r>
          </a:p>
        </p:txBody>
      </p:sp>
      <p:sp>
        <p:nvSpPr>
          <p:cNvPr id="3" name="Slide Number Placeholder 2">
            <a:extLst>
              <a:ext uri="{FF2B5EF4-FFF2-40B4-BE49-F238E27FC236}">
                <a16:creationId xmlns:a16="http://schemas.microsoft.com/office/drawing/2014/main" id="{9CB05712-8405-BE4A-B1F9-356DCF3EDB21}"/>
              </a:ext>
            </a:extLst>
          </p:cNvPr>
          <p:cNvSpPr>
            <a:spLocks noGrp="1"/>
          </p:cNvSpPr>
          <p:nvPr>
            <p:ph type="sldNum" sz="quarter" idx="12"/>
          </p:nvPr>
        </p:nvSpPr>
        <p:spPr/>
        <p:txBody>
          <a:bodyPr/>
          <a:lstStyle/>
          <a:p>
            <a:fld id="{79D6BE41-4F07-9843-B89E-F43C6BF0BE36}" type="slidenum">
              <a:rPr lang="en-US" smtClean="0"/>
              <a:t>11</a:t>
            </a:fld>
            <a:endParaRPr lang="en-US"/>
          </a:p>
        </p:txBody>
      </p:sp>
      <p:sp>
        <p:nvSpPr>
          <p:cNvPr id="9" name="TextBox 8">
            <a:extLst>
              <a:ext uri="{FF2B5EF4-FFF2-40B4-BE49-F238E27FC236}">
                <a16:creationId xmlns:a16="http://schemas.microsoft.com/office/drawing/2014/main" id="{29C79F63-481E-674B-91E1-CF7B001E17D0}"/>
              </a:ext>
            </a:extLst>
          </p:cNvPr>
          <p:cNvSpPr txBox="1"/>
          <p:nvPr/>
        </p:nvSpPr>
        <p:spPr>
          <a:xfrm>
            <a:off x="8511419" y="6059335"/>
            <a:ext cx="2842381" cy="369332"/>
          </a:xfrm>
          <a:prstGeom prst="rect">
            <a:avLst/>
          </a:prstGeom>
          <a:noFill/>
        </p:spPr>
        <p:txBody>
          <a:bodyPr wrap="none" rtlCol="0">
            <a:spAutoFit/>
          </a:bodyPr>
          <a:lstStyle/>
          <a:p>
            <a:r>
              <a:rPr lang="en-US" b="1" dirty="0">
                <a:solidFill>
                  <a:schemeClr val="tx2"/>
                </a:solidFill>
              </a:rPr>
              <a:t>Features Selection Methods</a:t>
            </a:r>
          </a:p>
        </p:txBody>
      </p:sp>
      <p:pic>
        <p:nvPicPr>
          <p:cNvPr id="10" name="Content Placeholder 4">
            <a:extLst>
              <a:ext uri="{FF2B5EF4-FFF2-40B4-BE49-F238E27FC236}">
                <a16:creationId xmlns:a16="http://schemas.microsoft.com/office/drawing/2014/main" id="{6BB45FE6-3BFC-C243-904C-405F966B9AB6}"/>
              </a:ext>
            </a:extLst>
          </p:cNvPr>
          <p:cNvPicPr>
            <a:picLocks noGrp="1" noChangeAspect="1"/>
          </p:cNvPicPr>
          <p:nvPr>
            <p:ph idx="1"/>
          </p:nvPr>
        </p:nvPicPr>
        <p:blipFill>
          <a:blip r:embed="rId3"/>
          <a:stretch>
            <a:fillRect/>
          </a:stretch>
        </p:blipFill>
        <p:spPr>
          <a:xfrm>
            <a:off x="4575712" y="4465327"/>
            <a:ext cx="6714678" cy="1594008"/>
          </a:xfrm>
          <a:prstGeom prst="rect">
            <a:avLst/>
          </a:prstGeom>
        </p:spPr>
      </p:pic>
      <p:sp>
        <p:nvSpPr>
          <p:cNvPr id="11" name="Rectangle 10">
            <a:extLst>
              <a:ext uri="{FF2B5EF4-FFF2-40B4-BE49-F238E27FC236}">
                <a16:creationId xmlns:a16="http://schemas.microsoft.com/office/drawing/2014/main" id="{7A1D1820-4A65-E14B-885C-DD350444841E}"/>
              </a:ext>
            </a:extLst>
          </p:cNvPr>
          <p:cNvSpPr/>
          <p:nvPr/>
        </p:nvSpPr>
        <p:spPr>
          <a:xfrm>
            <a:off x="4512303" y="432787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2A7F87-C46C-6249-ADDE-B3910242D82E}"/>
              </a:ext>
            </a:extLst>
          </p:cNvPr>
          <p:cNvSpPr/>
          <p:nvPr/>
        </p:nvSpPr>
        <p:spPr>
          <a:xfrm>
            <a:off x="1378822" y="5257264"/>
            <a:ext cx="3070071" cy="369332"/>
          </a:xfrm>
          <a:prstGeom prst="rect">
            <a:avLst/>
          </a:prstGeom>
        </p:spPr>
        <p:txBody>
          <a:bodyPr wrap="none">
            <a:spAutoFit/>
          </a:bodyPr>
          <a:lstStyle/>
          <a:p>
            <a:r>
              <a:rPr lang="en-US" b="1" dirty="0">
                <a:solidFill>
                  <a:schemeClr val="tx2"/>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226733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944888" cy="850138"/>
          </a:xfrm>
        </p:spPr>
        <p:txBody>
          <a:bodyPr>
            <a:normAutofit fontScale="90000"/>
          </a:bodyPr>
          <a:lstStyle/>
          <a:p>
            <a:r>
              <a:rPr lang="en-US" sz="4000" dirty="0"/>
              <a:t>Research Goal (2.3)</a:t>
            </a:r>
            <a:br>
              <a:rPr lang="en-US" sz="4000" dirty="0"/>
            </a:br>
            <a:r>
              <a:rPr lang="en-US" sz="3600" dirty="0"/>
              <a:t>Investigating Data-Driven Methods</a:t>
            </a:r>
            <a:endParaRPr lang="en-US" sz="36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3073082" y="2090181"/>
            <a:ext cx="4748355" cy="3836007"/>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4563699" y="6181651"/>
            <a:ext cx="2940164" cy="369332"/>
          </a:xfrm>
          <a:prstGeom prst="rect">
            <a:avLst/>
          </a:prstGeom>
          <a:noFill/>
        </p:spPr>
        <p:txBody>
          <a:bodyPr wrap="none" rtlCol="0">
            <a:spAutoFit/>
          </a:bodyPr>
          <a:lstStyle/>
          <a:p>
            <a:r>
              <a:rPr lang="en-US" b="1" dirty="0">
                <a:solidFill>
                  <a:schemeClr val="tx2"/>
                </a:solidFill>
              </a:rPr>
              <a:t>Categories for ML algorithms</a:t>
            </a:r>
          </a:p>
        </p:txBody>
      </p:sp>
      <p:sp>
        <p:nvSpPr>
          <p:cNvPr id="51" name="Rectangle 50">
            <a:extLst>
              <a:ext uri="{FF2B5EF4-FFF2-40B4-BE49-F238E27FC236}">
                <a16:creationId xmlns:a16="http://schemas.microsoft.com/office/drawing/2014/main" id="{900B1906-3D91-E642-A358-6ED270761617}"/>
              </a:ext>
            </a:extLst>
          </p:cNvPr>
          <p:cNvSpPr/>
          <p:nvPr/>
        </p:nvSpPr>
        <p:spPr>
          <a:xfrm>
            <a:off x="5053790" y="2090181"/>
            <a:ext cx="298366" cy="383600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12</a:t>
            </a:fld>
            <a:endParaRPr lang="en-US"/>
          </a:p>
        </p:txBody>
      </p:sp>
      <p:sp>
        <p:nvSpPr>
          <p:cNvPr id="13" name="TextBox 12">
            <a:extLst>
              <a:ext uri="{FF2B5EF4-FFF2-40B4-BE49-F238E27FC236}">
                <a16:creationId xmlns:a16="http://schemas.microsoft.com/office/drawing/2014/main" id="{72E04E56-86DE-E245-B6BB-606800DB1A8D}"/>
              </a:ext>
            </a:extLst>
          </p:cNvPr>
          <p:cNvSpPr txBox="1"/>
          <p:nvPr/>
        </p:nvSpPr>
        <p:spPr>
          <a:xfrm>
            <a:off x="3642708" y="1519780"/>
            <a:ext cx="4028667" cy="461665"/>
          </a:xfrm>
          <a:prstGeom prst="rect">
            <a:avLst/>
          </a:prstGeom>
          <a:noFill/>
        </p:spPr>
        <p:txBody>
          <a:bodyPr wrap="none" rtlCol="0">
            <a:spAutoFit/>
          </a:bodyPr>
          <a:lstStyle/>
          <a:p>
            <a:r>
              <a:rPr lang="en-US" sz="2400" b="1" dirty="0">
                <a:solidFill>
                  <a:schemeClr val="tx2"/>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259428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lnSpc>
                <a:spcPct val="170000"/>
              </a:lnSpc>
              <a:buFont typeface="+mj-lt"/>
              <a:buAutoNum type="arabicPeriod" startAt="3"/>
            </a:pPr>
            <a:r>
              <a:rPr lang="en-US" dirty="0"/>
              <a:t>Develop </a:t>
            </a:r>
            <a:r>
              <a:rPr lang="en-US" dirty="0">
                <a:solidFill>
                  <a:schemeClr val="accent2"/>
                </a:solidFill>
              </a:rPr>
              <a:t>new learning models </a:t>
            </a:r>
            <a:r>
              <a:rPr lang="en-US" dirty="0"/>
              <a:t>to automatically predict severity level of bugs reports.</a:t>
            </a:r>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13</a:t>
            </a:fld>
            <a:endParaRPr lang="en-US" dirty="0"/>
          </a:p>
        </p:txBody>
      </p:sp>
    </p:spTree>
    <p:extLst>
      <p:ext uri="{BB962C8B-B14F-4D97-AF65-F5344CB8AC3E}">
        <p14:creationId xmlns:p14="http://schemas.microsoft.com/office/powerpoint/2010/main" val="37100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 Done</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495520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Exploration of bug report repositories data</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360547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experiments</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2552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4480907"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(submitted) </a:t>
            </a:r>
          </a:p>
        </p:txBody>
      </p:sp>
      <p:sp>
        <p:nvSpPr>
          <p:cNvPr id="19" name="Oval 18">
            <a:extLst>
              <a:ext uri="{FF2B5EF4-FFF2-40B4-BE49-F238E27FC236}">
                <a16:creationId xmlns:a16="http://schemas.microsoft.com/office/drawing/2014/main" id="{D40CA3AA-FA56-3741-82A8-2E182C0678B5}"/>
              </a:ext>
            </a:extLst>
          </p:cNvPr>
          <p:cNvSpPr/>
          <p:nvPr/>
        </p:nvSpPr>
        <p:spPr>
          <a:xfrm>
            <a:off x="2559743" y="4334953"/>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73105" y="4346994"/>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9" idx="0"/>
          </p:cNvCxnSpPr>
          <p:nvPr/>
        </p:nvCxnSpPr>
        <p:spPr>
          <a:xfrm flipH="1">
            <a:off x="2756967" y="4041221"/>
            <a:ext cx="3185" cy="293732"/>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89206" y="4329290"/>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9452" y="4414814"/>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14</a:t>
            </a:fld>
            <a:endParaRPr lang="en-US"/>
          </a:p>
        </p:txBody>
      </p:sp>
    </p:spTree>
    <p:extLst>
      <p:ext uri="{BB962C8B-B14F-4D97-AF65-F5344CB8AC3E}">
        <p14:creationId xmlns:p14="http://schemas.microsoft.com/office/powerpoint/2010/main" val="203661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A3F416-5BDA-1243-9620-677FE98D0BDB}"/>
              </a:ext>
            </a:extLst>
          </p:cNvPr>
          <p:cNvSpPr>
            <a:spLocks noGrp="1"/>
          </p:cNvSpPr>
          <p:nvPr>
            <p:ph type="sldNum" sz="quarter" idx="12"/>
          </p:nvPr>
        </p:nvSpPr>
        <p:spPr/>
        <p:txBody>
          <a:bodyPr/>
          <a:lstStyle/>
          <a:p>
            <a:fld id="{79D6BE41-4F07-9843-B89E-F43C6BF0BE36}" type="slidenum">
              <a:rPr lang="en-US" smtClean="0"/>
              <a:t>15</a:t>
            </a:fld>
            <a:endParaRPr lang="en-US"/>
          </a:p>
        </p:txBody>
      </p:sp>
      <p:pic>
        <p:nvPicPr>
          <p:cNvPr id="6" name="Picture 5">
            <a:extLst>
              <a:ext uri="{FF2B5EF4-FFF2-40B4-BE49-F238E27FC236}">
                <a16:creationId xmlns:a16="http://schemas.microsoft.com/office/drawing/2014/main" id="{4893C281-BAEC-F241-8BD0-3CA20A9D2757}"/>
              </a:ext>
            </a:extLst>
          </p:cNvPr>
          <p:cNvPicPr>
            <a:picLocks noChangeAspect="1"/>
          </p:cNvPicPr>
          <p:nvPr/>
        </p:nvPicPr>
        <p:blipFill>
          <a:blip r:embed="rId3"/>
          <a:stretch>
            <a:fillRect/>
          </a:stretch>
        </p:blipFill>
        <p:spPr>
          <a:xfrm>
            <a:off x="6465594" y="2190684"/>
            <a:ext cx="5370125" cy="3839518"/>
          </a:xfrm>
          <a:prstGeom prst="rect">
            <a:avLst/>
          </a:prstGeom>
        </p:spPr>
      </p:pic>
      <p:sp>
        <p:nvSpPr>
          <p:cNvPr id="9" name="Title 8">
            <a:extLst>
              <a:ext uri="{FF2B5EF4-FFF2-40B4-BE49-F238E27FC236}">
                <a16:creationId xmlns:a16="http://schemas.microsoft.com/office/drawing/2014/main" id="{A3934890-4DE7-6247-8406-D6B90EFB6456}"/>
              </a:ext>
            </a:extLst>
          </p:cNvPr>
          <p:cNvSpPr>
            <a:spLocks noGrp="1"/>
          </p:cNvSpPr>
          <p:nvPr>
            <p:ph type="title"/>
          </p:nvPr>
        </p:nvSpPr>
        <p:spPr/>
        <p:txBody>
          <a:bodyPr/>
          <a:lstStyle/>
          <a:p>
            <a:r>
              <a:rPr lang="en-US" dirty="0"/>
              <a:t>Exploration of Bug Report Repositories</a:t>
            </a:r>
          </a:p>
        </p:txBody>
      </p:sp>
      <p:sp>
        <p:nvSpPr>
          <p:cNvPr id="10" name="TextBox 9">
            <a:extLst>
              <a:ext uri="{FF2B5EF4-FFF2-40B4-BE49-F238E27FC236}">
                <a16:creationId xmlns:a16="http://schemas.microsoft.com/office/drawing/2014/main" id="{D8767AC9-2695-3C43-B09E-6CF30FA5C181}"/>
              </a:ext>
            </a:extLst>
          </p:cNvPr>
          <p:cNvSpPr txBox="1"/>
          <p:nvPr/>
        </p:nvSpPr>
        <p:spPr>
          <a:xfrm>
            <a:off x="0" y="4080315"/>
            <a:ext cx="5644943" cy="461665"/>
          </a:xfrm>
          <a:prstGeom prst="rect">
            <a:avLst/>
          </a:prstGeom>
          <a:noFill/>
        </p:spPr>
        <p:txBody>
          <a:bodyPr wrap="square" rtlCol="0">
            <a:spAutoFit/>
          </a:bodyPr>
          <a:lstStyle/>
          <a:p>
            <a:r>
              <a:rPr lang="en-US" sz="2400" b="1" dirty="0">
                <a:solidFill>
                  <a:schemeClr val="tx2"/>
                </a:solidFill>
              </a:rPr>
              <a:t>CASSANDRA repository (7538 bug reports) </a:t>
            </a:r>
          </a:p>
        </p:txBody>
      </p:sp>
      <p:sp>
        <p:nvSpPr>
          <p:cNvPr id="11" name="TextBox 10">
            <a:extLst>
              <a:ext uri="{FF2B5EF4-FFF2-40B4-BE49-F238E27FC236}">
                <a16:creationId xmlns:a16="http://schemas.microsoft.com/office/drawing/2014/main" id="{20BCBA99-0A1B-6240-83A5-75894708A1D6}"/>
              </a:ext>
            </a:extLst>
          </p:cNvPr>
          <p:cNvSpPr txBox="1"/>
          <p:nvPr/>
        </p:nvSpPr>
        <p:spPr>
          <a:xfrm>
            <a:off x="6133075" y="6210382"/>
            <a:ext cx="5220725" cy="461665"/>
          </a:xfrm>
          <a:prstGeom prst="rect">
            <a:avLst/>
          </a:prstGeom>
          <a:noFill/>
        </p:spPr>
        <p:txBody>
          <a:bodyPr wrap="none" rtlCol="0">
            <a:spAutoFit/>
          </a:bodyPr>
          <a:lstStyle/>
          <a:p>
            <a:r>
              <a:rPr lang="en-US" sz="2400" b="1" dirty="0">
                <a:solidFill>
                  <a:schemeClr val="tx2"/>
                </a:solidFill>
              </a:rPr>
              <a:t>HADOOP repository (8262 bug reports) </a:t>
            </a:r>
          </a:p>
        </p:txBody>
      </p:sp>
      <p:pic>
        <p:nvPicPr>
          <p:cNvPr id="8" name="Picture 7">
            <a:extLst>
              <a:ext uri="{FF2B5EF4-FFF2-40B4-BE49-F238E27FC236}">
                <a16:creationId xmlns:a16="http://schemas.microsoft.com/office/drawing/2014/main" id="{3A908311-FEEA-2E44-AE9C-C97B0A221ED2}"/>
              </a:ext>
            </a:extLst>
          </p:cNvPr>
          <p:cNvPicPr>
            <a:picLocks noChangeAspect="1"/>
          </p:cNvPicPr>
          <p:nvPr/>
        </p:nvPicPr>
        <p:blipFill>
          <a:blip r:embed="rId4"/>
          <a:stretch>
            <a:fillRect/>
          </a:stretch>
        </p:blipFill>
        <p:spPr>
          <a:xfrm>
            <a:off x="158645" y="976184"/>
            <a:ext cx="6347086" cy="3134259"/>
          </a:xfrm>
          <a:prstGeom prst="rect">
            <a:avLst/>
          </a:prstGeom>
        </p:spPr>
      </p:pic>
    </p:spTree>
    <p:extLst>
      <p:ext uri="{BB962C8B-B14F-4D97-AF65-F5344CB8AC3E}">
        <p14:creationId xmlns:p14="http://schemas.microsoft.com/office/powerpoint/2010/main" val="251484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12A757-2691-844F-9AA4-87BFF98C353A}"/>
              </a:ext>
            </a:extLst>
          </p:cNvPr>
          <p:cNvSpPr/>
          <p:nvPr/>
        </p:nvSpPr>
        <p:spPr>
          <a:xfrm>
            <a:off x="372689" y="1097590"/>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1917968"/>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738346"/>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558724"/>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1671723"/>
            <a:ext cx="3"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492101"/>
            <a:ext cx="0"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312479"/>
            <a:ext cx="0"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79102"/>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132857"/>
            <a:ext cx="0" cy="24624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169294"/>
            <a:ext cx="9469258" cy="400110"/>
          </a:xfrm>
          <a:prstGeom prst="rect">
            <a:avLst/>
          </a:prstGeom>
          <a:noFill/>
        </p:spPr>
        <p:txBody>
          <a:bodyPr wrap="square" rtlCol="0">
            <a:spAutoFit/>
          </a:bodyPr>
          <a:lstStyle/>
          <a:p>
            <a:pPr>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Cassandra, Hadoop, Spark (Jira), Eclipse, Mozilla and </a:t>
            </a:r>
            <a:r>
              <a:rPr lang="en-US" sz="20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 (Bugzilla)</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191053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5199480"/>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5059297"/>
            <a:ext cx="14488" cy="140183"/>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838025"/>
            <a:ext cx="9090995" cy="400110"/>
          </a:xfrm>
          <a:prstGeom prst="rect">
            <a:avLst/>
          </a:prstGeom>
          <a:noFill/>
        </p:spPr>
        <p:txBody>
          <a:bodyPr wrap="square" rtlCol="0">
            <a:spAutoFit/>
          </a:bodyPr>
          <a:lstStyle/>
          <a:p>
            <a:pPr>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Text mining activities and vector weighting with TF-IDF</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73938"/>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PCA </a:t>
            </a:r>
          </a:p>
        </p:txBody>
      </p:sp>
      <p:sp>
        <p:nvSpPr>
          <p:cNvPr id="11" name="TextBox 10">
            <a:extLst>
              <a:ext uri="{FF2B5EF4-FFF2-40B4-BE49-F238E27FC236}">
                <a16:creationId xmlns:a16="http://schemas.microsoft.com/office/drawing/2014/main" id="{08A84B12-3A20-7040-BC9C-E2F675CF508E}"/>
              </a:ext>
            </a:extLst>
          </p:cNvPr>
          <p:cNvSpPr txBox="1"/>
          <p:nvPr/>
        </p:nvSpPr>
        <p:spPr>
          <a:xfrm>
            <a:off x="7479684" y="4977067"/>
            <a:ext cx="4267200" cy="1477328"/>
          </a:xfrm>
          <a:prstGeom prst="rect">
            <a:avLst/>
          </a:prstGeom>
          <a:noFill/>
          <a:ln>
            <a:solidFill>
              <a:schemeClr val="tx2"/>
            </a:solidFill>
          </a:ln>
        </p:spPr>
        <p:txBody>
          <a:bodyPr wrap="square" rtlCol="0">
            <a:spAutoFit/>
          </a:bodyPr>
          <a:lstStyle/>
          <a:p>
            <a:r>
              <a:rPr lang="en-US" sz="2400" b="1" dirty="0">
                <a:solidFill>
                  <a:schemeClr val="tx2"/>
                </a:solidFill>
              </a:rPr>
              <a:t>Tools:</a:t>
            </a:r>
            <a:endParaRPr lang="en-US" sz="3200" b="1" dirty="0">
              <a:solidFill>
                <a:schemeClr val="tx2"/>
              </a:solidFill>
            </a:endParaRPr>
          </a:p>
          <a:p>
            <a:r>
              <a:rPr lang="en-US" sz="2200" dirty="0">
                <a:solidFill>
                  <a:schemeClr val="tx2"/>
                </a:solidFill>
              </a:rPr>
              <a:t># Java and R</a:t>
            </a:r>
          </a:p>
          <a:p>
            <a:r>
              <a:rPr lang="en-US" sz="2200" dirty="0">
                <a:solidFill>
                  <a:schemeClr val="tx2"/>
                </a:solidFill>
              </a:rPr>
              <a:t># R libraries (caret, tm, </a:t>
            </a:r>
            <a:r>
              <a:rPr lang="en-US" sz="2200" dirty="0" err="1">
                <a:solidFill>
                  <a:schemeClr val="tx2"/>
                </a:solidFill>
              </a:rPr>
              <a:t>snowballc</a:t>
            </a:r>
            <a:r>
              <a:rPr lang="en-US" sz="2200" dirty="0">
                <a:solidFill>
                  <a:schemeClr val="tx2"/>
                </a:solidFill>
              </a:rPr>
              <a:t>)</a:t>
            </a:r>
          </a:p>
          <a:p>
            <a:r>
              <a:rPr lang="en-US" sz="2200" dirty="0">
                <a:solidFill>
                  <a:schemeClr val="tx2"/>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440147"/>
            <a:ext cx="9090995" cy="400110"/>
          </a:xfrm>
          <a:prstGeom prst="rect">
            <a:avLst/>
          </a:prstGeom>
          <a:noFill/>
        </p:spPr>
        <p:txBody>
          <a:bodyPr wrap="square" rtlCol="0">
            <a:spAutoFit/>
          </a:bodyPr>
          <a:lstStyle/>
          <a:p>
            <a:pPr>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Repeated k-fold for cv, KNN, SVM, Random Forest and Neural Network</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518384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6019855"/>
            <a:ext cx="2088000" cy="574133"/>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latin typeface="Arial" panose="020B0604020202020204" pitchFamily="34" charset="0"/>
                <a:cs typeface="Arial" panose="020B0604020202020204" pitchFamily="34" charset="0"/>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773613"/>
            <a:ext cx="0" cy="24624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89661" y="6019855"/>
            <a:ext cx="9090995" cy="535083"/>
          </a:xfrm>
          <a:prstGeom prst="rect">
            <a:avLst/>
          </a:prstGeom>
          <a:noFill/>
        </p:spPr>
        <p:txBody>
          <a:bodyPr wrap="square" rtlCol="0">
            <a:spAutoFit/>
          </a:bodyPr>
          <a:lstStyle/>
          <a:p>
            <a:pPr>
              <a:lnSpc>
                <a:spcPct val="150000"/>
              </a:lnSpc>
              <a:buClr>
                <a:schemeClr val="accent5"/>
              </a:buClr>
              <a:buSzPct val="120000"/>
            </a:pPr>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Friedman Test</a:t>
            </a:r>
            <a:r>
              <a:rPr lang="en-US" sz="2200" dirty="0">
                <a:solidFill>
                  <a:schemeClr val="tx2"/>
                </a:solidFill>
                <a:latin typeface="Arial" panose="020B0604020202020204" pitchFamily="34" charset="0"/>
                <a:ea typeface="Tahoma" panose="020B060403050404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A8352540-EDF4-9442-A4D6-29A1967B758E}"/>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t>16</a:t>
            </a:fld>
            <a:endParaRPr lang="en-US"/>
          </a:p>
        </p:txBody>
      </p:sp>
      <p:sp>
        <p:nvSpPr>
          <p:cNvPr id="9" name="Title 8">
            <a:extLst>
              <a:ext uri="{FF2B5EF4-FFF2-40B4-BE49-F238E27FC236}">
                <a16:creationId xmlns:a16="http://schemas.microsoft.com/office/drawing/2014/main" id="{047464F2-98D7-914C-9362-1706FEAF4C1D}"/>
              </a:ext>
            </a:extLst>
          </p:cNvPr>
          <p:cNvSpPr>
            <a:spLocks noGrp="1"/>
          </p:cNvSpPr>
          <p:nvPr>
            <p:ph type="title"/>
          </p:nvPr>
        </p:nvSpPr>
        <p:spPr/>
        <p:txBody>
          <a:bodyPr/>
          <a:lstStyle/>
          <a:p>
            <a:r>
              <a:rPr lang="en-US" dirty="0"/>
              <a:t>Machine Learning Experiments</a:t>
            </a:r>
          </a:p>
        </p:txBody>
      </p:sp>
    </p:spTree>
    <p:extLst>
      <p:ext uri="{BB962C8B-B14F-4D97-AF65-F5344CB8AC3E}">
        <p14:creationId xmlns:p14="http://schemas.microsoft.com/office/powerpoint/2010/main" val="9474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600" dirty="0"/>
              <a:t>Bug Report Severity Prediction Mapping Review</a:t>
            </a: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fontScale="92500"/>
          </a:bodyPr>
          <a:lstStyle/>
          <a:p>
            <a:r>
              <a:rPr lang="en-US" dirty="0"/>
              <a:t>Mapping review on </a:t>
            </a:r>
            <a:r>
              <a:rPr lang="en-US" dirty="0">
                <a:solidFill>
                  <a:schemeClr val="accent2"/>
                </a:solidFill>
              </a:rPr>
              <a:t>four electronic </a:t>
            </a:r>
            <a:r>
              <a:rPr lang="en-US" dirty="0"/>
              <a:t>databases:</a:t>
            </a:r>
          </a:p>
          <a:p>
            <a:pPr lvl="1"/>
            <a:r>
              <a:rPr lang="en-US" dirty="0"/>
              <a:t>ACM digital library, IEEE Xplore, Science Direct and Springer</a:t>
            </a:r>
          </a:p>
          <a:p>
            <a:r>
              <a:rPr lang="en-US" dirty="0">
                <a:solidFill>
                  <a:schemeClr val="accent2"/>
                </a:solidFill>
              </a:rPr>
              <a:t>27 papers </a:t>
            </a:r>
            <a:r>
              <a:rPr lang="en-US" dirty="0"/>
              <a:t>about severity prediction on FLOSS projects was identified</a:t>
            </a:r>
          </a:p>
          <a:p>
            <a:r>
              <a:rPr lang="en-US" dirty="0"/>
              <a:t>It categorized quantitatively more than </a:t>
            </a:r>
            <a:r>
              <a:rPr lang="en-US" dirty="0">
                <a:solidFill>
                  <a:schemeClr val="accent2"/>
                </a:solidFill>
              </a:rPr>
              <a:t>10 aspects of proposed</a:t>
            </a:r>
            <a:r>
              <a:rPr lang="en-US" dirty="0"/>
              <a:t> solutions</a:t>
            </a:r>
          </a:p>
          <a:p>
            <a:r>
              <a:rPr lang="en-US" dirty="0"/>
              <a:t>It was submitted to the </a:t>
            </a:r>
            <a:r>
              <a:rPr lang="en-US" dirty="0">
                <a:solidFill>
                  <a:schemeClr val="accent2"/>
                </a:solidFill>
              </a:rPr>
              <a:t>Journal of Information and Technology</a:t>
            </a:r>
            <a:r>
              <a:rPr lang="en-US" dirty="0"/>
              <a:t> on September 12</a:t>
            </a:r>
            <a:r>
              <a:rPr lang="en-US" baseline="30000" dirty="0"/>
              <a:t>th</a:t>
            </a:r>
            <a:r>
              <a:rPr lang="en-US" dirty="0"/>
              <a:t>, 2018</a:t>
            </a:r>
          </a:p>
          <a:p>
            <a:endParaRPr lang="en-US" dirty="0"/>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17</a:t>
            </a:fld>
            <a:endParaRPr lang="en-US" dirty="0"/>
          </a:p>
        </p:txBody>
      </p:sp>
    </p:spTree>
    <p:extLst>
      <p:ext uri="{BB962C8B-B14F-4D97-AF65-F5344CB8AC3E}">
        <p14:creationId xmlns:p14="http://schemas.microsoft.com/office/powerpoint/2010/main" val="91741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Some Conclusions from Our Mapping Review</a:t>
            </a:r>
            <a:endParaRPr lang="en-US" sz="2800" dirty="0">
              <a:solidFill>
                <a:schemeClr val="accent1"/>
              </a:solidFill>
            </a:endParaRP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lnSpcReduction="10000"/>
          </a:bodyPr>
          <a:lstStyle/>
          <a:p>
            <a:r>
              <a:rPr lang="en-US" dirty="0"/>
              <a:t>Lack of </a:t>
            </a:r>
            <a:r>
              <a:rPr lang="en-US" dirty="0">
                <a:solidFill>
                  <a:schemeClr val="accent2"/>
                </a:solidFill>
              </a:rPr>
              <a:t>relevant</a:t>
            </a:r>
            <a:r>
              <a:rPr lang="en-US" dirty="0"/>
              <a:t> FLOSS, such as Linux Kernel</a:t>
            </a:r>
          </a:p>
          <a:p>
            <a:r>
              <a:rPr lang="en-US" dirty="0">
                <a:solidFill>
                  <a:schemeClr val="accent2"/>
                </a:solidFill>
              </a:rPr>
              <a:t>Technical users</a:t>
            </a:r>
            <a:r>
              <a:rPr lang="en-US" dirty="0"/>
              <a:t> reports most bugs</a:t>
            </a:r>
          </a:p>
          <a:p>
            <a:r>
              <a:rPr lang="en-US" dirty="0"/>
              <a:t>Default severity level is </a:t>
            </a:r>
            <a:r>
              <a:rPr lang="en-US" dirty="0">
                <a:solidFill>
                  <a:schemeClr val="accent2"/>
                </a:solidFill>
              </a:rPr>
              <a:t>prevalent</a:t>
            </a:r>
            <a:r>
              <a:rPr lang="en-US" dirty="0"/>
              <a:t> in most repositories</a:t>
            </a:r>
          </a:p>
          <a:p>
            <a:r>
              <a:rPr lang="en-US" dirty="0"/>
              <a:t>Most approaches were based on </a:t>
            </a:r>
            <a:r>
              <a:rPr lang="en-US" dirty="0">
                <a:solidFill>
                  <a:schemeClr val="accent2"/>
                </a:solidFill>
              </a:rPr>
              <a:t>unstructured text </a:t>
            </a:r>
            <a:r>
              <a:rPr lang="en-US" dirty="0"/>
              <a:t>features</a:t>
            </a:r>
          </a:p>
          <a:p>
            <a:r>
              <a:rPr lang="en-US" dirty="0"/>
              <a:t>Most approaches used </a:t>
            </a:r>
            <a:r>
              <a:rPr lang="en-US" dirty="0">
                <a:solidFill>
                  <a:schemeClr val="accent2"/>
                </a:solidFill>
              </a:rPr>
              <a:t>traditional</a:t>
            </a:r>
            <a:r>
              <a:rPr lang="en-US" dirty="0"/>
              <a:t> machine learning and text mining.</a:t>
            </a:r>
          </a:p>
          <a:p>
            <a:r>
              <a:rPr lang="en-US" dirty="0"/>
              <a:t>Most approaches are </a:t>
            </a:r>
            <a:r>
              <a:rPr lang="en-US" dirty="0">
                <a:solidFill>
                  <a:schemeClr val="accent2"/>
                </a:solidFill>
              </a:rPr>
              <a:t>experimental</a:t>
            </a:r>
            <a:r>
              <a:rPr lang="en-US" dirty="0"/>
              <a:t> or </a:t>
            </a:r>
            <a:r>
              <a:rPr lang="en-US" dirty="0">
                <a:solidFill>
                  <a:schemeClr val="accent2"/>
                </a:solidFill>
              </a:rPr>
              <a:t>off-line</a:t>
            </a:r>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18</a:t>
            </a:fld>
            <a:endParaRPr lang="en-US" dirty="0"/>
          </a:p>
        </p:txBody>
      </p:sp>
    </p:spTree>
    <p:extLst>
      <p:ext uri="{BB962C8B-B14F-4D97-AF65-F5344CB8AC3E}">
        <p14:creationId xmlns:p14="http://schemas.microsoft.com/office/powerpoint/2010/main" val="913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rmAutofit/>
          </a:bodyPr>
          <a:lstStyle/>
          <a:p>
            <a:r>
              <a:rPr lang="en-US" sz="4000" dirty="0">
                <a:cs typeface="Arial" panose="020B0604020202020204" pitchFamily="34" charset="0"/>
              </a:rPr>
              <a:t>Research Proposal</a:t>
            </a:r>
            <a:endParaRPr lang="en-US" dirty="0">
              <a:cs typeface="Arial" panose="020B0604020202020204" pitchFamily="34" charset="0"/>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7"/>
            <a:ext cx="4655127" cy="291827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86514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4479435" y="-356322"/>
            <a:ext cx="1747926" cy="8046722"/>
          </a:xfrm>
          <a:prstGeom prst="bentConnector3">
            <a:avLst>
              <a:gd name="adj1" fmla="val -115132"/>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a:off x="9401697" y="2463666"/>
            <a:ext cx="0" cy="23797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8341825" y="3300156"/>
            <a:ext cx="1059872"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endCxn id="62" idx="0"/>
          </p:cNvCxnSpPr>
          <p:nvPr/>
        </p:nvCxnSpPr>
        <p:spPr>
          <a:xfrm>
            <a:off x="9459888" y="3300156"/>
            <a:ext cx="1009997"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4FF644-788D-A74F-9E11-CED8E1E9CE77}"/>
              </a:ext>
            </a:extLst>
          </p:cNvPr>
          <p:cNvSpPr>
            <a:spLocks noGrp="1"/>
          </p:cNvSpPr>
          <p:nvPr>
            <p:ph type="sldNum" sz="quarter" idx="12"/>
          </p:nvPr>
        </p:nvSpPr>
        <p:spPr>
          <a:ln>
            <a:solidFill>
              <a:schemeClr val="tx1">
                <a:lumMod val="65000"/>
                <a:lumOff val="35000"/>
              </a:schemeClr>
            </a:solidFill>
          </a:ln>
        </p:spPr>
        <p:txBody>
          <a:bodyPr/>
          <a:lstStyle/>
          <a:p>
            <a:fld id="{79D6BE41-4F07-9843-B89E-F43C6BF0BE36}"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39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B5D4-95E2-B940-8C02-6A454069D88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2B80519-5CD0-3E44-8A15-514AB523EC34}"/>
              </a:ext>
            </a:extLst>
          </p:cNvPr>
          <p:cNvSpPr>
            <a:spLocks noGrp="1"/>
          </p:cNvSpPr>
          <p:nvPr>
            <p:ph idx="1"/>
          </p:nvPr>
        </p:nvSpPr>
        <p:spPr/>
        <p:txBody>
          <a:bodyPr>
            <a:normAutofit lnSpcReduction="10000"/>
          </a:bodyPr>
          <a:lstStyle/>
          <a:p>
            <a:r>
              <a:rPr lang="en-US" dirty="0"/>
              <a:t>Context</a:t>
            </a:r>
          </a:p>
          <a:p>
            <a:r>
              <a:rPr lang="en-US" dirty="0"/>
              <a:t>Motivation</a:t>
            </a:r>
          </a:p>
          <a:p>
            <a:r>
              <a:rPr lang="en-US" dirty="0"/>
              <a:t>Goals</a:t>
            </a:r>
          </a:p>
          <a:p>
            <a:r>
              <a:rPr lang="en-US" dirty="0"/>
              <a:t>Activities</a:t>
            </a:r>
          </a:p>
          <a:p>
            <a:r>
              <a:rPr lang="en-US" dirty="0"/>
              <a:t>Proposal</a:t>
            </a:r>
          </a:p>
          <a:p>
            <a:r>
              <a:rPr lang="en-US" dirty="0"/>
              <a:t>Time Line</a:t>
            </a:r>
          </a:p>
          <a:p>
            <a:r>
              <a:rPr lang="en-US" dirty="0"/>
              <a:t>Contributions</a:t>
            </a:r>
          </a:p>
        </p:txBody>
      </p:sp>
      <p:sp>
        <p:nvSpPr>
          <p:cNvPr id="4" name="Slide Number Placeholder 3">
            <a:extLst>
              <a:ext uri="{FF2B5EF4-FFF2-40B4-BE49-F238E27FC236}">
                <a16:creationId xmlns:a16="http://schemas.microsoft.com/office/drawing/2014/main" id="{031A8355-5096-BB4A-8F67-56530B852448}"/>
              </a:ext>
            </a:extLst>
          </p:cNvPr>
          <p:cNvSpPr>
            <a:spLocks noGrp="1"/>
          </p:cNvSpPr>
          <p:nvPr>
            <p:ph type="sldNum" sz="quarter" idx="12"/>
          </p:nvPr>
        </p:nvSpPr>
        <p:spPr/>
        <p:txBody>
          <a:bodyPr/>
          <a:lstStyle/>
          <a:p>
            <a:fld id="{79D6BE41-4F07-9843-B89E-F43C6BF0BE36}" type="slidenum">
              <a:rPr lang="en-US" smtClean="0"/>
              <a:pPr/>
              <a:t>2</a:t>
            </a:fld>
            <a:endParaRPr lang="en-US" dirty="0"/>
          </a:p>
        </p:txBody>
      </p:sp>
    </p:spTree>
    <p:extLst>
      <p:ext uri="{BB962C8B-B14F-4D97-AF65-F5344CB8AC3E}">
        <p14:creationId xmlns:p14="http://schemas.microsoft.com/office/powerpoint/2010/main" val="27389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A992523-BB7B-EA49-9861-26BCDD9BE189}"/>
              </a:ext>
            </a:extLst>
          </p:cNvPr>
          <p:cNvSpPr/>
          <p:nvPr/>
        </p:nvSpPr>
        <p:spPr>
          <a:xfrm>
            <a:off x="372686" y="1878677"/>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538940" y="2310939"/>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1769223" y="2319252"/>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2999506" y="2327564"/>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4060599"/>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Developed in Java using design patterns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e.g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strategy, template method and builder).</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Handle bug reports in XML and HTML formats from Jira, Bugzilla and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(in future).</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Convert and store bug reports in CSV format.</a:t>
            </a:r>
          </a:p>
        </p:txBody>
      </p:sp>
      <p:pic>
        <p:nvPicPr>
          <p:cNvPr id="6" name="Graphic 5" descr="Checkmark">
            <a:extLst>
              <a:ext uri="{FF2B5EF4-FFF2-40B4-BE49-F238E27FC236}">
                <a16:creationId xmlns:a16="http://schemas.microsoft.com/office/drawing/2014/main" id="{9E515B2B-E9A1-DE47-ACB3-05FD0A97A2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797" y="2168571"/>
            <a:ext cx="421321" cy="421321"/>
          </a:xfrm>
          <a:prstGeom prst="rect">
            <a:avLst/>
          </a:prstGeom>
        </p:spPr>
      </p:pic>
      <p:pic>
        <p:nvPicPr>
          <p:cNvPr id="12" name="Graphic 11" descr="Checkmark">
            <a:extLst>
              <a:ext uri="{FF2B5EF4-FFF2-40B4-BE49-F238E27FC236}">
                <a16:creationId xmlns:a16="http://schemas.microsoft.com/office/drawing/2014/main" id="{BC630DF4-997E-FE4A-96B9-CD1C30ED44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351" y="2161312"/>
            <a:ext cx="421321" cy="421321"/>
          </a:xfrm>
          <a:prstGeom prst="rect">
            <a:avLst/>
          </a:prstGeom>
        </p:spPr>
      </p:pic>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407632"/>
            <a:ext cx="11675879" cy="850138"/>
          </a:xfrm>
        </p:spPr>
        <p:txBody>
          <a:bodyPr>
            <a:normAutofit/>
          </a:bodyPr>
          <a:lstStyle/>
          <a:p>
            <a:r>
              <a:rPr lang="en-US" sz="4000" dirty="0"/>
              <a:t>Research Proposal</a:t>
            </a:r>
            <a:endParaRPr lang="en-US" dirty="0">
              <a:solidFill>
                <a:schemeClr val="accent5"/>
              </a:solidFill>
            </a:endParaRPr>
          </a:p>
        </p:txBody>
      </p:sp>
      <p:sp>
        <p:nvSpPr>
          <p:cNvPr id="2" name="Slide Number Placeholder 1">
            <a:extLst>
              <a:ext uri="{FF2B5EF4-FFF2-40B4-BE49-F238E27FC236}">
                <a16:creationId xmlns:a16="http://schemas.microsoft.com/office/drawing/2014/main" id="{97444F97-51A7-CA41-B4CF-26C5D1CC34F4}"/>
              </a:ext>
            </a:extLst>
          </p:cNvPr>
          <p:cNvSpPr>
            <a:spLocks noGrp="1"/>
          </p:cNvSpPr>
          <p:nvPr>
            <p:ph type="sldNum" sz="quarter" idx="12"/>
          </p:nvPr>
        </p:nvSpPr>
        <p:spPr/>
        <p:txBody>
          <a:bodyPr/>
          <a:lstStyle/>
          <a:p>
            <a:fld id="{79D6BE41-4F07-9843-B89E-F43C6BF0BE36}" type="slidenum">
              <a:rPr lang="en-US" smtClean="0"/>
              <a:t>20</a:t>
            </a:fld>
            <a:endParaRPr lang="en-US"/>
          </a:p>
        </p:txBody>
      </p:sp>
    </p:spTree>
    <p:extLst>
      <p:ext uri="{BB962C8B-B14F-4D97-AF65-F5344CB8AC3E}">
        <p14:creationId xmlns:p14="http://schemas.microsoft.com/office/powerpoint/2010/main" val="255366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3480889"/>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R using many popular libraries (e.g.,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dplyr</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Transform bug report in raw format in consistent for machine learning.</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Activities: type checking, normalizing, fix and imputation.</a:t>
            </a:r>
          </a:p>
        </p:txBody>
      </p:sp>
      <p:sp>
        <p:nvSpPr>
          <p:cNvPr id="8" name="Rounded Rectangle 7">
            <a:extLst>
              <a:ext uri="{FF2B5EF4-FFF2-40B4-BE49-F238E27FC236}">
                <a16:creationId xmlns:a16="http://schemas.microsoft.com/office/drawing/2014/main" id="{D6ACA727-5CA2-6C4F-92FF-A2E9E7A18375}"/>
              </a:ext>
            </a:extLst>
          </p:cNvPr>
          <p:cNvSpPr/>
          <p:nvPr/>
        </p:nvSpPr>
        <p:spPr>
          <a:xfrm>
            <a:off x="372686" y="1828801"/>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pic>
        <p:nvPicPr>
          <p:cNvPr id="5" name="Graphic 4" descr="Checkmark">
            <a:extLst>
              <a:ext uri="{FF2B5EF4-FFF2-40B4-BE49-F238E27FC236}">
                <a16:creationId xmlns:a16="http://schemas.microsoft.com/office/drawing/2014/main" id="{69081F58-C57A-3F46-9775-3D05D7138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939" y="1882588"/>
            <a:ext cx="421321" cy="421321"/>
          </a:xfrm>
          <a:prstGeom prst="rect">
            <a:avLst/>
          </a:prstGeom>
        </p:spPr>
      </p:pic>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2" name="Slide Number Placeholder 1">
            <a:extLst>
              <a:ext uri="{FF2B5EF4-FFF2-40B4-BE49-F238E27FC236}">
                <a16:creationId xmlns:a16="http://schemas.microsoft.com/office/drawing/2014/main" id="{E6ED7732-6840-4141-87C6-674B49281234}"/>
              </a:ext>
            </a:extLst>
          </p:cNvPr>
          <p:cNvSpPr>
            <a:spLocks noGrp="1"/>
          </p:cNvSpPr>
          <p:nvPr>
            <p:ph type="sldNum" sz="quarter" idx="12"/>
          </p:nvPr>
        </p:nvSpPr>
        <p:spPr/>
        <p:txBody>
          <a:bodyPr/>
          <a:lstStyle/>
          <a:p>
            <a:fld id="{79D6BE41-4F07-9843-B89E-F43C6BF0BE36}" type="slidenum">
              <a:rPr lang="en-US" smtClean="0"/>
              <a:t>21</a:t>
            </a:fld>
            <a:endParaRPr lang="en-US"/>
          </a:p>
        </p:txBody>
      </p:sp>
    </p:spTree>
    <p:extLst>
      <p:ext uri="{BB962C8B-B14F-4D97-AF65-F5344CB8AC3E}">
        <p14:creationId xmlns:p14="http://schemas.microsoft.com/office/powerpoint/2010/main" val="4187300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299360" y="1169726"/>
            <a:ext cx="6892640"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organize the temporal context of long-lived bug report using graphs</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extend Bag Textual Graph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)to support that temporal context</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16972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376287"/>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24863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3" name="Straight Arrow Connector 12">
            <a:extLst>
              <a:ext uri="{FF2B5EF4-FFF2-40B4-BE49-F238E27FC236}">
                <a16:creationId xmlns:a16="http://schemas.microsoft.com/office/drawing/2014/main" id="{5FB1000F-E123-E148-98A5-183C32B579B4}"/>
              </a:ext>
            </a:extLst>
          </p:cNvPr>
          <p:cNvCxnSpPr>
            <a:cxnSpLocks/>
            <a:stCxn id="6" idx="2"/>
            <a:endCxn id="7" idx="0"/>
          </p:cNvCxnSpPr>
          <p:nvPr/>
        </p:nvCxnSpPr>
        <p:spPr>
          <a:xfrm>
            <a:off x="2725188" y="1974806"/>
            <a:ext cx="0" cy="273829"/>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2D0B99-4B7B-064A-8702-39A311D59326}"/>
              </a:ext>
            </a:extLst>
          </p:cNvPr>
          <p:cNvCxnSpPr>
            <a:cxnSpLocks/>
            <a:endCxn id="9" idx="0"/>
          </p:cNvCxnSpPr>
          <p:nvPr/>
        </p:nvCxnSpPr>
        <p:spPr>
          <a:xfrm flipH="1">
            <a:off x="1665316" y="284715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361D21-8043-3348-B112-6683FB80C8A4}"/>
              </a:ext>
            </a:extLst>
          </p:cNvPr>
          <p:cNvCxnSpPr>
            <a:cxnSpLocks/>
            <a:stCxn id="7" idx="2"/>
            <a:endCxn id="10" idx="0"/>
          </p:cNvCxnSpPr>
          <p:nvPr/>
        </p:nvCxnSpPr>
        <p:spPr>
          <a:xfrm>
            <a:off x="2725188" y="284715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EEB2DB3-FF72-874D-AEAC-C9908409CACA}"/>
              </a:ext>
            </a:extLst>
          </p:cNvPr>
          <p:cNvSpPr>
            <a:spLocks noGrp="1"/>
          </p:cNvSpPr>
          <p:nvPr>
            <p:ph type="sldNum" sz="quarter" idx="12"/>
          </p:nvPr>
        </p:nvSpPr>
        <p:spPr/>
        <p:txBody>
          <a:bodyPr/>
          <a:lstStyle/>
          <a:p>
            <a:fld id="{79D6BE41-4F07-9843-B89E-F43C6BF0BE36}" type="slidenum">
              <a:rPr lang="en-US" smtClean="0"/>
              <a:t>22</a:t>
            </a:fld>
            <a:endParaRPr lang="en-US"/>
          </a:p>
        </p:txBody>
      </p:sp>
      <p:pic>
        <p:nvPicPr>
          <p:cNvPr id="17" name="Picture 16">
            <a:extLst>
              <a:ext uri="{FF2B5EF4-FFF2-40B4-BE49-F238E27FC236}">
                <a16:creationId xmlns:a16="http://schemas.microsoft.com/office/drawing/2014/main" id="{F9126C49-51B2-5D44-9C15-61CC6DB53D8E}"/>
              </a:ext>
            </a:extLst>
          </p:cNvPr>
          <p:cNvPicPr preferRelativeResize="0">
            <a:picLocks noChangeAspect="1"/>
          </p:cNvPicPr>
          <p:nvPr/>
        </p:nvPicPr>
        <p:blipFill>
          <a:blip r:embed="rId3"/>
          <a:stretch>
            <a:fillRect/>
          </a:stretch>
        </p:blipFill>
        <p:spPr>
          <a:xfrm>
            <a:off x="8235719" y="4284027"/>
            <a:ext cx="3600000" cy="1992458"/>
          </a:xfrm>
          <a:prstGeom prst="rect">
            <a:avLst/>
          </a:prstGeom>
          <a:ln w="38100">
            <a:solidFill>
              <a:schemeClr val="tx2"/>
            </a:solidFill>
          </a:ln>
        </p:spPr>
      </p:pic>
      <p:pic>
        <p:nvPicPr>
          <p:cNvPr id="19" name="Picture 18">
            <a:extLst>
              <a:ext uri="{FF2B5EF4-FFF2-40B4-BE49-F238E27FC236}">
                <a16:creationId xmlns:a16="http://schemas.microsoft.com/office/drawing/2014/main" id="{DA194A93-368C-8944-95C4-CD29E58A7FB0}"/>
              </a:ext>
            </a:extLst>
          </p:cNvPr>
          <p:cNvPicPr preferRelativeResize="0">
            <a:picLocks noChangeAspect="1"/>
          </p:cNvPicPr>
          <p:nvPr/>
        </p:nvPicPr>
        <p:blipFill>
          <a:blip r:embed="rId4"/>
          <a:stretch>
            <a:fillRect/>
          </a:stretch>
        </p:blipFill>
        <p:spPr>
          <a:xfrm>
            <a:off x="4410624" y="4284027"/>
            <a:ext cx="3600000" cy="1992458"/>
          </a:xfrm>
          <a:prstGeom prst="rect">
            <a:avLst/>
          </a:prstGeom>
          <a:ln w="38100">
            <a:solidFill>
              <a:schemeClr val="tx2"/>
            </a:solidFill>
          </a:ln>
          <a:effectLst>
            <a:softEdge rad="12700"/>
          </a:effectLst>
        </p:spPr>
      </p:pic>
      <p:sp>
        <p:nvSpPr>
          <p:cNvPr id="20" name="TextBox 19">
            <a:extLst>
              <a:ext uri="{FF2B5EF4-FFF2-40B4-BE49-F238E27FC236}">
                <a16:creationId xmlns:a16="http://schemas.microsoft.com/office/drawing/2014/main" id="{82EC7311-B5CC-714D-AC32-7C31C9ECDD0B}"/>
              </a:ext>
            </a:extLst>
          </p:cNvPr>
          <p:cNvSpPr txBox="1"/>
          <p:nvPr/>
        </p:nvSpPr>
        <p:spPr>
          <a:xfrm>
            <a:off x="5299360" y="3880241"/>
            <a:ext cx="2424766" cy="369332"/>
          </a:xfrm>
          <a:prstGeom prst="rect">
            <a:avLst/>
          </a:prstGeom>
          <a:noFill/>
        </p:spPr>
        <p:txBody>
          <a:bodyPr wrap="none" rtlCol="0">
            <a:spAutoFit/>
          </a:bodyPr>
          <a:lstStyle/>
          <a:p>
            <a:r>
              <a:rPr lang="en-US" dirty="0">
                <a:solidFill>
                  <a:schemeClr val="tx2"/>
                </a:solidFill>
              </a:rPr>
              <a:t>Local Temporal Context </a:t>
            </a:r>
          </a:p>
        </p:txBody>
      </p:sp>
      <p:sp>
        <p:nvSpPr>
          <p:cNvPr id="22" name="TextBox 21">
            <a:extLst>
              <a:ext uri="{FF2B5EF4-FFF2-40B4-BE49-F238E27FC236}">
                <a16:creationId xmlns:a16="http://schemas.microsoft.com/office/drawing/2014/main" id="{E6F0ABEB-14A9-3041-B367-E11EBAF9BD1F}"/>
              </a:ext>
            </a:extLst>
          </p:cNvPr>
          <p:cNvSpPr txBox="1"/>
          <p:nvPr/>
        </p:nvSpPr>
        <p:spPr>
          <a:xfrm>
            <a:off x="8809289" y="3899477"/>
            <a:ext cx="2551724" cy="369332"/>
          </a:xfrm>
          <a:prstGeom prst="rect">
            <a:avLst/>
          </a:prstGeom>
          <a:noFill/>
        </p:spPr>
        <p:txBody>
          <a:bodyPr wrap="none" rtlCol="0">
            <a:spAutoFit/>
          </a:bodyPr>
          <a:lstStyle/>
          <a:p>
            <a:r>
              <a:rPr lang="en-US" dirty="0">
                <a:solidFill>
                  <a:schemeClr val="tx2"/>
                </a:solidFill>
              </a:rPr>
              <a:t>Global Temporal Context </a:t>
            </a:r>
          </a:p>
        </p:txBody>
      </p:sp>
    </p:spTree>
    <p:extLst>
      <p:ext uri="{BB962C8B-B14F-4D97-AF65-F5344CB8AC3E}">
        <p14:creationId xmlns:p14="http://schemas.microsoft.com/office/powerpoint/2010/main" val="3335032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should suitable for imbalance and high dimensional data</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feature selection based on Genetic Programming (GP) </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873896"/>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dirty="0">
              <a:solidFill>
                <a:schemeClr val="accent5"/>
              </a:solidFill>
            </a:endParaRPr>
          </a:p>
        </p:txBody>
      </p:sp>
      <p:cxnSp>
        <p:nvCxnSpPr>
          <p:cNvPr id="13" name="Straight Arrow Connector 12">
            <a:extLst>
              <a:ext uri="{FF2B5EF4-FFF2-40B4-BE49-F238E27FC236}">
                <a16:creationId xmlns:a16="http://schemas.microsoft.com/office/drawing/2014/main" id="{9BE2CE85-2CD0-C647-9408-CD382A5C0BCB}"/>
              </a:ext>
            </a:extLst>
          </p:cNvPr>
          <p:cNvCxnSpPr>
            <a:cxnSpLocks/>
            <a:stCxn id="6" idx="2"/>
            <a:endCxn id="7" idx="0"/>
          </p:cNvCxnSpPr>
          <p:nvPr/>
        </p:nvCxnSpPr>
        <p:spPr>
          <a:xfrm>
            <a:off x="2725188" y="2472415"/>
            <a:ext cx="0" cy="2559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E2B7BE-B84C-C844-8D21-C92AF39A09FC}"/>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BD38FB-DE40-D849-9D32-6A5A6006800C}"/>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AA96B50-3FA4-C548-BB8F-E9648588E6FD}"/>
              </a:ext>
            </a:extLst>
          </p:cNvPr>
          <p:cNvSpPr>
            <a:spLocks noGrp="1"/>
          </p:cNvSpPr>
          <p:nvPr>
            <p:ph type="sldNum" sz="quarter" idx="12"/>
          </p:nvPr>
        </p:nvSpPr>
        <p:spPr/>
        <p:txBody>
          <a:bodyPr/>
          <a:lstStyle/>
          <a:p>
            <a:fld id="{79D6BE41-4F07-9843-B89E-F43C6BF0BE36}" type="slidenum">
              <a:rPr lang="en-US" smtClean="0"/>
              <a:t>23</a:t>
            </a:fld>
            <a:endParaRPr lang="en-US"/>
          </a:p>
        </p:txBody>
      </p:sp>
    </p:spTree>
    <p:extLst>
      <p:ext uri="{BB962C8B-B14F-4D97-AF65-F5344CB8AC3E}">
        <p14:creationId xmlns:p14="http://schemas.microsoft.com/office/powerpoint/2010/main" val="4512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traditional machine learning </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use most used ML algorithms in our mapping review</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09754"/>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Machine Learning </a:t>
            </a:r>
          </a:p>
          <a:p>
            <a:pPr algn="ctr"/>
            <a:r>
              <a:rPr lang="en-US" dirty="0">
                <a:solidFill>
                  <a:schemeClr val="accent5"/>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pic>
        <p:nvPicPr>
          <p:cNvPr id="12" name="Graphic 11" descr="Checkmark">
            <a:extLst>
              <a:ext uri="{FF2B5EF4-FFF2-40B4-BE49-F238E27FC236}">
                <a16:creationId xmlns:a16="http://schemas.microsoft.com/office/drawing/2014/main" id="{D3304DC7-6B97-234C-906A-29C591D4D5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390" y="3689833"/>
            <a:ext cx="421321" cy="421321"/>
          </a:xfrm>
          <a:prstGeom prst="rect">
            <a:avLst/>
          </a:prstGeom>
        </p:spPr>
      </p:pic>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4" name="Straight Arrow Connector 13">
            <a:extLst>
              <a:ext uri="{FF2B5EF4-FFF2-40B4-BE49-F238E27FC236}">
                <a16:creationId xmlns:a16="http://schemas.microsoft.com/office/drawing/2014/main" id="{6DDE3A34-E353-2E4C-8A01-B9AC38CEDC3E}"/>
              </a:ext>
            </a:extLst>
          </p:cNvPr>
          <p:cNvCxnSpPr>
            <a:cxnSpLocks/>
          </p:cNvCxnSpPr>
          <p:nvPr/>
        </p:nvCxnSpPr>
        <p:spPr>
          <a:xfrm flipH="1">
            <a:off x="2783379" y="2562060"/>
            <a:ext cx="1" cy="16625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CE3CDD-584F-C343-9BFB-AD222FFD0D2E}"/>
              </a:ext>
            </a:extLst>
          </p:cNvPr>
          <p:cNvCxnSpPr>
            <a:cxnSpLocks/>
          </p:cNvCxnSpPr>
          <p:nvPr/>
        </p:nvCxnSpPr>
        <p:spPr>
          <a:xfrm flipH="1">
            <a:off x="1665316" y="3326834"/>
            <a:ext cx="1059872" cy="160011"/>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D5FD04-4F19-7F45-B262-0ED8B350C6AD}"/>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ACA8805-5DDC-B24B-AC74-8490EC6988EA}"/>
              </a:ext>
            </a:extLst>
          </p:cNvPr>
          <p:cNvSpPr>
            <a:spLocks noGrp="1"/>
          </p:cNvSpPr>
          <p:nvPr>
            <p:ph type="sldNum" sz="quarter" idx="12"/>
          </p:nvPr>
        </p:nvSpPr>
        <p:spPr/>
        <p:txBody>
          <a:bodyPr/>
          <a:lstStyle/>
          <a:p>
            <a:fld id="{79D6BE41-4F07-9843-B89E-F43C6BF0BE36}" type="slidenum">
              <a:rPr lang="en-US" smtClean="0"/>
              <a:t>24</a:t>
            </a:fld>
            <a:endParaRPr lang="en-US"/>
          </a:p>
        </p:txBody>
      </p:sp>
    </p:spTree>
    <p:extLst>
      <p:ext uri="{BB962C8B-B14F-4D97-AF65-F5344CB8AC3E}">
        <p14:creationId xmlns:p14="http://schemas.microsoft.com/office/powerpoint/2010/main" val="4189519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310446" y="1649406"/>
            <a:ext cx="6593379" cy="1752275"/>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data-driven methods</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investigated CNN and RNN</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13" name="Rounded Rectangle 12">
            <a:extLst>
              <a:ext uri="{FF2B5EF4-FFF2-40B4-BE49-F238E27FC236}">
                <a16:creationId xmlns:a16="http://schemas.microsoft.com/office/drawing/2014/main" id="{65E84FCA-C502-8B47-BFEB-DBC58B3F6D32}"/>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14" name="Rounded Rectangle 13">
            <a:extLst>
              <a:ext uri="{FF2B5EF4-FFF2-40B4-BE49-F238E27FC236}">
                <a16:creationId xmlns:a16="http://schemas.microsoft.com/office/drawing/2014/main" id="{1630B827-36D9-F542-8E5C-F831940E351B}"/>
              </a:ext>
            </a:extLst>
          </p:cNvPr>
          <p:cNvSpPr/>
          <p:nvPr/>
        </p:nvSpPr>
        <p:spPr>
          <a:xfrm>
            <a:off x="655319" y="1909754"/>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6"/>
                </a:solidFill>
              </a:rPr>
              <a:t>Temporal Context Organizer</a:t>
            </a:r>
          </a:p>
        </p:txBody>
      </p:sp>
      <p:sp>
        <p:nvSpPr>
          <p:cNvPr id="15" name="Rounded Rectangle 14">
            <a:extLst>
              <a:ext uri="{FF2B5EF4-FFF2-40B4-BE49-F238E27FC236}">
                <a16:creationId xmlns:a16="http://schemas.microsoft.com/office/drawing/2014/main" id="{D6CBDD2C-C9D8-7648-8CAC-3B48AC8ABD17}"/>
              </a:ext>
            </a:extLst>
          </p:cNvPr>
          <p:cNvSpPr/>
          <p:nvPr/>
        </p:nvSpPr>
        <p:spPr>
          <a:xfrm>
            <a:off x="655319" y="2728315"/>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6"/>
                </a:solidFill>
              </a:rPr>
              <a:t>Feature Selector</a:t>
            </a:r>
          </a:p>
        </p:txBody>
      </p:sp>
      <p:sp>
        <p:nvSpPr>
          <p:cNvPr id="16" name="Rounded Rectangle 15">
            <a:extLst>
              <a:ext uri="{FF2B5EF4-FFF2-40B4-BE49-F238E27FC236}">
                <a16:creationId xmlns:a16="http://schemas.microsoft.com/office/drawing/2014/main" id="{E46CAC64-1867-7148-B812-50717C70EAFB}"/>
              </a:ext>
            </a:extLst>
          </p:cNvPr>
          <p:cNvSpPr/>
          <p:nvPr/>
        </p:nvSpPr>
        <p:spPr>
          <a:xfrm>
            <a:off x="655319" y="3486845"/>
            <a:ext cx="2019994" cy="598519"/>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2"/>
                </a:solidFill>
              </a:rPr>
              <a:t>Machine Learning </a:t>
            </a:r>
          </a:p>
          <a:p>
            <a:pPr algn="ctr"/>
            <a:r>
              <a:rPr lang="en-US" dirty="0">
                <a:solidFill>
                  <a:schemeClr val="bg2"/>
                </a:solidFill>
              </a:rPr>
              <a:t>Predictor</a:t>
            </a:r>
          </a:p>
        </p:txBody>
      </p:sp>
      <p:sp>
        <p:nvSpPr>
          <p:cNvPr id="17" name="Rounded Rectangle 16">
            <a:extLst>
              <a:ext uri="{FF2B5EF4-FFF2-40B4-BE49-F238E27FC236}">
                <a16:creationId xmlns:a16="http://schemas.microsoft.com/office/drawing/2014/main" id="{ABB1EEB2-AC21-A54C-9235-3F237622C86B}"/>
              </a:ext>
            </a:extLst>
          </p:cNvPr>
          <p:cNvSpPr/>
          <p:nvPr/>
        </p:nvSpPr>
        <p:spPr>
          <a:xfrm>
            <a:off x="2783379" y="3486845"/>
            <a:ext cx="2019994"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6"/>
                </a:solidFill>
              </a:rPr>
              <a:t>Data-driven</a:t>
            </a:r>
          </a:p>
          <a:p>
            <a:pPr algn="ctr"/>
            <a:r>
              <a:rPr lang="en-US" dirty="0">
                <a:solidFill>
                  <a:schemeClr val="accent6"/>
                </a:solidFill>
              </a:rPr>
              <a:t>Predictor</a:t>
            </a:r>
          </a:p>
        </p:txBody>
      </p:sp>
      <p:pic>
        <p:nvPicPr>
          <p:cNvPr id="18" name="Graphic 17" descr="Checkmark">
            <a:extLst>
              <a:ext uri="{FF2B5EF4-FFF2-40B4-BE49-F238E27FC236}">
                <a16:creationId xmlns:a16="http://schemas.microsoft.com/office/drawing/2014/main" id="{DF4D6C84-D048-BA44-916E-B60885CDA5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390" y="3689833"/>
            <a:ext cx="421321" cy="421321"/>
          </a:xfrm>
          <a:prstGeom prst="rect">
            <a:avLst/>
          </a:prstGeom>
        </p:spPr>
      </p:pic>
      <p:cxnSp>
        <p:nvCxnSpPr>
          <p:cNvPr id="19" name="Straight Arrow Connector 18">
            <a:extLst>
              <a:ext uri="{FF2B5EF4-FFF2-40B4-BE49-F238E27FC236}">
                <a16:creationId xmlns:a16="http://schemas.microsoft.com/office/drawing/2014/main" id="{81DC7582-B801-7A46-B3CB-A802B6699F3C}"/>
              </a:ext>
            </a:extLst>
          </p:cNvPr>
          <p:cNvCxnSpPr>
            <a:cxnSpLocks/>
          </p:cNvCxnSpPr>
          <p:nvPr/>
        </p:nvCxnSpPr>
        <p:spPr>
          <a:xfrm flipH="1">
            <a:off x="2783379" y="2562060"/>
            <a:ext cx="1" cy="16625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E28834-B431-E54E-A9A4-7B7E06EF5D10}"/>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EF65D2-513D-FD47-A647-0A165FEDC3A4}"/>
              </a:ext>
            </a:extLst>
          </p:cNvPr>
          <p:cNvCxnSpPr>
            <a:cxnSpLocks/>
            <a:stCxn id="15" idx="2"/>
            <a:endCxn id="17" idx="0"/>
          </p:cNvCxnSpPr>
          <p:nvPr/>
        </p:nvCxnSpPr>
        <p:spPr>
          <a:xfrm>
            <a:off x="2725188" y="3326834"/>
            <a:ext cx="1068188" cy="160011"/>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DA134E7-76BB-3D45-B513-3E2CB7CEED26}"/>
              </a:ext>
            </a:extLst>
          </p:cNvPr>
          <p:cNvSpPr>
            <a:spLocks noGrp="1"/>
          </p:cNvSpPr>
          <p:nvPr>
            <p:ph type="sldNum" sz="quarter" idx="12"/>
          </p:nvPr>
        </p:nvSpPr>
        <p:spPr/>
        <p:txBody>
          <a:bodyPr/>
          <a:lstStyle/>
          <a:p>
            <a:fld id="{79D6BE41-4F07-9843-B89E-F43C6BF0BE36}" type="slidenum">
              <a:rPr lang="en-US" smtClean="0"/>
              <a:t>25</a:t>
            </a:fld>
            <a:endParaRPr lang="en-US"/>
          </a:p>
        </p:txBody>
      </p:sp>
    </p:spTree>
    <p:extLst>
      <p:ext uri="{BB962C8B-B14F-4D97-AF65-F5344CB8AC3E}">
        <p14:creationId xmlns:p14="http://schemas.microsoft.com/office/powerpoint/2010/main" val="313230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9C12-EA6D-C145-98C5-E709B332C074}"/>
              </a:ext>
            </a:extLst>
          </p:cNvPr>
          <p:cNvSpPr>
            <a:spLocks noGrp="1"/>
          </p:cNvSpPr>
          <p:nvPr>
            <p:ph type="title"/>
          </p:nvPr>
        </p:nvSpPr>
        <p:spPr/>
        <p:txBody>
          <a:bodyPr/>
          <a:lstStyle/>
          <a:p>
            <a:r>
              <a:rPr lang="en-US" dirty="0"/>
              <a:t>Time Line</a:t>
            </a:r>
          </a:p>
        </p:txBody>
      </p:sp>
      <p:pic>
        <p:nvPicPr>
          <p:cNvPr id="5" name="Content Placeholder 4">
            <a:extLst>
              <a:ext uri="{FF2B5EF4-FFF2-40B4-BE49-F238E27FC236}">
                <a16:creationId xmlns:a16="http://schemas.microsoft.com/office/drawing/2014/main" id="{33E6AEE3-4F21-3A45-923C-98CC7F8FC51A}"/>
              </a:ext>
            </a:extLst>
          </p:cNvPr>
          <p:cNvPicPr>
            <a:picLocks noGrp="1" noChangeAspect="1"/>
          </p:cNvPicPr>
          <p:nvPr>
            <p:ph idx="1"/>
          </p:nvPr>
        </p:nvPicPr>
        <p:blipFill>
          <a:blip r:embed="rId2"/>
          <a:stretch>
            <a:fillRect/>
          </a:stretch>
        </p:blipFill>
        <p:spPr>
          <a:xfrm>
            <a:off x="936002" y="1268360"/>
            <a:ext cx="10253606" cy="4454013"/>
          </a:xfrm>
          <a:prstGeom prst="rect">
            <a:avLst/>
          </a:prstGeom>
        </p:spPr>
      </p:pic>
      <p:sp>
        <p:nvSpPr>
          <p:cNvPr id="4" name="Slide Number Placeholder 3">
            <a:extLst>
              <a:ext uri="{FF2B5EF4-FFF2-40B4-BE49-F238E27FC236}">
                <a16:creationId xmlns:a16="http://schemas.microsoft.com/office/drawing/2014/main" id="{46BE0156-B39A-DD40-98E6-1EB0E90A58A4}"/>
              </a:ext>
            </a:extLst>
          </p:cNvPr>
          <p:cNvSpPr>
            <a:spLocks noGrp="1"/>
          </p:cNvSpPr>
          <p:nvPr>
            <p:ph type="sldNum" sz="quarter" idx="12"/>
          </p:nvPr>
        </p:nvSpPr>
        <p:spPr/>
        <p:txBody>
          <a:bodyPr/>
          <a:lstStyle/>
          <a:p>
            <a:fld id="{79D6BE41-4F07-9843-B89E-F43C6BF0BE36}" type="slidenum">
              <a:rPr lang="en-US" smtClean="0"/>
              <a:pPr/>
              <a:t>26</a:t>
            </a:fld>
            <a:endParaRPr lang="en-US" dirty="0"/>
          </a:p>
        </p:txBody>
      </p:sp>
    </p:spTree>
    <p:extLst>
      <p:ext uri="{BB962C8B-B14F-4D97-AF65-F5344CB8AC3E}">
        <p14:creationId xmlns:p14="http://schemas.microsoft.com/office/powerpoint/2010/main" val="3284147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82FB-2006-6045-97B3-AAB95B84F88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60917D-9790-4F40-B9E2-39D435ED6BE6}"/>
              </a:ext>
            </a:extLst>
          </p:cNvPr>
          <p:cNvSpPr>
            <a:spLocks noGrp="1"/>
          </p:cNvSpPr>
          <p:nvPr>
            <p:ph idx="1"/>
          </p:nvPr>
        </p:nvSpPr>
        <p:spPr/>
        <p:txBody>
          <a:bodyPr>
            <a:normAutofit/>
          </a:bodyPr>
          <a:lstStyle/>
          <a:p>
            <a:r>
              <a:rPr lang="en-US" b="1" dirty="0">
                <a:ea typeface="Tahoma" panose="020B0604030504040204" pitchFamily="34" charset="0"/>
              </a:rPr>
              <a:t>Computer Science:</a:t>
            </a:r>
            <a:r>
              <a:rPr lang="en-US" dirty="0">
                <a:ea typeface="Tahoma" panose="020B0604030504040204" pitchFamily="34" charset="0"/>
              </a:rPr>
              <a:t> New learning models to predict </a:t>
            </a:r>
            <a:r>
              <a:rPr lang="en-US" dirty="0">
                <a:solidFill>
                  <a:schemeClr val="accent2"/>
                </a:solidFill>
                <a:ea typeface="Tahoma" panose="020B0604030504040204" pitchFamily="34" charset="0"/>
              </a:rPr>
              <a:t>long-lived bug report </a:t>
            </a:r>
            <a:r>
              <a:rPr lang="en-US" dirty="0">
                <a:ea typeface="Tahoma" panose="020B0604030504040204" pitchFamily="34" charset="0"/>
              </a:rPr>
              <a:t>severity level based on </a:t>
            </a:r>
            <a:r>
              <a:rPr lang="en-US" dirty="0">
                <a:solidFill>
                  <a:schemeClr val="accent2"/>
                </a:solidFill>
                <a:ea typeface="Tahoma" panose="020B0604030504040204" pitchFamily="34" charset="0"/>
              </a:rPr>
              <a:t>novel feature selection </a:t>
            </a:r>
            <a:r>
              <a:rPr lang="en-US" dirty="0">
                <a:ea typeface="Tahoma" panose="020B0604030504040204" pitchFamily="34" charset="0"/>
              </a:rPr>
              <a:t>and </a:t>
            </a:r>
            <a:r>
              <a:rPr lang="en-US" dirty="0">
                <a:solidFill>
                  <a:schemeClr val="accent2"/>
                </a:solidFill>
                <a:ea typeface="Tahoma" panose="020B0604030504040204" pitchFamily="34" charset="0"/>
              </a:rPr>
              <a:t>data-driven</a:t>
            </a:r>
            <a:r>
              <a:rPr lang="en-US" dirty="0">
                <a:ea typeface="Tahoma" panose="020B0604030504040204" pitchFamily="34" charset="0"/>
              </a:rPr>
              <a:t> methods which:</a:t>
            </a:r>
          </a:p>
          <a:p>
            <a:pPr marL="914400" lvl="1" indent="-457200">
              <a:buClr>
                <a:schemeClr val="accent5"/>
              </a:buClr>
              <a:buSzPct val="120000"/>
            </a:pPr>
            <a:r>
              <a:rPr lang="en-US" dirty="0">
                <a:ea typeface="Tahoma" panose="020B0604030504040204" pitchFamily="34" charset="0"/>
              </a:rPr>
              <a:t>address the temporal context of a long-lived bug report, </a:t>
            </a:r>
          </a:p>
          <a:p>
            <a:pPr marL="914400" lvl="1" indent="-457200">
              <a:buClr>
                <a:schemeClr val="accent5"/>
              </a:buClr>
              <a:buSzPct val="120000"/>
            </a:pPr>
            <a:r>
              <a:rPr lang="en-US" dirty="0">
                <a:ea typeface="Tahoma" panose="020B0604030504040204" pitchFamily="34" charset="0"/>
              </a:rPr>
              <a:t>address imbalanced and high-dimensionality data</a:t>
            </a:r>
            <a:endParaRPr lang="en-US" b="1" dirty="0">
              <a:ea typeface="Tahoma" panose="020B0604030504040204" pitchFamily="34" charset="0"/>
            </a:endParaRPr>
          </a:p>
          <a:p>
            <a:pPr>
              <a:buClr>
                <a:schemeClr val="tx2"/>
              </a:buClr>
              <a:buSzPct val="120000"/>
            </a:pPr>
            <a:r>
              <a:rPr lang="en-US" b="1" dirty="0">
                <a:ea typeface="Tahoma" panose="020B0604030504040204" pitchFamily="34" charset="0"/>
              </a:rPr>
              <a:t>FLOSS maintenance:</a:t>
            </a:r>
            <a:r>
              <a:rPr lang="en-US" dirty="0">
                <a:ea typeface="Tahoma" panose="020B0604030504040204" pitchFamily="34" charset="0"/>
              </a:rPr>
              <a:t> New learning models which effectively address long-lived bug report and </a:t>
            </a:r>
            <a:r>
              <a:rPr lang="en-US" dirty="0">
                <a:solidFill>
                  <a:schemeClr val="accent2"/>
                </a:solidFill>
                <a:ea typeface="Tahoma" panose="020B0604030504040204" pitchFamily="34" charset="0"/>
              </a:rPr>
              <a:t>improve the maintenance</a:t>
            </a:r>
            <a:endParaRPr lang="en-US" dirty="0">
              <a:ea typeface="Tahoma" panose="020B0604030504040204" pitchFamily="34" charset="0"/>
            </a:endParaRPr>
          </a:p>
          <a:p>
            <a:pPr marL="457200" indent="-457200">
              <a:buClr>
                <a:schemeClr val="accent5"/>
              </a:buClr>
              <a:buSzPct val="120000"/>
            </a:pPr>
            <a:endParaRPr lang="en-US" dirty="0">
              <a:ea typeface="Tahoma" panose="020B0604030504040204" pitchFamily="34" charset="0"/>
            </a:endParaRPr>
          </a:p>
          <a:p>
            <a:pPr marL="457200" lvl="1" indent="0">
              <a:buNone/>
            </a:pPr>
            <a:endParaRPr lang="en-US" dirty="0">
              <a:ea typeface="Tahoma" panose="020B0604030504040204" pitchFamily="34" charset="0"/>
            </a:endParaRPr>
          </a:p>
          <a:p>
            <a:pPr lvl="1"/>
            <a:endParaRPr lang="en-US" dirty="0"/>
          </a:p>
        </p:txBody>
      </p:sp>
      <p:sp>
        <p:nvSpPr>
          <p:cNvPr id="4" name="Slide Number Placeholder 3">
            <a:extLst>
              <a:ext uri="{FF2B5EF4-FFF2-40B4-BE49-F238E27FC236}">
                <a16:creationId xmlns:a16="http://schemas.microsoft.com/office/drawing/2014/main" id="{0325EA85-5388-FC41-8863-1629D3FAD966}"/>
              </a:ext>
            </a:extLst>
          </p:cNvPr>
          <p:cNvSpPr>
            <a:spLocks noGrp="1"/>
          </p:cNvSpPr>
          <p:nvPr>
            <p:ph type="sldNum" sz="quarter" idx="12"/>
          </p:nvPr>
        </p:nvSpPr>
        <p:spPr/>
        <p:txBody>
          <a:bodyPr/>
          <a:lstStyle/>
          <a:p>
            <a:fld id="{79D6BE41-4F07-9843-B89E-F43C6BF0BE36}" type="slidenum">
              <a:rPr lang="en-US" smtClean="0"/>
              <a:pPr/>
              <a:t>27</a:t>
            </a:fld>
            <a:endParaRPr lang="en-US" dirty="0"/>
          </a:p>
        </p:txBody>
      </p:sp>
    </p:spTree>
    <p:extLst>
      <p:ext uri="{BB962C8B-B14F-4D97-AF65-F5344CB8AC3E}">
        <p14:creationId xmlns:p14="http://schemas.microsoft.com/office/powerpoint/2010/main" val="459416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3774F-0CE8-9348-9DA3-A9C3628678E6}"/>
              </a:ext>
            </a:extLst>
          </p:cNvPr>
          <p:cNvSpPr txBox="1"/>
          <p:nvPr/>
        </p:nvSpPr>
        <p:spPr>
          <a:xfrm>
            <a:off x="622069" y="2613687"/>
            <a:ext cx="11105803" cy="1427635"/>
          </a:xfrm>
          <a:prstGeom prst="rect">
            <a:avLst/>
          </a:prstGeom>
          <a:noFill/>
        </p:spPr>
        <p:txBody>
          <a:bodyPr wrap="square" rtlCol="0">
            <a:spAutoFit/>
          </a:bodyPr>
          <a:lstStyle/>
          <a:p>
            <a:pPr algn="ctr">
              <a:lnSpc>
                <a:spcPct val="150000"/>
              </a:lnSpc>
              <a:buClr>
                <a:schemeClr val="accent5"/>
              </a:buClr>
              <a:buSzPct val="120000"/>
            </a:pPr>
            <a:r>
              <a:rPr lang="en-US" sz="6600" dirty="0">
                <a:solidFill>
                  <a:schemeClr val="accent6"/>
                </a:solidFill>
                <a:latin typeface="Arial" panose="020B0604020202020204" pitchFamily="34" charset="0"/>
                <a:ea typeface="Tahoma" panose="020B0604030504040204" pitchFamily="34" charset="0"/>
                <a:cs typeface="Arial" panose="020B0604020202020204" pitchFamily="34" charset="0"/>
              </a:rPr>
              <a:t>Thank You!</a:t>
            </a:r>
            <a:endParaRPr lang="en-US" sz="2000" dirty="0">
              <a:solidFill>
                <a:schemeClr val="accent6"/>
              </a:solidFill>
              <a:latin typeface="Arial" panose="020B0604020202020204" pitchFamily="34" charset="0"/>
              <a:ea typeface="Tahoma" panose="020B060403050404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A10BFE4-3F89-DF44-90E9-4DD0A40D6AA9}"/>
              </a:ext>
            </a:extLst>
          </p:cNvPr>
          <p:cNvSpPr>
            <a:spLocks noGrp="1"/>
          </p:cNvSpPr>
          <p:nvPr>
            <p:ph type="sldNum" sz="quarter" idx="12"/>
          </p:nvPr>
        </p:nvSpPr>
        <p:spPr/>
        <p:txBody>
          <a:bodyPr/>
          <a:lstStyle/>
          <a:p>
            <a:fld id="{79D6BE41-4F07-9843-B89E-F43C6BF0BE36}" type="slidenum">
              <a:rPr lang="en-US" smtClean="0"/>
              <a:t>28</a:t>
            </a:fld>
            <a:endParaRPr lang="en-US"/>
          </a:p>
        </p:txBody>
      </p:sp>
    </p:spTree>
    <p:extLst>
      <p:ext uri="{BB962C8B-B14F-4D97-AF65-F5344CB8AC3E}">
        <p14:creationId xmlns:p14="http://schemas.microsoft.com/office/powerpoint/2010/main" val="2152246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710C-2080-354A-B76F-5D85AC9C8E8A}"/>
              </a:ext>
            </a:extLst>
          </p:cNvPr>
          <p:cNvSpPr>
            <a:spLocks noGrp="1"/>
          </p:cNvSpPr>
          <p:nvPr>
            <p:ph type="title"/>
          </p:nvPr>
        </p:nvSpPr>
        <p:spPr/>
        <p:txBody>
          <a:bodyPr/>
          <a:lstStyle/>
          <a:p>
            <a:r>
              <a:rPr lang="en-US" dirty="0"/>
              <a:t>Distribution by Bug Tracking System</a:t>
            </a:r>
          </a:p>
        </p:txBody>
      </p:sp>
      <p:pic>
        <p:nvPicPr>
          <p:cNvPr id="8" name="Content Placeholder 7">
            <a:extLst>
              <a:ext uri="{FF2B5EF4-FFF2-40B4-BE49-F238E27FC236}">
                <a16:creationId xmlns:a16="http://schemas.microsoft.com/office/drawing/2014/main" id="{C4DA4903-3721-5F40-9FBB-31A551C6BCE3}"/>
              </a:ext>
            </a:extLst>
          </p:cNvPr>
          <p:cNvPicPr>
            <a:picLocks noGrp="1" noChangeAspect="1"/>
          </p:cNvPicPr>
          <p:nvPr>
            <p:ph idx="1"/>
          </p:nvPr>
        </p:nvPicPr>
        <p:blipFill>
          <a:blip r:embed="rId2"/>
          <a:stretch>
            <a:fillRect/>
          </a:stretch>
        </p:blipFill>
        <p:spPr>
          <a:xfrm>
            <a:off x="2318656" y="976184"/>
            <a:ext cx="6812303" cy="5503389"/>
          </a:xfrm>
        </p:spPr>
      </p:pic>
      <p:sp>
        <p:nvSpPr>
          <p:cNvPr id="4" name="Slide Number Placeholder 3">
            <a:extLst>
              <a:ext uri="{FF2B5EF4-FFF2-40B4-BE49-F238E27FC236}">
                <a16:creationId xmlns:a16="http://schemas.microsoft.com/office/drawing/2014/main" id="{797ACB17-40AC-9843-A064-CF4CFE38AFAC}"/>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29</a:t>
            </a:fld>
            <a:endParaRPr lang="en-US" dirty="0"/>
          </a:p>
        </p:txBody>
      </p:sp>
    </p:spTree>
    <p:extLst>
      <p:ext uri="{BB962C8B-B14F-4D97-AF65-F5344CB8AC3E}">
        <p14:creationId xmlns:p14="http://schemas.microsoft.com/office/powerpoint/2010/main" val="319790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2998888" y="12391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5844230" y="4840664"/>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2586009" y="177566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1500955" y="133573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2998888" y="300313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2998888" y="46584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p:cNvCxnSpPr>
          <p:nvPr/>
        </p:nvCxnSpPr>
        <p:spPr>
          <a:xfrm flipV="1">
            <a:off x="3943280" y="4053486"/>
            <a:ext cx="1476982" cy="1144604"/>
          </a:xfrm>
          <a:prstGeom prst="bentConnector3">
            <a:avLst>
              <a:gd name="adj1" fmla="val 99749"/>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2576941" y="354281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2594182" y="518987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1662541" y="301976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1679782" y="473715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1640447" y="3956050"/>
            <a:ext cx="936494" cy="367875"/>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1649515" y="21484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zhang</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1657688" y="55708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maria</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4926833" y="3048145"/>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flipV="1">
            <a:off x="3943280" y="3542818"/>
            <a:ext cx="983553" cy="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stCxn id="4" idx="3"/>
            <a:endCxn id="68" idx="0"/>
          </p:cNvCxnSpPr>
          <p:nvPr/>
        </p:nvCxnSpPr>
        <p:spPr>
          <a:xfrm>
            <a:off x="3943280" y="1778849"/>
            <a:ext cx="1935922" cy="1269296"/>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Folded Corner 35">
            <a:extLst>
              <a:ext uri="{FF2B5EF4-FFF2-40B4-BE49-F238E27FC236}">
                <a16:creationId xmlns:a16="http://schemas.microsoft.com/office/drawing/2014/main" id="{59601703-FCB5-2D48-B8EE-40503CF1CB06}"/>
              </a:ext>
            </a:extLst>
          </p:cNvPr>
          <p:cNvSpPr/>
          <p:nvPr/>
        </p:nvSpPr>
        <p:spPr>
          <a:xfrm>
            <a:off x="8284969" y="260024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172052" y="273687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048647" y="2873507"/>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7953659" y="3010136"/>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229361" y="3133929"/>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9609687" y="3615256"/>
            <a:ext cx="1244548" cy="923330"/>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developer </a:t>
            </a:r>
          </a:p>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team members</a:t>
            </a:r>
          </a:p>
        </p:txBody>
      </p:sp>
      <p:cxnSp>
        <p:nvCxnSpPr>
          <p:cNvPr id="71" name="Straight Arrow Connector 70">
            <a:extLst>
              <a:ext uri="{FF2B5EF4-FFF2-40B4-BE49-F238E27FC236}">
                <a16:creationId xmlns:a16="http://schemas.microsoft.com/office/drawing/2014/main" id="{137AA9A7-19A5-9944-A9B5-F7172EFEBFD6}"/>
              </a:ext>
            </a:extLst>
          </p:cNvPr>
          <p:cNvCxnSpPr>
            <a:cxnSpLocks/>
            <a:stCxn id="68" idx="3"/>
            <a:endCxn id="40" idx="1"/>
          </p:cNvCxnSpPr>
          <p:nvPr/>
        </p:nvCxnSpPr>
        <p:spPr>
          <a:xfrm>
            <a:off x="6831570" y="3542818"/>
            <a:ext cx="1122089" cy="699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9672205" y="2543426"/>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7654320" y="1765842"/>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8671147" y="1897837"/>
            <a:ext cx="1727781"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Triage Process</a:t>
            </a:r>
          </a:p>
        </p:txBody>
      </p:sp>
      <p:cxnSp>
        <p:nvCxnSpPr>
          <p:cNvPr id="58" name="Straight Arrow Connector 57">
            <a:extLst>
              <a:ext uri="{FF2B5EF4-FFF2-40B4-BE49-F238E27FC236}">
                <a16:creationId xmlns:a16="http://schemas.microsoft.com/office/drawing/2014/main" id="{9789FF1E-F816-7D4B-82C3-6CFC72B422E0}"/>
              </a:ext>
            </a:extLst>
          </p:cNvPr>
          <p:cNvCxnSpPr>
            <a:cxnSpLocks/>
            <a:stCxn id="7" idx="1"/>
          </p:cNvCxnSpPr>
          <p:nvPr/>
        </p:nvCxnSpPr>
        <p:spPr>
          <a:xfrm flipV="1">
            <a:off x="6590838" y="4065875"/>
            <a:ext cx="0" cy="77478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90F69F6-7F18-0349-94D5-D5F7B9E74F24}"/>
              </a:ext>
            </a:extLst>
          </p:cNvPr>
          <p:cNvSpPr>
            <a:spLocks noGrp="1"/>
          </p:cNvSpPr>
          <p:nvPr>
            <p:ph type="title"/>
          </p:nvPr>
        </p:nvSpPr>
        <p:spPr/>
        <p:txBody>
          <a:bodyPr/>
          <a:lstStyle/>
          <a:p>
            <a:r>
              <a:rPr lang="en-US" dirty="0"/>
              <a:t>Context</a:t>
            </a:r>
          </a:p>
        </p:txBody>
      </p:sp>
      <p:sp>
        <p:nvSpPr>
          <p:cNvPr id="8" name="Slide Number Placeholder 7">
            <a:extLst>
              <a:ext uri="{FF2B5EF4-FFF2-40B4-BE49-F238E27FC236}">
                <a16:creationId xmlns:a16="http://schemas.microsoft.com/office/drawing/2014/main" id="{D25D0140-13E7-4645-B84B-2A2623166B9D}"/>
              </a:ext>
            </a:extLst>
          </p:cNvPr>
          <p:cNvSpPr>
            <a:spLocks noGrp="1"/>
          </p:cNvSpPr>
          <p:nvPr>
            <p:ph type="sldNum" sz="quarter" idx="12"/>
          </p:nvPr>
        </p:nvSpPr>
        <p:spPr/>
        <p:txBody>
          <a:bodyPr/>
          <a:lstStyle/>
          <a:p>
            <a:fld id="{79D6BE41-4F07-9843-B89E-F43C6BF0BE36}" type="slidenum">
              <a:rPr lang="en-US" smtClean="0"/>
              <a:pPr/>
              <a:t>3</a:t>
            </a:fld>
            <a:endParaRPr lang="en-US" dirty="0"/>
          </a:p>
        </p:txBody>
      </p:sp>
    </p:spTree>
    <p:extLst>
      <p:ext uri="{BB962C8B-B14F-4D97-AF65-F5344CB8AC3E}">
        <p14:creationId xmlns:p14="http://schemas.microsoft.com/office/powerpoint/2010/main" val="99006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79C-B47A-B543-B3E9-523335E04780}"/>
              </a:ext>
            </a:extLst>
          </p:cNvPr>
          <p:cNvSpPr>
            <a:spLocks noGrp="1"/>
          </p:cNvSpPr>
          <p:nvPr>
            <p:ph type="title"/>
          </p:nvPr>
        </p:nvSpPr>
        <p:spPr/>
        <p:txBody>
          <a:bodyPr>
            <a:normAutofit fontScale="90000"/>
          </a:bodyPr>
          <a:lstStyle/>
          <a:p>
            <a:r>
              <a:rPr lang="en-US" dirty="0"/>
              <a:t>Distribution by Evaluation Measure Category</a:t>
            </a:r>
          </a:p>
        </p:txBody>
      </p:sp>
      <p:pic>
        <p:nvPicPr>
          <p:cNvPr id="6" name="Content Placeholder 5">
            <a:extLst>
              <a:ext uri="{FF2B5EF4-FFF2-40B4-BE49-F238E27FC236}">
                <a16:creationId xmlns:a16="http://schemas.microsoft.com/office/drawing/2014/main" id="{090ADA1A-BB3B-1E4C-80CE-9C35698B00D0}"/>
              </a:ext>
            </a:extLst>
          </p:cNvPr>
          <p:cNvPicPr>
            <a:picLocks noGrp="1" noChangeAspect="1"/>
          </p:cNvPicPr>
          <p:nvPr>
            <p:ph idx="1"/>
          </p:nvPr>
        </p:nvPicPr>
        <p:blipFill>
          <a:blip r:embed="rId2"/>
          <a:stretch>
            <a:fillRect/>
          </a:stretch>
        </p:blipFill>
        <p:spPr>
          <a:xfrm>
            <a:off x="1534885" y="976184"/>
            <a:ext cx="7563417" cy="4921175"/>
          </a:xfrm>
        </p:spPr>
      </p:pic>
      <p:sp>
        <p:nvSpPr>
          <p:cNvPr id="4" name="Slide Number Placeholder 3">
            <a:extLst>
              <a:ext uri="{FF2B5EF4-FFF2-40B4-BE49-F238E27FC236}">
                <a16:creationId xmlns:a16="http://schemas.microsoft.com/office/drawing/2014/main" id="{36C37380-41EB-D34D-A501-06EBC37F7C4D}"/>
              </a:ext>
            </a:extLst>
          </p:cNvPr>
          <p:cNvSpPr>
            <a:spLocks noGrp="1"/>
          </p:cNvSpPr>
          <p:nvPr>
            <p:ph type="sldNum" sz="quarter" idx="12"/>
          </p:nvPr>
        </p:nvSpPr>
        <p:spPr/>
        <p:txBody>
          <a:bodyPr/>
          <a:lstStyle/>
          <a:p>
            <a:fld id="{79D6BE41-4F07-9843-B89E-F43C6BF0BE36}" type="slidenum">
              <a:rPr lang="en-US" smtClean="0"/>
              <a:pPr/>
              <a:t>30</a:t>
            </a:fld>
            <a:endParaRPr lang="en-US" dirty="0"/>
          </a:p>
        </p:txBody>
      </p:sp>
    </p:spTree>
    <p:extLst>
      <p:ext uri="{BB962C8B-B14F-4D97-AF65-F5344CB8AC3E}">
        <p14:creationId xmlns:p14="http://schemas.microsoft.com/office/powerpoint/2010/main" val="3230058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0CC-1809-FE46-B461-041231083FDE}"/>
              </a:ext>
            </a:extLst>
          </p:cNvPr>
          <p:cNvSpPr>
            <a:spLocks noGrp="1"/>
          </p:cNvSpPr>
          <p:nvPr>
            <p:ph type="title"/>
          </p:nvPr>
        </p:nvSpPr>
        <p:spPr/>
        <p:txBody>
          <a:bodyPr/>
          <a:lstStyle/>
          <a:p>
            <a:r>
              <a:rPr lang="en-US" dirty="0"/>
              <a:t>Distribution by Evaluation Measure</a:t>
            </a:r>
          </a:p>
        </p:txBody>
      </p:sp>
      <p:pic>
        <p:nvPicPr>
          <p:cNvPr id="5" name="Content Placeholder 4">
            <a:extLst>
              <a:ext uri="{FF2B5EF4-FFF2-40B4-BE49-F238E27FC236}">
                <a16:creationId xmlns:a16="http://schemas.microsoft.com/office/drawing/2014/main" id="{DCBC067D-068B-CF41-9C84-CD711024D334}"/>
              </a:ext>
            </a:extLst>
          </p:cNvPr>
          <p:cNvPicPr>
            <a:picLocks noGrp="1" noChangeAspect="1"/>
          </p:cNvPicPr>
          <p:nvPr>
            <p:ph idx="1"/>
          </p:nvPr>
        </p:nvPicPr>
        <p:blipFill>
          <a:blip r:embed="rId2"/>
          <a:stretch>
            <a:fillRect/>
          </a:stretch>
        </p:blipFill>
        <p:spPr>
          <a:xfrm>
            <a:off x="961231" y="1707356"/>
            <a:ext cx="9804400" cy="3924300"/>
          </a:xfrm>
          <a:prstGeom prst="rect">
            <a:avLst/>
          </a:prstGeom>
        </p:spPr>
      </p:pic>
      <p:sp>
        <p:nvSpPr>
          <p:cNvPr id="4" name="Slide Number Placeholder 3">
            <a:extLst>
              <a:ext uri="{FF2B5EF4-FFF2-40B4-BE49-F238E27FC236}">
                <a16:creationId xmlns:a16="http://schemas.microsoft.com/office/drawing/2014/main" id="{423A63FB-4457-4148-BEDD-AF054154A760}"/>
              </a:ext>
            </a:extLst>
          </p:cNvPr>
          <p:cNvSpPr>
            <a:spLocks noGrp="1"/>
          </p:cNvSpPr>
          <p:nvPr>
            <p:ph type="sldNum" sz="quarter" idx="12"/>
          </p:nvPr>
        </p:nvSpPr>
        <p:spPr/>
        <p:txBody>
          <a:bodyPr/>
          <a:lstStyle/>
          <a:p>
            <a:fld id="{79D6BE41-4F07-9843-B89E-F43C6BF0BE36}" type="slidenum">
              <a:rPr lang="en-US" smtClean="0"/>
              <a:pPr/>
              <a:t>31</a:t>
            </a:fld>
            <a:endParaRPr lang="en-US" dirty="0"/>
          </a:p>
        </p:txBody>
      </p:sp>
    </p:spTree>
    <p:extLst>
      <p:ext uri="{BB962C8B-B14F-4D97-AF65-F5344CB8AC3E}">
        <p14:creationId xmlns:p14="http://schemas.microsoft.com/office/powerpoint/2010/main" val="3950257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FDB-FB4E-4141-868F-4834D70FDC36}"/>
              </a:ext>
            </a:extLst>
          </p:cNvPr>
          <p:cNvSpPr>
            <a:spLocks noGrp="1"/>
          </p:cNvSpPr>
          <p:nvPr>
            <p:ph type="title"/>
          </p:nvPr>
        </p:nvSpPr>
        <p:spPr/>
        <p:txBody>
          <a:bodyPr/>
          <a:lstStyle/>
          <a:p>
            <a:r>
              <a:rPr lang="en-US" dirty="0"/>
              <a:t>Distribution by Tool Category</a:t>
            </a:r>
          </a:p>
        </p:txBody>
      </p:sp>
      <p:pic>
        <p:nvPicPr>
          <p:cNvPr id="6" name="Content Placeholder 5">
            <a:extLst>
              <a:ext uri="{FF2B5EF4-FFF2-40B4-BE49-F238E27FC236}">
                <a16:creationId xmlns:a16="http://schemas.microsoft.com/office/drawing/2014/main" id="{4D07198F-1353-9A4D-80A5-CAADAA01F97B}"/>
              </a:ext>
            </a:extLst>
          </p:cNvPr>
          <p:cNvPicPr>
            <a:picLocks noGrp="1" noChangeAspect="1"/>
          </p:cNvPicPr>
          <p:nvPr>
            <p:ph idx="1"/>
          </p:nvPr>
        </p:nvPicPr>
        <p:blipFill>
          <a:blip r:embed="rId2"/>
          <a:stretch>
            <a:fillRect/>
          </a:stretch>
        </p:blipFill>
        <p:spPr>
          <a:xfrm>
            <a:off x="2090057" y="1139469"/>
            <a:ext cx="6910274" cy="4586732"/>
          </a:xfrm>
        </p:spPr>
      </p:pic>
      <p:sp>
        <p:nvSpPr>
          <p:cNvPr id="4" name="Slide Number Placeholder 3">
            <a:extLst>
              <a:ext uri="{FF2B5EF4-FFF2-40B4-BE49-F238E27FC236}">
                <a16:creationId xmlns:a16="http://schemas.microsoft.com/office/drawing/2014/main" id="{62DC4D4E-00AA-A24A-A9B9-8AC71018D364}"/>
              </a:ext>
            </a:extLst>
          </p:cNvPr>
          <p:cNvSpPr>
            <a:spLocks noGrp="1"/>
          </p:cNvSpPr>
          <p:nvPr>
            <p:ph type="sldNum" sz="quarter" idx="12"/>
          </p:nvPr>
        </p:nvSpPr>
        <p:spPr/>
        <p:txBody>
          <a:bodyPr/>
          <a:lstStyle/>
          <a:p>
            <a:fld id="{79D6BE41-4F07-9843-B89E-F43C6BF0BE36}" type="slidenum">
              <a:rPr lang="en-US" smtClean="0"/>
              <a:pPr/>
              <a:t>32</a:t>
            </a:fld>
            <a:endParaRPr lang="en-US" dirty="0"/>
          </a:p>
        </p:txBody>
      </p:sp>
    </p:spTree>
    <p:extLst>
      <p:ext uri="{BB962C8B-B14F-4D97-AF65-F5344CB8AC3E}">
        <p14:creationId xmlns:p14="http://schemas.microsoft.com/office/powerpoint/2010/main" val="1526325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7141-64DF-1841-A496-699F23DA4C48}"/>
              </a:ext>
            </a:extLst>
          </p:cNvPr>
          <p:cNvSpPr>
            <a:spLocks noGrp="1"/>
          </p:cNvSpPr>
          <p:nvPr>
            <p:ph type="title"/>
          </p:nvPr>
        </p:nvSpPr>
        <p:spPr/>
        <p:txBody>
          <a:bodyPr/>
          <a:lstStyle/>
          <a:p>
            <a:r>
              <a:rPr lang="en-US" dirty="0"/>
              <a:t>Distribution by Features (partially)</a:t>
            </a:r>
          </a:p>
        </p:txBody>
      </p:sp>
      <p:pic>
        <p:nvPicPr>
          <p:cNvPr id="5" name="Content Placeholder 4">
            <a:extLst>
              <a:ext uri="{FF2B5EF4-FFF2-40B4-BE49-F238E27FC236}">
                <a16:creationId xmlns:a16="http://schemas.microsoft.com/office/drawing/2014/main" id="{D0B78522-016B-794D-8934-8730FA488F29}"/>
              </a:ext>
            </a:extLst>
          </p:cNvPr>
          <p:cNvPicPr>
            <a:picLocks noGrp="1" noChangeAspect="1"/>
          </p:cNvPicPr>
          <p:nvPr>
            <p:ph idx="1"/>
          </p:nvPr>
        </p:nvPicPr>
        <p:blipFill>
          <a:blip r:embed="rId2"/>
          <a:stretch>
            <a:fillRect/>
          </a:stretch>
        </p:blipFill>
        <p:spPr>
          <a:xfrm>
            <a:off x="929481" y="2043906"/>
            <a:ext cx="9867900" cy="3251200"/>
          </a:xfrm>
          <a:prstGeom prst="rect">
            <a:avLst/>
          </a:prstGeom>
        </p:spPr>
      </p:pic>
      <p:sp>
        <p:nvSpPr>
          <p:cNvPr id="4" name="Slide Number Placeholder 3">
            <a:extLst>
              <a:ext uri="{FF2B5EF4-FFF2-40B4-BE49-F238E27FC236}">
                <a16:creationId xmlns:a16="http://schemas.microsoft.com/office/drawing/2014/main" id="{016A28B9-4214-954F-957A-B8A0FEF23398}"/>
              </a:ext>
            </a:extLst>
          </p:cNvPr>
          <p:cNvSpPr>
            <a:spLocks noGrp="1"/>
          </p:cNvSpPr>
          <p:nvPr>
            <p:ph type="sldNum" sz="quarter" idx="12"/>
          </p:nvPr>
        </p:nvSpPr>
        <p:spPr/>
        <p:txBody>
          <a:bodyPr/>
          <a:lstStyle/>
          <a:p>
            <a:fld id="{79D6BE41-4F07-9843-B89E-F43C6BF0BE36}" type="slidenum">
              <a:rPr lang="en-US" smtClean="0"/>
              <a:pPr/>
              <a:t>33</a:t>
            </a:fld>
            <a:endParaRPr lang="en-US" dirty="0"/>
          </a:p>
        </p:txBody>
      </p:sp>
    </p:spTree>
    <p:extLst>
      <p:ext uri="{BB962C8B-B14F-4D97-AF65-F5344CB8AC3E}">
        <p14:creationId xmlns:p14="http://schemas.microsoft.com/office/powerpoint/2010/main" val="179934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57C7-8952-C44D-85B8-B4202510E867}"/>
              </a:ext>
            </a:extLst>
          </p:cNvPr>
          <p:cNvSpPr>
            <a:spLocks noGrp="1"/>
          </p:cNvSpPr>
          <p:nvPr>
            <p:ph type="title"/>
          </p:nvPr>
        </p:nvSpPr>
        <p:spPr/>
        <p:txBody>
          <a:bodyPr/>
          <a:lstStyle/>
          <a:p>
            <a:r>
              <a:rPr lang="en-US" dirty="0"/>
              <a:t>Distribution by Feature Category</a:t>
            </a:r>
          </a:p>
        </p:txBody>
      </p:sp>
      <p:pic>
        <p:nvPicPr>
          <p:cNvPr id="6" name="Content Placeholder 5">
            <a:extLst>
              <a:ext uri="{FF2B5EF4-FFF2-40B4-BE49-F238E27FC236}">
                <a16:creationId xmlns:a16="http://schemas.microsoft.com/office/drawing/2014/main" id="{1EDA157F-0EF1-CA45-9EB5-18B3CAE8859C}"/>
              </a:ext>
            </a:extLst>
          </p:cNvPr>
          <p:cNvPicPr>
            <a:picLocks noGrp="1" noChangeAspect="1"/>
          </p:cNvPicPr>
          <p:nvPr>
            <p:ph idx="1"/>
          </p:nvPr>
        </p:nvPicPr>
        <p:blipFill>
          <a:blip r:embed="rId2"/>
          <a:stretch>
            <a:fillRect/>
          </a:stretch>
        </p:blipFill>
        <p:spPr>
          <a:xfrm>
            <a:off x="2008410" y="1470619"/>
            <a:ext cx="8222725" cy="4341867"/>
          </a:xfrm>
        </p:spPr>
      </p:pic>
      <p:sp>
        <p:nvSpPr>
          <p:cNvPr id="4" name="Slide Number Placeholder 3">
            <a:extLst>
              <a:ext uri="{FF2B5EF4-FFF2-40B4-BE49-F238E27FC236}">
                <a16:creationId xmlns:a16="http://schemas.microsoft.com/office/drawing/2014/main" id="{EC3F95C5-BCBD-1047-918F-78FAD6F55D63}"/>
              </a:ext>
            </a:extLst>
          </p:cNvPr>
          <p:cNvSpPr>
            <a:spLocks noGrp="1"/>
          </p:cNvSpPr>
          <p:nvPr>
            <p:ph type="sldNum" sz="quarter" idx="12"/>
          </p:nvPr>
        </p:nvSpPr>
        <p:spPr/>
        <p:txBody>
          <a:bodyPr/>
          <a:lstStyle/>
          <a:p>
            <a:fld id="{79D6BE41-4F07-9843-B89E-F43C6BF0BE36}" type="slidenum">
              <a:rPr lang="en-US" smtClean="0"/>
              <a:pPr/>
              <a:t>34</a:t>
            </a:fld>
            <a:endParaRPr lang="en-US" dirty="0"/>
          </a:p>
        </p:txBody>
      </p:sp>
    </p:spTree>
    <p:extLst>
      <p:ext uri="{BB962C8B-B14F-4D97-AF65-F5344CB8AC3E}">
        <p14:creationId xmlns:p14="http://schemas.microsoft.com/office/powerpoint/2010/main" val="2520709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E18A-B4AD-324F-AF09-4BEFB01EE482}"/>
              </a:ext>
            </a:extLst>
          </p:cNvPr>
          <p:cNvSpPr>
            <a:spLocks noGrp="1"/>
          </p:cNvSpPr>
          <p:nvPr>
            <p:ph type="title"/>
          </p:nvPr>
        </p:nvSpPr>
        <p:spPr/>
        <p:txBody>
          <a:bodyPr/>
          <a:lstStyle/>
          <a:p>
            <a:r>
              <a:rPr lang="en-US" dirty="0"/>
              <a:t>Distribution by Feature Selection Method</a:t>
            </a:r>
          </a:p>
        </p:txBody>
      </p:sp>
      <p:pic>
        <p:nvPicPr>
          <p:cNvPr id="5" name="Content Placeholder 4">
            <a:extLst>
              <a:ext uri="{FF2B5EF4-FFF2-40B4-BE49-F238E27FC236}">
                <a16:creationId xmlns:a16="http://schemas.microsoft.com/office/drawing/2014/main" id="{6967C542-BC63-F54B-8799-3AE21F681B17}"/>
              </a:ext>
            </a:extLst>
          </p:cNvPr>
          <p:cNvPicPr>
            <a:picLocks noGrp="1" noChangeAspect="1"/>
          </p:cNvPicPr>
          <p:nvPr>
            <p:ph idx="1"/>
          </p:nvPr>
        </p:nvPicPr>
        <p:blipFill>
          <a:blip r:embed="rId2"/>
          <a:stretch>
            <a:fillRect/>
          </a:stretch>
        </p:blipFill>
        <p:spPr>
          <a:xfrm>
            <a:off x="450390" y="2204358"/>
            <a:ext cx="10910623" cy="2003992"/>
          </a:xfrm>
          <a:prstGeom prst="rect">
            <a:avLst/>
          </a:prstGeom>
        </p:spPr>
      </p:pic>
      <p:sp>
        <p:nvSpPr>
          <p:cNvPr id="4" name="Slide Number Placeholder 3">
            <a:extLst>
              <a:ext uri="{FF2B5EF4-FFF2-40B4-BE49-F238E27FC236}">
                <a16:creationId xmlns:a16="http://schemas.microsoft.com/office/drawing/2014/main" id="{188C28C4-2884-1D4B-B3ED-E39B0AF9C7CF}"/>
              </a:ext>
            </a:extLst>
          </p:cNvPr>
          <p:cNvSpPr>
            <a:spLocks noGrp="1"/>
          </p:cNvSpPr>
          <p:nvPr>
            <p:ph type="sldNum" sz="quarter" idx="12"/>
          </p:nvPr>
        </p:nvSpPr>
        <p:spPr/>
        <p:txBody>
          <a:bodyPr/>
          <a:lstStyle/>
          <a:p>
            <a:fld id="{79D6BE41-4F07-9843-B89E-F43C6BF0BE36}" type="slidenum">
              <a:rPr lang="en-US" smtClean="0"/>
              <a:pPr/>
              <a:t>35</a:t>
            </a:fld>
            <a:endParaRPr lang="en-US" dirty="0"/>
          </a:p>
        </p:txBody>
      </p:sp>
    </p:spTree>
    <p:extLst>
      <p:ext uri="{BB962C8B-B14F-4D97-AF65-F5344CB8AC3E}">
        <p14:creationId xmlns:p14="http://schemas.microsoft.com/office/powerpoint/2010/main" val="1980794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59CD-C595-C94F-A493-60FB28DC755C}"/>
              </a:ext>
            </a:extLst>
          </p:cNvPr>
          <p:cNvSpPr>
            <a:spLocks noGrp="1"/>
          </p:cNvSpPr>
          <p:nvPr>
            <p:ph type="title"/>
          </p:nvPr>
        </p:nvSpPr>
        <p:spPr/>
        <p:txBody>
          <a:bodyPr/>
          <a:lstStyle/>
          <a:p>
            <a:r>
              <a:rPr lang="en-US" dirty="0"/>
              <a:t>Paper Distribution by FLOSS</a:t>
            </a:r>
          </a:p>
        </p:txBody>
      </p:sp>
      <p:pic>
        <p:nvPicPr>
          <p:cNvPr id="5" name="Content Placeholder 4">
            <a:extLst>
              <a:ext uri="{FF2B5EF4-FFF2-40B4-BE49-F238E27FC236}">
                <a16:creationId xmlns:a16="http://schemas.microsoft.com/office/drawing/2014/main" id="{0B0B8EE7-2919-9441-9279-EE49860273ED}"/>
              </a:ext>
            </a:extLst>
          </p:cNvPr>
          <p:cNvPicPr>
            <a:picLocks noGrp="1" noChangeAspect="1"/>
          </p:cNvPicPr>
          <p:nvPr>
            <p:ph idx="1"/>
          </p:nvPr>
        </p:nvPicPr>
        <p:blipFill>
          <a:blip r:embed="rId2"/>
          <a:stretch>
            <a:fillRect/>
          </a:stretch>
        </p:blipFill>
        <p:spPr>
          <a:xfrm>
            <a:off x="2332848" y="1162050"/>
            <a:ext cx="7061167" cy="5014913"/>
          </a:xfrm>
          <a:prstGeom prst="rect">
            <a:avLst/>
          </a:prstGeom>
        </p:spPr>
      </p:pic>
      <p:sp>
        <p:nvSpPr>
          <p:cNvPr id="4" name="Slide Number Placeholder 3">
            <a:extLst>
              <a:ext uri="{FF2B5EF4-FFF2-40B4-BE49-F238E27FC236}">
                <a16:creationId xmlns:a16="http://schemas.microsoft.com/office/drawing/2014/main" id="{D015CA07-A48F-8E4A-9929-404339D20B38}"/>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36</a:t>
            </a:fld>
            <a:endParaRPr lang="en-US" dirty="0"/>
          </a:p>
        </p:txBody>
      </p:sp>
    </p:spTree>
    <p:extLst>
      <p:ext uri="{BB962C8B-B14F-4D97-AF65-F5344CB8AC3E}">
        <p14:creationId xmlns:p14="http://schemas.microsoft.com/office/powerpoint/2010/main" val="93134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EA16-62F9-294E-AC47-DC4C10240A5C}"/>
              </a:ext>
            </a:extLst>
          </p:cNvPr>
          <p:cNvSpPr>
            <a:spLocks noGrp="1"/>
          </p:cNvSpPr>
          <p:nvPr>
            <p:ph type="title"/>
          </p:nvPr>
        </p:nvSpPr>
        <p:spPr/>
        <p:txBody>
          <a:bodyPr/>
          <a:lstStyle/>
          <a:p>
            <a:r>
              <a:rPr lang="en-US" dirty="0"/>
              <a:t>Distribution by FLOSS Category</a:t>
            </a:r>
          </a:p>
        </p:txBody>
      </p:sp>
      <p:pic>
        <p:nvPicPr>
          <p:cNvPr id="6" name="Content Placeholder 5">
            <a:extLst>
              <a:ext uri="{FF2B5EF4-FFF2-40B4-BE49-F238E27FC236}">
                <a16:creationId xmlns:a16="http://schemas.microsoft.com/office/drawing/2014/main" id="{B5DECD5B-E5E8-6E42-A684-A1BFA8DC396B}"/>
              </a:ext>
            </a:extLst>
          </p:cNvPr>
          <p:cNvPicPr>
            <a:picLocks noGrp="1" noChangeAspect="1"/>
          </p:cNvPicPr>
          <p:nvPr>
            <p:ph idx="1"/>
          </p:nvPr>
        </p:nvPicPr>
        <p:blipFill>
          <a:blip r:embed="rId2"/>
          <a:stretch>
            <a:fillRect/>
          </a:stretch>
        </p:blipFill>
        <p:spPr>
          <a:xfrm>
            <a:off x="2955131" y="1320006"/>
            <a:ext cx="5816600" cy="4699000"/>
          </a:xfrm>
        </p:spPr>
      </p:pic>
      <p:sp>
        <p:nvSpPr>
          <p:cNvPr id="4" name="Slide Number Placeholder 3">
            <a:extLst>
              <a:ext uri="{FF2B5EF4-FFF2-40B4-BE49-F238E27FC236}">
                <a16:creationId xmlns:a16="http://schemas.microsoft.com/office/drawing/2014/main" id="{AF415C27-85E6-7B44-B466-0B8230DDC1BE}"/>
              </a:ext>
            </a:extLst>
          </p:cNvPr>
          <p:cNvSpPr>
            <a:spLocks noGrp="1"/>
          </p:cNvSpPr>
          <p:nvPr>
            <p:ph type="sldNum" sz="quarter" idx="12"/>
          </p:nvPr>
        </p:nvSpPr>
        <p:spPr/>
        <p:txBody>
          <a:bodyPr/>
          <a:lstStyle/>
          <a:p>
            <a:fld id="{79D6BE41-4F07-9843-B89E-F43C6BF0BE36}" type="slidenum">
              <a:rPr lang="en-US" smtClean="0"/>
              <a:pPr/>
              <a:t>37</a:t>
            </a:fld>
            <a:endParaRPr lang="en-US" dirty="0"/>
          </a:p>
        </p:txBody>
      </p:sp>
    </p:spTree>
    <p:extLst>
      <p:ext uri="{BB962C8B-B14F-4D97-AF65-F5344CB8AC3E}">
        <p14:creationId xmlns:p14="http://schemas.microsoft.com/office/powerpoint/2010/main" val="1425469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7E-EB05-EC45-8581-BB22E26E9B47}"/>
              </a:ext>
            </a:extLst>
          </p:cNvPr>
          <p:cNvSpPr>
            <a:spLocks noGrp="1"/>
          </p:cNvSpPr>
          <p:nvPr>
            <p:ph type="title"/>
          </p:nvPr>
        </p:nvSpPr>
        <p:spPr/>
        <p:txBody>
          <a:bodyPr/>
          <a:lstStyle/>
          <a:p>
            <a:r>
              <a:rPr lang="en-US" dirty="0"/>
              <a:t>Distribution by TM methods</a:t>
            </a:r>
          </a:p>
        </p:txBody>
      </p:sp>
      <p:pic>
        <p:nvPicPr>
          <p:cNvPr id="5" name="Content Placeholder 4">
            <a:extLst>
              <a:ext uri="{FF2B5EF4-FFF2-40B4-BE49-F238E27FC236}">
                <a16:creationId xmlns:a16="http://schemas.microsoft.com/office/drawing/2014/main" id="{494CF064-431D-DF42-8616-61FAE8BC8193}"/>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4E715539-7A95-084A-A935-2C062337006F}"/>
              </a:ext>
            </a:extLst>
          </p:cNvPr>
          <p:cNvSpPr>
            <a:spLocks noGrp="1"/>
          </p:cNvSpPr>
          <p:nvPr>
            <p:ph type="sldNum" sz="quarter" idx="12"/>
          </p:nvPr>
        </p:nvSpPr>
        <p:spPr/>
        <p:txBody>
          <a:bodyPr/>
          <a:lstStyle/>
          <a:p>
            <a:fld id="{79D6BE41-4F07-9843-B89E-F43C6BF0BE36}" type="slidenum">
              <a:rPr lang="en-US" smtClean="0"/>
              <a:pPr/>
              <a:t>38</a:t>
            </a:fld>
            <a:endParaRPr lang="en-US" dirty="0"/>
          </a:p>
        </p:txBody>
      </p:sp>
    </p:spTree>
    <p:extLst>
      <p:ext uri="{BB962C8B-B14F-4D97-AF65-F5344CB8AC3E}">
        <p14:creationId xmlns:p14="http://schemas.microsoft.com/office/powerpoint/2010/main" val="163563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6F19-40D1-534D-8D6D-112C881E58A7}"/>
              </a:ext>
            </a:extLst>
          </p:cNvPr>
          <p:cNvSpPr>
            <a:spLocks noGrp="1"/>
          </p:cNvSpPr>
          <p:nvPr>
            <p:ph type="title"/>
          </p:nvPr>
        </p:nvSpPr>
        <p:spPr/>
        <p:txBody>
          <a:bodyPr/>
          <a:lstStyle/>
          <a:p>
            <a:r>
              <a:rPr lang="en-US" dirty="0"/>
              <a:t>Distribution by ML Algorithms</a:t>
            </a:r>
          </a:p>
        </p:txBody>
      </p:sp>
      <p:pic>
        <p:nvPicPr>
          <p:cNvPr id="5" name="Content Placeholder 4">
            <a:extLst>
              <a:ext uri="{FF2B5EF4-FFF2-40B4-BE49-F238E27FC236}">
                <a16:creationId xmlns:a16="http://schemas.microsoft.com/office/drawing/2014/main" id="{B0BE3850-C0FC-0248-8257-5F5DE5C836EC}"/>
              </a:ext>
            </a:extLst>
          </p:cNvPr>
          <p:cNvPicPr>
            <a:picLocks noGrp="1" noChangeAspect="1"/>
          </p:cNvPicPr>
          <p:nvPr>
            <p:ph idx="1"/>
          </p:nvPr>
        </p:nvPicPr>
        <p:blipFill>
          <a:blip r:embed="rId2"/>
          <a:stretch>
            <a:fillRect/>
          </a:stretch>
        </p:blipFill>
        <p:spPr>
          <a:xfrm>
            <a:off x="1005681" y="1205706"/>
            <a:ext cx="9715500" cy="4927600"/>
          </a:xfrm>
          <a:prstGeom prst="rect">
            <a:avLst/>
          </a:prstGeom>
        </p:spPr>
      </p:pic>
      <p:sp>
        <p:nvSpPr>
          <p:cNvPr id="4" name="Slide Number Placeholder 3">
            <a:extLst>
              <a:ext uri="{FF2B5EF4-FFF2-40B4-BE49-F238E27FC236}">
                <a16:creationId xmlns:a16="http://schemas.microsoft.com/office/drawing/2014/main" id="{CFB3DC4C-F3AD-A547-BC35-A28AF3C921C1}"/>
              </a:ext>
            </a:extLst>
          </p:cNvPr>
          <p:cNvSpPr>
            <a:spLocks noGrp="1"/>
          </p:cNvSpPr>
          <p:nvPr>
            <p:ph type="sldNum" sz="quarter" idx="12"/>
          </p:nvPr>
        </p:nvSpPr>
        <p:spPr/>
        <p:txBody>
          <a:bodyPr/>
          <a:lstStyle/>
          <a:p>
            <a:fld id="{79D6BE41-4F07-9843-B89E-F43C6BF0BE36}" type="slidenum">
              <a:rPr lang="en-US" smtClean="0"/>
              <a:pPr/>
              <a:t>39</a:t>
            </a:fld>
            <a:endParaRPr lang="en-US" dirty="0"/>
          </a:p>
        </p:txBody>
      </p:sp>
    </p:spTree>
    <p:extLst>
      <p:ext uri="{BB962C8B-B14F-4D97-AF65-F5344CB8AC3E}">
        <p14:creationId xmlns:p14="http://schemas.microsoft.com/office/powerpoint/2010/main" val="7459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109452-6DEB-2444-BA94-821DF3943028}"/>
              </a:ext>
            </a:extLst>
          </p:cNvPr>
          <p:cNvPicPr>
            <a:picLocks noChangeAspect="1"/>
          </p:cNvPicPr>
          <p:nvPr/>
        </p:nvPicPr>
        <p:blipFill>
          <a:blip r:embed="rId3"/>
          <a:stretch>
            <a:fillRect/>
          </a:stretch>
        </p:blipFill>
        <p:spPr>
          <a:xfrm>
            <a:off x="508757" y="1272565"/>
            <a:ext cx="11179234" cy="4737976"/>
          </a:xfrm>
          <a:prstGeom prst="rect">
            <a:avLst/>
          </a:prstGeom>
        </p:spPr>
      </p:pic>
      <p:sp>
        <p:nvSpPr>
          <p:cNvPr id="2" name="Slide Number Placeholder 1">
            <a:extLst>
              <a:ext uri="{FF2B5EF4-FFF2-40B4-BE49-F238E27FC236}">
                <a16:creationId xmlns:a16="http://schemas.microsoft.com/office/drawing/2014/main" id="{336E4080-75D4-F440-A228-DBF3D7401C5E}"/>
              </a:ext>
            </a:extLst>
          </p:cNvPr>
          <p:cNvSpPr>
            <a:spLocks noGrp="1"/>
          </p:cNvSpPr>
          <p:nvPr>
            <p:ph type="sldNum" sz="quarter" idx="12"/>
          </p:nvPr>
        </p:nvSpPr>
        <p:spPr/>
        <p:txBody>
          <a:bodyPr/>
          <a:lstStyle/>
          <a:p>
            <a:fld id="{79D6BE41-4F07-9843-B89E-F43C6BF0BE36}" type="slidenum">
              <a:rPr lang="en-US" smtClean="0"/>
              <a:pPr/>
              <a:t>4</a:t>
            </a:fld>
            <a:endParaRPr lang="en-US" dirty="0"/>
          </a:p>
        </p:txBody>
      </p:sp>
      <p:sp>
        <p:nvSpPr>
          <p:cNvPr id="4" name="Title 3">
            <a:extLst>
              <a:ext uri="{FF2B5EF4-FFF2-40B4-BE49-F238E27FC236}">
                <a16:creationId xmlns:a16="http://schemas.microsoft.com/office/drawing/2014/main" id="{3E0D6F9E-2EE9-A84A-AFE3-7DC21B50F63C}"/>
              </a:ext>
            </a:extLst>
          </p:cNvPr>
          <p:cNvSpPr>
            <a:spLocks noGrp="1"/>
          </p:cNvSpPr>
          <p:nvPr>
            <p:ph type="title"/>
          </p:nvPr>
        </p:nvSpPr>
        <p:spPr/>
        <p:txBody>
          <a:bodyPr/>
          <a:lstStyle/>
          <a:p>
            <a:r>
              <a:rPr lang="en-US" dirty="0"/>
              <a:t>Context</a:t>
            </a:r>
          </a:p>
        </p:txBody>
      </p:sp>
      <p:sp>
        <p:nvSpPr>
          <p:cNvPr id="5" name="TextBox 4">
            <a:extLst>
              <a:ext uri="{FF2B5EF4-FFF2-40B4-BE49-F238E27FC236}">
                <a16:creationId xmlns:a16="http://schemas.microsoft.com/office/drawing/2014/main" id="{6E1942E5-7CBA-3541-B38F-7F2B79B40E7E}"/>
              </a:ext>
            </a:extLst>
          </p:cNvPr>
          <p:cNvSpPr txBox="1"/>
          <p:nvPr/>
        </p:nvSpPr>
        <p:spPr>
          <a:xfrm>
            <a:off x="9073103" y="5779708"/>
            <a:ext cx="2762616" cy="461665"/>
          </a:xfrm>
          <a:prstGeom prst="rect">
            <a:avLst/>
          </a:prstGeom>
          <a:noFill/>
        </p:spPr>
        <p:txBody>
          <a:bodyPr wrap="none" rtlCol="0">
            <a:spAutoFit/>
          </a:bodyPr>
          <a:lstStyle/>
          <a:p>
            <a:r>
              <a:rPr lang="en-US" sz="2400" b="1" dirty="0">
                <a:solidFill>
                  <a:schemeClr val="tx1">
                    <a:lumMod val="65000"/>
                    <a:lumOff val="35000"/>
                  </a:schemeClr>
                </a:solidFill>
              </a:rPr>
              <a:t>Bug Report Example</a:t>
            </a:r>
          </a:p>
        </p:txBody>
      </p:sp>
      <p:sp>
        <p:nvSpPr>
          <p:cNvPr id="7" name="Oval 6">
            <a:extLst>
              <a:ext uri="{FF2B5EF4-FFF2-40B4-BE49-F238E27FC236}">
                <a16:creationId xmlns:a16="http://schemas.microsoft.com/office/drawing/2014/main" id="{76BDE507-CD23-2641-A5E0-DE21065D4168}"/>
              </a:ext>
            </a:extLst>
          </p:cNvPr>
          <p:cNvSpPr/>
          <p:nvPr/>
        </p:nvSpPr>
        <p:spPr>
          <a:xfrm>
            <a:off x="2263515" y="1573967"/>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95F53C1-F814-9647-BEE9-499666917F99}"/>
              </a:ext>
            </a:extLst>
          </p:cNvPr>
          <p:cNvSpPr/>
          <p:nvPr/>
        </p:nvSpPr>
        <p:spPr>
          <a:xfrm>
            <a:off x="2810655" y="3364235"/>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236173-835C-2641-A23F-697725ACDE87}"/>
              </a:ext>
            </a:extLst>
          </p:cNvPr>
          <p:cNvSpPr/>
          <p:nvPr/>
        </p:nvSpPr>
        <p:spPr>
          <a:xfrm>
            <a:off x="2158583" y="3907670"/>
            <a:ext cx="1956216"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1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514350" indent="-514350">
              <a:lnSpc>
                <a:spcPct val="170000"/>
              </a:lnSpc>
              <a:buFont typeface="+mj-lt"/>
              <a:buAutoNum type="arabicPeriod"/>
            </a:pPr>
            <a:r>
              <a:rPr lang="en-US" dirty="0"/>
              <a:t>Develop </a:t>
            </a:r>
            <a:r>
              <a:rPr lang="en-US" dirty="0">
                <a:solidFill>
                  <a:schemeClr val="accent2"/>
                </a:solidFill>
              </a:rPr>
              <a:t>new learning models </a:t>
            </a:r>
            <a:r>
              <a:rPr lang="en-US" dirty="0"/>
              <a:t>to automatically predict severity level of bugs reports.</a:t>
            </a:r>
          </a:p>
          <a:p>
            <a:pPr marL="0" indent="0">
              <a:lnSpc>
                <a:spcPct val="170000"/>
              </a:lnSpc>
              <a:buNone/>
            </a:pPr>
            <a:endParaRPr lang="en-US"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40</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1331378"/>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3458587"/>
            <a:ext cx="421321" cy="421321"/>
          </a:xfrm>
          <a:prstGeom prst="rect">
            <a:avLst/>
          </a:prstGeom>
        </p:spPr>
      </p:pic>
    </p:spTree>
    <p:extLst>
      <p:ext uri="{BB962C8B-B14F-4D97-AF65-F5344CB8AC3E}">
        <p14:creationId xmlns:p14="http://schemas.microsoft.com/office/powerpoint/2010/main" val="4119166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p:txBody>
          <a:bodyPr/>
          <a:lstStyle/>
          <a:p>
            <a:r>
              <a:rPr lang="en-US" dirty="0"/>
              <a:t>Distribution by ML Category</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2"/>
          <a:stretch>
            <a:fillRect/>
          </a:stretch>
        </p:blipFill>
        <p:spPr>
          <a:xfrm>
            <a:off x="2351314" y="1144390"/>
            <a:ext cx="6616360" cy="534509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p:txBody>
          <a:bodyPr/>
          <a:lstStyle/>
          <a:p>
            <a:fld id="{79D6BE41-4F07-9843-B89E-F43C6BF0BE36}" type="slidenum">
              <a:rPr lang="en-US" smtClean="0"/>
              <a:pPr/>
              <a:t>41</a:t>
            </a:fld>
            <a:endParaRPr lang="en-US" dirty="0"/>
          </a:p>
        </p:txBody>
      </p:sp>
    </p:spTree>
    <p:extLst>
      <p:ext uri="{BB962C8B-B14F-4D97-AF65-F5344CB8AC3E}">
        <p14:creationId xmlns:p14="http://schemas.microsoft.com/office/powerpoint/2010/main" val="1240840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7F61-65C3-A348-94D2-5472C5852776}"/>
              </a:ext>
            </a:extLst>
          </p:cNvPr>
          <p:cNvSpPr>
            <a:spLocks noGrp="1"/>
          </p:cNvSpPr>
          <p:nvPr>
            <p:ph type="title"/>
          </p:nvPr>
        </p:nvSpPr>
        <p:spPr/>
        <p:txBody>
          <a:bodyPr/>
          <a:lstStyle/>
          <a:p>
            <a:r>
              <a:rPr lang="en-US" dirty="0"/>
              <a:t>Paper Distribution by Prediction Problem</a:t>
            </a:r>
          </a:p>
        </p:txBody>
      </p:sp>
      <p:pic>
        <p:nvPicPr>
          <p:cNvPr id="5" name="Content Placeholder 4">
            <a:extLst>
              <a:ext uri="{FF2B5EF4-FFF2-40B4-BE49-F238E27FC236}">
                <a16:creationId xmlns:a16="http://schemas.microsoft.com/office/drawing/2014/main" id="{3CA99D1C-EEAB-6745-917B-390492C786A6}"/>
              </a:ext>
            </a:extLst>
          </p:cNvPr>
          <p:cNvPicPr>
            <a:picLocks noGrp="1" noChangeAspect="1"/>
          </p:cNvPicPr>
          <p:nvPr>
            <p:ph idx="1"/>
          </p:nvPr>
        </p:nvPicPr>
        <p:blipFill>
          <a:blip r:embed="rId2"/>
          <a:stretch>
            <a:fillRect/>
          </a:stretch>
        </p:blipFill>
        <p:spPr>
          <a:xfrm>
            <a:off x="1520031" y="3161506"/>
            <a:ext cx="8686800" cy="1016000"/>
          </a:xfrm>
          <a:prstGeom prst="rect">
            <a:avLst/>
          </a:prstGeom>
        </p:spPr>
      </p:pic>
      <p:sp>
        <p:nvSpPr>
          <p:cNvPr id="4" name="Slide Number Placeholder 3">
            <a:extLst>
              <a:ext uri="{FF2B5EF4-FFF2-40B4-BE49-F238E27FC236}">
                <a16:creationId xmlns:a16="http://schemas.microsoft.com/office/drawing/2014/main" id="{C87B521E-83FE-9D40-8151-B01A271247BB}"/>
              </a:ext>
            </a:extLst>
          </p:cNvPr>
          <p:cNvSpPr>
            <a:spLocks noGrp="1"/>
          </p:cNvSpPr>
          <p:nvPr>
            <p:ph type="sldNum" sz="quarter" idx="12"/>
          </p:nvPr>
        </p:nvSpPr>
        <p:spPr/>
        <p:txBody>
          <a:bodyPr/>
          <a:lstStyle/>
          <a:p>
            <a:fld id="{79D6BE41-4F07-9843-B89E-F43C6BF0BE36}" type="slidenum">
              <a:rPr lang="en-US" smtClean="0"/>
              <a:pPr/>
              <a:t>42</a:t>
            </a:fld>
            <a:endParaRPr lang="en-US" dirty="0"/>
          </a:p>
        </p:txBody>
      </p:sp>
    </p:spTree>
    <p:extLst>
      <p:ext uri="{BB962C8B-B14F-4D97-AF65-F5344CB8AC3E}">
        <p14:creationId xmlns:p14="http://schemas.microsoft.com/office/powerpoint/2010/main" val="2548263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517-7499-2442-918E-3DEC95C06474}"/>
              </a:ext>
            </a:extLst>
          </p:cNvPr>
          <p:cNvSpPr>
            <a:spLocks noGrp="1"/>
          </p:cNvSpPr>
          <p:nvPr>
            <p:ph type="title"/>
          </p:nvPr>
        </p:nvSpPr>
        <p:spPr/>
        <p:txBody>
          <a:bodyPr/>
          <a:lstStyle/>
          <a:p>
            <a:r>
              <a:rPr lang="en-US" dirty="0"/>
              <a:t>Distribution by Problem Category</a:t>
            </a:r>
          </a:p>
        </p:txBody>
      </p:sp>
      <p:pic>
        <p:nvPicPr>
          <p:cNvPr id="6" name="Content Placeholder 5">
            <a:extLst>
              <a:ext uri="{FF2B5EF4-FFF2-40B4-BE49-F238E27FC236}">
                <a16:creationId xmlns:a16="http://schemas.microsoft.com/office/drawing/2014/main" id="{70571ED4-CC96-314B-A9FF-54A8AEAE3430}"/>
              </a:ext>
            </a:extLst>
          </p:cNvPr>
          <p:cNvPicPr>
            <a:picLocks noGrp="1" noChangeAspect="1"/>
          </p:cNvPicPr>
          <p:nvPr>
            <p:ph idx="1"/>
          </p:nvPr>
        </p:nvPicPr>
        <p:blipFill>
          <a:blip r:embed="rId2"/>
          <a:stretch>
            <a:fillRect/>
          </a:stretch>
        </p:blipFill>
        <p:spPr>
          <a:xfrm>
            <a:off x="2041071" y="1638211"/>
            <a:ext cx="7174253" cy="4668711"/>
          </a:xfrm>
        </p:spPr>
      </p:pic>
      <p:sp>
        <p:nvSpPr>
          <p:cNvPr id="4" name="Slide Number Placeholder 3">
            <a:extLst>
              <a:ext uri="{FF2B5EF4-FFF2-40B4-BE49-F238E27FC236}">
                <a16:creationId xmlns:a16="http://schemas.microsoft.com/office/drawing/2014/main" id="{CF46CDE2-777D-BC49-93F4-E5C14B1F492E}"/>
              </a:ext>
            </a:extLst>
          </p:cNvPr>
          <p:cNvSpPr>
            <a:spLocks noGrp="1"/>
          </p:cNvSpPr>
          <p:nvPr>
            <p:ph type="sldNum" sz="quarter" idx="12"/>
          </p:nvPr>
        </p:nvSpPr>
        <p:spPr/>
        <p:txBody>
          <a:bodyPr/>
          <a:lstStyle/>
          <a:p>
            <a:fld id="{79D6BE41-4F07-9843-B89E-F43C6BF0BE36}" type="slidenum">
              <a:rPr lang="en-US" smtClean="0"/>
              <a:pPr/>
              <a:t>43</a:t>
            </a:fld>
            <a:endParaRPr lang="en-US" dirty="0"/>
          </a:p>
        </p:txBody>
      </p:sp>
    </p:spTree>
    <p:extLst>
      <p:ext uri="{BB962C8B-B14F-4D97-AF65-F5344CB8AC3E}">
        <p14:creationId xmlns:p14="http://schemas.microsoft.com/office/powerpoint/2010/main" val="1044861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08A-D25E-A448-BC7C-E0C3EAB6EA49}"/>
              </a:ext>
            </a:extLst>
          </p:cNvPr>
          <p:cNvSpPr>
            <a:spLocks noGrp="1"/>
          </p:cNvSpPr>
          <p:nvPr>
            <p:ph type="title"/>
          </p:nvPr>
        </p:nvSpPr>
        <p:spPr/>
        <p:txBody>
          <a:bodyPr/>
          <a:lstStyle/>
          <a:p>
            <a:r>
              <a:rPr lang="en-US" dirty="0"/>
              <a:t>Distribution by Sampling Methods</a:t>
            </a:r>
          </a:p>
        </p:txBody>
      </p:sp>
      <p:pic>
        <p:nvPicPr>
          <p:cNvPr id="5" name="Content Placeholder 4">
            <a:extLst>
              <a:ext uri="{FF2B5EF4-FFF2-40B4-BE49-F238E27FC236}">
                <a16:creationId xmlns:a16="http://schemas.microsoft.com/office/drawing/2014/main" id="{10F6D58F-2629-874A-A205-6BAE87C0E3A7}"/>
              </a:ext>
            </a:extLst>
          </p:cNvPr>
          <p:cNvPicPr>
            <a:picLocks noGrp="1" noChangeAspect="1"/>
          </p:cNvPicPr>
          <p:nvPr>
            <p:ph idx="1"/>
          </p:nvPr>
        </p:nvPicPr>
        <p:blipFill>
          <a:blip r:embed="rId2"/>
          <a:stretch>
            <a:fillRect/>
          </a:stretch>
        </p:blipFill>
        <p:spPr>
          <a:xfrm>
            <a:off x="865981" y="2405856"/>
            <a:ext cx="9994900" cy="2527300"/>
          </a:xfrm>
          <a:prstGeom prst="rect">
            <a:avLst/>
          </a:prstGeom>
        </p:spPr>
      </p:pic>
      <p:sp>
        <p:nvSpPr>
          <p:cNvPr id="4" name="Slide Number Placeholder 3">
            <a:extLst>
              <a:ext uri="{FF2B5EF4-FFF2-40B4-BE49-F238E27FC236}">
                <a16:creationId xmlns:a16="http://schemas.microsoft.com/office/drawing/2014/main" id="{820EB20E-5B11-4F42-A051-7CDC3873EABB}"/>
              </a:ext>
            </a:extLst>
          </p:cNvPr>
          <p:cNvSpPr>
            <a:spLocks noGrp="1"/>
          </p:cNvSpPr>
          <p:nvPr>
            <p:ph type="sldNum" sz="quarter" idx="12"/>
          </p:nvPr>
        </p:nvSpPr>
        <p:spPr/>
        <p:txBody>
          <a:bodyPr/>
          <a:lstStyle/>
          <a:p>
            <a:fld id="{79D6BE41-4F07-9843-B89E-F43C6BF0BE36}" type="slidenum">
              <a:rPr lang="en-US" smtClean="0"/>
              <a:pPr/>
              <a:t>44</a:t>
            </a:fld>
            <a:endParaRPr lang="en-US" dirty="0"/>
          </a:p>
        </p:txBody>
      </p:sp>
    </p:spTree>
    <p:extLst>
      <p:ext uri="{BB962C8B-B14F-4D97-AF65-F5344CB8AC3E}">
        <p14:creationId xmlns:p14="http://schemas.microsoft.com/office/powerpoint/2010/main" val="688826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BD14-3ACC-864F-99A7-B7970C60010C}"/>
              </a:ext>
            </a:extLst>
          </p:cNvPr>
          <p:cNvSpPr>
            <a:spLocks noGrp="1"/>
          </p:cNvSpPr>
          <p:nvPr>
            <p:ph type="title"/>
          </p:nvPr>
        </p:nvSpPr>
        <p:spPr/>
        <p:txBody>
          <a:bodyPr/>
          <a:lstStyle/>
          <a:p>
            <a:r>
              <a:rPr lang="en-US" dirty="0"/>
              <a:t>Distribution by Sampling Method Category</a:t>
            </a:r>
          </a:p>
        </p:txBody>
      </p:sp>
      <p:pic>
        <p:nvPicPr>
          <p:cNvPr id="6" name="Content Placeholder 5">
            <a:extLst>
              <a:ext uri="{FF2B5EF4-FFF2-40B4-BE49-F238E27FC236}">
                <a16:creationId xmlns:a16="http://schemas.microsoft.com/office/drawing/2014/main" id="{539C9A8C-C7B3-3B43-9046-F320C1458827}"/>
              </a:ext>
            </a:extLst>
          </p:cNvPr>
          <p:cNvPicPr>
            <a:picLocks noGrp="1" noChangeAspect="1"/>
          </p:cNvPicPr>
          <p:nvPr>
            <p:ph idx="1"/>
          </p:nvPr>
        </p:nvPicPr>
        <p:blipFill>
          <a:blip r:embed="rId2"/>
          <a:stretch>
            <a:fillRect/>
          </a:stretch>
        </p:blipFill>
        <p:spPr>
          <a:xfrm>
            <a:off x="2620377" y="1531566"/>
            <a:ext cx="6485731" cy="4219973"/>
          </a:xfrm>
        </p:spPr>
      </p:pic>
      <p:sp>
        <p:nvSpPr>
          <p:cNvPr id="4" name="Slide Number Placeholder 3">
            <a:extLst>
              <a:ext uri="{FF2B5EF4-FFF2-40B4-BE49-F238E27FC236}">
                <a16:creationId xmlns:a16="http://schemas.microsoft.com/office/drawing/2014/main" id="{7B262384-B26F-784F-A879-43F47AF473AF}"/>
              </a:ext>
            </a:extLst>
          </p:cNvPr>
          <p:cNvSpPr>
            <a:spLocks noGrp="1"/>
          </p:cNvSpPr>
          <p:nvPr>
            <p:ph type="sldNum" sz="quarter" idx="12"/>
          </p:nvPr>
        </p:nvSpPr>
        <p:spPr/>
        <p:txBody>
          <a:bodyPr/>
          <a:lstStyle/>
          <a:p>
            <a:fld id="{79D6BE41-4F07-9843-B89E-F43C6BF0BE36}" type="slidenum">
              <a:rPr lang="en-US" smtClean="0"/>
              <a:pPr/>
              <a:t>45</a:t>
            </a:fld>
            <a:endParaRPr lang="en-US" dirty="0"/>
          </a:p>
        </p:txBody>
      </p:sp>
    </p:spTree>
    <p:extLst>
      <p:ext uri="{BB962C8B-B14F-4D97-AF65-F5344CB8AC3E}">
        <p14:creationId xmlns:p14="http://schemas.microsoft.com/office/powerpoint/2010/main" val="3822742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F7F7-68AE-BB47-A37E-D9EA9B0E9C7F}"/>
              </a:ext>
            </a:extLst>
          </p:cNvPr>
          <p:cNvSpPr>
            <a:spLocks noGrp="1"/>
          </p:cNvSpPr>
          <p:nvPr>
            <p:ph type="title"/>
          </p:nvPr>
        </p:nvSpPr>
        <p:spPr/>
        <p:txBody>
          <a:bodyPr/>
          <a:lstStyle/>
          <a:p>
            <a:r>
              <a:rPr lang="en-US" dirty="0"/>
              <a:t>Distribution by Statistical Test</a:t>
            </a:r>
          </a:p>
        </p:txBody>
      </p:sp>
      <p:sp>
        <p:nvSpPr>
          <p:cNvPr id="4" name="Slide Number Placeholder 3">
            <a:extLst>
              <a:ext uri="{FF2B5EF4-FFF2-40B4-BE49-F238E27FC236}">
                <a16:creationId xmlns:a16="http://schemas.microsoft.com/office/drawing/2014/main" id="{B35A3218-6981-C64C-809A-22F0AB9FC759}"/>
              </a:ext>
            </a:extLst>
          </p:cNvPr>
          <p:cNvSpPr>
            <a:spLocks noGrp="1"/>
          </p:cNvSpPr>
          <p:nvPr>
            <p:ph type="sldNum" sz="quarter" idx="12"/>
          </p:nvPr>
        </p:nvSpPr>
        <p:spPr/>
        <p:txBody>
          <a:bodyPr/>
          <a:lstStyle/>
          <a:p>
            <a:fld id="{79D6BE41-4F07-9843-B89E-F43C6BF0BE36}" type="slidenum">
              <a:rPr lang="en-US" smtClean="0"/>
              <a:pPr/>
              <a:t>46</a:t>
            </a:fld>
            <a:endParaRPr lang="en-US" dirty="0"/>
          </a:p>
        </p:txBody>
      </p:sp>
      <p:pic>
        <p:nvPicPr>
          <p:cNvPr id="8" name="Content Placeholder 7">
            <a:extLst>
              <a:ext uri="{FF2B5EF4-FFF2-40B4-BE49-F238E27FC236}">
                <a16:creationId xmlns:a16="http://schemas.microsoft.com/office/drawing/2014/main" id="{BA10593A-F4CD-4646-8E98-4E6C52524F68}"/>
              </a:ext>
            </a:extLst>
          </p:cNvPr>
          <p:cNvPicPr>
            <a:picLocks noGrp="1" noChangeAspect="1"/>
          </p:cNvPicPr>
          <p:nvPr>
            <p:ph idx="1"/>
          </p:nvPr>
        </p:nvPicPr>
        <p:blipFill>
          <a:blip r:embed="rId2"/>
          <a:stretch>
            <a:fillRect/>
          </a:stretch>
        </p:blipFill>
        <p:spPr>
          <a:xfrm>
            <a:off x="1793081" y="2824956"/>
            <a:ext cx="8140700" cy="1689100"/>
          </a:xfrm>
          <a:prstGeom prst="rect">
            <a:avLst/>
          </a:prstGeom>
        </p:spPr>
      </p:pic>
    </p:spTree>
    <p:extLst>
      <p:ext uri="{BB962C8B-B14F-4D97-AF65-F5344CB8AC3E}">
        <p14:creationId xmlns:p14="http://schemas.microsoft.com/office/powerpoint/2010/main" val="1311170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CB1B-E126-234A-B5F5-074AF52B58AD}"/>
              </a:ext>
            </a:extLst>
          </p:cNvPr>
          <p:cNvSpPr>
            <a:spLocks noGrp="1"/>
          </p:cNvSpPr>
          <p:nvPr>
            <p:ph type="title"/>
          </p:nvPr>
        </p:nvSpPr>
        <p:spPr/>
        <p:txBody>
          <a:bodyPr/>
          <a:lstStyle/>
          <a:p>
            <a:r>
              <a:rPr lang="en-US" dirty="0"/>
              <a:t>Distribution By Statistical Test Category</a:t>
            </a:r>
          </a:p>
        </p:txBody>
      </p:sp>
      <p:pic>
        <p:nvPicPr>
          <p:cNvPr id="6" name="Content Placeholder 5">
            <a:extLst>
              <a:ext uri="{FF2B5EF4-FFF2-40B4-BE49-F238E27FC236}">
                <a16:creationId xmlns:a16="http://schemas.microsoft.com/office/drawing/2014/main" id="{8C1FA0AA-347F-1548-8CD8-D69E6EE93B4B}"/>
              </a:ext>
            </a:extLst>
          </p:cNvPr>
          <p:cNvPicPr>
            <a:picLocks noGrp="1" noChangeAspect="1"/>
          </p:cNvPicPr>
          <p:nvPr>
            <p:ph idx="1"/>
          </p:nvPr>
        </p:nvPicPr>
        <p:blipFill>
          <a:blip r:embed="rId2"/>
          <a:stretch>
            <a:fillRect/>
          </a:stretch>
        </p:blipFill>
        <p:spPr>
          <a:xfrm>
            <a:off x="2514600" y="976184"/>
            <a:ext cx="5848917" cy="4979935"/>
          </a:xfrm>
        </p:spPr>
      </p:pic>
      <p:sp>
        <p:nvSpPr>
          <p:cNvPr id="4" name="Slide Number Placeholder 3">
            <a:extLst>
              <a:ext uri="{FF2B5EF4-FFF2-40B4-BE49-F238E27FC236}">
                <a16:creationId xmlns:a16="http://schemas.microsoft.com/office/drawing/2014/main" id="{853AC1EB-E707-014C-872A-BAB3CDE3FAD7}"/>
              </a:ext>
            </a:extLst>
          </p:cNvPr>
          <p:cNvSpPr>
            <a:spLocks noGrp="1"/>
          </p:cNvSpPr>
          <p:nvPr>
            <p:ph type="sldNum" sz="quarter" idx="12"/>
          </p:nvPr>
        </p:nvSpPr>
        <p:spPr/>
        <p:txBody>
          <a:bodyPr/>
          <a:lstStyle/>
          <a:p>
            <a:fld id="{79D6BE41-4F07-9843-B89E-F43C6BF0BE36}" type="slidenum">
              <a:rPr lang="en-US" smtClean="0"/>
              <a:pPr/>
              <a:t>47</a:t>
            </a:fld>
            <a:endParaRPr lang="en-US" dirty="0"/>
          </a:p>
        </p:txBody>
      </p:sp>
    </p:spTree>
    <p:extLst>
      <p:ext uri="{BB962C8B-B14F-4D97-AF65-F5344CB8AC3E}">
        <p14:creationId xmlns:p14="http://schemas.microsoft.com/office/powerpoint/2010/main" val="408765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362-6A06-0345-995E-E24774C017FE}"/>
              </a:ext>
            </a:extLst>
          </p:cNvPr>
          <p:cNvSpPr>
            <a:spLocks noGrp="1"/>
          </p:cNvSpPr>
          <p:nvPr>
            <p:ph type="title"/>
          </p:nvPr>
        </p:nvSpPr>
        <p:spPr/>
        <p:txBody>
          <a:bodyPr/>
          <a:lstStyle/>
          <a:p>
            <a:r>
              <a:rPr lang="en-US" dirty="0"/>
              <a:t>Paper Distribution by TM Methods</a:t>
            </a:r>
          </a:p>
        </p:txBody>
      </p:sp>
      <p:pic>
        <p:nvPicPr>
          <p:cNvPr id="5" name="Content Placeholder 4">
            <a:extLst>
              <a:ext uri="{FF2B5EF4-FFF2-40B4-BE49-F238E27FC236}">
                <a16:creationId xmlns:a16="http://schemas.microsoft.com/office/drawing/2014/main" id="{D8282DFB-095B-FE48-AF7F-501EC3C15E56}"/>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F0466280-F1B4-E040-849A-35A7CBC9756C}"/>
              </a:ext>
            </a:extLst>
          </p:cNvPr>
          <p:cNvSpPr>
            <a:spLocks noGrp="1"/>
          </p:cNvSpPr>
          <p:nvPr>
            <p:ph type="sldNum" sz="quarter" idx="12"/>
          </p:nvPr>
        </p:nvSpPr>
        <p:spPr/>
        <p:txBody>
          <a:bodyPr/>
          <a:lstStyle/>
          <a:p>
            <a:fld id="{79D6BE41-4F07-9843-B89E-F43C6BF0BE36}" type="slidenum">
              <a:rPr lang="en-US" smtClean="0"/>
              <a:pPr/>
              <a:t>48</a:t>
            </a:fld>
            <a:endParaRPr lang="en-US" dirty="0"/>
          </a:p>
        </p:txBody>
      </p:sp>
    </p:spTree>
    <p:extLst>
      <p:ext uri="{BB962C8B-B14F-4D97-AF65-F5344CB8AC3E}">
        <p14:creationId xmlns:p14="http://schemas.microsoft.com/office/powerpoint/2010/main" val="1314314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352-E928-614D-A7AA-734741457A03}"/>
              </a:ext>
            </a:extLst>
          </p:cNvPr>
          <p:cNvSpPr>
            <a:spLocks noGrp="1"/>
          </p:cNvSpPr>
          <p:nvPr>
            <p:ph type="title"/>
          </p:nvPr>
        </p:nvSpPr>
        <p:spPr/>
        <p:txBody>
          <a:bodyPr/>
          <a:lstStyle/>
          <a:p>
            <a:r>
              <a:rPr lang="en-US" dirty="0"/>
              <a:t>Distribution by TM Category</a:t>
            </a:r>
          </a:p>
        </p:txBody>
      </p:sp>
      <p:pic>
        <p:nvPicPr>
          <p:cNvPr id="6" name="Content Placeholder 5">
            <a:extLst>
              <a:ext uri="{FF2B5EF4-FFF2-40B4-BE49-F238E27FC236}">
                <a16:creationId xmlns:a16="http://schemas.microsoft.com/office/drawing/2014/main" id="{AAA0050C-21A4-5C40-998C-CE5E9314850F}"/>
              </a:ext>
            </a:extLst>
          </p:cNvPr>
          <p:cNvPicPr>
            <a:picLocks noGrp="1" noChangeAspect="1"/>
          </p:cNvPicPr>
          <p:nvPr>
            <p:ph idx="1"/>
          </p:nvPr>
        </p:nvPicPr>
        <p:blipFill>
          <a:blip r:embed="rId2"/>
          <a:stretch>
            <a:fillRect/>
          </a:stretch>
        </p:blipFill>
        <p:spPr>
          <a:xfrm>
            <a:off x="2923381" y="1320006"/>
            <a:ext cx="5880100" cy="4699000"/>
          </a:xfrm>
        </p:spPr>
      </p:pic>
      <p:sp>
        <p:nvSpPr>
          <p:cNvPr id="4" name="Slide Number Placeholder 3">
            <a:extLst>
              <a:ext uri="{FF2B5EF4-FFF2-40B4-BE49-F238E27FC236}">
                <a16:creationId xmlns:a16="http://schemas.microsoft.com/office/drawing/2014/main" id="{F5CD7616-3F05-874A-90BE-4E7BECB999DF}"/>
              </a:ext>
            </a:extLst>
          </p:cNvPr>
          <p:cNvSpPr>
            <a:spLocks noGrp="1"/>
          </p:cNvSpPr>
          <p:nvPr>
            <p:ph type="sldNum" sz="quarter" idx="12"/>
          </p:nvPr>
        </p:nvSpPr>
        <p:spPr/>
        <p:txBody>
          <a:bodyPr/>
          <a:lstStyle/>
          <a:p>
            <a:fld id="{79D6BE41-4F07-9843-B89E-F43C6BF0BE36}" type="slidenum">
              <a:rPr lang="en-US" smtClean="0"/>
              <a:pPr/>
              <a:t>49</a:t>
            </a:fld>
            <a:endParaRPr lang="en-US" dirty="0"/>
          </a:p>
        </p:txBody>
      </p:sp>
    </p:spTree>
    <p:extLst>
      <p:ext uri="{BB962C8B-B14F-4D97-AF65-F5344CB8AC3E}">
        <p14:creationId xmlns:p14="http://schemas.microsoft.com/office/powerpoint/2010/main" val="105318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121844" y="259390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967350" y="276351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814126" y="294204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148251" y="1805209"/>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148251" y="2550647"/>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148252" y="3296085"/>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148252" y="4041523"/>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135726" y="4786961"/>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135726" y="5532399"/>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735181" y="2081451"/>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735181" y="2695233"/>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735181" y="3309015"/>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735181" y="3922797"/>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659632" y="311166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160824" y="3523990"/>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518326" y="3590379"/>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638812" y="1231071"/>
            <a:ext cx="1596912"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805226" y="3761055"/>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967350" y="3984199"/>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700092" y="189364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700092" y="263842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687567" y="3365072"/>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700092" y="411051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687567" y="4925587"/>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700092" y="5652891"/>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221155" y="2084464"/>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191326" y="2735567"/>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175445" y="3334559"/>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191087" y="3948341"/>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721394" y="3046440"/>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980833" y="3005741"/>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6057570" y="1231071"/>
            <a:ext cx="1454244"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priority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628959" y="1210707"/>
            <a:ext cx="2257349"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importance</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716373" y="4530150"/>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175445" y="4557940"/>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862218" y="2830278"/>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675593" y="3329335"/>
            <a:ext cx="914674" cy="646331"/>
          </a:xfrm>
          <a:prstGeom prst="rect">
            <a:avLst/>
          </a:prstGeom>
          <a:noFill/>
        </p:spPr>
        <p:txBody>
          <a:bodyPr wrap="none" rtlCol="0">
            <a:spAutoFit/>
          </a:bodyPr>
          <a:lstStyle/>
          <a:p>
            <a:pPr algn="ctr"/>
            <a:r>
              <a:rPr lang="en-US" dirty="0">
                <a:latin typeface="Arial" panose="020B0604020202020204" pitchFamily="34" charset="0"/>
                <a:ea typeface="Tahoma" panose="020B0604030504040204" pitchFamily="34" charset="0"/>
                <a:cs typeface="Arial" panose="020B0604020202020204" pitchFamily="34" charset="0"/>
              </a:rPr>
              <a:t>bug </a:t>
            </a:r>
          </a:p>
          <a:p>
            <a:pPr algn="ctr"/>
            <a:r>
              <a:rPr lang="en-US" dirty="0">
                <a:latin typeface="Arial" panose="020B0604020202020204" pitchFamily="34" charset="0"/>
                <a:ea typeface="Tahoma" panose="020B0604030504040204" pitchFamily="34" charset="0"/>
                <a:cs typeface="Arial" panose="020B0604020202020204" pitchFamily="34" charset="0"/>
              </a:rPr>
              <a:t>reports</a:t>
            </a:r>
          </a:p>
        </p:txBody>
      </p:sp>
      <p:sp>
        <p:nvSpPr>
          <p:cNvPr id="2" name="Slide Number Placeholder 1">
            <a:extLst>
              <a:ext uri="{FF2B5EF4-FFF2-40B4-BE49-F238E27FC236}">
                <a16:creationId xmlns:a16="http://schemas.microsoft.com/office/drawing/2014/main" id="{8E04BC8B-D447-F849-A8E1-A02E4328F00B}"/>
              </a:ext>
            </a:extLst>
          </p:cNvPr>
          <p:cNvSpPr>
            <a:spLocks noGrp="1"/>
          </p:cNvSpPr>
          <p:nvPr>
            <p:ph type="sldNum" sz="quarter" idx="12"/>
          </p:nvPr>
        </p:nvSpPr>
        <p:spPr/>
        <p:txBody>
          <a:bodyPr/>
          <a:lstStyle/>
          <a:p>
            <a:fld id="{79D6BE41-4F07-9843-B89E-F43C6BF0BE36}" type="slidenum">
              <a:rPr lang="en-US" smtClean="0"/>
              <a:t>5</a:t>
            </a:fld>
            <a:endParaRPr lang="en-US"/>
          </a:p>
        </p:txBody>
      </p:sp>
      <p:sp>
        <p:nvSpPr>
          <p:cNvPr id="5" name="Title 4">
            <a:extLst>
              <a:ext uri="{FF2B5EF4-FFF2-40B4-BE49-F238E27FC236}">
                <a16:creationId xmlns:a16="http://schemas.microsoft.com/office/drawing/2014/main" id="{3347838C-6A0B-2C47-9587-DCD0BDAB383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16076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726248"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5905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Identifying the main problems, gaps and opportunities in this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2018/2 - 2020/2 </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4704" y="5034240"/>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50</a:t>
            </a:fld>
            <a:endParaRPr lang="en-US"/>
          </a:p>
        </p:txBody>
      </p:sp>
    </p:spTree>
    <p:extLst>
      <p:ext uri="{BB962C8B-B14F-4D97-AF65-F5344CB8AC3E}">
        <p14:creationId xmlns:p14="http://schemas.microsoft.com/office/powerpoint/2010/main" val="3137091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a:bodyPr>
          <a:lstStyle/>
          <a:p>
            <a:r>
              <a:rPr lang="en-US" sz="4000" dirty="0"/>
              <a:t>Problem Formal Definition:</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300277"/>
            <a:ext cx="11105803" cy="5047536"/>
          </a:xfrm>
          <a:prstGeom prst="rect">
            <a:avLst/>
          </a:prstGeom>
          <a:noFill/>
        </p:spPr>
        <p:txBody>
          <a:bodyPr wrap="square" rtlCol="0">
            <a:spAutoFit/>
          </a:bodyPr>
          <a:lstStyle/>
          <a:p>
            <a:pPr>
              <a:lnSpc>
                <a:spcPct val="150000"/>
              </a:lnSpc>
              <a:buClr>
                <a:schemeClr val="accent5"/>
              </a:buClr>
              <a:buSzPct val="120000"/>
            </a:pP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6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 </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set of features for each bug report document.</a:t>
            </a:r>
          </a:p>
          <a:p>
            <a:pPr>
              <a:lnSpc>
                <a:spcPct val="150000"/>
              </a:lnSpc>
              <a:buClr>
                <a:schemeClr val="accent5"/>
              </a:buClr>
              <a:buSzPct val="120000"/>
            </a:pPr>
            <a:r>
              <a:rPr lang="en-US" sz="26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6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severity level for each document.</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gn="ctr">
              <a:lnSpc>
                <a:spcPct val="150000"/>
              </a:lnSpc>
              <a:buClr>
                <a:schemeClr val="accent5"/>
              </a:buClr>
              <a:buSzPct val="120000"/>
            </a:pPr>
            <a:r>
              <a:rPr lang="en-US" sz="4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Classification Problem:</a:t>
            </a:r>
            <a:endParaRPr lang="en-US" sz="80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a:p>
            <a:pPr algn="ctr">
              <a:buClr>
                <a:schemeClr val="accent5"/>
              </a:buClr>
              <a:buSzPct val="120000"/>
            </a:pPr>
            <a:r>
              <a:rPr lang="en-US" sz="8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f</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endParaRPr lang="en-US" sz="54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17E9AB9-A0FD-3341-AF76-31C61084935A}"/>
              </a:ext>
            </a:extLst>
          </p:cNvPr>
          <p:cNvSpPr>
            <a:spLocks noGrp="1"/>
          </p:cNvSpPr>
          <p:nvPr>
            <p:ph type="sldNum" sz="quarter" idx="12"/>
          </p:nvPr>
        </p:nvSpPr>
        <p:spPr/>
        <p:txBody>
          <a:bodyPr/>
          <a:lstStyle/>
          <a:p>
            <a:fld id="{79D6BE41-4F07-9843-B89E-F43C6BF0BE36}" type="slidenum">
              <a:rPr lang="en-US" smtClean="0"/>
              <a:t>51</a:t>
            </a:fld>
            <a:endParaRPr lang="en-US"/>
          </a:p>
        </p:txBody>
      </p:sp>
    </p:spTree>
    <p:extLst>
      <p:ext uri="{BB962C8B-B14F-4D97-AF65-F5344CB8AC3E}">
        <p14:creationId xmlns:p14="http://schemas.microsoft.com/office/powerpoint/2010/main" val="3283489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Main Research Goal:</a:t>
            </a:r>
            <a:br>
              <a:rPr lang="en-US" dirty="0"/>
            </a:br>
            <a:r>
              <a:rPr lang="en-US" sz="3100" dirty="0">
                <a:solidFill>
                  <a:schemeClr val="accent5"/>
                </a:solidFill>
                <a:ea typeface="Tahoma" panose="020B0604030504040204" pitchFamily="34" charset="0"/>
                <a:cs typeface="Arial" panose="020B0604020202020204" pitchFamily="34" charset="0"/>
              </a:rPr>
              <a:t>Our New Learning Models Will Based on Three Hypothesis</a:t>
            </a:r>
            <a:r>
              <a:rPr lang="en-US" sz="3600" dirty="0">
                <a:solidFill>
                  <a:schemeClr val="accent5"/>
                </a:solidFill>
                <a:ea typeface="Tahoma" panose="020B0604030504040204" pitchFamily="34" charset="0"/>
                <a:cs typeface="Arial" panose="020B0604020202020204" pitchFamily="34" charset="0"/>
              </a:rPr>
              <a:t> </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2217082"/>
          </a:xfrm>
          <a:prstGeom prst="rect">
            <a:avLst/>
          </a:prstGeom>
          <a:noFill/>
        </p:spPr>
        <p:txBody>
          <a:bodyPr wrap="square" rtlCol="0">
            <a:spAutoFit/>
          </a:bodyPr>
          <a:lstStyle/>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of bug reports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Novel feature selection methods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Data-driven methods</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52</a:t>
            </a:fld>
            <a:endParaRPr lang="en-US"/>
          </a:p>
        </p:txBody>
      </p:sp>
    </p:spTree>
    <p:extLst>
      <p:ext uri="{BB962C8B-B14F-4D97-AF65-F5344CB8AC3E}">
        <p14:creationId xmlns:p14="http://schemas.microsoft.com/office/powerpoint/2010/main" val="2509838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a:bodyPr>
          <a:lstStyle/>
          <a:p>
            <a:r>
              <a:rPr lang="en-US" sz="4000" dirty="0"/>
              <a:t>Temporal Context of Bug Reports:</a:t>
            </a:r>
            <a:endParaRPr lang="en-US" dirty="0">
              <a:solidFill>
                <a:schemeClr val="accent5"/>
              </a:solidFill>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533400" y="1621283"/>
            <a:ext cx="9169998" cy="4735067"/>
          </a:xfrm>
          <a:prstGeom prst="rect">
            <a:avLst/>
          </a:prstGeom>
        </p:spPr>
      </p:pic>
      <p:sp>
        <p:nvSpPr>
          <p:cNvPr id="5" name="Oval 4">
            <a:extLst>
              <a:ext uri="{FF2B5EF4-FFF2-40B4-BE49-F238E27FC236}">
                <a16:creationId xmlns:a16="http://schemas.microsoft.com/office/drawing/2014/main" id="{CFB1610F-707C-1A4D-9351-ADC5B7A9A53C}"/>
              </a:ext>
            </a:extLst>
          </p:cNvPr>
          <p:cNvSpPr/>
          <p:nvPr/>
        </p:nvSpPr>
        <p:spPr>
          <a:xfrm>
            <a:off x="9798686" y="2067141"/>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a:p>
            <a:pPr algn="ctr"/>
            <a:r>
              <a:rPr lang="en-US" sz="1400" dirty="0">
                <a:solidFill>
                  <a:schemeClr val="tx2"/>
                </a:solidFill>
              </a:rPr>
              <a:t>CASSANDRA</a:t>
            </a:r>
          </a:p>
        </p:txBody>
      </p:sp>
      <p:sp>
        <p:nvSpPr>
          <p:cNvPr id="3" name="TextBox 2">
            <a:extLst>
              <a:ext uri="{FF2B5EF4-FFF2-40B4-BE49-F238E27FC236}">
                <a16:creationId xmlns:a16="http://schemas.microsoft.com/office/drawing/2014/main" id="{9F70E5C5-1797-A64C-BC5D-E4045AA5C1EA}"/>
              </a:ext>
            </a:extLst>
          </p:cNvPr>
          <p:cNvSpPr txBox="1"/>
          <p:nvPr/>
        </p:nvSpPr>
        <p:spPr>
          <a:xfrm>
            <a:off x="7184119" y="4994872"/>
            <a:ext cx="2519279" cy="369332"/>
          </a:xfrm>
          <a:prstGeom prst="rect">
            <a:avLst/>
          </a:prstGeom>
          <a:noFill/>
        </p:spPr>
        <p:txBody>
          <a:bodyPr wrap="none" rtlCol="0">
            <a:spAutoFit/>
          </a:bodyPr>
          <a:lstStyle/>
          <a:p>
            <a:r>
              <a:rPr lang="en-US" b="1" dirty="0">
                <a:solidFill>
                  <a:schemeClr val="tx2"/>
                </a:solidFill>
              </a:rPr>
              <a:t>Source: our experiments</a:t>
            </a:r>
          </a:p>
        </p:txBody>
      </p:sp>
      <p:sp>
        <p:nvSpPr>
          <p:cNvPr id="10" name="Slide Number Placeholder 9">
            <a:extLst>
              <a:ext uri="{FF2B5EF4-FFF2-40B4-BE49-F238E27FC236}">
                <a16:creationId xmlns:a16="http://schemas.microsoft.com/office/drawing/2014/main" id="{F033A5AC-D241-CD4F-B12B-ED9586F6E3F1}"/>
              </a:ext>
            </a:extLst>
          </p:cNvPr>
          <p:cNvSpPr>
            <a:spLocks noGrp="1"/>
          </p:cNvSpPr>
          <p:nvPr>
            <p:ph type="sldNum" sz="quarter" idx="12"/>
          </p:nvPr>
        </p:nvSpPr>
        <p:spPr/>
        <p:txBody>
          <a:bodyPr/>
          <a:lstStyle/>
          <a:p>
            <a:fld id="{79D6BE41-4F07-9843-B89E-F43C6BF0BE36}" type="slidenum">
              <a:rPr lang="en-US" smtClean="0"/>
              <a:t>53</a:t>
            </a:fld>
            <a:endParaRPr lang="en-US"/>
          </a:p>
        </p:txBody>
      </p:sp>
    </p:spTree>
    <p:extLst>
      <p:ext uri="{BB962C8B-B14F-4D97-AF65-F5344CB8AC3E}">
        <p14:creationId xmlns:p14="http://schemas.microsoft.com/office/powerpoint/2010/main" val="2939547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3"/>
          <a:stretch>
            <a:fillRect/>
          </a:stretch>
        </p:blipFill>
        <p:spPr>
          <a:xfrm>
            <a:off x="3335961" y="1300277"/>
            <a:ext cx="6381779" cy="5557723"/>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Spark</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91782902-FCAB-7544-B732-7F3F04473BDB}"/>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7101</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5F38E7FC-BD9F-EB4E-8CA9-FD4E4C213AD4}"/>
              </a:ext>
            </a:extLst>
          </p:cNvPr>
          <p:cNvCxnSpPr>
            <a:cxnSpLocks/>
            <a:endCxn id="5" idx="2"/>
          </p:cNvCxnSpPr>
          <p:nvPr/>
        </p:nvCxnSpPr>
        <p:spPr>
          <a:xfrm rot="16200000" flipH="1">
            <a:off x="-1178358" y="4211114"/>
            <a:ext cx="3388970" cy="286883"/>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8FFC64-82F0-3544-9D11-ACA1A12700ED}"/>
              </a:ext>
            </a:extLst>
          </p:cNvPr>
          <p:cNvCxnSpPr>
            <a:cxnSpLocks/>
          </p:cNvCxnSpPr>
          <p:nvPr/>
        </p:nvCxnSpPr>
        <p:spPr>
          <a:xfrm>
            <a:off x="372686" y="2660071"/>
            <a:ext cx="126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D8017C7-A991-2441-A720-DDE948629C74}"/>
              </a:ext>
            </a:extLst>
          </p:cNvPr>
          <p:cNvSpPr>
            <a:spLocks noGrp="1"/>
          </p:cNvSpPr>
          <p:nvPr>
            <p:ph type="sldNum" sz="quarter" idx="12"/>
          </p:nvPr>
        </p:nvSpPr>
        <p:spPr/>
        <p:txBody>
          <a:bodyPr/>
          <a:lstStyle/>
          <a:p>
            <a:fld id="{79D6BE41-4F07-9843-B89E-F43C6BF0BE36}" type="slidenum">
              <a:rPr lang="en-US" smtClean="0"/>
              <a:t>54</a:t>
            </a:fld>
            <a:endParaRPr lang="en-US"/>
          </a:p>
        </p:txBody>
      </p:sp>
    </p:spTree>
    <p:extLst>
      <p:ext uri="{BB962C8B-B14F-4D97-AF65-F5344CB8AC3E}">
        <p14:creationId xmlns:p14="http://schemas.microsoft.com/office/powerpoint/2010/main" val="3442480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Our Hypothesis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of long-lived bug report leads to the performance improvement of classification system</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methods which considers temporal context mitigate the effects of imbalanced and high dimensional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modeling of long-lived bug reports using data-driven leads to the performance improvement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A2DA64-09E5-704D-A31D-4CC1D86FE922}"/>
              </a:ext>
            </a:extLst>
          </p:cNvPr>
          <p:cNvSpPr>
            <a:spLocks noGrp="1"/>
          </p:cNvSpPr>
          <p:nvPr>
            <p:ph type="sldNum" sz="quarter" idx="12"/>
          </p:nvPr>
        </p:nvSpPr>
        <p:spPr/>
        <p:txBody>
          <a:bodyPr/>
          <a:lstStyle/>
          <a:p>
            <a:fld id="{79D6BE41-4F07-9843-B89E-F43C6BF0BE36}" type="slidenum">
              <a:rPr lang="en-US" smtClean="0"/>
              <a:t>55</a:t>
            </a:fld>
            <a:endParaRPr lang="en-US"/>
          </a:p>
        </p:txBody>
      </p:sp>
    </p:spTree>
    <p:extLst>
      <p:ext uri="{BB962C8B-B14F-4D97-AF65-F5344CB8AC3E}">
        <p14:creationId xmlns:p14="http://schemas.microsoft.com/office/powerpoint/2010/main" val="3940102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a:t>State-Of-The-Art:</a:t>
            </a:r>
            <a:br>
              <a:rPr lang="en-US"/>
            </a:br>
            <a:r>
              <a:rPr lang="en-US" sz="3600">
                <a:solidFill>
                  <a:schemeClr val="accent5"/>
                </a:solidFill>
                <a:ea typeface="Tahoma" panose="020B0604030504040204" pitchFamily="34" charset="0"/>
                <a:cs typeface="Arial" panose="020B0604020202020204" pitchFamily="34" charset="0"/>
              </a:rPr>
              <a:t>From Our Mapping Review</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6234548" y="1455044"/>
            <a:ext cx="5760000" cy="4653275"/>
          </a:xfrm>
          <a:prstGeom prst="rect">
            <a:avLst/>
          </a:prstGeom>
        </p:spPr>
      </p:pic>
      <p:pic>
        <p:nvPicPr>
          <p:cNvPr id="8" name="Picture 7">
            <a:extLst>
              <a:ext uri="{FF2B5EF4-FFF2-40B4-BE49-F238E27FC236}">
                <a16:creationId xmlns:a16="http://schemas.microsoft.com/office/drawing/2014/main" id="{418ED5E4-665F-274A-BFDA-73A6502E1F30}"/>
              </a:ext>
            </a:extLst>
          </p:cNvPr>
          <p:cNvPicPr>
            <a:picLocks noChangeAspect="1"/>
          </p:cNvPicPr>
          <p:nvPr/>
        </p:nvPicPr>
        <p:blipFill>
          <a:blip r:embed="rId4"/>
          <a:stretch>
            <a:fillRect/>
          </a:stretch>
        </p:blipFill>
        <p:spPr>
          <a:xfrm>
            <a:off x="304738" y="1471669"/>
            <a:ext cx="5760000" cy="4653275"/>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7822143" y="6166508"/>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48" name="TextBox 47">
            <a:extLst>
              <a:ext uri="{FF2B5EF4-FFF2-40B4-BE49-F238E27FC236}">
                <a16:creationId xmlns:a16="http://schemas.microsoft.com/office/drawing/2014/main" id="{E5897D21-3C97-5547-AA47-411CDCB581DB}"/>
              </a:ext>
            </a:extLst>
          </p:cNvPr>
          <p:cNvSpPr txBox="1"/>
          <p:nvPr/>
        </p:nvSpPr>
        <p:spPr>
          <a:xfrm>
            <a:off x="2003757" y="6083622"/>
            <a:ext cx="2057743" cy="369332"/>
          </a:xfrm>
          <a:prstGeom prst="rect">
            <a:avLst/>
          </a:prstGeom>
          <a:noFill/>
        </p:spPr>
        <p:txBody>
          <a:bodyPr wrap="none" rtlCol="0">
            <a:spAutoFit/>
          </a:bodyPr>
          <a:lstStyle/>
          <a:p>
            <a:r>
              <a:rPr lang="en-US" b="1" dirty="0">
                <a:solidFill>
                  <a:schemeClr val="tx2"/>
                </a:solidFill>
              </a:rPr>
              <a:t>Features Categories</a:t>
            </a:r>
          </a:p>
        </p:txBody>
      </p:sp>
      <p:sp>
        <p:nvSpPr>
          <p:cNvPr id="50" name="Rectangle 49">
            <a:extLst>
              <a:ext uri="{FF2B5EF4-FFF2-40B4-BE49-F238E27FC236}">
                <a16:creationId xmlns:a16="http://schemas.microsoft.com/office/drawing/2014/main" id="{20798B64-B643-054F-BA3A-BC2695078653}"/>
              </a:ext>
            </a:extLst>
          </p:cNvPr>
          <p:cNvSpPr/>
          <p:nvPr/>
        </p:nvSpPr>
        <p:spPr>
          <a:xfrm>
            <a:off x="3524596" y="1307645"/>
            <a:ext cx="536904"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0B1906-3D91-E642-A358-6ED270761617}"/>
              </a:ext>
            </a:extLst>
          </p:cNvPr>
          <p:cNvSpPr/>
          <p:nvPr/>
        </p:nvSpPr>
        <p:spPr>
          <a:xfrm>
            <a:off x="8628611" y="1418630"/>
            <a:ext cx="365760"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56</a:t>
            </a:fld>
            <a:endParaRPr lang="en-US"/>
          </a:p>
        </p:txBody>
      </p:sp>
    </p:spTree>
    <p:extLst>
      <p:ext uri="{BB962C8B-B14F-4D97-AF65-F5344CB8AC3E}">
        <p14:creationId xmlns:p14="http://schemas.microsoft.com/office/powerpoint/2010/main" val="2667792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Identifying main problems, gaps e opportunities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18186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Investigating data-driven methods to predict bug severity repository</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57</a:t>
            </a:fld>
            <a:endParaRPr lang="en-US"/>
          </a:p>
        </p:txBody>
      </p:sp>
    </p:spTree>
    <p:extLst>
      <p:ext uri="{BB962C8B-B14F-4D97-AF65-F5344CB8AC3E}">
        <p14:creationId xmlns:p14="http://schemas.microsoft.com/office/powerpoint/2010/main" val="2407688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Implementing and Evaluation New Learning Models for Bug Report Severity Prediction</a:t>
            </a:r>
            <a:endParaRPr lang="en-US" sz="31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Implementation: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code base, GA R, H2O,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Keras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Tensorflow</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Evaluation: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Datasets: those used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Metrics: precision, recall and f-measure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Baselines: proposed approaches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C59FD20-9F97-644F-953E-A3F484687BE1}"/>
              </a:ext>
            </a:extLst>
          </p:cNvPr>
          <p:cNvSpPr>
            <a:spLocks noGrp="1"/>
          </p:cNvSpPr>
          <p:nvPr>
            <p:ph type="sldNum" sz="quarter" idx="12"/>
          </p:nvPr>
        </p:nvSpPr>
        <p:spPr/>
        <p:txBody>
          <a:bodyPr/>
          <a:lstStyle/>
          <a:p>
            <a:fld id="{79D6BE41-4F07-9843-B89E-F43C6BF0BE36}" type="slidenum">
              <a:rPr lang="en-US" smtClean="0"/>
              <a:t>58</a:t>
            </a:fld>
            <a:endParaRPr lang="en-US"/>
          </a:p>
        </p:txBody>
      </p:sp>
    </p:spTree>
    <p:extLst>
      <p:ext uri="{BB962C8B-B14F-4D97-AF65-F5344CB8AC3E}">
        <p14:creationId xmlns:p14="http://schemas.microsoft.com/office/powerpoint/2010/main" val="1015249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Change Request Severity Level: Experimental Results – Submitted on 10/02/17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Mining Software Repository 2017 (MSR)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CR Severity Level in FLOSS: Experimental Results – Submitted on 05/06/17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International Conference on Data Mining (ICDM)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p:txBody>
      </p:sp>
      <p:sp>
        <p:nvSpPr>
          <p:cNvPr id="2" name="Slide Number Placeholder 1">
            <a:extLst>
              <a:ext uri="{FF2B5EF4-FFF2-40B4-BE49-F238E27FC236}">
                <a16:creationId xmlns:a16="http://schemas.microsoft.com/office/drawing/2014/main" id="{39C0BD26-AB0A-7F45-90FB-0B8F17A36EAB}"/>
              </a:ext>
            </a:extLst>
          </p:cNvPr>
          <p:cNvSpPr>
            <a:spLocks noGrp="1"/>
          </p:cNvSpPr>
          <p:nvPr>
            <p:ph type="sldNum" sz="quarter" idx="12"/>
          </p:nvPr>
        </p:nvSpPr>
        <p:spPr/>
        <p:txBody>
          <a:bodyPr/>
          <a:lstStyle/>
          <a:p>
            <a:fld id="{79D6BE41-4F07-9843-B89E-F43C6BF0BE36}" type="slidenum">
              <a:rPr lang="en-US" smtClean="0"/>
              <a:t>59</a:t>
            </a:fld>
            <a:endParaRPr lang="en-US"/>
          </a:p>
        </p:txBody>
      </p:sp>
    </p:spTree>
    <p:extLst>
      <p:ext uri="{BB962C8B-B14F-4D97-AF65-F5344CB8AC3E}">
        <p14:creationId xmlns:p14="http://schemas.microsoft.com/office/powerpoint/2010/main" val="187963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140631"/>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7" y="1822274"/>
            <a:ext cx="11487308" cy="63176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811100" y="4139962"/>
            <a:ext cx="2048894" cy="369332"/>
          </a:xfrm>
          <a:prstGeom prst="rect">
            <a:avLst/>
          </a:prstGeom>
          <a:noFill/>
        </p:spPr>
        <p:txBody>
          <a:bodyPr wrap="none" rtlCol="0">
            <a:spAutoFit/>
          </a:bodyPr>
          <a:lstStyle/>
          <a:p>
            <a:r>
              <a:rPr lang="en-US" b="1" dirty="0">
                <a:solidFill>
                  <a:schemeClr val="tx2"/>
                </a:solidFill>
              </a:rPr>
              <a:t>Source: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292873"/>
            <a:ext cx="8179162"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50% (+/-4%) were fixed within a week in Java projects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7" y="2138158"/>
            <a:ext cx="648318" cy="2570214"/>
          </a:xfrm>
          <a:prstGeom prst="bentConnector3">
            <a:avLst>
              <a:gd name="adj1" fmla="val -3526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2454042"/>
            <a:ext cx="11487310" cy="117511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041601"/>
            <a:ext cx="3126451" cy="2563093"/>
          </a:xfrm>
          <a:prstGeom prst="bentConnector3">
            <a:avLst>
              <a:gd name="adj1" fmla="val -731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189195"/>
            <a:ext cx="7993470"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over 90% of them adversely affect the user’s experience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throughout many releases.</a:t>
            </a:r>
          </a:p>
        </p:txBody>
      </p:sp>
      <p:sp>
        <p:nvSpPr>
          <p:cNvPr id="6" name="Slide Number Placeholder 5">
            <a:extLst>
              <a:ext uri="{FF2B5EF4-FFF2-40B4-BE49-F238E27FC236}">
                <a16:creationId xmlns:a16="http://schemas.microsoft.com/office/drawing/2014/main" id="{327645FC-67B9-AA4E-8E23-005DAC4F9D96}"/>
              </a:ext>
            </a:extLst>
          </p:cNvPr>
          <p:cNvSpPr>
            <a:spLocks noGrp="1"/>
          </p:cNvSpPr>
          <p:nvPr>
            <p:ph type="sldNum" sz="quarter" idx="12"/>
          </p:nvPr>
        </p:nvSpPr>
        <p:spPr>
          <a:xfrm>
            <a:off x="10886308" y="5751748"/>
            <a:ext cx="949411" cy="365125"/>
          </a:xfrm>
        </p:spPr>
        <p:txBody>
          <a:bodyPr/>
          <a:lstStyle/>
          <a:p>
            <a:fld id="{79D6BE41-4F07-9843-B89E-F43C6BF0BE36}" type="slidenum">
              <a:rPr lang="en-US" smtClean="0"/>
              <a:t>6</a:t>
            </a:fld>
            <a:endParaRPr lang="en-US"/>
          </a:p>
        </p:txBody>
      </p:sp>
      <p:sp>
        <p:nvSpPr>
          <p:cNvPr id="10" name="Title 9">
            <a:extLst>
              <a:ext uri="{FF2B5EF4-FFF2-40B4-BE49-F238E27FC236}">
                <a16:creationId xmlns:a16="http://schemas.microsoft.com/office/drawing/2014/main" id="{A1AE3331-CF79-6044-85B2-2D4FD49EABD4}"/>
              </a:ext>
            </a:extLst>
          </p:cNvPr>
          <p:cNvSpPr>
            <a:spLocks noGrp="1"/>
          </p:cNvSpPr>
          <p:nvPr>
            <p:ph type="title"/>
          </p:nvPr>
        </p:nvSpPr>
        <p:spPr>
          <a:xfrm>
            <a:off x="372685" y="365125"/>
            <a:ext cx="11463033" cy="611059"/>
          </a:xfrm>
        </p:spPr>
        <p:txBody>
          <a:bodyPr/>
          <a:lstStyle/>
          <a:p>
            <a:r>
              <a:rPr lang="en-US" dirty="0"/>
              <a:t>Motivation</a:t>
            </a:r>
          </a:p>
        </p:txBody>
      </p:sp>
    </p:spTree>
    <p:extLst>
      <p:ext uri="{BB962C8B-B14F-4D97-AF65-F5344CB8AC3E}">
        <p14:creationId xmlns:p14="http://schemas.microsoft.com/office/powerpoint/2010/main" val="538408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a:bodyPr>
          <a:lstStyle/>
          <a:p>
            <a:r>
              <a:rPr lang="en-US" sz="4000" dirty="0"/>
              <a:t>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60</a:t>
            </a:fld>
            <a:endParaRPr lang="en-US"/>
          </a:p>
        </p:txBody>
      </p:sp>
    </p:spTree>
    <p:extLst>
      <p:ext uri="{BB962C8B-B14F-4D97-AF65-F5344CB8AC3E}">
        <p14:creationId xmlns:p14="http://schemas.microsoft.com/office/powerpoint/2010/main" val="157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sz="3600" dirty="0"/>
              <a:t>Main Research Goal:</a:t>
            </a:r>
            <a:endParaRPr lang="en-US" sz="32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1754326"/>
          </a:xfrm>
          <a:prstGeom prst="rect">
            <a:avLst/>
          </a:prstGeom>
          <a:noFill/>
        </p:spPr>
        <p:txBody>
          <a:bodyPr wrap="square" rtlCol="0">
            <a:spAutoFit/>
          </a:bodyPr>
          <a:lstStyle/>
          <a:p>
            <a:pPr algn="ct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Develop </a:t>
            </a:r>
            <a:r>
              <a:rPr lang="en-US" sz="3600" dirty="0">
                <a:solidFill>
                  <a:schemeClr val="accent2"/>
                </a:solidFill>
                <a:latin typeface="Arial" panose="020B0604020202020204" pitchFamily="34" charset="0"/>
                <a:ea typeface="Tahoma" panose="020B0604030504040204" pitchFamily="34" charset="0"/>
                <a:cs typeface="Arial" panose="020B0604020202020204" pitchFamily="34" charset="0"/>
              </a:rPr>
              <a:t>New Learning Models</a:t>
            </a: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 to Improve Bug Report Severity Level Prediction on Free/Libre Open Source Software</a:t>
            </a:r>
          </a:p>
        </p:txBody>
      </p:sp>
      <p:sp>
        <p:nvSpPr>
          <p:cNvPr id="3" name="Slide Number Placeholder 2">
            <a:extLst>
              <a:ext uri="{FF2B5EF4-FFF2-40B4-BE49-F238E27FC236}">
                <a16:creationId xmlns:a16="http://schemas.microsoft.com/office/drawing/2014/main" id="{4B054085-1762-374C-89B1-9D5BFFC65E29}"/>
              </a:ext>
            </a:extLst>
          </p:cNvPr>
          <p:cNvSpPr>
            <a:spLocks noGrp="1"/>
          </p:cNvSpPr>
          <p:nvPr>
            <p:ph type="sldNum" sz="quarter" idx="12"/>
          </p:nvPr>
        </p:nvSpPr>
        <p:spPr/>
        <p:txBody>
          <a:bodyPr/>
          <a:lstStyle/>
          <a:p>
            <a:fld id="{79D6BE41-4F07-9843-B89E-F43C6BF0BE36}" type="slidenum">
              <a:rPr lang="en-US" smtClean="0"/>
              <a:t>61</a:t>
            </a:fld>
            <a:endParaRPr lang="en-US"/>
          </a:p>
        </p:txBody>
      </p:sp>
    </p:spTree>
    <p:extLst>
      <p:ext uri="{BB962C8B-B14F-4D97-AF65-F5344CB8AC3E}">
        <p14:creationId xmlns:p14="http://schemas.microsoft.com/office/powerpoint/2010/main" val="953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fontScale="92500" lnSpcReduction="20000"/>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457200" lvl="1" indent="0">
              <a:buNone/>
            </a:pPr>
            <a:r>
              <a:rPr lang="en-US" sz="2400" dirty="0"/>
              <a:t>2.1. Modeling the temporal context information of long-lived bug report </a:t>
            </a:r>
          </a:p>
          <a:p>
            <a:pPr marL="457200" lvl="1" indent="0">
              <a:buNone/>
            </a:pPr>
            <a:r>
              <a:rPr lang="en-US" sz="2400" dirty="0"/>
              <a:t>2.2. Addressing </a:t>
            </a:r>
            <a:r>
              <a:rPr lang="en-US" sz="2400" dirty="0">
                <a:solidFill>
                  <a:schemeClr val="accent2"/>
                </a:solidFill>
              </a:rPr>
              <a:t>Imbalanced</a:t>
            </a:r>
            <a:r>
              <a:rPr lang="en-US" sz="2400" dirty="0"/>
              <a:t> and </a:t>
            </a:r>
            <a:r>
              <a:rPr lang="en-US" sz="2400" dirty="0">
                <a:solidFill>
                  <a:schemeClr val="accent2"/>
                </a:solidFill>
              </a:rPr>
              <a:t>high dimensional </a:t>
            </a:r>
            <a:r>
              <a:rPr lang="en-US" sz="2400" dirty="0"/>
              <a:t>datasets in bug report repositories</a:t>
            </a:r>
          </a:p>
          <a:p>
            <a:pPr marL="457200" lvl="1" indent="0">
              <a:buNone/>
            </a:pPr>
            <a:r>
              <a:rPr lang="en-US" sz="2400" dirty="0"/>
              <a:t>2.3 Investigating </a:t>
            </a:r>
            <a:r>
              <a:rPr lang="en-US" sz="2400" dirty="0">
                <a:solidFill>
                  <a:schemeClr val="accent2"/>
                </a:solidFill>
              </a:rPr>
              <a:t>state-of-the-art</a:t>
            </a:r>
            <a:r>
              <a:rPr lang="en-US" sz="2400" dirty="0"/>
              <a:t> in </a:t>
            </a:r>
            <a:r>
              <a:rPr lang="en-US" sz="2400" dirty="0">
                <a:solidFill>
                  <a:schemeClr val="accent2"/>
                </a:solidFill>
              </a:rPr>
              <a:t>machine learning </a:t>
            </a:r>
            <a:r>
              <a:rPr lang="en-US" sz="2400" dirty="0"/>
              <a:t>and </a:t>
            </a:r>
            <a:r>
              <a:rPr lang="en-US" sz="2400" dirty="0">
                <a:solidFill>
                  <a:schemeClr val="accent2"/>
                </a:solidFill>
              </a:rPr>
              <a:t>feature</a:t>
            </a:r>
            <a:r>
              <a:rPr lang="en-US" sz="2400" dirty="0"/>
              <a:t> </a:t>
            </a:r>
            <a:r>
              <a:rPr lang="en-US" sz="2400" dirty="0">
                <a:solidFill>
                  <a:schemeClr val="accent2"/>
                </a:solidFill>
              </a:rPr>
              <a:t>selection methods</a:t>
            </a:r>
            <a:r>
              <a:rPr lang="en-US" sz="2400" dirty="0"/>
              <a:t> to predict severity level of long-lived bug report</a:t>
            </a:r>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7</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7144" y="1361359"/>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7144" y="3304545"/>
            <a:ext cx="421321" cy="421321"/>
          </a:xfrm>
          <a:prstGeom prst="rect">
            <a:avLst/>
          </a:prstGeom>
        </p:spPr>
      </p:pic>
    </p:spTree>
    <p:extLst>
      <p:ext uri="{BB962C8B-B14F-4D97-AF65-F5344CB8AC3E}">
        <p14:creationId xmlns:p14="http://schemas.microsoft.com/office/powerpoint/2010/main" val="184898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3">
            <a:extLst>
              <a:ext uri="{FF2B5EF4-FFF2-40B4-BE49-F238E27FC236}">
                <a16:creationId xmlns:a16="http://schemas.microsoft.com/office/drawing/2014/main" id="{EB0D0859-A1DE-AD45-BDFC-1A0F7AFE5581}"/>
              </a:ext>
            </a:extLst>
          </p:cNvPr>
          <p:cNvSpPr>
            <a:spLocks noGrp="1"/>
          </p:cNvSpPr>
          <p:nvPr>
            <p:ph type="title"/>
          </p:nvPr>
        </p:nvSpPr>
        <p:spPr>
          <a:xfrm>
            <a:off x="372686" y="348796"/>
            <a:ext cx="11406938" cy="935152"/>
          </a:xfrm>
        </p:spPr>
        <p:txBody>
          <a:bodyPr>
            <a:normAutofit fontScale="90000"/>
          </a:bodyPr>
          <a:lstStyle/>
          <a:p>
            <a:r>
              <a:rPr lang="en-US" sz="4000" dirty="0"/>
              <a:t>Research Goal (2.1)</a:t>
            </a:r>
            <a:br>
              <a:rPr lang="en-US" sz="4000" dirty="0"/>
            </a:br>
            <a:r>
              <a:rPr lang="en-US" sz="3600" dirty="0"/>
              <a:t>Modeling Temporal Context of Bug Reports</a:t>
            </a:r>
            <a:endParaRPr lang="en-US" dirty="0">
              <a:solidFill>
                <a:schemeClr val="accent5"/>
              </a:solidFill>
            </a:endParaRPr>
          </a:p>
        </p:txBody>
      </p:sp>
    </p:spTree>
    <p:extLst>
      <p:ext uri="{BB962C8B-B14F-4D97-AF65-F5344CB8AC3E}">
        <p14:creationId xmlns:p14="http://schemas.microsoft.com/office/powerpoint/2010/main" val="212861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5" grpId="0"/>
      <p:bldP spid="31" grpId="0" animBg="1"/>
      <p:bldP spid="32" grpId="0" animBg="1"/>
      <p:bldP spid="33" grpId="0"/>
      <p:bldP spid="35" grpId="0" animBg="1"/>
      <p:bldP spid="37" grpId="0" animBg="1"/>
      <p:bldP spid="38" grpId="0" animBg="1"/>
      <p:bldP spid="39" grpId="0"/>
      <p:bldP spid="40" grpId="0" animBg="1"/>
      <p:bldP spid="42" grpId="0" animBg="1"/>
      <p:bldP spid="44" grpId="0" animBg="1"/>
      <p:bldP spid="45" grpId="0" animBg="1"/>
      <p:bldP spid="51" grpId="0"/>
      <p:bldP spid="52" grpId="0" animBg="1"/>
      <p:bldP spid="58" grpId="0" animBg="1"/>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fontScale="90000"/>
          </a:bodyPr>
          <a:lstStyle/>
          <a:p>
            <a:r>
              <a:rPr lang="en-US" sz="4000" dirty="0"/>
              <a:t>Research Goal(2.1):</a:t>
            </a:r>
            <a:br>
              <a:rPr lang="en-US" sz="4000" dirty="0"/>
            </a:br>
            <a:r>
              <a:rPr lang="en-US" sz="3600" dirty="0"/>
              <a:t>Modeling 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9</a:t>
            </a:fld>
            <a:endParaRPr lang="en-US"/>
          </a:p>
        </p:txBody>
      </p:sp>
    </p:spTree>
    <p:extLst>
      <p:ext uri="{BB962C8B-B14F-4D97-AF65-F5344CB8AC3E}">
        <p14:creationId xmlns:p14="http://schemas.microsoft.com/office/powerpoint/2010/main" val="26174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3853</TotalTime>
  <Words>3350</Words>
  <Application>Microsoft Macintosh PowerPoint</Application>
  <PresentationFormat>Widescreen</PresentationFormat>
  <Paragraphs>565</Paragraphs>
  <Slides>61</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Apple Symbols</vt:lpstr>
      <vt:lpstr>Arial</vt:lpstr>
      <vt:lpstr>Calibri</vt:lpstr>
      <vt:lpstr>Noto Nastaliq Urdu</vt:lpstr>
      <vt:lpstr>Tahoma</vt:lpstr>
      <vt:lpstr>Times New Roman</vt:lpstr>
      <vt:lpstr>Wingdings</vt:lpstr>
      <vt:lpstr>Office Theme</vt:lpstr>
      <vt:lpstr>Improving Bug Report Severity Level Prediction on Free/Libre Open Source Software Doctorate Qualifying Exam </vt:lpstr>
      <vt:lpstr>Agenda</vt:lpstr>
      <vt:lpstr>Context</vt:lpstr>
      <vt:lpstr>Context</vt:lpstr>
      <vt:lpstr>Motivation</vt:lpstr>
      <vt:lpstr>Motivation</vt:lpstr>
      <vt:lpstr>Research Goals</vt:lpstr>
      <vt:lpstr>Research Goal (2.1) Modeling Temporal Context of Bug Reports</vt:lpstr>
      <vt:lpstr>Research Goal(2.1): Modeling Temporal Context of Bug Reports</vt:lpstr>
      <vt:lpstr>Research Goal (2.2) Addressing Imbalanced Data in Bug Report Repositories</vt:lpstr>
      <vt:lpstr>Research Goal (2.2) High Dimensionality Data in Bug Report Repositories </vt:lpstr>
      <vt:lpstr>Research Goal (2.3) Investigating Data-Driven Methods</vt:lpstr>
      <vt:lpstr>Research Goals</vt:lpstr>
      <vt:lpstr>Research Activities Done</vt:lpstr>
      <vt:lpstr>Exploration of Bug Report Repositories</vt:lpstr>
      <vt:lpstr>Machine Learning Experiments</vt:lpstr>
      <vt:lpstr>Bug Report Severity Prediction Mapping Review</vt:lpstr>
      <vt:lpstr>Some Conclusions from Our Mapping Review</vt:lpstr>
      <vt:lpstr>Research Proposal</vt:lpstr>
      <vt:lpstr>Research Proposal</vt:lpstr>
      <vt:lpstr>Research Proposal</vt:lpstr>
      <vt:lpstr>Research Proposal</vt:lpstr>
      <vt:lpstr>Research Proposal</vt:lpstr>
      <vt:lpstr>Research Proposal</vt:lpstr>
      <vt:lpstr>Research Proposal</vt:lpstr>
      <vt:lpstr>Time Line</vt:lpstr>
      <vt:lpstr>Contributions</vt:lpstr>
      <vt:lpstr>PowerPoint Presentation</vt:lpstr>
      <vt:lpstr>Distribution by Bug Tracking System</vt:lpstr>
      <vt:lpstr>Distribution by Evaluation Measure Category</vt:lpstr>
      <vt:lpstr>Distribution by Evaluation Measure</vt:lpstr>
      <vt:lpstr>Distribution by Tool Category</vt:lpstr>
      <vt:lpstr>Distribution by Features (partially)</vt:lpstr>
      <vt:lpstr>Distribution by Feature Category</vt:lpstr>
      <vt:lpstr>Distribution by Feature Selection Method</vt:lpstr>
      <vt:lpstr>Paper Distribution by FLOSS</vt:lpstr>
      <vt:lpstr>Distribution by FLOSS Category</vt:lpstr>
      <vt:lpstr>Distribution by TM methods</vt:lpstr>
      <vt:lpstr>Distribution by ML Algorithms</vt:lpstr>
      <vt:lpstr>Research Goals</vt:lpstr>
      <vt:lpstr>Distribution by ML Category</vt:lpstr>
      <vt:lpstr>Paper Distribution by Prediction Problem</vt:lpstr>
      <vt:lpstr>Distribution by Problem Category</vt:lpstr>
      <vt:lpstr>Distribution by Sampling Methods</vt:lpstr>
      <vt:lpstr>Distribution by Sampling Method Category</vt:lpstr>
      <vt:lpstr>Distribution by Statistical Test</vt:lpstr>
      <vt:lpstr>Distribution By Statistical Test Category</vt:lpstr>
      <vt:lpstr>Paper Distribution by TM Methods</vt:lpstr>
      <vt:lpstr>Distribution by TM Category</vt:lpstr>
      <vt:lpstr>Research Activities</vt:lpstr>
      <vt:lpstr>Problem Formal Definition:</vt:lpstr>
      <vt:lpstr>Main Research Goal: Our New Learning Models Will Based on Three Hypothesis </vt:lpstr>
      <vt:lpstr>Temporal Context of Bug Reports:</vt:lpstr>
      <vt:lpstr>Research Activity: Exploration of FLOSS Bug Reports Repositories</vt:lpstr>
      <vt:lpstr>Problem and Hypothesis: Our Hypothesis</vt:lpstr>
      <vt:lpstr>State-Of-The-Art: From Our Mapping Review</vt:lpstr>
      <vt:lpstr>Research Activity: Identifying main problems, gaps e opportunities</vt:lpstr>
      <vt:lpstr>Research Activity: Implementing and Evaluation New Learning Models for Bug Report Severity Prediction</vt:lpstr>
      <vt:lpstr>Research Activity: Learning with peers reviews</vt:lpstr>
      <vt:lpstr>Temporal Context of Bug Reports:</vt:lpstr>
      <vt:lpstr>Main Research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Microsoft Office User</cp:lastModifiedBy>
  <cp:revision>361</cp:revision>
  <dcterms:created xsi:type="dcterms:W3CDTF">2018-09-04T12:06:54Z</dcterms:created>
  <dcterms:modified xsi:type="dcterms:W3CDTF">2018-09-21T14:43:05Z</dcterms:modified>
</cp:coreProperties>
</file>