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312" r:id="rId3"/>
    <p:sldId id="271" r:id="rId4"/>
    <p:sldId id="308" r:id="rId5"/>
    <p:sldId id="289" r:id="rId6"/>
    <p:sldId id="273" r:id="rId7"/>
    <p:sldId id="275" r:id="rId8"/>
    <p:sldId id="344" r:id="rId9"/>
    <p:sldId id="293" r:id="rId10"/>
    <p:sldId id="294" r:id="rId11"/>
    <p:sldId id="305" r:id="rId12"/>
    <p:sldId id="314" r:id="rId13"/>
    <p:sldId id="339" r:id="rId14"/>
    <p:sldId id="316" r:id="rId15"/>
    <p:sldId id="296" r:id="rId16"/>
    <p:sldId id="286" r:id="rId17"/>
    <p:sldId id="317" r:id="rId18"/>
    <p:sldId id="346" r:id="rId19"/>
    <p:sldId id="318" r:id="rId20"/>
    <p:sldId id="276" r:id="rId21"/>
    <p:sldId id="277" r:id="rId22"/>
    <p:sldId id="278" r:id="rId23"/>
    <p:sldId id="279" r:id="rId24"/>
    <p:sldId id="280" r:id="rId25"/>
    <p:sldId id="281" r:id="rId26"/>
    <p:sldId id="282" r:id="rId27"/>
    <p:sldId id="343" r:id="rId28"/>
    <p:sldId id="342" r:id="rId29"/>
    <p:sldId id="306" r:id="rId30"/>
    <p:sldId id="319" r:id="rId31"/>
    <p:sldId id="323" r:id="rId32"/>
    <p:sldId id="336" r:id="rId33"/>
    <p:sldId id="320" r:id="rId34"/>
    <p:sldId id="331" r:id="rId35"/>
    <p:sldId id="324" r:id="rId36"/>
    <p:sldId id="332" r:id="rId37"/>
    <p:sldId id="329" r:id="rId38"/>
    <p:sldId id="322" r:id="rId39"/>
    <p:sldId id="334" r:id="rId40"/>
    <p:sldId id="335" r:id="rId41"/>
    <p:sldId id="345" r:id="rId42"/>
    <p:sldId id="325" r:id="rId43"/>
    <p:sldId id="330" r:id="rId44"/>
    <p:sldId id="326" r:id="rId45"/>
    <p:sldId id="337" r:id="rId46"/>
    <p:sldId id="327" r:id="rId47"/>
    <p:sldId id="338" r:id="rId48"/>
    <p:sldId id="321" r:id="rId49"/>
    <p:sldId id="333" r:id="rId50"/>
    <p:sldId id="328" r:id="rId51"/>
    <p:sldId id="295" r:id="rId52"/>
    <p:sldId id="303" r:id="rId53"/>
    <p:sldId id="310" r:id="rId54"/>
    <p:sldId id="298" r:id="rId55"/>
    <p:sldId id="297" r:id="rId56"/>
    <p:sldId id="304" r:id="rId57"/>
    <p:sldId id="309" r:id="rId58"/>
    <p:sldId id="299" r:id="rId59"/>
    <p:sldId id="300" r:id="rId60"/>
    <p:sldId id="288" r:id="rId61"/>
    <p:sldId id="340" r:id="rId62"/>
    <p:sldId id="26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5"/>
    <p:restoredTop sz="78356"/>
  </p:normalViewPr>
  <p:slideViewPr>
    <p:cSldViewPr snapToGrid="0" snapToObjects="1">
      <p:cViewPr varScale="1">
        <p:scale>
          <a:sx n="79" d="100"/>
          <a:sy n="79" d="100"/>
        </p:scale>
        <p:origin x="1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Boa tarde a todos, meu nome é Luiz. Em primeiro lugar, gostaria de agradecer as professoras </a:t>
            </a:r>
            <a:r>
              <a:rPr lang="pt-BR" noProof="0" dirty="0" err="1"/>
              <a:t>Islene</a:t>
            </a:r>
            <a:r>
              <a:rPr lang="pt-BR" noProof="0" dirty="0"/>
              <a:t> e Rosana e ao professor </a:t>
            </a:r>
            <a:r>
              <a:rPr lang="pt-BR" noProof="0" dirty="0" err="1"/>
              <a:t>Helio</a:t>
            </a:r>
            <a:r>
              <a:rPr lang="pt-BR" noProof="0" dirty="0"/>
              <a:t> por terem aceitado o convite para participar do meu exame de qualificação cujo tema de pesquisa é “</a:t>
            </a:r>
            <a:r>
              <a:rPr lang="pt-BR" noProof="0" dirty="0" err="1"/>
              <a:t>Improving</a:t>
            </a:r>
            <a:r>
              <a:rPr lang="pt-BR" noProof="0" dirty="0"/>
              <a:t> Bug </a:t>
            </a:r>
            <a:r>
              <a:rPr lang="pt-BR" noProof="0" dirty="0" err="1"/>
              <a:t>Report</a:t>
            </a:r>
            <a:r>
              <a:rPr lang="pt-BR" noProof="0" dirty="0"/>
              <a:t> </a:t>
            </a:r>
            <a:r>
              <a:rPr lang="pt-BR" noProof="0" dirty="0" err="1"/>
              <a:t>Severity</a:t>
            </a:r>
            <a:r>
              <a:rPr lang="pt-BR" noProof="0" dirty="0"/>
              <a:t> </a:t>
            </a:r>
            <a:r>
              <a:rPr lang="pt-BR" noProof="0" dirty="0" err="1"/>
              <a:t>Level</a:t>
            </a:r>
            <a:r>
              <a:rPr lang="pt-BR" noProof="0" dirty="0"/>
              <a:t> </a:t>
            </a:r>
            <a:r>
              <a:rPr lang="pt-BR" noProof="0" dirty="0" err="1"/>
              <a:t>Prediction</a:t>
            </a:r>
            <a:r>
              <a:rPr lang="pt-BR" noProof="0" dirty="0"/>
              <a:t> </a:t>
            </a:r>
            <a:r>
              <a:rPr lang="pt-BR" noProof="0" dirty="0" err="1"/>
              <a:t>on</a:t>
            </a:r>
            <a:r>
              <a:rPr lang="pt-BR" noProof="0" dirty="0"/>
              <a:t> </a:t>
            </a:r>
            <a:r>
              <a:rPr lang="pt-BR" noProof="0" dirty="0" err="1"/>
              <a:t>Free</a:t>
            </a:r>
            <a:r>
              <a:rPr lang="pt-BR" noProof="0" dirty="0"/>
              <a:t>/Libre Open </a:t>
            </a:r>
            <a:r>
              <a:rPr lang="pt-BR" noProof="0" dirty="0" err="1"/>
              <a:t>Source</a:t>
            </a:r>
            <a:r>
              <a:rPr lang="pt-BR" noProof="0" dirty="0"/>
              <a:t> Software (FLOSS)”  sob a orientação dos professores Mario Lúcio Côrtes e Ricardo da Silva Torres.</a:t>
            </a:r>
          </a:p>
        </p:txBody>
      </p:sp>
      <p:sp>
        <p:nvSpPr>
          <p:cNvPr id="4" name="Slide Number Placeholder 3"/>
          <p:cNvSpPr>
            <a:spLocks noGrp="1"/>
          </p:cNvSpPr>
          <p:nvPr>
            <p:ph type="sldNum" sz="quarter" idx="5"/>
          </p:nvPr>
        </p:nvSpPr>
        <p:spPr/>
        <p:txBody>
          <a:bodyPr/>
          <a:lstStyle/>
          <a:p>
            <a:fld id="{2E37981E-99AA-524C-88BC-A32F11FE0861}" type="slidenum">
              <a:rPr lang="en-US" smtClean="0"/>
              <a:t>1</a:t>
            </a:fld>
            <a:endParaRPr lang="en-US"/>
          </a:p>
        </p:txBody>
      </p:sp>
    </p:spTree>
    <p:extLst>
      <p:ext uri="{BB962C8B-B14F-4D97-AF65-F5344CB8AC3E}">
        <p14:creationId xmlns:p14="http://schemas.microsoft.com/office/powerpoint/2010/main" val="145684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bug </a:t>
            </a:r>
            <a:r>
              <a:rPr lang="pt-BR" noProof="0" dirty="0" err="1"/>
              <a:t>report</a:t>
            </a:r>
            <a:r>
              <a:rPr lang="pt-BR" noProof="0" dirty="0"/>
              <a:t> possui três atributos que são textos não estruturados. As propostas encontradas na  literatura para transformar esses atributos em </a:t>
            </a:r>
            <a:r>
              <a:rPr lang="pt-BR" noProof="0" dirty="0" err="1"/>
              <a:t>features</a:t>
            </a:r>
            <a:r>
              <a:rPr lang="pt-BR" noProof="0" dirty="0"/>
              <a:t> utilizou basicamente Bag-</a:t>
            </a:r>
            <a:r>
              <a:rPr lang="pt-BR" noProof="0" dirty="0" err="1"/>
              <a:t>of</a:t>
            </a:r>
            <a:r>
              <a:rPr lang="pt-BR" noProof="0" dirty="0"/>
              <a:t>-</a:t>
            </a:r>
            <a:r>
              <a:rPr lang="pt-BR" noProof="0" dirty="0" err="1"/>
              <a:t>Words</a:t>
            </a:r>
            <a:r>
              <a:rPr lang="pt-BR" noProof="0" dirty="0"/>
              <a:t> de 1 palavra e TF-IDF para atribuir um peso aos termos criados a partir desses atributos. Essa abordagem causa o problema de alta dimensionalidade que prejudica o desempenho dos </a:t>
            </a:r>
            <a:r>
              <a:rPr lang="pt-BR" noProof="0" dirty="0" err="1"/>
              <a:t>preditores</a:t>
            </a:r>
            <a:r>
              <a:rPr lang="pt-BR" noProof="0" dirty="0"/>
              <a:t>. Entretanto, poucos artigos utilizaram formalmente um métodos de seleção de </a:t>
            </a:r>
            <a:r>
              <a:rPr lang="pt-BR" noProof="0" dirty="0" err="1"/>
              <a:t>feature</a:t>
            </a:r>
            <a:r>
              <a:rPr lang="pt-BR" noProof="0" dirty="0"/>
              <a:t> e os que utilizaram empregaram métodos convencionais, como o </a:t>
            </a:r>
            <a:r>
              <a:rPr lang="pt-BR" noProof="0" dirty="0" err="1"/>
              <a:t>Information</a:t>
            </a:r>
            <a:r>
              <a:rPr lang="pt-BR" noProof="0" dirty="0"/>
              <a:t> </a:t>
            </a:r>
            <a:r>
              <a:rPr lang="pt-BR" noProof="0" dirty="0" err="1"/>
              <a:t>Gain</a:t>
            </a:r>
            <a:r>
              <a:rPr lang="pt-BR" noProof="0" dirty="0"/>
              <a:t>. Um outra hipótese da nossa pesquisa é que novos métodos de seleção </a:t>
            </a:r>
            <a:r>
              <a:rPr lang="pt-BR" noProof="0" dirty="0" err="1"/>
              <a:t>features</a:t>
            </a:r>
            <a:r>
              <a:rPr lang="pt-BR" noProof="0" dirty="0"/>
              <a:t> que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315169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abordagens</a:t>
            </a:r>
            <a:r>
              <a:rPr lang="en-US" dirty="0"/>
              <a:t> </a:t>
            </a:r>
            <a:r>
              <a:rPr lang="en-US" dirty="0" err="1"/>
              <a:t>propostas</a:t>
            </a:r>
            <a:r>
              <a:rPr lang="en-US" dirty="0"/>
              <a:t> </a:t>
            </a:r>
            <a:r>
              <a:rPr lang="en-US" dirty="0" err="1"/>
              <a:t>na</a:t>
            </a:r>
            <a:r>
              <a:rPr lang="en-US" dirty="0"/>
              <a:t> </a:t>
            </a:r>
            <a:r>
              <a:rPr lang="en-US" dirty="0" err="1"/>
              <a:t>literartura</a:t>
            </a:r>
            <a:r>
              <a:rPr lang="en-US" dirty="0"/>
              <a:t> se </a:t>
            </a:r>
            <a:r>
              <a:rPr lang="en-US" dirty="0" err="1"/>
              <a:t>apoiaram</a:t>
            </a:r>
            <a:r>
              <a:rPr lang="en-US" dirty="0"/>
              <a:t> </a:t>
            </a:r>
            <a:r>
              <a:rPr lang="en-US" dirty="0" err="1"/>
              <a:t>em</a:t>
            </a:r>
            <a:r>
              <a:rPr lang="en-US" dirty="0"/>
              <a:t> </a:t>
            </a:r>
            <a:r>
              <a:rPr lang="en-US" dirty="0" err="1"/>
              <a:t>algoritmos</a:t>
            </a:r>
            <a:r>
              <a:rPr lang="en-US" dirty="0"/>
              <a:t> </a:t>
            </a:r>
            <a:r>
              <a:rPr lang="en-US" dirty="0" err="1"/>
              <a:t>tradicionais</a:t>
            </a:r>
            <a:r>
              <a:rPr lang="en-US" dirty="0"/>
              <a:t> de </a:t>
            </a:r>
            <a:r>
              <a:rPr lang="en-US" dirty="0" err="1"/>
              <a:t>aprendizado</a:t>
            </a:r>
            <a:r>
              <a:rPr lang="en-US" dirty="0"/>
              <a:t> de </a:t>
            </a:r>
            <a:r>
              <a:rPr lang="en-US" dirty="0" err="1"/>
              <a:t>máquina</a:t>
            </a:r>
            <a:r>
              <a:rPr lang="en-US" dirty="0"/>
              <a:t>, boa </a:t>
            </a:r>
            <a:r>
              <a:rPr lang="en-US" dirty="0" err="1"/>
              <a:t>parte</a:t>
            </a:r>
            <a:r>
              <a:rPr lang="en-US" dirty="0"/>
              <a:t> </a:t>
            </a:r>
            <a:r>
              <a:rPr lang="en-US" dirty="0" err="1"/>
              <a:t>delas</a:t>
            </a:r>
            <a:r>
              <a:rPr lang="en-US" dirty="0"/>
              <a:t> </a:t>
            </a:r>
            <a:r>
              <a:rPr lang="en-US" dirty="0" err="1"/>
              <a:t>utilizaram</a:t>
            </a:r>
            <a:r>
              <a:rPr lang="en-US" dirty="0"/>
              <a:t> </a:t>
            </a:r>
            <a:r>
              <a:rPr lang="en-US" dirty="0" err="1"/>
              <a:t>algoritmos</a:t>
            </a:r>
            <a:r>
              <a:rPr lang="en-US" dirty="0"/>
              <a:t> </a:t>
            </a:r>
            <a:r>
              <a:rPr lang="en-US" dirty="0" err="1"/>
              <a:t>baseados</a:t>
            </a:r>
            <a:r>
              <a:rPr lang="en-US" dirty="0"/>
              <a:t> </a:t>
            </a:r>
            <a:r>
              <a:rPr lang="en-US" dirty="0" err="1"/>
              <a:t>em</a:t>
            </a:r>
            <a:r>
              <a:rPr lang="en-US" dirty="0"/>
              <a:t> </a:t>
            </a:r>
            <a:r>
              <a:rPr lang="en-US" dirty="0" err="1"/>
              <a:t>distância</a:t>
            </a:r>
            <a:r>
              <a:rPr lang="en-US" dirty="0"/>
              <a:t> e </a:t>
            </a:r>
            <a:r>
              <a:rPr lang="en-US" dirty="0" err="1"/>
              <a:t>probabilísticos</a:t>
            </a:r>
            <a:r>
              <a:rPr lang="en-US" dirty="0"/>
              <a:t>, </a:t>
            </a:r>
            <a:r>
              <a:rPr lang="en-US" dirty="0" err="1"/>
              <a:t>como</a:t>
            </a:r>
            <a:r>
              <a:rPr lang="en-US" dirty="0"/>
              <a:t> o </a:t>
            </a:r>
            <a:r>
              <a:rPr lang="en-US" dirty="0" err="1"/>
              <a:t>kNN</a:t>
            </a:r>
            <a:r>
              <a:rPr lang="en-US" dirty="0"/>
              <a:t> e o </a:t>
            </a:r>
            <a:r>
              <a:rPr lang="en-US" dirty="0" err="1"/>
              <a:t>Näive</a:t>
            </a:r>
            <a:r>
              <a:rPr lang="en-US" dirty="0"/>
              <a:t> Byes. </a:t>
            </a:r>
            <a:r>
              <a:rPr lang="en-US" dirty="0" err="1"/>
              <a:t>Nossa</a:t>
            </a:r>
            <a:r>
              <a:rPr lang="en-US" dirty="0"/>
              <a:t> </a:t>
            </a:r>
            <a:r>
              <a:rPr lang="en-US" dirty="0" err="1"/>
              <a:t>última</a:t>
            </a:r>
            <a:r>
              <a:rPr lang="en-US" dirty="0"/>
              <a:t> </a:t>
            </a:r>
            <a:r>
              <a:rPr lang="en-US" dirty="0" err="1"/>
              <a:t>hipótese</a:t>
            </a:r>
            <a:r>
              <a:rPr lang="en-US" dirty="0"/>
              <a:t> de </a:t>
            </a:r>
            <a:r>
              <a:rPr lang="en-US" dirty="0" err="1"/>
              <a:t>pesquisa</a:t>
            </a:r>
            <a:r>
              <a:rPr lang="en-US" dirty="0"/>
              <a:t>, que </a:t>
            </a:r>
            <a:r>
              <a:rPr lang="en-US" dirty="0" err="1"/>
              <a:t>métodos</a:t>
            </a:r>
            <a:r>
              <a:rPr lang="en-US" dirty="0"/>
              <a:t> no </a:t>
            </a:r>
            <a:r>
              <a:rPr lang="en-US" dirty="0" err="1"/>
              <a:t>estado</a:t>
            </a:r>
            <a:r>
              <a:rPr lang="en-US" dirty="0"/>
              <a:t>-da-</a:t>
            </a:r>
            <a:r>
              <a:rPr lang="en-US" dirty="0" err="1"/>
              <a:t>arte</a:t>
            </a:r>
            <a:r>
              <a:rPr lang="en-US" dirty="0"/>
              <a:t> </a:t>
            </a:r>
            <a:r>
              <a:rPr lang="en-US" dirty="0" err="1"/>
              <a:t>baseados</a:t>
            </a:r>
            <a:r>
              <a:rPr lang="en-US" dirty="0"/>
              <a:t> </a:t>
            </a:r>
            <a:r>
              <a:rPr lang="en-US" dirty="0" err="1"/>
              <a:t>em</a:t>
            </a:r>
            <a:r>
              <a:rPr lang="en-US" dirty="0"/>
              <a:t> data-driven </a:t>
            </a:r>
            <a:r>
              <a:rPr lang="pt-BR" noProof="0" dirty="0"/>
              <a:t>que </a:t>
            </a:r>
            <a:r>
              <a:rPr lang="pt-BR" noProof="0" dirty="0" err="1"/>
              <a:t>tlevem</a:t>
            </a:r>
            <a:r>
              <a:rPr lang="pt-BR" noProof="0" dirty="0"/>
              <a:t>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170316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Desenvolver</a:t>
            </a:r>
            <a:r>
              <a:rPr lang="en-US" dirty="0"/>
              <a:t> </a:t>
            </a:r>
            <a:r>
              <a:rPr lang="en-US" dirty="0" err="1"/>
              <a:t>novos</a:t>
            </a:r>
            <a:r>
              <a:rPr lang="en-US" dirty="0"/>
              <a:t> </a:t>
            </a:r>
            <a:r>
              <a:rPr lang="en-US" dirty="0" err="1"/>
              <a:t>modelos</a:t>
            </a:r>
            <a:r>
              <a:rPr lang="en-US" dirty="0"/>
              <a:t> de </a:t>
            </a:r>
            <a:r>
              <a:rPr lang="en-US" dirty="0" err="1"/>
              <a:t>aprendizagem</a:t>
            </a:r>
            <a:r>
              <a:rPr lang="en-US" dirty="0"/>
              <a:t> para a </a:t>
            </a:r>
            <a:r>
              <a:rPr lang="en-US" dirty="0" err="1"/>
              <a:t>predição</a:t>
            </a:r>
            <a:r>
              <a:rPr lang="en-US" dirty="0"/>
              <a:t> de bug reports que </a:t>
            </a:r>
            <a:r>
              <a:rPr lang="en-US" dirty="0" err="1"/>
              <a:t>tratatam</a:t>
            </a:r>
            <a:r>
              <a:rPr lang="en-US" dirty="0"/>
              <a:t> dos </a:t>
            </a:r>
            <a:r>
              <a:rPr lang="en-US" dirty="0" err="1"/>
              <a:t>problemas</a:t>
            </a:r>
            <a:r>
              <a:rPr lang="en-US" dirty="0"/>
              <a:t> </a:t>
            </a:r>
            <a:r>
              <a:rPr lang="en-US" dirty="0" err="1"/>
              <a:t>ou</a:t>
            </a:r>
            <a:r>
              <a:rPr lang="en-US" dirty="0"/>
              <a:t> lacunas </a:t>
            </a:r>
            <a:r>
              <a:rPr lang="en-US" dirty="0" err="1"/>
              <a:t>mencionados</a:t>
            </a:r>
            <a:r>
              <a:rPr lang="en-US" dirty="0"/>
              <a:t> no slide anterior.</a:t>
            </a:r>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286665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um </a:t>
            </a:r>
            <a:r>
              <a:rPr lang="en-US" dirty="0" err="1"/>
              <a:t>estudo</a:t>
            </a:r>
            <a:r>
              <a:rPr lang="en-US" dirty="0"/>
              <a:t> </a:t>
            </a:r>
            <a:r>
              <a:rPr lang="en-US" dirty="0" err="1"/>
              <a:t>exploratório</a:t>
            </a:r>
            <a:r>
              <a:rPr lang="en-US" dirty="0"/>
              <a:t> </a:t>
            </a:r>
            <a:r>
              <a:rPr lang="en-US" dirty="0" err="1"/>
              <a:t>em</a:t>
            </a:r>
            <a:r>
              <a:rPr lang="en-US" dirty="0"/>
              <a:t> </a:t>
            </a:r>
            <a:r>
              <a:rPr lang="en-US" dirty="0" err="1"/>
              <a:t>diversos</a:t>
            </a:r>
            <a:r>
              <a:rPr lang="en-US" dirty="0"/>
              <a:t> </a:t>
            </a:r>
            <a:r>
              <a:rPr lang="en-US" dirty="0" err="1"/>
              <a:t>projetos</a:t>
            </a:r>
            <a:r>
              <a:rPr lang="en-US" dirty="0"/>
              <a:t> FLOSS, entre </a:t>
            </a:r>
            <a:r>
              <a:rPr lang="en-US" dirty="0" err="1"/>
              <a:t>eles</a:t>
            </a:r>
            <a:r>
              <a:rPr lang="en-US" dirty="0"/>
              <a:t> o Cassandra e o Hadoop. Nesta </a:t>
            </a:r>
            <a:r>
              <a:rPr lang="en-US" dirty="0" err="1"/>
              <a:t>exploração</a:t>
            </a:r>
            <a:r>
              <a:rPr lang="en-US" dirty="0"/>
              <a:t> </a:t>
            </a:r>
            <a:r>
              <a:rPr lang="en-US" dirty="0" err="1"/>
              <a:t>nós</a:t>
            </a:r>
            <a:r>
              <a:rPr lang="en-US" dirty="0"/>
              <a:t> </a:t>
            </a:r>
            <a:r>
              <a:rPr lang="en-US" dirty="0" err="1"/>
              <a:t>fizemos</a:t>
            </a:r>
            <a:r>
              <a:rPr lang="en-US" dirty="0"/>
              <a:t> </a:t>
            </a:r>
            <a:r>
              <a:rPr lang="en-US" dirty="0" err="1"/>
              <a:t>diversos</a:t>
            </a:r>
            <a:r>
              <a:rPr lang="en-US" dirty="0"/>
              <a:t> </a:t>
            </a:r>
            <a:r>
              <a:rPr lang="en-US" dirty="0" err="1"/>
              <a:t>levantamentos</a:t>
            </a:r>
            <a:r>
              <a:rPr lang="en-US" dirty="0"/>
              <a:t> </a:t>
            </a:r>
            <a:r>
              <a:rPr lang="en-US" dirty="0" err="1"/>
              <a:t>estatísticos</a:t>
            </a:r>
            <a:r>
              <a:rPr lang="en-US" dirty="0"/>
              <a:t>,  </a:t>
            </a:r>
            <a:r>
              <a:rPr lang="en-US" dirty="0" err="1"/>
              <a:t>como</a:t>
            </a:r>
            <a:r>
              <a:rPr lang="en-US" dirty="0"/>
              <a:t> </a:t>
            </a:r>
            <a:r>
              <a:rPr lang="en-US" dirty="0" err="1"/>
              <a:t>por</a:t>
            </a:r>
            <a:r>
              <a:rPr lang="en-US" dirty="0"/>
              <a:t> </a:t>
            </a:r>
            <a:r>
              <a:rPr lang="en-US" dirty="0" err="1"/>
              <a:t>exemplo</a:t>
            </a:r>
            <a:r>
              <a:rPr lang="en-US" dirty="0"/>
              <a:t>, a </a:t>
            </a:r>
            <a:r>
              <a:rPr lang="en-US" dirty="0" err="1"/>
              <a:t>quantidade</a:t>
            </a:r>
            <a:r>
              <a:rPr lang="en-US" dirty="0"/>
              <a:t> de </a:t>
            </a:r>
            <a:r>
              <a:rPr lang="en-US" dirty="0" err="1"/>
              <a:t>dias</a:t>
            </a:r>
            <a:r>
              <a:rPr lang="en-US" dirty="0"/>
              <a:t> que </a:t>
            </a:r>
            <a:r>
              <a:rPr lang="en-US" dirty="0" err="1"/>
              <a:t>os</a:t>
            </a:r>
            <a:r>
              <a:rPr lang="en-US" dirty="0"/>
              <a:t> bugs </a:t>
            </a:r>
            <a:r>
              <a:rPr lang="en-US" dirty="0" err="1"/>
              <a:t>reportas</a:t>
            </a:r>
            <a:r>
              <a:rPr lang="en-US" dirty="0"/>
              <a:t> </a:t>
            </a:r>
            <a:r>
              <a:rPr lang="en-US" dirty="0" err="1"/>
              <a:t>eram</a:t>
            </a:r>
            <a:r>
              <a:rPr lang="en-US" dirty="0"/>
              <a:t> </a:t>
            </a:r>
            <a:r>
              <a:rPr lang="en-US" dirty="0" err="1"/>
              <a:t>fechados</a:t>
            </a:r>
            <a:r>
              <a:rPr lang="en-US" dirty="0"/>
              <a:t>. </a:t>
            </a:r>
            <a:r>
              <a:rPr lang="en-US" dirty="0" err="1"/>
              <a:t>Nós</a:t>
            </a:r>
            <a:r>
              <a:rPr lang="en-US" dirty="0"/>
              <a:t> </a:t>
            </a:r>
            <a:r>
              <a:rPr lang="en-US" dirty="0" err="1"/>
              <a:t>também</a:t>
            </a:r>
            <a:r>
              <a:rPr lang="en-US" dirty="0"/>
              <a:t>, </a:t>
            </a:r>
            <a:r>
              <a:rPr lang="en-US" dirty="0" err="1"/>
              <a:t>criamos</a:t>
            </a:r>
            <a:r>
              <a:rPr lang="en-US" dirty="0"/>
              <a:t> </a:t>
            </a:r>
            <a:r>
              <a:rPr lang="en-US" dirty="0" err="1"/>
              <a:t>vários</a:t>
            </a:r>
            <a:r>
              <a:rPr lang="en-US" dirty="0"/>
              <a:t> </a:t>
            </a:r>
            <a:r>
              <a:rPr lang="en-US" dirty="0" err="1"/>
              <a:t>grafos</a:t>
            </a:r>
            <a:r>
              <a:rPr lang="en-US" dirty="0"/>
              <a:t> para </a:t>
            </a:r>
            <a:r>
              <a:rPr lang="en-US" dirty="0" err="1"/>
              <a:t>avaliar</a:t>
            </a:r>
            <a:r>
              <a:rPr lang="en-US" dirty="0"/>
              <a:t> </a:t>
            </a:r>
            <a:r>
              <a:rPr lang="en-US" dirty="0" err="1"/>
              <a:t>os</a:t>
            </a:r>
            <a:r>
              <a:rPr lang="en-US" dirty="0"/>
              <a:t> </a:t>
            </a:r>
            <a:r>
              <a:rPr lang="en-US" dirty="0" err="1"/>
              <a:t>relacionamentos</a:t>
            </a:r>
            <a:r>
              <a:rPr lang="en-US" dirty="0"/>
              <a:t> entre </a:t>
            </a:r>
            <a:r>
              <a:rPr lang="en-US" dirty="0" err="1"/>
              <a:t>os</a:t>
            </a:r>
            <a:r>
              <a:rPr lang="en-US" dirty="0"/>
              <a:t> bug reports.</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1238040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a:t>
            </a:r>
            <a:r>
              <a:rPr lang="en-US" dirty="0" err="1"/>
              <a:t>diversos</a:t>
            </a:r>
            <a:r>
              <a:rPr lang="en-US" dirty="0"/>
              <a:t> </a:t>
            </a:r>
            <a:r>
              <a:rPr lang="en-US" dirty="0" err="1"/>
              <a:t>experimentos</a:t>
            </a:r>
            <a:r>
              <a:rPr lang="en-US" dirty="0"/>
              <a:t>, que me </a:t>
            </a:r>
            <a:r>
              <a:rPr lang="en-US" dirty="0" err="1"/>
              <a:t>permitiu</a:t>
            </a:r>
            <a:r>
              <a:rPr lang="en-US" dirty="0"/>
              <a:t> </a:t>
            </a:r>
            <a:r>
              <a:rPr lang="en-US" dirty="0" err="1"/>
              <a:t>aprender</a:t>
            </a:r>
            <a:r>
              <a:rPr lang="en-US" dirty="0"/>
              <a:t> e </a:t>
            </a:r>
            <a:r>
              <a:rPr lang="en-US" dirty="0" err="1"/>
              <a:t>aplicar</a:t>
            </a:r>
            <a:r>
              <a:rPr lang="en-US" dirty="0"/>
              <a:t> </a:t>
            </a:r>
            <a:r>
              <a:rPr lang="en-US" dirty="0" err="1"/>
              <a:t>diversas</a:t>
            </a:r>
            <a:r>
              <a:rPr lang="en-US" dirty="0"/>
              <a:t> </a:t>
            </a:r>
            <a:r>
              <a:rPr lang="en-US" dirty="0" err="1"/>
              <a:t>técnicas</a:t>
            </a:r>
            <a:r>
              <a:rPr lang="en-US" dirty="0"/>
              <a:t> de </a:t>
            </a:r>
            <a:r>
              <a:rPr lang="en-US" dirty="0" err="1"/>
              <a:t>aprendizado</a:t>
            </a:r>
            <a:r>
              <a:rPr lang="en-US" dirty="0"/>
              <a:t> de </a:t>
            </a:r>
            <a:r>
              <a:rPr lang="en-US" dirty="0" err="1"/>
              <a:t>máquina</a:t>
            </a:r>
            <a:r>
              <a:rPr lang="en-US" dirty="0"/>
              <a:t> que </a:t>
            </a:r>
            <a:r>
              <a:rPr lang="en-US" dirty="0" err="1"/>
              <a:t>envolveram</a:t>
            </a:r>
            <a:r>
              <a:rPr lang="en-US" dirty="0"/>
              <a:t> </a:t>
            </a:r>
            <a:r>
              <a:rPr lang="en-US" dirty="0" err="1"/>
              <a:t>todo</a:t>
            </a:r>
            <a:r>
              <a:rPr lang="en-US" dirty="0"/>
              <a:t> pipeline. Para </a:t>
            </a:r>
            <a:r>
              <a:rPr lang="en-US" dirty="0" err="1"/>
              <a:t>extração</a:t>
            </a:r>
            <a:r>
              <a:rPr lang="en-US" dirty="0"/>
              <a:t> de dados </a:t>
            </a:r>
            <a:r>
              <a:rPr lang="en-US" dirty="0" err="1"/>
              <a:t>nos</a:t>
            </a:r>
            <a:r>
              <a:rPr lang="en-US" dirty="0"/>
              <a:t> </a:t>
            </a:r>
            <a:r>
              <a:rPr lang="en-US" dirty="0" err="1"/>
              <a:t>desenvolvemos</a:t>
            </a:r>
            <a:r>
              <a:rPr lang="en-US" dirty="0"/>
              <a:t> um extractor de </a:t>
            </a:r>
            <a:r>
              <a:rPr lang="en-US" dirty="0" err="1"/>
              <a:t>em</a:t>
            </a:r>
            <a:r>
              <a:rPr lang="en-US" dirty="0"/>
              <a:t> Java e o restante das </a:t>
            </a:r>
            <a:r>
              <a:rPr lang="en-US" dirty="0" err="1"/>
              <a:t>atividades</a:t>
            </a:r>
            <a:r>
              <a:rPr lang="en-US" dirty="0"/>
              <a:t> </a:t>
            </a:r>
            <a:r>
              <a:rPr lang="en-US" dirty="0" err="1"/>
              <a:t>foram</a:t>
            </a:r>
            <a:r>
              <a:rPr lang="en-US" dirty="0"/>
              <a:t> </a:t>
            </a:r>
            <a:r>
              <a:rPr lang="en-US" dirty="0" err="1"/>
              <a:t>desenvolvidas</a:t>
            </a:r>
            <a:r>
              <a:rPr lang="en-US" dirty="0"/>
              <a:t> </a:t>
            </a:r>
            <a:r>
              <a:rPr lang="en-US" dirty="0" err="1"/>
              <a:t>utilizando</a:t>
            </a:r>
            <a:r>
              <a:rPr lang="en-US" dirty="0"/>
              <a:t> </a:t>
            </a:r>
            <a:r>
              <a:rPr lang="en-US" dirty="0" err="1"/>
              <a:t>em</a:t>
            </a:r>
            <a:r>
              <a:rPr lang="en-US" dirty="0"/>
              <a:t> R e </a:t>
            </a:r>
            <a:r>
              <a:rPr lang="en-US" dirty="0" err="1"/>
              <a:t>suas</a:t>
            </a:r>
            <a:r>
              <a:rPr lang="en-US" dirty="0"/>
              <a:t> </a:t>
            </a:r>
            <a:r>
              <a:rPr lang="en-US" dirty="0" err="1"/>
              <a:t>bibliotecas</a:t>
            </a:r>
            <a:r>
              <a:rPr lang="en-US" dirty="0"/>
              <a:t>.  O </a:t>
            </a:r>
            <a:r>
              <a:rPr lang="en-US" dirty="0" err="1"/>
              <a:t>resultados</a:t>
            </a:r>
            <a:r>
              <a:rPr lang="en-US" dirty="0"/>
              <a:t> </a:t>
            </a:r>
            <a:r>
              <a:rPr lang="en-US" dirty="0" err="1"/>
              <a:t>desses</a:t>
            </a:r>
            <a:r>
              <a:rPr lang="en-US" dirty="0"/>
              <a:t> </a:t>
            </a:r>
            <a:r>
              <a:rPr lang="en-US" dirty="0" err="1"/>
              <a:t>experimentos</a:t>
            </a:r>
            <a:r>
              <a:rPr lang="en-US" dirty="0"/>
              <a:t> </a:t>
            </a:r>
            <a:r>
              <a:rPr lang="en-US" dirty="0" err="1"/>
              <a:t>geraram</a:t>
            </a:r>
            <a:r>
              <a:rPr lang="en-US" dirty="0"/>
              <a:t> </a:t>
            </a:r>
            <a:r>
              <a:rPr lang="en-US" dirty="0" err="1"/>
              <a:t>dois</a:t>
            </a:r>
            <a:r>
              <a:rPr lang="en-US" dirty="0"/>
              <a:t> </a:t>
            </a:r>
            <a:r>
              <a:rPr lang="en-US" dirty="0" err="1"/>
              <a:t>artigos</a:t>
            </a:r>
            <a:r>
              <a:rPr lang="en-US" dirty="0"/>
              <a:t> que </a:t>
            </a:r>
            <a:r>
              <a:rPr lang="en-US" dirty="0" err="1"/>
              <a:t>foram</a:t>
            </a:r>
            <a:r>
              <a:rPr lang="en-US" dirty="0"/>
              <a:t> </a:t>
            </a:r>
            <a:r>
              <a:rPr lang="en-US" dirty="0" err="1"/>
              <a:t>submetidos</a:t>
            </a:r>
            <a:r>
              <a:rPr lang="en-US" dirty="0"/>
              <a:t> </a:t>
            </a:r>
            <a:r>
              <a:rPr lang="en-US" dirty="0" err="1"/>
              <a:t>em</a:t>
            </a:r>
            <a:r>
              <a:rPr lang="en-US" dirty="0"/>
              <a:t> </a:t>
            </a:r>
            <a:r>
              <a:rPr lang="en-US" dirty="0" err="1"/>
              <a:t>duas</a:t>
            </a:r>
            <a:r>
              <a:rPr lang="en-US" dirty="0"/>
              <a:t> </a:t>
            </a:r>
            <a:r>
              <a:rPr lang="en-US" dirty="0" err="1"/>
              <a:t>conferências</a:t>
            </a:r>
            <a:r>
              <a:rPr lang="en-US" dirty="0"/>
              <a:t> </a:t>
            </a:r>
            <a:r>
              <a:rPr lang="en-US" dirty="0" err="1"/>
              <a:t>na</a:t>
            </a:r>
            <a:r>
              <a:rPr lang="en-US" dirty="0"/>
              <a:t> area de </a:t>
            </a:r>
            <a:r>
              <a:rPr lang="en-US" dirty="0" err="1"/>
              <a:t>mineração</a:t>
            </a:r>
            <a:r>
              <a:rPr lang="en-US" dirty="0"/>
              <a:t> de </a:t>
            </a:r>
            <a:r>
              <a:rPr lang="en-US" dirty="0" err="1"/>
              <a:t>repositórios</a:t>
            </a:r>
            <a:r>
              <a:rPr lang="en-US" dirty="0"/>
              <a:t> de software e </a:t>
            </a:r>
            <a:r>
              <a:rPr lang="en-US" dirty="0" err="1"/>
              <a:t>mineração</a:t>
            </a:r>
            <a:r>
              <a:rPr lang="en-US" dirty="0"/>
              <a:t> de </a:t>
            </a:r>
            <a:r>
              <a:rPr lang="en-US" dirty="0" err="1"/>
              <a:t>textos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410608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289836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dados do </a:t>
            </a:r>
            <a:r>
              <a:rPr lang="en-US" dirty="0" err="1"/>
              <a:t>nosso</a:t>
            </a:r>
            <a:r>
              <a:rPr lang="en-US" dirty="0"/>
              <a:t> </a:t>
            </a:r>
            <a:r>
              <a:rPr lang="en-US" dirty="0" err="1"/>
              <a:t>mapeamento</a:t>
            </a:r>
            <a:r>
              <a:rPr lang="en-US" dirty="0"/>
              <a:t> </a:t>
            </a:r>
            <a:r>
              <a:rPr lang="en-US" dirty="0" err="1"/>
              <a:t>foram</a:t>
            </a:r>
            <a:r>
              <a:rPr lang="en-US" dirty="0"/>
              <a:t> </a:t>
            </a:r>
            <a:r>
              <a:rPr lang="en-US" dirty="0" err="1"/>
              <a:t>tabulados</a:t>
            </a:r>
            <a:r>
              <a:rPr lang="en-US" dirty="0"/>
              <a:t> e </a:t>
            </a:r>
            <a:r>
              <a:rPr lang="en-US" dirty="0" err="1"/>
              <a:t>também</a:t>
            </a:r>
            <a:r>
              <a:rPr lang="en-US" dirty="0"/>
              <a:t> </a:t>
            </a:r>
            <a:r>
              <a:rPr lang="en-US" dirty="0" err="1"/>
              <a:t>apresentados</a:t>
            </a:r>
            <a:r>
              <a:rPr lang="en-US" dirty="0"/>
              <a:t> </a:t>
            </a:r>
            <a:r>
              <a:rPr lang="en-US" dirty="0" err="1"/>
              <a:t>utilizando</a:t>
            </a:r>
            <a:r>
              <a:rPr lang="en-US" dirty="0"/>
              <a:t> Upset graphs que </a:t>
            </a:r>
            <a:r>
              <a:rPr lang="en-US" dirty="0" err="1"/>
              <a:t>detalham</a:t>
            </a:r>
            <a:r>
              <a:rPr lang="en-US" dirty="0"/>
              <a:t> </a:t>
            </a:r>
            <a:r>
              <a:rPr lang="en-US" dirty="0" err="1"/>
              <a:t>os</a:t>
            </a:r>
            <a:r>
              <a:rPr lang="en-US" dirty="0"/>
              <a:t> dados </a:t>
            </a:r>
            <a:r>
              <a:rPr lang="en-US" dirty="0" err="1"/>
              <a:t>por</a:t>
            </a:r>
            <a:r>
              <a:rPr lang="en-US" dirty="0"/>
              <a:t> </a:t>
            </a:r>
            <a:r>
              <a:rPr lang="en-US" dirty="0" err="1"/>
              <a:t>categorias</a:t>
            </a:r>
            <a:r>
              <a:rPr lang="en-US" dirty="0"/>
              <a:t> </a:t>
            </a:r>
            <a:r>
              <a:rPr lang="en-US" dirty="0" err="1"/>
              <a:t>mostrando</a:t>
            </a:r>
            <a:r>
              <a:rPr lang="en-US" dirty="0"/>
              <a:t> as </a:t>
            </a:r>
            <a:r>
              <a:rPr lang="en-US" dirty="0" err="1"/>
              <a:t>intersecções</a:t>
            </a:r>
            <a:r>
              <a:rPr lang="en-US" dirty="0"/>
              <a:t> entre </a:t>
            </a:r>
            <a:r>
              <a:rPr lang="en-US" dirty="0" err="1"/>
              <a:t>elas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18</a:t>
            </a:fld>
            <a:endParaRPr lang="en-US"/>
          </a:p>
        </p:txBody>
      </p:sp>
    </p:spTree>
    <p:extLst>
      <p:ext uri="{BB962C8B-B14F-4D97-AF65-F5344CB8AC3E}">
        <p14:creationId xmlns:p14="http://schemas.microsoft.com/office/powerpoint/2010/main" val="204067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Nosso</a:t>
            </a:r>
            <a:r>
              <a:rPr lang="en-US" dirty="0"/>
              <a:t> </a:t>
            </a:r>
            <a:r>
              <a:rPr lang="en-US" dirty="0" err="1"/>
              <a:t>mapeamento</a:t>
            </a:r>
            <a:r>
              <a:rPr lang="en-US" dirty="0"/>
              <a:t> </a:t>
            </a:r>
            <a:r>
              <a:rPr lang="en-US" dirty="0" err="1"/>
              <a:t>sistemático</a:t>
            </a:r>
            <a:r>
              <a:rPr lang="en-US" dirty="0"/>
              <a:t> </a:t>
            </a:r>
            <a:r>
              <a:rPr lang="en-US" dirty="0" err="1"/>
              <a:t>nos</a:t>
            </a:r>
            <a:r>
              <a:rPr lang="en-US" dirty="0"/>
              <a:t> </a:t>
            </a:r>
            <a:r>
              <a:rPr lang="en-US" dirty="0" err="1"/>
              <a:t>possibilitou</a:t>
            </a:r>
            <a:r>
              <a:rPr lang="en-US" dirty="0"/>
              <a:t> a </a:t>
            </a:r>
            <a:r>
              <a:rPr lang="en-US" dirty="0" err="1"/>
              <a:t>chegar</a:t>
            </a:r>
            <a:r>
              <a:rPr lang="en-US" dirty="0"/>
              <a:t> </a:t>
            </a:r>
            <a:r>
              <a:rPr lang="en-US" dirty="0" err="1"/>
              <a:t>em</a:t>
            </a:r>
            <a:r>
              <a:rPr lang="en-US" dirty="0"/>
              <a:t> </a:t>
            </a:r>
            <a:r>
              <a:rPr lang="en-US" dirty="0" err="1"/>
              <a:t>algums</a:t>
            </a:r>
            <a:r>
              <a:rPr lang="en-US" dirty="0"/>
              <a:t> </a:t>
            </a:r>
            <a:r>
              <a:rPr lang="en-US" dirty="0" err="1"/>
              <a:t>conclusões</a:t>
            </a:r>
            <a:r>
              <a:rPr lang="en-US" dirty="0"/>
              <a:t> </a:t>
            </a:r>
            <a:r>
              <a:rPr lang="en-US" dirty="0" err="1"/>
              <a:t>importantes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329281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sz="2000" noProof="0" dirty="0"/>
              <a:t>A minha apresentação está divida nos seguintes tópicos: o contexto no qual se insere o trabalho, o porquê de estarmos pesquisamos esse tema, os objetivos da pesquisa, as atividades de pesquisa que foram realizadas, a nosso proposta para solucionar o problemas encontrados e avançar o estado da arte, o nosso planejamento e, por último, as contribuições esperadas do nosso trabalho.</a:t>
            </a:r>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52535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proposta</a:t>
            </a:r>
            <a:r>
              <a:rPr lang="en-US" dirty="0"/>
              <a:t> para tartar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composta</a:t>
            </a:r>
            <a:r>
              <a:rPr lang="en-US" dirty="0"/>
              <a:t> de </a:t>
            </a:r>
            <a:r>
              <a:rPr lang="en-US" dirty="0" err="1"/>
              <a:t>três</a:t>
            </a:r>
            <a:r>
              <a:rPr lang="en-US" dirty="0"/>
              <a:t> </a:t>
            </a:r>
            <a:r>
              <a:rPr lang="en-US" dirty="0" err="1"/>
              <a:t>grandes</a:t>
            </a:r>
            <a:r>
              <a:rPr lang="en-US" dirty="0"/>
              <a:t> </a:t>
            </a:r>
            <a:r>
              <a:rPr lang="en-US" dirty="0" err="1"/>
              <a:t>blocos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20</a:t>
            </a:fld>
            <a:endParaRPr lang="en-US"/>
          </a:p>
        </p:txBody>
      </p:sp>
    </p:spTree>
    <p:extLst>
      <p:ext uri="{BB962C8B-B14F-4D97-AF65-F5344CB8AC3E}">
        <p14:creationId xmlns:p14="http://schemas.microsoft.com/office/powerpoint/2010/main" val="928002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Como </a:t>
            </a:r>
            <a:r>
              <a:rPr lang="en-US" dirty="0" err="1"/>
              <a:t>ponto</a:t>
            </a:r>
            <a:r>
              <a:rPr lang="en-US" dirty="0"/>
              <a:t> de </a:t>
            </a:r>
            <a:r>
              <a:rPr lang="en-US" dirty="0" err="1"/>
              <a:t>partida</a:t>
            </a:r>
            <a:r>
              <a:rPr lang="en-US" dirty="0"/>
              <a:t>, </a:t>
            </a:r>
            <a:r>
              <a:rPr lang="en-US" dirty="0" err="1"/>
              <a:t>nós</a:t>
            </a:r>
            <a:r>
              <a:rPr lang="en-US" dirty="0"/>
              <a:t> </a:t>
            </a:r>
            <a:r>
              <a:rPr lang="en-US" dirty="0" err="1"/>
              <a:t>extenderemos</a:t>
            </a:r>
            <a:r>
              <a:rPr lang="en-US" dirty="0"/>
              <a:t> o </a:t>
            </a:r>
            <a:r>
              <a:rPr lang="en-US" dirty="0" err="1"/>
              <a:t>modelo</a:t>
            </a:r>
            <a:r>
              <a:rPr lang="en-US" dirty="0"/>
              <a:t> Bag of Textual Graph(</a:t>
            </a:r>
            <a:r>
              <a:rPr lang="en-US" dirty="0" err="1"/>
              <a:t>BoTG</a:t>
            </a:r>
            <a:r>
              <a:rPr lang="en-US" dirty="0"/>
              <a:t>) </a:t>
            </a:r>
            <a:r>
              <a:rPr lang="en-US" dirty="0" err="1"/>
              <a:t>desenvolvido</a:t>
            </a:r>
            <a:r>
              <a:rPr lang="en-US" dirty="0"/>
              <a:t> </a:t>
            </a:r>
            <a:r>
              <a:rPr lang="en-US" dirty="0" err="1"/>
              <a:t>pelo</a:t>
            </a:r>
            <a:r>
              <a:rPr lang="en-US" dirty="0"/>
              <a:t> </a:t>
            </a:r>
            <a:r>
              <a:rPr lang="en-US" dirty="0" err="1"/>
              <a:t>aluno</a:t>
            </a:r>
            <a:r>
              <a:rPr lang="en-US" dirty="0"/>
              <a:t> </a:t>
            </a:r>
            <a:r>
              <a:rPr lang="en-US" dirty="0" err="1"/>
              <a:t>Ícaro</a:t>
            </a:r>
            <a:r>
              <a:rPr lang="en-US" dirty="0"/>
              <a:t> </a:t>
            </a:r>
            <a:r>
              <a:rPr lang="en-US" dirty="0" err="1"/>
              <a:t>Dourado</a:t>
            </a:r>
            <a:r>
              <a:rPr lang="en-US" dirty="0"/>
              <a:t>. </a:t>
            </a:r>
            <a:r>
              <a:rPr lang="en-US" dirty="0" err="1"/>
              <a:t>Essta</a:t>
            </a:r>
            <a:r>
              <a:rPr lang="en-US" dirty="0"/>
              <a:t> </a:t>
            </a:r>
            <a:r>
              <a:rPr lang="en-US" dirty="0" err="1"/>
              <a:t>técnica</a:t>
            </a:r>
            <a:r>
              <a:rPr lang="en-US" dirty="0"/>
              <a:t> sob a </a:t>
            </a:r>
            <a:r>
              <a:rPr lang="en-US" dirty="0" err="1"/>
              <a:t>orientação</a:t>
            </a:r>
            <a:r>
              <a:rPr lang="en-US" dirty="0"/>
              <a:t> do Prof. Ricardo </a:t>
            </a:r>
            <a:r>
              <a:rPr lang="en-US" dirty="0" err="1"/>
              <a:t>é</a:t>
            </a:r>
            <a:r>
              <a:rPr lang="en-US" dirty="0"/>
              <a:t> um </a:t>
            </a:r>
            <a:r>
              <a:rPr lang="en-US" dirty="0" err="1"/>
              <a:t>modelo</a:t>
            </a:r>
            <a:r>
              <a:rPr lang="en-US" dirty="0"/>
              <a:t> de </a:t>
            </a:r>
            <a:r>
              <a:rPr lang="en-US" dirty="0" err="1"/>
              <a:t>representação</a:t>
            </a:r>
            <a:r>
              <a:rPr lang="en-US" dirty="0"/>
              <a:t> de </a:t>
            </a:r>
            <a:r>
              <a:rPr lang="en-US" dirty="0" err="1"/>
              <a:t>textos</a:t>
            </a:r>
            <a:r>
              <a:rPr lang="en-US" dirty="0"/>
              <a:t> </a:t>
            </a:r>
            <a:r>
              <a:rPr lang="en-US" dirty="0" err="1"/>
              <a:t>baseados</a:t>
            </a:r>
            <a:r>
              <a:rPr lang="en-US" dirty="0"/>
              <a:t> </a:t>
            </a:r>
            <a:r>
              <a:rPr lang="en-US" dirty="0" err="1"/>
              <a:t>em</a:t>
            </a:r>
            <a:r>
              <a:rPr lang="en-US" dirty="0"/>
              <a:t> </a:t>
            </a:r>
            <a:r>
              <a:rPr lang="en-US" dirty="0" err="1"/>
              <a:t>grafos</a:t>
            </a:r>
            <a:r>
              <a:rPr lang="en-US" dirty="0"/>
              <a:t>, </a:t>
            </a:r>
            <a:r>
              <a:rPr lang="en-US" dirty="0" err="1"/>
              <a:t>preciso</a:t>
            </a:r>
            <a:r>
              <a:rPr lang="en-US" dirty="0"/>
              <a:t>, </a:t>
            </a:r>
            <a:r>
              <a:rPr lang="en-US" dirty="0" err="1"/>
              <a:t>eficiente</a:t>
            </a:r>
            <a:r>
              <a:rPr lang="en-US" dirty="0"/>
              <a:t> e de </a:t>
            </a:r>
            <a:r>
              <a:rPr lang="en-US" dirty="0" err="1"/>
              <a:t>propósito</a:t>
            </a:r>
            <a:r>
              <a:rPr lang="en-US" dirty="0"/>
              <a:t> </a:t>
            </a:r>
            <a:r>
              <a:rPr lang="en-US" dirty="0" err="1"/>
              <a:t>geral</a:t>
            </a:r>
            <a:r>
              <a:rPr lang="en-US" dirty="0"/>
              <a:t>. </a:t>
            </a:r>
            <a:r>
              <a:rPr lang="en-US" dirty="0" err="1"/>
              <a:t>Combina</a:t>
            </a:r>
            <a:r>
              <a:rPr lang="en-US" dirty="0"/>
              <a:t> um </a:t>
            </a:r>
            <a:r>
              <a:rPr lang="en-US" dirty="0" err="1"/>
              <a:t>modelo</a:t>
            </a:r>
            <a:r>
              <a:rPr lang="en-US" dirty="0"/>
              <a:t> de </a:t>
            </a:r>
            <a:r>
              <a:rPr lang="en-US" dirty="0" err="1"/>
              <a:t>representação</a:t>
            </a:r>
            <a:r>
              <a:rPr lang="en-US" dirty="0"/>
              <a:t> </a:t>
            </a:r>
            <a:r>
              <a:rPr lang="en-US" dirty="0" err="1"/>
              <a:t>baseado</a:t>
            </a:r>
            <a:r>
              <a:rPr lang="en-US" dirty="0"/>
              <a:t> </a:t>
            </a:r>
            <a:r>
              <a:rPr lang="en-US" dirty="0" err="1"/>
              <a:t>em</a:t>
            </a:r>
            <a:r>
              <a:rPr lang="en-US" dirty="0"/>
              <a:t> </a:t>
            </a:r>
            <a:r>
              <a:rPr lang="en-US" dirty="0" err="1"/>
              <a:t>grafos</a:t>
            </a:r>
            <a:r>
              <a:rPr lang="en-US" dirty="0"/>
              <a:t> com um </a:t>
            </a:r>
            <a:r>
              <a:rPr lang="en-US" dirty="0" err="1"/>
              <a:t>arcabouço</a:t>
            </a:r>
            <a:r>
              <a:rPr lang="en-US" dirty="0"/>
              <a:t> </a:t>
            </a:r>
            <a:r>
              <a:rPr lang="en-US" dirty="0" err="1"/>
              <a:t>genérico</a:t>
            </a:r>
            <a:r>
              <a:rPr lang="en-US" dirty="0"/>
              <a:t> de </a:t>
            </a:r>
            <a:r>
              <a:rPr lang="en-US" dirty="0" err="1"/>
              <a:t>síntese</a:t>
            </a:r>
            <a:r>
              <a:rPr lang="en-US" dirty="0"/>
              <a:t> de </a:t>
            </a:r>
            <a:r>
              <a:rPr lang="en-US" dirty="0" err="1"/>
              <a:t>grafos</a:t>
            </a:r>
            <a:r>
              <a:rPr lang="en-US" dirty="0"/>
              <a:t> </a:t>
            </a:r>
            <a:r>
              <a:rPr lang="en-US" dirty="0" err="1"/>
              <a:t>em</a:t>
            </a:r>
            <a:r>
              <a:rPr lang="en-US" dirty="0"/>
              <a:t> </a:t>
            </a:r>
            <a:r>
              <a:rPr lang="en-US" dirty="0" err="1"/>
              <a:t>representações</a:t>
            </a:r>
            <a:r>
              <a:rPr lang="en-US" dirty="0"/>
              <a:t> </a:t>
            </a:r>
            <a:r>
              <a:rPr lang="en-US" dirty="0" err="1"/>
              <a:t>vetoriais</a:t>
            </a:r>
            <a:r>
              <a:rPr lang="en-US" dirty="0"/>
              <a:t>. Bag of Textual Graph </a:t>
            </a:r>
            <a:r>
              <a:rPr lang="en-US" dirty="0" err="1"/>
              <a:t>pode</a:t>
            </a:r>
            <a:r>
              <a:rPr lang="en-US" dirty="0"/>
              <a:t> </a:t>
            </a:r>
            <a:r>
              <a:rPr lang="en-US" dirty="0" err="1"/>
              <a:t>ser</a:t>
            </a:r>
            <a:r>
              <a:rPr lang="en-US" dirty="0"/>
              <a:t> </a:t>
            </a:r>
            <a:r>
              <a:rPr lang="en-US" dirty="0" err="1"/>
              <a:t>utilizado</a:t>
            </a:r>
            <a:r>
              <a:rPr lang="en-US" dirty="0"/>
              <a:t> </a:t>
            </a:r>
            <a:r>
              <a:rPr lang="en-US" dirty="0" err="1"/>
              <a:t>em</a:t>
            </a:r>
            <a:r>
              <a:rPr lang="en-US" dirty="0"/>
              <a:t> </a:t>
            </a:r>
            <a:r>
              <a:rPr lang="en-US" dirty="0" err="1"/>
              <a:t>tarefas</a:t>
            </a:r>
            <a:r>
              <a:rPr lang="en-US" dirty="0"/>
              <a:t> de </a:t>
            </a:r>
            <a:r>
              <a:rPr lang="en-US" dirty="0" err="1"/>
              <a:t>classificação</a:t>
            </a:r>
            <a:r>
              <a:rPr lang="en-US" dirty="0"/>
              <a:t> e </a:t>
            </a:r>
            <a:r>
              <a:rPr lang="en-US" dirty="0" err="1"/>
              <a:t>recuperação</a:t>
            </a:r>
            <a:r>
              <a:rPr lang="en-US" dirty="0"/>
              <a:t> de </a:t>
            </a:r>
            <a:r>
              <a:rPr lang="en-US" dirty="0" err="1"/>
              <a:t>textos</a:t>
            </a:r>
            <a:r>
              <a:rPr lang="en-US" dirty="0"/>
              <a:t>. </a:t>
            </a:r>
            <a:r>
              <a:rPr lang="en-US" dirty="0" err="1"/>
              <a:t>Ele</a:t>
            </a:r>
            <a:r>
              <a:rPr lang="en-US" dirty="0"/>
              <a:t> </a:t>
            </a:r>
            <a:r>
              <a:rPr lang="en-US" dirty="0" err="1"/>
              <a:t>pode</a:t>
            </a:r>
            <a:r>
              <a:rPr lang="en-US" dirty="0"/>
              <a:t> </a:t>
            </a:r>
            <a:r>
              <a:rPr lang="en-US" dirty="0" err="1"/>
              <a:t>representar</a:t>
            </a:r>
            <a:r>
              <a:rPr lang="en-US" dirty="0"/>
              <a:t> </a:t>
            </a:r>
            <a:r>
              <a:rPr lang="en-US" dirty="0" err="1"/>
              <a:t>informações</a:t>
            </a:r>
            <a:r>
              <a:rPr lang="en-US" dirty="0"/>
              <a:t> </a:t>
            </a:r>
            <a:r>
              <a:rPr lang="en-US" dirty="0" err="1"/>
              <a:t>estruturais</a:t>
            </a:r>
            <a:r>
              <a:rPr lang="en-US" dirty="0"/>
              <a:t> or </a:t>
            </a:r>
            <a:r>
              <a:rPr lang="en-US" dirty="0" err="1"/>
              <a:t>semânticas</a:t>
            </a:r>
            <a:r>
              <a:rPr lang="en-US" dirty="0"/>
              <a:t>, </a:t>
            </a:r>
            <a:r>
              <a:rPr lang="en-US" dirty="0" err="1"/>
              <a:t>como</a:t>
            </a:r>
            <a:r>
              <a:rPr lang="en-US" dirty="0"/>
              <a:t> </a:t>
            </a:r>
            <a:r>
              <a:rPr lang="en-US" dirty="0" err="1"/>
              <a:t>ordem</a:t>
            </a:r>
            <a:r>
              <a:rPr lang="en-US" dirty="0"/>
              <a:t> e </a:t>
            </a:r>
            <a:r>
              <a:rPr lang="en-US" dirty="0" err="1"/>
              <a:t>proximidade</a:t>
            </a:r>
            <a:r>
              <a:rPr lang="en-US" dirty="0"/>
              <a:t> dos </a:t>
            </a:r>
            <a:r>
              <a:rPr lang="en-US" dirty="0" err="1"/>
              <a:t>termos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Nós</a:t>
            </a:r>
            <a:r>
              <a:rPr lang="en-US" dirty="0"/>
              <a:t> </a:t>
            </a:r>
            <a:r>
              <a:rPr lang="en-US" dirty="0" err="1"/>
              <a:t>desenvolveremos</a:t>
            </a:r>
            <a:r>
              <a:rPr lang="en-US" dirty="0"/>
              <a:t> um </a:t>
            </a:r>
            <a:r>
              <a:rPr lang="en-US" dirty="0" err="1"/>
              <a:t>método</a:t>
            </a:r>
            <a:r>
              <a:rPr lang="en-US" dirty="0"/>
              <a:t> de </a:t>
            </a:r>
            <a:r>
              <a:rPr lang="en-US" dirty="0" err="1"/>
              <a:t>seleção</a:t>
            </a:r>
            <a:r>
              <a:rPr lang="en-US" dirty="0"/>
              <a:t> de features que </a:t>
            </a:r>
            <a:r>
              <a:rPr lang="en-US" dirty="0" err="1"/>
              <a:t>além</a:t>
            </a:r>
            <a:r>
              <a:rPr lang="en-US" dirty="0"/>
              <a:t> de </a:t>
            </a:r>
            <a:r>
              <a:rPr lang="en-US" dirty="0" err="1"/>
              <a:t>tratar</a:t>
            </a:r>
            <a:r>
              <a:rPr lang="en-US" dirty="0"/>
              <a:t> as </a:t>
            </a:r>
            <a:r>
              <a:rPr lang="en-US" dirty="0" err="1"/>
              <a:t>informações</a:t>
            </a:r>
            <a:r>
              <a:rPr lang="en-US" dirty="0"/>
              <a:t> do context temporal, </a:t>
            </a:r>
            <a:r>
              <a:rPr lang="en-US" dirty="0" err="1"/>
              <a:t>deve</a:t>
            </a:r>
            <a:r>
              <a:rPr lang="en-US" dirty="0"/>
              <a:t> </a:t>
            </a:r>
            <a:r>
              <a:rPr lang="en-US" dirty="0" err="1"/>
              <a:t>ser</a:t>
            </a:r>
            <a:r>
              <a:rPr lang="en-US" dirty="0"/>
              <a:t> </a:t>
            </a:r>
            <a:r>
              <a:rPr lang="en-US" dirty="0" err="1"/>
              <a:t>adequado</a:t>
            </a:r>
            <a:r>
              <a:rPr lang="en-US" dirty="0"/>
              <a:t> para dados </a:t>
            </a:r>
            <a:r>
              <a:rPr lang="en-US" dirty="0" err="1"/>
              <a:t>desbalanceados</a:t>
            </a:r>
            <a:r>
              <a:rPr lang="en-US" dirty="0"/>
              <a:t> e </a:t>
            </a:r>
            <a:r>
              <a:rPr lang="en-US" dirty="0" err="1"/>
              <a:t>em</a:t>
            </a:r>
            <a:r>
              <a:rPr lang="en-US" dirty="0"/>
              <a:t> </a:t>
            </a:r>
            <a:r>
              <a:rPr lang="en-US" dirty="0" err="1"/>
              <a:t>alta</a:t>
            </a:r>
            <a:r>
              <a:rPr lang="en-US" dirty="0"/>
              <a:t> </a:t>
            </a:r>
            <a:r>
              <a:rPr lang="en-US" dirty="0" err="1"/>
              <a:t>dimensão</a:t>
            </a:r>
            <a:r>
              <a:rPr lang="en-US" dirty="0"/>
              <a:t>.  Como </a:t>
            </a:r>
            <a:r>
              <a:rPr lang="en-US" dirty="0" err="1"/>
              <a:t>ponto</a:t>
            </a:r>
            <a:r>
              <a:rPr lang="en-US" dirty="0"/>
              <a:t> de </a:t>
            </a:r>
            <a:r>
              <a:rPr lang="en-US" dirty="0" err="1"/>
              <a:t>partida</a:t>
            </a:r>
            <a:r>
              <a:rPr lang="en-US" dirty="0"/>
              <a:t>, </a:t>
            </a:r>
            <a:r>
              <a:rPr lang="en-US" dirty="0" err="1"/>
              <a:t>nós</a:t>
            </a:r>
            <a:r>
              <a:rPr lang="en-US" dirty="0"/>
              <a:t> </a:t>
            </a:r>
            <a:r>
              <a:rPr lang="en-US" dirty="0" err="1"/>
              <a:t>utilizaremos</a:t>
            </a:r>
            <a:r>
              <a:rPr lang="en-US" dirty="0"/>
              <a:t> </a:t>
            </a:r>
            <a:r>
              <a:rPr lang="en-US" dirty="0" err="1"/>
              <a:t>abordagens</a:t>
            </a:r>
            <a:r>
              <a:rPr lang="en-US" dirty="0"/>
              <a:t> </a:t>
            </a:r>
            <a:r>
              <a:rPr lang="en-US" dirty="0" err="1"/>
              <a:t>promissoras</a:t>
            </a:r>
            <a:r>
              <a:rPr lang="en-US" dirty="0"/>
              <a:t> </a:t>
            </a:r>
            <a:r>
              <a:rPr lang="en-US" dirty="0" err="1"/>
              <a:t>baseadas</a:t>
            </a:r>
            <a:r>
              <a:rPr lang="en-US" dirty="0"/>
              <a:t> </a:t>
            </a:r>
            <a:r>
              <a:rPr lang="en-US" dirty="0" err="1"/>
              <a:t>em</a:t>
            </a:r>
            <a:r>
              <a:rPr lang="en-US" dirty="0"/>
              <a:t> </a:t>
            </a:r>
            <a:r>
              <a:rPr lang="en-US" dirty="0" err="1"/>
              <a:t>programação</a:t>
            </a:r>
            <a:r>
              <a:rPr lang="en-US" dirty="0"/>
              <a:t> </a:t>
            </a:r>
            <a:r>
              <a:rPr lang="en-US" dirty="0" err="1"/>
              <a:t>genética.Viegas</a:t>
            </a:r>
            <a:r>
              <a:rPr lang="en-US" dirty="0"/>
              <a:t> et. al[].</a:t>
            </a:r>
            <a:endPar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24</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 dos nossos modelos de aprendizagem utilizaremos abordagens tradicionais de aprendizado de máquina para a predição do nível de severidade. Fazendo assim nós poderemos </a:t>
            </a:r>
            <a:r>
              <a:rPr lang="pt-BR" noProof="0" dirty="0" err="1"/>
              <a:t>comparer</a:t>
            </a:r>
            <a:r>
              <a:rPr lang="pt-BR" noProof="0" dirty="0"/>
              <a:t> diretamente a nossa abordagem com as abordagens propostas na literatura.</a:t>
            </a:r>
          </a:p>
        </p:txBody>
      </p:sp>
      <p:sp>
        <p:nvSpPr>
          <p:cNvPr id="4" name="Slide Number Placeholder 3"/>
          <p:cNvSpPr>
            <a:spLocks noGrp="1"/>
          </p:cNvSpPr>
          <p:nvPr>
            <p:ph type="sldNum" sz="quarter" idx="5"/>
          </p:nvPr>
        </p:nvSpPr>
        <p:spPr/>
        <p:txBody>
          <a:bodyPr/>
          <a:lstStyle/>
          <a:p>
            <a:fld id="{2E37981E-99AA-524C-88BC-A32F11FE0861}" type="slidenum">
              <a:rPr lang="en-US" smtClean="0"/>
              <a:t>25</a:t>
            </a:fld>
            <a:endParaRPr lang="en-US"/>
          </a:p>
        </p:txBody>
      </p:sp>
    </p:spTree>
    <p:extLst>
      <p:ext uri="{BB962C8B-B14F-4D97-AF65-F5344CB8AC3E}">
        <p14:creationId xmlns:p14="http://schemas.microsoft.com/office/powerpoint/2010/main" val="734980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Nenhuma abordagem utilizou abordagens baseadas em data-</a:t>
            </a:r>
            <a:r>
              <a:rPr lang="pt-BR" noProof="0" dirty="0" err="1"/>
              <a:t>driven</a:t>
            </a:r>
            <a:r>
              <a:rPr lang="pt-BR" noProof="0" dirty="0"/>
              <a:t> no estado da arte, como redes neurais profundas. Como ponto de partida, nós investigaremos a redes </a:t>
            </a:r>
            <a:r>
              <a:rPr lang="pt-BR" noProof="0" dirty="0" err="1"/>
              <a:t>convolucionais</a:t>
            </a:r>
            <a:r>
              <a:rPr lang="pt-BR" noProof="0" dirty="0"/>
              <a:t> e redes recorrentes. Estas duas redes tem sido utilizados com sucesso classificação de texto e podem representar abordagens promissoras para o nosso problema.</a:t>
            </a:r>
            <a:endParaRPr lang="pt-BR" sz="1200" noProof="0" dirty="0">
              <a:solidFill>
                <a:schemeClr val="accent6"/>
              </a:solidFill>
              <a:latin typeface="Arial" panose="020B0604020202020204" pitchFamily="34" charset="0"/>
              <a:ea typeface="Tahoma" panose="020B0604030504040204" pitchFamily="34" charset="0"/>
              <a:cs typeface="Arial" panose="020B0604020202020204" pitchFamily="34" charset="0"/>
            </a:endParaRP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26</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a:t>
            </a:r>
            <a:r>
              <a:rPr lang="en-US" dirty="0" err="1"/>
              <a:t>nosso</a:t>
            </a:r>
            <a:r>
              <a:rPr lang="en-US" dirty="0"/>
              <a:t> timeline </a:t>
            </a:r>
            <a:r>
              <a:rPr lang="en-US" dirty="0" err="1"/>
              <a:t>apresenta</a:t>
            </a:r>
            <a:r>
              <a:rPr lang="en-US" dirty="0"/>
              <a:t> </a:t>
            </a:r>
            <a:r>
              <a:rPr lang="en-US" dirty="0" err="1"/>
              <a:t>resumidamenta</a:t>
            </a:r>
            <a:r>
              <a:rPr lang="en-US" dirty="0"/>
              <a:t> as </a:t>
            </a:r>
            <a:r>
              <a:rPr lang="en-US" dirty="0" err="1"/>
              <a:t>atividades</a:t>
            </a:r>
            <a:r>
              <a:rPr lang="en-US" dirty="0"/>
              <a:t> macros que </a:t>
            </a:r>
            <a:r>
              <a:rPr lang="en-US" dirty="0" err="1"/>
              <a:t>já</a:t>
            </a:r>
            <a:r>
              <a:rPr lang="en-US" dirty="0"/>
              <a:t> </a:t>
            </a:r>
            <a:r>
              <a:rPr lang="en-US" dirty="0" err="1"/>
              <a:t>executamos</a:t>
            </a:r>
            <a:r>
              <a:rPr lang="en-US" dirty="0"/>
              <a:t> e as </a:t>
            </a:r>
            <a:r>
              <a:rPr lang="en-US" dirty="0" err="1"/>
              <a:t>etapas</a:t>
            </a:r>
            <a:r>
              <a:rPr lang="en-US" dirty="0"/>
              <a:t> que </a:t>
            </a:r>
            <a:r>
              <a:rPr lang="en-US" dirty="0" err="1"/>
              <a:t>nós</a:t>
            </a:r>
            <a:r>
              <a:rPr lang="en-US" dirty="0"/>
              <a:t> </a:t>
            </a:r>
            <a:r>
              <a:rPr lang="en-US" dirty="0" err="1"/>
              <a:t>predentemos</a:t>
            </a:r>
            <a:r>
              <a:rPr lang="en-US" dirty="0"/>
              <a:t> </a:t>
            </a:r>
            <a:r>
              <a:rPr lang="en-US" dirty="0" err="1"/>
              <a:t>executar</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27</a:t>
            </a:fld>
            <a:endParaRPr lang="en-US"/>
          </a:p>
        </p:txBody>
      </p:sp>
    </p:spTree>
    <p:extLst>
      <p:ext uri="{BB962C8B-B14F-4D97-AF65-F5344CB8AC3E}">
        <p14:creationId xmlns:p14="http://schemas.microsoft.com/office/powerpoint/2010/main" val="4168217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esperamos</a:t>
            </a:r>
            <a:r>
              <a:rPr lang="en-US" dirty="0"/>
              <a:t> </a:t>
            </a:r>
            <a:r>
              <a:rPr lang="en-US" dirty="0" err="1"/>
              <a:t>contribuir</a:t>
            </a:r>
            <a:r>
              <a:rPr lang="en-US" dirty="0"/>
              <a:t> com </a:t>
            </a:r>
            <a:r>
              <a:rPr lang="en-US" dirty="0" err="1"/>
              <a:t>duas</a:t>
            </a:r>
            <a:r>
              <a:rPr lang="en-US" dirty="0"/>
              <a:t> </a:t>
            </a:r>
            <a:r>
              <a:rPr lang="en-US" dirty="0" err="1"/>
              <a:t>áreas</a:t>
            </a:r>
            <a:r>
              <a:rPr lang="en-US" dirty="0"/>
              <a:t> </a:t>
            </a:r>
            <a:r>
              <a:rPr lang="en-US" dirty="0" err="1"/>
              <a:t>distintas</a:t>
            </a:r>
            <a:r>
              <a:rPr lang="en-US" dirty="0"/>
              <a:t>, a </a:t>
            </a:r>
            <a:r>
              <a:rPr lang="en-US" dirty="0" err="1"/>
              <a:t>ciência</a:t>
            </a:r>
            <a:r>
              <a:rPr lang="en-US" dirty="0"/>
              <a:t> de </a:t>
            </a:r>
            <a:r>
              <a:rPr lang="en-US" dirty="0" err="1"/>
              <a:t>computação</a:t>
            </a:r>
            <a:r>
              <a:rPr lang="en-US" dirty="0"/>
              <a:t> com </a:t>
            </a:r>
            <a:r>
              <a:rPr lang="en-US" dirty="0" err="1"/>
              <a:t>novos</a:t>
            </a:r>
            <a:r>
              <a:rPr lang="en-US" dirty="0"/>
              <a:t> </a:t>
            </a:r>
            <a:r>
              <a:rPr lang="en-US" dirty="0" err="1"/>
              <a:t>modelos</a:t>
            </a:r>
            <a:r>
              <a:rPr lang="en-US" dirty="0"/>
              <a:t> de </a:t>
            </a:r>
            <a:r>
              <a:rPr lang="en-US" dirty="0" err="1"/>
              <a:t>aprendizagem</a:t>
            </a:r>
            <a:r>
              <a:rPr lang="en-US" dirty="0"/>
              <a:t> para </a:t>
            </a:r>
            <a:r>
              <a:rPr lang="en-US" dirty="0" err="1"/>
              <a:t>predição</a:t>
            </a:r>
            <a:r>
              <a:rPr lang="en-US" dirty="0"/>
              <a:t> de </a:t>
            </a:r>
            <a:r>
              <a:rPr lang="en-US" dirty="0" err="1"/>
              <a:t>severidade</a:t>
            </a:r>
            <a:r>
              <a:rPr lang="en-US" dirty="0"/>
              <a:t> de bugs </a:t>
            </a:r>
            <a:r>
              <a:rPr lang="en-US" dirty="0" err="1"/>
              <a:t>relatados</a:t>
            </a:r>
            <a:r>
              <a:rPr lang="en-US" dirty="0"/>
              <a:t> </a:t>
            </a:r>
            <a:r>
              <a:rPr lang="en-US" dirty="0" err="1"/>
              <a:t>em</a:t>
            </a:r>
            <a:r>
              <a:rPr lang="en-US" dirty="0"/>
              <a:t> bug reports. </a:t>
            </a:r>
            <a:r>
              <a:rPr lang="en-US" dirty="0" err="1"/>
              <a:t>Tais</a:t>
            </a:r>
            <a:r>
              <a:rPr lang="en-US" dirty="0"/>
              <a:t> models </a:t>
            </a:r>
            <a:r>
              <a:rPr lang="en-US" dirty="0" err="1"/>
              <a:t>deverão</a:t>
            </a:r>
            <a:r>
              <a:rPr lang="en-US" dirty="0"/>
              <a:t> considerer o context temporal do bug report, </a:t>
            </a:r>
            <a:r>
              <a:rPr lang="en-US" dirty="0" err="1"/>
              <a:t>bem</a:t>
            </a:r>
            <a:r>
              <a:rPr lang="en-US" dirty="0"/>
              <a:t> </a:t>
            </a:r>
            <a:r>
              <a:rPr lang="en-US" dirty="0" err="1"/>
              <a:t>como</a:t>
            </a:r>
            <a:r>
              <a:rPr lang="en-US" dirty="0"/>
              <a:t>, tartar dados </a:t>
            </a:r>
            <a:r>
              <a:rPr lang="en-US" dirty="0" err="1"/>
              <a:t>desbalanceados</a:t>
            </a:r>
            <a:r>
              <a:rPr lang="en-US" dirty="0"/>
              <a:t> e de </a:t>
            </a:r>
            <a:r>
              <a:rPr lang="en-US" dirty="0" err="1"/>
              <a:t>alta</a:t>
            </a:r>
            <a:r>
              <a:rPr lang="en-US" dirty="0"/>
              <a:t> </a:t>
            </a:r>
            <a:r>
              <a:rPr lang="en-US" dirty="0" err="1"/>
              <a:t>dimensionalidade</a:t>
            </a:r>
            <a:r>
              <a:rPr lang="en-US" dirty="0"/>
              <a:t> </a:t>
            </a:r>
            <a:r>
              <a:rPr lang="en-US" dirty="0" err="1"/>
              <a:t>neste</a:t>
            </a:r>
            <a:r>
              <a:rPr lang="en-US" dirty="0"/>
              <a:t> context. </a:t>
            </a:r>
            <a:r>
              <a:rPr lang="en-US" dirty="0" err="1"/>
              <a:t>Nós</a:t>
            </a:r>
            <a:r>
              <a:rPr lang="en-US" dirty="0"/>
              <a:t> </a:t>
            </a:r>
            <a:r>
              <a:rPr lang="en-US" dirty="0" err="1"/>
              <a:t>esperamos</a:t>
            </a:r>
            <a:r>
              <a:rPr lang="en-US" dirty="0"/>
              <a:t> </a:t>
            </a:r>
            <a:r>
              <a:rPr lang="en-US" dirty="0" err="1"/>
              <a:t>também</a:t>
            </a:r>
            <a:r>
              <a:rPr lang="en-US" dirty="0"/>
              <a:t> </a:t>
            </a:r>
            <a:r>
              <a:rPr lang="en-US" dirty="0" err="1"/>
              <a:t>contribuir</a:t>
            </a:r>
            <a:r>
              <a:rPr lang="en-US" dirty="0"/>
              <a:t> para a </a:t>
            </a:r>
            <a:r>
              <a:rPr lang="en-US" dirty="0" err="1"/>
              <a:t>manutenção</a:t>
            </a:r>
            <a:r>
              <a:rPr lang="en-US" dirty="0"/>
              <a:t> de FLOSS, com </a:t>
            </a:r>
            <a:r>
              <a:rPr lang="en-US" dirty="0" err="1"/>
              <a:t>modelos</a:t>
            </a:r>
            <a:r>
              <a:rPr lang="en-US" dirty="0"/>
              <a:t> que </a:t>
            </a:r>
            <a:r>
              <a:rPr lang="en-US" dirty="0" err="1"/>
              <a:t>possam</a:t>
            </a:r>
            <a:r>
              <a:rPr lang="en-US" dirty="0"/>
              <a:t> </a:t>
            </a:r>
            <a:r>
              <a:rPr lang="en-US" dirty="0" err="1"/>
              <a:t>tratar</a:t>
            </a:r>
            <a:r>
              <a:rPr lang="en-US" dirty="0"/>
              <a:t> </a:t>
            </a:r>
            <a:r>
              <a:rPr lang="en-US" dirty="0" err="1"/>
              <a:t>ou</a:t>
            </a:r>
            <a:r>
              <a:rPr lang="en-US" dirty="0"/>
              <a:t> </a:t>
            </a:r>
            <a:r>
              <a:rPr lang="en-US" dirty="0" err="1"/>
              <a:t>reduzir</a:t>
            </a:r>
            <a:r>
              <a:rPr lang="en-US" dirty="0"/>
              <a:t> a </a:t>
            </a:r>
            <a:r>
              <a:rPr lang="en-US" dirty="0" err="1"/>
              <a:t>quantidade</a:t>
            </a:r>
            <a:r>
              <a:rPr lang="en-US" dirty="0"/>
              <a:t> de long-lived bug reports.</a:t>
            </a:r>
          </a:p>
        </p:txBody>
      </p:sp>
      <p:sp>
        <p:nvSpPr>
          <p:cNvPr id="4" name="Slide Number Placeholder 3"/>
          <p:cNvSpPr>
            <a:spLocks noGrp="1"/>
          </p:cNvSpPr>
          <p:nvPr>
            <p:ph type="sldNum" sz="quarter" idx="5"/>
          </p:nvPr>
        </p:nvSpPr>
        <p:spPr/>
        <p:txBody>
          <a:bodyPr/>
          <a:lstStyle/>
          <a:p>
            <a:fld id="{2E37981E-99AA-524C-88BC-A32F11FE0861}" type="slidenum">
              <a:rPr lang="en-US" smtClean="0"/>
              <a:t>28</a:t>
            </a:fld>
            <a:endParaRPr lang="en-US"/>
          </a:p>
        </p:txBody>
      </p:sp>
    </p:spTree>
    <p:extLst>
      <p:ext uri="{BB962C8B-B14F-4D97-AF65-F5344CB8AC3E}">
        <p14:creationId xmlns:p14="http://schemas.microsoft.com/office/powerpoint/2010/main" val="3082818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41</a:t>
            </a:fld>
            <a:endParaRPr lang="en-US"/>
          </a:p>
        </p:txBody>
      </p:sp>
    </p:spTree>
    <p:extLst>
      <p:ext uri="{BB962C8B-B14F-4D97-AF65-F5344CB8AC3E}">
        <p14:creationId xmlns:p14="http://schemas.microsoft.com/office/powerpoint/2010/main" val="3000299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51</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54</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Um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um documento que permite aos usuários registrarem as ocorrências de bugs em um determinado software. # Uma vez que 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tenha sido registrado, ele é armazenado pelo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tracking</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system em um repositório. # A quantidade de bugs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em projetos de FLOSS médios e grandes é frequentemente muito alta. # Por exemplo, o Eclipse teve de 2013 a 2015 aproximadamente 84.000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abertos por usuários de diversos lugares com habilidades técnicas diferentes.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Posteriormente, a equipe de desenvolvimento ou manutenção realiza um processo de triagem. De acordo com nosso mapeamento da literatura, é um processo ainda essencialmente manual e bastante sujeito a erros. (próximo slide)</a:t>
            </a:r>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55</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57</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61</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62</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O processo de triagem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envolve algumas atividades, como por exemplo, a confirmação do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definição da prioridade, o ajuste da severidade e atribuição de quem corrigirá o bug. </a:t>
            </a: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4000" noProof="0" dirty="0">
                <a:latin typeface="Arial" panose="020B0604020202020204" pitchFamily="34" charset="0"/>
                <a:ea typeface="Tahoma" panose="020B0604030504040204" pitchFamily="34" charset="0"/>
                <a:cs typeface="Arial" panose="020B0604020202020204" pitchFamily="34" charset="0"/>
              </a:rPr>
              <a:t>Por que nos preocupar com a severidade de um bug relatado em um bug </a:t>
            </a:r>
            <a:r>
              <a:rPr lang="pt-BR" sz="4000" noProof="0" dirty="0" err="1">
                <a:latin typeface="Arial" panose="020B0604020202020204" pitchFamily="34" charset="0"/>
                <a:ea typeface="Tahoma" panose="020B0604030504040204" pitchFamily="34" charset="0"/>
                <a:cs typeface="Arial" panose="020B0604020202020204" pitchFamily="34" charset="0"/>
              </a:rPr>
              <a:t>report</a:t>
            </a:r>
            <a:r>
              <a:rPr lang="pt-BR" sz="4000" noProof="0" dirty="0">
                <a:latin typeface="Arial" panose="020B0604020202020204" pitchFamily="34" charset="0"/>
                <a:ea typeface="Tahoma" panose="020B0604030504040204" pitchFamily="34" charset="0"/>
                <a:cs typeface="Arial" panose="020B0604020202020204" pitchFamily="34" charset="0"/>
              </a:rPr>
              <a:t>? #O nível de severidade,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trivial (um problema cosmético, como um erro de ortografia) até </a:t>
            </a:r>
            <a:r>
              <a:rPr lang="pt-BR" sz="4000" noProof="0" dirty="0" err="1">
                <a:latin typeface="Arial" panose="020B0604020202020204" pitchFamily="34" charset="0"/>
                <a:ea typeface="Tahoma" panose="020B0604030504040204" pitchFamily="34" charset="0"/>
                <a:cs typeface="Arial" panose="020B0604020202020204" pitchFamily="34" charset="0"/>
              </a:rPr>
              <a:t>blocker</a:t>
            </a:r>
            <a:r>
              <a:rPr lang="pt-BR" sz="4000" noProof="0" dirty="0">
                <a:latin typeface="Arial" panose="020B0604020202020204" pitchFamily="34" charset="0"/>
                <a:ea typeface="Tahoma" panose="020B0604030504040204" pitchFamily="34" charset="0"/>
                <a:cs typeface="Arial" panose="020B0604020202020204" pitchFamily="34" charset="0"/>
              </a:rPr>
              <a:t> (que impede o desenvolvimento ou testes) mais o atributo de prioridade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Buzilla</a:t>
            </a:r>
            <a:r>
              <a:rPr lang="pt-BR" sz="4000" noProof="0" dirty="0">
                <a:latin typeface="Arial" panose="020B0604020202020204" pitchFamily="34" charset="0"/>
                <a:ea typeface="Tahoma" panose="020B0604030504040204" pitchFamily="34" charset="0"/>
                <a:cs typeface="Arial" panose="020B0604020202020204" pitchFamily="34" charset="0"/>
              </a:rPr>
              <a:t> varia de p1 (mais prioritário) a p5 (menos prioritário) define a importância do bug. #Essa informação ajuda a equipe de desenvolvimento a planejar as ações de manutenção e evolução do produto.</a:t>
            </a: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No decorrer da nossa pesquisa, tanto através do nosso mapeamento sistemático quanto dos nossos estudos exploratórios, nós percebemos que grande parte dos bug </a:t>
            </a:r>
            <a:r>
              <a:rPr lang="pt-BR" noProof="0" dirty="0" err="1"/>
              <a:t>reports</a:t>
            </a:r>
            <a:r>
              <a:rPr lang="pt-BR" noProof="0" dirty="0"/>
              <a:t> são fechados dentro de uma semana por razões de diversas (como, por exemplo, um bug não confirmado ou um bug duplicado). Então parece que predizer a </a:t>
            </a:r>
            <a:r>
              <a:rPr lang="pt-BR" noProof="0" dirty="0" err="1"/>
              <a:t>severity</a:t>
            </a:r>
            <a:r>
              <a:rPr lang="pt-BR" noProof="0" dirty="0"/>
              <a:t> para esse grupo de bug </a:t>
            </a:r>
            <a:r>
              <a:rPr lang="pt-BR" noProof="0" dirty="0" err="1"/>
              <a:t>reports</a:t>
            </a:r>
            <a:r>
              <a:rPr lang="pt-BR" noProof="0" dirty="0"/>
              <a:t> </a:t>
            </a:r>
            <a:r>
              <a:rPr lang="pt-BR" noProof="0" dirty="0" err="1"/>
              <a:t>parace</a:t>
            </a:r>
            <a:r>
              <a:rPr lang="pt-BR" noProof="0" dirty="0"/>
              <a:t> não ser muito útil bem como, a quantidade de informações para realizar essa predição poder ser ainda insuficiente. Por outro lado, 90% de bugs </a:t>
            </a:r>
            <a:r>
              <a:rPr lang="pt-BR" noProof="0" dirty="0" err="1"/>
              <a:t>reports</a:t>
            </a:r>
            <a:r>
              <a:rPr lang="pt-BR" noProof="0" dirty="0"/>
              <a:t> relacionados a </a:t>
            </a:r>
            <a:r>
              <a:rPr lang="pt-BR" noProof="0" dirty="0" err="1"/>
              <a:t>long-lived</a:t>
            </a:r>
            <a:r>
              <a:rPr lang="pt-BR" noProof="0" dirty="0"/>
              <a:t> bugs afetam negativamente a experiência do usuário  e esforços para predizer a severidade de bugs que possuem um ciclo de vida maior pode ser mais </a:t>
            </a:r>
            <a:r>
              <a:rPr lang="pt-BR" noProof="0" dirty="0" err="1"/>
              <a:t>últil</a:t>
            </a:r>
            <a:r>
              <a:rPr lang="pt-BR" noProof="0" dirty="0"/>
              <a:t> para a equipe de manutenção. Há relatos na literatura de desenvolvedores dizendo que a predição de severidade seria fundamental para agilizar esse processo.</a:t>
            </a:r>
          </a:p>
          <a:p>
            <a:endParaRPr lang="pt-BR" noProof="0" dirty="0"/>
          </a:p>
          <a:p>
            <a:r>
              <a:rPr lang="pt-BR" noProof="0" dirty="0"/>
              <a:t> A abordagens propostas na literatura não se preocuparam com o ciclo de vida, não fazendo distinção entre short </a:t>
            </a:r>
            <a:r>
              <a:rPr lang="pt-BR" noProof="0" dirty="0" err="1"/>
              <a:t>and</a:t>
            </a:r>
            <a:r>
              <a:rPr lang="pt-BR" noProof="0" dirty="0"/>
              <a:t> </a:t>
            </a:r>
            <a:r>
              <a:rPr lang="pt-BR" noProof="0" dirty="0" err="1"/>
              <a:t>long-live</a:t>
            </a:r>
            <a:r>
              <a:rPr lang="pt-BR" noProof="0" dirty="0"/>
              <a:t> bugs, e com isto não levaram em consideração o contexto temporal dos bugs </a:t>
            </a:r>
            <a:r>
              <a:rPr lang="pt-BR" noProof="0" dirty="0" err="1"/>
              <a:t>reports</a:t>
            </a:r>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29037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Uma das nossas hipóteses é que o contexto temporal do bug </a:t>
            </a:r>
            <a:r>
              <a:rPr lang="pt-BR" noProof="0" dirty="0" err="1"/>
              <a:t>reports</a:t>
            </a:r>
            <a:r>
              <a:rPr lang="pt-BR" noProof="0" dirty="0"/>
              <a:t> pode melhorar o desempenho da predição, por isso um dos nossos objetivos de pesquisa é modelar e utilizar essa informação na predição da severidade. Nós podemos enxergar o contexto temporal do bug </a:t>
            </a:r>
            <a:r>
              <a:rPr lang="pt-BR" noProof="0" dirty="0" err="1"/>
              <a:t>report</a:t>
            </a:r>
            <a:r>
              <a:rPr lang="pt-BR" noProof="0" dirty="0"/>
              <a:t> como interno ou local, quando as informações dos seus atributos evoluirão no decorrer do seu ciclo de vida. Por exemplo, no momento que um bug </a:t>
            </a:r>
            <a:r>
              <a:rPr lang="pt-BR" noProof="0" dirty="0" err="1"/>
              <a:t>report</a:t>
            </a:r>
            <a:r>
              <a:rPr lang="pt-BR" noProof="0" dirty="0"/>
              <a:t> é criado, provavelmente nenhum comentário será escrito. Entretanto, no decorrer do tempo, diversos comentários poderão ser escritos pelos usuários ou pelos desenvolvedores que ajudarão a prever a severidade do bug.</a:t>
            </a:r>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165751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Além do </a:t>
            </a:r>
            <a:r>
              <a:rPr lang="pt-BR" noProof="0" dirty="0" err="1"/>
              <a:t>context</a:t>
            </a:r>
            <a:r>
              <a:rPr lang="pt-BR" noProof="0" dirty="0"/>
              <a:t> temporal local, existe também o contexto temporal externo que diz respeito ao relacionamento de um bug </a:t>
            </a:r>
            <a:r>
              <a:rPr lang="pt-BR" noProof="0" dirty="0" err="1"/>
              <a:t>report</a:t>
            </a:r>
            <a:r>
              <a:rPr lang="pt-BR" noProof="0" dirty="0"/>
              <a:t> com outros bugs </a:t>
            </a:r>
            <a:r>
              <a:rPr lang="pt-BR" noProof="0" dirty="0" err="1"/>
              <a:t>reports</a:t>
            </a:r>
            <a:r>
              <a:rPr lang="pt-BR" noProof="0" dirty="0"/>
              <a:t>. Tais relacionamentos podem acontecer no decorrer do tempo. Por exemplo, o bug </a:t>
            </a:r>
            <a:r>
              <a:rPr lang="pt-BR" noProof="0" dirty="0" err="1"/>
              <a:t>report</a:t>
            </a:r>
            <a:r>
              <a:rPr lang="pt-BR" noProof="0" dirty="0"/>
              <a:t> 10078 do HADOOP está relacionado a três outros 3 bug </a:t>
            </a:r>
            <a:r>
              <a:rPr lang="pt-BR" noProof="0" dirty="0" err="1"/>
              <a:t>reports</a:t>
            </a:r>
            <a:r>
              <a:rPr lang="pt-BR" noProof="0" dirty="0"/>
              <a:t> e “quebra” ou provoca um falha em outros dois. Este bug levou mais levou mais de duas semanas para ser corrigido e sua severidade continuou como “</a:t>
            </a:r>
            <a:r>
              <a:rPr lang="pt-BR" noProof="0" dirty="0" err="1"/>
              <a:t>minor</a:t>
            </a:r>
            <a:r>
              <a:rPr lang="pt-BR" noProof="0" dirty="0"/>
              <a:t>” até o seu fechamento. Nós suspeitamos que se a equipe desenvolvimento tivesse a disposição um </a:t>
            </a:r>
            <a:r>
              <a:rPr lang="pt-BR" noProof="0" dirty="0" err="1"/>
              <a:t>preditor</a:t>
            </a:r>
            <a:r>
              <a:rPr lang="pt-BR" noProof="0" dirty="0"/>
              <a:t> que analisasse contexto temporal local e global, a severidade deste bug poderia ser elevada, chamando a atenção da equipe de desenvolvimento para corrigi-lo mais rapidamente..</a:t>
            </a:r>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190083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 partir de estudos exploratórios em diversos repositórios, como por exemplo, o CASSANDRA nós identificamos que a severidade default é a severidade atribuída à maior porcentagem de bugs. Isto também ficou evidente, a partir do nosso mapeamento sistemático que apontou que dos 27 artigos apenas 7 tentaram tratar a severidade default utilizando métodos convencionais. O restante dos artigos ignorou a classe default a responsável pelo maior desbalanceamento. </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291142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normAutofit/>
          </a:bodyPr>
          <a:lstStyle>
            <a:lvl1pPr algn="ctr">
              <a:defRPr sz="5400" b="1">
                <a:solidFill>
                  <a:schemeClr val="tx1">
                    <a:lumMod val="65000"/>
                    <a:lumOff val="3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981114" cy="611059"/>
          </a:xfrm>
        </p:spPr>
        <p:txBody>
          <a:bodyPr>
            <a:noAutofit/>
          </a:bodyPr>
          <a:lstStyle>
            <a:lvl1pPr>
              <a:defRPr sz="4000" b="1" baseline="0">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1">
                    <a:lumMod val="65000"/>
                    <a:lumOff val="35000"/>
                  </a:schemeClr>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1">
                    <a:lumMod val="65000"/>
                    <a:lumOff val="35000"/>
                  </a:schemeClr>
                </a:solidFill>
                <a:latin typeface="Arial" panose="020B0604020202020204" pitchFamily="34" charset="0"/>
                <a:cs typeface="Arial" panose="020B0604020202020204" pitchFamily="34" charset="0"/>
              </a:defRPr>
            </a:lvl2pPr>
            <a:lvl3pPr marL="1143000" indent="-228600">
              <a:buFont typeface="Wingdings" pitchFamily="2" charset="2"/>
              <a:buChar char="§"/>
              <a:defRPr>
                <a:solidFill>
                  <a:schemeClr val="tx1">
                    <a:lumMod val="65000"/>
                    <a:lumOff val="35000"/>
                  </a:schemeClr>
                </a:solidFill>
              </a:defRPr>
            </a:lvl3pPr>
            <a:lvl4pPr marL="1600200" indent="-228600">
              <a:buFont typeface="Wingdings" pitchFamily="2" charset="2"/>
              <a:buChar char="§"/>
              <a:defRPr>
                <a:solidFill>
                  <a:schemeClr val="tx1">
                    <a:lumMod val="65000"/>
                    <a:lumOff val="35000"/>
                  </a:schemeClr>
                </a:solidFill>
              </a:defRPr>
            </a:lvl4pPr>
            <a:lvl5pPr marL="2057400" indent="-228600">
              <a:buFont typeface="Wingdings" pitchFamily="2" charset="2"/>
              <a:buChar cha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1">
                    <a:lumMod val="65000"/>
                    <a:lumOff val="35000"/>
                  </a:schemeClr>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2297366567"/>
              </p:ext>
            </p:extLst>
          </p:nvPr>
        </p:nvGraphicFramePr>
        <p:xfrm>
          <a:off x="3313922" y="2151412"/>
          <a:ext cx="8521797" cy="175260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3200" dirty="0"/>
              <a:t>Motivation:</a:t>
            </a:r>
            <a:br>
              <a:rPr lang="en-US" sz="3200" dirty="0"/>
            </a:br>
            <a:r>
              <a:rPr lang="en-US" sz="3200" dirty="0"/>
              <a:t>High Dimensionality Data in Bug Report Repositories </a:t>
            </a:r>
            <a:endParaRPr lang="en-US" sz="32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510729" y="1470220"/>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169275" y="1522729"/>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17194" y="1240757"/>
            <a:ext cx="3756954" cy="2806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7033715" y="2164637"/>
            <a:ext cx="4009431" cy="646331"/>
          </a:xfrm>
          <a:prstGeom prst="rect">
            <a:avLst/>
          </a:prstGeom>
          <a:noFill/>
        </p:spPr>
        <p:txBody>
          <a:bodyPr wrap="none" rtlCol="0">
            <a:spAutoFit/>
          </a:bodyPr>
          <a:lstStyle/>
          <a:p>
            <a:r>
              <a:rPr lang="en-US" sz="3600" b="1" dirty="0">
                <a:solidFill>
                  <a:srgbClr val="FF0000"/>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10</a:t>
            </a:fld>
            <a:endParaRPr lang="en-US"/>
          </a:p>
        </p:txBody>
      </p:sp>
      <p:sp>
        <p:nvSpPr>
          <p:cNvPr id="9" name="TextBox 8">
            <a:extLst>
              <a:ext uri="{FF2B5EF4-FFF2-40B4-BE49-F238E27FC236}">
                <a16:creationId xmlns:a16="http://schemas.microsoft.com/office/drawing/2014/main" id="{29C79F63-481E-674B-91E1-CF7B001E17D0}"/>
              </a:ext>
            </a:extLst>
          </p:cNvPr>
          <p:cNvSpPr txBox="1"/>
          <p:nvPr/>
        </p:nvSpPr>
        <p:spPr>
          <a:xfrm>
            <a:off x="8511419" y="6059335"/>
            <a:ext cx="2842381" cy="369332"/>
          </a:xfrm>
          <a:prstGeom prst="rect">
            <a:avLst/>
          </a:prstGeom>
          <a:noFill/>
        </p:spPr>
        <p:txBody>
          <a:bodyPr wrap="none" rtlCol="0">
            <a:spAutoFit/>
          </a:bodyPr>
          <a:lstStyle/>
          <a:p>
            <a:r>
              <a:rPr lang="en-US" b="1" dirty="0">
                <a:solidFill>
                  <a:schemeClr val="tx2"/>
                </a:solidFill>
              </a:rPr>
              <a:t>Features Selection Methods</a:t>
            </a:r>
          </a:p>
        </p:txBody>
      </p:sp>
      <p:pic>
        <p:nvPicPr>
          <p:cNvPr id="10" name="Content Placeholder 4">
            <a:extLst>
              <a:ext uri="{FF2B5EF4-FFF2-40B4-BE49-F238E27FC236}">
                <a16:creationId xmlns:a16="http://schemas.microsoft.com/office/drawing/2014/main" id="{6BB45FE6-3BFC-C243-904C-405F966B9AB6}"/>
              </a:ext>
            </a:extLst>
          </p:cNvPr>
          <p:cNvPicPr>
            <a:picLocks noGrp="1" noChangeAspect="1"/>
          </p:cNvPicPr>
          <p:nvPr>
            <p:ph idx="1"/>
          </p:nvPr>
        </p:nvPicPr>
        <p:blipFill>
          <a:blip r:embed="rId3"/>
          <a:stretch>
            <a:fillRect/>
          </a:stretch>
        </p:blipFill>
        <p:spPr>
          <a:xfrm>
            <a:off x="4575712" y="4465327"/>
            <a:ext cx="6714678" cy="1594008"/>
          </a:xfrm>
          <a:prstGeom prst="rect">
            <a:avLst/>
          </a:prstGeom>
        </p:spPr>
      </p:pic>
      <p:sp>
        <p:nvSpPr>
          <p:cNvPr id="11" name="Rectangle 10">
            <a:extLst>
              <a:ext uri="{FF2B5EF4-FFF2-40B4-BE49-F238E27FC236}">
                <a16:creationId xmlns:a16="http://schemas.microsoft.com/office/drawing/2014/main" id="{7A1D1820-4A65-E14B-885C-DD350444841E}"/>
              </a:ext>
            </a:extLst>
          </p:cNvPr>
          <p:cNvSpPr/>
          <p:nvPr/>
        </p:nvSpPr>
        <p:spPr>
          <a:xfrm>
            <a:off x="4512303" y="43278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2A7F87-C46C-6249-ADDE-B3910242D82E}"/>
              </a:ext>
            </a:extLst>
          </p:cNvPr>
          <p:cNvSpPr/>
          <p:nvPr/>
        </p:nvSpPr>
        <p:spPr>
          <a:xfrm>
            <a:off x="1378822" y="5257264"/>
            <a:ext cx="3070071" cy="369332"/>
          </a:xfrm>
          <a:prstGeom prst="rect">
            <a:avLst/>
          </a:prstGeom>
        </p:spPr>
        <p:txBody>
          <a:bodyPr wrap="none">
            <a:spAutoFit/>
          </a:bodyPr>
          <a:lstStyle/>
          <a:p>
            <a:r>
              <a:rPr lang="en-US"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26733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E09112F-B813-0640-ADB1-14A4863CBC3B}"/>
              </a:ext>
            </a:extLst>
          </p:cNvPr>
          <p:cNvPicPr>
            <a:picLocks noGrp="1" noChangeAspect="1"/>
          </p:cNvPicPr>
          <p:nvPr>
            <p:ph idx="1"/>
          </p:nvPr>
        </p:nvPicPr>
        <p:blipFill rotWithShape="1">
          <a:blip r:embed="rId3"/>
          <a:srcRect b="60585"/>
          <a:stretch/>
        </p:blipFill>
        <p:spPr>
          <a:xfrm>
            <a:off x="372687" y="2685982"/>
            <a:ext cx="11634435" cy="1942228"/>
          </a:xfrm>
          <a:prstGeom prst="rect">
            <a:avLst/>
          </a:prstGeom>
        </p:spPr>
      </p:pic>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rmAutofit fontScale="90000"/>
          </a:bodyPr>
          <a:lstStyle/>
          <a:p>
            <a:r>
              <a:rPr lang="en-US" sz="4000" dirty="0"/>
              <a:t>Motivation:</a:t>
            </a:r>
            <a:br>
              <a:rPr lang="en-US" sz="4000" dirty="0"/>
            </a:br>
            <a:r>
              <a:rPr lang="en-US" sz="3600" dirty="0"/>
              <a:t>Traditional ML algorithms</a:t>
            </a:r>
            <a:endParaRPr lang="en-US" sz="3600" dirty="0">
              <a:solidFill>
                <a:schemeClr val="accent5"/>
              </a:solidFill>
            </a:endParaRPr>
          </a:p>
        </p:txBody>
      </p:sp>
      <p:sp>
        <p:nvSpPr>
          <p:cNvPr id="51" name="Rectangle 50">
            <a:extLst>
              <a:ext uri="{FF2B5EF4-FFF2-40B4-BE49-F238E27FC236}">
                <a16:creationId xmlns:a16="http://schemas.microsoft.com/office/drawing/2014/main" id="{900B1906-3D91-E642-A358-6ED270761617}"/>
              </a:ext>
            </a:extLst>
          </p:cNvPr>
          <p:cNvSpPr/>
          <p:nvPr/>
        </p:nvSpPr>
        <p:spPr>
          <a:xfrm rot="16200000" flipH="1">
            <a:off x="5915085" y="-2529376"/>
            <a:ext cx="734517" cy="1181931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11</a:t>
            </a:fld>
            <a:endParaRPr lang="en-US"/>
          </a:p>
        </p:txBody>
      </p:sp>
      <p:sp>
        <p:nvSpPr>
          <p:cNvPr id="13" name="TextBox 12">
            <a:extLst>
              <a:ext uri="{FF2B5EF4-FFF2-40B4-BE49-F238E27FC236}">
                <a16:creationId xmlns:a16="http://schemas.microsoft.com/office/drawing/2014/main" id="{72E04E56-86DE-E245-B6BB-606800DB1A8D}"/>
              </a:ext>
            </a:extLst>
          </p:cNvPr>
          <p:cNvSpPr txBox="1"/>
          <p:nvPr/>
        </p:nvSpPr>
        <p:spPr>
          <a:xfrm>
            <a:off x="4047443" y="2204159"/>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59428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fontScale="92500" lnSpcReduction="20000"/>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457200" lvl="1" indent="0">
              <a:buNone/>
            </a:pPr>
            <a:r>
              <a:rPr lang="en-US" sz="2400" dirty="0"/>
              <a:t>2.1. Modeling the temporal context information of long-lived bug report </a:t>
            </a:r>
          </a:p>
          <a:p>
            <a:pPr marL="457200" lvl="1" indent="0">
              <a:buNone/>
            </a:pPr>
            <a:r>
              <a:rPr lang="en-US" sz="2400" dirty="0"/>
              <a:t>2.2. Addressing </a:t>
            </a:r>
            <a:r>
              <a:rPr lang="en-US" sz="2400" dirty="0">
                <a:solidFill>
                  <a:schemeClr val="accent2"/>
                </a:solidFill>
              </a:rPr>
              <a:t>Imbalanced</a:t>
            </a:r>
            <a:r>
              <a:rPr lang="en-US" sz="2400" dirty="0"/>
              <a:t> and </a:t>
            </a:r>
            <a:r>
              <a:rPr lang="en-US" sz="2400" dirty="0">
                <a:solidFill>
                  <a:schemeClr val="accent2"/>
                </a:solidFill>
              </a:rPr>
              <a:t>high dimensional </a:t>
            </a:r>
            <a:r>
              <a:rPr lang="en-US" sz="2400" dirty="0"/>
              <a:t>datasets in bug report repositories</a:t>
            </a:r>
          </a:p>
          <a:p>
            <a:pPr marL="457200" lvl="1" indent="0">
              <a:buNone/>
            </a:pPr>
            <a:r>
              <a:rPr lang="en-US" sz="2400" dirty="0"/>
              <a:t>2.3 Investigating </a:t>
            </a:r>
            <a:r>
              <a:rPr lang="en-US" sz="2400" dirty="0">
                <a:solidFill>
                  <a:schemeClr val="accent2"/>
                </a:solidFill>
              </a:rPr>
              <a:t>state-of-the-art</a:t>
            </a:r>
            <a:r>
              <a:rPr lang="en-US" sz="2400" dirty="0"/>
              <a:t> in </a:t>
            </a:r>
            <a:r>
              <a:rPr lang="en-US" sz="2400" dirty="0">
                <a:solidFill>
                  <a:schemeClr val="accent2"/>
                </a:solidFill>
              </a:rPr>
              <a:t>machine learning </a:t>
            </a:r>
            <a:r>
              <a:rPr lang="en-US" sz="2400" dirty="0"/>
              <a:t>and </a:t>
            </a:r>
            <a:r>
              <a:rPr lang="en-US" sz="2400" dirty="0">
                <a:solidFill>
                  <a:schemeClr val="accent2"/>
                </a:solidFill>
              </a:rPr>
              <a:t>feature</a:t>
            </a:r>
            <a:r>
              <a:rPr lang="en-US" sz="2400" dirty="0"/>
              <a:t> </a:t>
            </a:r>
            <a:r>
              <a:rPr lang="en-US" sz="2400" dirty="0">
                <a:solidFill>
                  <a:schemeClr val="accent2"/>
                </a:solidFill>
              </a:rPr>
              <a:t>selection methods</a:t>
            </a:r>
            <a:r>
              <a:rPr lang="en-US" sz="2400" dirty="0"/>
              <a:t> to predict severity level of long-lived bug report</a:t>
            </a:r>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12</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1161535"/>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2962664"/>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lnSpc>
                <a:spcPct val="170000"/>
              </a:lnSpc>
              <a:buFont typeface="+mj-lt"/>
              <a:buAutoNum type="arabicPeriod" startAt="3"/>
            </a:pPr>
            <a:r>
              <a:rPr lang="en-US" dirty="0"/>
              <a:t>Develop </a:t>
            </a:r>
            <a:r>
              <a:rPr lang="en-US" dirty="0">
                <a:solidFill>
                  <a:schemeClr val="accent2"/>
                </a:solidFill>
              </a:rPr>
              <a:t>new learning models </a:t>
            </a:r>
            <a:r>
              <a:rPr lang="en-US" dirty="0"/>
              <a:t>to automatically predict severity level of bugs reports.</a:t>
            </a: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13</a:t>
            </a:fld>
            <a:endParaRPr lang="en-US" dirty="0"/>
          </a:p>
        </p:txBody>
      </p:sp>
    </p:spTree>
    <p:extLst>
      <p:ext uri="{BB962C8B-B14F-4D97-AF65-F5344CB8AC3E}">
        <p14:creationId xmlns:p14="http://schemas.microsoft.com/office/powerpoint/2010/main" val="37100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945499" y="200016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3339946" y="2000162"/>
            <a:ext cx="4955203"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945499" y="265396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3339946" y="2634858"/>
            <a:ext cx="360547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944518" y="330776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3339946" y="3287483"/>
            <a:ext cx="6255239"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Paper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944517" y="39615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3339946" y="3958036"/>
            <a:ext cx="4480907"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941332" y="4649747"/>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3354694" y="4661788"/>
            <a:ext cx="753161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3142723" y="2394609"/>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3141742" y="3048411"/>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3141741" y="3702213"/>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3138556" y="4356015"/>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1924159" y="202610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870795" y="4644084"/>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256" y="2069425"/>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250" y="2722389"/>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4218" y="3376811"/>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3186" y="4031230"/>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1041" y="4729608"/>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203661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15</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3"/>
          <a:stretch>
            <a:fillRect/>
          </a:stretch>
        </p:blipFill>
        <p:spPr>
          <a:xfrm>
            <a:off x="6465594" y="2190684"/>
            <a:ext cx="5370125" cy="3839518"/>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0" y="4080315"/>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pic>
        <p:nvPicPr>
          <p:cNvPr id="8" name="Picture 7">
            <a:extLst>
              <a:ext uri="{FF2B5EF4-FFF2-40B4-BE49-F238E27FC236}">
                <a16:creationId xmlns:a16="http://schemas.microsoft.com/office/drawing/2014/main" id="{3A908311-FEEA-2E44-AE9C-C97B0A221ED2}"/>
              </a:ext>
            </a:extLst>
          </p:cNvPr>
          <p:cNvPicPr>
            <a:picLocks noChangeAspect="1"/>
          </p:cNvPicPr>
          <p:nvPr/>
        </p:nvPicPr>
        <p:blipFill>
          <a:blip r:embed="rId4"/>
          <a:stretch>
            <a:fillRect/>
          </a:stretch>
        </p:blipFill>
        <p:spPr>
          <a:xfrm>
            <a:off x="158645" y="976184"/>
            <a:ext cx="6347086" cy="3134259"/>
          </a:xfrm>
          <a:prstGeom prst="rect">
            <a:avLst/>
          </a:prstGeom>
        </p:spPr>
      </p:pic>
    </p:spTree>
    <p:extLst>
      <p:ext uri="{BB962C8B-B14F-4D97-AF65-F5344CB8AC3E}">
        <p14:creationId xmlns:p14="http://schemas.microsoft.com/office/powerpoint/2010/main" val="251484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Cassandra, Hadoop, Spark (Jira), Eclipse, Mozilla and </a:t>
            </a:r>
            <a:r>
              <a:rPr lang="en-US" sz="200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691719" y="4796818"/>
            <a:ext cx="4267200" cy="1477328"/>
          </a:xfrm>
          <a:prstGeom prst="rect">
            <a:avLst/>
          </a:prstGeom>
          <a:noFill/>
          <a:ln>
            <a:solidFill>
              <a:schemeClr val="tx1">
                <a:lumMod val="65000"/>
                <a:lumOff val="35000"/>
              </a:schemeClr>
            </a:solidFill>
          </a:ln>
        </p:spPr>
        <p:txBody>
          <a:bodyPr wrap="square" rtlCol="0">
            <a:spAutoFit/>
          </a:bodyPr>
          <a:lstStyle/>
          <a:p>
            <a:r>
              <a:rPr lang="en-US" sz="2400" b="1" dirty="0">
                <a:solidFill>
                  <a:schemeClr val="tx1">
                    <a:lumMod val="65000"/>
                    <a:lumOff val="35000"/>
                  </a:schemeClr>
                </a:solidFill>
              </a:rPr>
              <a:t>Tools:</a:t>
            </a:r>
            <a:endParaRPr lang="en-US" sz="3200" b="1" dirty="0">
              <a:solidFill>
                <a:schemeClr val="tx1">
                  <a:lumMod val="65000"/>
                  <a:lumOff val="35000"/>
                </a:schemeClr>
              </a:solidFill>
            </a:endParaRPr>
          </a:p>
          <a:p>
            <a:r>
              <a:rPr lang="en-US" sz="2200" dirty="0">
                <a:solidFill>
                  <a:schemeClr val="tx1">
                    <a:lumMod val="65000"/>
                    <a:lumOff val="35000"/>
                  </a:schemeClr>
                </a:solidFill>
              </a:rPr>
              <a:t># Java and R</a:t>
            </a:r>
          </a:p>
          <a:p>
            <a:r>
              <a:rPr lang="en-US" sz="2200" dirty="0">
                <a:solidFill>
                  <a:schemeClr val="tx1">
                    <a:lumMod val="65000"/>
                    <a:lumOff val="35000"/>
                  </a:schemeClr>
                </a:solidFill>
              </a:rPr>
              <a:t># R libraries (caret, tm, </a:t>
            </a:r>
            <a:r>
              <a:rPr lang="en-US" sz="2200" dirty="0" err="1">
                <a:solidFill>
                  <a:schemeClr val="tx1">
                    <a:lumMod val="65000"/>
                    <a:lumOff val="35000"/>
                  </a:schemeClr>
                </a:solidFill>
              </a:rPr>
              <a:t>snowballc</a:t>
            </a:r>
            <a:r>
              <a:rPr lang="en-US" sz="2200" dirty="0">
                <a:solidFill>
                  <a:schemeClr val="tx1">
                    <a:lumMod val="65000"/>
                    <a:lumOff val="35000"/>
                  </a:schemeClr>
                </a:solidFill>
              </a:rPr>
              <a:t>)</a:t>
            </a:r>
          </a:p>
          <a:p>
            <a:r>
              <a:rPr lang="en-US" sz="2200" dirty="0">
                <a:solidFill>
                  <a:schemeClr val="tx1">
                    <a:lumMod val="65000"/>
                    <a:lumOff val="35000"/>
                  </a:schemeClr>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6019855"/>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16</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p:txBody>
          <a:bodyPr/>
          <a:lstStyle/>
          <a:p>
            <a:r>
              <a:rPr lang="en-US" dirty="0"/>
              <a:t>Machine Learning Experiments</a:t>
            </a:r>
          </a:p>
        </p:txBody>
      </p:sp>
    </p:spTree>
    <p:extLst>
      <p:ext uri="{BB962C8B-B14F-4D97-AF65-F5344CB8AC3E}">
        <p14:creationId xmlns:p14="http://schemas.microsoft.com/office/powerpoint/2010/main" val="9474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600" dirty="0"/>
              <a:t>Bug Report Severity Prediction Mapping Review</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fontScale="92500"/>
          </a:bodyPr>
          <a:lstStyle/>
          <a:p>
            <a:r>
              <a:rPr lang="en-US" dirty="0"/>
              <a:t>Mapping review on </a:t>
            </a:r>
            <a:r>
              <a:rPr lang="en-US" dirty="0">
                <a:solidFill>
                  <a:schemeClr val="accent2"/>
                </a:solidFill>
              </a:rPr>
              <a:t>four electronic </a:t>
            </a:r>
            <a:r>
              <a:rPr lang="en-US" dirty="0"/>
              <a:t>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 was identified</a:t>
            </a:r>
          </a:p>
          <a:p>
            <a:r>
              <a:rPr lang="en-US" dirty="0"/>
              <a:t>It categorized quantitatively more than </a:t>
            </a:r>
            <a:r>
              <a:rPr lang="en-US" dirty="0">
                <a:solidFill>
                  <a:schemeClr val="accent2"/>
                </a:solidFill>
              </a:rPr>
              <a:t>10 aspects of proposed</a:t>
            </a:r>
            <a:r>
              <a:rPr lang="en-US" dirty="0"/>
              <a:t> solutions</a:t>
            </a:r>
          </a:p>
          <a:p>
            <a:r>
              <a:rPr lang="en-US" dirty="0"/>
              <a:t>It was submitted to the </a:t>
            </a:r>
            <a:r>
              <a:rPr lang="en-US" dirty="0">
                <a:solidFill>
                  <a:schemeClr val="accent2"/>
                </a:solidFill>
              </a:rPr>
              <a:t>Journal of Information and Technology</a:t>
            </a:r>
            <a:r>
              <a:rPr lang="en-US" dirty="0"/>
              <a:t> on September 12</a:t>
            </a:r>
            <a:r>
              <a:rPr lang="en-US" baseline="30000" dirty="0"/>
              <a:t>th</a:t>
            </a:r>
            <a:r>
              <a:rPr lang="en-US" dirty="0"/>
              <a:t>, 2018</a:t>
            </a:r>
          </a:p>
          <a:p>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17</a:t>
            </a:fld>
            <a:endParaRPr lang="en-US" dirty="0"/>
          </a:p>
        </p:txBody>
      </p:sp>
    </p:spTree>
    <p:extLst>
      <p:ext uri="{BB962C8B-B14F-4D97-AF65-F5344CB8AC3E}">
        <p14:creationId xmlns:p14="http://schemas.microsoft.com/office/powerpoint/2010/main" val="91741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a:xfrm>
            <a:off x="372686" y="365125"/>
            <a:ext cx="10981114" cy="611059"/>
          </a:xfrm>
        </p:spPr>
        <p:txBody>
          <a:bodyPr>
            <a:normAutofit fontScale="90000"/>
          </a:bodyPr>
          <a:lstStyle/>
          <a:p>
            <a:r>
              <a:rPr lang="en-US"/>
              <a:t>Bug Report Severity Prediction Mapping Review</a:t>
            </a:r>
            <a:endParaRPr lang="en-US" dirty="0"/>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3"/>
          <a:stretch>
            <a:fillRect/>
          </a:stretch>
        </p:blipFill>
        <p:spPr>
          <a:xfrm>
            <a:off x="6621129" y="2024377"/>
            <a:ext cx="4841771" cy="391147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18</a:t>
            </a:fld>
            <a:endParaRPr lang="en-US" dirty="0"/>
          </a:p>
        </p:txBody>
      </p:sp>
      <p:pic>
        <p:nvPicPr>
          <p:cNvPr id="5" name="Content Placeholder 4">
            <a:extLst>
              <a:ext uri="{FF2B5EF4-FFF2-40B4-BE49-F238E27FC236}">
                <a16:creationId xmlns:a16="http://schemas.microsoft.com/office/drawing/2014/main" id="{08577D9F-2240-BA44-BDF8-1CEA3C6B3AC6}"/>
              </a:ext>
            </a:extLst>
          </p:cNvPr>
          <p:cNvPicPr>
            <a:picLocks noChangeAspect="1"/>
          </p:cNvPicPr>
          <p:nvPr/>
        </p:nvPicPr>
        <p:blipFill>
          <a:blip r:embed="rId4"/>
          <a:stretch>
            <a:fillRect/>
          </a:stretch>
        </p:blipFill>
        <p:spPr>
          <a:xfrm>
            <a:off x="372686" y="2024378"/>
            <a:ext cx="5563165" cy="3214050"/>
          </a:xfrm>
          <a:prstGeom prst="rect">
            <a:avLst/>
          </a:prstGeom>
        </p:spPr>
      </p:pic>
      <p:cxnSp>
        <p:nvCxnSpPr>
          <p:cNvPr id="7" name="Straight Connector 6">
            <a:extLst>
              <a:ext uri="{FF2B5EF4-FFF2-40B4-BE49-F238E27FC236}">
                <a16:creationId xmlns:a16="http://schemas.microsoft.com/office/drawing/2014/main" id="{089900E2-4593-2046-9C7D-2D213018C719}"/>
              </a:ext>
            </a:extLst>
          </p:cNvPr>
          <p:cNvCxnSpPr>
            <a:cxnSpLocks/>
          </p:cNvCxnSpPr>
          <p:nvPr/>
        </p:nvCxnSpPr>
        <p:spPr>
          <a:xfrm>
            <a:off x="6369803" y="1642820"/>
            <a:ext cx="0" cy="4169044"/>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2429ED-761F-3341-B92E-2D5CD9FA1918}"/>
              </a:ext>
            </a:extLst>
          </p:cNvPr>
          <p:cNvSpPr txBox="1"/>
          <p:nvPr/>
        </p:nvSpPr>
        <p:spPr>
          <a:xfrm>
            <a:off x="372686" y="5238428"/>
            <a:ext cx="1701300" cy="369332"/>
          </a:xfrm>
          <a:prstGeom prst="rect">
            <a:avLst/>
          </a:prstGeom>
          <a:noFill/>
        </p:spPr>
        <p:txBody>
          <a:bodyPr wrap="none" rtlCol="0">
            <a:spAutoFit/>
          </a:bodyPr>
          <a:lstStyle/>
          <a:p>
            <a:r>
              <a:rPr lang="en-US" b="1" dirty="0">
                <a:solidFill>
                  <a:schemeClr val="tx2"/>
                </a:solidFill>
              </a:rPr>
              <a:t>Common Tables</a:t>
            </a:r>
          </a:p>
        </p:txBody>
      </p:sp>
      <p:sp>
        <p:nvSpPr>
          <p:cNvPr id="16" name="TextBox 15">
            <a:extLst>
              <a:ext uri="{FF2B5EF4-FFF2-40B4-BE49-F238E27FC236}">
                <a16:creationId xmlns:a16="http://schemas.microsoft.com/office/drawing/2014/main" id="{3552D7BB-54AA-4B44-8C28-4BB3D9C38214}"/>
              </a:ext>
            </a:extLst>
          </p:cNvPr>
          <p:cNvSpPr txBox="1"/>
          <p:nvPr/>
        </p:nvSpPr>
        <p:spPr>
          <a:xfrm>
            <a:off x="9870156" y="6122256"/>
            <a:ext cx="1490857" cy="369332"/>
          </a:xfrm>
          <a:prstGeom prst="rect">
            <a:avLst/>
          </a:prstGeom>
          <a:noFill/>
        </p:spPr>
        <p:txBody>
          <a:bodyPr wrap="none" rtlCol="0">
            <a:spAutoFit/>
          </a:bodyPr>
          <a:lstStyle/>
          <a:p>
            <a:r>
              <a:rPr lang="en-US" b="1" dirty="0">
                <a:solidFill>
                  <a:schemeClr val="tx2"/>
                </a:solidFill>
              </a:rPr>
              <a:t>Upset Graphs</a:t>
            </a:r>
          </a:p>
        </p:txBody>
      </p:sp>
    </p:spTree>
    <p:extLst>
      <p:ext uri="{BB962C8B-B14F-4D97-AF65-F5344CB8AC3E}">
        <p14:creationId xmlns:p14="http://schemas.microsoft.com/office/powerpoint/2010/main" val="380239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Some Conclusions from Our Mapping Review</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lnSpcReduction="10000"/>
          </a:bodyPr>
          <a:lstStyle/>
          <a:p>
            <a:r>
              <a:rPr lang="en-US" dirty="0"/>
              <a:t>Lack of </a:t>
            </a:r>
            <a:r>
              <a:rPr lang="en-US" dirty="0">
                <a:solidFill>
                  <a:schemeClr val="accent2"/>
                </a:solidFill>
              </a:rPr>
              <a:t>relevant</a:t>
            </a:r>
            <a:r>
              <a:rPr lang="en-US" dirty="0"/>
              <a:t> FLOSS, such as Linux Kernel</a:t>
            </a:r>
          </a:p>
          <a:p>
            <a:r>
              <a:rPr lang="en-US" dirty="0">
                <a:solidFill>
                  <a:schemeClr val="accent2"/>
                </a:solidFill>
              </a:rPr>
              <a:t>Technical users</a:t>
            </a:r>
            <a:r>
              <a:rPr lang="en-US" dirty="0"/>
              <a:t> reports most bugs</a:t>
            </a:r>
          </a:p>
          <a:p>
            <a:r>
              <a:rPr lang="en-US" dirty="0"/>
              <a:t>Default severity level is </a:t>
            </a:r>
            <a:r>
              <a:rPr lang="en-US" dirty="0">
                <a:solidFill>
                  <a:schemeClr val="accent2"/>
                </a:solidFill>
              </a:rPr>
              <a:t>prevalent</a:t>
            </a:r>
            <a:r>
              <a:rPr lang="en-US" dirty="0"/>
              <a:t> in most repositories</a:t>
            </a:r>
          </a:p>
          <a:p>
            <a:r>
              <a:rPr lang="en-US" dirty="0"/>
              <a:t>Most approaches were based on </a:t>
            </a:r>
            <a:r>
              <a:rPr lang="en-US" dirty="0">
                <a:solidFill>
                  <a:schemeClr val="accent2"/>
                </a:solidFill>
              </a:rPr>
              <a:t>unstructured text </a:t>
            </a:r>
            <a:r>
              <a:rPr lang="en-US" dirty="0"/>
              <a:t>features</a:t>
            </a:r>
          </a:p>
          <a:p>
            <a:r>
              <a:rPr lang="en-US" dirty="0"/>
              <a:t>Most approaches used </a:t>
            </a:r>
            <a:r>
              <a:rPr lang="en-US" dirty="0">
                <a:solidFill>
                  <a:schemeClr val="accent2"/>
                </a:solidFill>
              </a:rPr>
              <a:t>traditional</a:t>
            </a:r>
            <a:r>
              <a:rPr lang="en-US" dirty="0"/>
              <a:t> machine learning and text mining.</a:t>
            </a:r>
          </a:p>
          <a:p>
            <a:r>
              <a:rPr lang="en-US" dirty="0"/>
              <a:t>Most approaches are </a:t>
            </a:r>
            <a:r>
              <a:rPr lang="en-US" dirty="0">
                <a:solidFill>
                  <a:schemeClr val="accent2"/>
                </a:solidFill>
              </a:rPr>
              <a:t>experimental</a:t>
            </a:r>
            <a:r>
              <a:rPr lang="en-US" dirty="0"/>
              <a:t> or </a:t>
            </a:r>
            <a:r>
              <a:rPr lang="en-US" dirty="0">
                <a:solidFill>
                  <a:schemeClr val="accent2"/>
                </a:solidFill>
              </a:rPr>
              <a:t>off-line</a:t>
            </a: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19</a:t>
            </a:fld>
            <a:endParaRPr lang="en-US" dirty="0"/>
          </a:p>
        </p:txBody>
      </p:sp>
    </p:spTree>
    <p:extLst>
      <p:ext uri="{BB962C8B-B14F-4D97-AF65-F5344CB8AC3E}">
        <p14:creationId xmlns:p14="http://schemas.microsoft.com/office/powerpoint/2010/main" val="913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lnSpcReduction="10000"/>
          </a:bodyPr>
          <a:lstStyle/>
          <a:p>
            <a:r>
              <a:rPr lang="en-US" dirty="0"/>
              <a:t>Context</a:t>
            </a:r>
          </a:p>
          <a:p>
            <a:r>
              <a:rPr lang="en-US" dirty="0"/>
              <a:t>Motivation</a:t>
            </a:r>
          </a:p>
          <a:p>
            <a:r>
              <a:rPr lang="en-US" dirty="0"/>
              <a:t>Goals</a:t>
            </a:r>
          </a:p>
          <a:p>
            <a:r>
              <a:rPr lang="en-US" dirty="0"/>
              <a:t>Activities</a:t>
            </a:r>
          </a:p>
          <a:p>
            <a:r>
              <a:rPr lang="en-US" dirty="0"/>
              <a:t>Proposal</a:t>
            </a:r>
          </a:p>
          <a:p>
            <a:r>
              <a:rPr lang="en-US" dirty="0"/>
              <a:t>Time 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a:bodyPr>
          <a:lstStyle/>
          <a:p>
            <a:r>
              <a:rPr lang="en-US" sz="4000" dirty="0">
                <a:cs typeface="Arial" panose="020B0604020202020204" pitchFamily="34" charset="0"/>
              </a:rPr>
              <a:t>Research Proposal</a:t>
            </a:r>
            <a:endParaRPr lang="en-US"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a:ln>
            <a:noFill/>
          </a:ln>
        </p:spPr>
        <p:txBody>
          <a:bodyPr/>
          <a:lstStyle/>
          <a:p>
            <a:fld id="{79D6BE41-4F07-9843-B89E-F43C6BF0BE36}"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9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60599"/>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Developed in Java using design patterns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Handle bug reports in XML and HTML formats from Jira, Bugzilla and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rmAutofit/>
          </a:bodyPr>
          <a:lstStyle/>
          <a:p>
            <a:r>
              <a:rPr lang="en-US" sz="4000" dirty="0"/>
              <a:t>Research Proposal</a:t>
            </a:r>
            <a:endParaRPr lang="en-US"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21</a:t>
            </a:fld>
            <a:endParaRPr lang="en-US"/>
          </a:p>
        </p:txBody>
      </p:sp>
    </p:spTree>
    <p:extLst>
      <p:ext uri="{BB962C8B-B14F-4D97-AF65-F5344CB8AC3E}">
        <p14:creationId xmlns:p14="http://schemas.microsoft.com/office/powerpoint/2010/main" val="255366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 using many popular libraries (e.g.,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dplyr</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bug report in raw format in consistent for machine learning.</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22</a:t>
            </a:fld>
            <a:endParaRPr lang="en-US"/>
          </a:p>
        </p:txBody>
      </p:sp>
    </p:spTree>
    <p:extLst>
      <p:ext uri="{BB962C8B-B14F-4D97-AF65-F5344CB8AC3E}">
        <p14:creationId xmlns:p14="http://schemas.microsoft.com/office/powerpoint/2010/main" val="418730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169726"/>
            <a:ext cx="6892640" cy="2329356"/>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organize the temporal context of long-lived bug report using graphs</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extend Bag Textual Graph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169726"/>
            <a:ext cx="4655127" cy="2733142"/>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376287"/>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24863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3" name="Straight Arrow Connector 12">
            <a:extLst>
              <a:ext uri="{FF2B5EF4-FFF2-40B4-BE49-F238E27FC236}">
                <a16:creationId xmlns:a16="http://schemas.microsoft.com/office/drawing/2014/main" id="{5FB1000F-E123-E148-98A5-183C32B579B4}"/>
              </a:ext>
            </a:extLst>
          </p:cNvPr>
          <p:cNvCxnSpPr>
            <a:cxnSpLocks/>
            <a:stCxn id="6" idx="2"/>
            <a:endCxn id="7" idx="0"/>
          </p:cNvCxnSpPr>
          <p:nvPr/>
        </p:nvCxnSpPr>
        <p:spPr>
          <a:xfrm>
            <a:off x="2725188" y="1974806"/>
            <a:ext cx="0" cy="273829"/>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2D0B99-4B7B-064A-8702-39A311D59326}"/>
              </a:ext>
            </a:extLst>
          </p:cNvPr>
          <p:cNvCxnSpPr>
            <a:cxnSpLocks/>
            <a:endCxn id="9" idx="0"/>
          </p:cNvCxnSpPr>
          <p:nvPr/>
        </p:nvCxnSpPr>
        <p:spPr>
          <a:xfrm flipH="1">
            <a:off x="1665316" y="284715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361D21-8043-3348-B112-6683FB80C8A4}"/>
              </a:ext>
            </a:extLst>
          </p:cNvPr>
          <p:cNvCxnSpPr>
            <a:cxnSpLocks/>
            <a:stCxn id="7" idx="2"/>
            <a:endCxn id="10" idx="0"/>
          </p:cNvCxnSpPr>
          <p:nvPr/>
        </p:nvCxnSpPr>
        <p:spPr>
          <a:xfrm>
            <a:off x="2725188" y="284715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23</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8235719" y="4284027"/>
            <a:ext cx="3600000" cy="1992458"/>
          </a:xfrm>
          <a:prstGeom prst="rect">
            <a:avLst/>
          </a:prstGeom>
          <a:ln w="38100">
            <a:solidFill>
              <a:schemeClr val="tx1">
                <a:lumMod val="65000"/>
                <a:lumOff val="35000"/>
              </a:schemeClr>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4410624" y="4284027"/>
            <a:ext cx="3600000" cy="1992458"/>
          </a:xfrm>
          <a:prstGeom prst="rect">
            <a:avLst/>
          </a:prstGeom>
          <a:ln w="38100">
            <a:solidFill>
              <a:schemeClr val="tx1">
                <a:lumMod val="65000"/>
                <a:lumOff val="35000"/>
              </a:schemeClr>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5299360" y="3880241"/>
            <a:ext cx="2424766" cy="369332"/>
          </a:xfrm>
          <a:prstGeom prst="rect">
            <a:avLst/>
          </a:prstGeom>
          <a:noFill/>
        </p:spPr>
        <p:txBody>
          <a:bodyPr wrap="none" rtlCol="0">
            <a:spAutoFit/>
          </a:bodyPr>
          <a:lstStyle/>
          <a:p>
            <a:r>
              <a:rPr lang="en-US"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8809289" y="3899477"/>
            <a:ext cx="2551724" cy="369332"/>
          </a:xfrm>
          <a:prstGeom prst="rect">
            <a:avLst/>
          </a:prstGeom>
          <a:noFill/>
        </p:spPr>
        <p:txBody>
          <a:bodyPr wrap="none" rtlCol="0">
            <a:spAutoFit/>
          </a:bodyPr>
          <a:lstStyle/>
          <a:p>
            <a:r>
              <a:rPr lang="en-US" dirty="0">
                <a:solidFill>
                  <a:schemeClr val="tx2"/>
                </a:solidFill>
              </a:rPr>
              <a:t>Global Temporal Context </a:t>
            </a:r>
          </a:p>
        </p:txBody>
      </p:sp>
    </p:spTree>
    <p:extLst>
      <p:ext uri="{BB962C8B-B14F-4D97-AF65-F5344CB8AC3E}">
        <p14:creationId xmlns:p14="http://schemas.microsoft.com/office/powerpoint/2010/main" val="333503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should suitable for imbalance and high dimensional data</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develop a feature selection method 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73896"/>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dirty="0">
              <a:solidFill>
                <a:schemeClr val="accent5"/>
              </a:solidFill>
            </a:endParaRPr>
          </a:p>
        </p:txBody>
      </p:sp>
      <p:cxnSp>
        <p:nvCxnSpPr>
          <p:cNvPr id="13" name="Straight Arrow Connector 12">
            <a:extLst>
              <a:ext uri="{FF2B5EF4-FFF2-40B4-BE49-F238E27FC236}">
                <a16:creationId xmlns:a16="http://schemas.microsoft.com/office/drawing/2014/main" id="{9BE2CE85-2CD0-C647-9408-CD382A5C0BCB}"/>
              </a:ext>
            </a:extLst>
          </p:cNvPr>
          <p:cNvCxnSpPr>
            <a:cxnSpLocks/>
            <a:stCxn id="6" idx="2"/>
            <a:endCxn id="7" idx="0"/>
          </p:cNvCxnSpPr>
          <p:nvPr/>
        </p:nvCxnSpPr>
        <p:spPr>
          <a:xfrm>
            <a:off x="2725188" y="2472415"/>
            <a:ext cx="0" cy="2559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E2B7BE-B84C-C844-8D21-C92AF39A09FC}"/>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D38FB-DE40-D849-9D32-6A5A6006800C}"/>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24</a:t>
            </a:fld>
            <a:endParaRPr lang="en-US"/>
          </a:p>
        </p:txBody>
      </p:sp>
    </p:spTree>
    <p:extLst>
      <p:ext uri="{BB962C8B-B14F-4D97-AF65-F5344CB8AC3E}">
        <p14:creationId xmlns:p14="http://schemas.microsoft.com/office/powerpoint/2010/main" val="4512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traditional machine learning </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09754"/>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Machine Learning </a:t>
            </a:r>
          </a:p>
          <a:p>
            <a:pPr algn="ctr"/>
            <a:r>
              <a:rPr lang="en-US" dirty="0">
                <a:solidFill>
                  <a:schemeClr val="accent5"/>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4" name="Straight Arrow Connector 13">
            <a:extLst>
              <a:ext uri="{FF2B5EF4-FFF2-40B4-BE49-F238E27FC236}">
                <a16:creationId xmlns:a16="http://schemas.microsoft.com/office/drawing/2014/main" id="{6DDE3A34-E353-2E4C-8A01-B9AC38CEDC3E}"/>
              </a:ext>
            </a:extLst>
          </p:cNvPr>
          <p:cNvCxnSpPr>
            <a:cxnSpLocks/>
          </p:cNvCxnSpPr>
          <p:nvPr/>
        </p:nvCxnSpPr>
        <p:spPr>
          <a:xfrm flipH="1">
            <a:off x="2783379" y="2562060"/>
            <a:ext cx="1" cy="16625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3CDD-584F-C343-9BFB-AD222FFD0D2E}"/>
              </a:ext>
            </a:extLst>
          </p:cNvPr>
          <p:cNvCxnSpPr>
            <a:cxnSpLocks/>
          </p:cNvCxnSpPr>
          <p:nvPr/>
        </p:nvCxnSpPr>
        <p:spPr>
          <a:xfrm flipH="1">
            <a:off x="1665316" y="3326834"/>
            <a:ext cx="1059872" cy="160011"/>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5FD04-4F19-7F45-B262-0ED8B350C6AD}"/>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25</a:t>
            </a:fld>
            <a:endParaRPr lang="en-US"/>
          </a:p>
        </p:txBody>
      </p:sp>
    </p:spTree>
    <p:extLst>
      <p:ext uri="{BB962C8B-B14F-4D97-AF65-F5344CB8AC3E}">
        <p14:creationId xmlns:p14="http://schemas.microsoft.com/office/powerpoint/2010/main" val="418951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52275"/>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data-driven methods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investigated CNN and 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13" name="Rounded Rectangle 12">
            <a:extLst>
              <a:ext uri="{FF2B5EF4-FFF2-40B4-BE49-F238E27FC236}">
                <a16:creationId xmlns:a16="http://schemas.microsoft.com/office/drawing/2014/main" id="{65E84FCA-C502-8B47-BFEB-DBC58B3F6D32}"/>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14" name="Rounded Rectangle 13">
            <a:extLst>
              <a:ext uri="{FF2B5EF4-FFF2-40B4-BE49-F238E27FC236}">
                <a16:creationId xmlns:a16="http://schemas.microsoft.com/office/drawing/2014/main" id="{1630B827-36D9-F542-8E5C-F831940E351B}"/>
              </a:ext>
            </a:extLst>
          </p:cNvPr>
          <p:cNvSpPr/>
          <p:nvPr/>
        </p:nvSpPr>
        <p:spPr>
          <a:xfrm>
            <a:off x="655319" y="1909754"/>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6"/>
                </a:solidFill>
              </a:rPr>
              <a:t>Temporal Context Organizer</a:t>
            </a:r>
          </a:p>
        </p:txBody>
      </p:sp>
      <p:sp>
        <p:nvSpPr>
          <p:cNvPr id="15" name="Rounded Rectangle 14">
            <a:extLst>
              <a:ext uri="{FF2B5EF4-FFF2-40B4-BE49-F238E27FC236}">
                <a16:creationId xmlns:a16="http://schemas.microsoft.com/office/drawing/2014/main" id="{D6CBDD2C-C9D8-7648-8CAC-3B48AC8ABD17}"/>
              </a:ext>
            </a:extLst>
          </p:cNvPr>
          <p:cNvSpPr/>
          <p:nvPr/>
        </p:nvSpPr>
        <p:spPr>
          <a:xfrm>
            <a:off x="655319" y="2728315"/>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6"/>
                </a:solidFill>
              </a:rPr>
              <a:t>Feature Selector</a:t>
            </a:r>
          </a:p>
        </p:txBody>
      </p:sp>
      <p:sp>
        <p:nvSpPr>
          <p:cNvPr id="16" name="Rounded Rectangle 15">
            <a:extLst>
              <a:ext uri="{FF2B5EF4-FFF2-40B4-BE49-F238E27FC236}">
                <a16:creationId xmlns:a16="http://schemas.microsoft.com/office/drawing/2014/main" id="{E46CAC64-1867-7148-B812-50717C70EAFB}"/>
              </a:ext>
            </a:extLst>
          </p:cNvPr>
          <p:cNvSpPr/>
          <p:nvPr/>
        </p:nvSpPr>
        <p:spPr>
          <a:xfrm>
            <a:off x="655319" y="3486845"/>
            <a:ext cx="2019994" cy="598519"/>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2"/>
                </a:solidFill>
              </a:rPr>
              <a:t>Machine Learning </a:t>
            </a:r>
          </a:p>
          <a:p>
            <a:pPr algn="ctr"/>
            <a:r>
              <a:rPr lang="en-US" dirty="0">
                <a:solidFill>
                  <a:schemeClr val="bg2"/>
                </a:solidFill>
              </a:rPr>
              <a:t>Predictor</a:t>
            </a:r>
          </a:p>
        </p:txBody>
      </p:sp>
      <p:sp>
        <p:nvSpPr>
          <p:cNvPr id="17" name="Rounded Rectangle 16">
            <a:extLst>
              <a:ext uri="{FF2B5EF4-FFF2-40B4-BE49-F238E27FC236}">
                <a16:creationId xmlns:a16="http://schemas.microsoft.com/office/drawing/2014/main" id="{ABB1EEB2-AC21-A54C-9235-3F237622C86B}"/>
              </a:ext>
            </a:extLst>
          </p:cNvPr>
          <p:cNvSpPr/>
          <p:nvPr/>
        </p:nvSpPr>
        <p:spPr>
          <a:xfrm>
            <a:off x="2783379" y="3486845"/>
            <a:ext cx="2019994"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6"/>
                </a:solidFill>
              </a:rPr>
              <a:t>Data-driven</a:t>
            </a:r>
          </a:p>
          <a:p>
            <a:pPr algn="ctr"/>
            <a:r>
              <a:rPr lang="en-US" dirty="0">
                <a:solidFill>
                  <a:schemeClr val="accent6"/>
                </a:solidFill>
              </a:rPr>
              <a:t>Predictor</a:t>
            </a:r>
          </a:p>
        </p:txBody>
      </p:sp>
      <p:pic>
        <p:nvPicPr>
          <p:cNvPr id="18" name="Graphic 17" descr="Checkmark">
            <a:extLst>
              <a:ext uri="{FF2B5EF4-FFF2-40B4-BE49-F238E27FC236}">
                <a16:creationId xmlns:a16="http://schemas.microsoft.com/office/drawing/2014/main" id="{DF4D6C84-D048-BA44-916E-B60885CDA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cxnSp>
        <p:nvCxnSpPr>
          <p:cNvPr id="19" name="Straight Arrow Connector 18">
            <a:extLst>
              <a:ext uri="{FF2B5EF4-FFF2-40B4-BE49-F238E27FC236}">
                <a16:creationId xmlns:a16="http://schemas.microsoft.com/office/drawing/2014/main" id="{81DC7582-B801-7A46-B3CB-A802B6699F3C}"/>
              </a:ext>
            </a:extLst>
          </p:cNvPr>
          <p:cNvCxnSpPr>
            <a:cxnSpLocks/>
          </p:cNvCxnSpPr>
          <p:nvPr/>
        </p:nvCxnSpPr>
        <p:spPr>
          <a:xfrm flipH="1">
            <a:off x="2783379" y="2562060"/>
            <a:ext cx="1" cy="16625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E28834-B431-E54E-A9A4-7B7E06EF5D10}"/>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EF65D2-513D-FD47-A647-0A165FEDC3A4}"/>
              </a:ext>
            </a:extLst>
          </p:cNvPr>
          <p:cNvCxnSpPr>
            <a:cxnSpLocks/>
            <a:stCxn id="15" idx="2"/>
            <a:endCxn id="17" idx="0"/>
          </p:cNvCxnSpPr>
          <p:nvPr/>
        </p:nvCxnSpPr>
        <p:spPr>
          <a:xfrm>
            <a:off x="2725188" y="3326834"/>
            <a:ext cx="1068188" cy="16001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26</a:t>
            </a:fld>
            <a:endParaRPr lang="en-US"/>
          </a:p>
        </p:txBody>
      </p:sp>
    </p:spTree>
    <p:extLst>
      <p:ext uri="{BB962C8B-B14F-4D97-AF65-F5344CB8AC3E}">
        <p14:creationId xmlns:p14="http://schemas.microsoft.com/office/powerpoint/2010/main" val="313230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3"/>
          <a:stretch>
            <a:fillRect/>
          </a:stretch>
        </p:blipFill>
        <p:spPr>
          <a:xfrm>
            <a:off x="1855284" y="1514618"/>
            <a:ext cx="9031024" cy="3922942"/>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27</a:t>
            </a:fld>
            <a:endParaRPr lang="en-US" dirty="0"/>
          </a:p>
        </p:txBody>
      </p:sp>
    </p:spTree>
    <p:extLst>
      <p:ext uri="{BB962C8B-B14F-4D97-AF65-F5344CB8AC3E}">
        <p14:creationId xmlns:p14="http://schemas.microsoft.com/office/powerpoint/2010/main" val="328414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28</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29</a:t>
            </a:fld>
            <a:endParaRPr lang="en-US"/>
          </a:p>
        </p:txBody>
      </p:sp>
    </p:spTree>
    <p:extLst>
      <p:ext uri="{BB962C8B-B14F-4D97-AF65-F5344CB8AC3E}">
        <p14:creationId xmlns:p14="http://schemas.microsoft.com/office/powerpoint/2010/main" val="215224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61525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30</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31</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1">
                    <a:lumMod val="65000"/>
                    <a:lumOff val="35000"/>
                  </a:schemeClr>
                </a:solidFill>
              </a:rPr>
              <a:t>Bug Report Example</a:t>
            </a:r>
          </a:p>
        </p:txBody>
      </p:sp>
      <p:sp>
        <p:nvSpPr>
          <p:cNvPr id="7" name="Oval 6">
            <a:extLst>
              <a:ext uri="{FF2B5EF4-FFF2-40B4-BE49-F238E27FC236}">
                <a16:creationId xmlns:a16="http://schemas.microsoft.com/office/drawing/2014/main" id="{76BDE507-CD23-2641-A5E0-DE21065D4168}"/>
              </a:ext>
            </a:extLst>
          </p:cNvPr>
          <p:cNvSpPr/>
          <p:nvPr/>
        </p:nvSpPr>
        <p:spPr>
          <a:xfrm>
            <a:off x="2263515" y="1573967"/>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5F53C1-F814-9647-BEE9-499666917F99}"/>
              </a:ext>
            </a:extLst>
          </p:cNvPr>
          <p:cNvSpPr/>
          <p:nvPr/>
        </p:nvSpPr>
        <p:spPr>
          <a:xfrm>
            <a:off x="2810655" y="3364235"/>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236173-835C-2641-A23F-697725ACDE87}"/>
              </a:ext>
            </a:extLst>
          </p:cNvPr>
          <p:cNvSpPr/>
          <p:nvPr/>
        </p:nvSpPr>
        <p:spPr>
          <a:xfrm>
            <a:off x="2158583" y="3907670"/>
            <a:ext cx="1956216"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1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40</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514350" indent="-514350">
              <a:lnSpc>
                <a:spcPct val="170000"/>
              </a:lnSpc>
              <a:buFont typeface="+mj-lt"/>
              <a:buAutoNum type="arabicPeriod"/>
            </a:pPr>
            <a:r>
              <a:rPr lang="en-US" dirty="0"/>
              <a:t>Develop </a:t>
            </a:r>
            <a:r>
              <a:rPr lang="en-US" dirty="0">
                <a:solidFill>
                  <a:schemeClr val="accent2"/>
                </a:solidFill>
              </a:rPr>
              <a:t>new learning models </a:t>
            </a:r>
            <a:r>
              <a:rPr lang="en-US" dirty="0"/>
              <a:t>to automatically predict severity level of bugs reports.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41</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1331378"/>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3458587"/>
            <a:ext cx="421321" cy="421321"/>
          </a:xfrm>
          <a:prstGeom prst="rect">
            <a:avLst/>
          </a:prstGeom>
        </p:spPr>
      </p:pic>
    </p:spTree>
    <p:extLst>
      <p:ext uri="{BB962C8B-B14F-4D97-AF65-F5344CB8AC3E}">
        <p14:creationId xmlns:p14="http://schemas.microsoft.com/office/powerpoint/2010/main" val="411916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46</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47</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48</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50</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51</a:t>
            </a:fld>
            <a:endParaRPr lang="en-US"/>
          </a:p>
        </p:txBody>
      </p:sp>
    </p:spTree>
    <p:extLst>
      <p:ext uri="{BB962C8B-B14F-4D97-AF65-F5344CB8AC3E}">
        <p14:creationId xmlns:p14="http://schemas.microsoft.com/office/powerpoint/2010/main" val="3137091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328348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2509838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2939547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3442480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3940102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57</a:t>
            </a:fld>
            <a:endParaRPr lang="en-US"/>
          </a:p>
        </p:txBody>
      </p:sp>
    </p:spTree>
    <p:extLst>
      <p:ext uri="{BB962C8B-B14F-4D97-AF65-F5344CB8AC3E}">
        <p14:creationId xmlns:p14="http://schemas.microsoft.com/office/powerpoint/2010/main" val="2667792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58</a:t>
            </a:fld>
            <a:endParaRPr lang="en-US"/>
          </a:p>
        </p:txBody>
      </p:sp>
    </p:spTree>
    <p:extLst>
      <p:ext uri="{BB962C8B-B14F-4D97-AF65-F5344CB8AC3E}">
        <p14:creationId xmlns:p14="http://schemas.microsoft.com/office/powerpoint/2010/main" val="2407688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59</a:t>
            </a:fld>
            <a:endParaRPr lang="en-US"/>
          </a:p>
        </p:txBody>
      </p:sp>
    </p:spTree>
    <p:extLst>
      <p:ext uri="{BB962C8B-B14F-4D97-AF65-F5344CB8AC3E}">
        <p14:creationId xmlns:p14="http://schemas.microsoft.com/office/powerpoint/2010/main" val="101524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22274"/>
            <a:ext cx="11487308"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0" y="4139962"/>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138158"/>
            <a:ext cx="648318"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454042"/>
            <a:ext cx="11487310" cy="117511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041601"/>
            <a:ext cx="3126451" cy="2563093"/>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6</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dirty="0"/>
              <a:t>Motivation</a:t>
            </a:r>
          </a:p>
        </p:txBody>
      </p:sp>
    </p:spTree>
    <p:extLst>
      <p:ext uri="{BB962C8B-B14F-4D97-AF65-F5344CB8AC3E}">
        <p14:creationId xmlns:p14="http://schemas.microsoft.com/office/powerpoint/2010/main" val="538408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18796334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62</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EB0D0859-A1DE-AD45-BDFC-1A0F7AFE5581}"/>
              </a:ext>
            </a:extLst>
          </p:cNvPr>
          <p:cNvSpPr>
            <a:spLocks noGrp="1"/>
          </p:cNvSpPr>
          <p:nvPr>
            <p:ph type="title"/>
          </p:nvPr>
        </p:nvSpPr>
        <p:spPr>
          <a:xfrm>
            <a:off x="372686" y="348796"/>
            <a:ext cx="11406938" cy="935152"/>
          </a:xfrm>
        </p:spPr>
        <p:txBody>
          <a:bodyPr>
            <a:normAutofit fontScale="90000"/>
          </a:bodyPr>
          <a:lstStyle/>
          <a:p>
            <a:r>
              <a:rPr lang="en-US" sz="3600" dirty="0"/>
              <a:t>Motivation:</a:t>
            </a:r>
            <a:br>
              <a:rPr lang="en-US" sz="3600" dirty="0"/>
            </a:br>
            <a:r>
              <a:rPr lang="en-US" sz="3600" dirty="0"/>
              <a:t>Temporal Context of Bug Reports</a:t>
            </a:r>
            <a:endParaRPr lang="en-US" dirty="0">
              <a:solidFill>
                <a:schemeClr val="accent5"/>
              </a:solidFill>
            </a:endParaRPr>
          </a:p>
        </p:txBody>
      </p:sp>
    </p:spTree>
    <p:extLst>
      <p:ext uri="{BB962C8B-B14F-4D97-AF65-F5344CB8AC3E}">
        <p14:creationId xmlns:p14="http://schemas.microsoft.com/office/powerpoint/2010/main" val="212861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sz="4000" dirty="0"/>
              <a:t>Motivation:</a:t>
            </a:r>
            <a:br>
              <a:rPr lang="en-US" sz="4000" dirty="0"/>
            </a:br>
            <a:r>
              <a:rPr lang="en-US" sz="3600" dirty="0"/>
              <a:t>Modeling 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8</a:t>
            </a:fld>
            <a:endParaRPr lang="en-US"/>
          </a:p>
        </p:txBody>
      </p:sp>
    </p:spTree>
    <p:extLst>
      <p:ext uri="{BB962C8B-B14F-4D97-AF65-F5344CB8AC3E}">
        <p14:creationId xmlns:p14="http://schemas.microsoft.com/office/powerpoint/2010/main" val="26174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fontScale="90000"/>
          </a:bodyPr>
          <a:lstStyle/>
          <a:p>
            <a:r>
              <a:rPr lang="en-US" sz="4000" dirty="0"/>
              <a:t>Motivation:</a:t>
            </a:r>
            <a:br>
              <a:rPr lang="en-US" sz="4000" dirty="0"/>
            </a:br>
            <a:r>
              <a:rPr lang="en-US" sz="3600" dirty="0"/>
              <a:t>I</a:t>
            </a:r>
            <a:r>
              <a:rPr lang="en-US" sz="3100" dirty="0"/>
              <a:t>mbalanced Data in Bug Report Repositories</a:t>
            </a:r>
            <a:endParaRPr lang="en-US" sz="3600"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9</a:t>
            </a:fld>
            <a:endParaRPr lang="en-US"/>
          </a:p>
        </p:txBody>
      </p:sp>
    </p:spTree>
    <p:extLst>
      <p:ext uri="{BB962C8B-B14F-4D97-AF65-F5344CB8AC3E}">
        <p14:creationId xmlns:p14="http://schemas.microsoft.com/office/powerpoint/2010/main" val="264297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TotalTime>
  <Words>3719</Words>
  <Application>Microsoft Macintosh PowerPoint</Application>
  <PresentationFormat>Widescreen</PresentationFormat>
  <Paragraphs>579</Paragraphs>
  <Slides>62</Slides>
  <Notes>34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Agenda</vt:lpstr>
      <vt:lpstr>Context</vt:lpstr>
      <vt:lpstr>Context</vt:lpstr>
      <vt:lpstr>Motivation</vt:lpstr>
      <vt:lpstr>Motivation</vt:lpstr>
      <vt:lpstr>Motivation: Temporal Context of Bug Reports</vt:lpstr>
      <vt:lpstr>Motivation: Modeling Temporal Context of Bug Reports</vt:lpstr>
      <vt:lpstr>Motivation: Imbalanced Data in Bug Report Repositories</vt:lpstr>
      <vt:lpstr>Motivation: High Dimensionality Data in Bug Report Repositories </vt:lpstr>
      <vt:lpstr>Motivation: Traditional ML algorithms</vt:lpstr>
      <vt:lpstr>Research Goals</vt:lpstr>
      <vt:lpstr>Research Goals</vt:lpstr>
      <vt:lpstr>Research Activities Done</vt:lpstr>
      <vt:lpstr>Exploration of Bug Report Repositories</vt:lpstr>
      <vt:lpstr>Machine Learning Experiments</vt:lpstr>
      <vt:lpstr>Bug Report Severity Prediction Mapping Review</vt:lpstr>
      <vt:lpstr>Bug Report Severity Prediction Mapping Review</vt:lpstr>
      <vt:lpstr>Some Conclusions from Our Mapping Review</vt:lpstr>
      <vt:lpstr>Research Proposal</vt:lpstr>
      <vt:lpstr>Research Proposal</vt:lpstr>
      <vt:lpstr>Research Proposal</vt:lpstr>
      <vt:lpstr>Research Proposal</vt:lpstr>
      <vt:lpstr>Research Proposal</vt:lpstr>
      <vt:lpstr>Research Proposal</vt:lpstr>
      <vt:lpstr>Research Proposal</vt:lpstr>
      <vt:lpstr>Time Line</vt:lpstr>
      <vt:lpstr>Contributions</vt:lpstr>
      <vt:lpstr>PowerPoint Presentation</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Research Goals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Research Activities</vt:lpstr>
      <vt:lpstr>Problem Formal Definition:</vt:lpstr>
      <vt:lpstr>Main Research Goal: Our New Learning Models Will Based on Three Hypothesis </vt:lpstr>
      <vt:lpstr>Temporal Context of Bug Reports:</vt:lpstr>
      <vt:lpstr>Research Activity: Exploration of FLOSS Bug Reports Repositories</vt:lpstr>
      <vt:lpstr>Problem and Hypothesis: Our Hypothesis</vt:lpstr>
      <vt:lpstr>State-Of-The-Art: From Our Mapping Review</vt:lpstr>
      <vt:lpstr>Research Activity: Identifying main problems, gaps e opportunities</vt:lpstr>
      <vt:lpstr>Research Activity: Implementing and Evaluation New Learning Models for Bug Report Severity Prediction</vt:lpstr>
      <vt:lpstr>Research Activity: Learning with peers reviews</vt:lpstr>
      <vt:lpstr>Temporal Context of Bug Reports:</vt:lpstr>
      <vt:lpstr>Main Research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369</cp:revision>
  <dcterms:created xsi:type="dcterms:W3CDTF">2018-09-04T12:06:54Z</dcterms:created>
  <dcterms:modified xsi:type="dcterms:W3CDTF">2018-09-21T17:41:24Z</dcterms:modified>
</cp:coreProperties>
</file>