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271" r:id="rId4"/>
    <p:sldId id="308" r:id="rId5"/>
    <p:sldId id="289" r:id="rId6"/>
    <p:sldId id="314" r:id="rId7"/>
    <p:sldId id="347" r:id="rId8"/>
    <p:sldId id="317" r:id="rId9"/>
    <p:sldId id="346" r:id="rId10"/>
    <p:sldId id="318" r:id="rId11"/>
    <p:sldId id="273" r:id="rId12"/>
    <p:sldId id="275" r:id="rId13"/>
    <p:sldId id="344" r:id="rId14"/>
    <p:sldId id="293" r:id="rId15"/>
    <p:sldId id="294" r:id="rId16"/>
    <p:sldId id="305" r:id="rId17"/>
    <p:sldId id="351" r:id="rId18"/>
    <p:sldId id="350" r:id="rId19"/>
    <p:sldId id="276" r:id="rId20"/>
    <p:sldId id="277" r:id="rId21"/>
    <p:sldId id="278" r:id="rId22"/>
    <p:sldId id="279" r:id="rId23"/>
    <p:sldId id="280" r:id="rId24"/>
    <p:sldId id="281" r:id="rId25"/>
    <p:sldId id="282" r:id="rId26"/>
    <p:sldId id="343" r:id="rId27"/>
    <p:sldId id="296" r:id="rId28"/>
    <p:sldId id="286" r:id="rId29"/>
    <p:sldId id="342" r:id="rId30"/>
    <p:sldId id="306" r:id="rId31"/>
    <p:sldId id="319" r:id="rId32"/>
    <p:sldId id="323" r:id="rId33"/>
    <p:sldId id="336" r:id="rId34"/>
    <p:sldId id="320" r:id="rId35"/>
    <p:sldId id="331" r:id="rId36"/>
    <p:sldId id="324" r:id="rId37"/>
    <p:sldId id="332" r:id="rId38"/>
    <p:sldId id="329" r:id="rId39"/>
    <p:sldId id="322" r:id="rId40"/>
    <p:sldId id="334" r:id="rId41"/>
    <p:sldId id="335" r:id="rId42"/>
    <p:sldId id="325" r:id="rId43"/>
    <p:sldId id="330" r:id="rId44"/>
    <p:sldId id="326" r:id="rId45"/>
    <p:sldId id="337" r:id="rId46"/>
    <p:sldId id="327" r:id="rId47"/>
    <p:sldId id="338" r:id="rId48"/>
    <p:sldId id="321" r:id="rId49"/>
    <p:sldId id="333" r:id="rId50"/>
    <p:sldId id="328" r:id="rId51"/>
    <p:sldId id="303" r:id="rId52"/>
    <p:sldId id="297" r:id="rId53"/>
    <p:sldId id="304" r:id="rId54"/>
    <p:sldId id="309" r:id="rId55"/>
    <p:sldId id="300" r:id="rId56"/>
    <p:sldId id="288" r:id="rId57"/>
    <p:sldId id="349" r:id="rId58"/>
    <p:sldId id="352" r:id="rId59"/>
    <p:sldId id="345" r:id="rId60"/>
    <p:sldId id="295" r:id="rId61"/>
    <p:sldId id="310" r:id="rId62"/>
    <p:sldId id="298" r:id="rId63"/>
    <p:sldId id="299" r:id="rId64"/>
    <p:sldId id="316" r:id="rId65"/>
    <p:sldId id="340" r:id="rId66"/>
    <p:sldId id="26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0"/>
    <p:restoredTop sz="78341"/>
  </p:normalViewPr>
  <p:slideViewPr>
    <p:cSldViewPr snapToGrid="0" snapToObjects="1">
      <p:cViewPr varScale="1">
        <p:scale>
          <a:sx n="85" d="100"/>
          <a:sy n="85" d="100"/>
        </p:scale>
        <p:origin x="13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Boa tarde a todos, meu nome é Luiz. Em primeiro lugar, gostaria de agradecer a professora </a:t>
            </a:r>
            <a:r>
              <a:rPr lang="pt-BR" noProof="0" dirty="0" err="1"/>
              <a:t>Islene</a:t>
            </a:r>
            <a:r>
              <a:rPr lang="pt-BR" noProof="0" dirty="0"/>
              <a:t>, a professora Rosana e ao professor </a:t>
            </a:r>
            <a:r>
              <a:rPr lang="pt-BR" noProof="0" dirty="0" err="1"/>
              <a:t>Helio</a:t>
            </a:r>
            <a:r>
              <a:rPr lang="pt-BR" noProof="0" dirty="0"/>
              <a:t> por terem aceitado o convite para participar da banca do meu exame de qualificação cujo tema da pesquisa é “</a:t>
            </a:r>
            <a:r>
              <a:rPr lang="pt-BR" noProof="0" dirty="0" err="1"/>
              <a:t>Improving</a:t>
            </a:r>
            <a:r>
              <a:rPr lang="pt-BR" noProof="0" dirty="0"/>
              <a:t> Bug </a:t>
            </a:r>
            <a:r>
              <a:rPr lang="pt-BR" noProof="0" dirty="0" err="1"/>
              <a:t>Report</a:t>
            </a:r>
            <a:r>
              <a:rPr lang="pt-BR" noProof="0" dirty="0"/>
              <a:t> </a:t>
            </a:r>
            <a:r>
              <a:rPr lang="pt-BR" noProof="0" dirty="0" err="1"/>
              <a:t>Severity</a:t>
            </a:r>
            <a:r>
              <a:rPr lang="pt-BR" noProof="0" dirty="0"/>
              <a:t> </a:t>
            </a:r>
            <a:r>
              <a:rPr lang="pt-BR" noProof="0" dirty="0" err="1"/>
              <a:t>Level</a:t>
            </a:r>
            <a:r>
              <a:rPr lang="pt-BR" noProof="0" dirty="0"/>
              <a:t> </a:t>
            </a:r>
            <a:r>
              <a:rPr lang="pt-BR" noProof="0" dirty="0" err="1"/>
              <a:t>Prediction</a:t>
            </a:r>
            <a:r>
              <a:rPr lang="pt-BR" noProof="0" dirty="0"/>
              <a:t> </a:t>
            </a:r>
            <a:r>
              <a:rPr lang="pt-BR" noProof="0" dirty="0" err="1"/>
              <a:t>on</a:t>
            </a:r>
            <a:r>
              <a:rPr lang="pt-BR" noProof="0" dirty="0"/>
              <a:t> </a:t>
            </a:r>
            <a:r>
              <a:rPr lang="pt-BR" noProof="0" dirty="0" err="1"/>
              <a:t>Free</a:t>
            </a:r>
            <a:r>
              <a:rPr lang="pt-BR" noProof="0" dirty="0"/>
              <a:t>/Libre Open </a:t>
            </a:r>
            <a:r>
              <a:rPr lang="pt-BR" noProof="0" dirty="0" err="1"/>
              <a:t>Source</a:t>
            </a:r>
            <a:r>
              <a:rPr lang="pt-BR" noProof="0" dirty="0"/>
              <a:t> Software (FLOSS)”  sob a orientação dos professores Mario Lúcio Côrtes e Ricardo da Silva Torres.</a:t>
            </a:r>
          </a:p>
        </p:txBody>
      </p:sp>
      <p:sp>
        <p:nvSpPr>
          <p:cNvPr id="4" name="Slide Number Placeholder 3"/>
          <p:cNvSpPr>
            <a:spLocks noGrp="1"/>
          </p:cNvSpPr>
          <p:nvPr>
            <p:ph type="sldNum" sz="quarter" idx="5"/>
          </p:nvPr>
        </p:nvSpPr>
        <p:spPr/>
        <p:txBody>
          <a:bodyPr/>
          <a:lstStyle/>
          <a:p>
            <a:fld id="{2E37981E-99AA-524C-88BC-A32F11FE0861}" type="slidenum">
              <a:rPr lang="en-US" smtClean="0"/>
              <a:t>1</a:t>
            </a:fld>
            <a:endParaRPr lang="en-US"/>
          </a:p>
        </p:txBody>
      </p:sp>
    </p:spTree>
    <p:extLst>
      <p:ext uri="{BB962C8B-B14F-4D97-AF65-F5344CB8AC3E}">
        <p14:creationId xmlns:p14="http://schemas.microsoft.com/office/powerpoint/2010/main" val="145684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Nosso</a:t>
            </a:r>
            <a:r>
              <a:rPr lang="en-US" dirty="0"/>
              <a:t> </a:t>
            </a:r>
            <a:r>
              <a:rPr lang="en-US" dirty="0" err="1"/>
              <a:t>mapeamento</a:t>
            </a:r>
            <a:r>
              <a:rPr lang="en-US" dirty="0"/>
              <a:t> </a:t>
            </a:r>
            <a:r>
              <a:rPr lang="en-US" dirty="0" err="1"/>
              <a:t>sistemático</a:t>
            </a:r>
            <a:r>
              <a:rPr lang="en-US" dirty="0"/>
              <a:t> </a:t>
            </a:r>
            <a:r>
              <a:rPr lang="en-US" dirty="0" err="1"/>
              <a:t>nos</a:t>
            </a:r>
            <a:r>
              <a:rPr lang="en-US" dirty="0"/>
              <a:t> </a:t>
            </a:r>
            <a:r>
              <a:rPr lang="en-US" dirty="0" err="1"/>
              <a:t>possibilitou</a:t>
            </a:r>
            <a:r>
              <a:rPr lang="en-US" dirty="0"/>
              <a:t> a </a:t>
            </a:r>
            <a:r>
              <a:rPr lang="en-US" dirty="0" err="1"/>
              <a:t>chegar</a:t>
            </a:r>
            <a:r>
              <a:rPr lang="en-US" dirty="0"/>
              <a:t> </a:t>
            </a:r>
            <a:r>
              <a:rPr lang="en-US" dirty="0" err="1"/>
              <a:t>em</a:t>
            </a:r>
            <a:r>
              <a:rPr lang="en-US" dirty="0"/>
              <a:t> </a:t>
            </a:r>
            <a:r>
              <a:rPr lang="en-US" dirty="0" err="1"/>
              <a:t>algums</a:t>
            </a:r>
            <a:r>
              <a:rPr lang="en-US" dirty="0"/>
              <a:t> </a:t>
            </a:r>
            <a:r>
              <a:rPr lang="en-US" dirty="0" err="1"/>
              <a:t>conclusões</a:t>
            </a:r>
            <a:r>
              <a:rPr lang="en-US" dirty="0"/>
              <a:t> </a:t>
            </a:r>
            <a:r>
              <a:rPr lang="en-US" dirty="0" err="1"/>
              <a:t>importantes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329281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No decorrer da nossa pesquisa, tanto através do nosso mapeamento sistemático quanto dos nossos estudos exploratórios, nós percebemos que grande parte dos bug </a:t>
            </a:r>
            <a:r>
              <a:rPr lang="pt-BR" noProof="0" dirty="0" err="1"/>
              <a:t>reports</a:t>
            </a:r>
            <a:r>
              <a:rPr lang="pt-BR" noProof="0" dirty="0"/>
              <a:t> são fechados dentro de uma semana por razões de diversas (como, por exemplo, um bug não confirmado ou um bug duplicado). Então parece que predizer a </a:t>
            </a:r>
            <a:r>
              <a:rPr lang="pt-BR" noProof="0" dirty="0" err="1"/>
              <a:t>severity</a:t>
            </a:r>
            <a:r>
              <a:rPr lang="pt-BR" noProof="0" dirty="0"/>
              <a:t> para esse grupo de bug </a:t>
            </a:r>
            <a:r>
              <a:rPr lang="pt-BR" noProof="0" dirty="0" err="1"/>
              <a:t>reports</a:t>
            </a:r>
            <a:r>
              <a:rPr lang="pt-BR" noProof="0" dirty="0"/>
              <a:t> </a:t>
            </a:r>
            <a:r>
              <a:rPr lang="pt-BR" noProof="0" dirty="0" err="1"/>
              <a:t>parace</a:t>
            </a:r>
            <a:r>
              <a:rPr lang="pt-BR" noProof="0" dirty="0"/>
              <a:t> não ser muito útil bem como, a quantidade de informações para realizar essa predição poder ser ainda insuficiente. Por outro lado, 90% de bugs </a:t>
            </a:r>
            <a:r>
              <a:rPr lang="pt-BR" noProof="0" dirty="0" err="1"/>
              <a:t>reports</a:t>
            </a:r>
            <a:r>
              <a:rPr lang="pt-BR" noProof="0" dirty="0"/>
              <a:t> relacionados a </a:t>
            </a:r>
            <a:r>
              <a:rPr lang="pt-BR" noProof="0" dirty="0" err="1"/>
              <a:t>long-lived</a:t>
            </a:r>
            <a:r>
              <a:rPr lang="pt-BR" noProof="0" dirty="0"/>
              <a:t> bugs afetam negativamente a experiência do usuário  e esforços para predizer a severidade de bugs que possuem um ciclo de vida maior pode ser mais </a:t>
            </a:r>
            <a:r>
              <a:rPr lang="pt-BR" noProof="0" dirty="0" err="1"/>
              <a:t>últil</a:t>
            </a:r>
            <a:r>
              <a:rPr lang="pt-BR" noProof="0" dirty="0"/>
              <a:t> para a equipe de manutenção. Há relatos na literatura de desenvolvedores dizendo que a predição de severidade seria fundamental para agilizar esse processo.</a:t>
            </a:r>
          </a:p>
          <a:p>
            <a:endParaRPr lang="pt-BR" noProof="0" dirty="0"/>
          </a:p>
          <a:p>
            <a:r>
              <a:rPr lang="pt-BR" noProof="0" dirty="0"/>
              <a:t> A abordagens propostas na literatura não se preocuparam com o ciclo de vida, não fazendo distinção entre short </a:t>
            </a:r>
            <a:r>
              <a:rPr lang="pt-BR" noProof="0" dirty="0" err="1"/>
              <a:t>and</a:t>
            </a:r>
            <a:r>
              <a:rPr lang="pt-BR" noProof="0" dirty="0"/>
              <a:t> </a:t>
            </a:r>
            <a:r>
              <a:rPr lang="pt-BR" noProof="0" dirty="0" err="1"/>
              <a:t>long-live</a:t>
            </a:r>
            <a:r>
              <a:rPr lang="pt-BR" noProof="0" dirty="0"/>
              <a:t> bugs, e com isto não levaram em consideração o contexto temporal dos bugs </a:t>
            </a:r>
            <a:r>
              <a:rPr lang="pt-BR" noProof="0" dirty="0" err="1"/>
              <a:t>reports</a:t>
            </a:r>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129458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Uma das nossas hipóteses é que o contexto temporal do bug </a:t>
            </a:r>
            <a:r>
              <a:rPr lang="pt-BR" noProof="0" dirty="0" err="1"/>
              <a:t>reports</a:t>
            </a:r>
            <a:r>
              <a:rPr lang="pt-BR" noProof="0" dirty="0"/>
              <a:t> pode melhorar o desempenho da predição, por isso um dos nossos objetivos de pesquisa é modelar e utilizar essa informação na predição da severidade. Nós podemos enxergar o contexto temporal do bug </a:t>
            </a:r>
            <a:r>
              <a:rPr lang="pt-BR" noProof="0" dirty="0" err="1"/>
              <a:t>report</a:t>
            </a:r>
            <a:r>
              <a:rPr lang="pt-BR" noProof="0" dirty="0"/>
              <a:t> como interno ou local, quando as informações dos seus atributos evoluirão no decorrer do seu ciclo de vida. Por exemplo, no momento que um bug </a:t>
            </a:r>
            <a:r>
              <a:rPr lang="pt-BR" noProof="0" dirty="0" err="1"/>
              <a:t>report</a:t>
            </a:r>
            <a:r>
              <a:rPr lang="pt-BR" noProof="0" dirty="0"/>
              <a:t> é criado, provavelmente nenhum comentário será escrito. Entretanto, no decorrer do tempo, diversos comentários poderão ser escritos pelos usuários ou pelos desenvolvedores que ajudarão a prever a severidade do bug.</a:t>
            </a:r>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249884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Além do </a:t>
            </a:r>
            <a:r>
              <a:rPr lang="pt-BR" noProof="0" dirty="0" err="1"/>
              <a:t>context</a:t>
            </a:r>
            <a:r>
              <a:rPr lang="pt-BR" noProof="0" dirty="0"/>
              <a:t> temporal local, existe também o contexto temporal externo que diz respeito ao relacionamento de um bug </a:t>
            </a:r>
            <a:r>
              <a:rPr lang="pt-BR" noProof="0" dirty="0" err="1"/>
              <a:t>report</a:t>
            </a:r>
            <a:r>
              <a:rPr lang="pt-BR" noProof="0" dirty="0"/>
              <a:t> com outros bugs </a:t>
            </a:r>
            <a:r>
              <a:rPr lang="pt-BR" noProof="0" dirty="0" err="1"/>
              <a:t>reports</a:t>
            </a:r>
            <a:r>
              <a:rPr lang="pt-BR" noProof="0" dirty="0"/>
              <a:t>. Tais relacionamentos podem acontecer no decorrer do tempo. Por exemplo, o bug </a:t>
            </a:r>
            <a:r>
              <a:rPr lang="pt-BR" noProof="0" dirty="0" err="1"/>
              <a:t>report</a:t>
            </a:r>
            <a:r>
              <a:rPr lang="pt-BR" noProof="0" dirty="0"/>
              <a:t> 10078 do HADOOP está relacionado a três outros 3 bug </a:t>
            </a:r>
            <a:r>
              <a:rPr lang="pt-BR" noProof="0" dirty="0" err="1"/>
              <a:t>reports</a:t>
            </a:r>
            <a:r>
              <a:rPr lang="pt-BR" noProof="0" dirty="0"/>
              <a:t> e “quebra” ou provoca um falha em outros dois. Este bug levou mais levou mais de duas semanas para ser corrigido e sua severidade continuou como “</a:t>
            </a:r>
            <a:r>
              <a:rPr lang="pt-BR" noProof="0" dirty="0" err="1"/>
              <a:t>minor</a:t>
            </a:r>
            <a:r>
              <a:rPr lang="pt-BR" noProof="0" dirty="0"/>
              <a:t>” até o seu fechamento. Nós suspeitamos que se a equipe desenvolvimento tivesse a disposição um </a:t>
            </a:r>
            <a:r>
              <a:rPr lang="pt-BR" noProof="0" dirty="0" err="1"/>
              <a:t>preditor</a:t>
            </a:r>
            <a:r>
              <a:rPr lang="pt-BR" noProof="0" dirty="0"/>
              <a:t> que analisasse contexto temporal local e global, a severidade deste bug poderia ser elevada, chamando a atenção da equipe de desenvolvimento para corrigi-lo mais rapidamente..</a:t>
            </a:r>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343797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 partir de estudos exploratórios em diversos repositórios, como por exemplo, o CASSANDRA nós identificamos que a severidade default é a severidade atribuída à maior porcentagem de bugs. Isto também ficou evidente, a partir do nosso mapeamento sistemático que apontou que dos 27 artigos apenas 7 tentaram tratar a severidade default utilizando métodos convencionais. O restante dos artigos ignorou a classe default a responsável pelo maior desbalanceamento. </a:t>
            </a:r>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1069929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bug </a:t>
            </a:r>
            <a:r>
              <a:rPr lang="pt-BR" noProof="0" dirty="0" err="1"/>
              <a:t>report</a:t>
            </a:r>
            <a:r>
              <a:rPr lang="pt-BR" noProof="0" dirty="0"/>
              <a:t> possui três atributos que são textos não estruturados. As propostas encontradas na  literatura para transformar esses atributos em </a:t>
            </a:r>
            <a:r>
              <a:rPr lang="pt-BR" noProof="0" dirty="0" err="1"/>
              <a:t>features</a:t>
            </a:r>
            <a:r>
              <a:rPr lang="pt-BR" noProof="0" dirty="0"/>
              <a:t> utilizou basicamente Bag-</a:t>
            </a:r>
            <a:r>
              <a:rPr lang="pt-BR" noProof="0" dirty="0" err="1"/>
              <a:t>of</a:t>
            </a:r>
            <a:r>
              <a:rPr lang="pt-BR" noProof="0" dirty="0"/>
              <a:t>-</a:t>
            </a:r>
            <a:r>
              <a:rPr lang="pt-BR" noProof="0" dirty="0" err="1"/>
              <a:t>Words</a:t>
            </a:r>
            <a:r>
              <a:rPr lang="pt-BR" noProof="0" dirty="0"/>
              <a:t> de 1 palavra e TF-IDF para atribuir um peso aos termos criados a partir desses atributos. Essa abordagem causa o problema de alta dimensionalidade que prejudica o desempenho dos </a:t>
            </a:r>
            <a:r>
              <a:rPr lang="pt-BR" noProof="0" dirty="0" err="1"/>
              <a:t>preditores</a:t>
            </a:r>
            <a:r>
              <a:rPr lang="pt-BR" noProof="0" dirty="0"/>
              <a:t>. Entretanto, poucos artigos utilizaram formalmente um métodos de seleção de </a:t>
            </a:r>
            <a:r>
              <a:rPr lang="pt-BR" noProof="0" dirty="0" err="1"/>
              <a:t>feature</a:t>
            </a:r>
            <a:r>
              <a:rPr lang="pt-BR" noProof="0" dirty="0"/>
              <a:t> e os que utilizaram empregaram métodos convencionais, como o </a:t>
            </a:r>
            <a:r>
              <a:rPr lang="pt-BR" noProof="0" dirty="0" err="1"/>
              <a:t>Information</a:t>
            </a:r>
            <a:r>
              <a:rPr lang="pt-BR" noProof="0" dirty="0"/>
              <a:t> </a:t>
            </a:r>
            <a:r>
              <a:rPr lang="pt-BR" noProof="0" dirty="0" err="1"/>
              <a:t>Gain</a:t>
            </a:r>
            <a:r>
              <a:rPr lang="pt-BR" noProof="0" dirty="0"/>
              <a:t>. Um outra hipótese da nossa pesquisa é que novos métodos de seleção </a:t>
            </a:r>
            <a:r>
              <a:rPr lang="pt-BR" noProof="0" dirty="0" err="1"/>
              <a:t>features</a:t>
            </a:r>
            <a:r>
              <a:rPr lang="pt-BR" noProof="0" dirty="0"/>
              <a:t> que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330592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abordagens</a:t>
            </a:r>
            <a:r>
              <a:rPr lang="en-US" dirty="0"/>
              <a:t> </a:t>
            </a:r>
            <a:r>
              <a:rPr lang="en-US" dirty="0" err="1"/>
              <a:t>propostas</a:t>
            </a:r>
            <a:r>
              <a:rPr lang="en-US" dirty="0"/>
              <a:t> </a:t>
            </a:r>
            <a:r>
              <a:rPr lang="en-US" dirty="0" err="1"/>
              <a:t>na</a:t>
            </a:r>
            <a:r>
              <a:rPr lang="en-US" dirty="0"/>
              <a:t> </a:t>
            </a:r>
            <a:r>
              <a:rPr lang="en-US" dirty="0" err="1"/>
              <a:t>literartura</a:t>
            </a:r>
            <a:r>
              <a:rPr lang="en-US" dirty="0"/>
              <a:t> se </a:t>
            </a:r>
            <a:r>
              <a:rPr lang="en-US" dirty="0" err="1"/>
              <a:t>apoiaram</a:t>
            </a:r>
            <a:r>
              <a:rPr lang="en-US" dirty="0"/>
              <a:t> </a:t>
            </a:r>
            <a:r>
              <a:rPr lang="en-US" dirty="0" err="1"/>
              <a:t>em</a:t>
            </a:r>
            <a:r>
              <a:rPr lang="en-US" dirty="0"/>
              <a:t> </a:t>
            </a:r>
            <a:r>
              <a:rPr lang="en-US" dirty="0" err="1"/>
              <a:t>algoritmos</a:t>
            </a:r>
            <a:r>
              <a:rPr lang="en-US" dirty="0"/>
              <a:t> </a:t>
            </a:r>
            <a:r>
              <a:rPr lang="en-US" dirty="0" err="1"/>
              <a:t>tradicionais</a:t>
            </a:r>
            <a:r>
              <a:rPr lang="en-US" dirty="0"/>
              <a:t> de </a:t>
            </a:r>
            <a:r>
              <a:rPr lang="en-US" dirty="0" err="1"/>
              <a:t>aprendizado</a:t>
            </a:r>
            <a:r>
              <a:rPr lang="en-US" dirty="0"/>
              <a:t> de </a:t>
            </a:r>
            <a:r>
              <a:rPr lang="en-US" dirty="0" err="1"/>
              <a:t>máquina</a:t>
            </a:r>
            <a:r>
              <a:rPr lang="en-US" dirty="0"/>
              <a:t>, boa </a:t>
            </a:r>
            <a:r>
              <a:rPr lang="en-US" dirty="0" err="1"/>
              <a:t>parte</a:t>
            </a:r>
            <a:r>
              <a:rPr lang="en-US" dirty="0"/>
              <a:t> </a:t>
            </a:r>
            <a:r>
              <a:rPr lang="en-US" dirty="0" err="1"/>
              <a:t>delas</a:t>
            </a:r>
            <a:r>
              <a:rPr lang="en-US" dirty="0"/>
              <a:t> </a:t>
            </a:r>
            <a:r>
              <a:rPr lang="en-US" dirty="0" err="1"/>
              <a:t>utilizaram</a:t>
            </a:r>
            <a:r>
              <a:rPr lang="en-US" dirty="0"/>
              <a:t> </a:t>
            </a:r>
            <a:r>
              <a:rPr lang="en-US" dirty="0" err="1"/>
              <a:t>algoritmos</a:t>
            </a:r>
            <a:r>
              <a:rPr lang="en-US" dirty="0"/>
              <a:t> </a:t>
            </a:r>
            <a:r>
              <a:rPr lang="en-US" dirty="0" err="1"/>
              <a:t>baseados</a:t>
            </a:r>
            <a:r>
              <a:rPr lang="en-US" dirty="0"/>
              <a:t> </a:t>
            </a:r>
            <a:r>
              <a:rPr lang="en-US" dirty="0" err="1"/>
              <a:t>em</a:t>
            </a:r>
            <a:r>
              <a:rPr lang="en-US" dirty="0"/>
              <a:t> </a:t>
            </a:r>
            <a:r>
              <a:rPr lang="en-US" dirty="0" err="1"/>
              <a:t>distância</a:t>
            </a:r>
            <a:r>
              <a:rPr lang="en-US" dirty="0"/>
              <a:t> e </a:t>
            </a:r>
            <a:r>
              <a:rPr lang="en-US" dirty="0" err="1"/>
              <a:t>probabilísticos</a:t>
            </a:r>
            <a:r>
              <a:rPr lang="en-US" dirty="0"/>
              <a:t>, </a:t>
            </a:r>
            <a:r>
              <a:rPr lang="en-US" dirty="0" err="1"/>
              <a:t>como</a:t>
            </a:r>
            <a:r>
              <a:rPr lang="en-US" dirty="0"/>
              <a:t> o </a:t>
            </a:r>
            <a:r>
              <a:rPr lang="en-US" dirty="0" err="1"/>
              <a:t>kNN</a:t>
            </a:r>
            <a:r>
              <a:rPr lang="en-US" dirty="0"/>
              <a:t> e o </a:t>
            </a:r>
            <a:r>
              <a:rPr lang="en-US" dirty="0" err="1"/>
              <a:t>Näive</a:t>
            </a:r>
            <a:r>
              <a:rPr lang="en-US" dirty="0"/>
              <a:t> Byes. </a:t>
            </a:r>
            <a:r>
              <a:rPr lang="en-US" dirty="0" err="1"/>
              <a:t>Nossa</a:t>
            </a:r>
            <a:r>
              <a:rPr lang="en-US" dirty="0"/>
              <a:t> </a:t>
            </a:r>
            <a:r>
              <a:rPr lang="en-US" dirty="0" err="1"/>
              <a:t>última</a:t>
            </a:r>
            <a:r>
              <a:rPr lang="en-US" dirty="0"/>
              <a:t> </a:t>
            </a:r>
            <a:r>
              <a:rPr lang="en-US" dirty="0" err="1"/>
              <a:t>hipótese</a:t>
            </a:r>
            <a:r>
              <a:rPr lang="en-US" dirty="0"/>
              <a:t> de </a:t>
            </a:r>
            <a:r>
              <a:rPr lang="en-US" dirty="0" err="1"/>
              <a:t>pesquisa</a:t>
            </a:r>
            <a:r>
              <a:rPr lang="en-US" dirty="0"/>
              <a:t>, que </a:t>
            </a:r>
            <a:r>
              <a:rPr lang="en-US" dirty="0" err="1"/>
              <a:t>métodos</a:t>
            </a:r>
            <a:r>
              <a:rPr lang="en-US" dirty="0"/>
              <a:t> no </a:t>
            </a:r>
            <a:r>
              <a:rPr lang="en-US" dirty="0" err="1"/>
              <a:t>estado</a:t>
            </a:r>
            <a:r>
              <a:rPr lang="en-US" dirty="0"/>
              <a:t>-da-</a:t>
            </a:r>
            <a:r>
              <a:rPr lang="en-US" dirty="0" err="1"/>
              <a:t>arte</a:t>
            </a:r>
            <a:r>
              <a:rPr lang="en-US" dirty="0"/>
              <a:t> </a:t>
            </a:r>
            <a:r>
              <a:rPr lang="en-US" dirty="0" err="1"/>
              <a:t>baseados</a:t>
            </a:r>
            <a:r>
              <a:rPr lang="en-US" dirty="0"/>
              <a:t> </a:t>
            </a:r>
            <a:r>
              <a:rPr lang="en-US" dirty="0" err="1"/>
              <a:t>em</a:t>
            </a:r>
            <a:r>
              <a:rPr lang="en-US" dirty="0"/>
              <a:t> data-driven </a:t>
            </a:r>
            <a:r>
              <a:rPr lang="pt-BR" noProof="0" dirty="0"/>
              <a:t>que </a:t>
            </a:r>
            <a:r>
              <a:rPr lang="pt-BR" noProof="0" dirty="0" err="1"/>
              <a:t>tlevem</a:t>
            </a:r>
            <a:r>
              <a:rPr lang="pt-BR" noProof="0" dirty="0"/>
              <a:t>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144044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proposta</a:t>
            </a:r>
            <a:r>
              <a:rPr lang="en-US" dirty="0"/>
              <a:t> para tartar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composta</a:t>
            </a:r>
            <a:r>
              <a:rPr lang="en-US" dirty="0"/>
              <a:t> de </a:t>
            </a:r>
            <a:r>
              <a:rPr lang="en-US" dirty="0" err="1"/>
              <a:t>três</a:t>
            </a:r>
            <a:r>
              <a:rPr lang="en-US" dirty="0"/>
              <a:t> </a:t>
            </a:r>
            <a:r>
              <a:rPr lang="en-US" dirty="0" err="1"/>
              <a:t>grandes</a:t>
            </a:r>
            <a:r>
              <a:rPr lang="en-US" dirty="0"/>
              <a:t> </a:t>
            </a:r>
            <a:r>
              <a:rPr lang="en-US" dirty="0" err="1"/>
              <a:t>blocos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92800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with </a:t>
            </a:r>
            <a:r>
              <a:rPr lang="en-US" sz="1200" dirty="0">
                <a:solidFill>
                  <a:schemeClr val="accent2"/>
                </a:solidFill>
                <a:latin typeface="Arial" panose="020B0604020202020204" pitchFamily="34" charset="0"/>
                <a:ea typeface="Tahoma" panose="020B0604030504040204" pitchFamily="34" charset="0"/>
                <a:cs typeface="Arial" panose="020B0604020202020204" pitchFamily="34" charset="0"/>
              </a:rPr>
              <a:t>design patterns</a:t>
            </a: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Jira, Bugzilla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20</a:t>
            </a:fld>
            <a:endParaRPr lang="en-US"/>
          </a:p>
        </p:txBody>
      </p:sp>
    </p:spTree>
    <p:extLst>
      <p:ext uri="{BB962C8B-B14F-4D97-AF65-F5344CB8AC3E}">
        <p14:creationId xmlns:p14="http://schemas.microsoft.com/office/powerpoint/2010/main" val="122742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21</a:t>
            </a:fld>
            <a:endParaRPr lang="en-US"/>
          </a:p>
        </p:txBody>
      </p:sp>
    </p:spTree>
    <p:extLst>
      <p:ext uri="{BB962C8B-B14F-4D97-AF65-F5344CB8AC3E}">
        <p14:creationId xmlns:p14="http://schemas.microsoft.com/office/powerpoint/2010/main" val="79104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sz="2000" noProof="0" dirty="0"/>
              <a:t>A minha apresentação está divida nos seguintes tópicos: o contexto no qual o trabalho está inserido, #o porquê de pesquisamos esse tema, #os objetivos que buscamos alcançar, #os trabalhos relacionados, #o nosso planejamento e, #por último, as contribuições esperadas ao final da nossa pesquisa.</a:t>
            </a:r>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52535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Como </a:t>
            </a:r>
            <a:r>
              <a:rPr lang="en-US" dirty="0" err="1"/>
              <a:t>ponto</a:t>
            </a:r>
            <a:r>
              <a:rPr lang="en-US" dirty="0"/>
              <a:t> de </a:t>
            </a:r>
            <a:r>
              <a:rPr lang="en-US" dirty="0" err="1"/>
              <a:t>partida</a:t>
            </a:r>
            <a:r>
              <a:rPr lang="en-US" dirty="0"/>
              <a:t>, </a:t>
            </a:r>
            <a:r>
              <a:rPr lang="en-US" dirty="0" err="1"/>
              <a:t>nós</a:t>
            </a:r>
            <a:r>
              <a:rPr lang="en-US" dirty="0"/>
              <a:t> </a:t>
            </a:r>
            <a:r>
              <a:rPr lang="en-US" dirty="0" err="1"/>
              <a:t>extenderemos</a:t>
            </a:r>
            <a:r>
              <a:rPr lang="en-US" dirty="0"/>
              <a:t> o </a:t>
            </a:r>
            <a:r>
              <a:rPr lang="en-US" dirty="0" err="1"/>
              <a:t>modelo</a:t>
            </a:r>
            <a:r>
              <a:rPr lang="en-US" dirty="0"/>
              <a:t> Bag of Textual Graph(</a:t>
            </a:r>
            <a:r>
              <a:rPr lang="en-US" dirty="0" err="1"/>
              <a:t>BoTG</a:t>
            </a:r>
            <a:r>
              <a:rPr lang="en-US" dirty="0"/>
              <a:t>) </a:t>
            </a:r>
            <a:r>
              <a:rPr lang="en-US" dirty="0" err="1"/>
              <a:t>desenvolvido</a:t>
            </a:r>
            <a:r>
              <a:rPr lang="en-US" dirty="0"/>
              <a:t> </a:t>
            </a:r>
            <a:r>
              <a:rPr lang="en-US" dirty="0" err="1"/>
              <a:t>pelo</a:t>
            </a:r>
            <a:r>
              <a:rPr lang="en-US" dirty="0"/>
              <a:t> </a:t>
            </a:r>
            <a:r>
              <a:rPr lang="en-US" dirty="0" err="1"/>
              <a:t>aluno</a:t>
            </a:r>
            <a:r>
              <a:rPr lang="en-US" dirty="0"/>
              <a:t> </a:t>
            </a:r>
            <a:r>
              <a:rPr lang="en-US" dirty="0" err="1"/>
              <a:t>Ícaro</a:t>
            </a:r>
            <a:r>
              <a:rPr lang="en-US" dirty="0"/>
              <a:t> </a:t>
            </a:r>
            <a:r>
              <a:rPr lang="en-US" dirty="0" err="1"/>
              <a:t>Dourado</a:t>
            </a:r>
            <a:r>
              <a:rPr lang="en-US" dirty="0"/>
              <a:t>. </a:t>
            </a:r>
            <a:r>
              <a:rPr lang="en-US" dirty="0" err="1"/>
              <a:t>Essta</a:t>
            </a:r>
            <a:r>
              <a:rPr lang="en-US" dirty="0"/>
              <a:t> </a:t>
            </a:r>
            <a:r>
              <a:rPr lang="en-US" dirty="0" err="1"/>
              <a:t>técnica</a:t>
            </a:r>
            <a:r>
              <a:rPr lang="en-US" dirty="0"/>
              <a:t> sob a </a:t>
            </a:r>
            <a:r>
              <a:rPr lang="en-US" dirty="0" err="1"/>
              <a:t>orientação</a:t>
            </a:r>
            <a:r>
              <a:rPr lang="en-US" dirty="0"/>
              <a:t> do Prof. Ricardo </a:t>
            </a:r>
            <a:r>
              <a:rPr lang="en-US" dirty="0" err="1"/>
              <a:t>é</a:t>
            </a:r>
            <a:r>
              <a:rPr lang="en-US" dirty="0"/>
              <a:t> um </a:t>
            </a:r>
            <a:r>
              <a:rPr lang="en-US" dirty="0" err="1"/>
              <a:t>modelo</a:t>
            </a:r>
            <a:r>
              <a:rPr lang="en-US" dirty="0"/>
              <a:t> de </a:t>
            </a:r>
            <a:r>
              <a:rPr lang="en-US" dirty="0" err="1"/>
              <a:t>representação</a:t>
            </a:r>
            <a:r>
              <a:rPr lang="en-US" dirty="0"/>
              <a:t> de </a:t>
            </a:r>
            <a:r>
              <a:rPr lang="en-US" dirty="0" err="1"/>
              <a:t>textos</a:t>
            </a:r>
            <a:r>
              <a:rPr lang="en-US" dirty="0"/>
              <a:t> </a:t>
            </a:r>
            <a:r>
              <a:rPr lang="en-US" dirty="0" err="1"/>
              <a:t>baseados</a:t>
            </a:r>
            <a:r>
              <a:rPr lang="en-US" dirty="0"/>
              <a:t> </a:t>
            </a:r>
            <a:r>
              <a:rPr lang="en-US" dirty="0" err="1"/>
              <a:t>em</a:t>
            </a:r>
            <a:r>
              <a:rPr lang="en-US" dirty="0"/>
              <a:t> </a:t>
            </a:r>
            <a:r>
              <a:rPr lang="en-US" dirty="0" err="1"/>
              <a:t>grafos</a:t>
            </a:r>
            <a:r>
              <a:rPr lang="en-US" dirty="0"/>
              <a:t>, </a:t>
            </a:r>
            <a:r>
              <a:rPr lang="en-US" dirty="0" err="1"/>
              <a:t>preciso</a:t>
            </a:r>
            <a:r>
              <a:rPr lang="en-US" dirty="0"/>
              <a:t>, </a:t>
            </a:r>
            <a:r>
              <a:rPr lang="en-US" dirty="0" err="1"/>
              <a:t>eficiente</a:t>
            </a:r>
            <a:r>
              <a:rPr lang="en-US" dirty="0"/>
              <a:t> e de </a:t>
            </a:r>
            <a:r>
              <a:rPr lang="en-US" dirty="0" err="1"/>
              <a:t>propósito</a:t>
            </a:r>
            <a:r>
              <a:rPr lang="en-US" dirty="0"/>
              <a:t> </a:t>
            </a:r>
            <a:r>
              <a:rPr lang="en-US" dirty="0" err="1"/>
              <a:t>geral</a:t>
            </a:r>
            <a:r>
              <a:rPr lang="en-US" dirty="0"/>
              <a:t>. </a:t>
            </a:r>
            <a:r>
              <a:rPr lang="en-US" dirty="0" err="1"/>
              <a:t>Combina</a:t>
            </a:r>
            <a:r>
              <a:rPr lang="en-US" dirty="0"/>
              <a:t> um </a:t>
            </a:r>
            <a:r>
              <a:rPr lang="en-US" dirty="0" err="1"/>
              <a:t>modelo</a:t>
            </a:r>
            <a:r>
              <a:rPr lang="en-US" dirty="0"/>
              <a:t> de </a:t>
            </a:r>
            <a:r>
              <a:rPr lang="en-US" dirty="0" err="1"/>
              <a:t>representação</a:t>
            </a:r>
            <a:r>
              <a:rPr lang="en-US" dirty="0"/>
              <a:t> </a:t>
            </a:r>
            <a:r>
              <a:rPr lang="en-US" dirty="0" err="1"/>
              <a:t>baseado</a:t>
            </a:r>
            <a:r>
              <a:rPr lang="en-US" dirty="0"/>
              <a:t> </a:t>
            </a:r>
            <a:r>
              <a:rPr lang="en-US" dirty="0" err="1"/>
              <a:t>em</a:t>
            </a:r>
            <a:r>
              <a:rPr lang="en-US" dirty="0"/>
              <a:t> </a:t>
            </a:r>
            <a:r>
              <a:rPr lang="en-US" dirty="0" err="1"/>
              <a:t>grafos</a:t>
            </a:r>
            <a:r>
              <a:rPr lang="en-US" dirty="0"/>
              <a:t> com um </a:t>
            </a:r>
            <a:r>
              <a:rPr lang="en-US" dirty="0" err="1"/>
              <a:t>arcabouço</a:t>
            </a:r>
            <a:r>
              <a:rPr lang="en-US" dirty="0"/>
              <a:t> </a:t>
            </a:r>
            <a:r>
              <a:rPr lang="en-US" dirty="0" err="1"/>
              <a:t>genérico</a:t>
            </a:r>
            <a:r>
              <a:rPr lang="en-US" dirty="0"/>
              <a:t> de </a:t>
            </a:r>
            <a:r>
              <a:rPr lang="en-US" dirty="0" err="1"/>
              <a:t>síntese</a:t>
            </a:r>
            <a:r>
              <a:rPr lang="en-US" dirty="0"/>
              <a:t> de </a:t>
            </a:r>
            <a:r>
              <a:rPr lang="en-US" dirty="0" err="1"/>
              <a:t>grafos</a:t>
            </a:r>
            <a:r>
              <a:rPr lang="en-US" dirty="0"/>
              <a:t> </a:t>
            </a:r>
            <a:r>
              <a:rPr lang="en-US" dirty="0" err="1"/>
              <a:t>em</a:t>
            </a:r>
            <a:r>
              <a:rPr lang="en-US" dirty="0"/>
              <a:t> </a:t>
            </a:r>
            <a:r>
              <a:rPr lang="en-US" dirty="0" err="1"/>
              <a:t>representações</a:t>
            </a:r>
            <a:r>
              <a:rPr lang="en-US" dirty="0"/>
              <a:t> </a:t>
            </a:r>
            <a:r>
              <a:rPr lang="en-US" dirty="0" err="1"/>
              <a:t>vetoriais</a:t>
            </a:r>
            <a:r>
              <a:rPr lang="en-US" dirty="0"/>
              <a:t>. Bag of Textual Graph </a:t>
            </a:r>
            <a:r>
              <a:rPr lang="en-US" dirty="0" err="1"/>
              <a:t>pode</a:t>
            </a:r>
            <a:r>
              <a:rPr lang="en-US" dirty="0"/>
              <a:t> </a:t>
            </a:r>
            <a:r>
              <a:rPr lang="en-US" dirty="0" err="1"/>
              <a:t>ser</a:t>
            </a:r>
            <a:r>
              <a:rPr lang="en-US" dirty="0"/>
              <a:t> </a:t>
            </a:r>
            <a:r>
              <a:rPr lang="en-US" dirty="0" err="1"/>
              <a:t>utilizado</a:t>
            </a:r>
            <a:r>
              <a:rPr lang="en-US" dirty="0"/>
              <a:t> </a:t>
            </a:r>
            <a:r>
              <a:rPr lang="en-US" dirty="0" err="1"/>
              <a:t>em</a:t>
            </a:r>
            <a:r>
              <a:rPr lang="en-US" dirty="0"/>
              <a:t> </a:t>
            </a:r>
            <a:r>
              <a:rPr lang="en-US" dirty="0" err="1"/>
              <a:t>tarefas</a:t>
            </a:r>
            <a:r>
              <a:rPr lang="en-US" dirty="0"/>
              <a:t> de </a:t>
            </a:r>
            <a:r>
              <a:rPr lang="en-US" dirty="0" err="1"/>
              <a:t>classificação</a:t>
            </a:r>
            <a:r>
              <a:rPr lang="en-US" dirty="0"/>
              <a:t> e </a:t>
            </a:r>
            <a:r>
              <a:rPr lang="en-US" dirty="0" err="1"/>
              <a:t>recuperação</a:t>
            </a:r>
            <a:r>
              <a:rPr lang="en-US" dirty="0"/>
              <a:t> de </a:t>
            </a:r>
            <a:r>
              <a:rPr lang="en-US" dirty="0" err="1"/>
              <a:t>textos</a:t>
            </a:r>
            <a:r>
              <a:rPr lang="en-US" dirty="0"/>
              <a:t>. </a:t>
            </a:r>
            <a:r>
              <a:rPr lang="en-US" dirty="0" err="1"/>
              <a:t>Ele</a:t>
            </a:r>
            <a:r>
              <a:rPr lang="en-US" dirty="0"/>
              <a:t> </a:t>
            </a:r>
            <a:r>
              <a:rPr lang="en-US" dirty="0" err="1"/>
              <a:t>pode</a:t>
            </a:r>
            <a:r>
              <a:rPr lang="en-US" dirty="0"/>
              <a:t> </a:t>
            </a:r>
            <a:r>
              <a:rPr lang="en-US" dirty="0" err="1"/>
              <a:t>representar</a:t>
            </a:r>
            <a:r>
              <a:rPr lang="en-US" dirty="0"/>
              <a:t> </a:t>
            </a:r>
            <a:r>
              <a:rPr lang="en-US" dirty="0" err="1"/>
              <a:t>informações</a:t>
            </a:r>
            <a:r>
              <a:rPr lang="en-US" dirty="0"/>
              <a:t> </a:t>
            </a:r>
            <a:r>
              <a:rPr lang="en-US" dirty="0" err="1"/>
              <a:t>estruturais</a:t>
            </a:r>
            <a:r>
              <a:rPr lang="en-US" dirty="0"/>
              <a:t> or </a:t>
            </a:r>
            <a:r>
              <a:rPr lang="en-US" dirty="0" err="1"/>
              <a:t>semânticas</a:t>
            </a:r>
            <a:r>
              <a:rPr lang="en-US" dirty="0"/>
              <a:t>, </a:t>
            </a:r>
            <a:r>
              <a:rPr lang="en-US" dirty="0" err="1"/>
              <a:t>como</a:t>
            </a:r>
            <a:r>
              <a:rPr lang="en-US" dirty="0"/>
              <a:t> </a:t>
            </a:r>
            <a:r>
              <a:rPr lang="en-US" dirty="0" err="1"/>
              <a:t>ordem</a:t>
            </a:r>
            <a:r>
              <a:rPr lang="en-US" dirty="0"/>
              <a:t> e </a:t>
            </a:r>
            <a:r>
              <a:rPr lang="en-US" dirty="0" err="1"/>
              <a:t>proximidade</a:t>
            </a:r>
            <a:r>
              <a:rPr lang="en-US" dirty="0"/>
              <a:t> dos </a:t>
            </a:r>
            <a:r>
              <a:rPr lang="en-US" dirty="0" err="1"/>
              <a:t>termos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22</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Nós</a:t>
            </a:r>
            <a:r>
              <a:rPr lang="en-US" dirty="0"/>
              <a:t> </a:t>
            </a:r>
            <a:r>
              <a:rPr lang="en-US" dirty="0" err="1"/>
              <a:t>desenvolveremos</a:t>
            </a:r>
            <a:r>
              <a:rPr lang="en-US" dirty="0"/>
              <a:t> um </a:t>
            </a:r>
            <a:r>
              <a:rPr lang="en-US" dirty="0" err="1"/>
              <a:t>método</a:t>
            </a:r>
            <a:r>
              <a:rPr lang="en-US" dirty="0"/>
              <a:t> de </a:t>
            </a:r>
            <a:r>
              <a:rPr lang="en-US" dirty="0" err="1"/>
              <a:t>seleção</a:t>
            </a:r>
            <a:r>
              <a:rPr lang="en-US" dirty="0"/>
              <a:t> de features que </a:t>
            </a:r>
            <a:r>
              <a:rPr lang="en-US" dirty="0" err="1"/>
              <a:t>além</a:t>
            </a:r>
            <a:r>
              <a:rPr lang="en-US" dirty="0"/>
              <a:t> de </a:t>
            </a:r>
            <a:r>
              <a:rPr lang="en-US" dirty="0" err="1"/>
              <a:t>tratar</a:t>
            </a:r>
            <a:r>
              <a:rPr lang="en-US" dirty="0"/>
              <a:t> as </a:t>
            </a:r>
            <a:r>
              <a:rPr lang="en-US" dirty="0" err="1"/>
              <a:t>informações</a:t>
            </a:r>
            <a:r>
              <a:rPr lang="en-US" dirty="0"/>
              <a:t> do context temporal, </a:t>
            </a:r>
            <a:r>
              <a:rPr lang="en-US" dirty="0" err="1"/>
              <a:t>deve</a:t>
            </a:r>
            <a:r>
              <a:rPr lang="en-US" dirty="0"/>
              <a:t> </a:t>
            </a:r>
            <a:r>
              <a:rPr lang="en-US" dirty="0" err="1"/>
              <a:t>ser</a:t>
            </a:r>
            <a:r>
              <a:rPr lang="en-US" dirty="0"/>
              <a:t> </a:t>
            </a:r>
            <a:r>
              <a:rPr lang="en-US" dirty="0" err="1"/>
              <a:t>adequado</a:t>
            </a:r>
            <a:r>
              <a:rPr lang="en-US" dirty="0"/>
              <a:t> para dados </a:t>
            </a:r>
            <a:r>
              <a:rPr lang="en-US" dirty="0" err="1"/>
              <a:t>desbalanceados</a:t>
            </a:r>
            <a:r>
              <a:rPr lang="en-US" dirty="0"/>
              <a:t> e </a:t>
            </a:r>
            <a:r>
              <a:rPr lang="en-US" dirty="0" err="1"/>
              <a:t>em</a:t>
            </a:r>
            <a:r>
              <a:rPr lang="en-US" dirty="0"/>
              <a:t> </a:t>
            </a:r>
            <a:r>
              <a:rPr lang="en-US" dirty="0" err="1"/>
              <a:t>alta</a:t>
            </a:r>
            <a:r>
              <a:rPr lang="en-US" dirty="0"/>
              <a:t> </a:t>
            </a:r>
            <a:r>
              <a:rPr lang="en-US" dirty="0" err="1"/>
              <a:t>dimensão</a:t>
            </a:r>
            <a:r>
              <a:rPr lang="en-US" dirty="0"/>
              <a:t>.  Como </a:t>
            </a:r>
            <a:r>
              <a:rPr lang="en-US" dirty="0" err="1"/>
              <a:t>ponto</a:t>
            </a:r>
            <a:r>
              <a:rPr lang="en-US" dirty="0"/>
              <a:t> de </a:t>
            </a:r>
            <a:r>
              <a:rPr lang="en-US" dirty="0" err="1"/>
              <a:t>partida</a:t>
            </a:r>
            <a:r>
              <a:rPr lang="en-US" dirty="0"/>
              <a:t>, </a:t>
            </a:r>
            <a:r>
              <a:rPr lang="en-US" dirty="0" err="1"/>
              <a:t>nós</a:t>
            </a:r>
            <a:r>
              <a:rPr lang="en-US" dirty="0"/>
              <a:t> </a:t>
            </a:r>
            <a:r>
              <a:rPr lang="en-US" dirty="0" err="1"/>
              <a:t>utilizaremos</a:t>
            </a:r>
            <a:r>
              <a:rPr lang="en-US" dirty="0"/>
              <a:t> </a:t>
            </a:r>
            <a:r>
              <a:rPr lang="en-US" dirty="0" err="1"/>
              <a:t>abordagens</a:t>
            </a:r>
            <a:r>
              <a:rPr lang="en-US" dirty="0"/>
              <a:t> </a:t>
            </a:r>
            <a:r>
              <a:rPr lang="en-US" dirty="0" err="1"/>
              <a:t>promissoras</a:t>
            </a:r>
            <a:r>
              <a:rPr lang="en-US" dirty="0"/>
              <a:t> </a:t>
            </a:r>
            <a:r>
              <a:rPr lang="en-US" dirty="0" err="1"/>
              <a:t>baseadas</a:t>
            </a:r>
            <a:r>
              <a:rPr lang="en-US" dirty="0"/>
              <a:t> </a:t>
            </a:r>
            <a:r>
              <a:rPr lang="en-US" dirty="0" err="1"/>
              <a:t>em</a:t>
            </a:r>
            <a:r>
              <a:rPr lang="en-US" dirty="0"/>
              <a:t> </a:t>
            </a:r>
            <a:r>
              <a:rPr lang="en-US" dirty="0" err="1"/>
              <a:t>programação</a:t>
            </a:r>
            <a:r>
              <a:rPr lang="en-US" dirty="0"/>
              <a:t> </a:t>
            </a:r>
            <a:r>
              <a:rPr lang="en-US" dirty="0" err="1"/>
              <a:t>genética.Viegas</a:t>
            </a:r>
            <a:r>
              <a:rPr lang="en-US" dirty="0"/>
              <a:t> et. al[].</a:t>
            </a:r>
            <a:endPar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 dos nossos modelos de aprendizagem utilizaremos abordagens tradicionais de aprendizado de máquina para a predição do nível de severidade. Fazendo assim nós poderemos </a:t>
            </a:r>
            <a:r>
              <a:rPr lang="pt-BR" noProof="0" dirty="0" err="1"/>
              <a:t>comparer</a:t>
            </a:r>
            <a:r>
              <a:rPr lang="pt-BR" noProof="0" dirty="0"/>
              <a:t> diretamente a nossa abordagem com as abordagens propostas na literatura.</a:t>
            </a:r>
          </a:p>
        </p:txBody>
      </p:sp>
      <p:sp>
        <p:nvSpPr>
          <p:cNvPr id="4" name="Slide Number Placeholder 3"/>
          <p:cNvSpPr>
            <a:spLocks noGrp="1"/>
          </p:cNvSpPr>
          <p:nvPr>
            <p:ph type="sldNum" sz="quarter" idx="5"/>
          </p:nvPr>
        </p:nvSpPr>
        <p:spPr/>
        <p:txBody>
          <a:bodyPr/>
          <a:lstStyle/>
          <a:p>
            <a:fld id="{2E37981E-99AA-524C-88BC-A32F11FE0861}" type="slidenum">
              <a:rPr lang="en-US" smtClean="0"/>
              <a:t>24</a:t>
            </a:fld>
            <a:endParaRPr lang="en-US"/>
          </a:p>
        </p:txBody>
      </p:sp>
    </p:spTree>
    <p:extLst>
      <p:ext uri="{BB962C8B-B14F-4D97-AF65-F5344CB8AC3E}">
        <p14:creationId xmlns:p14="http://schemas.microsoft.com/office/powerpoint/2010/main" val="734980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Nenhuma abordagem utilizou abordagens baseadas em data-</a:t>
            </a:r>
            <a:r>
              <a:rPr lang="pt-BR" noProof="0" dirty="0" err="1"/>
              <a:t>driven</a:t>
            </a:r>
            <a:r>
              <a:rPr lang="pt-BR" noProof="0" dirty="0"/>
              <a:t> no estado da arte, como redes neurais profundas. Como ponto de partida, nós investigaremos a redes </a:t>
            </a:r>
            <a:r>
              <a:rPr lang="pt-BR" noProof="0" dirty="0" err="1"/>
              <a:t>convolucionais</a:t>
            </a:r>
            <a:r>
              <a:rPr lang="pt-BR" noProof="0" dirty="0"/>
              <a:t> e redes recorrentes. Estas duas redes tem sido utilizados com sucesso classificação de texto e podem representar abordagens promissoras para o nosso problema.</a:t>
            </a:r>
            <a:endParaRPr lang="pt-BR" sz="1200" noProof="0" dirty="0">
              <a:solidFill>
                <a:schemeClr val="accent6"/>
              </a:solidFill>
              <a:latin typeface="Arial" panose="020B0604020202020204" pitchFamily="34" charset="0"/>
              <a:ea typeface="Tahoma" panose="020B0604030504040204" pitchFamily="34" charset="0"/>
              <a:cs typeface="Arial" panose="020B0604020202020204" pitchFamily="34" charset="0"/>
            </a:endParaRP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25</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a:t>
            </a:r>
            <a:r>
              <a:rPr lang="en-US" dirty="0" err="1"/>
              <a:t>nosso</a:t>
            </a:r>
            <a:r>
              <a:rPr lang="en-US" dirty="0"/>
              <a:t> timeline </a:t>
            </a:r>
            <a:r>
              <a:rPr lang="en-US" dirty="0" err="1"/>
              <a:t>apresenta</a:t>
            </a:r>
            <a:r>
              <a:rPr lang="en-US" dirty="0"/>
              <a:t> </a:t>
            </a:r>
            <a:r>
              <a:rPr lang="en-US" dirty="0" err="1"/>
              <a:t>resumidamenta</a:t>
            </a:r>
            <a:r>
              <a:rPr lang="en-US" dirty="0"/>
              <a:t> as </a:t>
            </a:r>
            <a:r>
              <a:rPr lang="en-US" dirty="0" err="1"/>
              <a:t>atividades</a:t>
            </a:r>
            <a:r>
              <a:rPr lang="en-US" dirty="0"/>
              <a:t> macros que </a:t>
            </a:r>
            <a:r>
              <a:rPr lang="en-US" dirty="0" err="1"/>
              <a:t>já</a:t>
            </a:r>
            <a:r>
              <a:rPr lang="en-US" dirty="0"/>
              <a:t> </a:t>
            </a:r>
            <a:r>
              <a:rPr lang="en-US" dirty="0" err="1"/>
              <a:t>executamos</a:t>
            </a:r>
            <a:r>
              <a:rPr lang="en-US" dirty="0"/>
              <a:t> e as </a:t>
            </a:r>
            <a:r>
              <a:rPr lang="en-US" dirty="0" err="1"/>
              <a:t>etapas</a:t>
            </a:r>
            <a:r>
              <a:rPr lang="en-US" dirty="0"/>
              <a:t> que </a:t>
            </a:r>
            <a:r>
              <a:rPr lang="en-US" dirty="0" err="1"/>
              <a:t>nós</a:t>
            </a:r>
            <a:r>
              <a:rPr lang="en-US" dirty="0"/>
              <a:t> </a:t>
            </a:r>
            <a:r>
              <a:rPr lang="en-US" dirty="0" err="1"/>
              <a:t>predentemos</a:t>
            </a:r>
            <a:r>
              <a:rPr lang="en-US" dirty="0"/>
              <a:t> </a:t>
            </a:r>
            <a:r>
              <a:rPr lang="en-US" dirty="0" err="1"/>
              <a:t>executar</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26</a:t>
            </a:fld>
            <a:endParaRPr lang="en-US"/>
          </a:p>
        </p:txBody>
      </p:sp>
    </p:spTree>
    <p:extLst>
      <p:ext uri="{BB962C8B-B14F-4D97-AF65-F5344CB8AC3E}">
        <p14:creationId xmlns:p14="http://schemas.microsoft.com/office/powerpoint/2010/main" val="4168217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um </a:t>
            </a:r>
            <a:r>
              <a:rPr lang="en-US" dirty="0" err="1"/>
              <a:t>estudo</a:t>
            </a:r>
            <a:r>
              <a:rPr lang="en-US" dirty="0"/>
              <a:t> </a:t>
            </a:r>
            <a:r>
              <a:rPr lang="en-US" dirty="0" err="1"/>
              <a:t>exploratório</a:t>
            </a:r>
            <a:r>
              <a:rPr lang="en-US" dirty="0"/>
              <a:t> </a:t>
            </a:r>
            <a:r>
              <a:rPr lang="en-US" dirty="0" err="1"/>
              <a:t>em</a:t>
            </a:r>
            <a:r>
              <a:rPr lang="en-US" dirty="0"/>
              <a:t> </a:t>
            </a:r>
            <a:r>
              <a:rPr lang="en-US" dirty="0" err="1"/>
              <a:t>diversos</a:t>
            </a:r>
            <a:r>
              <a:rPr lang="en-US" dirty="0"/>
              <a:t> </a:t>
            </a:r>
            <a:r>
              <a:rPr lang="en-US" dirty="0" err="1"/>
              <a:t>projetos</a:t>
            </a:r>
            <a:r>
              <a:rPr lang="en-US" dirty="0"/>
              <a:t> FLOSS, entre </a:t>
            </a:r>
            <a:r>
              <a:rPr lang="en-US" dirty="0" err="1"/>
              <a:t>eles</a:t>
            </a:r>
            <a:r>
              <a:rPr lang="en-US" dirty="0"/>
              <a:t> o Cassandra e o Hadoop. Nesta </a:t>
            </a:r>
            <a:r>
              <a:rPr lang="en-US" dirty="0" err="1"/>
              <a:t>exploração</a:t>
            </a:r>
            <a:r>
              <a:rPr lang="en-US" dirty="0"/>
              <a:t> </a:t>
            </a:r>
            <a:r>
              <a:rPr lang="en-US" dirty="0" err="1"/>
              <a:t>nós</a:t>
            </a:r>
            <a:r>
              <a:rPr lang="en-US" dirty="0"/>
              <a:t> </a:t>
            </a:r>
            <a:r>
              <a:rPr lang="en-US" dirty="0" err="1"/>
              <a:t>fizemos</a:t>
            </a:r>
            <a:r>
              <a:rPr lang="en-US" dirty="0"/>
              <a:t> </a:t>
            </a:r>
            <a:r>
              <a:rPr lang="en-US" dirty="0" err="1"/>
              <a:t>diversos</a:t>
            </a:r>
            <a:r>
              <a:rPr lang="en-US" dirty="0"/>
              <a:t> </a:t>
            </a:r>
            <a:r>
              <a:rPr lang="en-US" dirty="0" err="1"/>
              <a:t>levantamentos</a:t>
            </a:r>
            <a:r>
              <a:rPr lang="en-US" dirty="0"/>
              <a:t> </a:t>
            </a:r>
            <a:r>
              <a:rPr lang="en-US" dirty="0" err="1"/>
              <a:t>estatísticos</a:t>
            </a:r>
            <a:r>
              <a:rPr lang="en-US" dirty="0"/>
              <a:t>,  </a:t>
            </a:r>
            <a:r>
              <a:rPr lang="en-US" dirty="0" err="1"/>
              <a:t>como</a:t>
            </a:r>
            <a:r>
              <a:rPr lang="en-US" dirty="0"/>
              <a:t> </a:t>
            </a:r>
            <a:r>
              <a:rPr lang="en-US" dirty="0" err="1"/>
              <a:t>por</a:t>
            </a:r>
            <a:r>
              <a:rPr lang="en-US" dirty="0"/>
              <a:t> </a:t>
            </a:r>
            <a:r>
              <a:rPr lang="en-US" dirty="0" err="1"/>
              <a:t>exemplo</a:t>
            </a:r>
            <a:r>
              <a:rPr lang="en-US" dirty="0"/>
              <a:t>, a </a:t>
            </a:r>
            <a:r>
              <a:rPr lang="en-US" dirty="0" err="1"/>
              <a:t>quantidade</a:t>
            </a:r>
            <a:r>
              <a:rPr lang="en-US" dirty="0"/>
              <a:t> de </a:t>
            </a:r>
            <a:r>
              <a:rPr lang="en-US" dirty="0" err="1"/>
              <a:t>dias</a:t>
            </a:r>
            <a:r>
              <a:rPr lang="en-US" dirty="0"/>
              <a:t> que </a:t>
            </a:r>
            <a:r>
              <a:rPr lang="en-US" dirty="0" err="1"/>
              <a:t>os</a:t>
            </a:r>
            <a:r>
              <a:rPr lang="en-US" dirty="0"/>
              <a:t> bugs </a:t>
            </a:r>
            <a:r>
              <a:rPr lang="en-US" dirty="0" err="1"/>
              <a:t>reportas</a:t>
            </a:r>
            <a:r>
              <a:rPr lang="en-US" dirty="0"/>
              <a:t> </a:t>
            </a:r>
            <a:r>
              <a:rPr lang="en-US" dirty="0" err="1"/>
              <a:t>eram</a:t>
            </a:r>
            <a:r>
              <a:rPr lang="en-US" dirty="0"/>
              <a:t> </a:t>
            </a:r>
            <a:r>
              <a:rPr lang="en-US" dirty="0" err="1"/>
              <a:t>fechados</a:t>
            </a:r>
            <a:r>
              <a:rPr lang="en-US" dirty="0"/>
              <a:t>. </a:t>
            </a:r>
            <a:r>
              <a:rPr lang="en-US" dirty="0" err="1"/>
              <a:t>Nós</a:t>
            </a:r>
            <a:r>
              <a:rPr lang="en-US" dirty="0"/>
              <a:t> </a:t>
            </a:r>
            <a:r>
              <a:rPr lang="en-US" dirty="0" err="1"/>
              <a:t>também</a:t>
            </a:r>
            <a:r>
              <a:rPr lang="en-US" dirty="0"/>
              <a:t>, </a:t>
            </a:r>
            <a:r>
              <a:rPr lang="en-US" dirty="0" err="1"/>
              <a:t>criamos</a:t>
            </a:r>
            <a:r>
              <a:rPr lang="en-US" dirty="0"/>
              <a:t> </a:t>
            </a:r>
            <a:r>
              <a:rPr lang="en-US" dirty="0" err="1"/>
              <a:t>vários</a:t>
            </a:r>
            <a:r>
              <a:rPr lang="en-US" dirty="0"/>
              <a:t> </a:t>
            </a:r>
            <a:r>
              <a:rPr lang="en-US" dirty="0" err="1"/>
              <a:t>grafos</a:t>
            </a:r>
            <a:r>
              <a:rPr lang="en-US" dirty="0"/>
              <a:t> para </a:t>
            </a:r>
            <a:r>
              <a:rPr lang="en-US" dirty="0" err="1"/>
              <a:t>avaliar</a:t>
            </a:r>
            <a:r>
              <a:rPr lang="en-US" dirty="0"/>
              <a:t> </a:t>
            </a:r>
            <a:r>
              <a:rPr lang="en-US" dirty="0" err="1"/>
              <a:t>os</a:t>
            </a:r>
            <a:r>
              <a:rPr lang="en-US" dirty="0"/>
              <a:t> </a:t>
            </a:r>
            <a:r>
              <a:rPr lang="en-US" dirty="0" err="1"/>
              <a:t>relacionamentos</a:t>
            </a:r>
            <a:r>
              <a:rPr lang="en-US" dirty="0"/>
              <a:t> entre </a:t>
            </a:r>
            <a:r>
              <a:rPr lang="en-US" dirty="0" err="1"/>
              <a:t>os</a:t>
            </a:r>
            <a:r>
              <a:rPr lang="en-US" dirty="0"/>
              <a:t> bug reports.</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27</a:t>
            </a:fld>
            <a:endParaRPr lang="en-US"/>
          </a:p>
        </p:txBody>
      </p:sp>
    </p:spTree>
    <p:extLst>
      <p:ext uri="{BB962C8B-B14F-4D97-AF65-F5344CB8AC3E}">
        <p14:creationId xmlns:p14="http://schemas.microsoft.com/office/powerpoint/2010/main" val="392704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a:t>
            </a:r>
            <a:r>
              <a:rPr lang="en-US" dirty="0" err="1"/>
              <a:t>diversos</a:t>
            </a:r>
            <a:r>
              <a:rPr lang="en-US" dirty="0"/>
              <a:t> </a:t>
            </a:r>
            <a:r>
              <a:rPr lang="en-US" dirty="0" err="1"/>
              <a:t>experimentos</a:t>
            </a:r>
            <a:r>
              <a:rPr lang="en-US" dirty="0"/>
              <a:t>, que me </a:t>
            </a:r>
            <a:r>
              <a:rPr lang="en-US" dirty="0" err="1"/>
              <a:t>permitiu</a:t>
            </a:r>
            <a:r>
              <a:rPr lang="en-US" dirty="0"/>
              <a:t> </a:t>
            </a:r>
            <a:r>
              <a:rPr lang="en-US" dirty="0" err="1"/>
              <a:t>aprender</a:t>
            </a:r>
            <a:r>
              <a:rPr lang="en-US" dirty="0"/>
              <a:t> e </a:t>
            </a:r>
            <a:r>
              <a:rPr lang="en-US" dirty="0" err="1"/>
              <a:t>aplicar</a:t>
            </a:r>
            <a:r>
              <a:rPr lang="en-US" dirty="0"/>
              <a:t> </a:t>
            </a:r>
            <a:r>
              <a:rPr lang="en-US" dirty="0" err="1"/>
              <a:t>diversas</a:t>
            </a:r>
            <a:r>
              <a:rPr lang="en-US" dirty="0"/>
              <a:t> </a:t>
            </a:r>
            <a:r>
              <a:rPr lang="en-US" dirty="0" err="1"/>
              <a:t>técnicas</a:t>
            </a:r>
            <a:r>
              <a:rPr lang="en-US" dirty="0"/>
              <a:t> de </a:t>
            </a:r>
            <a:r>
              <a:rPr lang="en-US" dirty="0" err="1"/>
              <a:t>aprendizado</a:t>
            </a:r>
            <a:r>
              <a:rPr lang="en-US" dirty="0"/>
              <a:t> de </a:t>
            </a:r>
            <a:r>
              <a:rPr lang="en-US" dirty="0" err="1"/>
              <a:t>máquina</a:t>
            </a:r>
            <a:r>
              <a:rPr lang="en-US" dirty="0"/>
              <a:t> que </a:t>
            </a:r>
            <a:r>
              <a:rPr lang="en-US" dirty="0" err="1"/>
              <a:t>envolveram</a:t>
            </a:r>
            <a:r>
              <a:rPr lang="en-US" dirty="0"/>
              <a:t> </a:t>
            </a:r>
            <a:r>
              <a:rPr lang="en-US" dirty="0" err="1"/>
              <a:t>todo</a:t>
            </a:r>
            <a:r>
              <a:rPr lang="en-US" dirty="0"/>
              <a:t> pipeline. Para </a:t>
            </a:r>
            <a:r>
              <a:rPr lang="en-US" dirty="0" err="1"/>
              <a:t>extração</a:t>
            </a:r>
            <a:r>
              <a:rPr lang="en-US" dirty="0"/>
              <a:t> de dados </a:t>
            </a:r>
            <a:r>
              <a:rPr lang="en-US" dirty="0" err="1"/>
              <a:t>nos</a:t>
            </a:r>
            <a:r>
              <a:rPr lang="en-US" dirty="0"/>
              <a:t> </a:t>
            </a:r>
            <a:r>
              <a:rPr lang="en-US" dirty="0" err="1"/>
              <a:t>desenvolvemos</a:t>
            </a:r>
            <a:r>
              <a:rPr lang="en-US" dirty="0"/>
              <a:t> um extractor de </a:t>
            </a:r>
            <a:r>
              <a:rPr lang="en-US" dirty="0" err="1"/>
              <a:t>em</a:t>
            </a:r>
            <a:r>
              <a:rPr lang="en-US" dirty="0"/>
              <a:t> Java e o restante das </a:t>
            </a:r>
            <a:r>
              <a:rPr lang="en-US" dirty="0" err="1"/>
              <a:t>atividades</a:t>
            </a:r>
            <a:r>
              <a:rPr lang="en-US" dirty="0"/>
              <a:t> </a:t>
            </a:r>
            <a:r>
              <a:rPr lang="en-US" dirty="0" err="1"/>
              <a:t>foram</a:t>
            </a:r>
            <a:r>
              <a:rPr lang="en-US" dirty="0"/>
              <a:t> </a:t>
            </a:r>
            <a:r>
              <a:rPr lang="en-US" dirty="0" err="1"/>
              <a:t>desenvolvidas</a:t>
            </a:r>
            <a:r>
              <a:rPr lang="en-US" dirty="0"/>
              <a:t> </a:t>
            </a:r>
            <a:r>
              <a:rPr lang="en-US" dirty="0" err="1"/>
              <a:t>utilizando</a:t>
            </a:r>
            <a:r>
              <a:rPr lang="en-US" dirty="0"/>
              <a:t> </a:t>
            </a:r>
            <a:r>
              <a:rPr lang="en-US" dirty="0" err="1"/>
              <a:t>em</a:t>
            </a:r>
            <a:r>
              <a:rPr lang="en-US" dirty="0"/>
              <a:t> R e </a:t>
            </a:r>
            <a:r>
              <a:rPr lang="en-US" dirty="0" err="1"/>
              <a:t>suas</a:t>
            </a:r>
            <a:r>
              <a:rPr lang="en-US" dirty="0"/>
              <a:t> </a:t>
            </a:r>
            <a:r>
              <a:rPr lang="en-US" dirty="0" err="1"/>
              <a:t>bibliotecas</a:t>
            </a:r>
            <a:r>
              <a:rPr lang="en-US" dirty="0"/>
              <a:t>.  O </a:t>
            </a:r>
            <a:r>
              <a:rPr lang="en-US" dirty="0" err="1"/>
              <a:t>resultados</a:t>
            </a:r>
            <a:r>
              <a:rPr lang="en-US" dirty="0"/>
              <a:t> </a:t>
            </a:r>
            <a:r>
              <a:rPr lang="en-US" dirty="0" err="1"/>
              <a:t>desses</a:t>
            </a:r>
            <a:r>
              <a:rPr lang="en-US" dirty="0"/>
              <a:t> </a:t>
            </a:r>
            <a:r>
              <a:rPr lang="en-US" dirty="0" err="1"/>
              <a:t>experimentos</a:t>
            </a:r>
            <a:r>
              <a:rPr lang="en-US" dirty="0"/>
              <a:t> </a:t>
            </a:r>
            <a:r>
              <a:rPr lang="en-US" dirty="0" err="1"/>
              <a:t>geraram</a:t>
            </a:r>
            <a:r>
              <a:rPr lang="en-US" dirty="0"/>
              <a:t> </a:t>
            </a:r>
            <a:r>
              <a:rPr lang="en-US" dirty="0" err="1"/>
              <a:t>dois</a:t>
            </a:r>
            <a:r>
              <a:rPr lang="en-US" dirty="0"/>
              <a:t> </a:t>
            </a:r>
            <a:r>
              <a:rPr lang="en-US" dirty="0" err="1"/>
              <a:t>artigos</a:t>
            </a:r>
            <a:r>
              <a:rPr lang="en-US" dirty="0"/>
              <a:t> que </a:t>
            </a:r>
            <a:r>
              <a:rPr lang="en-US" dirty="0" err="1"/>
              <a:t>foram</a:t>
            </a:r>
            <a:r>
              <a:rPr lang="en-US" dirty="0"/>
              <a:t> </a:t>
            </a:r>
            <a:r>
              <a:rPr lang="en-US" dirty="0" err="1"/>
              <a:t>submetidos</a:t>
            </a:r>
            <a:r>
              <a:rPr lang="en-US" dirty="0"/>
              <a:t> </a:t>
            </a:r>
            <a:r>
              <a:rPr lang="en-US" dirty="0" err="1"/>
              <a:t>em</a:t>
            </a:r>
            <a:r>
              <a:rPr lang="en-US" dirty="0"/>
              <a:t> </a:t>
            </a:r>
            <a:r>
              <a:rPr lang="en-US" dirty="0" err="1"/>
              <a:t>duas</a:t>
            </a:r>
            <a:r>
              <a:rPr lang="en-US" dirty="0"/>
              <a:t> </a:t>
            </a:r>
            <a:r>
              <a:rPr lang="en-US" dirty="0" err="1"/>
              <a:t>conferências</a:t>
            </a:r>
            <a:r>
              <a:rPr lang="en-US" dirty="0"/>
              <a:t> </a:t>
            </a:r>
            <a:r>
              <a:rPr lang="en-US" dirty="0" err="1"/>
              <a:t>na</a:t>
            </a:r>
            <a:r>
              <a:rPr lang="en-US" dirty="0"/>
              <a:t> area de </a:t>
            </a:r>
            <a:r>
              <a:rPr lang="en-US" dirty="0" err="1"/>
              <a:t>mineração</a:t>
            </a:r>
            <a:r>
              <a:rPr lang="en-US" dirty="0"/>
              <a:t> de </a:t>
            </a:r>
            <a:r>
              <a:rPr lang="en-US" dirty="0" err="1"/>
              <a:t>repositórios</a:t>
            </a:r>
            <a:r>
              <a:rPr lang="en-US" dirty="0"/>
              <a:t> de software e </a:t>
            </a:r>
            <a:r>
              <a:rPr lang="en-US" dirty="0" err="1"/>
              <a:t>mineração</a:t>
            </a:r>
            <a:r>
              <a:rPr lang="en-US" dirty="0"/>
              <a:t> de </a:t>
            </a:r>
            <a:r>
              <a:rPr lang="en-US" dirty="0" err="1"/>
              <a:t>textos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28</a:t>
            </a:fld>
            <a:endParaRPr lang="en-US"/>
          </a:p>
        </p:txBody>
      </p:sp>
    </p:spTree>
    <p:extLst>
      <p:ext uri="{BB962C8B-B14F-4D97-AF65-F5344CB8AC3E}">
        <p14:creationId xmlns:p14="http://schemas.microsoft.com/office/powerpoint/2010/main" val="318374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esperamos</a:t>
            </a:r>
            <a:r>
              <a:rPr lang="en-US" dirty="0"/>
              <a:t> </a:t>
            </a:r>
            <a:r>
              <a:rPr lang="en-US" dirty="0" err="1"/>
              <a:t>contribuir</a:t>
            </a:r>
            <a:r>
              <a:rPr lang="en-US" dirty="0"/>
              <a:t> com </a:t>
            </a:r>
            <a:r>
              <a:rPr lang="en-US" dirty="0" err="1"/>
              <a:t>duas</a:t>
            </a:r>
            <a:r>
              <a:rPr lang="en-US" dirty="0"/>
              <a:t> </a:t>
            </a:r>
            <a:r>
              <a:rPr lang="en-US" dirty="0" err="1"/>
              <a:t>áreas</a:t>
            </a:r>
            <a:r>
              <a:rPr lang="en-US" dirty="0"/>
              <a:t> </a:t>
            </a:r>
            <a:r>
              <a:rPr lang="en-US" dirty="0" err="1"/>
              <a:t>distintas</a:t>
            </a:r>
            <a:r>
              <a:rPr lang="en-US" dirty="0"/>
              <a:t>, a </a:t>
            </a:r>
            <a:r>
              <a:rPr lang="en-US" dirty="0" err="1"/>
              <a:t>ciência</a:t>
            </a:r>
            <a:r>
              <a:rPr lang="en-US" dirty="0"/>
              <a:t> de </a:t>
            </a:r>
            <a:r>
              <a:rPr lang="en-US" dirty="0" err="1"/>
              <a:t>computação</a:t>
            </a:r>
            <a:r>
              <a:rPr lang="en-US" dirty="0"/>
              <a:t> com </a:t>
            </a:r>
            <a:r>
              <a:rPr lang="en-US" dirty="0" err="1"/>
              <a:t>novos</a:t>
            </a:r>
            <a:r>
              <a:rPr lang="en-US" dirty="0"/>
              <a:t> </a:t>
            </a:r>
            <a:r>
              <a:rPr lang="en-US" dirty="0" err="1"/>
              <a:t>modelos</a:t>
            </a:r>
            <a:r>
              <a:rPr lang="en-US" dirty="0"/>
              <a:t> de </a:t>
            </a:r>
            <a:r>
              <a:rPr lang="en-US" dirty="0" err="1"/>
              <a:t>aprendizagem</a:t>
            </a:r>
            <a:r>
              <a:rPr lang="en-US" dirty="0"/>
              <a:t> para </a:t>
            </a:r>
            <a:r>
              <a:rPr lang="en-US" dirty="0" err="1"/>
              <a:t>predição</a:t>
            </a:r>
            <a:r>
              <a:rPr lang="en-US" dirty="0"/>
              <a:t> de </a:t>
            </a:r>
            <a:r>
              <a:rPr lang="en-US" dirty="0" err="1"/>
              <a:t>severidade</a:t>
            </a:r>
            <a:r>
              <a:rPr lang="en-US" dirty="0"/>
              <a:t> de bugs </a:t>
            </a:r>
            <a:r>
              <a:rPr lang="en-US" dirty="0" err="1"/>
              <a:t>relatados</a:t>
            </a:r>
            <a:r>
              <a:rPr lang="en-US" dirty="0"/>
              <a:t> </a:t>
            </a:r>
            <a:r>
              <a:rPr lang="en-US" dirty="0" err="1"/>
              <a:t>em</a:t>
            </a:r>
            <a:r>
              <a:rPr lang="en-US" dirty="0"/>
              <a:t> bug reports. </a:t>
            </a:r>
            <a:r>
              <a:rPr lang="en-US" dirty="0" err="1"/>
              <a:t>Tais</a:t>
            </a:r>
            <a:r>
              <a:rPr lang="en-US" dirty="0"/>
              <a:t> models </a:t>
            </a:r>
            <a:r>
              <a:rPr lang="en-US" dirty="0" err="1"/>
              <a:t>deverão</a:t>
            </a:r>
            <a:r>
              <a:rPr lang="en-US" dirty="0"/>
              <a:t> considerer o context temporal do bug report, </a:t>
            </a:r>
            <a:r>
              <a:rPr lang="en-US" dirty="0" err="1"/>
              <a:t>bem</a:t>
            </a:r>
            <a:r>
              <a:rPr lang="en-US" dirty="0"/>
              <a:t> </a:t>
            </a:r>
            <a:r>
              <a:rPr lang="en-US" dirty="0" err="1"/>
              <a:t>como</a:t>
            </a:r>
            <a:r>
              <a:rPr lang="en-US" dirty="0"/>
              <a:t>, tartar dados </a:t>
            </a:r>
            <a:r>
              <a:rPr lang="en-US" dirty="0" err="1"/>
              <a:t>desbalanceados</a:t>
            </a:r>
            <a:r>
              <a:rPr lang="en-US" dirty="0"/>
              <a:t> e de </a:t>
            </a:r>
            <a:r>
              <a:rPr lang="en-US" dirty="0" err="1"/>
              <a:t>alta</a:t>
            </a:r>
            <a:r>
              <a:rPr lang="en-US" dirty="0"/>
              <a:t> </a:t>
            </a:r>
            <a:r>
              <a:rPr lang="en-US" dirty="0" err="1"/>
              <a:t>dimensionalidade</a:t>
            </a:r>
            <a:r>
              <a:rPr lang="en-US" dirty="0"/>
              <a:t> </a:t>
            </a:r>
            <a:r>
              <a:rPr lang="en-US" dirty="0" err="1"/>
              <a:t>neste</a:t>
            </a:r>
            <a:r>
              <a:rPr lang="en-US" dirty="0"/>
              <a:t> context. </a:t>
            </a:r>
            <a:r>
              <a:rPr lang="en-US" dirty="0" err="1"/>
              <a:t>Nós</a:t>
            </a:r>
            <a:r>
              <a:rPr lang="en-US" dirty="0"/>
              <a:t> </a:t>
            </a:r>
            <a:r>
              <a:rPr lang="en-US" dirty="0" err="1"/>
              <a:t>esperamos</a:t>
            </a:r>
            <a:r>
              <a:rPr lang="en-US" dirty="0"/>
              <a:t> </a:t>
            </a:r>
            <a:r>
              <a:rPr lang="en-US" dirty="0" err="1"/>
              <a:t>também</a:t>
            </a:r>
            <a:r>
              <a:rPr lang="en-US" dirty="0"/>
              <a:t> </a:t>
            </a:r>
            <a:r>
              <a:rPr lang="en-US" dirty="0" err="1"/>
              <a:t>contribuir</a:t>
            </a:r>
            <a:r>
              <a:rPr lang="en-US" dirty="0"/>
              <a:t> para a </a:t>
            </a:r>
            <a:r>
              <a:rPr lang="en-US" dirty="0" err="1"/>
              <a:t>manutenção</a:t>
            </a:r>
            <a:r>
              <a:rPr lang="en-US" dirty="0"/>
              <a:t> de FLOSS, com </a:t>
            </a:r>
            <a:r>
              <a:rPr lang="en-US" dirty="0" err="1"/>
              <a:t>modelos</a:t>
            </a:r>
            <a:r>
              <a:rPr lang="en-US" dirty="0"/>
              <a:t> que </a:t>
            </a:r>
            <a:r>
              <a:rPr lang="en-US" dirty="0" err="1"/>
              <a:t>possam</a:t>
            </a:r>
            <a:r>
              <a:rPr lang="en-US" dirty="0"/>
              <a:t> </a:t>
            </a:r>
            <a:r>
              <a:rPr lang="en-US" dirty="0" err="1"/>
              <a:t>tratar</a:t>
            </a:r>
            <a:r>
              <a:rPr lang="en-US" dirty="0"/>
              <a:t> </a:t>
            </a:r>
            <a:r>
              <a:rPr lang="en-US" dirty="0" err="1"/>
              <a:t>ou</a:t>
            </a:r>
            <a:r>
              <a:rPr lang="en-US" dirty="0"/>
              <a:t> </a:t>
            </a:r>
            <a:r>
              <a:rPr lang="en-US" dirty="0" err="1"/>
              <a:t>reduzir</a:t>
            </a:r>
            <a:r>
              <a:rPr lang="en-US" dirty="0"/>
              <a:t> a </a:t>
            </a:r>
            <a:r>
              <a:rPr lang="en-US" dirty="0" err="1"/>
              <a:t>quantidade</a:t>
            </a:r>
            <a:r>
              <a:rPr lang="en-US" dirty="0"/>
              <a:t> de long-lived bug reports.</a:t>
            </a:r>
          </a:p>
        </p:txBody>
      </p:sp>
      <p:sp>
        <p:nvSpPr>
          <p:cNvPr id="4" name="Slide Number Placeholder 3"/>
          <p:cNvSpPr>
            <a:spLocks noGrp="1"/>
          </p:cNvSpPr>
          <p:nvPr>
            <p:ph type="sldNum" sz="quarter" idx="5"/>
          </p:nvPr>
        </p:nvSpPr>
        <p:spPr/>
        <p:txBody>
          <a:bodyPr/>
          <a:lstStyle/>
          <a:p>
            <a:fld id="{2E37981E-99AA-524C-88BC-A32F11FE0861}" type="slidenum">
              <a:rPr lang="en-US" smtClean="0"/>
              <a:t>29</a:t>
            </a:fld>
            <a:endParaRPr lang="en-US"/>
          </a:p>
        </p:txBody>
      </p:sp>
    </p:spTree>
    <p:extLst>
      <p:ext uri="{BB962C8B-B14F-4D97-AF65-F5344CB8AC3E}">
        <p14:creationId xmlns:p14="http://schemas.microsoft.com/office/powerpoint/2010/main" val="3082818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52</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54</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Um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um documento que permite aos usuários registrarem as ocorrências de bugs em um determinado software. # Uma vez que 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tenha sido registrado, ele é armazenado pelo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tracking</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system em um repositório. #A quantidade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frequentemente muito alta em projetos FLOSS de médio e grande porte. # Por exemplo, o Eclipse de 2013 a 2015 teve aproximadamente 84.000 bugs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abertos pelos usuários em locais diversos e com habilidades técnicas diferentes. #Posteriormente, a equipe de desenvolvimento ou manutenção realiza um processo de triagem nesses bugs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que de acordo com nosso mapeamento da literatura (que foi anexado ao documento de qualificação), é um processo ainda essencialmente manual e bastante sujeito a erros. (próximo slide)</a:t>
            </a:r>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56</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proposta</a:t>
            </a:r>
            <a:r>
              <a:rPr lang="en-US" dirty="0"/>
              <a:t> para tartar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composta</a:t>
            </a:r>
            <a:r>
              <a:rPr lang="en-US" dirty="0"/>
              <a:t> de </a:t>
            </a:r>
            <a:r>
              <a:rPr lang="en-US" dirty="0" err="1"/>
              <a:t>três</a:t>
            </a:r>
            <a:r>
              <a:rPr lang="en-US" dirty="0"/>
              <a:t> </a:t>
            </a:r>
            <a:r>
              <a:rPr lang="en-US" dirty="0" err="1"/>
              <a:t>grandes</a:t>
            </a:r>
            <a:r>
              <a:rPr lang="en-US" dirty="0"/>
              <a:t> </a:t>
            </a:r>
            <a:r>
              <a:rPr lang="en-US" dirty="0" err="1"/>
              <a:t>blocos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58</a:t>
            </a:fld>
            <a:endParaRPr lang="en-US"/>
          </a:p>
        </p:txBody>
      </p:sp>
    </p:spTree>
    <p:extLst>
      <p:ext uri="{BB962C8B-B14F-4D97-AF65-F5344CB8AC3E}">
        <p14:creationId xmlns:p14="http://schemas.microsoft.com/office/powerpoint/2010/main" val="2334900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59</a:t>
            </a:fld>
            <a:endParaRPr lang="en-US"/>
          </a:p>
        </p:txBody>
      </p:sp>
    </p:spTree>
    <p:extLst>
      <p:ext uri="{BB962C8B-B14F-4D97-AF65-F5344CB8AC3E}">
        <p14:creationId xmlns:p14="http://schemas.microsoft.com/office/powerpoint/2010/main" val="3000299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62</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65</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66</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O processo de triagem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envolve algumas atividades, como por exemplo, a confirmação do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bug,a</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definição da prioridade, o ajuste da severidade e atribuição de quem corrigirá o bug. </a:t>
            </a: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4000" noProof="0" dirty="0">
                <a:latin typeface="Arial" panose="020B0604020202020204" pitchFamily="34" charset="0"/>
                <a:ea typeface="Tahoma" panose="020B0604030504040204" pitchFamily="34" charset="0"/>
                <a:cs typeface="Arial" panose="020B0604020202020204" pitchFamily="34" charset="0"/>
              </a:rPr>
              <a:t>Por que nos preocuparmos com a severidade de um bug relatado em um bug </a:t>
            </a:r>
            <a:r>
              <a:rPr lang="pt-BR" sz="4000" noProof="0" dirty="0" err="1">
                <a:latin typeface="Arial" panose="020B0604020202020204" pitchFamily="34" charset="0"/>
                <a:ea typeface="Tahoma" panose="020B0604030504040204" pitchFamily="34" charset="0"/>
                <a:cs typeface="Arial" panose="020B0604020202020204" pitchFamily="34" charset="0"/>
              </a:rPr>
              <a:t>report</a:t>
            </a:r>
            <a:r>
              <a:rPr lang="pt-BR" sz="4000" noProof="0" dirty="0">
                <a:latin typeface="Arial" panose="020B0604020202020204" pitchFamily="34" charset="0"/>
                <a:ea typeface="Tahoma" panose="020B0604030504040204" pitchFamily="34" charset="0"/>
                <a:cs typeface="Arial" panose="020B0604020202020204" pitchFamily="34" charset="0"/>
              </a:rPr>
              <a:t>? #O nível de severidade,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trivial (um problema cosmético, como um erro de ortografia) até </a:t>
            </a:r>
            <a:r>
              <a:rPr lang="pt-BR" sz="4000" noProof="0" dirty="0" err="1">
                <a:latin typeface="Arial" panose="020B0604020202020204" pitchFamily="34" charset="0"/>
                <a:ea typeface="Tahoma" panose="020B0604030504040204" pitchFamily="34" charset="0"/>
                <a:cs typeface="Arial" panose="020B0604020202020204" pitchFamily="34" charset="0"/>
              </a:rPr>
              <a:t>blocker</a:t>
            </a:r>
            <a:r>
              <a:rPr lang="pt-BR" sz="4000" noProof="0" dirty="0">
                <a:latin typeface="Arial" panose="020B0604020202020204" pitchFamily="34" charset="0"/>
                <a:ea typeface="Tahoma" panose="020B0604030504040204" pitchFamily="34" charset="0"/>
                <a:cs typeface="Arial" panose="020B0604020202020204" pitchFamily="34" charset="0"/>
              </a:rPr>
              <a:t> (um problema que impede o desenvolvimento ou testes) mais o atributo de prioridade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p1 (mais prioritário) a p5 (menos prioritário) define a importância do bug. #Essa informação, por sua vez, ajuda a equipe de desenvolvimento a planejar as ações de manutenção e evolução do produto.</a:t>
            </a: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envolvem: #primeiro, entender o estado da arte em predição de severidade de bug. Para isto, nós escrevemos um mapeamento sistemático, anexado ao documento de qualificação, e escolhes três importantes problemas para tratarmos em nossa pesquisa: a modelagem do contexto temporal do bug </a:t>
            </a:r>
            <a:r>
              <a:rPr lang="pt-BR" noProof="0" dirty="0" err="1"/>
              <a:t>report</a:t>
            </a:r>
            <a:r>
              <a:rPr lang="pt-BR" noProof="0" dirty="0"/>
              <a:t>, o desbalanceamento e a alta dimensionalidade de dados em repositórios de bug </a:t>
            </a:r>
            <a:r>
              <a:rPr lang="pt-BR" noProof="0" dirty="0" err="1"/>
              <a:t>reports</a:t>
            </a:r>
            <a:r>
              <a:rPr lang="pt-BR" noProof="0" dirty="0"/>
              <a:t>, e a melhoria do desempenho  do </a:t>
            </a:r>
            <a:r>
              <a:rPr lang="pt-BR" noProof="0" dirty="0" err="1"/>
              <a:t>preditores</a:t>
            </a:r>
            <a:r>
              <a:rPr lang="pt-BR" noProof="0" dirty="0"/>
              <a:t> de nível de severidade propostos na literatura.</a:t>
            </a:r>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Nós trataremos esses problemas, desenvolvendo novos modelos de aprendizagem para predizer o nível de severidade de bug </a:t>
            </a:r>
            <a:r>
              <a:rPr lang="pt-BR" noProof="0" dirty="0" err="1"/>
              <a:t>reports</a:t>
            </a:r>
            <a:r>
              <a:rPr lang="pt-BR" noProof="0" dirty="0"/>
              <a:t> automaticamente.</a:t>
            </a:r>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380023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Com </a:t>
            </a:r>
            <a:r>
              <a:rPr lang="pt-BR" noProof="0"/>
              <a:t>relação ao nos </a:t>
            </a:r>
            <a:r>
              <a:rPr lang="pt-BR" noProof="0" dirty="0"/>
              <a:t>realizamos um mapeamento sistemático que foi anexado ao </a:t>
            </a:r>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289836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dados do </a:t>
            </a:r>
            <a:r>
              <a:rPr lang="en-US" dirty="0" err="1"/>
              <a:t>nosso</a:t>
            </a:r>
            <a:r>
              <a:rPr lang="en-US" dirty="0"/>
              <a:t> </a:t>
            </a:r>
            <a:r>
              <a:rPr lang="en-US" dirty="0" err="1"/>
              <a:t>mapeamento</a:t>
            </a:r>
            <a:r>
              <a:rPr lang="en-US" dirty="0"/>
              <a:t> </a:t>
            </a:r>
            <a:r>
              <a:rPr lang="en-US" dirty="0" err="1"/>
              <a:t>foram</a:t>
            </a:r>
            <a:r>
              <a:rPr lang="en-US" dirty="0"/>
              <a:t> </a:t>
            </a:r>
            <a:r>
              <a:rPr lang="en-US" dirty="0" err="1"/>
              <a:t>tabulados</a:t>
            </a:r>
            <a:r>
              <a:rPr lang="en-US" dirty="0"/>
              <a:t> e </a:t>
            </a:r>
            <a:r>
              <a:rPr lang="en-US" dirty="0" err="1"/>
              <a:t>também</a:t>
            </a:r>
            <a:r>
              <a:rPr lang="en-US" dirty="0"/>
              <a:t> </a:t>
            </a:r>
            <a:r>
              <a:rPr lang="en-US" dirty="0" err="1"/>
              <a:t>apresentados</a:t>
            </a:r>
            <a:r>
              <a:rPr lang="en-US" dirty="0"/>
              <a:t> </a:t>
            </a:r>
            <a:r>
              <a:rPr lang="en-US" dirty="0" err="1"/>
              <a:t>utilizando</a:t>
            </a:r>
            <a:r>
              <a:rPr lang="en-US" dirty="0"/>
              <a:t> Upset graphs que </a:t>
            </a:r>
            <a:r>
              <a:rPr lang="en-US" dirty="0" err="1"/>
              <a:t>detalham</a:t>
            </a:r>
            <a:r>
              <a:rPr lang="en-US" dirty="0"/>
              <a:t> </a:t>
            </a:r>
            <a:r>
              <a:rPr lang="en-US" dirty="0" err="1"/>
              <a:t>os</a:t>
            </a:r>
            <a:r>
              <a:rPr lang="en-US" dirty="0"/>
              <a:t> dados </a:t>
            </a:r>
            <a:r>
              <a:rPr lang="en-US" dirty="0" err="1"/>
              <a:t>por</a:t>
            </a:r>
            <a:r>
              <a:rPr lang="en-US" dirty="0"/>
              <a:t> </a:t>
            </a:r>
            <a:r>
              <a:rPr lang="en-US" dirty="0" err="1"/>
              <a:t>categorias</a:t>
            </a:r>
            <a:r>
              <a:rPr lang="en-US" dirty="0"/>
              <a:t> </a:t>
            </a:r>
            <a:r>
              <a:rPr lang="en-US" dirty="0" err="1"/>
              <a:t>mostrando</a:t>
            </a:r>
            <a:r>
              <a:rPr lang="en-US" dirty="0"/>
              <a:t> as </a:t>
            </a:r>
            <a:r>
              <a:rPr lang="en-US" dirty="0" err="1"/>
              <a:t>intersecções</a:t>
            </a:r>
            <a:r>
              <a:rPr lang="en-US" dirty="0"/>
              <a:t> entre </a:t>
            </a:r>
            <a:r>
              <a:rPr lang="en-US" dirty="0" err="1"/>
              <a:t>elas</a:t>
            </a:r>
            <a:r>
              <a:rPr lang="en-US" dirty="0"/>
              <a:t>. No slide </a:t>
            </a:r>
            <a:r>
              <a:rPr lang="en-US" dirty="0" err="1"/>
              <a:t>são</a:t>
            </a:r>
            <a:r>
              <a:rPr lang="en-US" dirty="0"/>
              <a:t> </a:t>
            </a:r>
            <a:r>
              <a:rPr lang="en-US" dirty="0" err="1"/>
              <a:t>apresentados</a:t>
            </a:r>
            <a:r>
              <a:rPr lang="en-US" dirty="0"/>
              <a:t> </a:t>
            </a:r>
            <a:r>
              <a:rPr lang="en-US" dirty="0" err="1"/>
              <a:t>os</a:t>
            </a:r>
            <a:r>
              <a:rPr lang="en-US" dirty="0"/>
              <a:t> </a:t>
            </a:r>
            <a:r>
              <a:rPr lang="en-US" dirty="0" err="1"/>
              <a:t>algoritmos</a:t>
            </a:r>
            <a:r>
              <a:rPr lang="en-US" dirty="0"/>
              <a:t> de machine </a:t>
            </a:r>
            <a:r>
              <a:rPr lang="en-US" dirty="0" err="1"/>
              <a:t>learnig</a:t>
            </a:r>
            <a:r>
              <a:rPr lang="en-US" dirty="0"/>
              <a:t> </a:t>
            </a:r>
            <a:r>
              <a:rPr lang="en-US" dirty="0" err="1"/>
              <a:t>utilizados</a:t>
            </a:r>
            <a:r>
              <a:rPr lang="en-US" dirty="0"/>
              <a:t> </a:t>
            </a:r>
            <a:r>
              <a:rPr lang="en-US" dirty="0" err="1"/>
              <a:t>na</a:t>
            </a:r>
            <a:r>
              <a:rPr lang="en-US" dirty="0"/>
              <a:t> </a:t>
            </a:r>
            <a:r>
              <a:rPr lang="en-US" dirty="0" err="1"/>
              <a:t>liteartura</a:t>
            </a:r>
            <a:r>
              <a:rPr lang="en-US" dirty="0"/>
              <a:t> no no </a:t>
            </a:r>
            <a:r>
              <a:rPr lang="en-US" dirty="0" err="1"/>
              <a:t>gráfico</a:t>
            </a:r>
            <a:r>
              <a:rPr lang="en-US" dirty="0"/>
              <a:t> </a:t>
            </a:r>
            <a:r>
              <a:rPr lang="en-US" dirty="0" err="1"/>
              <a:t>ao</a:t>
            </a:r>
            <a:r>
              <a:rPr lang="en-US" dirty="0"/>
              <a:t> </a:t>
            </a:r>
            <a:r>
              <a:rPr lang="en-US" dirty="0" err="1"/>
              <a:t>lado</a:t>
            </a:r>
            <a:r>
              <a:rPr lang="en-US" dirty="0"/>
              <a:t> </a:t>
            </a:r>
            <a:r>
              <a:rPr lang="en-US" dirty="0" err="1"/>
              <a:t>é</a:t>
            </a:r>
            <a:r>
              <a:rPr lang="en-US" dirty="0"/>
              <a:t> </a:t>
            </a:r>
            <a:r>
              <a:rPr lang="en-US" dirty="0" err="1"/>
              <a:t>apresentado</a:t>
            </a:r>
            <a:r>
              <a:rPr lang="en-US" dirty="0"/>
              <a:t> a </a:t>
            </a:r>
            <a:r>
              <a:rPr lang="en-US" dirty="0" err="1"/>
              <a:t>categorização</a:t>
            </a:r>
            <a:r>
              <a:rPr lang="en-US" dirty="0"/>
              <a:t> </a:t>
            </a:r>
            <a:r>
              <a:rPr lang="en-US" dirty="0" err="1"/>
              <a:t>destes</a:t>
            </a:r>
            <a:r>
              <a:rPr lang="en-US" dirty="0"/>
              <a:t> </a:t>
            </a:r>
            <a:r>
              <a:rPr lang="en-US" dirty="0" err="1"/>
              <a:t>algoritmos</a:t>
            </a:r>
            <a:r>
              <a:rPr lang="en-US" dirty="0"/>
              <a:t> </a:t>
            </a:r>
            <a:r>
              <a:rPr lang="en-US" dirty="0" err="1"/>
              <a:t>empregando</a:t>
            </a:r>
            <a:r>
              <a:rPr lang="en-US" dirty="0"/>
              <a:t> </a:t>
            </a:r>
            <a:r>
              <a:rPr lang="en-US" dirty="0" err="1"/>
              <a:t>uma</a:t>
            </a:r>
            <a:r>
              <a:rPr lang="en-US" dirty="0"/>
              <a:t> </a:t>
            </a:r>
            <a:r>
              <a:rPr lang="en-US" dirty="0" err="1"/>
              <a:t>classificação</a:t>
            </a:r>
            <a:r>
              <a:rPr lang="en-US" dirty="0"/>
              <a:t> </a:t>
            </a:r>
            <a:r>
              <a:rPr lang="en-US" dirty="0" err="1"/>
              <a:t>utilizada</a:t>
            </a:r>
            <a:r>
              <a:rPr lang="en-US" dirty="0"/>
              <a:t> </a:t>
            </a:r>
            <a:r>
              <a:rPr lang="en-US" dirty="0" err="1"/>
              <a:t>na</a:t>
            </a:r>
            <a:r>
              <a:rPr lang="en-US" dirty="0"/>
              <a:t> </a:t>
            </a:r>
            <a:r>
              <a:rPr lang="en-US" dirty="0" err="1"/>
              <a:t>área</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204067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normAutofit/>
          </a:bodyPr>
          <a:lstStyle>
            <a:lvl1pPr algn="ctr">
              <a:defRPr sz="5400" b="1">
                <a:solidFill>
                  <a:schemeClr val="tx1">
                    <a:lumMod val="65000"/>
                    <a:lumOff val="3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1613368" cy="611059"/>
          </a:xfrm>
        </p:spPr>
        <p:txBody>
          <a:bodyPr>
            <a:noAutofit/>
          </a:bodyPr>
          <a:lstStyle>
            <a:lvl1pPr>
              <a:defRPr sz="4000" b="1" baseline="0">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1">
                    <a:lumMod val="65000"/>
                    <a:lumOff val="35000"/>
                  </a:schemeClr>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1">
                    <a:lumMod val="65000"/>
                    <a:lumOff val="35000"/>
                  </a:schemeClr>
                </a:solidFill>
                <a:latin typeface="Arial" panose="020B0604020202020204" pitchFamily="34" charset="0"/>
                <a:cs typeface="Arial" panose="020B0604020202020204" pitchFamily="34" charset="0"/>
              </a:defRPr>
            </a:lvl2pPr>
            <a:lvl3pPr marL="1143000" indent="-228600">
              <a:buFont typeface="Wingdings" pitchFamily="2" charset="2"/>
              <a:buChar char="§"/>
              <a:defRPr>
                <a:solidFill>
                  <a:schemeClr val="tx1">
                    <a:lumMod val="65000"/>
                    <a:lumOff val="35000"/>
                  </a:schemeClr>
                </a:solidFill>
              </a:defRPr>
            </a:lvl3pPr>
            <a:lvl4pPr marL="1600200" indent="-228600">
              <a:buFont typeface="Wingdings" pitchFamily="2" charset="2"/>
              <a:buChar char="§"/>
              <a:defRPr>
                <a:solidFill>
                  <a:schemeClr val="tx1">
                    <a:lumMod val="65000"/>
                    <a:lumOff val="35000"/>
                  </a:schemeClr>
                </a:solidFill>
              </a:defRPr>
            </a:lvl4pPr>
            <a:lvl5pPr marL="2057400" indent="-228600">
              <a:buFont typeface="Wingdings" pitchFamily="2" charset="2"/>
              <a:buChar cha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1">
                    <a:lumMod val="65000"/>
                    <a:lumOff val="35000"/>
                  </a:schemeClr>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Problems Identified (G1.2)</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a:bodyPr>
          <a:lstStyle/>
          <a:p>
            <a:r>
              <a:rPr lang="en-US" dirty="0"/>
              <a:t>Lack of </a:t>
            </a:r>
            <a:r>
              <a:rPr lang="en-US" dirty="0">
                <a:solidFill>
                  <a:schemeClr val="accent2"/>
                </a:solidFill>
              </a:rPr>
              <a:t>relevant</a:t>
            </a:r>
            <a:r>
              <a:rPr lang="en-US" dirty="0"/>
              <a:t> FLOSS, such as Linux Kernel</a:t>
            </a:r>
          </a:p>
          <a:p>
            <a:r>
              <a:rPr lang="en-US" dirty="0"/>
              <a:t>Influence of </a:t>
            </a:r>
            <a:r>
              <a:rPr lang="en-US" dirty="0">
                <a:solidFill>
                  <a:schemeClr val="accent2"/>
                </a:solidFill>
              </a:rPr>
              <a:t>user experience </a:t>
            </a:r>
            <a:r>
              <a:rPr lang="en-US" dirty="0"/>
              <a:t>overlooked</a:t>
            </a:r>
          </a:p>
          <a:p>
            <a:r>
              <a:rPr lang="en-US" dirty="0"/>
              <a:t>Default severity level: </a:t>
            </a:r>
            <a:r>
              <a:rPr lang="en-US" dirty="0">
                <a:solidFill>
                  <a:schemeClr val="accent2"/>
                </a:solidFill>
              </a:rPr>
              <a:t>prevalent</a:t>
            </a:r>
            <a:r>
              <a:rPr lang="en-US" dirty="0"/>
              <a:t> in most repositories</a:t>
            </a:r>
          </a:p>
          <a:p>
            <a:r>
              <a:rPr lang="en-US" dirty="0"/>
              <a:t>High dimensionality data by </a:t>
            </a:r>
            <a:r>
              <a:rPr lang="en-US" dirty="0">
                <a:solidFill>
                  <a:schemeClr val="accent2"/>
                </a:solidFill>
              </a:rPr>
              <a:t>unstructured text </a:t>
            </a:r>
            <a:r>
              <a:rPr lang="en-US" dirty="0"/>
              <a:t>features</a:t>
            </a:r>
          </a:p>
          <a:p>
            <a:r>
              <a:rPr lang="en-US" dirty="0">
                <a:solidFill>
                  <a:schemeClr val="accent2"/>
                </a:solidFill>
              </a:rPr>
              <a:t>Experimental</a:t>
            </a:r>
            <a:r>
              <a:rPr lang="en-US" dirty="0"/>
              <a:t> or </a:t>
            </a:r>
            <a:r>
              <a:rPr lang="en-US" dirty="0">
                <a:solidFill>
                  <a:schemeClr val="accent2"/>
                </a:solidFill>
              </a:rPr>
              <a:t>off-line </a:t>
            </a:r>
            <a:r>
              <a:rPr lang="en-US" dirty="0"/>
              <a:t>approaches</a:t>
            </a:r>
          </a:p>
          <a:p>
            <a:r>
              <a:rPr lang="en-US" dirty="0">
                <a:solidFill>
                  <a:schemeClr val="accent2"/>
                </a:solidFill>
              </a:rPr>
              <a:t>Bug report lifecycle </a:t>
            </a:r>
            <a:r>
              <a:rPr lang="en-US" dirty="0"/>
              <a:t>ignored.</a:t>
            </a:r>
          </a:p>
          <a:p>
            <a:endParaRPr lang="en-US" dirty="0">
              <a:solidFill>
                <a:schemeClr val="accent2"/>
              </a:solidFill>
            </a:endParaRP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10</a:t>
            </a:fld>
            <a:endParaRPr lang="en-US" dirty="0"/>
          </a:p>
        </p:txBody>
      </p:sp>
      <p:pic>
        <p:nvPicPr>
          <p:cNvPr id="5" name="Graphic 4" descr="Checkmark">
            <a:extLst>
              <a:ext uri="{FF2B5EF4-FFF2-40B4-BE49-F238E27FC236}">
                <a16:creationId xmlns:a16="http://schemas.microsoft.com/office/drawing/2014/main" id="{72735819-0A8A-D24F-9754-FDB1434A2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2875" y="5065666"/>
            <a:ext cx="1176276" cy="1176276"/>
          </a:xfrm>
          <a:prstGeom prst="rect">
            <a:avLst/>
          </a:prstGeom>
        </p:spPr>
      </p:pic>
    </p:spTree>
    <p:extLst>
      <p:ext uri="{BB962C8B-B14F-4D97-AF65-F5344CB8AC3E}">
        <p14:creationId xmlns:p14="http://schemas.microsoft.com/office/powerpoint/2010/main" val="913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52254"/>
            <a:ext cx="11487308" cy="87855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1" y="4074286"/>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291532"/>
            <a:ext cx="648318" cy="2416839"/>
          </a:xfrm>
          <a:prstGeom prst="bentConnector3">
            <a:avLst>
              <a:gd name="adj1" fmla="val -3526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766156"/>
            <a:ext cx="11487310" cy="863003"/>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197658"/>
            <a:ext cx="3126451" cy="2407036"/>
          </a:xfrm>
          <a:prstGeom prst="bentConnector3">
            <a:avLst>
              <a:gd name="adj1" fmla="val -731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11</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sz="3600" dirty="0"/>
              <a:t>Model the Temporal Context Information (G2.1)</a:t>
            </a:r>
          </a:p>
        </p:txBody>
      </p:sp>
    </p:spTree>
    <p:extLst>
      <p:ext uri="{BB962C8B-B14F-4D97-AF65-F5344CB8AC3E}">
        <p14:creationId xmlns:p14="http://schemas.microsoft.com/office/powerpoint/2010/main" val="205690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EB0D0859-A1DE-AD45-BDFC-1A0F7AFE5581}"/>
              </a:ext>
            </a:extLst>
          </p:cNvPr>
          <p:cNvSpPr>
            <a:spLocks noGrp="1"/>
          </p:cNvSpPr>
          <p:nvPr>
            <p:ph type="title"/>
          </p:nvPr>
        </p:nvSpPr>
        <p:spPr>
          <a:xfrm>
            <a:off x="372686" y="348796"/>
            <a:ext cx="11406938" cy="935152"/>
          </a:xfrm>
        </p:spPr>
        <p:txBody>
          <a:bodyPr>
            <a:normAutofit/>
          </a:bodyPr>
          <a:lstStyle/>
          <a:p>
            <a:r>
              <a:rPr lang="en-US" sz="3600" dirty="0"/>
              <a:t>Model the Temporal Context Information (G2.1)</a:t>
            </a:r>
            <a:endParaRPr lang="en-US" dirty="0">
              <a:solidFill>
                <a:schemeClr val="accent5"/>
              </a:solidFill>
            </a:endParaRPr>
          </a:p>
        </p:txBody>
      </p:sp>
    </p:spTree>
    <p:extLst>
      <p:ext uri="{BB962C8B-B14F-4D97-AF65-F5344CB8AC3E}">
        <p14:creationId xmlns:p14="http://schemas.microsoft.com/office/powerpoint/2010/main" val="346161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dirty="0"/>
              <a:t>Model the Temporal Context Information (G2.1)</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13</a:t>
            </a:fld>
            <a:endParaRPr lang="en-US"/>
          </a:p>
        </p:txBody>
      </p:sp>
    </p:spTree>
    <p:extLst>
      <p:ext uri="{BB962C8B-B14F-4D97-AF65-F5344CB8AC3E}">
        <p14:creationId xmlns:p14="http://schemas.microsoft.com/office/powerpoint/2010/main" val="357380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fontScale="90000"/>
          </a:bodyPr>
          <a:lstStyle/>
          <a:p>
            <a:r>
              <a:rPr lang="en-US" sz="3200" dirty="0"/>
              <a:t>Address</a:t>
            </a:r>
            <a:r>
              <a:rPr lang="en-US" sz="3600" dirty="0"/>
              <a:t> I</a:t>
            </a:r>
            <a:r>
              <a:rPr lang="en-US" sz="3100" dirty="0"/>
              <a:t>mbalanced Data in Bug Report Repositories (G2.2)</a:t>
            </a:r>
            <a:endParaRPr lang="en-US" sz="3600"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229204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nvPr>
        </p:nvGraphicFramePr>
        <p:xfrm>
          <a:off x="3313922" y="2151412"/>
          <a:ext cx="8521797" cy="175260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2700" dirty="0"/>
              <a:t>Address High Dimensionality Data in Bug Report Repositories (G2.2) </a:t>
            </a:r>
            <a:endParaRPr lang="en-US" sz="27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510729" y="1470220"/>
            <a:ext cx="2395757" cy="3434308"/>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chemeClr val="accent2"/>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169275" y="1522729"/>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17194" y="1240757"/>
            <a:ext cx="3756954" cy="2806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7033715" y="2164637"/>
            <a:ext cx="4009431" cy="646331"/>
          </a:xfrm>
          <a:prstGeom prst="rect">
            <a:avLst/>
          </a:prstGeom>
          <a:noFill/>
        </p:spPr>
        <p:txBody>
          <a:bodyPr wrap="none" rtlCol="0">
            <a:spAutoFit/>
          </a:bodyPr>
          <a:lstStyle/>
          <a:p>
            <a:r>
              <a:rPr lang="en-US" sz="3600" b="1" dirty="0">
                <a:solidFill>
                  <a:schemeClr val="accent2"/>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15</a:t>
            </a:fld>
            <a:endParaRPr lang="en-US"/>
          </a:p>
        </p:txBody>
      </p:sp>
      <p:sp>
        <p:nvSpPr>
          <p:cNvPr id="9" name="TextBox 8">
            <a:extLst>
              <a:ext uri="{FF2B5EF4-FFF2-40B4-BE49-F238E27FC236}">
                <a16:creationId xmlns:a16="http://schemas.microsoft.com/office/drawing/2014/main" id="{29C79F63-481E-674B-91E1-CF7B001E17D0}"/>
              </a:ext>
            </a:extLst>
          </p:cNvPr>
          <p:cNvSpPr txBox="1"/>
          <p:nvPr/>
        </p:nvSpPr>
        <p:spPr>
          <a:xfrm>
            <a:off x="8511419" y="6059335"/>
            <a:ext cx="2842381" cy="369332"/>
          </a:xfrm>
          <a:prstGeom prst="rect">
            <a:avLst/>
          </a:prstGeom>
          <a:noFill/>
        </p:spPr>
        <p:txBody>
          <a:bodyPr wrap="none" rtlCol="0">
            <a:spAutoFit/>
          </a:bodyPr>
          <a:lstStyle/>
          <a:p>
            <a:r>
              <a:rPr lang="en-US" b="1" dirty="0">
                <a:solidFill>
                  <a:schemeClr val="tx1">
                    <a:lumMod val="65000"/>
                    <a:lumOff val="35000"/>
                  </a:schemeClr>
                </a:solidFill>
              </a:rPr>
              <a:t>Features Selection Methods</a:t>
            </a:r>
          </a:p>
        </p:txBody>
      </p:sp>
      <p:pic>
        <p:nvPicPr>
          <p:cNvPr id="10" name="Content Placeholder 4">
            <a:extLst>
              <a:ext uri="{FF2B5EF4-FFF2-40B4-BE49-F238E27FC236}">
                <a16:creationId xmlns:a16="http://schemas.microsoft.com/office/drawing/2014/main" id="{6BB45FE6-3BFC-C243-904C-405F966B9AB6}"/>
              </a:ext>
            </a:extLst>
          </p:cNvPr>
          <p:cNvPicPr>
            <a:picLocks noGrp="1" noChangeAspect="1"/>
          </p:cNvPicPr>
          <p:nvPr>
            <p:ph idx="1"/>
          </p:nvPr>
        </p:nvPicPr>
        <p:blipFill>
          <a:blip r:embed="rId3"/>
          <a:stretch>
            <a:fillRect/>
          </a:stretch>
        </p:blipFill>
        <p:spPr>
          <a:xfrm>
            <a:off x="4575712" y="4465327"/>
            <a:ext cx="6714678" cy="1594008"/>
          </a:xfrm>
          <a:prstGeom prst="rect">
            <a:avLst/>
          </a:prstGeom>
        </p:spPr>
      </p:pic>
      <p:sp>
        <p:nvSpPr>
          <p:cNvPr id="11" name="Rectangle 10">
            <a:extLst>
              <a:ext uri="{FF2B5EF4-FFF2-40B4-BE49-F238E27FC236}">
                <a16:creationId xmlns:a16="http://schemas.microsoft.com/office/drawing/2014/main" id="{7A1D1820-4A65-E14B-885C-DD350444841E}"/>
              </a:ext>
            </a:extLst>
          </p:cNvPr>
          <p:cNvSpPr/>
          <p:nvPr/>
        </p:nvSpPr>
        <p:spPr>
          <a:xfrm>
            <a:off x="4512303" y="43278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2A7F87-C46C-6249-ADDE-B3910242D82E}"/>
              </a:ext>
            </a:extLst>
          </p:cNvPr>
          <p:cNvSpPr/>
          <p:nvPr/>
        </p:nvSpPr>
        <p:spPr>
          <a:xfrm>
            <a:off x="1378822" y="5257264"/>
            <a:ext cx="3070071" cy="369332"/>
          </a:xfrm>
          <a:prstGeom prst="rect">
            <a:avLst/>
          </a:prstGeom>
        </p:spPr>
        <p:txBody>
          <a:bodyPr wrap="none">
            <a:spAutoFit/>
          </a:bodyPr>
          <a:lstStyle/>
          <a:p>
            <a:r>
              <a:rPr lang="en-US"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33004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E09112F-B813-0640-ADB1-14A4863CBC3B}"/>
              </a:ext>
            </a:extLst>
          </p:cNvPr>
          <p:cNvPicPr>
            <a:picLocks noGrp="1" noChangeAspect="1"/>
          </p:cNvPicPr>
          <p:nvPr>
            <p:ph idx="1"/>
          </p:nvPr>
        </p:nvPicPr>
        <p:blipFill rotWithShape="1">
          <a:blip r:embed="rId3"/>
          <a:srcRect b="60585"/>
          <a:stretch/>
        </p:blipFill>
        <p:spPr>
          <a:xfrm>
            <a:off x="425201" y="1754838"/>
            <a:ext cx="10955783" cy="1942228"/>
          </a:xfrm>
          <a:prstGeom prst="rect">
            <a:avLst/>
          </a:prstGeom>
        </p:spPr>
      </p:pic>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Autofit/>
          </a:bodyPr>
          <a:lstStyle/>
          <a:p>
            <a:r>
              <a:rPr lang="en-US" sz="2800" dirty="0"/>
              <a:t>Improve the Severity Level Predictors Performance (G2.3) </a:t>
            </a:r>
            <a:endParaRPr lang="en-US" sz="2400" dirty="0">
              <a:solidFill>
                <a:schemeClr val="accent5"/>
              </a:solidFill>
            </a:endParaRPr>
          </a:p>
        </p:txBody>
      </p:sp>
      <p:sp>
        <p:nvSpPr>
          <p:cNvPr id="51" name="Rectangle 50">
            <a:extLst>
              <a:ext uri="{FF2B5EF4-FFF2-40B4-BE49-F238E27FC236}">
                <a16:creationId xmlns:a16="http://schemas.microsoft.com/office/drawing/2014/main" id="{900B1906-3D91-E642-A358-6ED270761617}"/>
              </a:ext>
            </a:extLst>
          </p:cNvPr>
          <p:cNvSpPr/>
          <p:nvPr/>
        </p:nvSpPr>
        <p:spPr>
          <a:xfrm rot="16200000" flipH="1">
            <a:off x="5509576" y="-3070257"/>
            <a:ext cx="734517" cy="1100829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16</a:t>
            </a:fld>
            <a:endParaRPr lang="en-US"/>
          </a:p>
        </p:txBody>
      </p:sp>
      <p:sp>
        <p:nvSpPr>
          <p:cNvPr id="13" name="TextBox 12">
            <a:extLst>
              <a:ext uri="{FF2B5EF4-FFF2-40B4-BE49-F238E27FC236}">
                <a16:creationId xmlns:a16="http://schemas.microsoft.com/office/drawing/2014/main" id="{72E04E56-86DE-E245-B6BB-606800DB1A8D}"/>
              </a:ext>
            </a:extLst>
          </p:cNvPr>
          <p:cNvSpPr txBox="1"/>
          <p:nvPr/>
        </p:nvSpPr>
        <p:spPr>
          <a:xfrm>
            <a:off x="425201" y="1206745"/>
            <a:ext cx="4131259"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
        <p:nvSpPr>
          <p:cNvPr id="7" name="TextBox 6">
            <a:extLst>
              <a:ext uri="{FF2B5EF4-FFF2-40B4-BE49-F238E27FC236}">
                <a16:creationId xmlns:a16="http://schemas.microsoft.com/office/drawing/2014/main" id="{26E055DF-8B9A-3F4C-B356-9F325C0E9D4F}"/>
              </a:ext>
            </a:extLst>
          </p:cNvPr>
          <p:cNvSpPr txBox="1"/>
          <p:nvPr/>
        </p:nvSpPr>
        <p:spPr>
          <a:xfrm>
            <a:off x="9823185" y="3582266"/>
            <a:ext cx="1557799" cy="369332"/>
          </a:xfrm>
          <a:prstGeom prst="rect">
            <a:avLst/>
          </a:prstGeom>
          <a:noFill/>
        </p:spPr>
        <p:txBody>
          <a:bodyPr wrap="none" rtlCol="0">
            <a:spAutoFit/>
          </a:bodyPr>
          <a:lstStyle/>
          <a:p>
            <a:r>
              <a:rPr lang="en-US" b="1" dirty="0">
                <a:solidFill>
                  <a:schemeClr val="tx1">
                    <a:lumMod val="65000"/>
                    <a:lumOff val="35000"/>
                  </a:schemeClr>
                </a:solidFill>
              </a:rPr>
              <a:t>ML algorithms</a:t>
            </a:r>
          </a:p>
        </p:txBody>
      </p:sp>
      <p:pic>
        <p:nvPicPr>
          <p:cNvPr id="9" name="Content Placeholder 4">
            <a:extLst>
              <a:ext uri="{FF2B5EF4-FFF2-40B4-BE49-F238E27FC236}">
                <a16:creationId xmlns:a16="http://schemas.microsoft.com/office/drawing/2014/main" id="{BBFD4490-F5DC-764E-8833-092BA94F9239}"/>
              </a:ext>
            </a:extLst>
          </p:cNvPr>
          <p:cNvPicPr>
            <a:picLocks noChangeAspect="1"/>
          </p:cNvPicPr>
          <p:nvPr/>
        </p:nvPicPr>
        <p:blipFill>
          <a:blip r:embed="rId4"/>
          <a:stretch>
            <a:fillRect/>
          </a:stretch>
        </p:blipFill>
        <p:spPr>
          <a:xfrm>
            <a:off x="2904724" y="4331587"/>
            <a:ext cx="6714678" cy="1594008"/>
          </a:xfrm>
          <a:prstGeom prst="rect">
            <a:avLst/>
          </a:prstGeom>
        </p:spPr>
      </p:pic>
      <p:sp>
        <p:nvSpPr>
          <p:cNvPr id="11" name="Rectangle 10">
            <a:extLst>
              <a:ext uri="{FF2B5EF4-FFF2-40B4-BE49-F238E27FC236}">
                <a16:creationId xmlns:a16="http://schemas.microsoft.com/office/drawing/2014/main" id="{E6AABACC-E147-8B49-989D-9B273025A928}"/>
              </a:ext>
            </a:extLst>
          </p:cNvPr>
          <p:cNvSpPr/>
          <p:nvPr/>
        </p:nvSpPr>
        <p:spPr>
          <a:xfrm>
            <a:off x="2841315" y="419413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B1A8842-9E3D-7F45-8A4C-F61A69393D0D}"/>
              </a:ext>
            </a:extLst>
          </p:cNvPr>
          <p:cNvSpPr txBox="1"/>
          <p:nvPr/>
        </p:nvSpPr>
        <p:spPr>
          <a:xfrm>
            <a:off x="6931801" y="5925595"/>
            <a:ext cx="2751010" cy="369332"/>
          </a:xfrm>
          <a:prstGeom prst="rect">
            <a:avLst/>
          </a:prstGeom>
          <a:noFill/>
        </p:spPr>
        <p:txBody>
          <a:bodyPr wrap="none" rtlCol="0">
            <a:spAutoFit/>
          </a:bodyPr>
          <a:lstStyle/>
          <a:p>
            <a:r>
              <a:rPr lang="en-US" b="1" dirty="0">
                <a:solidFill>
                  <a:schemeClr val="tx1">
                    <a:lumMod val="65000"/>
                    <a:lumOff val="35000"/>
                  </a:schemeClr>
                </a:solidFill>
              </a:rPr>
              <a:t>Feature Selection Methods</a:t>
            </a:r>
          </a:p>
        </p:txBody>
      </p:sp>
    </p:spTree>
    <p:extLst>
      <p:ext uri="{BB962C8B-B14F-4D97-AF65-F5344CB8AC3E}">
        <p14:creationId xmlns:p14="http://schemas.microsoft.com/office/powerpoint/2010/main" val="358616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E92E-C9C6-DA4D-8BD1-3015A988BC2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D9C9C9A-5B1D-C74E-9758-FD6B7F97E217}"/>
              </a:ext>
            </a:extLst>
          </p:cNvPr>
          <p:cNvSpPr>
            <a:spLocks noGrp="1"/>
          </p:cNvSpPr>
          <p:nvPr>
            <p:ph idx="1"/>
          </p:nvPr>
        </p:nvSpPr>
        <p:spPr/>
        <p:txBody>
          <a:bodyPr/>
          <a:lstStyle/>
          <a:p>
            <a:r>
              <a:rPr lang="en-US" dirty="0"/>
              <a:t>Most related works identified in mapping review</a:t>
            </a:r>
          </a:p>
          <a:p>
            <a:r>
              <a:rPr lang="en-US" dirty="0"/>
              <a:t>Others related works are cited in the presentation</a:t>
            </a:r>
          </a:p>
        </p:txBody>
      </p:sp>
      <p:sp>
        <p:nvSpPr>
          <p:cNvPr id="4" name="Slide Number Placeholder 3">
            <a:extLst>
              <a:ext uri="{FF2B5EF4-FFF2-40B4-BE49-F238E27FC236}">
                <a16:creationId xmlns:a16="http://schemas.microsoft.com/office/drawing/2014/main" id="{B3FFB124-60D6-BF44-A684-EC644491AE9B}"/>
              </a:ext>
            </a:extLst>
          </p:cNvPr>
          <p:cNvSpPr>
            <a:spLocks noGrp="1"/>
          </p:cNvSpPr>
          <p:nvPr>
            <p:ph type="sldNum" sz="quarter" idx="12"/>
          </p:nvPr>
        </p:nvSpPr>
        <p:spPr/>
        <p:txBody>
          <a:bodyPr/>
          <a:lstStyle/>
          <a:p>
            <a:fld id="{79D6BE41-4F07-9843-B89E-F43C6BF0BE36}" type="slidenum">
              <a:rPr lang="en-US" smtClean="0"/>
              <a:pPr/>
              <a:t>17</a:t>
            </a:fld>
            <a:endParaRPr lang="en-US" dirty="0"/>
          </a:p>
        </p:txBody>
      </p:sp>
    </p:spTree>
    <p:extLst>
      <p:ext uri="{BB962C8B-B14F-4D97-AF65-F5344CB8AC3E}">
        <p14:creationId xmlns:p14="http://schemas.microsoft.com/office/powerpoint/2010/main" val="41093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FCEC3-7A49-624E-ACF7-EA9F5DEE15FC}"/>
              </a:ext>
            </a:extLst>
          </p:cNvPr>
          <p:cNvSpPr>
            <a:spLocks noGrp="1"/>
          </p:cNvSpPr>
          <p:nvPr>
            <p:ph type="ctrTitle"/>
          </p:nvPr>
        </p:nvSpPr>
        <p:spPr/>
        <p:txBody>
          <a:bodyPr/>
          <a:lstStyle/>
          <a:p>
            <a:r>
              <a:rPr lang="en-US" dirty="0"/>
              <a:t>Proposal Description</a:t>
            </a:r>
          </a:p>
        </p:txBody>
      </p:sp>
      <p:sp>
        <p:nvSpPr>
          <p:cNvPr id="4" name="Slide Number Placeholder 3">
            <a:extLst>
              <a:ext uri="{FF2B5EF4-FFF2-40B4-BE49-F238E27FC236}">
                <a16:creationId xmlns:a16="http://schemas.microsoft.com/office/drawing/2014/main" id="{0D62AD5C-745B-9746-9EB1-AD77E928457C}"/>
              </a:ext>
            </a:extLst>
          </p:cNvPr>
          <p:cNvSpPr>
            <a:spLocks noGrp="1"/>
          </p:cNvSpPr>
          <p:nvPr>
            <p:ph type="sldNum" sz="quarter" idx="12"/>
          </p:nvPr>
        </p:nvSpPr>
        <p:spPr/>
        <p:txBody>
          <a:bodyPr/>
          <a:lstStyle/>
          <a:p>
            <a:fld id="{79D6BE41-4F07-9843-B89E-F43C6BF0BE36}" type="slidenum">
              <a:rPr lang="en-US" smtClean="0"/>
              <a:pPr/>
              <a:t>18</a:t>
            </a:fld>
            <a:endParaRPr lang="en-US" dirty="0"/>
          </a:p>
        </p:txBody>
      </p:sp>
    </p:spTree>
    <p:extLst>
      <p:ext uri="{BB962C8B-B14F-4D97-AF65-F5344CB8AC3E}">
        <p14:creationId xmlns:p14="http://schemas.microsoft.com/office/powerpoint/2010/main" val="172105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Autofit/>
          </a:bodyPr>
          <a:lstStyle/>
          <a:p>
            <a:r>
              <a:rPr lang="en-US" sz="3000" dirty="0"/>
              <a:t>Develop New Learning Models to Predict Severity Level (G3)</a:t>
            </a:r>
            <a:endParaRPr lang="en-US" sz="3000"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a:ln>
            <a:noFill/>
          </a:ln>
        </p:spPr>
        <p:txBody>
          <a:bodyPr/>
          <a:lstStyle/>
          <a:p>
            <a:fld id="{79D6BE41-4F07-9843-B89E-F43C6BF0BE36}"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9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err="1"/>
              <a:t>Outiline</a:t>
            </a:r>
            <a:endParaRPr lang="en-US" dirty="0"/>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a:bodyPr>
          <a:lstStyle/>
          <a:p>
            <a:r>
              <a:rPr lang="en-US" dirty="0"/>
              <a:t>Context</a:t>
            </a:r>
          </a:p>
          <a:p>
            <a:r>
              <a:rPr lang="en-US" dirty="0"/>
              <a:t>Motivation</a:t>
            </a:r>
          </a:p>
          <a:p>
            <a:r>
              <a:rPr lang="en-US" dirty="0"/>
              <a:t>Goals</a:t>
            </a:r>
          </a:p>
          <a:p>
            <a:r>
              <a:rPr lang="en-US" dirty="0"/>
              <a:t>Related Works</a:t>
            </a:r>
          </a:p>
          <a:p>
            <a:r>
              <a:rPr lang="en-US" dirty="0"/>
              <a:t>Time 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42113" y="1635222"/>
            <a:ext cx="5293606"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Java</a:t>
            </a:r>
            <a:endPar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Bug reports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XML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and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HTML</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Output</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 in CSV format</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20</a:t>
            </a:fld>
            <a:endParaRPr lang="en-US"/>
          </a:p>
        </p:txBody>
      </p:sp>
      <p:sp>
        <p:nvSpPr>
          <p:cNvPr id="14" name="Can 13">
            <a:extLst>
              <a:ext uri="{FF2B5EF4-FFF2-40B4-BE49-F238E27FC236}">
                <a16:creationId xmlns:a16="http://schemas.microsoft.com/office/drawing/2014/main" id="{C13E0BB7-F0DC-914B-8E0C-6DCF4D9C468F}"/>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5" name="Rounded Rectangle 14">
            <a:extLst>
              <a:ext uri="{FF2B5EF4-FFF2-40B4-BE49-F238E27FC236}">
                <a16:creationId xmlns:a16="http://schemas.microsoft.com/office/drawing/2014/main" id="{21E1736B-9838-8E4E-A7B4-0B67CA64E482}"/>
              </a:ext>
            </a:extLst>
          </p:cNvPr>
          <p:cNvSpPr/>
          <p:nvPr/>
        </p:nvSpPr>
        <p:spPr>
          <a:xfrm>
            <a:off x="1401032" y="1695797"/>
            <a:ext cx="2400746" cy="817745"/>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6" name="Rounded Rectangle 15">
            <a:extLst>
              <a:ext uri="{FF2B5EF4-FFF2-40B4-BE49-F238E27FC236}">
                <a16:creationId xmlns:a16="http://schemas.microsoft.com/office/drawing/2014/main" id="{55D96577-B3FE-144B-80B3-D335B17345D1}"/>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7" name="Rounded Rectangle 16">
            <a:extLst>
              <a:ext uri="{FF2B5EF4-FFF2-40B4-BE49-F238E27FC236}">
                <a16:creationId xmlns:a16="http://schemas.microsoft.com/office/drawing/2014/main" id="{946861A5-E22A-764C-AFC7-E3AB5477C76B}"/>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18" name="Rounded Rectangle 17">
            <a:extLst>
              <a:ext uri="{FF2B5EF4-FFF2-40B4-BE49-F238E27FC236}">
                <a16:creationId xmlns:a16="http://schemas.microsoft.com/office/drawing/2014/main" id="{E5524473-046F-A844-9FDD-30D5F32B9C6C}"/>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9" name="Can 18">
            <a:extLst>
              <a:ext uri="{FF2B5EF4-FFF2-40B4-BE49-F238E27FC236}">
                <a16:creationId xmlns:a16="http://schemas.microsoft.com/office/drawing/2014/main" id="{86736676-F012-4243-A2B5-CE6FA2DAB163}"/>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0" name="Rounded Rectangle 19">
            <a:extLst>
              <a:ext uri="{FF2B5EF4-FFF2-40B4-BE49-F238E27FC236}">
                <a16:creationId xmlns:a16="http://schemas.microsoft.com/office/drawing/2014/main" id="{845D8A06-2456-D849-BC5E-A17B66D32A1B}"/>
              </a:ext>
            </a:extLst>
          </p:cNvPr>
          <p:cNvSpPr/>
          <p:nvPr/>
        </p:nvSpPr>
        <p:spPr>
          <a:xfrm>
            <a:off x="1855750" y="3799796"/>
            <a:ext cx="154547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1" name="Can 20">
            <a:extLst>
              <a:ext uri="{FF2B5EF4-FFF2-40B4-BE49-F238E27FC236}">
                <a16:creationId xmlns:a16="http://schemas.microsoft.com/office/drawing/2014/main" id="{E553B543-8300-F242-B05E-913153271F40}"/>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2" name="Rounded Rectangle 21">
            <a:extLst>
              <a:ext uri="{FF2B5EF4-FFF2-40B4-BE49-F238E27FC236}">
                <a16:creationId xmlns:a16="http://schemas.microsoft.com/office/drawing/2014/main" id="{429AD0C4-0179-8344-A601-61E744F94FB0}"/>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Rounded Rectangle 22">
            <a:extLst>
              <a:ext uri="{FF2B5EF4-FFF2-40B4-BE49-F238E27FC236}">
                <a16:creationId xmlns:a16="http://schemas.microsoft.com/office/drawing/2014/main" id="{8F712AAF-5D80-1E45-9C91-FC67D7D0CA2A}"/>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4" name="Rounded Rectangle 23">
            <a:extLst>
              <a:ext uri="{FF2B5EF4-FFF2-40B4-BE49-F238E27FC236}">
                <a16:creationId xmlns:a16="http://schemas.microsoft.com/office/drawing/2014/main" id="{1A72357E-D382-7949-968F-57FE756C2CA2}"/>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5" name="Rounded Rectangle 24">
            <a:extLst>
              <a:ext uri="{FF2B5EF4-FFF2-40B4-BE49-F238E27FC236}">
                <a16:creationId xmlns:a16="http://schemas.microsoft.com/office/drawing/2014/main" id="{4DA91473-4B64-CA40-9E53-81734F4AB9BE}"/>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6" name="Rounded Rectangle 25">
            <a:extLst>
              <a:ext uri="{FF2B5EF4-FFF2-40B4-BE49-F238E27FC236}">
                <a16:creationId xmlns:a16="http://schemas.microsoft.com/office/drawing/2014/main" id="{59E30A00-5DAE-EA4C-82E6-CFAB77249F68}"/>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7" name="Straight Arrow Connector 26">
            <a:extLst>
              <a:ext uri="{FF2B5EF4-FFF2-40B4-BE49-F238E27FC236}">
                <a16:creationId xmlns:a16="http://schemas.microsoft.com/office/drawing/2014/main" id="{ACF71B21-7740-784B-AF02-1C24CF17F613}"/>
              </a:ext>
            </a:extLst>
          </p:cNvPr>
          <p:cNvCxnSpPr>
            <a:cxnSpLocks/>
            <a:stCxn id="14" idx="4"/>
            <a:endCxn id="15"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9AA7FF-EA8C-6B43-B1B9-4D6AE2853AB7}"/>
              </a:ext>
            </a:extLst>
          </p:cNvPr>
          <p:cNvCxnSpPr>
            <a:cxnSpLocks/>
            <a:stCxn id="15" idx="2"/>
            <a:endCxn id="19"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EA122F-1507-BE44-A29F-FCFA2DAAA2D3}"/>
              </a:ext>
            </a:extLst>
          </p:cNvPr>
          <p:cNvCxnSpPr>
            <a:cxnSpLocks/>
            <a:stCxn id="19" idx="3"/>
            <a:endCxn id="20"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383C40-886B-A542-956F-1E5FCADFC720}"/>
              </a:ext>
            </a:extLst>
          </p:cNvPr>
          <p:cNvCxnSpPr>
            <a:cxnSpLocks/>
            <a:stCxn id="20" idx="2"/>
            <a:endCxn id="21"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61EA37F-49F0-1A4C-A972-9DDE526ADD57}"/>
              </a:ext>
            </a:extLst>
          </p:cNvPr>
          <p:cNvCxnSpPr>
            <a:cxnSpLocks/>
            <a:stCxn id="22" idx="2"/>
            <a:endCxn id="14"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12DAE7-7554-6649-9783-8DD910830AE9}"/>
              </a:ext>
            </a:extLst>
          </p:cNvPr>
          <p:cNvCxnSpPr>
            <a:cxnSpLocks/>
            <a:stCxn id="23" idx="2"/>
            <a:endCxn id="24"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A8D0894-714C-474D-A4CB-13C68682AA01}"/>
              </a:ext>
            </a:extLst>
          </p:cNvPr>
          <p:cNvCxnSpPr>
            <a:cxnSpLocks/>
            <a:stCxn id="24" idx="2"/>
            <a:endCxn id="25"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94A5E4-69DA-E445-BCDE-287924B5DD63}"/>
              </a:ext>
            </a:extLst>
          </p:cNvPr>
          <p:cNvCxnSpPr>
            <a:cxnSpLocks/>
            <a:stCxn id="24" idx="2"/>
            <a:endCxn id="26"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E40BF392-52E3-C645-8BE2-2FB0125DB875}"/>
              </a:ext>
            </a:extLst>
          </p:cNvPr>
          <p:cNvCxnSpPr>
            <a:cxnSpLocks/>
            <a:stCxn id="21" idx="4"/>
            <a:endCxn id="22"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6" name="Graphic 35" descr="Checkmark">
            <a:extLst>
              <a:ext uri="{FF2B5EF4-FFF2-40B4-BE49-F238E27FC236}">
                <a16:creationId xmlns:a16="http://schemas.microsoft.com/office/drawing/2014/main" id="{380ABE62-A6EE-EC41-B437-302F081FCC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3982" y="1990527"/>
            <a:ext cx="222380" cy="222380"/>
          </a:xfrm>
          <a:prstGeom prst="rect">
            <a:avLst/>
          </a:prstGeom>
        </p:spPr>
      </p:pic>
      <p:pic>
        <p:nvPicPr>
          <p:cNvPr id="37" name="Graphic 36" descr="Checkmark">
            <a:extLst>
              <a:ext uri="{FF2B5EF4-FFF2-40B4-BE49-F238E27FC236}">
                <a16:creationId xmlns:a16="http://schemas.microsoft.com/office/drawing/2014/main" id="{B7FCEA1F-1F36-5F48-9851-7CD8F06B07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945" y="2011651"/>
            <a:ext cx="222380" cy="222380"/>
          </a:xfrm>
          <a:prstGeom prst="rect">
            <a:avLst/>
          </a:prstGeom>
        </p:spPr>
      </p:pic>
    </p:spTree>
    <p:extLst>
      <p:ext uri="{BB962C8B-B14F-4D97-AF65-F5344CB8AC3E}">
        <p14:creationId xmlns:p14="http://schemas.microsoft.com/office/powerpoint/2010/main" val="255366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90397" y="1695797"/>
            <a:ext cx="5014170" cy="2329356"/>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to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consistent format </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21</a:t>
            </a:fld>
            <a:endParaRPr lang="en-US"/>
          </a:p>
        </p:txBody>
      </p:sp>
      <p:sp>
        <p:nvSpPr>
          <p:cNvPr id="7" name="Can 6">
            <a:extLst>
              <a:ext uri="{FF2B5EF4-FFF2-40B4-BE49-F238E27FC236}">
                <a16:creationId xmlns:a16="http://schemas.microsoft.com/office/drawing/2014/main" id="{F115199A-3FD9-0949-A828-24E038B2D444}"/>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0" name="Rounded Rectangle 9">
            <a:extLst>
              <a:ext uri="{FF2B5EF4-FFF2-40B4-BE49-F238E27FC236}">
                <a16:creationId xmlns:a16="http://schemas.microsoft.com/office/drawing/2014/main" id="{FA78D7CC-A090-4D4B-B1EF-EF4B5DE7FED5}"/>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2" name="Rounded Rectangle 11">
            <a:extLst>
              <a:ext uri="{FF2B5EF4-FFF2-40B4-BE49-F238E27FC236}">
                <a16:creationId xmlns:a16="http://schemas.microsoft.com/office/drawing/2014/main" id="{476E651F-D339-534D-B2BC-64CB5AA9B982}"/>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3" name="Rounded Rectangle 12">
            <a:extLst>
              <a:ext uri="{FF2B5EF4-FFF2-40B4-BE49-F238E27FC236}">
                <a16:creationId xmlns:a16="http://schemas.microsoft.com/office/drawing/2014/main" id="{1F71EFD4-9F31-6B4D-9E9B-AC1DD764D224}"/>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14" name="Rounded Rectangle 13">
            <a:extLst>
              <a:ext uri="{FF2B5EF4-FFF2-40B4-BE49-F238E27FC236}">
                <a16:creationId xmlns:a16="http://schemas.microsoft.com/office/drawing/2014/main" id="{13E0F5AE-EB0E-5344-A85E-A9AD1DC1D08E}"/>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5" name="Can 14">
            <a:extLst>
              <a:ext uri="{FF2B5EF4-FFF2-40B4-BE49-F238E27FC236}">
                <a16:creationId xmlns:a16="http://schemas.microsoft.com/office/drawing/2014/main" id="{37712116-9C71-0241-8B70-F2C7D6EA3CB1}"/>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16" name="Rounded Rectangle 15">
            <a:extLst>
              <a:ext uri="{FF2B5EF4-FFF2-40B4-BE49-F238E27FC236}">
                <a16:creationId xmlns:a16="http://schemas.microsoft.com/office/drawing/2014/main" id="{69345DEF-F544-CE4D-B7CE-A6D0537B862D}"/>
              </a:ext>
            </a:extLst>
          </p:cNvPr>
          <p:cNvSpPr/>
          <p:nvPr/>
        </p:nvSpPr>
        <p:spPr>
          <a:xfrm>
            <a:off x="1855750" y="3799796"/>
            <a:ext cx="1545474"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17" name="Can 16">
            <a:extLst>
              <a:ext uri="{FF2B5EF4-FFF2-40B4-BE49-F238E27FC236}">
                <a16:creationId xmlns:a16="http://schemas.microsoft.com/office/drawing/2014/main" id="{CA0F07DC-0F7F-1C4A-8262-FD63DF3804E6}"/>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18" name="Rounded Rectangle 17">
            <a:extLst>
              <a:ext uri="{FF2B5EF4-FFF2-40B4-BE49-F238E27FC236}">
                <a16:creationId xmlns:a16="http://schemas.microsoft.com/office/drawing/2014/main" id="{82ECC51E-8AAA-3F4C-9FC8-DEB8E587F0E7}"/>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Rounded Rectangle 18">
            <a:extLst>
              <a:ext uri="{FF2B5EF4-FFF2-40B4-BE49-F238E27FC236}">
                <a16:creationId xmlns:a16="http://schemas.microsoft.com/office/drawing/2014/main" id="{F7D8A5D1-E5A6-4043-8067-F8F0D254CFA7}"/>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0" name="Rounded Rectangle 19">
            <a:extLst>
              <a:ext uri="{FF2B5EF4-FFF2-40B4-BE49-F238E27FC236}">
                <a16:creationId xmlns:a16="http://schemas.microsoft.com/office/drawing/2014/main" id="{A40F588C-3F1B-B543-A091-9629C5CD2D0D}"/>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1" name="Rounded Rectangle 20">
            <a:extLst>
              <a:ext uri="{FF2B5EF4-FFF2-40B4-BE49-F238E27FC236}">
                <a16:creationId xmlns:a16="http://schemas.microsoft.com/office/drawing/2014/main" id="{4657F2F7-662E-194F-AEEF-DC3265C5DB75}"/>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2" name="Rounded Rectangle 21">
            <a:extLst>
              <a:ext uri="{FF2B5EF4-FFF2-40B4-BE49-F238E27FC236}">
                <a16:creationId xmlns:a16="http://schemas.microsoft.com/office/drawing/2014/main" id="{B89768B6-1273-DD4C-ACA5-5B1FDC134C3A}"/>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3" name="Straight Arrow Connector 22">
            <a:extLst>
              <a:ext uri="{FF2B5EF4-FFF2-40B4-BE49-F238E27FC236}">
                <a16:creationId xmlns:a16="http://schemas.microsoft.com/office/drawing/2014/main" id="{3E6F0CA3-90B2-EC44-9C06-8250FDA377D4}"/>
              </a:ext>
            </a:extLst>
          </p:cNvPr>
          <p:cNvCxnSpPr>
            <a:cxnSpLocks/>
            <a:stCxn id="7" idx="4"/>
            <a:endCxn id="10"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796165-5112-7B41-81D7-17A7083B28D2}"/>
              </a:ext>
            </a:extLst>
          </p:cNvPr>
          <p:cNvCxnSpPr>
            <a:cxnSpLocks/>
            <a:stCxn id="10" idx="2"/>
            <a:endCxn id="15"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F9C715-7F37-F547-9C90-E9F996CC3697}"/>
              </a:ext>
            </a:extLst>
          </p:cNvPr>
          <p:cNvCxnSpPr>
            <a:cxnSpLocks/>
            <a:stCxn id="15" idx="3"/>
            <a:endCxn id="16"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FB5B67-4300-A944-B1F5-1854E32A324C}"/>
              </a:ext>
            </a:extLst>
          </p:cNvPr>
          <p:cNvCxnSpPr>
            <a:cxnSpLocks/>
            <a:stCxn id="16" idx="2"/>
            <a:endCxn id="17"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C15D1D8-3D4C-E448-A444-A0BD0E914EFA}"/>
              </a:ext>
            </a:extLst>
          </p:cNvPr>
          <p:cNvCxnSpPr>
            <a:cxnSpLocks/>
            <a:stCxn id="18" idx="2"/>
            <a:endCxn id="7"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1F815E-AAD1-584A-9589-9B74D205A1AD}"/>
              </a:ext>
            </a:extLst>
          </p:cNvPr>
          <p:cNvCxnSpPr>
            <a:cxnSpLocks/>
            <a:stCxn id="19" idx="2"/>
            <a:endCxn id="20"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23018AB-15C3-CA4B-A6A9-F83FB108C5DE}"/>
              </a:ext>
            </a:extLst>
          </p:cNvPr>
          <p:cNvCxnSpPr>
            <a:cxnSpLocks/>
            <a:stCxn id="20" idx="2"/>
            <a:endCxn id="21"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436AC4-C4D3-D845-8619-C152491A3679}"/>
              </a:ext>
            </a:extLst>
          </p:cNvPr>
          <p:cNvCxnSpPr>
            <a:cxnSpLocks/>
            <a:stCxn id="20" idx="2"/>
            <a:endCxn id="22"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E493A6B6-26B4-6A4A-A34E-0B9BD5FC6DBB}"/>
              </a:ext>
            </a:extLst>
          </p:cNvPr>
          <p:cNvCxnSpPr>
            <a:cxnSpLocks/>
            <a:stCxn id="17" idx="4"/>
            <a:endCxn id="18"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2" name="Graphic 31" descr="Checkmark">
            <a:extLst>
              <a:ext uri="{FF2B5EF4-FFF2-40B4-BE49-F238E27FC236}">
                <a16:creationId xmlns:a16="http://schemas.microsoft.com/office/drawing/2014/main" id="{E6E8CFDC-0AA8-734D-9BCC-BD448EEEAA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33" name="Graphic 32" descr="Checkmark">
            <a:extLst>
              <a:ext uri="{FF2B5EF4-FFF2-40B4-BE49-F238E27FC236}">
                <a16:creationId xmlns:a16="http://schemas.microsoft.com/office/drawing/2014/main" id="{053E33FD-B5ED-344F-ABEF-7228537A6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34" name="Graphic 33" descr="Checkmark">
            <a:extLst>
              <a:ext uri="{FF2B5EF4-FFF2-40B4-BE49-F238E27FC236}">
                <a16:creationId xmlns:a16="http://schemas.microsoft.com/office/drawing/2014/main" id="{D441CAEC-817D-C041-8478-159FBFE46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18730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558765" y="1263226"/>
            <a:ext cx="5508782" cy="1175194"/>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organization</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Bag Textual Graph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250822"/>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22</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9422505" y="4005585"/>
            <a:ext cx="2278505" cy="1556132"/>
          </a:xfrm>
          <a:prstGeom prst="rect">
            <a:avLst/>
          </a:prstGeom>
          <a:ln w="38100">
            <a:solidFill>
              <a:schemeClr val="tx1">
                <a:lumMod val="65000"/>
                <a:lumOff val="35000"/>
              </a:schemeClr>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7132364" y="4005585"/>
            <a:ext cx="2154166" cy="1556132"/>
          </a:xfrm>
          <a:prstGeom prst="rect">
            <a:avLst/>
          </a:prstGeom>
          <a:ln w="38100">
            <a:solidFill>
              <a:schemeClr val="tx1">
                <a:lumMod val="65000"/>
                <a:lumOff val="35000"/>
              </a:schemeClr>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7274565" y="3646480"/>
            <a:ext cx="1964989" cy="307777"/>
          </a:xfrm>
          <a:prstGeom prst="rect">
            <a:avLst/>
          </a:prstGeom>
          <a:noFill/>
        </p:spPr>
        <p:txBody>
          <a:bodyPr wrap="square" rtlCol="0">
            <a:spAutoFit/>
          </a:bodyPr>
          <a:lstStyle/>
          <a:p>
            <a:r>
              <a:rPr lang="en-US" sz="1400" b="1"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9552463" y="3640190"/>
            <a:ext cx="2067874" cy="307777"/>
          </a:xfrm>
          <a:prstGeom prst="rect">
            <a:avLst/>
          </a:prstGeom>
          <a:noFill/>
        </p:spPr>
        <p:txBody>
          <a:bodyPr wrap="square" rtlCol="0">
            <a:spAutoFit/>
          </a:bodyPr>
          <a:lstStyle/>
          <a:p>
            <a:r>
              <a:rPr lang="en-US" sz="1400" b="1" dirty="0">
                <a:solidFill>
                  <a:schemeClr val="tx1">
                    <a:lumMod val="65000"/>
                    <a:lumOff val="35000"/>
                  </a:schemeClr>
                </a:solidFill>
              </a:rPr>
              <a:t>Global Temporal Context </a:t>
            </a:r>
          </a:p>
        </p:txBody>
      </p:sp>
      <p:sp>
        <p:nvSpPr>
          <p:cNvPr id="48" name="Can 47">
            <a:extLst>
              <a:ext uri="{FF2B5EF4-FFF2-40B4-BE49-F238E27FC236}">
                <a16:creationId xmlns:a16="http://schemas.microsoft.com/office/drawing/2014/main" id="{C006E5DF-F02C-BC4D-8BE5-B54EC86A079D}"/>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49" name="Rounded Rectangle 48">
            <a:extLst>
              <a:ext uri="{FF2B5EF4-FFF2-40B4-BE49-F238E27FC236}">
                <a16:creationId xmlns:a16="http://schemas.microsoft.com/office/drawing/2014/main" id="{9C77E4FF-BC0A-FB49-94BB-42347B7CB09E}"/>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0" name="Rounded Rectangle 49">
            <a:extLst>
              <a:ext uri="{FF2B5EF4-FFF2-40B4-BE49-F238E27FC236}">
                <a16:creationId xmlns:a16="http://schemas.microsoft.com/office/drawing/2014/main" id="{A376869C-FE05-474E-978E-CB6621A6570D}"/>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51" name="Rounded Rectangle 50">
            <a:extLst>
              <a:ext uri="{FF2B5EF4-FFF2-40B4-BE49-F238E27FC236}">
                <a16:creationId xmlns:a16="http://schemas.microsoft.com/office/drawing/2014/main" id="{50BBD736-E8CD-0C4C-A1D3-BFF302FF6BAA}"/>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52" name="Rounded Rectangle 51">
            <a:extLst>
              <a:ext uri="{FF2B5EF4-FFF2-40B4-BE49-F238E27FC236}">
                <a16:creationId xmlns:a16="http://schemas.microsoft.com/office/drawing/2014/main" id="{AD9D0835-3CA0-524A-82E3-E3EBFC00BE3A}"/>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3" name="Can 52">
            <a:extLst>
              <a:ext uri="{FF2B5EF4-FFF2-40B4-BE49-F238E27FC236}">
                <a16:creationId xmlns:a16="http://schemas.microsoft.com/office/drawing/2014/main" id="{335AFC21-2843-914C-A52D-C2F28D15E66E}"/>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4" name="Rounded Rectangle 53">
            <a:extLst>
              <a:ext uri="{FF2B5EF4-FFF2-40B4-BE49-F238E27FC236}">
                <a16:creationId xmlns:a16="http://schemas.microsoft.com/office/drawing/2014/main" id="{9AB5D2B4-1413-AC43-8DBB-6D85645A7A4A}"/>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5" name="Can 54">
            <a:extLst>
              <a:ext uri="{FF2B5EF4-FFF2-40B4-BE49-F238E27FC236}">
                <a16:creationId xmlns:a16="http://schemas.microsoft.com/office/drawing/2014/main" id="{AD7F7FE4-FA9A-9E4E-8876-96F309FA8810}"/>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6" name="Rounded Rectangle 55">
            <a:extLst>
              <a:ext uri="{FF2B5EF4-FFF2-40B4-BE49-F238E27FC236}">
                <a16:creationId xmlns:a16="http://schemas.microsoft.com/office/drawing/2014/main" id="{DD1A1388-8E57-1646-879C-78CB4CA45B10}"/>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7" name="Rounded Rectangle 56">
            <a:extLst>
              <a:ext uri="{FF2B5EF4-FFF2-40B4-BE49-F238E27FC236}">
                <a16:creationId xmlns:a16="http://schemas.microsoft.com/office/drawing/2014/main" id="{CF7BEE1B-A883-0046-91EE-9563367D3393}"/>
              </a:ext>
            </a:extLst>
          </p:cNvPr>
          <p:cNvSpPr/>
          <p:nvPr/>
        </p:nvSpPr>
        <p:spPr>
          <a:xfrm>
            <a:off x="4101241" y="1912841"/>
            <a:ext cx="2217820"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58" name="Rounded Rectangle 57">
            <a:extLst>
              <a:ext uri="{FF2B5EF4-FFF2-40B4-BE49-F238E27FC236}">
                <a16:creationId xmlns:a16="http://schemas.microsoft.com/office/drawing/2014/main" id="{24D11913-8398-7F47-9892-8F0A2E83A0B2}"/>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59" name="Rounded Rectangle 58">
            <a:extLst>
              <a:ext uri="{FF2B5EF4-FFF2-40B4-BE49-F238E27FC236}">
                <a16:creationId xmlns:a16="http://schemas.microsoft.com/office/drawing/2014/main" id="{F4696011-3FCA-504C-B81A-CE492E42DAE8}"/>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0" name="Rounded Rectangle 59">
            <a:extLst>
              <a:ext uri="{FF2B5EF4-FFF2-40B4-BE49-F238E27FC236}">
                <a16:creationId xmlns:a16="http://schemas.microsoft.com/office/drawing/2014/main" id="{5F67DF81-A7A8-5F46-8BDF-383D680060B3}"/>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61" name="Straight Arrow Connector 60">
            <a:extLst>
              <a:ext uri="{FF2B5EF4-FFF2-40B4-BE49-F238E27FC236}">
                <a16:creationId xmlns:a16="http://schemas.microsoft.com/office/drawing/2014/main" id="{61C2B527-1D6E-4241-9EEA-8B3309047BB9}"/>
              </a:ext>
            </a:extLst>
          </p:cNvPr>
          <p:cNvCxnSpPr>
            <a:cxnSpLocks/>
            <a:stCxn id="48" idx="4"/>
            <a:endCxn id="49"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430563-0197-A349-AB67-BA09CFF0240A}"/>
              </a:ext>
            </a:extLst>
          </p:cNvPr>
          <p:cNvCxnSpPr>
            <a:cxnSpLocks/>
            <a:stCxn id="49" idx="2"/>
            <a:endCxn id="53"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AEA6468-F529-6644-AC65-62F606EDDE81}"/>
              </a:ext>
            </a:extLst>
          </p:cNvPr>
          <p:cNvCxnSpPr>
            <a:cxnSpLocks/>
            <a:stCxn id="53" idx="3"/>
            <a:endCxn id="54"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EEF873-0FEE-014E-9A45-8F480AD6922A}"/>
              </a:ext>
            </a:extLst>
          </p:cNvPr>
          <p:cNvCxnSpPr>
            <a:cxnSpLocks/>
            <a:stCxn id="54" idx="2"/>
            <a:endCxn id="55"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E214842A-DB8C-7F40-81E7-EF6DC920DD00}"/>
              </a:ext>
            </a:extLst>
          </p:cNvPr>
          <p:cNvCxnSpPr>
            <a:cxnSpLocks/>
            <a:stCxn id="56" idx="2"/>
            <a:endCxn id="48"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B5D2B63-2ADA-284C-A6A8-AF48C90D7C43}"/>
              </a:ext>
            </a:extLst>
          </p:cNvPr>
          <p:cNvCxnSpPr>
            <a:cxnSpLocks/>
            <a:stCxn id="57" idx="2"/>
            <a:endCxn id="58"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DFD90E2-AECB-9642-AD20-0FA64E9D510F}"/>
              </a:ext>
            </a:extLst>
          </p:cNvPr>
          <p:cNvCxnSpPr>
            <a:cxnSpLocks/>
            <a:stCxn id="58" idx="2"/>
            <a:endCxn id="59"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3BA084-ACAD-5C4D-A079-398ACC69E538}"/>
              </a:ext>
            </a:extLst>
          </p:cNvPr>
          <p:cNvCxnSpPr>
            <a:cxnSpLocks/>
            <a:stCxn id="58" idx="2"/>
            <a:endCxn id="60"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D1BBE3CE-87F4-8E43-A556-F880A2CCE9CB}"/>
              </a:ext>
            </a:extLst>
          </p:cNvPr>
          <p:cNvCxnSpPr>
            <a:cxnSpLocks/>
            <a:stCxn id="55" idx="4"/>
            <a:endCxn id="56"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0" name="Graphic 69" descr="Checkmark">
            <a:extLst>
              <a:ext uri="{FF2B5EF4-FFF2-40B4-BE49-F238E27FC236}">
                <a16:creationId xmlns:a16="http://schemas.microsoft.com/office/drawing/2014/main" id="{10A4E0A9-A203-C44F-9252-9A7EF8D4AF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4560" y="1989178"/>
            <a:ext cx="222380" cy="222380"/>
          </a:xfrm>
          <a:prstGeom prst="rect">
            <a:avLst/>
          </a:prstGeom>
        </p:spPr>
      </p:pic>
      <p:pic>
        <p:nvPicPr>
          <p:cNvPr id="71" name="Graphic 70" descr="Checkmark">
            <a:extLst>
              <a:ext uri="{FF2B5EF4-FFF2-40B4-BE49-F238E27FC236}">
                <a16:creationId xmlns:a16="http://schemas.microsoft.com/office/drawing/2014/main" id="{13292FCC-073F-BD43-84C2-276DA5440D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59308" y="1981797"/>
            <a:ext cx="222380" cy="222380"/>
          </a:xfrm>
          <a:prstGeom prst="rect">
            <a:avLst/>
          </a:prstGeom>
        </p:spPr>
      </p:pic>
      <p:pic>
        <p:nvPicPr>
          <p:cNvPr id="72" name="Graphic 71" descr="Checkmark">
            <a:extLst>
              <a:ext uri="{FF2B5EF4-FFF2-40B4-BE49-F238E27FC236}">
                <a16:creationId xmlns:a16="http://schemas.microsoft.com/office/drawing/2014/main" id="{9045A2DA-D593-6241-BA86-3BD84FB69B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333503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51528" y="1649406"/>
            <a:ext cx="5418551"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suitable for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imbalance</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and high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dimensional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data</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based on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Genetic Programming</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23</a:t>
            </a:fld>
            <a:endParaRPr lang="en-US"/>
          </a:p>
        </p:txBody>
      </p:sp>
      <p:sp>
        <p:nvSpPr>
          <p:cNvPr id="16" name="Can 15">
            <a:extLst>
              <a:ext uri="{FF2B5EF4-FFF2-40B4-BE49-F238E27FC236}">
                <a16:creationId xmlns:a16="http://schemas.microsoft.com/office/drawing/2014/main" id="{70937CB0-7CE1-AE47-AD79-9D504A66FDCB}"/>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7" name="Rounded Rectangle 16">
            <a:extLst>
              <a:ext uri="{FF2B5EF4-FFF2-40B4-BE49-F238E27FC236}">
                <a16:creationId xmlns:a16="http://schemas.microsoft.com/office/drawing/2014/main" id="{C5BC9359-2FFE-BD41-9ABC-5539E79FF265}"/>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8" name="Rounded Rectangle 17">
            <a:extLst>
              <a:ext uri="{FF2B5EF4-FFF2-40B4-BE49-F238E27FC236}">
                <a16:creationId xmlns:a16="http://schemas.microsoft.com/office/drawing/2014/main" id="{FD7642F3-311B-7046-B369-9B6FE278E466}"/>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19" name="Rounded Rectangle 18">
            <a:extLst>
              <a:ext uri="{FF2B5EF4-FFF2-40B4-BE49-F238E27FC236}">
                <a16:creationId xmlns:a16="http://schemas.microsoft.com/office/drawing/2014/main" id="{FD4E2E2F-5F87-1E42-AB0C-921B6BBCA0DC}"/>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0" name="Rounded Rectangle 19">
            <a:extLst>
              <a:ext uri="{FF2B5EF4-FFF2-40B4-BE49-F238E27FC236}">
                <a16:creationId xmlns:a16="http://schemas.microsoft.com/office/drawing/2014/main" id="{7699B892-C0D5-A348-A6F3-ADCC71BDB8E5}"/>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1" name="Can 20">
            <a:extLst>
              <a:ext uri="{FF2B5EF4-FFF2-40B4-BE49-F238E27FC236}">
                <a16:creationId xmlns:a16="http://schemas.microsoft.com/office/drawing/2014/main" id="{5C7074DF-A981-994D-BCF5-77AAB8626A74}"/>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2" name="Rounded Rectangle 21">
            <a:extLst>
              <a:ext uri="{FF2B5EF4-FFF2-40B4-BE49-F238E27FC236}">
                <a16:creationId xmlns:a16="http://schemas.microsoft.com/office/drawing/2014/main" id="{2BE67563-1398-B847-9177-98CA64B993BB}"/>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3" name="Can 22">
            <a:extLst>
              <a:ext uri="{FF2B5EF4-FFF2-40B4-BE49-F238E27FC236}">
                <a16:creationId xmlns:a16="http://schemas.microsoft.com/office/drawing/2014/main" id="{7B96DF6D-3777-7047-A318-C75AA3DA5CE3}"/>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4" name="Rounded Rectangle 23">
            <a:extLst>
              <a:ext uri="{FF2B5EF4-FFF2-40B4-BE49-F238E27FC236}">
                <a16:creationId xmlns:a16="http://schemas.microsoft.com/office/drawing/2014/main" id="{488FDA3E-8A7E-CC40-B751-DA1B1EBC880F}"/>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Rounded Rectangle 24">
            <a:extLst>
              <a:ext uri="{FF2B5EF4-FFF2-40B4-BE49-F238E27FC236}">
                <a16:creationId xmlns:a16="http://schemas.microsoft.com/office/drawing/2014/main" id="{73F82C1E-20CF-584D-8D4A-07E52878A7A1}"/>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6" name="Rounded Rectangle 25">
            <a:extLst>
              <a:ext uri="{FF2B5EF4-FFF2-40B4-BE49-F238E27FC236}">
                <a16:creationId xmlns:a16="http://schemas.microsoft.com/office/drawing/2014/main" id="{B402ECB5-63FD-534E-82AE-AC0B67866457}"/>
              </a:ext>
            </a:extLst>
          </p:cNvPr>
          <p:cNvSpPr/>
          <p:nvPr/>
        </p:nvSpPr>
        <p:spPr>
          <a:xfrm>
            <a:off x="4056954" y="2795716"/>
            <a:ext cx="2262107"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7" name="Rounded Rectangle 26">
            <a:extLst>
              <a:ext uri="{FF2B5EF4-FFF2-40B4-BE49-F238E27FC236}">
                <a16:creationId xmlns:a16="http://schemas.microsoft.com/office/drawing/2014/main" id="{46355A5C-3AC8-DB43-B671-B47C35B6CB32}"/>
              </a:ext>
            </a:extLst>
          </p:cNvPr>
          <p:cNvSpPr/>
          <p:nvPr/>
        </p:nvSpPr>
        <p:spPr>
          <a:xfrm>
            <a:off x="4056954" y="3724724"/>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8" name="Rounded Rectangle 27">
            <a:extLst>
              <a:ext uri="{FF2B5EF4-FFF2-40B4-BE49-F238E27FC236}">
                <a16:creationId xmlns:a16="http://schemas.microsoft.com/office/drawing/2014/main" id="{DB0AED29-D8F9-7740-AD09-11E072B38FE0}"/>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29" name="Straight Arrow Connector 28">
            <a:extLst>
              <a:ext uri="{FF2B5EF4-FFF2-40B4-BE49-F238E27FC236}">
                <a16:creationId xmlns:a16="http://schemas.microsoft.com/office/drawing/2014/main" id="{BBF88607-C0AF-2444-B0FB-27B2F1A8A9FA}"/>
              </a:ext>
            </a:extLst>
          </p:cNvPr>
          <p:cNvCxnSpPr>
            <a:cxnSpLocks/>
            <a:stCxn id="16" idx="4"/>
            <a:endCxn id="17"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0386352-73AD-1D44-B003-627539E2BB76}"/>
              </a:ext>
            </a:extLst>
          </p:cNvPr>
          <p:cNvCxnSpPr>
            <a:cxnSpLocks/>
            <a:stCxn id="17" idx="2"/>
            <a:endCxn id="21"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81075C-E192-5E4C-80EF-68F03C0C37AB}"/>
              </a:ext>
            </a:extLst>
          </p:cNvPr>
          <p:cNvCxnSpPr>
            <a:cxnSpLocks/>
            <a:stCxn id="21" idx="3"/>
            <a:endCxn id="22"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56A2D6-9487-3544-85AF-966F990453BE}"/>
              </a:ext>
            </a:extLst>
          </p:cNvPr>
          <p:cNvCxnSpPr>
            <a:cxnSpLocks/>
            <a:stCxn id="22" idx="2"/>
            <a:endCxn id="23"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CC9A52DA-85F6-1C41-B2E2-00373D229252}"/>
              </a:ext>
            </a:extLst>
          </p:cNvPr>
          <p:cNvCxnSpPr>
            <a:cxnSpLocks/>
            <a:stCxn id="24" idx="2"/>
            <a:endCxn id="16"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231D0A-FF9D-B449-8969-61F36FD3B235}"/>
              </a:ext>
            </a:extLst>
          </p:cNvPr>
          <p:cNvCxnSpPr>
            <a:cxnSpLocks/>
            <a:stCxn id="25" idx="2"/>
            <a:endCxn id="26"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37C792D-3D37-324D-90DB-B582A3A6801C}"/>
              </a:ext>
            </a:extLst>
          </p:cNvPr>
          <p:cNvCxnSpPr>
            <a:cxnSpLocks/>
            <a:stCxn id="26" idx="2"/>
            <a:endCxn id="27"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EA3A75-6A45-8B44-9442-BF6E31608FF4}"/>
              </a:ext>
            </a:extLst>
          </p:cNvPr>
          <p:cNvCxnSpPr>
            <a:cxnSpLocks/>
            <a:stCxn id="26" idx="2"/>
            <a:endCxn id="28"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2FECB15A-3A55-4B4F-8E93-635AB46E2F41}"/>
              </a:ext>
            </a:extLst>
          </p:cNvPr>
          <p:cNvCxnSpPr>
            <a:cxnSpLocks/>
            <a:stCxn id="23" idx="4"/>
            <a:endCxn id="24"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8" name="Graphic 37" descr="Checkmark">
            <a:extLst>
              <a:ext uri="{FF2B5EF4-FFF2-40B4-BE49-F238E27FC236}">
                <a16:creationId xmlns:a16="http://schemas.microsoft.com/office/drawing/2014/main" id="{2DDC8299-7B44-C649-B492-883755EB5D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39" name="Graphic 38" descr="Checkmark">
            <a:extLst>
              <a:ext uri="{FF2B5EF4-FFF2-40B4-BE49-F238E27FC236}">
                <a16:creationId xmlns:a16="http://schemas.microsoft.com/office/drawing/2014/main" id="{C6E1C34F-EDA6-BC4E-96CB-37ECB091DF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0" name="Graphic 39" descr="Checkmark">
            <a:extLst>
              <a:ext uri="{FF2B5EF4-FFF2-40B4-BE49-F238E27FC236}">
                <a16:creationId xmlns:a16="http://schemas.microsoft.com/office/drawing/2014/main" id="{6A42F354-D3AF-4C48-88C9-4857061A38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512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51528" y="1649406"/>
            <a:ext cx="5418551" cy="1752275"/>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Traditional</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machine learning </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ML algorithms used in </a:t>
            </a: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mapping review</a:t>
            </a:r>
          </a:p>
        </p:txBody>
      </p:sp>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24</a:t>
            </a:fld>
            <a:endParaRPr lang="en-US"/>
          </a:p>
        </p:txBody>
      </p:sp>
      <p:sp>
        <p:nvSpPr>
          <p:cNvPr id="17" name="Can 16">
            <a:extLst>
              <a:ext uri="{FF2B5EF4-FFF2-40B4-BE49-F238E27FC236}">
                <a16:creationId xmlns:a16="http://schemas.microsoft.com/office/drawing/2014/main" id="{495E65FD-BD57-704C-92C5-D270DF76CD44}"/>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18" name="Rounded Rectangle 17">
            <a:extLst>
              <a:ext uri="{FF2B5EF4-FFF2-40B4-BE49-F238E27FC236}">
                <a16:creationId xmlns:a16="http://schemas.microsoft.com/office/drawing/2014/main" id="{C1A0BCE5-F1E3-994B-A7F4-549DE78CDCDD}"/>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19" name="Rounded Rectangle 18">
            <a:extLst>
              <a:ext uri="{FF2B5EF4-FFF2-40B4-BE49-F238E27FC236}">
                <a16:creationId xmlns:a16="http://schemas.microsoft.com/office/drawing/2014/main" id="{63514CF8-9A2A-CF41-A7A1-B68A6DCA2C65}"/>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20" name="Rounded Rectangle 19">
            <a:extLst>
              <a:ext uri="{FF2B5EF4-FFF2-40B4-BE49-F238E27FC236}">
                <a16:creationId xmlns:a16="http://schemas.microsoft.com/office/drawing/2014/main" id="{28FFA0C8-C6E7-7440-895F-657E948C3D65}"/>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1" name="Rounded Rectangle 20">
            <a:extLst>
              <a:ext uri="{FF2B5EF4-FFF2-40B4-BE49-F238E27FC236}">
                <a16:creationId xmlns:a16="http://schemas.microsoft.com/office/drawing/2014/main" id="{70DD9C6C-FA06-B449-B01F-AC8614EC52E4}"/>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2" name="Can 21">
            <a:extLst>
              <a:ext uri="{FF2B5EF4-FFF2-40B4-BE49-F238E27FC236}">
                <a16:creationId xmlns:a16="http://schemas.microsoft.com/office/drawing/2014/main" id="{502B37A1-1EA4-AA44-BFC9-EB34E398242C}"/>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3" name="Rounded Rectangle 22">
            <a:extLst>
              <a:ext uri="{FF2B5EF4-FFF2-40B4-BE49-F238E27FC236}">
                <a16:creationId xmlns:a16="http://schemas.microsoft.com/office/drawing/2014/main" id="{EDCF09EE-B74F-FC45-BA7D-16613FF9E02D}"/>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4" name="Can 23">
            <a:extLst>
              <a:ext uri="{FF2B5EF4-FFF2-40B4-BE49-F238E27FC236}">
                <a16:creationId xmlns:a16="http://schemas.microsoft.com/office/drawing/2014/main" id="{177D1857-8ECD-BB48-B768-25C663E48A36}"/>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25" name="Rounded Rectangle 24">
            <a:extLst>
              <a:ext uri="{FF2B5EF4-FFF2-40B4-BE49-F238E27FC236}">
                <a16:creationId xmlns:a16="http://schemas.microsoft.com/office/drawing/2014/main" id="{BB190C85-8A5A-A747-95FC-EEC2C8A06701}"/>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62BF79E0-F081-F140-92C9-5826A0B6D7E0}"/>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27" name="Rounded Rectangle 26">
            <a:extLst>
              <a:ext uri="{FF2B5EF4-FFF2-40B4-BE49-F238E27FC236}">
                <a16:creationId xmlns:a16="http://schemas.microsoft.com/office/drawing/2014/main" id="{605228D5-0D06-3D43-87A9-6667E5B6F9D8}"/>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28" name="Rounded Rectangle 27">
            <a:extLst>
              <a:ext uri="{FF2B5EF4-FFF2-40B4-BE49-F238E27FC236}">
                <a16:creationId xmlns:a16="http://schemas.microsoft.com/office/drawing/2014/main" id="{73A954CE-FEBF-C549-BB1F-6915B218DEEE}"/>
              </a:ext>
            </a:extLst>
          </p:cNvPr>
          <p:cNvSpPr/>
          <p:nvPr/>
        </p:nvSpPr>
        <p:spPr>
          <a:xfrm>
            <a:off x="4056954" y="3724724"/>
            <a:ext cx="1276271"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29" name="Rounded Rectangle 28">
            <a:extLst>
              <a:ext uri="{FF2B5EF4-FFF2-40B4-BE49-F238E27FC236}">
                <a16:creationId xmlns:a16="http://schemas.microsoft.com/office/drawing/2014/main" id="{656A965A-94AE-5A49-9ACF-72F2F3F79951}"/>
              </a:ext>
            </a:extLst>
          </p:cNvPr>
          <p:cNvSpPr/>
          <p:nvPr/>
        </p:nvSpPr>
        <p:spPr>
          <a:xfrm>
            <a:off x="5401113" y="3711672"/>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30" name="Straight Arrow Connector 29">
            <a:extLst>
              <a:ext uri="{FF2B5EF4-FFF2-40B4-BE49-F238E27FC236}">
                <a16:creationId xmlns:a16="http://schemas.microsoft.com/office/drawing/2014/main" id="{2101EB2E-4D39-3A41-86CE-5ADFE696FE2C}"/>
              </a:ext>
            </a:extLst>
          </p:cNvPr>
          <p:cNvCxnSpPr>
            <a:cxnSpLocks/>
            <a:stCxn id="17" idx="4"/>
            <a:endCxn id="18"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6F573D-7372-1F40-8F5D-752603B3EE7E}"/>
              </a:ext>
            </a:extLst>
          </p:cNvPr>
          <p:cNvCxnSpPr>
            <a:cxnSpLocks/>
            <a:stCxn id="18" idx="2"/>
            <a:endCxn id="22"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631170-86F4-704C-8A75-A79B96A3EF44}"/>
              </a:ext>
            </a:extLst>
          </p:cNvPr>
          <p:cNvCxnSpPr>
            <a:cxnSpLocks/>
            <a:stCxn id="22" idx="3"/>
            <a:endCxn id="23"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599FA5-35D5-2A44-B9D4-B41253B092C8}"/>
              </a:ext>
            </a:extLst>
          </p:cNvPr>
          <p:cNvCxnSpPr>
            <a:cxnSpLocks/>
            <a:stCxn id="23" idx="2"/>
            <a:endCxn id="24"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7CCC584-3732-4840-B764-7EC5EB9E1255}"/>
              </a:ext>
            </a:extLst>
          </p:cNvPr>
          <p:cNvCxnSpPr>
            <a:cxnSpLocks/>
            <a:stCxn id="25" idx="2"/>
            <a:endCxn id="17"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025954-9E90-2244-A30F-C36D63E061F2}"/>
              </a:ext>
            </a:extLst>
          </p:cNvPr>
          <p:cNvCxnSpPr>
            <a:cxnSpLocks/>
            <a:stCxn id="26" idx="2"/>
            <a:endCxn id="27"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1CA300-39D6-BF41-8D67-FE1A5175EB3C}"/>
              </a:ext>
            </a:extLst>
          </p:cNvPr>
          <p:cNvCxnSpPr>
            <a:cxnSpLocks/>
            <a:stCxn id="27" idx="2"/>
            <a:endCxn id="28"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40AAA6-6CB9-2642-9ADD-F43D3A3CEF62}"/>
              </a:ext>
            </a:extLst>
          </p:cNvPr>
          <p:cNvCxnSpPr>
            <a:cxnSpLocks/>
            <a:stCxn id="27" idx="2"/>
            <a:endCxn id="29"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C9CCCBE-6632-5248-8995-EF3C5B7F7BDD}"/>
              </a:ext>
            </a:extLst>
          </p:cNvPr>
          <p:cNvCxnSpPr>
            <a:cxnSpLocks/>
            <a:stCxn id="24" idx="4"/>
            <a:endCxn id="25"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9" name="Graphic 38" descr="Checkmark">
            <a:extLst>
              <a:ext uri="{FF2B5EF4-FFF2-40B4-BE49-F238E27FC236}">
                <a16:creationId xmlns:a16="http://schemas.microsoft.com/office/drawing/2014/main" id="{157C9935-D698-7047-B6DA-1B7F7AB0A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40" name="Graphic 39" descr="Checkmark">
            <a:extLst>
              <a:ext uri="{FF2B5EF4-FFF2-40B4-BE49-F238E27FC236}">
                <a16:creationId xmlns:a16="http://schemas.microsoft.com/office/drawing/2014/main" id="{09E28FA9-70F1-3547-A704-E54CB8A0D0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1" name="Graphic 40" descr="Checkmark">
            <a:extLst>
              <a:ext uri="{FF2B5EF4-FFF2-40B4-BE49-F238E27FC236}">
                <a16:creationId xmlns:a16="http://schemas.microsoft.com/office/drawing/2014/main" id="{B78C43E8-047D-4C45-8525-7FDE91483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418951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6602072" y="1649406"/>
            <a:ext cx="5446491" cy="1175194"/>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accent2"/>
                </a:solidFill>
                <a:latin typeface="Arial" panose="020B0604020202020204" pitchFamily="34" charset="0"/>
                <a:ea typeface="Tahoma" panose="020B0604030504040204" pitchFamily="34" charset="0"/>
                <a:cs typeface="Arial" panose="020B0604020202020204" pitchFamily="34" charset="0"/>
              </a:rPr>
              <a:t>State-of-the-art</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data-driven</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CNN and 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Autofit/>
          </a:bodyPr>
          <a:lstStyle/>
          <a:p>
            <a:r>
              <a:rPr lang="en-US" sz="2800" dirty="0"/>
              <a:t>Develop New Learning Models to Predict Severity Level (G3)</a:t>
            </a:r>
            <a:endParaRPr lang="en-US" sz="2800" dirty="0">
              <a:solidFill>
                <a:schemeClr val="accent5"/>
              </a:solidFill>
            </a:endParaRPr>
          </a:p>
        </p:txBody>
      </p: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25</a:t>
            </a:fld>
            <a:endParaRPr lang="en-US"/>
          </a:p>
        </p:txBody>
      </p:sp>
      <p:sp>
        <p:nvSpPr>
          <p:cNvPr id="22" name="Can 21">
            <a:extLst>
              <a:ext uri="{FF2B5EF4-FFF2-40B4-BE49-F238E27FC236}">
                <a16:creationId xmlns:a16="http://schemas.microsoft.com/office/drawing/2014/main" id="{BA1F707F-D45D-F14F-B813-BB2BCA804086}"/>
              </a:ext>
            </a:extLst>
          </p:cNvPr>
          <p:cNvSpPr/>
          <p:nvPr/>
        </p:nvSpPr>
        <p:spPr>
          <a:xfrm>
            <a:off x="156146" y="1695797"/>
            <a:ext cx="917965"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23" name="Rounded Rectangle 22">
            <a:extLst>
              <a:ext uri="{FF2B5EF4-FFF2-40B4-BE49-F238E27FC236}">
                <a16:creationId xmlns:a16="http://schemas.microsoft.com/office/drawing/2014/main" id="{B00038C0-6AD3-A040-9247-8C06AF57A84A}"/>
              </a:ext>
            </a:extLst>
          </p:cNvPr>
          <p:cNvSpPr/>
          <p:nvPr/>
        </p:nvSpPr>
        <p:spPr>
          <a:xfrm>
            <a:off x="1401032" y="1695797"/>
            <a:ext cx="2400746" cy="817745"/>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24" name="Rounded Rectangle 23">
            <a:extLst>
              <a:ext uri="{FF2B5EF4-FFF2-40B4-BE49-F238E27FC236}">
                <a16:creationId xmlns:a16="http://schemas.microsoft.com/office/drawing/2014/main" id="{9D810736-839C-B349-B966-4B74248F298C}"/>
              </a:ext>
            </a:extLst>
          </p:cNvPr>
          <p:cNvSpPr/>
          <p:nvPr/>
        </p:nvSpPr>
        <p:spPr>
          <a:xfrm>
            <a:off x="1553458" y="2022237"/>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25" name="Rounded Rectangle 24">
            <a:extLst>
              <a:ext uri="{FF2B5EF4-FFF2-40B4-BE49-F238E27FC236}">
                <a16:creationId xmlns:a16="http://schemas.microsoft.com/office/drawing/2014/main" id="{C094D27D-B095-4A4D-BE50-80EAE3C0DD34}"/>
              </a:ext>
            </a:extLst>
          </p:cNvPr>
          <p:cNvSpPr/>
          <p:nvPr/>
        </p:nvSpPr>
        <p:spPr>
          <a:xfrm>
            <a:off x="2337787" y="2011651"/>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26" name="Rounded Rectangle 25">
            <a:extLst>
              <a:ext uri="{FF2B5EF4-FFF2-40B4-BE49-F238E27FC236}">
                <a16:creationId xmlns:a16="http://schemas.microsoft.com/office/drawing/2014/main" id="{1375158E-CD79-4446-AF42-07F10FCC66EB}"/>
              </a:ext>
            </a:extLst>
          </p:cNvPr>
          <p:cNvSpPr/>
          <p:nvPr/>
        </p:nvSpPr>
        <p:spPr>
          <a:xfrm>
            <a:off x="2995304" y="2025187"/>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27" name="Can 26">
            <a:extLst>
              <a:ext uri="{FF2B5EF4-FFF2-40B4-BE49-F238E27FC236}">
                <a16:creationId xmlns:a16="http://schemas.microsoft.com/office/drawing/2014/main" id="{E804FCBC-EC62-D34E-B6D6-82C9C9F48E74}"/>
              </a:ext>
            </a:extLst>
          </p:cNvPr>
          <p:cNvSpPr/>
          <p:nvPr/>
        </p:nvSpPr>
        <p:spPr>
          <a:xfrm>
            <a:off x="2000905" y="2811227"/>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28" name="Rounded Rectangle 27">
            <a:extLst>
              <a:ext uri="{FF2B5EF4-FFF2-40B4-BE49-F238E27FC236}">
                <a16:creationId xmlns:a16="http://schemas.microsoft.com/office/drawing/2014/main" id="{56A9AEA9-4EEB-D443-974F-60934F2A6E84}"/>
              </a:ext>
            </a:extLst>
          </p:cNvPr>
          <p:cNvSpPr/>
          <p:nvPr/>
        </p:nvSpPr>
        <p:spPr>
          <a:xfrm>
            <a:off x="1855750" y="3799796"/>
            <a:ext cx="1545474"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29" name="Can 28">
            <a:extLst>
              <a:ext uri="{FF2B5EF4-FFF2-40B4-BE49-F238E27FC236}">
                <a16:creationId xmlns:a16="http://schemas.microsoft.com/office/drawing/2014/main" id="{396CAE8F-7E74-0049-A2A4-0C6D161B0A9C}"/>
              </a:ext>
            </a:extLst>
          </p:cNvPr>
          <p:cNvSpPr/>
          <p:nvPr/>
        </p:nvSpPr>
        <p:spPr>
          <a:xfrm>
            <a:off x="1902844" y="4696701"/>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30" name="Rounded Rectangle 29">
            <a:extLst>
              <a:ext uri="{FF2B5EF4-FFF2-40B4-BE49-F238E27FC236}">
                <a16:creationId xmlns:a16="http://schemas.microsoft.com/office/drawing/2014/main" id="{4A77BEDE-E0FD-4043-8761-553678CBF18A}"/>
              </a:ext>
            </a:extLst>
          </p:cNvPr>
          <p:cNvSpPr/>
          <p:nvPr/>
        </p:nvSpPr>
        <p:spPr>
          <a:xfrm>
            <a:off x="3954204" y="1695798"/>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Rounded Rectangle 30">
            <a:extLst>
              <a:ext uri="{FF2B5EF4-FFF2-40B4-BE49-F238E27FC236}">
                <a16:creationId xmlns:a16="http://schemas.microsoft.com/office/drawing/2014/main" id="{F53FA396-D89E-9B4B-884E-7D4358FD9D36}"/>
              </a:ext>
            </a:extLst>
          </p:cNvPr>
          <p:cNvSpPr/>
          <p:nvPr/>
        </p:nvSpPr>
        <p:spPr>
          <a:xfrm>
            <a:off x="4101241" y="1912841"/>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32" name="Rounded Rectangle 31">
            <a:extLst>
              <a:ext uri="{FF2B5EF4-FFF2-40B4-BE49-F238E27FC236}">
                <a16:creationId xmlns:a16="http://schemas.microsoft.com/office/drawing/2014/main" id="{624E7801-4C9B-EE41-AD12-437D7AC9CC01}"/>
              </a:ext>
            </a:extLst>
          </p:cNvPr>
          <p:cNvSpPr/>
          <p:nvPr/>
        </p:nvSpPr>
        <p:spPr>
          <a:xfrm>
            <a:off x="4056954" y="2795716"/>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33" name="Rounded Rectangle 32">
            <a:extLst>
              <a:ext uri="{FF2B5EF4-FFF2-40B4-BE49-F238E27FC236}">
                <a16:creationId xmlns:a16="http://schemas.microsoft.com/office/drawing/2014/main" id="{5FA17923-17B0-1345-9918-2FEFB6377F40}"/>
              </a:ext>
            </a:extLst>
          </p:cNvPr>
          <p:cNvSpPr/>
          <p:nvPr/>
        </p:nvSpPr>
        <p:spPr>
          <a:xfrm>
            <a:off x="4056954" y="3724724"/>
            <a:ext cx="1276271" cy="598519"/>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34" name="Rounded Rectangle 33">
            <a:extLst>
              <a:ext uri="{FF2B5EF4-FFF2-40B4-BE49-F238E27FC236}">
                <a16:creationId xmlns:a16="http://schemas.microsoft.com/office/drawing/2014/main" id="{8D688385-3685-5F4E-A975-D65ACA3D1581}"/>
              </a:ext>
            </a:extLst>
          </p:cNvPr>
          <p:cNvSpPr/>
          <p:nvPr/>
        </p:nvSpPr>
        <p:spPr>
          <a:xfrm>
            <a:off x="5401113" y="3711672"/>
            <a:ext cx="917948" cy="598519"/>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35" name="Straight Arrow Connector 34">
            <a:extLst>
              <a:ext uri="{FF2B5EF4-FFF2-40B4-BE49-F238E27FC236}">
                <a16:creationId xmlns:a16="http://schemas.microsoft.com/office/drawing/2014/main" id="{E9B2C55F-9581-C64D-85DD-53285C60E4E5}"/>
              </a:ext>
            </a:extLst>
          </p:cNvPr>
          <p:cNvCxnSpPr>
            <a:cxnSpLocks/>
            <a:stCxn id="22" idx="4"/>
            <a:endCxn id="23" idx="1"/>
          </p:cNvCxnSpPr>
          <p:nvPr/>
        </p:nvCxnSpPr>
        <p:spPr>
          <a:xfrm>
            <a:off x="1074111" y="2104670"/>
            <a:ext cx="326921"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13A6A9-7798-214B-A201-C2D2289E39E8}"/>
              </a:ext>
            </a:extLst>
          </p:cNvPr>
          <p:cNvCxnSpPr>
            <a:cxnSpLocks/>
            <a:stCxn id="23" idx="2"/>
            <a:endCxn id="27" idx="1"/>
          </p:cNvCxnSpPr>
          <p:nvPr/>
        </p:nvCxnSpPr>
        <p:spPr>
          <a:xfrm>
            <a:off x="2601405" y="2513542"/>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E2D2D7-D8B0-9143-8777-9496E358EA67}"/>
              </a:ext>
            </a:extLst>
          </p:cNvPr>
          <p:cNvCxnSpPr>
            <a:cxnSpLocks/>
            <a:stCxn id="27" idx="3"/>
            <a:endCxn id="28" idx="0"/>
          </p:cNvCxnSpPr>
          <p:nvPr/>
        </p:nvCxnSpPr>
        <p:spPr>
          <a:xfrm flipH="1">
            <a:off x="2628487" y="3537412"/>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FA305E-FE91-5947-837B-57B4CD68918A}"/>
              </a:ext>
            </a:extLst>
          </p:cNvPr>
          <p:cNvCxnSpPr>
            <a:cxnSpLocks/>
            <a:stCxn id="28" idx="2"/>
            <a:endCxn id="29" idx="1"/>
          </p:cNvCxnSpPr>
          <p:nvPr/>
        </p:nvCxnSpPr>
        <p:spPr>
          <a:xfrm>
            <a:off x="2628487" y="4398315"/>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66133FEA-3C89-324B-9AC4-7213271C6D7B}"/>
              </a:ext>
            </a:extLst>
          </p:cNvPr>
          <p:cNvCxnSpPr>
            <a:cxnSpLocks/>
            <a:stCxn id="30" idx="2"/>
            <a:endCxn id="22" idx="3"/>
          </p:cNvCxnSpPr>
          <p:nvPr/>
        </p:nvCxnSpPr>
        <p:spPr>
          <a:xfrm rot="5400000" flipH="1">
            <a:off x="1893183" y="1235489"/>
            <a:ext cx="2033384" cy="4589491"/>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0F957F-EDB7-EF40-BB82-D01DFF6A6B09}"/>
              </a:ext>
            </a:extLst>
          </p:cNvPr>
          <p:cNvCxnSpPr>
            <a:cxnSpLocks/>
            <a:stCxn id="31" idx="2"/>
            <a:endCxn id="32" idx="0"/>
          </p:cNvCxnSpPr>
          <p:nvPr/>
        </p:nvCxnSpPr>
        <p:spPr>
          <a:xfrm flipH="1">
            <a:off x="5188008" y="2511360"/>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6DCE9F-AEE3-0D49-A60D-62F84261D52C}"/>
              </a:ext>
            </a:extLst>
          </p:cNvPr>
          <p:cNvCxnSpPr>
            <a:cxnSpLocks/>
            <a:stCxn id="32" idx="2"/>
            <a:endCxn id="33" idx="0"/>
          </p:cNvCxnSpPr>
          <p:nvPr/>
        </p:nvCxnSpPr>
        <p:spPr>
          <a:xfrm flipH="1">
            <a:off x="4695090" y="3394235"/>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4B44476-AE89-654F-9BD0-13E1788A40B9}"/>
              </a:ext>
            </a:extLst>
          </p:cNvPr>
          <p:cNvCxnSpPr>
            <a:cxnSpLocks/>
            <a:stCxn id="32" idx="2"/>
            <a:endCxn id="34" idx="0"/>
          </p:cNvCxnSpPr>
          <p:nvPr/>
        </p:nvCxnSpPr>
        <p:spPr>
          <a:xfrm>
            <a:off x="5188008" y="3394235"/>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9215F3BB-9DDD-2441-A428-41316B7291FC}"/>
              </a:ext>
            </a:extLst>
          </p:cNvPr>
          <p:cNvCxnSpPr>
            <a:cxnSpLocks/>
            <a:stCxn id="29" idx="4"/>
            <a:endCxn id="30" idx="1"/>
          </p:cNvCxnSpPr>
          <p:nvPr/>
        </p:nvCxnSpPr>
        <p:spPr>
          <a:xfrm flipV="1">
            <a:off x="3354131" y="3121362"/>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4" name="Graphic 43" descr="Checkmark">
            <a:extLst>
              <a:ext uri="{FF2B5EF4-FFF2-40B4-BE49-F238E27FC236}">
                <a16:creationId xmlns:a16="http://schemas.microsoft.com/office/drawing/2014/main" id="{F5E17D19-4A92-0247-A49B-4BBD7E774F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4560" y="1989178"/>
            <a:ext cx="222380" cy="222380"/>
          </a:xfrm>
          <a:prstGeom prst="rect">
            <a:avLst/>
          </a:prstGeom>
        </p:spPr>
      </p:pic>
      <p:pic>
        <p:nvPicPr>
          <p:cNvPr id="45" name="Graphic 44" descr="Checkmark">
            <a:extLst>
              <a:ext uri="{FF2B5EF4-FFF2-40B4-BE49-F238E27FC236}">
                <a16:creationId xmlns:a16="http://schemas.microsoft.com/office/drawing/2014/main" id="{4D096624-8EFB-5D48-883F-16A039BE6E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9308" y="1981797"/>
            <a:ext cx="222380" cy="222380"/>
          </a:xfrm>
          <a:prstGeom prst="rect">
            <a:avLst/>
          </a:prstGeom>
        </p:spPr>
      </p:pic>
      <p:pic>
        <p:nvPicPr>
          <p:cNvPr id="46" name="Graphic 45" descr="Checkmark">
            <a:extLst>
              <a:ext uri="{FF2B5EF4-FFF2-40B4-BE49-F238E27FC236}">
                <a16:creationId xmlns:a16="http://schemas.microsoft.com/office/drawing/2014/main" id="{78270B22-70B7-F743-A358-17AE4CD7B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42" y="3987865"/>
            <a:ext cx="222380" cy="222380"/>
          </a:xfrm>
          <a:prstGeom prst="rect">
            <a:avLst/>
          </a:prstGeom>
        </p:spPr>
      </p:pic>
    </p:spTree>
    <p:extLst>
      <p:ext uri="{BB962C8B-B14F-4D97-AF65-F5344CB8AC3E}">
        <p14:creationId xmlns:p14="http://schemas.microsoft.com/office/powerpoint/2010/main" val="313230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3"/>
          <a:stretch>
            <a:fillRect/>
          </a:stretch>
        </p:blipFill>
        <p:spPr>
          <a:xfrm>
            <a:off x="1770537" y="1307494"/>
            <a:ext cx="8817665" cy="3830262"/>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26</a:t>
            </a:fld>
            <a:endParaRPr lang="en-US" dirty="0"/>
          </a:p>
        </p:txBody>
      </p:sp>
      <p:pic>
        <p:nvPicPr>
          <p:cNvPr id="6" name="Graphic 5" descr="Checkmark">
            <a:extLst>
              <a:ext uri="{FF2B5EF4-FFF2-40B4-BE49-F238E27FC236}">
                <a16:creationId xmlns:a16="http://schemas.microsoft.com/office/drawing/2014/main" id="{92E97B36-B936-7B48-82DE-D9E41068F2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249006"/>
            <a:ext cx="222380" cy="222380"/>
          </a:xfrm>
          <a:prstGeom prst="rect">
            <a:avLst/>
          </a:prstGeom>
        </p:spPr>
      </p:pic>
      <p:pic>
        <p:nvPicPr>
          <p:cNvPr id="7" name="Graphic 6" descr="Checkmark">
            <a:extLst>
              <a:ext uri="{FF2B5EF4-FFF2-40B4-BE49-F238E27FC236}">
                <a16:creationId xmlns:a16="http://schemas.microsoft.com/office/drawing/2014/main" id="{8FB2B57D-127C-204C-95E3-E1E2E08CCE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530093"/>
            <a:ext cx="222380" cy="222380"/>
          </a:xfrm>
          <a:prstGeom prst="rect">
            <a:avLst/>
          </a:prstGeom>
        </p:spPr>
      </p:pic>
      <p:pic>
        <p:nvPicPr>
          <p:cNvPr id="8" name="Graphic 7" descr="Checkmark">
            <a:extLst>
              <a:ext uri="{FF2B5EF4-FFF2-40B4-BE49-F238E27FC236}">
                <a16:creationId xmlns:a16="http://schemas.microsoft.com/office/drawing/2014/main" id="{006D028E-E3F1-5F40-BCA7-B19DABD45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2811180"/>
            <a:ext cx="222380" cy="222380"/>
          </a:xfrm>
          <a:prstGeom prst="rect">
            <a:avLst/>
          </a:prstGeom>
        </p:spPr>
      </p:pic>
      <p:pic>
        <p:nvPicPr>
          <p:cNvPr id="9" name="Graphic 8" descr="Checkmark">
            <a:extLst>
              <a:ext uri="{FF2B5EF4-FFF2-40B4-BE49-F238E27FC236}">
                <a16:creationId xmlns:a16="http://schemas.microsoft.com/office/drawing/2014/main" id="{D38A36D7-C69B-8C4B-BB9D-3D364BDCA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6764" y="3092266"/>
            <a:ext cx="222380" cy="222380"/>
          </a:xfrm>
          <a:prstGeom prst="rect">
            <a:avLst/>
          </a:prstGeom>
        </p:spPr>
      </p:pic>
    </p:spTree>
    <p:extLst>
      <p:ext uri="{BB962C8B-B14F-4D97-AF65-F5344CB8AC3E}">
        <p14:creationId xmlns:p14="http://schemas.microsoft.com/office/powerpoint/2010/main" val="328414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27</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3"/>
          <a:stretch>
            <a:fillRect/>
          </a:stretch>
        </p:blipFill>
        <p:spPr>
          <a:xfrm>
            <a:off x="6465594" y="2190684"/>
            <a:ext cx="5370125" cy="3839518"/>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372686" y="4110443"/>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pic>
        <p:nvPicPr>
          <p:cNvPr id="8" name="Picture 7">
            <a:extLst>
              <a:ext uri="{FF2B5EF4-FFF2-40B4-BE49-F238E27FC236}">
                <a16:creationId xmlns:a16="http://schemas.microsoft.com/office/drawing/2014/main" id="{3A908311-FEEA-2E44-AE9C-C97B0A221ED2}"/>
              </a:ext>
            </a:extLst>
          </p:cNvPr>
          <p:cNvPicPr>
            <a:picLocks noChangeAspect="1"/>
          </p:cNvPicPr>
          <p:nvPr/>
        </p:nvPicPr>
        <p:blipFill>
          <a:blip r:embed="rId4"/>
          <a:stretch>
            <a:fillRect/>
          </a:stretch>
        </p:blipFill>
        <p:spPr>
          <a:xfrm>
            <a:off x="158645" y="976184"/>
            <a:ext cx="6347086" cy="3134259"/>
          </a:xfrm>
          <a:prstGeom prst="rect">
            <a:avLst/>
          </a:prstGeom>
        </p:spPr>
      </p:pic>
    </p:spTree>
    <p:extLst>
      <p:ext uri="{BB962C8B-B14F-4D97-AF65-F5344CB8AC3E}">
        <p14:creationId xmlns:p14="http://schemas.microsoft.com/office/powerpoint/2010/main" val="403856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Cassandra, Hadoop, Spark (Jira), Eclipse, Mozilla and </a:t>
            </a:r>
            <a:r>
              <a:rPr lang="en-US" sz="200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426500" y="4946191"/>
            <a:ext cx="4267200" cy="1477328"/>
          </a:xfrm>
          <a:prstGeom prst="rect">
            <a:avLst/>
          </a:prstGeom>
          <a:noFill/>
          <a:ln>
            <a:solidFill>
              <a:schemeClr val="tx1">
                <a:lumMod val="65000"/>
                <a:lumOff val="35000"/>
              </a:schemeClr>
            </a:solidFill>
          </a:ln>
        </p:spPr>
        <p:txBody>
          <a:bodyPr wrap="square" rtlCol="0">
            <a:spAutoFit/>
          </a:bodyPr>
          <a:lstStyle/>
          <a:p>
            <a:r>
              <a:rPr lang="en-US" sz="2400" b="1" dirty="0">
                <a:solidFill>
                  <a:schemeClr val="tx1">
                    <a:lumMod val="65000"/>
                    <a:lumOff val="35000"/>
                  </a:schemeClr>
                </a:solidFill>
              </a:rPr>
              <a:t>Tools:</a:t>
            </a:r>
            <a:endParaRPr lang="en-US" sz="3200" b="1" dirty="0">
              <a:solidFill>
                <a:schemeClr val="tx1">
                  <a:lumMod val="65000"/>
                  <a:lumOff val="35000"/>
                </a:schemeClr>
              </a:solidFill>
            </a:endParaRPr>
          </a:p>
          <a:p>
            <a:r>
              <a:rPr lang="en-US" sz="2200" dirty="0">
                <a:solidFill>
                  <a:schemeClr val="tx1">
                    <a:lumMod val="65000"/>
                    <a:lumOff val="35000"/>
                  </a:schemeClr>
                </a:solidFill>
              </a:rPr>
              <a:t># Java and R</a:t>
            </a:r>
          </a:p>
          <a:p>
            <a:r>
              <a:rPr lang="en-US" sz="2200" dirty="0">
                <a:solidFill>
                  <a:schemeClr val="tx1">
                    <a:lumMod val="65000"/>
                    <a:lumOff val="35000"/>
                  </a:schemeClr>
                </a:solidFill>
              </a:rPr>
              <a:t># R libraries (caret, tm, </a:t>
            </a:r>
            <a:r>
              <a:rPr lang="en-US" sz="2200" dirty="0" err="1">
                <a:solidFill>
                  <a:schemeClr val="tx1">
                    <a:lumMod val="65000"/>
                    <a:lumOff val="35000"/>
                  </a:schemeClr>
                </a:solidFill>
              </a:rPr>
              <a:t>snowballc</a:t>
            </a:r>
            <a:r>
              <a:rPr lang="en-US" sz="2200" dirty="0">
                <a:solidFill>
                  <a:schemeClr val="tx1">
                    <a:lumMod val="65000"/>
                    <a:lumOff val="35000"/>
                  </a:schemeClr>
                </a:solidFill>
              </a:rPr>
              <a:t>)</a:t>
            </a:r>
          </a:p>
          <a:p>
            <a:r>
              <a:rPr lang="en-US" sz="2200" dirty="0">
                <a:solidFill>
                  <a:schemeClr val="tx1">
                    <a:lumMod val="65000"/>
                    <a:lumOff val="35000"/>
                  </a:schemeClr>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60686" y="6125789"/>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28</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p:txBody>
          <a:bodyPr/>
          <a:lstStyle/>
          <a:p>
            <a:r>
              <a:rPr lang="en-US" dirty="0"/>
              <a:t>Machine Learning Experiments</a:t>
            </a:r>
          </a:p>
        </p:txBody>
      </p:sp>
    </p:spTree>
    <p:extLst>
      <p:ext uri="{BB962C8B-B14F-4D97-AF65-F5344CB8AC3E}">
        <p14:creationId xmlns:p14="http://schemas.microsoft.com/office/powerpoint/2010/main" val="9612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29</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61525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30</a:t>
            </a:fld>
            <a:endParaRPr lang="en-US"/>
          </a:p>
        </p:txBody>
      </p:sp>
    </p:spTree>
    <p:extLst>
      <p:ext uri="{BB962C8B-B14F-4D97-AF65-F5344CB8AC3E}">
        <p14:creationId xmlns:p14="http://schemas.microsoft.com/office/powerpoint/2010/main" val="215224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31</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1">
                    <a:lumMod val="65000"/>
                    <a:lumOff val="35000"/>
                  </a:schemeClr>
                </a:solidFill>
              </a:rPr>
              <a:t>Bug Report Example</a:t>
            </a:r>
          </a:p>
        </p:txBody>
      </p:sp>
      <p:sp>
        <p:nvSpPr>
          <p:cNvPr id="7" name="Oval 6">
            <a:extLst>
              <a:ext uri="{FF2B5EF4-FFF2-40B4-BE49-F238E27FC236}">
                <a16:creationId xmlns:a16="http://schemas.microsoft.com/office/drawing/2014/main" id="{76BDE507-CD23-2641-A5E0-DE21065D4168}"/>
              </a:ext>
            </a:extLst>
          </p:cNvPr>
          <p:cNvSpPr/>
          <p:nvPr/>
        </p:nvSpPr>
        <p:spPr>
          <a:xfrm>
            <a:off x="2263515" y="1573967"/>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5F53C1-F814-9647-BEE9-499666917F99}"/>
              </a:ext>
            </a:extLst>
          </p:cNvPr>
          <p:cNvSpPr/>
          <p:nvPr/>
        </p:nvSpPr>
        <p:spPr>
          <a:xfrm>
            <a:off x="2810655" y="3364235"/>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236173-835C-2641-A23F-697725ACDE87}"/>
              </a:ext>
            </a:extLst>
          </p:cNvPr>
          <p:cNvSpPr/>
          <p:nvPr/>
        </p:nvSpPr>
        <p:spPr>
          <a:xfrm>
            <a:off x="2158583" y="3907670"/>
            <a:ext cx="1956216"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1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40</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41</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46</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47</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48</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50</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51</a:t>
            </a:fld>
            <a:endParaRPr lang="en-US"/>
          </a:p>
        </p:txBody>
      </p:sp>
    </p:spTree>
    <p:extLst>
      <p:ext uri="{BB962C8B-B14F-4D97-AF65-F5344CB8AC3E}">
        <p14:creationId xmlns:p14="http://schemas.microsoft.com/office/powerpoint/2010/main" val="328348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3442480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3940102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2667792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1015249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1879633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F9A3-1914-BF47-B05B-9A4CB70261D6}"/>
              </a:ext>
            </a:extLst>
          </p:cNvPr>
          <p:cNvSpPr>
            <a:spLocks noGrp="1"/>
          </p:cNvSpPr>
          <p:nvPr>
            <p:ph type="title"/>
          </p:nvPr>
        </p:nvSpPr>
        <p:spPr/>
        <p:txBody>
          <a:bodyPr/>
          <a:lstStyle/>
          <a:p>
            <a:r>
              <a:rPr lang="en-US" dirty="0"/>
              <a:t>Proposed Approaches Performance</a:t>
            </a:r>
          </a:p>
        </p:txBody>
      </p:sp>
      <p:sp>
        <p:nvSpPr>
          <p:cNvPr id="4" name="Slide Number Placeholder 3">
            <a:extLst>
              <a:ext uri="{FF2B5EF4-FFF2-40B4-BE49-F238E27FC236}">
                <a16:creationId xmlns:a16="http://schemas.microsoft.com/office/drawing/2014/main" id="{54E1BAFD-0CD8-0448-8D70-B98A7E2756EB}"/>
              </a:ext>
            </a:extLst>
          </p:cNvPr>
          <p:cNvSpPr>
            <a:spLocks noGrp="1"/>
          </p:cNvSpPr>
          <p:nvPr>
            <p:ph type="sldNum" sz="quarter" idx="12"/>
          </p:nvPr>
        </p:nvSpPr>
        <p:spPr/>
        <p:txBody>
          <a:bodyPr/>
          <a:lstStyle/>
          <a:p>
            <a:fld id="{79D6BE41-4F07-9843-B89E-F43C6BF0BE36}" type="slidenum">
              <a:rPr lang="en-US" smtClean="0"/>
              <a:pPr/>
              <a:t>57</a:t>
            </a:fld>
            <a:endParaRPr lang="en-US" dirty="0"/>
          </a:p>
        </p:txBody>
      </p:sp>
      <p:pic>
        <p:nvPicPr>
          <p:cNvPr id="5" name="Picture 4">
            <a:extLst>
              <a:ext uri="{FF2B5EF4-FFF2-40B4-BE49-F238E27FC236}">
                <a16:creationId xmlns:a16="http://schemas.microsoft.com/office/drawing/2014/main" id="{724D6464-D9B3-E148-93AD-8C3F57B74359}"/>
              </a:ext>
            </a:extLst>
          </p:cNvPr>
          <p:cNvPicPr>
            <a:picLocks noChangeAspect="1"/>
          </p:cNvPicPr>
          <p:nvPr/>
        </p:nvPicPr>
        <p:blipFill>
          <a:blip r:embed="rId2"/>
          <a:stretch>
            <a:fillRect/>
          </a:stretch>
        </p:blipFill>
        <p:spPr>
          <a:xfrm>
            <a:off x="3312826" y="976184"/>
            <a:ext cx="5492125" cy="5547785"/>
          </a:xfrm>
          <a:prstGeom prst="rect">
            <a:avLst/>
          </a:prstGeom>
        </p:spPr>
      </p:pic>
    </p:spTree>
    <p:extLst>
      <p:ext uri="{BB962C8B-B14F-4D97-AF65-F5344CB8AC3E}">
        <p14:creationId xmlns:p14="http://schemas.microsoft.com/office/powerpoint/2010/main" val="42230395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Autofit/>
          </a:bodyPr>
          <a:lstStyle/>
          <a:p>
            <a:r>
              <a:rPr lang="en-US" sz="3000" dirty="0"/>
              <a:t>Develop New Learning Models to Predict Severity Level (G3)</a:t>
            </a:r>
            <a:endParaRPr lang="en-US" sz="3000"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245567" y="1750852"/>
            <a:ext cx="1014152" cy="81774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1586639" y="1750852"/>
            <a:ext cx="2400746" cy="817745"/>
          </a:xfrm>
          <a:prstGeom prst="roundRect">
            <a:avLst/>
          </a:prstGeom>
          <a:solidFill>
            <a:schemeClr val="accent6">
              <a:lumMod val="40000"/>
              <a:lumOff val="60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1739065" y="2077292"/>
            <a:ext cx="712895" cy="385483"/>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2523394" y="2066706"/>
            <a:ext cx="606834" cy="37717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3180911" y="2080242"/>
            <a:ext cx="686006" cy="368858"/>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2186512" y="2866282"/>
            <a:ext cx="1264221" cy="72618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Raw Format</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041357" y="3854851"/>
            <a:ext cx="154547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2088451" y="4751756"/>
            <a:ext cx="1451287" cy="596772"/>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Reports In Consistent Format</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4139811" y="1750853"/>
            <a:ext cx="2500832" cy="2851128"/>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4286848" y="1967896"/>
            <a:ext cx="2217820"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4242561" y="2850771"/>
            <a:ext cx="22621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4242561" y="3779779"/>
            <a:ext cx="1276271"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5586720" y="3766727"/>
            <a:ext cx="91794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05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cxnSpLocks/>
            <a:stCxn id="2" idx="4"/>
            <a:endCxn id="3" idx="1"/>
          </p:cNvCxnSpPr>
          <p:nvPr/>
        </p:nvCxnSpPr>
        <p:spPr>
          <a:xfrm>
            <a:off x="1259719" y="2159725"/>
            <a:ext cx="326920"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a:off x="2787012" y="2568597"/>
            <a:ext cx="31611" cy="29768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flipH="1">
            <a:off x="2814094" y="3592467"/>
            <a:ext cx="4529" cy="26238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2814094" y="4453370"/>
            <a:ext cx="1" cy="29838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2054743" y="1266497"/>
            <a:ext cx="2033384" cy="4637584"/>
          </a:xfrm>
          <a:prstGeom prst="bentConnector3">
            <a:avLst>
              <a:gd name="adj1" fmla="val -46628"/>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flipH="1">
            <a:off x="5373615" y="2566415"/>
            <a:ext cx="22143" cy="284356"/>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4880697" y="3449290"/>
            <a:ext cx="492918"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stCxn id="60" idx="2"/>
            <a:endCxn id="62" idx="0"/>
          </p:cNvCxnSpPr>
          <p:nvPr/>
        </p:nvCxnSpPr>
        <p:spPr>
          <a:xfrm>
            <a:off x="5373615" y="3449290"/>
            <a:ext cx="672079" cy="3174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B08970B8-2731-764E-89C1-AEC93F7D3218}"/>
              </a:ext>
            </a:extLst>
          </p:cNvPr>
          <p:cNvCxnSpPr>
            <a:cxnSpLocks/>
            <a:stCxn id="56" idx="4"/>
            <a:endCxn id="57" idx="1"/>
          </p:cNvCxnSpPr>
          <p:nvPr/>
        </p:nvCxnSpPr>
        <p:spPr>
          <a:xfrm flipV="1">
            <a:off x="3539738" y="3176417"/>
            <a:ext cx="600073" cy="1873725"/>
          </a:xfrm>
          <a:prstGeom prst="bentConnector3">
            <a:avLst>
              <a:gd name="adj1" fmla="val 50000"/>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46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514350" indent="-514350">
              <a:lnSpc>
                <a:spcPct val="170000"/>
              </a:lnSpc>
              <a:buFont typeface="+mj-lt"/>
              <a:buAutoNum type="arabicPeriod"/>
            </a:pPr>
            <a:r>
              <a:rPr lang="en-US" dirty="0"/>
              <a:t>Develop </a:t>
            </a:r>
            <a:r>
              <a:rPr lang="en-US" dirty="0">
                <a:solidFill>
                  <a:schemeClr val="accent2"/>
                </a:solidFill>
              </a:rPr>
              <a:t>new learning models </a:t>
            </a:r>
            <a:r>
              <a:rPr lang="en-US" dirty="0"/>
              <a:t>to automatically predict severity level of bugs reports.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59</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1331378"/>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3458587"/>
            <a:ext cx="421321" cy="421321"/>
          </a:xfrm>
          <a:prstGeom prst="rect">
            <a:avLst/>
          </a:prstGeom>
        </p:spPr>
      </p:pic>
    </p:spTree>
    <p:extLst>
      <p:ext uri="{BB962C8B-B14F-4D97-AF65-F5344CB8AC3E}">
        <p14:creationId xmlns:p14="http://schemas.microsoft.com/office/powerpoint/2010/main" val="411916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612526" y="1161535"/>
            <a:ext cx="10981114" cy="5145387"/>
          </a:xfrm>
        </p:spPr>
        <p:txBody>
          <a:bodyPr>
            <a:normAutofit/>
          </a:bodyPr>
          <a:lstStyle/>
          <a:p>
            <a:pPr marL="0" indent="0">
              <a:buNone/>
            </a:pPr>
            <a:r>
              <a:rPr lang="en-US" dirty="0"/>
              <a:t>G1. Study of the state-of-the-art on bug severity prediction</a:t>
            </a:r>
          </a:p>
          <a:p>
            <a:pPr marL="457200" lvl="1" indent="0">
              <a:buNone/>
            </a:pPr>
            <a:r>
              <a:rPr lang="en-US" sz="2600" dirty="0"/>
              <a:t>G1.1 </a:t>
            </a:r>
            <a:r>
              <a:rPr lang="en-US" sz="2800" dirty="0"/>
              <a:t>–</a:t>
            </a:r>
            <a:r>
              <a:rPr lang="en-US" sz="2600" dirty="0"/>
              <a:t> Write a </a:t>
            </a:r>
            <a:r>
              <a:rPr lang="en-US" sz="2600" dirty="0">
                <a:solidFill>
                  <a:schemeClr val="accent2"/>
                </a:solidFill>
              </a:rPr>
              <a:t>systematic mapping review</a:t>
            </a:r>
            <a:endParaRPr lang="en-US" sz="2600" dirty="0"/>
          </a:p>
          <a:p>
            <a:pPr marL="457200" lvl="1" indent="0">
              <a:buNone/>
            </a:pPr>
            <a:r>
              <a:rPr lang="en-US" sz="2600" dirty="0"/>
              <a:t>G1.2 </a:t>
            </a:r>
            <a:r>
              <a:rPr lang="en-US" sz="2800" dirty="0"/>
              <a:t>–</a:t>
            </a:r>
            <a:r>
              <a:rPr lang="en-US" sz="2600" dirty="0"/>
              <a:t> Identify the main </a:t>
            </a:r>
            <a:r>
              <a:rPr lang="en-US" sz="2600" dirty="0">
                <a:solidFill>
                  <a:schemeClr val="accent2"/>
                </a:solidFill>
              </a:rPr>
              <a:t>problems </a:t>
            </a:r>
            <a:r>
              <a:rPr lang="en-US" sz="2600" dirty="0"/>
              <a:t>in this area</a:t>
            </a:r>
          </a:p>
          <a:p>
            <a:pPr marL="0" indent="0">
              <a:lnSpc>
                <a:spcPct val="170000"/>
              </a:lnSpc>
              <a:buNone/>
            </a:pPr>
            <a:r>
              <a:rPr lang="en-US" dirty="0"/>
              <a:t>G2. Address one or more identified problems</a:t>
            </a:r>
          </a:p>
          <a:p>
            <a:pPr marL="457200" lvl="1" indent="0">
              <a:buNone/>
            </a:pPr>
            <a:r>
              <a:rPr lang="en-US" dirty="0"/>
              <a:t>G2.1 – Model </a:t>
            </a:r>
            <a:r>
              <a:rPr lang="en-US" dirty="0">
                <a:solidFill>
                  <a:schemeClr val="accent2"/>
                </a:solidFill>
              </a:rPr>
              <a:t>temporal context </a:t>
            </a:r>
            <a:r>
              <a:rPr lang="en-US" dirty="0"/>
              <a:t>information of bug report </a:t>
            </a:r>
          </a:p>
          <a:p>
            <a:pPr marL="457200" lvl="1" indent="0">
              <a:buNone/>
            </a:pPr>
            <a:r>
              <a:rPr lang="en-US" dirty="0"/>
              <a:t>G2.2 – Address </a:t>
            </a:r>
            <a:r>
              <a:rPr lang="en-US" dirty="0">
                <a:solidFill>
                  <a:schemeClr val="accent2"/>
                </a:solidFill>
              </a:rPr>
              <a:t>imbalanced</a:t>
            </a:r>
            <a:r>
              <a:rPr lang="en-US" dirty="0"/>
              <a:t> and </a:t>
            </a:r>
            <a:r>
              <a:rPr lang="en-US" dirty="0">
                <a:solidFill>
                  <a:schemeClr val="accent2"/>
                </a:solidFill>
              </a:rPr>
              <a:t>high dimensional </a:t>
            </a:r>
            <a:r>
              <a:rPr lang="en-US" dirty="0"/>
              <a:t>data</a:t>
            </a:r>
          </a:p>
          <a:p>
            <a:pPr marL="457200" lvl="1" indent="0">
              <a:buNone/>
            </a:pPr>
            <a:r>
              <a:rPr lang="en-US" dirty="0"/>
              <a:t>G2.3 – </a:t>
            </a:r>
            <a:r>
              <a:rPr lang="en-US" dirty="0">
                <a:solidFill>
                  <a:schemeClr val="accent2"/>
                </a:solidFill>
              </a:rPr>
              <a:t>Improve</a:t>
            </a:r>
            <a:r>
              <a:rPr lang="en-US" dirty="0"/>
              <a:t> the performance of severity level </a:t>
            </a:r>
            <a:r>
              <a:rPr lang="en-US" dirty="0">
                <a:solidFill>
                  <a:schemeClr val="accent2"/>
                </a:solidFill>
              </a:rPr>
              <a:t>predictors</a:t>
            </a:r>
            <a:endParaRPr lang="en-US" dirty="0"/>
          </a:p>
          <a:p>
            <a:pPr marL="457200" lvl="1" indent="0">
              <a:buNone/>
            </a:pPr>
            <a:endParaRPr lang="en-US" sz="2600" dirty="0">
              <a:solidFill>
                <a:schemeClr val="accent2"/>
              </a:solidFill>
            </a:endParaRP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6</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204" y="1288920"/>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3137091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2509838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62</a:t>
            </a:fld>
            <a:endParaRPr lang="en-US"/>
          </a:p>
        </p:txBody>
      </p:sp>
    </p:spTree>
    <p:extLst>
      <p:ext uri="{BB962C8B-B14F-4D97-AF65-F5344CB8AC3E}">
        <p14:creationId xmlns:p14="http://schemas.microsoft.com/office/powerpoint/2010/main" val="2939547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63</a:t>
            </a:fld>
            <a:endParaRPr lang="en-US"/>
          </a:p>
        </p:txBody>
      </p:sp>
    </p:spTree>
    <p:extLst>
      <p:ext uri="{BB962C8B-B14F-4D97-AF65-F5344CB8AC3E}">
        <p14:creationId xmlns:p14="http://schemas.microsoft.com/office/powerpoint/2010/main" val="2407688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945499" y="200016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3339946" y="2000162"/>
            <a:ext cx="4955203"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945499" y="265396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3339946" y="2634858"/>
            <a:ext cx="360547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944518" y="330776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3339946" y="3287483"/>
            <a:ext cx="6255239"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Paper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944517" y="39615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3339946" y="3958036"/>
            <a:ext cx="4480907"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941332" y="4649747"/>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3354694" y="4661788"/>
            <a:ext cx="753161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3142723" y="2394609"/>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3141742" y="3048411"/>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3141741" y="3702213"/>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3138556" y="4356015"/>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1924159" y="202610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870795" y="4644084"/>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256" y="2069425"/>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250" y="2722389"/>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4218" y="3376811"/>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3186" y="4031230"/>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1041" y="4729608"/>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64</a:t>
            </a:fld>
            <a:endParaRPr lang="en-US"/>
          </a:p>
        </p:txBody>
      </p:sp>
    </p:spTree>
    <p:extLst>
      <p:ext uri="{BB962C8B-B14F-4D97-AF65-F5344CB8AC3E}">
        <p14:creationId xmlns:p14="http://schemas.microsoft.com/office/powerpoint/2010/main" val="2036610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65</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66</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0" indent="0">
              <a:buNone/>
            </a:pPr>
            <a:r>
              <a:rPr lang="en-US" dirty="0"/>
              <a:t>G3. Develop </a:t>
            </a:r>
            <a:r>
              <a:rPr lang="en-US" dirty="0">
                <a:solidFill>
                  <a:schemeClr val="accent2"/>
                </a:solidFill>
              </a:rPr>
              <a:t>new learning models </a:t>
            </a:r>
            <a:r>
              <a:rPr lang="en-US" dirty="0"/>
              <a:t>to automatically predict severity level of bugs reports</a:t>
            </a:r>
          </a:p>
          <a:p>
            <a:pPr marL="457200" lvl="1" indent="0">
              <a:buNone/>
            </a:pPr>
            <a:endParaRPr lang="en-US" sz="2400"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7</a:t>
            </a:fld>
            <a:endParaRPr lang="en-US" dirty="0"/>
          </a:p>
        </p:txBody>
      </p:sp>
    </p:spTree>
    <p:extLst>
      <p:ext uri="{BB962C8B-B14F-4D97-AF65-F5344CB8AC3E}">
        <p14:creationId xmlns:p14="http://schemas.microsoft.com/office/powerpoint/2010/main" val="299677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Bug Report Severity Prediction Mapping Review (G1.1)</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a:xfrm>
            <a:off x="372686" y="1161535"/>
            <a:ext cx="10981114" cy="5080407"/>
          </a:xfrm>
        </p:spPr>
        <p:txBody>
          <a:bodyPr>
            <a:normAutofit/>
          </a:bodyPr>
          <a:lstStyle/>
          <a:p>
            <a:r>
              <a:rPr lang="en-US" dirty="0"/>
              <a:t>Mapping review on </a:t>
            </a:r>
            <a:r>
              <a:rPr lang="en-US" dirty="0">
                <a:solidFill>
                  <a:schemeClr val="accent2"/>
                </a:solidFill>
              </a:rPr>
              <a:t>four electronic </a:t>
            </a:r>
            <a:r>
              <a:rPr lang="en-US" dirty="0"/>
              <a:t>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a:t>
            </a:r>
          </a:p>
          <a:p>
            <a:r>
              <a:rPr lang="en-US" dirty="0"/>
              <a:t>Classification of </a:t>
            </a:r>
            <a:r>
              <a:rPr lang="en-US" dirty="0">
                <a:solidFill>
                  <a:schemeClr val="accent2"/>
                </a:solidFill>
              </a:rPr>
              <a:t>10 aspects of proposed</a:t>
            </a:r>
            <a:r>
              <a:rPr lang="en-US" dirty="0"/>
              <a:t> solutions</a:t>
            </a:r>
          </a:p>
          <a:p>
            <a:r>
              <a:rPr lang="en-US" dirty="0"/>
              <a:t>Submitted to the </a:t>
            </a:r>
            <a:r>
              <a:rPr lang="en-US" dirty="0">
                <a:solidFill>
                  <a:schemeClr val="accent2"/>
                </a:solidFill>
              </a:rPr>
              <a:t>Journal of Information and Technology</a:t>
            </a:r>
            <a:r>
              <a:rPr lang="en-US" dirty="0"/>
              <a:t> on September 12</a:t>
            </a:r>
            <a:r>
              <a:rPr lang="en-US" baseline="30000" dirty="0"/>
              <a:t>th</a:t>
            </a:r>
            <a:r>
              <a:rPr lang="en-US" dirty="0"/>
              <a:t>, 2018</a:t>
            </a:r>
          </a:p>
          <a:p>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8</a:t>
            </a:fld>
            <a:endParaRPr lang="en-US" dirty="0"/>
          </a:p>
        </p:txBody>
      </p:sp>
      <p:pic>
        <p:nvPicPr>
          <p:cNvPr id="5" name="Graphic 4" descr="Checkmark">
            <a:extLst>
              <a:ext uri="{FF2B5EF4-FFF2-40B4-BE49-F238E27FC236}">
                <a16:creationId xmlns:a16="http://schemas.microsoft.com/office/drawing/2014/main" id="{8192D884-61BD-C042-AB1B-0E06B953BC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9443" y="5065666"/>
            <a:ext cx="1176276" cy="1176276"/>
          </a:xfrm>
          <a:prstGeom prst="rect">
            <a:avLst/>
          </a:prstGeom>
        </p:spPr>
      </p:pic>
    </p:spTree>
    <p:extLst>
      <p:ext uri="{BB962C8B-B14F-4D97-AF65-F5344CB8AC3E}">
        <p14:creationId xmlns:p14="http://schemas.microsoft.com/office/powerpoint/2010/main" val="91741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a:xfrm>
            <a:off x="372686" y="365125"/>
            <a:ext cx="10981114" cy="611059"/>
          </a:xfrm>
        </p:spPr>
        <p:txBody>
          <a:bodyPr>
            <a:noAutofit/>
          </a:bodyPr>
          <a:lstStyle/>
          <a:p>
            <a:r>
              <a:rPr lang="en-US" sz="3200" dirty="0"/>
              <a:t>Bug Report Severity Prediction Mapping Review (G1.1)</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3"/>
          <a:stretch>
            <a:fillRect/>
          </a:stretch>
        </p:blipFill>
        <p:spPr>
          <a:xfrm>
            <a:off x="6803756" y="1675666"/>
            <a:ext cx="4841771" cy="4186370"/>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9</a:t>
            </a:fld>
            <a:endParaRPr lang="en-US" dirty="0"/>
          </a:p>
        </p:txBody>
      </p:sp>
      <p:pic>
        <p:nvPicPr>
          <p:cNvPr id="5" name="Content Placeholder 4">
            <a:extLst>
              <a:ext uri="{FF2B5EF4-FFF2-40B4-BE49-F238E27FC236}">
                <a16:creationId xmlns:a16="http://schemas.microsoft.com/office/drawing/2014/main" id="{08577D9F-2240-BA44-BDF8-1CEA3C6B3AC6}"/>
              </a:ext>
            </a:extLst>
          </p:cNvPr>
          <p:cNvPicPr>
            <a:picLocks noChangeAspect="1"/>
          </p:cNvPicPr>
          <p:nvPr/>
        </p:nvPicPr>
        <p:blipFill>
          <a:blip r:embed="rId4"/>
          <a:stretch>
            <a:fillRect/>
          </a:stretch>
        </p:blipFill>
        <p:spPr>
          <a:xfrm>
            <a:off x="372686" y="1692992"/>
            <a:ext cx="5953163" cy="4169044"/>
          </a:xfrm>
          <a:prstGeom prst="rect">
            <a:avLst/>
          </a:prstGeom>
        </p:spPr>
      </p:pic>
      <p:cxnSp>
        <p:nvCxnSpPr>
          <p:cNvPr id="7" name="Straight Connector 6">
            <a:extLst>
              <a:ext uri="{FF2B5EF4-FFF2-40B4-BE49-F238E27FC236}">
                <a16:creationId xmlns:a16="http://schemas.microsoft.com/office/drawing/2014/main" id="{089900E2-4593-2046-9C7D-2D213018C719}"/>
              </a:ext>
            </a:extLst>
          </p:cNvPr>
          <p:cNvCxnSpPr>
            <a:cxnSpLocks/>
          </p:cNvCxnSpPr>
          <p:nvPr/>
        </p:nvCxnSpPr>
        <p:spPr>
          <a:xfrm>
            <a:off x="6489724" y="1692992"/>
            <a:ext cx="0" cy="41690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2429ED-761F-3341-B92E-2D5CD9FA1918}"/>
              </a:ext>
            </a:extLst>
          </p:cNvPr>
          <p:cNvSpPr txBox="1"/>
          <p:nvPr/>
        </p:nvSpPr>
        <p:spPr>
          <a:xfrm>
            <a:off x="372686" y="5862036"/>
            <a:ext cx="1434367" cy="369332"/>
          </a:xfrm>
          <a:prstGeom prst="rect">
            <a:avLst/>
          </a:prstGeom>
          <a:noFill/>
        </p:spPr>
        <p:txBody>
          <a:bodyPr wrap="none" rtlCol="0">
            <a:spAutoFit/>
          </a:bodyPr>
          <a:lstStyle/>
          <a:p>
            <a:r>
              <a:rPr lang="en-US" b="1" dirty="0">
                <a:solidFill>
                  <a:schemeClr val="tx2"/>
                </a:solidFill>
              </a:rPr>
              <a:t>ML </a:t>
            </a:r>
            <a:r>
              <a:rPr lang="en-US" b="1" dirty="0" err="1">
                <a:solidFill>
                  <a:schemeClr val="tx2"/>
                </a:solidFill>
              </a:rPr>
              <a:t>algoritms</a:t>
            </a:r>
            <a:endParaRPr lang="en-US" b="1" dirty="0">
              <a:solidFill>
                <a:schemeClr val="tx2"/>
              </a:solidFill>
            </a:endParaRPr>
          </a:p>
        </p:txBody>
      </p:sp>
      <p:sp>
        <p:nvSpPr>
          <p:cNvPr id="9" name="TextBox 8">
            <a:extLst>
              <a:ext uri="{FF2B5EF4-FFF2-40B4-BE49-F238E27FC236}">
                <a16:creationId xmlns:a16="http://schemas.microsoft.com/office/drawing/2014/main" id="{04789843-B591-2D49-BC55-A14165F4B460}"/>
              </a:ext>
            </a:extLst>
          </p:cNvPr>
          <p:cNvSpPr txBox="1"/>
          <p:nvPr/>
        </p:nvSpPr>
        <p:spPr>
          <a:xfrm>
            <a:off x="8908688" y="5862036"/>
            <a:ext cx="2736839" cy="369332"/>
          </a:xfrm>
          <a:prstGeom prst="rect">
            <a:avLst/>
          </a:prstGeom>
          <a:noFill/>
        </p:spPr>
        <p:txBody>
          <a:bodyPr wrap="none" rtlCol="0">
            <a:spAutoFit/>
          </a:bodyPr>
          <a:lstStyle/>
          <a:p>
            <a:r>
              <a:rPr lang="en-US" b="1" dirty="0" err="1">
                <a:solidFill>
                  <a:schemeClr val="tx2"/>
                </a:solidFill>
              </a:rPr>
              <a:t>Categorias</a:t>
            </a:r>
            <a:r>
              <a:rPr lang="en-US" b="1" dirty="0">
                <a:solidFill>
                  <a:schemeClr val="tx2"/>
                </a:solidFill>
              </a:rPr>
              <a:t> of ML </a:t>
            </a:r>
            <a:r>
              <a:rPr lang="en-US" b="1" dirty="0" err="1">
                <a:solidFill>
                  <a:schemeClr val="tx2"/>
                </a:solidFill>
              </a:rPr>
              <a:t>algoritms</a:t>
            </a:r>
            <a:endParaRPr lang="en-US" b="1" dirty="0">
              <a:solidFill>
                <a:schemeClr val="tx2"/>
              </a:solidFill>
            </a:endParaRPr>
          </a:p>
        </p:txBody>
      </p:sp>
      <p:sp>
        <p:nvSpPr>
          <p:cNvPr id="3" name="TextBox 2">
            <a:extLst>
              <a:ext uri="{FF2B5EF4-FFF2-40B4-BE49-F238E27FC236}">
                <a16:creationId xmlns:a16="http://schemas.microsoft.com/office/drawing/2014/main" id="{54602CF8-FE17-8B44-AFFF-E153A40A7D6A}"/>
              </a:ext>
            </a:extLst>
          </p:cNvPr>
          <p:cNvSpPr txBox="1"/>
          <p:nvPr/>
        </p:nvSpPr>
        <p:spPr>
          <a:xfrm>
            <a:off x="372686" y="1152446"/>
            <a:ext cx="2872966" cy="523220"/>
          </a:xfrm>
          <a:prstGeom prst="rect">
            <a:avLst/>
          </a:prstGeom>
          <a:noFill/>
        </p:spPr>
        <p:txBody>
          <a:bodyPr wrap="none" rtlCol="0">
            <a:spAutoFit/>
          </a:bodyPr>
          <a:lstStyle/>
          <a:p>
            <a:r>
              <a:rPr lang="en-US" sz="2800" dirty="0">
                <a:solidFill>
                  <a:schemeClr val="accent5"/>
                </a:solidFill>
              </a:rPr>
              <a:t>Example of Result:</a:t>
            </a:r>
          </a:p>
        </p:txBody>
      </p:sp>
    </p:spTree>
    <p:extLst>
      <p:ext uri="{BB962C8B-B14F-4D97-AF65-F5344CB8AC3E}">
        <p14:creationId xmlns:p14="http://schemas.microsoft.com/office/powerpoint/2010/main" val="380239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4633</TotalTime>
  <Words>3999</Words>
  <Application>Microsoft Macintosh PowerPoint</Application>
  <PresentationFormat>Widescreen</PresentationFormat>
  <Paragraphs>666</Paragraphs>
  <Slides>66</Slides>
  <Notes>37</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Outiline</vt:lpstr>
      <vt:lpstr>Context</vt:lpstr>
      <vt:lpstr>Context</vt:lpstr>
      <vt:lpstr>Motivation</vt:lpstr>
      <vt:lpstr>Research Goals</vt:lpstr>
      <vt:lpstr>Research Goals</vt:lpstr>
      <vt:lpstr>Bug Report Severity Prediction Mapping Review (G1.1)</vt:lpstr>
      <vt:lpstr>Bug Report Severity Prediction Mapping Review (G1.1)</vt:lpstr>
      <vt:lpstr>Problems Identified (G1.2)</vt:lpstr>
      <vt:lpstr>Model the Temporal Context Information (G2.1)</vt:lpstr>
      <vt:lpstr>Model the Temporal Context Information (G2.1)</vt:lpstr>
      <vt:lpstr>Model the Temporal Context Information (G2.1)</vt:lpstr>
      <vt:lpstr>Address Imbalanced Data in Bug Report Repositories (G2.2)</vt:lpstr>
      <vt:lpstr>Address High Dimensionality Data in Bug Report Repositories (G2.2) </vt:lpstr>
      <vt:lpstr>Improve the Severity Level Predictors Performance (G2.3) </vt:lpstr>
      <vt:lpstr>Related Work</vt:lpstr>
      <vt:lpstr>Proposal Description</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Develop New Learning Models to Predict Severity Level (G3)</vt:lpstr>
      <vt:lpstr>Time Line</vt:lpstr>
      <vt:lpstr>Exploration of Bug Report Repositories</vt:lpstr>
      <vt:lpstr>Machine Learning Experiments</vt:lpstr>
      <vt:lpstr>Contributions</vt:lpstr>
      <vt:lpstr>PowerPoint Presentation</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Problem Formal Definition:</vt:lpstr>
      <vt:lpstr>Research Activity: Exploration of FLOSS Bug Reports Repositories</vt:lpstr>
      <vt:lpstr>Problem and Hypothesis: Our Hypothesis</vt:lpstr>
      <vt:lpstr>State-Of-The-Art: From Our Mapping Review</vt:lpstr>
      <vt:lpstr>Research Activity: Implementing and Evaluation New Learning Models for Bug Report Severity Prediction</vt:lpstr>
      <vt:lpstr>Research Activity: Learning with peers reviews</vt:lpstr>
      <vt:lpstr>Proposed Approaches Performance</vt:lpstr>
      <vt:lpstr>Develop New Learning Models to Predict Severity Level (G3)</vt:lpstr>
      <vt:lpstr>Research Goals</vt:lpstr>
      <vt:lpstr>Research Activities</vt:lpstr>
      <vt:lpstr>Main Research Goal: Our New Learning Models Will Based on Three Hypothesis </vt:lpstr>
      <vt:lpstr>Temporal Context of Bug Reports:</vt:lpstr>
      <vt:lpstr>Research Activity: Identifying main problems, gaps e opportunities</vt:lpstr>
      <vt:lpstr>Research Activities Done</vt:lpstr>
      <vt:lpstr>Temporal Context of Bug Reports:</vt:lpstr>
      <vt:lpstr>Main Research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430</cp:revision>
  <dcterms:created xsi:type="dcterms:W3CDTF">2018-09-04T12:06:54Z</dcterms:created>
  <dcterms:modified xsi:type="dcterms:W3CDTF">2018-09-22T13:49:40Z</dcterms:modified>
</cp:coreProperties>
</file>