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312" r:id="rId3"/>
    <p:sldId id="271" r:id="rId4"/>
    <p:sldId id="308" r:id="rId5"/>
    <p:sldId id="289" r:id="rId6"/>
    <p:sldId id="314" r:id="rId7"/>
    <p:sldId id="347" r:id="rId8"/>
    <p:sldId id="351" r:id="rId9"/>
    <p:sldId id="350" r:id="rId10"/>
    <p:sldId id="317" r:id="rId11"/>
    <p:sldId id="346" r:id="rId12"/>
    <p:sldId id="318" r:id="rId13"/>
    <p:sldId id="273" r:id="rId14"/>
    <p:sldId id="275" r:id="rId15"/>
    <p:sldId id="344" r:id="rId16"/>
    <p:sldId id="293" r:id="rId17"/>
    <p:sldId id="294" r:id="rId18"/>
    <p:sldId id="305" r:id="rId19"/>
    <p:sldId id="276" r:id="rId20"/>
    <p:sldId id="277" r:id="rId21"/>
    <p:sldId id="278" r:id="rId22"/>
    <p:sldId id="279" r:id="rId23"/>
    <p:sldId id="280" r:id="rId24"/>
    <p:sldId id="281" r:id="rId25"/>
    <p:sldId id="282" r:id="rId26"/>
    <p:sldId id="343" r:id="rId27"/>
    <p:sldId id="296" r:id="rId28"/>
    <p:sldId id="286" r:id="rId29"/>
    <p:sldId id="342" r:id="rId30"/>
    <p:sldId id="306" r:id="rId31"/>
    <p:sldId id="349" r:id="rId32"/>
    <p:sldId id="319" r:id="rId33"/>
    <p:sldId id="323" r:id="rId34"/>
    <p:sldId id="336" r:id="rId35"/>
    <p:sldId id="320" r:id="rId36"/>
    <p:sldId id="331" r:id="rId37"/>
    <p:sldId id="324" r:id="rId38"/>
    <p:sldId id="332" r:id="rId39"/>
    <p:sldId id="329" r:id="rId40"/>
    <p:sldId id="322" r:id="rId41"/>
    <p:sldId id="334" r:id="rId42"/>
    <p:sldId id="335" r:id="rId43"/>
    <p:sldId id="325" r:id="rId44"/>
    <p:sldId id="330" r:id="rId45"/>
    <p:sldId id="326" r:id="rId46"/>
    <p:sldId id="337" r:id="rId47"/>
    <p:sldId id="327" r:id="rId48"/>
    <p:sldId id="338" r:id="rId49"/>
    <p:sldId id="321" r:id="rId50"/>
    <p:sldId id="333" r:id="rId51"/>
    <p:sldId id="328" r:id="rId52"/>
    <p:sldId id="303" r:id="rId53"/>
    <p:sldId id="297" r:id="rId54"/>
    <p:sldId id="304" r:id="rId55"/>
    <p:sldId id="309" r:id="rId56"/>
    <p:sldId id="300" r:id="rId57"/>
    <p:sldId id="288" r:id="rId58"/>
    <p:sldId id="352" r:id="rId59"/>
    <p:sldId id="345" r:id="rId60"/>
    <p:sldId id="295" r:id="rId61"/>
    <p:sldId id="310" r:id="rId62"/>
    <p:sldId id="298" r:id="rId63"/>
    <p:sldId id="299" r:id="rId64"/>
    <p:sldId id="316" r:id="rId65"/>
    <p:sldId id="340" r:id="rId66"/>
    <p:sldId id="26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D1A1"/>
    <a:srgbClr val="FFBD16"/>
    <a:srgbClr val="A582DB"/>
    <a:srgbClr val="F03B20"/>
    <a:srgbClr val="C71CC1"/>
    <a:srgbClr val="FED976"/>
    <a:srgbClr val="41C6C9"/>
    <a:srgbClr val="BE1325"/>
    <a:srgbClr val="FD8D3C"/>
    <a:srgbClr val="FEB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63" autoAdjust="0"/>
    <p:restoredTop sz="78341" autoAdjust="0"/>
  </p:normalViewPr>
  <p:slideViewPr>
    <p:cSldViewPr snapToGrid="0" snapToObjects="1">
      <p:cViewPr varScale="1">
        <p:scale>
          <a:sx n="85" d="100"/>
          <a:sy n="85" d="100"/>
        </p:scale>
        <p:origin x="1400" y="168"/>
      </p:cViewPr>
      <p:guideLst>
        <p:guide orient="horz" pos="2160"/>
        <p:guide pos="3840"/>
      </p:guideLst>
    </p:cSldViewPr>
  </p:slideViewPr>
  <p:outlineViewPr>
    <p:cViewPr>
      <p:scale>
        <a:sx n="33" d="100"/>
        <a:sy n="33" d="100"/>
      </p:scale>
      <p:origin x="0" y="4152"/>
    </p:cViewPr>
  </p:outlineViewPr>
  <p:notesTextViewPr>
    <p:cViewPr>
      <p:scale>
        <a:sx n="1" d="1"/>
        <a:sy n="1" d="1"/>
      </p:scale>
      <p:origin x="0" y="0"/>
    </p:cViewPr>
  </p:notesTextViewPr>
  <p:sorterViewPr>
    <p:cViewPr>
      <p:scale>
        <a:sx n="100" d="100"/>
        <a:sy n="100" d="100"/>
      </p:scale>
      <p:origin x="0" y="76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2657-DA59-D243-89C6-AF73D2D9529D}" type="datetimeFigureOut">
              <a:rPr lang="en-US" smtClean="0"/>
              <a:t>9/23/18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7981E-99AA-524C-88BC-A32F11FE0861}" type="slidenum">
              <a:rPr lang="en-US" smtClean="0"/>
              <a:t>‹#›</a:t>
            </a:fld>
            <a:endParaRPr lang="en-US"/>
          </a:p>
        </p:txBody>
      </p:sp>
    </p:spTree>
    <p:extLst>
      <p:ext uri="{BB962C8B-B14F-4D97-AF65-F5344CB8AC3E}">
        <p14:creationId xmlns:p14="http://schemas.microsoft.com/office/powerpoint/2010/main" val="225904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Boa tarde a todos, meu nome é Luiz. Em primeiro lugar, gostaria de agradecer a professora </a:t>
            </a:r>
            <a:r>
              <a:rPr lang="pt-BR" noProof="0" dirty="0" err="1"/>
              <a:t>Islene</a:t>
            </a:r>
            <a:r>
              <a:rPr lang="pt-BR" noProof="0" dirty="0"/>
              <a:t>, a professora Rosana e ao professor </a:t>
            </a:r>
            <a:r>
              <a:rPr lang="pt-BR" noProof="0" dirty="0" err="1"/>
              <a:t>Helio</a:t>
            </a:r>
            <a:r>
              <a:rPr lang="pt-BR" noProof="0" dirty="0"/>
              <a:t> por terem aceitado o convite para participar da banca do meu exame de qualificação cujo tema da pesquisa é “</a:t>
            </a:r>
            <a:r>
              <a:rPr lang="pt-BR" noProof="0" dirty="0" err="1"/>
              <a:t>Improving</a:t>
            </a:r>
            <a:r>
              <a:rPr lang="pt-BR" noProof="0" dirty="0"/>
              <a:t> Bug </a:t>
            </a:r>
            <a:r>
              <a:rPr lang="pt-BR" noProof="0" dirty="0" err="1"/>
              <a:t>Report</a:t>
            </a:r>
            <a:r>
              <a:rPr lang="pt-BR" noProof="0" dirty="0"/>
              <a:t> </a:t>
            </a:r>
            <a:r>
              <a:rPr lang="pt-BR" noProof="0" dirty="0" err="1"/>
              <a:t>Severity</a:t>
            </a:r>
            <a:r>
              <a:rPr lang="pt-BR" noProof="0" dirty="0"/>
              <a:t> </a:t>
            </a:r>
            <a:r>
              <a:rPr lang="pt-BR" noProof="0" dirty="0" err="1"/>
              <a:t>Level</a:t>
            </a:r>
            <a:r>
              <a:rPr lang="pt-BR" noProof="0" dirty="0"/>
              <a:t> </a:t>
            </a:r>
            <a:r>
              <a:rPr lang="pt-BR" noProof="0" dirty="0" err="1"/>
              <a:t>Prediction</a:t>
            </a:r>
            <a:r>
              <a:rPr lang="pt-BR" noProof="0" dirty="0"/>
              <a:t> </a:t>
            </a:r>
            <a:r>
              <a:rPr lang="pt-BR" noProof="0" dirty="0" err="1"/>
              <a:t>on</a:t>
            </a:r>
            <a:r>
              <a:rPr lang="pt-BR" noProof="0" dirty="0"/>
              <a:t> </a:t>
            </a:r>
            <a:r>
              <a:rPr lang="pt-BR" noProof="0" dirty="0" err="1"/>
              <a:t>Free</a:t>
            </a:r>
            <a:r>
              <a:rPr lang="pt-BR" noProof="0" dirty="0"/>
              <a:t>/Libre Open </a:t>
            </a:r>
            <a:r>
              <a:rPr lang="pt-BR" noProof="0" dirty="0" err="1"/>
              <a:t>Source</a:t>
            </a:r>
            <a:r>
              <a:rPr lang="pt-BR" noProof="0" dirty="0"/>
              <a:t> Software (FLOSS)”  sob a orientação dos professores Mario Lúcio Côrtes e Ricardo da Silva Torres.</a:t>
            </a:r>
          </a:p>
        </p:txBody>
      </p:sp>
      <p:sp>
        <p:nvSpPr>
          <p:cNvPr id="4" name="Slide Number Placeholder 3"/>
          <p:cNvSpPr>
            <a:spLocks noGrp="1"/>
          </p:cNvSpPr>
          <p:nvPr>
            <p:ph type="sldNum" sz="quarter" idx="5"/>
          </p:nvPr>
        </p:nvSpPr>
        <p:spPr/>
        <p:txBody>
          <a:bodyPr/>
          <a:lstStyle/>
          <a:p>
            <a:fld id="{2E37981E-99AA-524C-88BC-A32F11FE0861}" type="slidenum">
              <a:rPr lang="en-US" smtClean="0"/>
              <a:t>1</a:t>
            </a:fld>
            <a:endParaRPr lang="en-US"/>
          </a:p>
        </p:txBody>
      </p:sp>
    </p:spTree>
    <p:extLst>
      <p:ext uri="{BB962C8B-B14F-4D97-AF65-F5344CB8AC3E}">
        <p14:creationId xmlns:p14="http://schemas.microsoft.com/office/powerpoint/2010/main" val="1456840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 mapeamento sistemático da literatura revisou 4 bases eletrônicas: ACM, IEEE, Science </a:t>
            </a:r>
            <a:r>
              <a:rPr lang="pt-BR" noProof="0" dirty="0" err="1"/>
              <a:t>Direct</a:t>
            </a:r>
            <a:r>
              <a:rPr lang="pt-BR" noProof="0" dirty="0"/>
              <a:t> </a:t>
            </a:r>
            <a:r>
              <a:rPr lang="pt-BR" noProof="0" dirty="0" err="1"/>
              <a:t>and</a:t>
            </a:r>
            <a:r>
              <a:rPr lang="pt-BR" noProof="0" dirty="0"/>
              <a:t> Springer # Nós identificamos 27 artigos sobre predição de severidade de bugs em FLOSS. Cada abordagem apresentada nos artigos foi classificadas em mais de 10 aspectos. Esse mapeamento foi submetido ao </a:t>
            </a:r>
            <a:r>
              <a:rPr lang="pt-BR" noProof="0" dirty="0" err="1"/>
              <a:t>Journal</a:t>
            </a:r>
            <a:r>
              <a:rPr lang="pt-BR" noProof="0" dirty="0"/>
              <a:t> </a:t>
            </a:r>
            <a:r>
              <a:rPr lang="pt-BR" noProof="0" dirty="0" err="1"/>
              <a:t>of</a:t>
            </a:r>
            <a:r>
              <a:rPr lang="pt-BR" noProof="0" dirty="0"/>
              <a:t> </a:t>
            </a:r>
            <a:r>
              <a:rPr lang="pt-BR" noProof="0" dirty="0" err="1"/>
              <a:t>Information</a:t>
            </a:r>
            <a:r>
              <a:rPr lang="pt-BR" noProof="0" dirty="0"/>
              <a:t> </a:t>
            </a:r>
            <a:r>
              <a:rPr lang="pt-BR" noProof="0" dirty="0" err="1"/>
              <a:t>Tecnlogy</a:t>
            </a:r>
            <a:r>
              <a:rPr lang="pt-BR" noProof="0" dirty="0"/>
              <a:t> no último 12 de setembro.</a:t>
            </a:r>
          </a:p>
        </p:txBody>
      </p:sp>
      <p:sp>
        <p:nvSpPr>
          <p:cNvPr id="4" name="Slide Number Placeholder 3"/>
          <p:cNvSpPr>
            <a:spLocks noGrp="1"/>
          </p:cNvSpPr>
          <p:nvPr>
            <p:ph type="sldNum" sz="quarter" idx="5"/>
          </p:nvPr>
        </p:nvSpPr>
        <p:spPr/>
        <p:txBody>
          <a:bodyPr/>
          <a:lstStyle/>
          <a:p>
            <a:fld id="{2E37981E-99AA-524C-88BC-A32F11FE0861}" type="slidenum">
              <a:rPr lang="en-US" smtClean="0"/>
              <a:t>10</a:t>
            </a:fld>
            <a:endParaRPr lang="en-US"/>
          </a:p>
        </p:txBody>
      </p:sp>
    </p:spTree>
    <p:extLst>
      <p:ext uri="{BB962C8B-B14F-4D97-AF65-F5344CB8AC3E}">
        <p14:creationId xmlns:p14="http://schemas.microsoft.com/office/powerpoint/2010/main" val="2898364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Os resultados do mapeamento foram apresentados em forma de tabelas com nome do aspecto avaliado, a categoria, as referencias que utilizaram e total de referencias. Por exemplo, os algoritmos de </a:t>
            </a:r>
            <a:r>
              <a:rPr lang="pt-BR" noProof="0" dirty="0" err="1"/>
              <a:t>machine</a:t>
            </a:r>
            <a:r>
              <a:rPr lang="pt-BR" noProof="0" dirty="0"/>
              <a:t> </a:t>
            </a:r>
            <a:r>
              <a:rPr lang="pt-BR" noProof="0" dirty="0" err="1"/>
              <a:t>learning</a:t>
            </a:r>
            <a:r>
              <a:rPr lang="pt-BR" noProof="0" dirty="0"/>
              <a:t> mais utilizados na </a:t>
            </a:r>
            <a:r>
              <a:rPr lang="pt-BR" noProof="0" dirty="0" err="1"/>
              <a:t>literature</a:t>
            </a:r>
            <a:r>
              <a:rPr lang="pt-BR" noProof="0" dirty="0"/>
              <a:t> foram o KNN e o </a:t>
            </a:r>
            <a:r>
              <a:rPr lang="pt-BR" noProof="0" dirty="0" err="1"/>
              <a:t>Näive</a:t>
            </a:r>
            <a:r>
              <a:rPr lang="pt-BR" noProof="0" dirty="0"/>
              <a:t> </a:t>
            </a:r>
            <a:r>
              <a:rPr lang="pt-BR" noProof="0" dirty="0" err="1"/>
              <a:t>Bayes</a:t>
            </a:r>
            <a:r>
              <a:rPr lang="pt-BR" noProof="0" dirty="0"/>
              <a:t> (</a:t>
            </a:r>
            <a:r>
              <a:rPr lang="pt-BR" noProof="0" dirty="0" err="1"/>
              <a:t>utiizados</a:t>
            </a:r>
            <a:r>
              <a:rPr lang="pt-BR" noProof="0" dirty="0"/>
              <a:t> em 12 artigos). Nós também utilizados gráficos </a:t>
            </a:r>
            <a:r>
              <a:rPr lang="pt-BR" noProof="0" dirty="0" err="1"/>
              <a:t>UpSet</a:t>
            </a:r>
            <a:r>
              <a:rPr lang="pt-BR" noProof="0" dirty="0"/>
              <a:t> para categorizar os aspectos de cada abordagem. Por exemplo, a categoria de algoritmos de aprendizado de máquina mais utilizada foi a probabilística (utilizada em 21 artigos)</a:t>
            </a:r>
          </a:p>
        </p:txBody>
      </p:sp>
      <p:sp>
        <p:nvSpPr>
          <p:cNvPr id="4" name="Slide Number Placeholder 3"/>
          <p:cNvSpPr>
            <a:spLocks noGrp="1"/>
          </p:cNvSpPr>
          <p:nvPr>
            <p:ph type="sldNum" sz="quarter" idx="5"/>
          </p:nvPr>
        </p:nvSpPr>
        <p:spPr/>
        <p:txBody>
          <a:bodyPr/>
          <a:lstStyle/>
          <a:p>
            <a:fld id="{2E37981E-99AA-524C-88BC-A32F11FE0861}" type="slidenum">
              <a:rPr lang="en-US" smtClean="0"/>
              <a:t>11</a:t>
            </a:fld>
            <a:endParaRPr lang="en-US"/>
          </a:p>
        </p:txBody>
      </p:sp>
    </p:spTree>
    <p:extLst>
      <p:ext uri="{BB962C8B-B14F-4D97-AF65-F5344CB8AC3E}">
        <p14:creationId xmlns:p14="http://schemas.microsoft.com/office/powerpoint/2010/main" val="2040677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 mapeamento sistemático nos possibilitou identificar os seguintes problemas: alguns FLOSS relevantes não foram investigados (como o </a:t>
            </a:r>
            <a:r>
              <a:rPr lang="pt-BR" noProof="0" dirty="0" err="1"/>
              <a:t>Kernel</a:t>
            </a:r>
            <a:r>
              <a:rPr lang="pt-BR" noProof="0" dirty="0"/>
              <a:t> do Linux), a influência da experiência do usuário que relata o bug foi investigada superficialmente, o nível de severidade prevalente nos repositórios foi o nível padrão, a alta dimensionalidade é provocada pelos atributos que são textos não estruturados; a maioria das abordagens são experimentais ou off-line, não estão prontas para a cenários reais; o ciclo de vida do bug </a:t>
            </a:r>
            <a:r>
              <a:rPr lang="pt-BR" noProof="0" dirty="0" err="1"/>
              <a:t>report</a:t>
            </a:r>
            <a:r>
              <a:rPr lang="pt-BR" noProof="0" dirty="0"/>
              <a:t> foi ignorado.</a:t>
            </a:r>
          </a:p>
        </p:txBody>
      </p:sp>
      <p:sp>
        <p:nvSpPr>
          <p:cNvPr id="4" name="Slide Number Placeholder 3"/>
          <p:cNvSpPr>
            <a:spLocks noGrp="1"/>
          </p:cNvSpPr>
          <p:nvPr>
            <p:ph type="sldNum" sz="quarter" idx="5"/>
          </p:nvPr>
        </p:nvSpPr>
        <p:spPr/>
        <p:txBody>
          <a:bodyPr/>
          <a:lstStyle/>
          <a:p>
            <a:fld id="{2E37981E-99AA-524C-88BC-A32F11FE0861}" type="slidenum">
              <a:rPr lang="en-US" smtClean="0"/>
              <a:t>12</a:t>
            </a:fld>
            <a:endParaRPr lang="en-US"/>
          </a:p>
        </p:txBody>
      </p:sp>
    </p:spTree>
    <p:extLst>
      <p:ext uri="{BB962C8B-B14F-4D97-AF65-F5344CB8AC3E}">
        <p14:creationId xmlns:p14="http://schemas.microsoft.com/office/powerpoint/2010/main" val="3292816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No decorrer da nossa pesquisa, tanto através do nosso mapeamento sistemático quanto dos nossos estudos exploratórios, nós percebemos que grande parte dos bugs são fechados em um curto período de tempo por razões de diversas (como um bug não confirmado ou um bug duplicado). Na tabela, por exemplo, 51% dos bug </a:t>
            </a:r>
            <a:r>
              <a:rPr lang="pt-BR" noProof="0" dirty="0" err="1"/>
              <a:t>reports</a:t>
            </a:r>
            <a:r>
              <a:rPr lang="pt-BR" noProof="0" dirty="0"/>
              <a:t> do JDT são fechados em uma semana. Então predizer a severidade para esse grupo de bugs parece não ser muito útil bem como, a quantidade de informações para realizar essa predição poder ser ainda insuficiente. Por outro lado, 90% dos bug com ciclo de vida maior (conhecidos como </a:t>
            </a:r>
            <a:r>
              <a:rPr lang="pt-BR" noProof="0" dirty="0" err="1"/>
              <a:t>long-lived</a:t>
            </a:r>
            <a:r>
              <a:rPr lang="pt-BR" noProof="0" dirty="0"/>
              <a:t> bugs) afetam negativamente a experiência do usuário  e esforços para predizer a severidade desses bugs pode ser mais útil para o usuário e ajudar a equipe </a:t>
            </a:r>
            <a:r>
              <a:rPr lang="pt-BR" noProof="0" dirty="0" err="1"/>
              <a:t>d</a:t>
            </a:r>
            <a:r>
              <a:rPr lang="pt-BR" noProof="0" dirty="0"/>
              <a:t> e desenvolvimento a fecha-los em um tempo menor.</a:t>
            </a:r>
          </a:p>
          <a:p>
            <a:endParaRPr lang="pt-BR" noProof="0" dirty="0"/>
          </a:p>
          <a:p>
            <a:r>
              <a:rPr lang="pt-BR" noProof="0" dirty="0"/>
              <a:t>[O que é confirmado por relatos na literatura de desenvolvedores, dizendo que a predição de severidade seria fundamental para correção mais rápidas desses bugs.]</a:t>
            </a: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13</a:t>
            </a:fld>
            <a:endParaRPr lang="en-US"/>
          </a:p>
        </p:txBody>
      </p:sp>
    </p:spTree>
    <p:extLst>
      <p:ext uri="{BB962C8B-B14F-4D97-AF65-F5344CB8AC3E}">
        <p14:creationId xmlns:p14="http://schemas.microsoft.com/office/powerpoint/2010/main" val="1294583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Uma das nossas hipóteses de pesquisa é que modelagem do contexto temporal dos  bug </a:t>
            </a:r>
            <a:r>
              <a:rPr lang="pt-BR" noProof="0" dirty="0" err="1"/>
              <a:t>reports</a:t>
            </a:r>
            <a:r>
              <a:rPr lang="pt-BR" noProof="0" dirty="0"/>
              <a:t> pode melhorar o desempenho da predição de severidade. Nós podemos enxergar o contexto temporal do bug </a:t>
            </a:r>
            <a:r>
              <a:rPr lang="pt-BR" noProof="0" dirty="0" err="1"/>
              <a:t>report</a:t>
            </a:r>
            <a:r>
              <a:rPr lang="pt-BR" noProof="0" dirty="0"/>
              <a:t> como local, quando as informações dos seus atributos evoluirão no decorrer do seu ciclo de vida. Por exemplo, no momento que um bug </a:t>
            </a:r>
            <a:r>
              <a:rPr lang="pt-BR" noProof="0" dirty="0" err="1"/>
              <a:t>report</a:t>
            </a:r>
            <a:r>
              <a:rPr lang="pt-BR" noProof="0" dirty="0"/>
              <a:t> é criado, provavelmente nenhum comentário será escrito. Entretanto, no decorrer do tempo, diversos comentários poderão ser escritos pelos usuários e essa nova informação pode ajudar a prever com mais precisão a severidade do bug.</a:t>
            </a:r>
          </a:p>
        </p:txBody>
      </p:sp>
      <p:sp>
        <p:nvSpPr>
          <p:cNvPr id="4" name="Slide Number Placeholder 3"/>
          <p:cNvSpPr>
            <a:spLocks noGrp="1"/>
          </p:cNvSpPr>
          <p:nvPr>
            <p:ph type="sldNum" sz="quarter" idx="5"/>
          </p:nvPr>
        </p:nvSpPr>
        <p:spPr/>
        <p:txBody>
          <a:bodyPr/>
          <a:lstStyle/>
          <a:p>
            <a:fld id="{2E37981E-99AA-524C-88BC-A32F11FE0861}" type="slidenum">
              <a:rPr lang="en-US" smtClean="0"/>
              <a:t>14</a:t>
            </a:fld>
            <a:endParaRPr lang="en-US"/>
          </a:p>
        </p:txBody>
      </p:sp>
    </p:spTree>
    <p:extLst>
      <p:ext uri="{BB962C8B-B14F-4D97-AF65-F5344CB8AC3E}">
        <p14:creationId xmlns:p14="http://schemas.microsoft.com/office/powerpoint/2010/main" val="2498840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Além do </a:t>
            </a:r>
            <a:r>
              <a:rPr lang="pt-BR" noProof="0" dirty="0" err="1"/>
              <a:t>context</a:t>
            </a:r>
            <a:r>
              <a:rPr lang="pt-BR" noProof="0" dirty="0"/>
              <a:t> temporal local, existe também o contexto temporal global  que diz respeito ao relacionamento de um bug com outros.. Por exemplo, o bug </a:t>
            </a:r>
            <a:r>
              <a:rPr lang="pt-BR" noProof="0" dirty="0" err="1"/>
              <a:t>report</a:t>
            </a:r>
            <a:r>
              <a:rPr lang="pt-BR" noProof="0" dirty="0"/>
              <a:t> 10078 do HADOOP está relacionado a três outros 3 bug  e “quebra” ou provoca um falha em outros dois. Este bug levou mais de duas semanas para ser corrigido e sua severidade continuou como “</a:t>
            </a:r>
            <a:r>
              <a:rPr lang="pt-BR" noProof="0" dirty="0" err="1"/>
              <a:t>minor</a:t>
            </a:r>
            <a:r>
              <a:rPr lang="pt-BR" noProof="0" dirty="0"/>
              <a:t>” até o seu fechamento. Nós suspeitamos que se a equipe desenvolvimento tivesse a disposição um </a:t>
            </a:r>
            <a:r>
              <a:rPr lang="pt-BR" noProof="0" dirty="0" err="1"/>
              <a:t>preditor</a:t>
            </a:r>
            <a:r>
              <a:rPr lang="pt-BR" noProof="0" dirty="0"/>
              <a:t> que analisasse o contexto temporal local e global, a severidade deste bug poderia ter sido modificada, chamando a atenção da equipe de desenvolvimento para corrigi-lo mais rapidamente..</a:t>
            </a:r>
          </a:p>
        </p:txBody>
      </p:sp>
      <p:sp>
        <p:nvSpPr>
          <p:cNvPr id="4" name="Slide Number Placeholder 3"/>
          <p:cNvSpPr>
            <a:spLocks noGrp="1"/>
          </p:cNvSpPr>
          <p:nvPr>
            <p:ph type="sldNum" sz="quarter" idx="5"/>
          </p:nvPr>
        </p:nvSpPr>
        <p:spPr/>
        <p:txBody>
          <a:bodyPr/>
          <a:lstStyle/>
          <a:p>
            <a:fld id="{2E37981E-99AA-524C-88BC-A32F11FE0861}" type="slidenum">
              <a:rPr lang="en-US" smtClean="0"/>
              <a:t>15</a:t>
            </a:fld>
            <a:endParaRPr lang="en-US"/>
          </a:p>
        </p:txBody>
      </p:sp>
    </p:spTree>
    <p:extLst>
      <p:ext uri="{BB962C8B-B14F-4D97-AF65-F5344CB8AC3E}">
        <p14:creationId xmlns:p14="http://schemas.microsoft.com/office/powerpoint/2010/main" val="3437975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A partir de estudos exploratórios em diversos repositórios, como por exemplo, o CASSANDRA nós identificamos que a severidade major (a default ) é a severidade atribuída à maior porcentagem de bugs (com 48.4%), gerando um desbalanceamento. Isto também ficou evidente, a partir do nosso mapeamento sistemático. O gráfico (ao lado) aponta que dos 27 artigos apenas 7  tentaram tratar a severidade default utilizando métodos convencionais. O restante ignorou a severidade padrão.</a:t>
            </a:r>
          </a:p>
        </p:txBody>
      </p:sp>
      <p:sp>
        <p:nvSpPr>
          <p:cNvPr id="4" name="Slide Number Placeholder 3"/>
          <p:cNvSpPr>
            <a:spLocks noGrp="1"/>
          </p:cNvSpPr>
          <p:nvPr>
            <p:ph type="sldNum" sz="quarter" idx="5"/>
          </p:nvPr>
        </p:nvSpPr>
        <p:spPr/>
        <p:txBody>
          <a:bodyPr/>
          <a:lstStyle/>
          <a:p>
            <a:fld id="{2E37981E-99AA-524C-88BC-A32F11FE0861}" type="slidenum">
              <a:rPr lang="en-US" smtClean="0"/>
              <a:t>16</a:t>
            </a:fld>
            <a:endParaRPr lang="en-US"/>
          </a:p>
        </p:txBody>
      </p:sp>
    </p:spTree>
    <p:extLst>
      <p:ext uri="{BB962C8B-B14F-4D97-AF65-F5344CB8AC3E}">
        <p14:creationId xmlns:p14="http://schemas.microsoft.com/office/powerpoint/2010/main" val="1069929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 bug </a:t>
            </a:r>
            <a:r>
              <a:rPr lang="pt-BR" noProof="0" dirty="0" err="1"/>
              <a:t>report</a:t>
            </a:r>
            <a:r>
              <a:rPr lang="pt-BR" noProof="0" dirty="0"/>
              <a:t> possui três atributos que são textos não estruturados. As propostas encontradas na  literatura para transformar esses atributos em </a:t>
            </a:r>
            <a:r>
              <a:rPr lang="pt-BR" noProof="0" dirty="0" err="1"/>
              <a:t>features</a:t>
            </a:r>
            <a:r>
              <a:rPr lang="pt-BR" noProof="0" dirty="0"/>
              <a:t> utilizaram basicamente o Bag-</a:t>
            </a:r>
            <a:r>
              <a:rPr lang="pt-BR" noProof="0" dirty="0" err="1"/>
              <a:t>of</a:t>
            </a:r>
            <a:r>
              <a:rPr lang="pt-BR" noProof="0" dirty="0"/>
              <a:t>-</a:t>
            </a:r>
            <a:r>
              <a:rPr lang="pt-BR" noProof="0" dirty="0" err="1"/>
              <a:t>Words</a:t>
            </a:r>
            <a:r>
              <a:rPr lang="pt-BR" noProof="0" dirty="0"/>
              <a:t> e  o TF-IDF. Essa abordagem causa o problema de alta dimensionalidade que prejudica o desempenho dos </a:t>
            </a:r>
            <a:r>
              <a:rPr lang="pt-BR" noProof="0" dirty="0" err="1"/>
              <a:t>preditores</a:t>
            </a:r>
            <a:r>
              <a:rPr lang="pt-BR" noProof="0" dirty="0"/>
              <a:t>. Entretanto, poucos artigos utilizaram formalmente um métodos de seleção de </a:t>
            </a:r>
            <a:r>
              <a:rPr lang="pt-BR" noProof="0" dirty="0" err="1"/>
              <a:t>feature</a:t>
            </a:r>
            <a:r>
              <a:rPr lang="pt-BR" noProof="0" dirty="0"/>
              <a:t> e os que utilizaram empregaram métodos convencionais, como o </a:t>
            </a:r>
            <a:r>
              <a:rPr lang="pt-BR" noProof="0" dirty="0" err="1"/>
              <a:t>Information</a:t>
            </a:r>
            <a:r>
              <a:rPr lang="pt-BR" noProof="0" dirty="0"/>
              <a:t> </a:t>
            </a:r>
            <a:r>
              <a:rPr lang="pt-BR" noProof="0" dirty="0" err="1"/>
              <a:t>Gain</a:t>
            </a:r>
            <a:r>
              <a:rPr lang="pt-BR" noProof="0" dirty="0"/>
              <a:t>. Um outra hipótese da nossa pesquisa é que novos métodos de seleção </a:t>
            </a:r>
            <a:r>
              <a:rPr lang="pt-BR" noProof="0" dirty="0" err="1"/>
              <a:t>features</a:t>
            </a:r>
            <a:r>
              <a:rPr lang="pt-BR" noProof="0" dirty="0"/>
              <a:t> que levem com consideração o contexto temporal e tratem o desbalanceamento e a alta dimensionalidade melhorarão o desempenho da predição de nível de severidade</a:t>
            </a:r>
          </a:p>
        </p:txBody>
      </p:sp>
      <p:sp>
        <p:nvSpPr>
          <p:cNvPr id="4" name="Slide Number Placeholder 3"/>
          <p:cNvSpPr>
            <a:spLocks noGrp="1"/>
          </p:cNvSpPr>
          <p:nvPr>
            <p:ph type="sldNum" sz="quarter" idx="5"/>
          </p:nvPr>
        </p:nvSpPr>
        <p:spPr/>
        <p:txBody>
          <a:bodyPr/>
          <a:lstStyle/>
          <a:p>
            <a:fld id="{2E37981E-99AA-524C-88BC-A32F11FE0861}" type="slidenum">
              <a:rPr lang="en-US" smtClean="0"/>
              <a:t>17</a:t>
            </a:fld>
            <a:endParaRPr lang="en-US"/>
          </a:p>
        </p:txBody>
      </p:sp>
    </p:spTree>
    <p:extLst>
      <p:ext uri="{BB962C8B-B14F-4D97-AF65-F5344CB8AC3E}">
        <p14:creationId xmlns:p14="http://schemas.microsoft.com/office/powerpoint/2010/main" val="330592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t>
            </a:r>
            <a:r>
              <a:rPr lang="en-US" dirty="0" err="1"/>
              <a:t>abordagens</a:t>
            </a:r>
            <a:r>
              <a:rPr lang="en-US" dirty="0"/>
              <a:t> </a:t>
            </a:r>
            <a:r>
              <a:rPr lang="en-US" dirty="0" err="1"/>
              <a:t>propostas</a:t>
            </a:r>
            <a:r>
              <a:rPr lang="en-US" dirty="0"/>
              <a:t> </a:t>
            </a:r>
            <a:r>
              <a:rPr lang="en-US" dirty="0" err="1"/>
              <a:t>na</a:t>
            </a:r>
            <a:r>
              <a:rPr lang="en-US" dirty="0"/>
              <a:t> </a:t>
            </a:r>
            <a:r>
              <a:rPr lang="en-US" dirty="0" err="1"/>
              <a:t>literartura</a:t>
            </a:r>
            <a:r>
              <a:rPr lang="en-US" dirty="0"/>
              <a:t> se </a:t>
            </a:r>
            <a:r>
              <a:rPr lang="en-US" dirty="0" err="1"/>
              <a:t>apoiaram</a:t>
            </a:r>
            <a:r>
              <a:rPr lang="en-US" dirty="0"/>
              <a:t> </a:t>
            </a:r>
            <a:r>
              <a:rPr lang="en-US" dirty="0" err="1"/>
              <a:t>em</a:t>
            </a:r>
            <a:r>
              <a:rPr lang="en-US" dirty="0"/>
              <a:t> </a:t>
            </a:r>
            <a:r>
              <a:rPr lang="en-US" dirty="0" err="1"/>
              <a:t>algoritmos</a:t>
            </a:r>
            <a:r>
              <a:rPr lang="en-US" dirty="0"/>
              <a:t> </a:t>
            </a:r>
            <a:r>
              <a:rPr lang="en-US" dirty="0" err="1"/>
              <a:t>tradicionais</a:t>
            </a:r>
            <a:r>
              <a:rPr lang="en-US" dirty="0"/>
              <a:t> de </a:t>
            </a:r>
            <a:r>
              <a:rPr lang="en-US" dirty="0" err="1"/>
              <a:t>aprendizado</a:t>
            </a:r>
            <a:r>
              <a:rPr lang="en-US" dirty="0"/>
              <a:t> de </a:t>
            </a:r>
            <a:r>
              <a:rPr lang="en-US" dirty="0" err="1"/>
              <a:t>máquina</a:t>
            </a:r>
            <a:r>
              <a:rPr lang="en-US" dirty="0"/>
              <a:t>, boa </a:t>
            </a:r>
            <a:r>
              <a:rPr lang="en-US" dirty="0" err="1"/>
              <a:t>parte</a:t>
            </a:r>
            <a:r>
              <a:rPr lang="en-US" dirty="0"/>
              <a:t> </a:t>
            </a:r>
            <a:r>
              <a:rPr lang="en-US" dirty="0" err="1"/>
              <a:t>delas</a:t>
            </a:r>
            <a:r>
              <a:rPr lang="en-US" dirty="0"/>
              <a:t> </a:t>
            </a:r>
            <a:r>
              <a:rPr lang="en-US" dirty="0" err="1"/>
              <a:t>utilizaram</a:t>
            </a:r>
            <a:r>
              <a:rPr lang="en-US" dirty="0"/>
              <a:t> </a:t>
            </a:r>
            <a:r>
              <a:rPr lang="en-US" dirty="0" err="1"/>
              <a:t>algoritmos</a:t>
            </a:r>
            <a:r>
              <a:rPr lang="en-US" dirty="0"/>
              <a:t> </a:t>
            </a:r>
            <a:r>
              <a:rPr lang="en-US" dirty="0" err="1"/>
              <a:t>baseados</a:t>
            </a:r>
            <a:r>
              <a:rPr lang="en-US" dirty="0"/>
              <a:t> </a:t>
            </a:r>
            <a:r>
              <a:rPr lang="en-US" dirty="0" err="1"/>
              <a:t>em</a:t>
            </a:r>
            <a:r>
              <a:rPr lang="en-US" dirty="0"/>
              <a:t> </a:t>
            </a:r>
            <a:r>
              <a:rPr lang="en-US" dirty="0" err="1"/>
              <a:t>distância</a:t>
            </a:r>
            <a:r>
              <a:rPr lang="en-US" dirty="0"/>
              <a:t> e </a:t>
            </a:r>
            <a:r>
              <a:rPr lang="en-US" dirty="0" err="1"/>
              <a:t>probabilísticos</a:t>
            </a:r>
            <a:r>
              <a:rPr lang="en-US" dirty="0"/>
              <a:t>, </a:t>
            </a:r>
            <a:r>
              <a:rPr lang="en-US" dirty="0" err="1"/>
              <a:t>como</a:t>
            </a:r>
            <a:r>
              <a:rPr lang="en-US" dirty="0"/>
              <a:t> o </a:t>
            </a:r>
            <a:r>
              <a:rPr lang="en-US" dirty="0" err="1"/>
              <a:t>kNN</a:t>
            </a:r>
            <a:r>
              <a:rPr lang="en-US" dirty="0"/>
              <a:t> e o </a:t>
            </a:r>
            <a:r>
              <a:rPr lang="en-US" dirty="0" err="1"/>
              <a:t>Näive</a:t>
            </a:r>
            <a:r>
              <a:rPr lang="en-US" dirty="0"/>
              <a:t> Byes. </a:t>
            </a:r>
            <a:r>
              <a:rPr lang="en-US" dirty="0" err="1"/>
              <a:t>Nossa</a:t>
            </a:r>
            <a:r>
              <a:rPr lang="en-US" dirty="0"/>
              <a:t> </a:t>
            </a:r>
            <a:r>
              <a:rPr lang="en-US" dirty="0" err="1"/>
              <a:t>última</a:t>
            </a:r>
            <a:r>
              <a:rPr lang="en-US" dirty="0"/>
              <a:t> </a:t>
            </a:r>
            <a:r>
              <a:rPr lang="en-US" dirty="0" err="1"/>
              <a:t>hipótese</a:t>
            </a:r>
            <a:r>
              <a:rPr lang="en-US" dirty="0"/>
              <a:t> de </a:t>
            </a:r>
            <a:r>
              <a:rPr lang="en-US" dirty="0" err="1"/>
              <a:t>pesquisa</a:t>
            </a:r>
            <a:r>
              <a:rPr lang="en-US" dirty="0"/>
              <a:t>, assume que </a:t>
            </a:r>
            <a:r>
              <a:rPr lang="en-US" dirty="0" err="1"/>
              <a:t>métodos</a:t>
            </a:r>
            <a:r>
              <a:rPr lang="en-US" dirty="0"/>
              <a:t> de </a:t>
            </a:r>
            <a:r>
              <a:rPr lang="en-US" dirty="0" err="1"/>
              <a:t>aprendizado</a:t>
            </a:r>
            <a:r>
              <a:rPr lang="en-US" dirty="0"/>
              <a:t> de </a:t>
            </a:r>
            <a:r>
              <a:rPr lang="en-US" dirty="0" err="1"/>
              <a:t>máquina</a:t>
            </a:r>
            <a:r>
              <a:rPr lang="en-US" dirty="0"/>
              <a:t> no </a:t>
            </a:r>
            <a:r>
              <a:rPr lang="en-US" dirty="0" err="1"/>
              <a:t>estado</a:t>
            </a:r>
            <a:r>
              <a:rPr lang="en-US" dirty="0"/>
              <a:t>-da-</a:t>
            </a:r>
            <a:r>
              <a:rPr lang="en-US" dirty="0" err="1"/>
              <a:t>arte</a:t>
            </a:r>
            <a:r>
              <a:rPr lang="en-US" dirty="0"/>
              <a:t>  (</a:t>
            </a:r>
            <a:r>
              <a:rPr lang="en-US" dirty="0" err="1"/>
              <a:t>por</a:t>
            </a:r>
            <a:r>
              <a:rPr lang="en-US" dirty="0"/>
              <a:t> </a:t>
            </a:r>
            <a:r>
              <a:rPr lang="en-US" dirty="0" err="1"/>
              <a:t>exemplo</a:t>
            </a:r>
            <a:r>
              <a:rPr lang="en-US" dirty="0"/>
              <a:t>, </a:t>
            </a:r>
            <a:r>
              <a:rPr lang="en-US" dirty="0" err="1"/>
              <a:t>baseado</a:t>
            </a:r>
            <a:r>
              <a:rPr lang="en-US" dirty="0"/>
              <a:t> </a:t>
            </a:r>
            <a:r>
              <a:rPr lang="en-US" dirty="0" err="1"/>
              <a:t>em</a:t>
            </a:r>
            <a:r>
              <a:rPr lang="en-US" dirty="0"/>
              <a:t> data-driven) </a:t>
            </a:r>
            <a:r>
              <a:rPr lang="pt-BR" noProof="0" dirty="0"/>
              <a:t>melhorarão o desempenho da predição de nível de severidade</a:t>
            </a:r>
          </a:p>
        </p:txBody>
      </p:sp>
      <p:sp>
        <p:nvSpPr>
          <p:cNvPr id="4" name="Slide Number Placeholder 3"/>
          <p:cNvSpPr>
            <a:spLocks noGrp="1"/>
          </p:cNvSpPr>
          <p:nvPr>
            <p:ph type="sldNum" sz="quarter" idx="5"/>
          </p:nvPr>
        </p:nvSpPr>
        <p:spPr/>
        <p:txBody>
          <a:bodyPr/>
          <a:lstStyle/>
          <a:p>
            <a:fld id="{2E37981E-99AA-524C-88BC-A32F11FE0861}" type="slidenum">
              <a:rPr lang="en-US" smtClean="0"/>
              <a:t>18</a:t>
            </a:fld>
            <a:endParaRPr lang="en-US"/>
          </a:p>
        </p:txBody>
      </p:sp>
    </p:spTree>
    <p:extLst>
      <p:ext uri="{BB962C8B-B14F-4D97-AF65-F5344CB8AC3E}">
        <p14:creationId xmlns:p14="http://schemas.microsoft.com/office/powerpoint/2010/main" val="1440446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Nossos</a:t>
            </a:r>
            <a:r>
              <a:rPr lang="en-US" dirty="0"/>
              <a:t> </a:t>
            </a:r>
            <a:r>
              <a:rPr lang="en-US" dirty="0" err="1"/>
              <a:t>novos</a:t>
            </a:r>
            <a:r>
              <a:rPr lang="en-US" dirty="0"/>
              <a:t> </a:t>
            </a:r>
            <a:r>
              <a:rPr lang="en-US" dirty="0" err="1"/>
              <a:t>modelos</a:t>
            </a:r>
            <a:r>
              <a:rPr lang="en-US" dirty="0"/>
              <a:t> de </a:t>
            </a:r>
            <a:r>
              <a:rPr lang="en-US" dirty="0" err="1"/>
              <a:t>apresendizagem</a:t>
            </a:r>
            <a:r>
              <a:rPr lang="en-US" dirty="0"/>
              <a:t> para </a:t>
            </a:r>
            <a:r>
              <a:rPr lang="en-US" dirty="0" err="1"/>
              <a:t>tratar</a:t>
            </a:r>
            <a:r>
              <a:rPr lang="en-US" dirty="0"/>
              <a:t> </a:t>
            </a:r>
            <a:r>
              <a:rPr lang="en-US" dirty="0" err="1"/>
              <a:t>os</a:t>
            </a:r>
            <a:r>
              <a:rPr lang="en-US" dirty="0"/>
              <a:t> </a:t>
            </a:r>
            <a:r>
              <a:rPr lang="en-US" dirty="0" err="1"/>
              <a:t>problemas</a:t>
            </a:r>
            <a:r>
              <a:rPr lang="en-US" dirty="0"/>
              <a:t> </a:t>
            </a:r>
            <a:r>
              <a:rPr lang="en-US" dirty="0" err="1"/>
              <a:t>selecionados</a:t>
            </a:r>
            <a:r>
              <a:rPr lang="en-US" dirty="0"/>
              <a:t> e </a:t>
            </a:r>
            <a:r>
              <a:rPr lang="en-US" dirty="0" err="1"/>
              <a:t>avançar</a:t>
            </a:r>
            <a:r>
              <a:rPr lang="en-US" dirty="0"/>
              <a:t> o </a:t>
            </a:r>
            <a:r>
              <a:rPr lang="en-US" dirty="0" err="1"/>
              <a:t>estado</a:t>
            </a:r>
            <a:r>
              <a:rPr lang="en-US" dirty="0"/>
              <a:t> da </a:t>
            </a:r>
            <a:r>
              <a:rPr lang="en-US" dirty="0" err="1"/>
              <a:t>arte</a:t>
            </a:r>
            <a:r>
              <a:rPr lang="en-US" dirty="0"/>
              <a:t> </a:t>
            </a:r>
            <a:r>
              <a:rPr lang="en-US" dirty="0" err="1"/>
              <a:t>é</a:t>
            </a:r>
            <a:r>
              <a:rPr lang="en-US" dirty="0"/>
              <a:t> </a:t>
            </a:r>
            <a:r>
              <a:rPr lang="en-US" dirty="0" err="1"/>
              <a:t>baseiam</a:t>
            </a:r>
            <a:r>
              <a:rPr lang="en-US" dirty="0"/>
              <a:t>-se de </a:t>
            </a:r>
            <a:r>
              <a:rPr lang="en-US" dirty="0" err="1"/>
              <a:t>três</a:t>
            </a:r>
            <a:r>
              <a:rPr lang="en-US" dirty="0"/>
              <a:t> </a:t>
            </a:r>
            <a:r>
              <a:rPr lang="en-US" dirty="0" err="1"/>
              <a:t>grandes</a:t>
            </a:r>
            <a:r>
              <a:rPr lang="en-US" dirty="0"/>
              <a:t> </a:t>
            </a:r>
            <a:r>
              <a:rPr lang="en-US" dirty="0" err="1"/>
              <a:t>módulos</a:t>
            </a:r>
            <a:r>
              <a:rPr lang="en-US" dirty="0"/>
              <a:t>: o </a:t>
            </a:r>
            <a:r>
              <a:rPr lang="en-US" dirty="0" err="1"/>
              <a:t>módulo</a:t>
            </a:r>
            <a:r>
              <a:rPr lang="en-US" dirty="0"/>
              <a:t> de </a:t>
            </a:r>
            <a:r>
              <a:rPr lang="en-US" dirty="0" err="1"/>
              <a:t>extração</a:t>
            </a:r>
            <a:r>
              <a:rPr lang="en-US" dirty="0"/>
              <a:t> de bug reports, o </a:t>
            </a:r>
            <a:r>
              <a:rPr lang="en-US" dirty="0" err="1"/>
              <a:t>módulo</a:t>
            </a:r>
            <a:r>
              <a:rPr lang="en-US" dirty="0"/>
              <a:t> de pre-</a:t>
            </a:r>
            <a:r>
              <a:rPr lang="en-US" dirty="0" err="1"/>
              <a:t>processamento</a:t>
            </a:r>
            <a:r>
              <a:rPr lang="en-US" dirty="0"/>
              <a:t> e o </a:t>
            </a:r>
            <a:r>
              <a:rPr lang="en-US" dirty="0" err="1"/>
              <a:t>módulo</a:t>
            </a:r>
            <a:r>
              <a:rPr lang="en-US" dirty="0"/>
              <a:t> de </a:t>
            </a:r>
            <a:r>
              <a:rPr lang="en-US" dirty="0" err="1"/>
              <a:t>predição</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19</a:t>
            </a:fld>
            <a:endParaRPr lang="en-US"/>
          </a:p>
        </p:txBody>
      </p:sp>
    </p:spTree>
    <p:extLst>
      <p:ext uri="{BB962C8B-B14F-4D97-AF65-F5344CB8AC3E}">
        <p14:creationId xmlns:p14="http://schemas.microsoft.com/office/powerpoint/2010/main" val="92800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pt-BR" sz="2000" noProof="0" dirty="0"/>
              <a:t>A apresentação está divida nos seguintes tópicos: o contexto no qual o trabalho está inserido, #o porquê de pesquisamos esse tema, #os objetivos que buscamos alcançar, #os trabalhos relacionados, #a descrição da nossa proposta de pesquisa, #o nosso planejamento e, #por último, as contribuições esperadas ao final da nosso trabalho.</a:t>
            </a:r>
          </a:p>
        </p:txBody>
      </p:sp>
      <p:sp>
        <p:nvSpPr>
          <p:cNvPr id="4" name="Slide Number Placeholder 3"/>
          <p:cNvSpPr>
            <a:spLocks noGrp="1"/>
          </p:cNvSpPr>
          <p:nvPr>
            <p:ph type="sldNum" sz="quarter" idx="5"/>
          </p:nvPr>
        </p:nvSpPr>
        <p:spPr/>
        <p:txBody>
          <a:bodyPr/>
          <a:lstStyle/>
          <a:p>
            <a:fld id="{2E37981E-99AA-524C-88BC-A32F11FE0861}" type="slidenum">
              <a:rPr lang="en-US" smtClean="0"/>
              <a:t>2</a:t>
            </a:fld>
            <a:endParaRPr lang="en-US"/>
          </a:p>
        </p:txBody>
      </p:sp>
    </p:spTree>
    <p:extLst>
      <p:ext uri="{BB962C8B-B14F-4D97-AF65-F5344CB8AC3E}">
        <p14:creationId xmlns:p14="http://schemas.microsoft.com/office/powerpoint/2010/main" val="352535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O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primeiro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módulo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é</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um extractor de bug reports.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Esse</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extractor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foi</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escrito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em</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Java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utilizando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padrões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de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projeto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para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facilitar</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extensão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para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suportar</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formatos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de bug reports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em</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XML, HTML e outros.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Atualmente</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o extractor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esta</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preparado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para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extrair</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bug reports do Bugzilla e do Jira. A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saída</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do extractor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é</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armazenada</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no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formato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CSV.</a:t>
            </a:r>
          </a:p>
        </p:txBody>
      </p:sp>
      <p:sp>
        <p:nvSpPr>
          <p:cNvPr id="4" name="Slide Number Placeholder 3"/>
          <p:cNvSpPr>
            <a:spLocks noGrp="1"/>
          </p:cNvSpPr>
          <p:nvPr>
            <p:ph type="sldNum" sz="quarter" idx="5"/>
          </p:nvPr>
        </p:nvSpPr>
        <p:spPr/>
        <p:txBody>
          <a:bodyPr/>
          <a:lstStyle/>
          <a:p>
            <a:fld id="{2E37981E-99AA-524C-88BC-A32F11FE0861}" type="slidenum">
              <a:rPr lang="en-US" smtClean="0"/>
              <a:t>20</a:t>
            </a:fld>
            <a:endParaRPr lang="en-US"/>
          </a:p>
        </p:txBody>
      </p:sp>
    </p:spTree>
    <p:extLst>
      <p:ext uri="{BB962C8B-B14F-4D97-AF65-F5344CB8AC3E}">
        <p14:creationId xmlns:p14="http://schemas.microsoft.com/office/powerpoint/2010/main" val="122742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O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segundo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módulo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é</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encarregado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de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realizar</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o pre-</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processamento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de dados.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Ele</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foi</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escrito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em</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R e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tranforma</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os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dados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brutos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para um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formato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consistente</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para o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aprendizado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de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máquina</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Executanto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as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atividades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de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checagem</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de tips,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normalização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correção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e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mineração</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de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textos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21</a:t>
            </a:fld>
            <a:endParaRPr lang="en-US"/>
          </a:p>
        </p:txBody>
      </p:sp>
    </p:spTree>
    <p:extLst>
      <p:ext uri="{BB962C8B-B14F-4D97-AF65-F5344CB8AC3E}">
        <p14:creationId xmlns:p14="http://schemas.microsoft.com/office/powerpoint/2010/main" val="791041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 próximo módulo o módulo de predição é subdividido em quatro </a:t>
            </a:r>
            <a:r>
              <a:rPr lang="pt-BR" noProof="0" dirty="0" err="1"/>
              <a:t>submódulos</a:t>
            </a:r>
            <a:r>
              <a:rPr lang="pt-BR" noProof="0" dirty="0"/>
              <a:t>: o primeiro </a:t>
            </a:r>
            <a:r>
              <a:rPr lang="pt-BR" noProof="0" dirty="0" err="1"/>
              <a:t>submódulo</a:t>
            </a:r>
            <a:r>
              <a:rPr lang="pt-BR" noProof="0" dirty="0"/>
              <a:t> será encarretado da organização do contexto temporal (local e global) dos bug </a:t>
            </a:r>
            <a:r>
              <a:rPr lang="pt-BR" noProof="0" dirty="0" err="1"/>
              <a:t>reports</a:t>
            </a:r>
            <a:r>
              <a:rPr lang="pt-BR" noProof="0" dirty="0"/>
              <a:t>.  Como ponto de partida, nós </a:t>
            </a:r>
            <a:r>
              <a:rPr lang="pt-BR" noProof="0" dirty="0" err="1"/>
              <a:t>extenderemos</a:t>
            </a:r>
            <a:r>
              <a:rPr lang="pt-BR" noProof="0" dirty="0"/>
              <a:t> o Bag </a:t>
            </a:r>
            <a:r>
              <a:rPr lang="pt-BR" noProof="0" dirty="0" err="1"/>
              <a:t>of</a:t>
            </a:r>
            <a:r>
              <a:rPr lang="pt-BR" noProof="0" dirty="0"/>
              <a:t> Textual </a:t>
            </a:r>
            <a:r>
              <a:rPr lang="pt-BR" noProof="0" dirty="0" err="1"/>
              <a:t>Graph</a:t>
            </a:r>
            <a:r>
              <a:rPr lang="pt-BR" noProof="0" dirty="0"/>
              <a:t>(</a:t>
            </a:r>
            <a:r>
              <a:rPr lang="pt-BR" noProof="0" dirty="0" err="1"/>
              <a:t>BoTG</a:t>
            </a:r>
            <a:r>
              <a:rPr lang="pt-BR" noProof="0" dirty="0"/>
              <a:t>) desenvolvido pelo aluno </a:t>
            </a:r>
            <a:r>
              <a:rPr lang="pt-BR" noProof="0" dirty="0" err="1"/>
              <a:t>Ícaro</a:t>
            </a:r>
            <a:r>
              <a:rPr lang="pt-BR" noProof="0" dirty="0"/>
              <a:t> Dourado, sob a orientação do Prof. Ricardo. Esse modelo de representação de textos baseados em grafos pode representar informações estruturais ou semânticas.</a:t>
            </a:r>
          </a:p>
        </p:txBody>
      </p:sp>
      <p:sp>
        <p:nvSpPr>
          <p:cNvPr id="4" name="Slide Number Placeholder 3"/>
          <p:cNvSpPr>
            <a:spLocks noGrp="1"/>
          </p:cNvSpPr>
          <p:nvPr>
            <p:ph type="sldNum" sz="quarter" idx="5"/>
          </p:nvPr>
        </p:nvSpPr>
        <p:spPr/>
        <p:txBody>
          <a:bodyPr/>
          <a:lstStyle/>
          <a:p>
            <a:fld id="{2E37981E-99AA-524C-88BC-A32F11FE0861}" type="slidenum">
              <a:rPr lang="en-US" smtClean="0"/>
              <a:t>22</a:t>
            </a:fld>
            <a:endParaRPr lang="en-US"/>
          </a:p>
        </p:txBody>
      </p:sp>
    </p:spTree>
    <p:extLst>
      <p:ext uri="{BB962C8B-B14F-4D97-AF65-F5344CB8AC3E}">
        <p14:creationId xmlns:p14="http://schemas.microsoft.com/office/powerpoint/2010/main" val="2606846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Nós desenvolveremos um método de seleção de </a:t>
            </a:r>
            <a:r>
              <a:rPr lang="pt-BR" noProof="0" dirty="0" err="1"/>
              <a:t>features</a:t>
            </a:r>
            <a:r>
              <a:rPr lang="pt-BR" noProof="0" dirty="0"/>
              <a:t> que além de tratar as informações do </a:t>
            </a:r>
            <a:r>
              <a:rPr lang="pt-BR" noProof="0" dirty="0" err="1"/>
              <a:t>context</a:t>
            </a:r>
            <a:r>
              <a:rPr lang="pt-BR" noProof="0" dirty="0"/>
              <a:t> temporal, deverá ser adequado para dados desbalanceados e em alta dimensão.  Como ponto de partida, nós utilizaremos abordagens promissoras para classificação de documentos baseadas em programação genética.</a:t>
            </a:r>
          </a:p>
        </p:txBody>
      </p:sp>
      <p:sp>
        <p:nvSpPr>
          <p:cNvPr id="4" name="Slide Number Placeholder 3"/>
          <p:cNvSpPr>
            <a:spLocks noGrp="1"/>
          </p:cNvSpPr>
          <p:nvPr>
            <p:ph type="sldNum" sz="quarter" idx="5"/>
          </p:nvPr>
        </p:nvSpPr>
        <p:spPr/>
        <p:txBody>
          <a:bodyPr/>
          <a:lstStyle/>
          <a:p>
            <a:fld id="{2E37981E-99AA-524C-88BC-A32F11FE0861}" type="slidenum">
              <a:rPr lang="en-US" smtClean="0"/>
              <a:t>23</a:t>
            </a:fld>
            <a:endParaRPr lang="en-US"/>
          </a:p>
        </p:txBody>
      </p:sp>
    </p:spTree>
    <p:extLst>
      <p:ext uri="{BB962C8B-B14F-4D97-AF65-F5344CB8AC3E}">
        <p14:creationId xmlns:p14="http://schemas.microsoft.com/office/powerpoint/2010/main" val="1055831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Considerando as informações dos </a:t>
            </a:r>
            <a:r>
              <a:rPr lang="pt-BR" noProof="0" dirty="0" err="1"/>
              <a:t>submódulos</a:t>
            </a:r>
            <a:r>
              <a:rPr lang="pt-BR" noProof="0" dirty="0"/>
              <a:t> anteriores, para completar um de nossos modelos aprendizagem nos utilizaremos algoritmos tradicionais de aprendizado de máquina para a predição do nível de severidade. Fazendo assim nós poderemos comparar diretamente a nossa abordagem com as abordagens propostas na literatura. Como ponto de partida, nós empregaremos os algoritmos mais utilizados na literatura.</a:t>
            </a:r>
          </a:p>
        </p:txBody>
      </p:sp>
      <p:sp>
        <p:nvSpPr>
          <p:cNvPr id="4" name="Slide Number Placeholder 3"/>
          <p:cNvSpPr>
            <a:spLocks noGrp="1"/>
          </p:cNvSpPr>
          <p:nvPr>
            <p:ph type="sldNum" sz="quarter" idx="5"/>
          </p:nvPr>
        </p:nvSpPr>
        <p:spPr/>
        <p:txBody>
          <a:bodyPr/>
          <a:lstStyle/>
          <a:p>
            <a:fld id="{2E37981E-99AA-524C-88BC-A32F11FE0861}" type="slidenum">
              <a:rPr lang="en-US" smtClean="0"/>
              <a:t>24</a:t>
            </a:fld>
            <a:endParaRPr lang="en-US"/>
          </a:p>
        </p:txBody>
      </p:sp>
    </p:spTree>
    <p:extLst>
      <p:ext uri="{BB962C8B-B14F-4D97-AF65-F5344CB8AC3E}">
        <p14:creationId xmlns:p14="http://schemas.microsoft.com/office/powerpoint/2010/main" val="734980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Nenhuma abordagem da literatura utilizou métodos baseados em data-</a:t>
            </a:r>
            <a:r>
              <a:rPr lang="pt-BR" noProof="0" dirty="0" err="1"/>
              <a:t>driven</a:t>
            </a:r>
            <a:r>
              <a:rPr lang="pt-BR" noProof="0" dirty="0"/>
              <a:t> no estado da arte, como redes neurais profundas. Nós propomos outro modelo de aprendizagem que preencherá essa lacuna. Como ponto de partida, nós utilizaremos as redes </a:t>
            </a:r>
            <a:r>
              <a:rPr lang="pt-BR" noProof="0" dirty="0" err="1"/>
              <a:t>convolucionais</a:t>
            </a:r>
            <a:r>
              <a:rPr lang="pt-BR" noProof="0" dirty="0"/>
              <a:t> e redes recorrentes. Estas duas redes tem sido utilizados com sucesso na classificação de documentos e podem representar abordagens promissoras para solucionar nosso problema.</a:t>
            </a:r>
            <a:endParaRPr lang="pt-BR" sz="1200" noProof="0" dirty="0">
              <a:solidFill>
                <a:schemeClr val="accent6"/>
              </a:solidFill>
              <a:latin typeface="Arial" panose="020B0604020202020204" pitchFamily="34" charset="0"/>
              <a:ea typeface="Tahoma" panose="020B0604030504040204" pitchFamily="34" charset="0"/>
              <a:cs typeface="Arial" panose="020B0604020202020204" pitchFamily="34" charset="0"/>
            </a:endParaRP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25</a:t>
            </a:fld>
            <a:endParaRPr lang="en-US"/>
          </a:p>
        </p:txBody>
      </p:sp>
    </p:spTree>
    <p:extLst>
      <p:ext uri="{BB962C8B-B14F-4D97-AF65-F5344CB8AC3E}">
        <p14:creationId xmlns:p14="http://schemas.microsoft.com/office/powerpoint/2010/main" val="514278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 </a:t>
            </a:r>
            <a:r>
              <a:rPr lang="en-US" dirty="0" err="1"/>
              <a:t>nosso</a:t>
            </a:r>
            <a:r>
              <a:rPr lang="en-US" dirty="0"/>
              <a:t> timeline </a:t>
            </a:r>
            <a:r>
              <a:rPr lang="en-US" dirty="0" err="1"/>
              <a:t>apresenta</a:t>
            </a:r>
            <a:r>
              <a:rPr lang="en-US" dirty="0"/>
              <a:t> </a:t>
            </a:r>
            <a:r>
              <a:rPr lang="en-US" dirty="0" err="1"/>
              <a:t>resumidamenta</a:t>
            </a:r>
            <a:r>
              <a:rPr lang="en-US" dirty="0"/>
              <a:t> as </a:t>
            </a:r>
            <a:r>
              <a:rPr lang="en-US" dirty="0" err="1"/>
              <a:t>atividades</a:t>
            </a:r>
            <a:r>
              <a:rPr lang="en-US" dirty="0"/>
              <a:t> macros que </a:t>
            </a:r>
            <a:r>
              <a:rPr lang="en-US" dirty="0" err="1"/>
              <a:t>já</a:t>
            </a:r>
            <a:r>
              <a:rPr lang="en-US" dirty="0"/>
              <a:t> </a:t>
            </a:r>
            <a:r>
              <a:rPr lang="en-US" dirty="0" err="1"/>
              <a:t>executamos</a:t>
            </a:r>
            <a:r>
              <a:rPr lang="en-US" dirty="0"/>
              <a:t> (</a:t>
            </a:r>
            <a:r>
              <a:rPr lang="en-US" dirty="0" err="1"/>
              <a:t>atividades</a:t>
            </a:r>
            <a:r>
              <a:rPr lang="en-US" dirty="0"/>
              <a:t> b, c, d e e) e as </a:t>
            </a:r>
            <a:r>
              <a:rPr lang="en-US" dirty="0" err="1"/>
              <a:t>etapas</a:t>
            </a:r>
            <a:r>
              <a:rPr lang="en-US" dirty="0"/>
              <a:t> que </a:t>
            </a:r>
            <a:r>
              <a:rPr lang="en-US" dirty="0" err="1"/>
              <a:t>nós</a:t>
            </a:r>
            <a:r>
              <a:rPr lang="en-US" dirty="0"/>
              <a:t> </a:t>
            </a:r>
            <a:r>
              <a:rPr lang="en-US" dirty="0" err="1"/>
              <a:t>predentemos</a:t>
            </a:r>
            <a:r>
              <a:rPr lang="en-US" dirty="0"/>
              <a:t> </a:t>
            </a:r>
            <a:r>
              <a:rPr lang="en-US" dirty="0" err="1"/>
              <a:t>executar</a:t>
            </a:r>
            <a:r>
              <a:rPr lang="en-US" dirty="0"/>
              <a:t> </a:t>
            </a:r>
            <a:r>
              <a:rPr lang="en-US" dirty="0" err="1"/>
              <a:t>ou</a:t>
            </a:r>
            <a:r>
              <a:rPr lang="en-US" dirty="0"/>
              <a:t> </a:t>
            </a:r>
            <a:r>
              <a:rPr lang="en-US" dirty="0" err="1"/>
              <a:t>continuar</a:t>
            </a:r>
            <a:r>
              <a:rPr lang="en-US" dirty="0"/>
              <a:t> </a:t>
            </a:r>
            <a:r>
              <a:rPr lang="en-US" dirty="0" err="1"/>
              <a:t>executando</a:t>
            </a:r>
            <a:r>
              <a:rPr lang="en-US" dirty="0"/>
              <a:t> (a, f, g, h, </a:t>
            </a:r>
            <a:r>
              <a:rPr lang="en-US" dirty="0" err="1"/>
              <a:t>i</a:t>
            </a:r>
            <a:r>
              <a:rPr lang="en-US" dirty="0"/>
              <a:t>, j e l).</a:t>
            </a:r>
          </a:p>
        </p:txBody>
      </p:sp>
      <p:sp>
        <p:nvSpPr>
          <p:cNvPr id="4" name="Slide Number Placeholder 3"/>
          <p:cNvSpPr>
            <a:spLocks noGrp="1"/>
          </p:cNvSpPr>
          <p:nvPr>
            <p:ph type="sldNum" sz="quarter" idx="5"/>
          </p:nvPr>
        </p:nvSpPr>
        <p:spPr/>
        <p:txBody>
          <a:bodyPr/>
          <a:lstStyle/>
          <a:p>
            <a:fld id="{2E37981E-99AA-524C-88BC-A32F11FE0861}" type="slidenum">
              <a:rPr lang="en-US" smtClean="0"/>
              <a:t>26</a:t>
            </a:fld>
            <a:endParaRPr lang="en-US"/>
          </a:p>
        </p:txBody>
      </p:sp>
    </p:spTree>
    <p:extLst>
      <p:ext uri="{BB962C8B-B14F-4D97-AF65-F5344CB8AC3E}">
        <p14:creationId xmlns:p14="http://schemas.microsoft.com/office/powerpoint/2010/main" val="4168217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Uma </a:t>
            </a:r>
            <a:r>
              <a:rPr lang="en-US" dirty="0" err="1"/>
              <a:t>atividade</a:t>
            </a:r>
            <a:r>
              <a:rPr lang="en-US" dirty="0"/>
              <a:t> </a:t>
            </a:r>
            <a:r>
              <a:rPr lang="en-US" dirty="0" err="1"/>
              <a:t>preliminar</a:t>
            </a:r>
            <a:r>
              <a:rPr lang="en-US" dirty="0"/>
              <a:t> que </a:t>
            </a:r>
            <a:r>
              <a:rPr lang="en-US" dirty="0" err="1"/>
              <a:t>nós</a:t>
            </a:r>
            <a:r>
              <a:rPr lang="en-US" dirty="0"/>
              <a:t> </a:t>
            </a:r>
            <a:r>
              <a:rPr lang="en-US" dirty="0" err="1"/>
              <a:t>realizamos</a:t>
            </a:r>
            <a:r>
              <a:rPr lang="en-US" dirty="0"/>
              <a:t> </a:t>
            </a:r>
            <a:r>
              <a:rPr lang="en-US" dirty="0" err="1"/>
              <a:t>foi</a:t>
            </a:r>
            <a:r>
              <a:rPr lang="en-US" dirty="0"/>
              <a:t> um </a:t>
            </a:r>
            <a:r>
              <a:rPr lang="en-US" dirty="0" err="1"/>
              <a:t>estudo</a:t>
            </a:r>
            <a:r>
              <a:rPr lang="en-US" dirty="0"/>
              <a:t> </a:t>
            </a:r>
            <a:r>
              <a:rPr lang="en-US" dirty="0" err="1"/>
              <a:t>exploratório</a:t>
            </a:r>
            <a:r>
              <a:rPr lang="en-US" dirty="0"/>
              <a:t> de </a:t>
            </a:r>
            <a:r>
              <a:rPr lang="en-US" dirty="0" err="1"/>
              <a:t>diversos</a:t>
            </a:r>
            <a:r>
              <a:rPr lang="en-US" dirty="0"/>
              <a:t> </a:t>
            </a:r>
            <a:r>
              <a:rPr lang="en-US" dirty="0" err="1"/>
              <a:t>projetos</a:t>
            </a:r>
            <a:r>
              <a:rPr lang="en-US" dirty="0"/>
              <a:t> FLOSS, entre </a:t>
            </a:r>
            <a:r>
              <a:rPr lang="en-US" dirty="0" err="1"/>
              <a:t>eles</a:t>
            </a:r>
            <a:r>
              <a:rPr lang="en-US" dirty="0"/>
              <a:t> o Cassandra e o Hadoop. Nessa </a:t>
            </a:r>
            <a:r>
              <a:rPr lang="en-US" dirty="0" err="1"/>
              <a:t>atividade</a:t>
            </a:r>
            <a:r>
              <a:rPr lang="en-US" dirty="0"/>
              <a:t> </a:t>
            </a:r>
            <a:r>
              <a:rPr lang="en-US" dirty="0" err="1"/>
              <a:t>nós</a:t>
            </a:r>
            <a:r>
              <a:rPr lang="en-US" dirty="0"/>
              <a:t> </a:t>
            </a:r>
            <a:r>
              <a:rPr lang="en-US" dirty="0" err="1"/>
              <a:t>fizemos</a:t>
            </a:r>
            <a:r>
              <a:rPr lang="en-US" dirty="0"/>
              <a:t> </a:t>
            </a:r>
            <a:r>
              <a:rPr lang="en-US" dirty="0" err="1"/>
              <a:t>diversos</a:t>
            </a:r>
            <a:r>
              <a:rPr lang="en-US" dirty="0"/>
              <a:t> </a:t>
            </a:r>
            <a:r>
              <a:rPr lang="en-US" dirty="0" err="1"/>
              <a:t>levantamentos</a:t>
            </a:r>
            <a:r>
              <a:rPr lang="en-US" dirty="0"/>
              <a:t> </a:t>
            </a:r>
            <a:r>
              <a:rPr lang="en-US" dirty="0" err="1"/>
              <a:t>estatísticos</a:t>
            </a:r>
            <a:r>
              <a:rPr lang="en-US" dirty="0"/>
              <a:t>,  </a:t>
            </a:r>
            <a:r>
              <a:rPr lang="en-US" dirty="0" err="1"/>
              <a:t>como</a:t>
            </a:r>
            <a:r>
              <a:rPr lang="en-US" dirty="0"/>
              <a:t> </a:t>
            </a:r>
            <a:r>
              <a:rPr lang="en-US" dirty="0" err="1"/>
              <a:t>por</a:t>
            </a:r>
            <a:r>
              <a:rPr lang="en-US" dirty="0"/>
              <a:t> </a:t>
            </a:r>
            <a:r>
              <a:rPr lang="en-US" dirty="0" err="1"/>
              <a:t>exemplo</a:t>
            </a:r>
            <a:r>
              <a:rPr lang="en-US" dirty="0"/>
              <a:t>, o </a:t>
            </a:r>
            <a:r>
              <a:rPr lang="en-US" dirty="0" err="1"/>
              <a:t>levantamento</a:t>
            </a:r>
            <a:r>
              <a:rPr lang="en-US" dirty="0"/>
              <a:t> da </a:t>
            </a:r>
            <a:r>
              <a:rPr lang="en-US" dirty="0" err="1"/>
              <a:t>quantidade</a:t>
            </a:r>
            <a:r>
              <a:rPr lang="en-US" dirty="0"/>
              <a:t> de </a:t>
            </a:r>
            <a:r>
              <a:rPr lang="en-US" dirty="0" err="1"/>
              <a:t>dias</a:t>
            </a:r>
            <a:r>
              <a:rPr lang="en-US" dirty="0"/>
              <a:t> que </a:t>
            </a:r>
            <a:r>
              <a:rPr lang="en-US" dirty="0" err="1"/>
              <a:t>os</a:t>
            </a:r>
            <a:r>
              <a:rPr lang="en-US" dirty="0"/>
              <a:t> bugs </a:t>
            </a:r>
            <a:r>
              <a:rPr lang="en-US" dirty="0" err="1"/>
              <a:t>levam</a:t>
            </a:r>
            <a:r>
              <a:rPr lang="en-US" dirty="0"/>
              <a:t> para </a:t>
            </a:r>
            <a:r>
              <a:rPr lang="en-US" dirty="0" err="1"/>
              <a:t>serem</a:t>
            </a:r>
            <a:r>
              <a:rPr lang="en-US" dirty="0"/>
              <a:t>  </a:t>
            </a:r>
            <a:r>
              <a:rPr lang="en-US" dirty="0" err="1"/>
              <a:t>fechados</a:t>
            </a:r>
            <a:r>
              <a:rPr lang="en-US" dirty="0"/>
              <a:t> (</a:t>
            </a:r>
            <a:r>
              <a:rPr lang="en-US" dirty="0" err="1"/>
              <a:t>apresentado</a:t>
            </a:r>
            <a:r>
              <a:rPr lang="en-US" dirty="0"/>
              <a:t> </a:t>
            </a:r>
            <a:r>
              <a:rPr lang="en-US" dirty="0" err="1"/>
              <a:t>em</a:t>
            </a:r>
            <a:r>
              <a:rPr lang="en-US" dirty="0"/>
              <a:t> um </a:t>
            </a:r>
            <a:r>
              <a:rPr lang="en-US" dirty="0" err="1"/>
              <a:t>gráfico</a:t>
            </a:r>
            <a:r>
              <a:rPr lang="en-US" dirty="0"/>
              <a:t> de </a:t>
            </a:r>
            <a:r>
              <a:rPr lang="en-US" dirty="0" err="1"/>
              <a:t>densidade</a:t>
            </a:r>
            <a:r>
              <a:rPr lang="en-US" dirty="0"/>
              <a:t>). #</a:t>
            </a:r>
            <a:r>
              <a:rPr lang="en-US" dirty="0" err="1"/>
              <a:t>Além</a:t>
            </a:r>
            <a:r>
              <a:rPr lang="en-US" dirty="0"/>
              <a:t> </a:t>
            </a:r>
            <a:r>
              <a:rPr lang="en-US" dirty="0" err="1"/>
              <a:t>disto</a:t>
            </a:r>
            <a:r>
              <a:rPr lang="en-US" dirty="0"/>
              <a:t>, </a:t>
            </a:r>
            <a:r>
              <a:rPr lang="en-US" dirty="0" err="1"/>
              <a:t>nós</a:t>
            </a:r>
            <a:r>
              <a:rPr lang="en-US" dirty="0"/>
              <a:t> </a:t>
            </a:r>
            <a:r>
              <a:rPr lang="en-US" dirty="0" err="1"/>
              <a:t>também</a:t>
            </a:r>
            <a:r>
              <a:rPr lang="en-US" dirty="0"/>
              <a:t>, </a:t>
            </a:r>
            <a:r>
              <a:rPr lang="en-US" dirty="0" err="1"/>
              <a:t>elaboramos</a:t>
            </a:r>
            <a:r>
              <a:rPr lang="en-US" dirty="0"/>
              <a:t> </a:t>
            </a:r>
            <a:r>
              <a:rPr lang="en-US" dirty="0" err="1"/>
              <a:t>vários</a:t>
            </a:r>
            <a:r>
              <a:rPr lang="en-US" dirty="0"/>
              <a:t> </a:t>
            </a:r>
            <a:r>
              <a:rPr lang="en-US" dirty="0" err="1"/>
              <a:t>grafos</a:t>
            </a:r>
            <a:r>
              <a:rPr lang="en-US" dirty="0"/>
              <a:t> para </a:t>
            </a:r>
            <a:r>
              <a:rPr lang="en-US" dirty="0" err="1"/>
              <a:t>avaliar</a:t>
            </a:r>
            <a:r>
              <a:rPr lang="en-US" dirty="0"/>
              <a:t> </a:t>
            </a:r>
            <a:r>
              <a:rPr lang="en-US" dirty="0" err="1"/>
              <a:t>os</a:t>
            </a:r>
            <a:r>
              <a:rPr lang="en-US" dirty="0"/>
              <a:t> </a:t>
            </a:r>
            <a:r>
              <a:rPr lang="en-US" dirty="0" err="1"/>
              <a:t>relacionamentos</a:t>
            </a:r>
            <a:r>
              <a:rPr lang="en-US" dirty="0"/>
              <a:t> entre </a:t>
            </a:r>
            <a:r>
              <a:rPr lang="en-US" dirty="0" err="1"/>
              <a:t>os</a:t>
            </a:r>
            <a:r>
              <a:rPr lang="en-US" dirty="0"/>
              <a:t> bug reports. Por </a:t>
            </a:r>
            <a:r>
              <a:rPr lang="en-US" dirty="0" err="1"/>
              <a:t>exemplo</a:t>
            </a:r>
            <a:r>
              <a:rPr lang="en-US" dirty="0"/>
              <a:t>, </a:t>
            </a:r>
            <a:r>
              <a:rPr lang="en-US" dirty="0" err="1"/>
              <a:t>os</a:t>
            </a:r>
            <a:r>
              <a:rPr lang="en-US" dirty="0"/>
              <a:t> </a:t>
            </a:r>
            <a:r>
              <a:rPr lang="en-US" dirty="0" err="1"/>
              <a:t>relacionamento</a:t>
            </a:r>
            <a:r>
              <a:rPr lang="en-US" dirty="0"/>
              <a:t> do bug report HADOOP-8262. </a:t>
            </a:r>
            <a:r>
              <a:rPr lang="en-US" dirty="0" err="1"/>
              <a:t>Ele</a:t>
            </a:r>
            <a:r>
              <a:rPr lang="en-US" dirty="0"/>
              <a:t> </a:t>
            </a:r>
            <a:r>
              <a:rPr lang="en-US" dirty="0" err="1"/>
              <a:t>tem</a:t>
            </a:r>
            <a:r>
              <a:rPr lang="en-US" dirty="0"/>
              <a:t> </a:t>
            </a:r>
            <a:r>
              <a:rPr lang="en-US" dirty="0" err="1"/>
              <a:t>dois</a:t>
            </a:r>
            <a:r>
              <a:rPr lang="en-US" dirty="0"/>
              <a:t> bug reports de </a:t>
            </a:r>
            <a:r>
              <a:rPr lang="en-US" dirty="0" err="1"/>
              <a:t>severidade</a:t>
            </a:r>
            <a:r>
              <a:rPr lang="en-US" dirty="0"/>
              <a:t> </a:t>
            </a:r>
            <a:r>
              <a:rPr lang="en-US" dirty="0" err="1"/>
              <a:t>crítica</a:t>
            </a:r>
            <a:r>
              <a:rPr lang="en-US" dirty="0"/>
              <a:t> </a:t>
            </a:r>
            <a:r>
              <a:rPr lang="en-US" dirty="0" err="1"/>
              <a:t>relacionado</a:t>
            </a:r>
            <a:r>
              <a:rPr lang="en-US" dirty="0"/>
              <a:t> e um blocker </a:t>
            </a:r>
            <a:r>
              <a:rPr lang="en-US" dirty="0" err="1"/>
              <a:t>relacionado</a:t>
            </a:r>
            <a:r>
              <a:rPr lang="en-US" dirty="0"/>
              <a:t> a </a:t>
            </a:r>
            <a:r>
              <a:rPr lang="en-US" dirty="0" err="1"/>
              <a:t>ele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27</a:t>
            </a:fld>
            <a:endParaRPr lang="en-US"/>
          </a:p>
        </p:txBody>
      </p:sp>
    </p:spTree>
    <p:extLst>
      <p:ext uri="{BB962C8B-B14F-4D97-AF65-F5344CB8AC3E}">
        <p14:creationId xmlns:p14="http://schemas.microsoft.com/office/powerpoint/2010/main" val="3927046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Nós também realizamos diversos experimentos, que me permitiram aprender e aplicar diversas técnicas de aprendizado de máquina que envolveram todo pipeline, desde a extração de dados de vários repositórios de FLOSS, o pré-processamento, a extração de </a:t>
            </a:r>
            <a:r>
              <a:rPr lang="pt-BR" noProof="0" dirty="0" err="1"/>
              <a:t>features</a:t>
            </a:r>
            <a:r>
              <a:rPr lang="pt-BR" noProof="0" dirty="0"/>
              <a:t> utilizando técnicas de mineração de textos, a redução de  dimensionalidade com PCA, o treinamento e testes utilizando </a:t>
            </a:r>
            <a:r>
              <a:rPr lang="pt-BR" noProof="0" dirty="0" err="1"/>
              <a:t>cross</a:t>
            </a:r>
            <a:r>
              <a:rPr lang="pt-BR" noProof="0" dirty="0"/>
              <a:t> </a:t>
            </a:r>
            <a:r>
              <a:rPr lang="pt-BR" noProof="0" dirty="0" err="1"/>
              <a:t>validation</a:t>
            </a:r>
            <a:r>
              <a:rPr lang="pt-BR" noProof="0" dirty="0"/>
              <a:t> e vários algoritmos de </a:t>
            </a:r>
            <a:r>
              <a:rPr lang="pt-BR" noProof="0" dirty="0" err="1"/>
              <a:t>machine</a:t>
            </a:r>
            <a:r>
              <a:rPr lang="pt-BR" noProof="0" dirty="0"/>
              <a:t> </a:t>
            </a:r>
            <a:r>
              <a:rPr lang="pt-BR" noProof="0" dirty="0" err="1"/>
              <a:t>learning</a:t>
            </a:r>
            <a:r>
              <a:rPr lang="pt-BR" noProof="0" dirty="0"/>
              <a:t>, a avaliação de resultados e os testes estatísticos utilizando Friedman.  Além disto, O resultados desses experimentos possibilitaram a submissão de dois artigos em uma conferência de mineração de repositórios de software e outro em uma conferência de mineração de dados.</a:t>
            </a:r>
          </a:p>
          <a:p>
            <a:r>
              <a:rPr lang="pt-BR" noProof="0" dirty="0"/>
              <a:t>ACCURACY: QUANTOS EXEMPLOS FORAM CORRETAMENTE;PRECISION: porcentagem de exemplos classificados como positivos que são realmente positivos; RECALL: porcentagem de exemplos positivos classificados como positivos;</a:t>
            </a:r>
          </a:p>
        </p:txBody>
      </p:sp>
      <p:sp>
        <p:nvSpPr>
          <p:cNvPr id="4" name="Slide Number Placeholder 3"/>
          <p:cNvSpPr>
            <a:spLocks noGrp="1"/>
          </p:cNvSpPr>
          <p:nvPr>
            <p:ph type="sldNum" sz="quarter" idx="5"/>
          </p:nvPr>
        </p:nvSpPr>
        <p:spPr/>
        <p:txBody>
          <a:bodyPr/>
          <a:lstStyle/>
          <a:p>
            <a:fld id="{2E37981E-99AA-524C-88BC-A32F11FE0861}" type="slidenum">
              <a:rPr lang="en-US" smtClean="0"/>
              <a:t>28</a:t>
            </a:fld>
            <a:endParaRPr lang="en-US"/>
          </a:p>
        </p:txBody>
      </p:sp>
    </p:spTree>
    <p:extLst>
      <p:ext uri="{BB962C8B-B14F-4D97-AF65-F5344CB8AC3E}">
        <p14:creationId xmlns:p14="http://schemas.microsoft.com/office/powerpoint/2010/main" val="3183745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Nós esperamos contribuir para duas áreas distintas, para ciência de computação com novos modelos de aprendizagem para predição de severidade de bugs. Tais modelos deverão tratar o contexto temporal do bug </a:t>
            </a:r>
            <a:r>
              <a:rPr lang="pt-BR" noProof="0" dirty="0" err="1"/>
              <a:t>report</a:t>
            </a:r>
            <a:r>
              <a:rPr lang="pt-BR" noProof="0" dirty="0"/>
              <a:t>, o desbalanceamento e a alta dimensionalidade de dados. Nós esperamos também contribuir para a manutenção de FLOSS, com modelos que possam tratar a severidade e reduzir efetivamente a quantidade de </a:t>
            </a:r>
            <a:r>
              <a:rPr lang="pt-BR" noProof="0" dirty="0" err="1"/>
              <a:t>long-lived</a:t>
            </a:r>
            <a:r>
              <a:rPr lang="pt-BR" noProof="0" dirty="0"/>
              <a:t> bug.</a:t>
            </a:r>
          </a:p>
        </p:txBody>
      </p:sp>
      <p:sp>
        <p:nvSpPr>
          <p:cNvPr id="4" name="Slide Number Placeholder 3"/>
          <p:cNvSpPr>
            <a:spLocks noGrp="1"/>
          </p:cNvSpPr>
          <p:nvPr>
            <p:ph type="sldNum" sz="quarter" idx="5"/>
          </p:nvPr>
        </p:nvSpPr>
        <p:spPr/>
        <p:txBody>
          <a:bodyPr/>
          <a:lstStyle/>
          <a:p>
            <a:fld id="{2E37981E-99AA-524C-88BC-A32F11FE0861}" type="slidenum">
              <a:rPr lang="en-US" smtClean="0"/>
              <a:t>29</a:t>
            </a:fld>
            <a:endParaRPr lang="en-US"/>
          </a:p>
        </p:txBody>
      </p:sp>
    </p:spTree>
    <p:extLst>
      <p:ext uri="{BB962C8B-B14F-4D97-AF65-F5344CB8AC3E}">
        <p14:creationId xmlns:p14="http://schemas.microsoft.com/office/powerpoint/2010/main" val="3082818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Um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é um documento que permite aos usuários registrarem as ocorrências de bugs em um determinado software. # Uma vez que 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tenha sido registrado, ele é armazenado pelo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tracking</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system em um repositório. #A quantidade de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é normalmente muito alta em projetos FLOSS de médio e grande porte. # Por exemplo, o Eclipse de 2013 a 2015 teve aproximadamente 84.000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abertos pelos usuários, em locais diversos e com habilidades técnicas diferentes. #Posteriormente, a equipe de desenvolvimento ou manutenção realiza um processo de triagem nesses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que de acordo com nosso mapeamento da literatura (que foi anexado ao documento de qualificação), é um processo ainda essencialmente manual e bastante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proposenso</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a erros. (próximo slide)</a:t>
            </a:r>
          </a:p>
        </p:txBody>
      </p:sp>
      <p:sp>
        <p:nvSpPr>
          <p:cNvPr id="4" name="Slide Number Placeholder 3"/>
          <p:cNvSpPr>
            <a:spLocks noGrp="1"/>
          </p:cNvSpPr>
          <p:nvPr>
            <p:ph type="sldNum" sz="quarter" idx="5"/>
          </p:nvPr>
        </p:nvSpPr>
        <p:spPr/>
        <p:txBody>
          <a:bodyPr/>
          <a:lstStyle/>
          <a:p>
            <a:fld id="{2E37981E-99AA-524C-88BC-A32F11FE0861}" type="slidenum">
              <a:rPr lang="en-US" smtClean="0"/>
              <a:t>3</a:t>
            </a:fld>
            <a:endParaRPr lang="en-US"/>
          </a:p>
        </p:txBody>
      </p:sp>
    </p:spTree>
    <p:extLst>
      <p:ext uri="{BB962C8B-B14F-4D97-AF65-F5344CB8AC3E}">
        <p14:creationId xmlns:p14="http://schemas.microsoft.com/office/powerpoint/2010/main" val="3737005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Eu gostaria de agradecer novamente os </a:t>
            </a:r>
            <a:r>
              <a:rPr lang="pt-BR" noProof="0" dirty="0" err="1"/>
              <a:t>professors</a:t>
            </a:r>
            <a:r>
              <a:rPr lang="pt-BR" noProof="0" dirty="0"/>
              <a:t> da banca e ,também, gostaria de fazer um agradecimento especial aos meus orientadores Prof. Mario e Prof. Ricardo.</a:t>
            </a:r>
          </a:p>
        </p:txBody>
      </p:sp>
      <p:sp>
        <p:nvSpPr>
          <p:cNvPr id="4" name="Slide Number Placeholder 3"/>
          <p:cNvSpPr>
            <a:spLocks noGrp="1"/>
          </p:cNvSpPr>
          <p:nvPr>
            <p:ph type="sldNum" sz="quarter" idx="5"/>
          </p:nvPr>
        </p:nvSpPr>
        <p:spPr/>
        <p:txBody>
          <a:bodyPr/>
          <a:lstStyle/>
          <a:p>
            <a:fld id="{2E37981E-99AA-524C-88BC-A32F11FE0861}" type="slidenum">
              <a:rPr lang="en-US" smtClean="0"/>
              <a:t>30</a:t>
            </a:fld>
            <a:endParaRPr lang="en-US"/>
          </a:p>
        </p:txBody>
      </p:sp>
    </p:spTree>
    <p:extLst>
      <p:ext uri="{BB962C8B-B14F-4D97-AF65-F5344CB8AC3E}">
        <p14:creationId xmlns:p14="http://schemas.microsoft.com/office/powerpoint/2010/main" val="3019626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Nós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utilizadnos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algumas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técnicas</a:t>
            </a:r>
            <a:r>
              <a:rPr lang="en-US" sz="1200" b="0" i="0" u="none" strike="noStrike" kern="1200" dirty="0">
                <a:solidFill>
                  <a:schemeClr val="tx1"/>
                </a:solidFill>
                <a:effectLst/>
                <a:latin typeface="+mn-lt"/>
                <a:ea typeface="+mn-ea"/>
                <a:cs typeface="+mn-cs"/>
              </a:rPr>
              <a:t> de </a:t>
            </a:r>
            <a:r>
              <a:rPr lang="en-US" sz="1200" b="0" i="0" u="none" strike="noStrike" kern="1200" dirty="0" err="1">
                <a:solidFill>
                  <a:schemeClr val="tx1"/>
                </a:solidFill>
                <a:effectLst/>
                <a:latin typeface="+mn-lt"/>
                <a:ea typeface="+mn-ea"/>
                <a:cs typeface="+mn-cs"/>
              </a:rPr>
              <a:t>visualização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como</a:t>
            </a:r>
            <a:r>
              <a:rPr lang="en-US" sz="1200" b="0" i="0" u="none" strike="noStrike" kern="1200" dirty="0">
                <a:solidFill>
                  <a:schemeClr val="tx1"/>
                </a:solidFill>
                <a:effectLst/>
                <a:latin typeface="+mn-lt"/>
                <a:ea typeface="+mn-ea"/>
                <a:cs typeface="+mn-cs"/>
              </a:rPr>
              <a:t> a T-SNE que </a:t>
            </a:r>
            <a:r>
              <a:rPr lang="en-US" sz="1200" b="0" i="0" u="none" strike="noStrike" kern="1200" dirty="0" err="1">
                <a:solidFill>
                  <a:schemeClr val="tx1"/>
                </a:solidFill>
                <a:effectLst/>
                <a:latin typeface="+mn-lt"/>
                <a:ea typeface="+mn-ea"/>
                <a:cs typeface="+mn-cs"/>
              </a:rPr>
              <a:t>permite</a:t>
            </a:r>
            <a:r>
              <a:rPr lang="en-US" sz="1200" b="0" i="0" u="none" strike="noStrike" kern="1200" dirty="0">
                <a:solidFill>
                  <a:schemeClr val="tx1"/>
                </a:solidFill>
                <a:effectLst/>
                <a:latin typeface="+mn-lt"/>
                <a:ea typeface="+mn-ea"/>
                <a:cs typeface="+mn-cs"/>
              </a:rPr>
              <a:t> the visualization of high-dimensional datasets. Neste </a:t>
            </a:r>
            <a:r>
              <a:rPr lang="en-US" sz="1200" b="0" i="0" u="none" strike="noStrike" kern="1200" dirty="0" err="1">
                <a:solidFill>
                  <a:schemeClr val="tx1"/>
                </a:solidFill>
                <a:effectLst/>
                <a:latin typeface="+mn-lt"/>
                <a:ea typeface="+mn-ea"/>
                <a:cs typeface="+mn-cs"/>
              </a:rPr>
              <a:t>caso</a:t>
            </a:r>
            <a:r>
              <a:rPr lang="en-US" sz="1200" b="0" i="0" u="none" strike="noStrike" kern="1200" dirty="0">
                <a:solidFill>
                  <a:schemeClr val="tx1"/>
                </a:solidFill>
                <a:effectLst/>
                <a:latin typeface="+mn-lt"/>
                <a:ea typeface="+mn-ea"/>
                <a:cs typeface="+mn-cs"/>
              </a:rPr>
              <a:t>, o T-SNE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 no o dataset </a:t>
            </a:r>
            <a:r>
              <a:rPr lang="en-US" sz="1200" b="0" i="0" u="none" strike="noStrike" kern="1200" dirty="0" err="1">
                <a:solidFill>
                  <a:schemeClr val="tx1"/>
                </a:solidFill>
                <a:effectLst/>
                <a:latin typeface="+mn-lt"/>
                <a:ea typeface="+mn-ea"/>
                <a:cs typeface="+mn-cs"/>
              </a:rPr>
              <a:t>em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questão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tinha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uma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separação</a:t>
            </a:r>
            <a:r>
              <a:rPr lang="en-US" sz="1200" b="0" i="0" u="none" strike="noStrike" kern="1200" dirty="0">
                <a:solidFill>
                  <a:schemeClr val="tx1"/>
                </a:solidFill>
                <a:effectLst/>
                <a:latin typeface="+mn-lt"/>
                <a:ea typeface="+mn-ea"/>
                <a:cs typeface="+mn-cs"/>
              </a:rPr>
              <a:t> entre as classes que </a:t>
            </a:r>
            <a:r>
              <a:rPr lang="en-US" sz="1200" b="0" i="0" u="none" strike="noStrike" kern="1200" dirty="0" err="1">
                <a:solidFill>
                  <a:schemeClr val="tx1"/>
                </a:solidFill>
                <a:effectLst/>
                <a:latin typeface="+mn-lt"/>
                <a:ea typeface="+mn-ea"/>
                <a:cs typeface="+mn-cs"/>
              </a:rPr>
              <a:t>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prática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compromete</a:t>
            </a:r>
            <a:r>
              <a:rPr lang="en-US" sz="1200" b="0" i="0" u="none" strike="noStrike" kern="1200" dirty="0">
                <a:solidFill>
                  <a:schemeClr val="tx1"/>
                </a:solidFill>
                <a:effectLst/>
                <a:latin typeface="+mn-lt"/>
                <a:ea typeface="+mn-ea"/>
                <a:cs typeface="+mn-cs"/>
              </a:rPr>
              <a:t> a performance dos </a:t>
            </a:r>
            <a:r>
              <a:rPr lang="en-US" sz="1200" b="0" i="0" u="none" strike="noStrike" kern="1200" dirty="0" err="1">
                <a:solidFill>
                  <a:schemeClr val="tx1"/>
                </a:solidFill>
                <a:effectLst/>
                <a:latin typeface="+mn-lt"/>
                <a:ea typeface="+mn-ea"/>
                <a:cs typeface="+mn-cs"/>
              </a:rPr>
              <a:t>classificadores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Nossos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experimentos</a:t>
            </a:r>
            <a:r>
              <a:rPr lang="en-US" sz="1200" b="0" i="0" u="none" strike="noStrike" kern="1200" dirty="0">
                <a:solidFill>
                  <a:schemeClr val="tx1"/>
                </a:solidFill>
                <a:effectLst/>
                <a:latin typeface="+mn-lt"/>
                <a:ea typeface="+mn-ea"/>
                <a:cs typeface="+mn-cs"/>
              </a:rPr>
              <a:t> e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os</a:t>
            </a:r>
            <a:r>
              <a:rPr lang="en-US" sz="1200" b="0" i="0" u="none" strike="noStrike" kern="1200" dirty="0">
                <a:solidFill>
                  <a:schemeClr val="tx1"/>
                </a:solidFill>
                <a:effectLst/>
                <a:latin typeface="+mn-lt"/>
                <a:ea typeface="+mn-ea"/>
                <a:cs typeface="+mn-cs"/>
              </a:rPr>
              <a:t> dados do </a:t>
            </a:r>
            <a:r>
              <a:rPr lang="en-US" sz="1200" b="0" i="0" u="none" strike="noStrike" kern="1200" dirty="0" err="1">
                <a:solidFill>
                  <a:schemeClr val="tx1"/>
                </a:solidFill>
                <a:effectLst/>
                <a:latin typeface="+mn-lt"/>
                <a:ea typeface="+mn-ea"/>
                <a:cs typeface="+mn-cs"/>
              </a:rPr>
              <a:t>nosso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estudo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sistemático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53</a:t>
            </a:fld>
            <a:endParaRPr lang="en-US"/>
          </a:p>
        </p:txBody>
      </p:sp>
    </p:spTree>
    <p:extLst>
      <p:ext uri="{BB962C8B-B14F-4D97-AF65-F5344CB8AC3E}">
        <p14:creationId xmlns:p14="http://schemas.microsoft.com/office/powerpoint/2010/main" val="988235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 user interacts with a BTS often through a simple  mechanism called bug report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number of bug reports in large and medium FLOSS projects is frequently very large. For example, Eclipse had 84,245 bug reports opened from 2013 and 2015, whereas Android project had over 107,456 and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Jboss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had 81, 920.</a:t>
            </a:r>
          </a:p>
          <a:p>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BR triage is essentially manual and a quite error-prone process. This process involves:</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confirm the bug report</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a developer</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update priority</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estimate duration</a:t>
            </a:r>
            <a:endParaRPr lang="en-US" sz="14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or update severity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55</a:t>
            </a:fld>
            <a:endParaRPr lang="en-US"/>
          </a:p>
        </p:txBody>
      </p:sp>
    </p:spTree>
    <p:extLst>
      <p:ext uri="{BB962C8B-B14F-4D97-AF65-F5344CB8AC3E}">
        <p14:creationId xmlns:p14="http://schemas.microsoft.com/office/powerpoint/2010/main" val="2176974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Statistical tests are needed to reach some conclusions;</a:t>
            </a:r>
          </a:p>
          <a:p>
            <a:r>
              <a:rPr lang="en-US" dirty="0"/>
              <a:t>A </a:t>
            </a:r>
            <a:r>
              <a:rPr lang="en-US" dirty="0" err="1"/>
              <a:t>comparação</a:t>
            </a:r>
            <a:r>
              <a:rPr lang="en-US" dirty="0"/>
              <a:t> de </a:t>
            </a:r>
            <a:r>
              <a:rPr lang="en-US" dirty="0" err="1"/>
              <a:t>resultados</a:t>
            </a:r>
            <a:r>
              <a:rPr lang="en-US" dirty="0"/>
              <a:t> com a literature </a:t>
            </a:r>
            <a:r>
              <a:rPr lang="en-US" dirty="0" err="1"/>
              <a:t>deverá</a:t>
            </a:r>
            <a:r>
              <a:rPr lang="en-US" dirty="0"/>
              <a:t> utilizer </a:t>
            </a:r>
            <a:r>
              <a:rPr lang="en-US" dirty="0" err="1"/>
              <a:t>os</a:t>
            </a:r>
            <a:r>
              <a:rPr lang="en-US" dirty="0"/>
              <a:t> </a:t>
            </a:r>
            <a:r>
              <a:rPr lang="en-US" dirty="0" err="1"/>
              <a:t>mesmos</a:t>
            </a:r>
            <a:r>
              <a:rPr lang="en-US" dirty="0"/>
              <a:t> datasets;</a:t>
            </a:r>
          </a:p>
          <a:p>
            <a:r>
              <a:rPr lang="en-US" dirty="0"/>
              <a:t>A </a:t>
            </a:r>
            <a:r>
              <a:rPr lang="en-US" dirty="0" err="1"/>
              <a:t>descrição</a:t>
            </a:r>
            <a:r>
              <a:rPr lang="en-US" dirty="0"/>
              <a:t> do experiment </a:t>
            </a:r>
            <a:r>
              <a:rPr lang="en-US" dirty="0" err="1"/>
              <a:t>deve</a:t>
            </a:r>
            <a:r>
              <a:rPr lang="en-US" dirty="0"/>
              <a:t> </a:t>
            </a:r>
            <a:r>
              <a:rPr lang="en-US" dirty="0" err="1"/>
              <a:t>ser</a:t>
            </a:r>
            <a:r>
              <a:rPr lang="en-US" dirty="0"/>
              <a:t> </a:t>
            </a:r>
            <a:r>
              <a:rPr lang="en-US" dirty="0" err="1"/>
              <a:t>bem</a:t>
            </a:r>
            <a:r>
              <a:rPr lang="en-US" dirty="0"/>
              <a:t> </a:t>
            </a:r>
            <a:r>
              <a:rPr lang="en-US" dirty="0" err="1"/>
              <a:t>detalhada</a:t>
            </a:r>
            <a:r>
              <a:rPr lang="en-US" dirty="0"/>
              <a:t>, </a:t>
            </a:r>
            <a:r>
              <a:rPr lang="en-US" dirty="0" err="1"/>
              <a:t>como</a:t>
            </a:r>
            <a:r>
              <a:rPr lang="en-US" dirty="0"/>
              <a:t> </a:t>
            </a:r>
            <a:r>
              <a:rPr lang="en-US" dirty="0" err="1"/>
              <a:t>por</a:t>
            </a:r>
            <a:r>
              <a:rPr lang="en-US" dirty="0"/>
              <a:t> </a:t>
            </a:r>
            <a:r>
              <a:rPr lang="en-US" dirty="0" err="1"/>
              <a:t>exemplo</a:t>
            </a:r>
            <a:r>
              <a:rPr lang="en-US" dirty="0"/>
              <a:t> </a:t>
            </a:r>
            <a:r>
              <a:rPr lang="en-US" dirty="0" err="1"/>
              <a:t>descrever</a:t>
            </a:r>
            <a:r>
              <a:rPr lang="en-US" dirty="0"/>
              <a:t> com </a:t>
            </a:r>
            <a:r>
              <a:rPr lang="en-US" dirty="0" err="1"/>
              <a:t>mais</a:t>
            </a:r>
            <a:r>
              <a:rPr lang="en-US" dirty="0"/>
              <a:t> rigor </a:t>
            </a:r>
            <a:r>
              <a:rPr lang="en-US" dirty="0" err="1"/>
              <a:t>os</a:t>
            </a:r>
            <a:r>
              <a:rPr lang="en-US" dirty="0"/>
              <a:t> </a:t>
            </a:r>
            <a:r>
              <a:rPr lang="en-US" dirty="0" err="1"/>
              <a:t>parâmetros</a:t>
            </a:r>
            <a:r>
              <a:rPr lang="en-US" dirty="0"/>
              <a:t> dos </a:t>
            </a:r>
            <a:r>
              <a:rPr lang="en-US" dirty="0" err="1"/>
              <a:t>algoritmos</a:t>
            </a:r>
            <a:r>
              <a:rPr lang="en-US" dirty="0"/>
              <a:t> </a:t>
            </a:r>
            <a:r>
              <a:rPr lang="en-US" dirty="0" err="1"/>
              <a:t>utilizados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57</a:t>
            </a:fld>
            <a:endParaRPr lang="en-US"/>
          </a:p>
        </p:txBody>
      </p:sp>
    </p:spTree>
    <p:extLst>
      <p:ext uri="{BB962C8B-B14F-4D97-AF65-F5344CB8AC3E}">
        <p14:creationId xmlns:p14="http://schemas.microsoft.com/office/powerpoint/2010/main" val="948203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Nossa</a:t>
            </a:r>
            <a:r>
              <a:rPr lang="en-US" dirty="0"/>
              <a:t> </a:t>
            </a:r>
            <a:r>
              <a:rPr lang="en-US" dirty="0" err="1"/>
              <a:t>proposta</a:t>
            </a:r>
            <a:r>
              <a:rPr lang="en-US" dirty="0"/>
              <a:t> para tartar </a:t>
            </a:r>
            <a:r>
              <a:rPr lang="en-US" dirty="0" err="1"/>
              <a:t>os</a:t>
            </a:r>
            <a:r>
              <a:rPr lang="en-US" dirty="0"/>
              <a:t> </a:t>
            </a:r>
            <a:r>
              <a:rPr lang="en-US" dirty="0" err="1"/>
              <a:t>problemas</a:t>
            </a:r>
            <a:r>
              <a:rPr lang="en-US" dirty="0"/>
              <a:t> </a:t>
            </a:r>
            <a:r>
              <a:rPr lang="en-US" dirty="0" err="1"/>
              <a:t>selecionados</a:t>
            </a:r>
            <a:r>
              <a:rPr lang="en-US" dirty="0"/>
              <a:t> e </a:t>
            </a:r>
            <a:r>
              <a:rPr lang="en-US" dirty="0" err="1"/>
              <a:t>avançar</a:t>
            </a:r>
            <a:r>
              <a:rPr lang="en-US" dirty="0"/>
              <a:t> o </a:t>
            </a:r>
            <a:r>
              <a:rPr lang="en-US" dirty="0" err="1"/>
              <a:t>estado</a:t>
            </a:r>
            <a:r>
              <a:rPr lang="en-US" dirty="0"/>
              <a:t> da </a:t>
            </a:r>
            <a:r>
              <a:rPr lang="en-US" dirty="0" err="1"/>
              <a:t>arte</a:t>
            </a:r>
            <a:r>
              <a:rPr lang="en-US" dirty="0"/>
              <a:t> </a:t>
            </a:r>
            <a:r>
              <a:rPr lang="en-US" dirty="0" err="1"/>
              <a:t>é</a:t>
            </a:r>
            <a:r>
              <a:rPr lang="en-US" dirty="0"/>
              <a:t> </a:t>
            </a:r>
            <a:r>
              <a:rPr lang="en-US" dirty="0" err="1"/>
              <a:t>composta</a:t>
            </a:r>
            <a:r>
              <a:rPr lang="en-US" dirty="0"/>
              <a:t> de </a:t>
            </a:r>
            <a:r>
              <a:rPr lang="en-US" dirty="0" err="1"/>
              <a:t>três</a:t>
            </a:r>
            <a:r>
              <a:rPr lang="en-US" dirty="0"/>
              <a:t> </a:t>
            </a:r>
            <a:r>
              <a:rPr lang="en-US" dirty="0" err="1"/>
              <a:t>grandes</a:t>
            </a:r>
            <a:r>
              <a:rPr lang="en-US" dirty="0"/>
              <a:t> </a:t>
            </a:r>
            <a:r>
              <a:rPr lang="en-US" dirty="0" err="1"/>
              <a:t>blocos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58</a:t>
            </a:fld>
            <a:endParaRPr lang="en-US"/>
          </a:p>
        </p:txBody>
      </p:sp>
    </p:spTree>
    <p:extLst>
      <p:ext uri="{BB962C8B-B14F-4D97-AF65-F5344CB8AC3E}">
        <p14:creationId xmlns:p14="http://schemas.microsoft.com/office/powerpoint/2010/main" val="2334900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Os nossos objetivos são estudar o estado da arte em predição de severidade de bug. Com este estudo nós escrevemos um mapeamento sistemático sobre o tema e nós possibilitou identificar os principais problemas, lacunas e </a:t>
            </a:r>
            <a:r>
              <a:rPr lang="pt-BR" noProof="0" dirty="0" err="1"/>
              <a:t>opportunidades</a:t>
            </a:r>
            <a:r>
              <a:rPr lang="pt-BR" noProof="0" dirty="0"/>
              <a:t> nesta </a:t>
            </a:r>
            <a:r>
              <a:rPr lang="pt-BR" noProof="0" dirty="0" err="1"/>
              <a:t>area</a:t>
            </a:r>
            <a:r>
              <a:rPr lang="pt-BR" noProof="0" dirty="0"/>
              <a:t> de pesquisa.  Após, isso nós alcançamos outro objetivo e selecionamos os seguintes problemas para que a nossa pesquisa possa avançar o estado da arte na área de pesquisa em discussão:</a:t>
            </a:r>
          </a:p>
          <a:p>
            <a:endParaRPr lang="pt-BR" noProof="0" dirty="0"/>
          </a:p>
          <a:p>
            <a:r>
              <a:rPr lang="pt-BR" noProof="0" dirty="0"/>
              <a:t># a modelagem do contexto temporal do </a:t>
            </a:r>
            <a:r>
              <a:rPr lang="pt-BR" noProof="0" dirty="0" err="1"/>
              <a:t>long-lived</a:t>
            </a:r>
            <a:r>
              <a:rPr lang="pt-BR" noProof="0" dirty="0"/>
              <a:t> bug </a:t>
            </a:r>
            <a:r>
              <a:rPr lang="pt-BR" noProof="0" dirty="0" err="1"/>
              <a:t>report</a:t>
            </a:r>
            <a:r>
              <a:rPr lang="pt-BR" noProof="0" dirty="0"/>
              <a:t>, o tratamento de dados desbalanceados nos </a:t>
            </a:r>
            <a:r>
              <a:rPr lang="pt-BR" noProof="0" dirty="0" err="1"/>
              <a:t>respositórios</a:t>
            </a:r>
            <a:r>
              <a:rPr lang="pt-BR" noProof="0" dirty="0"/>
              <a:t> de bug </a:t>
            </a:r>
            <a:r>
              <a:rPr lang="pt-BR" noProof="0" dirty="0" err="1"/>
              <a:t>reports</a:t>
            </a:r>
            <a:r>
              <a:rPr lang="pt-BR" noProof="0" dirty="0"/>
              <a:t> e a investigação de métodos no estado da arte em </a:t>
            </a:r>
            <a:r>
              <a:rPr lang="pt-BR" noProof="0" dirty="0" err="1"/>
              <a:t>machine</a:t>
            </a:r>
            <a:r>
              <a:rPr lang="pt-BR" noProof="0" dirty="0"/>
              <a:t> </a:t>
            </a:r>
            <a:r>
              <a:rPr lang="pt-BR" noProof="0" dirty="0" err="1"/>
              <a:t>learning</a:t>
            </a:r>
            <a:r>
              <a:rPr lang="pt-BR" noProof="0" dirty="0"/>
              <a:t> e métodos de seleção de </a:t>
            </a:r>
            <a:r>
              <a:rPr lang="pt-BR" noProof="0" dirty="0" err="1"/>
              <a:t>features</a:t>
            </a:r>
            <a:r>
              <a:rPr lang="pt-BR" noProof="0" dirty="0"/>
              <a:t>,</a:t>
            </a: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59</a:t>
            </a:fld>
            <a:endParaRPr lang="en-US"/>
          </a:p>
        </p:txBody>
      </p:sp>
    </p:spTree>
    <p:extLst>
      <p:ext uri="{BB962C8B-B14F-4D97-AF65-F5344CB8AC3E}">
        <p14:creationId xmlns:p14="http://schemas.microsoft.com/office/powerpoint/2010/main" val="30002997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60</a:t>
            </a:fld>
            <a:endParaRPr lang="en-US"/>
          </a:p>
        </p:txBody>
      </p:sp>
    </p:spTree>
    <p:extLst>
      <p:ext uri="{BB962C8B-B14F-4D97-AF65-F5344CB8AC3E}">
        <p14:creationId xmlns:p14="http://schemas.microsoft.com/office/powerpoint/2010/main" val="1754987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62</a:t>
            </a:fld>
            <a:endParaRPr lang="en-US"/>
          </a:p>
        </p:txBody>
      </p:sp>
    </p:spTree>
    <p:extLst>
      <p:ext uri="{BB962C8B-B14F-4D97-AF65-F5344CB8AC3E}">
        <p14:creationId xmlns:p14="http://schemas.microsoft.com/office/powerpoint/2010/main" val="33766255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64</a:t>
            </a:fld>
            <a:endParaRPr lang="en-US"/>
          </a:p>
        </p:txBody>
      </p:sp>
    </p:spTree>
    <p:extLst>
      <p:ext uri="{BB962C8B-B14F-4D97-AF65-F5344CB8AC3E}">
        <p14:creationId xmlns:p14="http://schemas.microsoft.com/office/powerpoint/2010/main" val="1654224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65</a:t>
            </a:fld>
            <a:endParaRPr lang="en-US"/>
          </a:p>
        </p:txBody>
      </p:sp>
    </p:spTree>
    <p:extLst>
      <p:ext uri="{BB962C8B-B14F-4D97-AF65-F5344CB8AC3E}">
        <p14:creationId xmlns:p14="http://schemas.microsoft.com/office/powerpoint/2010/main" val="365099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O processo de triagem de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envolve algumas atividades, como por exemplo, a confirmação do bug, a definição da prioridade,  o ajuste, se for o caso, da severidade e a alocação da pessoa que corrigirá o bug. </a:t>
            </a:r>
          </a:p>
        </p:txBody>
      </p:sp>
      <p:sp>
        <p:nvSpPr>
          <p:cNvPr id="4" name="Slide Number Placeholder 3"/>
          <p:cNvSpPr>
            <a:spLocks noGrp="1"/>
          </p:cNvSpPr>
          <p:nvPr>
            <p:ph type="sldNum" sz="quarter" idx="5"/>
          </p:nvPr>
        </p:nvSpPr>
        <p:spPr/>
        <p:txBody>
          <a:bodyPr/>
          <a:lstStyle/>
          <a:p>
            <a:fld id="{2E37981E-99AA-524C-88BC-A32F11FE0861}" type="slidenum">
              <a:rPr lang="en-US" smtClean="0"/>
              <a:t>4</a:t>
            </a:fld>
            <a:endParaRPr lang="en-US"/>
          </a:p>
        </p:txBody>
      </p:sp>
    </p:spTree>
    <p:extLst>
      <p:ext uri="{BB962C8B-B14F-4D97-AF65-F5344CB8AC3E}">
        <p14:creationId xmlns:p14="http://schemas.microsoft.com/office/powerpoint/2010/main" val="3800184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this context, considering which our learnt  so far, mainly, with our mapping review there is room to improve Bug Report Severity Level Prediction on FLOSS.</a:t>
            </a: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66</a:t>
            </a:fld>
            <a:endParaRPr lang="en-US"/>
          </a:p>
        </p:txBody>
      </p:sp>
    </p:spTree>
    <p:extLst>
      <p:ext uri="{BB962C8B-B14F-4D97-AF65-F5344CB8AC3E}">
        <p14:creationId xmlns:p14="http://schemas.microsoft.com/office/powerpoint/2010/main" val="1485299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4000" noProof="0" dirty="0">
                <a:latin typeface="Arial" panose="020B0604020202020204" pitchFamily="34" charset="0"/>
                <a:ea typeface="Tahoma" panose="020B0604030504040204" pitchFamily="34" charset="0"/>
                <a:cs typeface="Arial" panose="020B0604020202020204" pitchFamily="34" charset="0"/>
              </a:rPr>
              <a:t>Por que nos preocuparmos com a severidade de um bug? #O nível de severidade, que no </a:t>
            </a:r>
            <a:r>
              <a:rPr lang="pt-BR" sz="4000" noProof="0" dirty="0" err="1">
                <a:latin typeface="Arial" panose="020B0604020202020204" pitchFamily="34" charset="0"/>
                <a:ea typeface="Tahoma" panose="020B0604030504040204" pitchFamily="34" charset="0"/>
                <a:cs typeface="Arial" panose="020B0604020202020204" pitchFamily="34" charset="0"/>
              </a:rPr>
              <a:t>Bugzilla</a:t>
            </a:r>
            <a:r>
              <a:rPr lang="pt-BR" sz="4000" noProof="0" dirty="0">
                <a:latin typeface="Arial" panose="020B0604020202020204" pitchFamily="34" charset="0"/>
                <a:ea typeface="Tahoma" panose="020B0604030504040204" pitchFamily="34" charset="0"/>
                <a:cs typeface="Arial" panose="020B0604020202020204" pitchFamily="34" charset="0"/>
              </a:rPr>
              <a:t> varia de trivial (um problema cosmético, como um erro de ortografia) até </a:t>
            </a:r>
            <a:r>
              <a:rPr lang="pt-BR" sz="4000" noProof="0" dirty="0" err="1">
                <a:latin typeface="Arial" panose="020B0604020202020204" pitchFamily="34" charset="0"/>
                <a:ea typeface="Tahoma" panose="020B0604030504040204" pitchFamily="34" charset="0"/>
                <a:cs typeface="Arial" panose="020B0604020202020204" pitchFamily="34" charset="0"/>
              </a:rPr>
              <a:t>blocker</a:t>
            </a:r>
            <a:r>
              <a:rPr lang="pt-BR" sz="4000" noProof="0" dirty="0">
                <a:latin typeface="Arial" panose="020B0604020202020204" pitchFamily="34" charset="0"/>
                <a:ea typeface="Tahoma" panose="020B0604030504040204" pitchFamily="34" charset="0"/>
                <a:cs typeface="Arial" panose="020B0604020202020204" pitchFamily="34" charset="0"/>
              </a:rPr>
              <a:t> (um problema que impede o desenvolvimento ou testes) mais o atributo de prioridade que no </a:t>
            </a:r>
            <a:r>
              <a:rPr lang="pt-BR" sz="4000" noProof="0" dirty="0" err="1">
                <a:latin typeface="Arial" panose="020B0604020202020204" pitchFamily="34" charset="0"/>
                <a:ea typeface="Tahoma" panose="020B0604030504040204" pitchFamily="34" charset="0"/>
                <a:cs typeface="Arial" panose="020B0604020202020204" pitchFamily="34" charset="0"/>
              </a:rPr>
              <a:t>Bugzilla</a:t>
            </a:r>
            <a:r>
              <a:rPr lang="pt-BR" sz="4000" noProof="0" dirty="0">
                <a:latin typeface="Arial" panose="020B0604020202020204" pitchFamily="34" charset="0"/>
                <a:ea typeface="Tahoma" panose="020B0604030504040204" pitchFamily="34" charset="0"/>
                <a:cs typeface="Arial" panose="020B0604020202020204" pitchFamily="34" charset="0"/>
              </a:rPr>
              <a:t> varia de p1 (mais prioritário) a p5 (menos prioritário) define a importância do bug. #Essa informação, por sua vez, ajuda a equipe de desenvolvimento a planejar as ações de manutenção e evolução do produto. Um erro nesta atribuição de severidade pode fazer com a equipe aloque recursos de maneira não apropriada para essas atividades.</a:t>
            </a:r>
          </a:p>
        </p:txBody>
      </p:sp>
      <p:sp>
        <p:nvSpPr>
          <p:cNvPr id="4" name="Slide Number Placeholder 3"/>
          <p:cNvSpPr>
            <a:spLocks noGrp="1"/>
          </p:cNvSpPr>
          <p:nvPr>
            <p:ph type="sldNum" sz="quarter" idx="5"/>
          </p:nvPr>
        </p:nvSpPr>
        <p:spPr/>
        <p:txBody>
          <a:bodyPr/>
          <a:lstStyle/>
          <a:p>
            <a:fld id="{2E37981E-99AA-524C-88BC-A32F11FE0861}" type="slidenum">
              <a:rPr lang="en-US" smtClean="0"/>
              <a:t>5</a:t>
            </a:fld>
            <a:endParaRPr lang="en-US"/>
          </a:p>
        </p:txBody>
      </p:sp>
    </p:spTree>
    <p:extLst>
      <p:ext uri="{BB962C8B-B14F-4D97-AF65-F5344CB8AC3E}">
        <p14:creationId xmlns:p14="http://schemas.microsoft.com/office/powerpoint/2010/main" val="292104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Os nossos </a:t>
            </a:r>
            <a:r>
              <a:rPr lang="pt-BR" noProof="0"/>
              <a:t>objetivos são: </a:t>
            </a:r>
            <a:r>
              <a:rPr lang="pt-BR" noProof="0" dirty="0"/>
              <a:t>#primeiro, estudar o estado da arte em predição de severidade de bugs. Para isto, nós escrevemos um mapeamento sistemático da literatura, anexado ao documento de qualificação, e identificamos os principais problemas na área. Escolhemos, então, três desses problemas para tratarmos em nossa pesquisa: a modelagem do contexto temporal do bug </a:t>
            </a:r>
            <a:r>
              <a:rPr lang="pt-BR" noProof="0" dirty="0" err="1"/>
              <a:t>report</a:t>
            </a:r>
            <a:r>
              <a:rPr lang="pt-BR" noProof="0" dirty="0"/>
              <a:t>, o desbalanceamento e a alta dimensionalidade em repositórios de bug </a:t>
            </a:r>
            <a:r>
              <a:rPr lang="pt-BR" noProof="0" dirty="0" err="1"/>
              <a:t>reports</a:t>
            </a:r>
            <a:r>
              <a:rPr lang="pt-BR" noProof="0" dirty="0"/>
              <a:t>, e a melhoria do desempenho  do </a:t>
            </a:r>
            <a:r>
              <a:rPr lang="pt-BR" noProof="0" dirty="0" err="1"/>
              <a:t>preditores</a:t>
            </a:r>
            <a:r>
              <a:rPr lang="pt-BR" noProof="0" dirty="0"/>
              <a:t> com relação ao que foi apresentado na literatura.</a:t>
            </a:r>
          </a:p>
        </p:txBody>
      </p:sp>
      <p:sp>
        <p:nvSpPr>
          <p:cNvPr id="4" name="Slide Number Placeholder 3"/>
          <p:cNvSpPr>
            <a:spLocks noGrp="1"/>
          </p:cNvSpPr>
          <p:nvPr>
            <p:ph type="sldNum" sz="quarter" idx="5"/>
          </p:nvPr>
        </p:nvSpPr>
        <p:spPr/>
        <p:txBody>
          <a:bodyPr/>
          <a:lstStyle/>
          <a:p>
            <a:fld id="{2E37981E-99AA-524C-88BC-A32F11FE0861}" type="slidenum">
              <a:rPr lang="en-US" smtClean="0"/>
              <a:t>6</a:t>
            </a:fld>
            <a:endParaRPr lang="en-US"/>
          </a:p>
        </p:txBody>
      </p:sp>
    </p:spTree>
    <p:extLst>
      <p:ext uri="{BB962C8B-B14F-4D97-AF65-F5344CB8AC3E}">
        <p14:creationId xmlns:p14="http://schemas.microsoft.com/office/powerpoint/2010/main" val="326083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Nós trataremos todos esses problemas, desenvolvendo novos modelos de aprendizagem para predizer automaticamente o nível de severidade de bugs. </a:t>
            </a:r>
          </a:p>
        </p:txBody>
      </p:sp>
      <p:sp>
        <p:nvSpPr>
          <p:cNvPr id="4" name="Slide Number Placeholder 3"/>
          <p:cNvSpPr>
            <a:spLocks noGrp="1"/>
          </p:cNvSpPr>
          <p:nvPr>
            <p:ph type="sldNum" sz="quarter" idx="5"/>
          </p:nvPr>
        </p:nvSpPr>
        <p:spPr/>
        <p:txBody>
          <a:bodyPr/>
          <a:lstStyle/>
          <a:p>
            <a:fld id="{2E37981E-99AA-524C-88BC-A32F11FE0861}" type="slidenum">
              <a:rPr lang="en-US" smtClean="0"/>
              <a:t>7</a:t>
            </a:fld>
            <a:endParaRPr lang="en-US"/>
          </a:p>
        </p:txBody>
      </p:sp>
    </p:spTree>
    <p:extLst>
      <p:ext uri="{BB962C8B-B14F-4D97-AF65-F5344CB8AC3E}">
        <p14:creationId xmlns:p14="http://schemas.microsoft.com/office/powerpoint/2010/main" val="3800235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maioria</a:t>
            </a:r>
            <a:r>
              <a:rPr lang="en-US" dirty="0"/>
              <a:t> dos </a:t>
            </a:r>
            <a:r>
              <a:rPr lang="en-US" dirty="0" err="1"/>
              <a:t>trabalhos</a:t>
            </a:r>
            <a:r>
              <a:rPr lang="en-US" dirty="0"/>
              <a:t> </a:t>
            </a:r>
            <a:r>
              <a:rPr lang="en-US" dirty="0" err="1"/>
              <a:t>relacionados</a:t>
            </a:r>
            <a:r>
              <a:rPr lang="en-US" dirty="0"/>
              <a:t> </a:t>
            </a:r>
            <a:r>
              <a:rPr lang="en-US" dirty="0" err="1"/>
              <a:t>foram</a:t>
            </a:r>
            <a:r>
              <a:rPr lang="en-US" dirty="0"/>
              <a:t> </a:t>
            </a:r>
            <a:r>
              <a:rPr lang="en-US" dirty="0" err="1"/>
              <a:t>identificados</a:t>
            </a:r>
            <a:r>
              <a:rPr lang="en-US" dirty="0"/>
              <a:t> no </a:t>
            </a:r>
            <a:r>
              <a:rPr lang="en-US" dirty="0" err="1"/>
              <a:t>mapeamento</a:t>
            </a:r>
            <a:r>
              <a:rPr lang="en-US" dirty="0"/>
              <a:t> </a:t>
            </a:r>
            <a:r>
              <a:rPr lang="en-US" dirty="0" err="1"/>
              <a:t>sistemático</a:t>
            </a:r>
            <a:r>
              <a:rPr lang="en-US" dirty="0"/>
              <a:t>, outros </a:t>
            </a:r>
            <a:r>
              <a:rPr lang="en-US" dirty="0" err="1"/>
              <a:t>trabalhos</a:t>
            </a:r>
            <a:r>
              <a:rPr lang="en-US" dirty="0"/>
              <a:t> </a:t>
            </a:r>
            <a:r>
              <a:rPr lang="en-US" dirty="0" err="1"/>
              <a:t>serão</a:t>
            </a:r>
            <a:r>
              <a:rPr lang="en-US" dirty="0"/>
              <a:t> </a:t>
            </a:r>
            <a:r>
              <a:rPr lang="en-US" dirty="0" err="1"/>
              <a:t>citados</a:t>
            </a:r>
            <a:r>
              <a:rPr lang="en-US" dirty="0"/>
              <a:t> </a:t>
            </a:r>
            <a:r>
              <a:rPr lang="en-US" dirty="0" err="1"/>
              <a:t>durante</a:t>
            </a:r>
            <a:r>
              <a:rPr lang="en-US" dirty="0"/>
              <a:t> a </a:t>
            </a:r>
            <a:r>
              <a:rPr lang="en-US" dirty="0" err="1"/>
              <a:t>apresentação</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8</a:t>
            </a:fld>
            <a:endParaRPr lang="en-US"/>
          </a:p>
        </p:txBody>
      </p:sp>
    </p:spTree>
    <p:extLst>
      <p:ext uri="{BB962C8B-B14F-4D97-AF65-F5344CB8AC3E}">
        <p14:creationId xmlns:p14="http://schemas.microsoft.com/office/powerpoint/2010/main" val="3857494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descrição</a:t>
            </a:r>
            <a:r>
              <a:rPr lang="en-US" dirty="0"/>
              <a:t> da </a:t>
            </a:r>
            <a:r>
              <a:rPr lang="en-US" dirty="0" err="1"/>
              <a:t>nossa</a:t>
            </a:r>
            <a:r>
              <a:rPr lang="en-US" dirty="0"/>
              <a:t> </a:t>
            </a:r>
            <a:r>
              <a:rPr lang="en-US" dirty="0" err="1"/>
              <a:t>proposta</a:t>
            </a:r>
            <a:r>
              <a:rPr lang="en-US" dirty="0"/>
              <a:t> de </a:t>
            </a:r>
            <a:r>
              <a:rPr lang="en-US" dirty="0" err="1"/>
              <a:t>pesquisa</a:t>
            </a:r>
            <a:r>
              <a:rPr lang="en-US" dirty="0"/>
              <a:t>, </a:t>
            </a:r>
            <a:r>
              <a:rPr lang="en-US" dirty="0" err="1"/>
              <a:t>abordará</a:t>
            </a:r>
            <a:r>
              <a:rPr lang="en-US" dirty="0"/>
              <a:t> o </a:t>
            </a:r>
            <a:r>
              <a:rPr lang="en-US" dirty="0" err="1"/>
              <a:t>quê</a:t>
            </a:r>
            <a:r>
              <a:rPr lang="en-US" dirty="0"/>
              <a:t> </a:t>
            </a:r>
            <a:r>
              <a:rPr lang="en-US" dirty="0" err="1"/>
              <a:t>já</a:t>
            </a:r>
            <a:r>
              <a:rPr lang="en-US" dirty="0"/>
              <a:t> </a:t>
            </a:r>
            <a:r>
              <a:rPr lang="en-US" dirty="0" err="1"/>
              <a:t>foi</a:t>
            </a:r>
            <a:r>
              <a:rPr lang="en-US" dirty="0"/>
              <a:t> </a:t>
            </a:r>
            <a:r>
              <a:rPr lang="en-US" dirty="0" err="1"/>
              <a:t>realizado</a:t>
            </a:r>
            <a:r>
              <a:rPr lang="en-US" dirty="0"/>
              <a:t>, e o que </a:t>
            </a:r>
            <a:r>
              <a:rPr lang="en-US" dirty="0" err="1"/>
              <a:t>realizaremos</a:t>
            </a:r>
            <a:r>
              <a:rPr lang="en-US" dirty="0"/>
              <a:t> para </a:t>
            </a:r>
            <a:r>
              <a:rPr lang="en-US" dirty="0" err="1"/>
              <a:t>atingir</a:t>
            </a:r>
            <a:r>
              <a:rPr lang="en-US" dirty="0"/>
              <a:t> </a:t>
            </a:r>
            <a:r>
              <a:rPr lang="en-US" dirty="0" err="1"/>
              <a:t>os</a:t>
            </a:r>
            <a:r>
              <a:rPr lang="en-US" dirty="0"/>
              <a:t> </a:t>
            </a:r>
            <a:r>
              <a:rPr lang="en-US" dirty="0" err="1"/>
              <a:t>objetivos</a:t>
            </a:r>
            <a:r>
              <a:rPr lang="en-US" dirty="0"/>
              <a:t> da </a:t>
            </a:r>
            <a:r>
              <a:rPr lang="en-US" dirty="0" err="1"/>
              <a:t>pesquisa</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9</a:t>
            </a:fld>
            <a:endParaRPr lang="en-US"/>
          </a:p>
        </p:txBody>
      </p:sp>
    </p:spTree>
    <p:extLst>
      <p:ext uri="{BB962C8B-B14F-4D97-AF65-F5344CB8AC3E}">
        <p14:creationId xmlns:p14="http://schemas.microsoft.com/office/powerpoint/2010/main" val="2877145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6C9-CC84-844D-AFFD-C530C45659D9}"/>
              </a:ext>
            </a:extLst>
          </p:cNvPr>
          <p:cNvSpPr>
            <a:spLocks noGrp="1"/>
          </p:cNvSpPr>
          <p:nvPr>
            <p:ph type="ctrTitle"/>
          </p:nvPr>
        </p:nvSpPr>
        <p:spPr>
          <a:xfrm>
            <a:off x="1524000" y="1122363"/>
            <a:ext cx="9144000" cy="2387600"/>
          </a:xfrm>
        </p:spPr>
        <p:txBody>
          <a:bodyPr anchor="b">
            <a:normAutofit/>
          </a:bodyPr>
          <a:lstStyle>
            <a:lvl1pPr algn="ctr">
              <a:defRPr sz="5400" b="1">
                <a:solidFill>
                  <a:schemeClr val="tx1">
                    <a:lumMod val="65000"/>
                    <a:lumOff val="35000"/>
                  </a:schemeClr>
                </a:solidFill>
              </a:defRPr>
            </a:lvl1pPr>
          </a:lstStyle>
          <a:p>
            <a:r>
              <a:rPr lang="en-US" dirty="0"/>
              <a:t>Click to edit Master title style</a:t>
            </a:r>
          </a:p>
        </p:txBody>
      </p:sp>
      <p:sp>
        <p:nvSpPr>
          <p:cNvPr id="3" name="Subtitle 2">
            <a:extLst>
              <a:ext uri="{FF2B5EF4-FFF2-40B4-BE49-F238E27FC236}">
                <a16:creationId xmlns:a16="http://schemas.microsoft.com/office/drawing/2014/main" id="{0945A9A5-8E22-A243-A481-C2A37386E215}"/>
              </a:ext>
            </a:extLst>
          </p:cNvPr>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F65AA81-E011-D546-B9FA-1E29CF9569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ED6F9B0-53D6-B64E-8E88-5D7D02C36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5EA21-5535-5C41-957E-EDFFF2336BF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40632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277D-2A83-B545-B818-068EC9B0A3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86B8D-7BF1-D74F-B9F6-AB3B20E13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7AFE5-257C-D441-B850-61F2C5D3A9D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1D4369D-597E-2A4A-B5FF-E682734EE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340B6-BD75-D34C-81D7-85237608711A}"/>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372472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91BAA-B975-EC47-93F2-623374E31B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2761E-D211-4845-96C9-99B9485087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A7B9-0F4F-4E40-9308-712F551230F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B997D16-841C-6546-93D6-ACCF7CB0C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80D5B-933B-1044-8359-895D42D910B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6971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3DD-31EA-D64F-A6DD-F9243C31DED5}"/>
              </a:ext>
            </a:extLst>
          </p:cNvPr>
          <p:cNvSpPr>
            <a:spLocks noGrp="1"/>
          </p:cNvSpPr>
          <p:nvPr>
            <p:ph type="title"/>
          </p:nvPr>
        </p:nvSpPr>
        <p:spPr>
          <a:xfrm>
            <a:off x="372686" y="365125"/>
            <a:ext cx="11613368" cy="611059"/>
          </a:xfrm>
        </p:spPr>
        <p:txBody>
          <a:bodyPr>
            <a:noAutofit/>
          </a:bodyPr>
          <a:lstStyle>
            <a:lvl1pPr>
              <a:defRPr sz="4000" b="1" baseline="0">
                <a:solidFill>
                  <a:schemeClr val="tx1">
                    <a:lumMod val="65000"/>
                    <a:lumOff val="3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B0ED132-8038-DE41-B5CA-5FEB2984005F}"/>
              </a:ext>
            </a:extLst>
          </p:cNvPr>
          <p:cNvSpPr>
            <a:spLocks noGrp="1"/>
          </p:cNvSpPr>
          <p:nvPr>
            <p:ph idx="1"/>
          </p:nvPr>
        </p:nvSpPr>
        <p:spPr>
          <a:xfrm>
            <a:off x="372686" y="1161535"/>
            <a:ext cx="10981114" cy="5015427"/>
          </a:xfrm>
        </p:spPr>
        <p:txBody>
          <a:bodyPr/>
          <a:lstStyle>
            <a:lvl1pPr marL="228600" indent="-228600">
              <a:lnSpc>
                <a:spcPct val="150000"/>
              </a:lnSpc>
              <a:buFont typeface="Wingdings" pitchFamily="2" charset="2"/>
              <a:buChar char="§"/>
              <a:defRPr sz="2800">
                <a:solidFill>
                  <a:schemeClr val="tx1">
                    <a:lumMod val="65000"/>
                    <a:lumOff val="35000"/>
                  </a:schemeClr>
                </a:solidFill>
                <a:latin typeface="Arial" panose="020B0604020202020204" pitchFamily="34" charset="0"/>
                <a:cs typeface="Arial" panose="020B0604020202020204" pitchFamily="34" charset="0"/>
              </a:defRPr>
            </a:lvl1pPr>
            <a:lvl2pPr marL="685800" indent="-228600">
              <a:lnSpc>
                <a:spcPct val="150000"/>
              </a:lnSpc>
              <a:buFont typeface="Wingdings" pitchFamily="2" charset="2"/>
              <a:buChar char="§"/>
              <a:defRPr sz="2400">
                <a:solidFill>
                  <a:schemeClr val="tx1">
                    <a:lumMod val="65000"/>
                    <a:lumOff val="35000"/>
                  </a:schemeClr>
                </a:solidFill>
                <a:latin typeface="Arial" panose="020B0604020202020204" pitchFamily="34" charset="0"/>
                <a:cs typeface="Arial" panose="020B0604020202020204" pitchFamily="34" charset="0"/>
              </a:defRPr>
            </a:lvl2pPr>
            <a:lvl3pPr marL="1143000" indent="-228600">
              <a:buFont typeface="Wingdings" pitchFamily="2" charset="2"/>
              <a:buChar char="§"/>
              <a:defRPr>
                <a:solidFill>
                  <a:schemeClr val="tx1">
                    <a:lumMod val="65000"/>
                    <a:lumOff val="35000"/>
                  </a:schemeClr>
                </a:solidFill>
              </a:defRPr>
            </a:lvl3pPr>
            <a:lvl4pPr marL="1600200" indent="-228600">
              <a:buFont typeface="Wingdings" pitchFamily="2" charset="2"/>
              <a:buChar char="§"/>
              <a:defRPr>
                <a:solidFill>
                  <a:schemeClr val="tx1">
                    <a:lumMod val="65000"/>
                    <a:lumOff val="35000"/>
                  </a:schemeClr>
                </a:solidFill>
              </a:defRPr>
            </a:lvl4pPr>
            <a:lvl5pPr marL="2057400" indent="-228600">
              <a:buFont typeface="Wingdings" pitchFamily="2" charset="2"/>
              <a:buChar cha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172ACD5-C3A5-674B-B269-E4BB6C41F97E}"/>
              </a:ext>
            </a:extLst>
          </p:cNvPr>
          <p:cNvSpPr>
            <a:spLocks noGrp="1"/>
          </p:cNvSpPr>
          <p:nvPr>
            <p:ph type="sldNum" sz="quarter" idx="12"/>
          </p:nvPr>
        </p:nvSpPr>
        <p:spPr>
          <a:xfrm>
            <a:off x="10886308" y="6306922"/>
            <a:ext cx="949411" cy="365125"/>
          </a:xfrm>
        </p:spPr>
        <p:txBody>
          <a:bodyPr/>
          <a:lstStyle>
            <a:lvl1pPr>
              <a:defRPr sz="2800">
                <a:solidFill>
                  <a:schemeClr val="tx1">
                    <a:lumMod val="65000"/>
                    <a:lumOff val="35000"/>
                  </a:schemeClr>
                </a:solidFill>
              </a:defRPr>
            </a:lvl1pPr>
          </a:lstStyle>
          <a:p>
            <a:fld id="{79D6BE41-4F07-9843-B89E-F43C6BF0BE36}" type="slidenum">
              <a:rPr lang="en-US" smtClean="0"/>
              <a:pPr/>
              <a:t>‹#›</a:t>
            </a:fld>
            <a:endParaRPr lang="en-US" dirty="0"/>
          </a:p>
        </p:txBody>
      </p:sp>
    </p:spTree>
    <p:extLst>
      <p:ext uri="{BB962C8B-B14F-4D97-AF65-F5344CB8AC3E}">
        <p14:creationId xmlns:p14="http://schemas.microsoft.com/office/powerpoint/2010/main" val="19963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F2A5-FE50-AD49-84AF-110DC1F1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C361F-6E30-614E-B0E5-DE0F577B9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730D93-CD43-4740-AA0F-7B35FBB9ED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D59338B-2560-494D-97D8-DB54B6AE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6B45-99C4-294F-8395-C8DAD1195CC8}"/>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189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8CD2-3CD8-2F40-A6A3-2B259F6A36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F7104-5939-0849-9E42-C3FB6F6280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AE289-34A5-6842-A671-401E2C5EC8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5FD4F-5AB9-F946-9EAF-CBD0F22B56C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6D52A7C-15E4-7842-9FAD-C9DC13EA5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6D2C8-D447-8846-B17E-517C68F5200B}"/>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8504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EB5A-5803-6D43-AF03-98325511AE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AED71-A3CC-E647-BCE3-43CFF3FB7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AB13A5-FB4D-2D4A-A01D-0D926C741E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532AF3-4119-EB45-A6A2-6B22305C4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01F37B-0C35-6B4E-9457-24DF75599C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CAF3B-7473-2D4F-A64C-D53FEE2D0CF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656BB36-77F5-7042-BD12-EFAD4247D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E1E811-2215-7D41-8FA7-B8F745462E81}"/>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87816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8F-FE00-944F-A55A-2F8982581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5EB703-6364-5344-A56C-27C2FFADF95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E1C8FF7-239B-3E46-B7F1-1C6D9997C7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5ED475-6F9A-0B43-A11A-49A2E4079F7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3299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28F26-3DCB-8E44-B7F4-D99F80C3BE7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05A9CFF-E312-C641-8EBC-8DD529318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C915A-2A07-A740-86C7-4400E755510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953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758E-A3AE-7E4C-AA5E-394626B3E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01D76-8237-9F4F-B916-4CB82B2EF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AF944-03FA-6E49-BF23-39BE2D0B3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BAEB43-2B7D-5948-BBD5-B0C720F3F80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56CC6A-3996-4145-A444-2FEC76599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43D20-E8E9-B843-97B3-43522BC8B2E9}"/>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1178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A33-C857-E04B-B3A6-77431BA81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C2589-B901-D64F-B55A-A5506D623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F2E64-BF3E-444B-BF92-101B11636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C78159-9D21-1C47-9CC1-7064FD1659F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096DEF3-ED22-7543-B87C-E6A24F555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C6907-1B83-2C48-A666-23E9804EA72C}"/>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87381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F552B-D17D-2A4C-9005-BAE3EBC49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565207-1C0B-C343-B97D-C5DA0F55E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BA6AF-A8A3-1E45-9A7B-95350E85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1674D0D-1E46-9B46-85C7-0E629AF88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B6CA9-416C-2841-87B3-33D30F9AC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BE41-4F07-9843-B89E-F43C6BF0BE36}" type="slidenum">
              <a:rPr lang="en-US" smtClean="0"/>
              <a:t>‹#›</a:t>
            </a:fld>
            <a:endParaRPr lang="en-US"/>
          </a:p>
        </p:txBody>
      </p:sp>
    </p:spTree>
    <p:extLst>
      <p:ext uri="{BB962C8B-B14F-4D97-AF65-F5344CB8AC3E}">
        <p14:creationId xmlns:p14="http://schemas.microsoft.com/office/powerpoint/2010/main" val="323606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225E-3E59-7945-9ABD-7B3466BE80D8}"/>
              </a:ext>
            </a:extLst>
          </p:cNvPr>
          <p:cNvSpPr>
            <a:spLocks noGrp="1"/>
          </p:cNvSpPr>
          <p:nvPr>
            <p:ph type="ctrTitle"/>
          </p:nvPr>
        </p:nvSpPr>
        <p:spPr>
          <a:xfrm>
            <a:off x="581891" y="731520"/>
            <a:ext cx="11139054" cy="3009207"/>
          </a:xfrm>
        </p:spPr>
        <p:txBody>
          <a:bodyPr>
            <a:normAutofit/>
          </a:bodyPr>
          <a:lstStyle/>
          <a:p>
            <a:r>
              <a:rPr lang="en-US" sz="4400" dirty="0">
                <a:ea typeface="Tahoma" panose="020B0604030504040204" pitchFamily="34" charset="0"/>
                <a:cs typeface="Noto Nastaliq Urdu" panose="020B0502040504020204" pitchFamily="34" charset="-78"/>
              </a:rPr>
              <a:t>Improving Bug Report Severity Level Prediction on Free/Libre Open Source </a:t>
            </a:r>
            <a:br>
              <a:rPr lang="en-US" sz="4400" dirty="0">
                <a:ea typeface="Tahoma" panose="020B0604030504040204" pitchFamily="34" charset="0"/>
                <a:cs typeface="Noto Nastaliq Urdu" panose="020B0502040504020204" pitchFamily="34" charset="-78"/>
              </a:rPr>
            </a:br>
            <a:r>
              <a:rPr lang="en-US" sz="4400" dirty="0">
                <a:ea typeface="Tahoma" panose="020B0604030504040204" pitchFamily="34" charset="0"/>
                <a:cs typeface="Noto Nastaliq Urdu" panose="020B0502040504020204" pitchFamily="34" charset="-78"/>
              </a:rPr>
              <a:t>Software</a:t>
            </a:r>
            <a:br>
              <a:rPr lang="en-US" dirty="0">
                <a:ea typeface="Tahoma" panose="020B0604030504040204" pitchFamily="34" charset="0"/>
                <a:cs typeface="Noto Nastaliq Urdu" panose="020B0502040504020204" pitchFamily="34" charset="-78"/>
              </a:rPr>
            </a:br>
            <a:r>
              <a:rPr lang="en-US" sz="3100" dirty="0">
                <a:solidFill>
                  <a:schemeClr val="accent5"/>
                </a:solidFill>
                <a:ea typeface="Tahoma" panose="020B0604030504040204" pitchFamily="34" charset="0"/>
                <a:cs typeface="Noto Nastaliq Urdu" panose="020B0502040504020204" pitchFamily="34" charset="-78"/>
              </a:rPr>
              <a:t>Doctorate Qualifying Exam</a:t>
            </a:r>
            <a:r>
              <a:rPr lang="en-US" sz="4000" dirty="0">
                <a:ea typeface="Tahoma" panose="020B0604030504040204" pitchFamily="34" charset="0"/>
                <a:cs typeface="Noto Nastaliq Urdu" panose="020B0502040504020204" pitchFamily="34" charset="-78"/>
              </a:rPr>
              <a:t>	</a:t>
            </a:r>
            <a:endParaRPr lang="en-US" dirty="0">
              <a:ea typeface="Tahoma" panose="020B0604030504040204" pitchFamily="34" charset="0"/>
              <a:cs typeface="Noto Nastaliq Urdu" panose="020B0502040504020204" pitchFamily="34" charset="-78"/>
            </a:endParaRPr>
          </a:p>
        </p:txBody>
      </p:sp>
      <p:sp>
        <p:nvSpPr>
          <p:cNvPr id="3" name="Subtitle 2">
            <a:extLst>
              <a:ext uri="{FF2B5EF4-FFF2-40B4-BE49-F238E27FC236}">
                <a16:creationId xmlns:a16="http://schemas.microsoft.com/office/drawing/2014/main" id="{E8AFB5C8-F2E8-F34A-B858-092466D30F3C}"/>
              </a:ext>
            </a:extLst>
          </p:cNvPr>
          <p:cNvSpPr>
            <a:spLocks noGrp="1"/>
          </p:cNvSpPr>
          <p:nvPr>
            <p:ph type="subTitle" idx="1"/>
          </p:nvPr>
        </p:nvSpPr>
        <p:spPr>
          <a:xfrm>
            <a:off x="964275" y="4358620"/>
            <a:ext cx="10208029" cy="2150369"/>
          </a:xfrm>
        </p:spPr>
        <p:txBody>
          <a:bodyPr>
            <a:normAutofit fontScale="92500" lnSpcReduction="20000"/>
          </a:bodyPr>
          <a:lstStyle/>
          <a:p>
            <a:r>
              <a:rPr lang="en-US" sz="2600" dirty="0">
                <a:latin typeface="Arial" panose="020B0604020202020204" pitchFamily="34" charset="0"/>
                <a:ea typeface="Tahoma" panose="020B0604030504040204" pitchFamily="34" charset="0"/>
                <a:cs typeface="Arial" panose="020B0604020202020204" pitchFamily="34" charset="0"/>
              </a:rPr>
              <a:t>PhD Student: Luiz Alberto Ferreira Gomes</a:t>
            </a:r>
            <a:endParaRPr lang="en-US" sz="2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gomes.luiz@ic.unicamp.br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600" dirty="0">
                <a:latin typeface="Arial" panose="020B0604020202020204" pitchFamily="34" charset="0"/>
                <a:ea typeface="Tahoma" panose="020B0604030504040204" pitchFamily="34" charset="0"/>
                <a:cs typeface="Arial" panose="020B0604020202020204" pitchFamily="34" charset="0"/>
              </a:rPr>
              <a:t>Adviser: Prof. Mario </a:t>
            </a:r>
            <a:r>
              <a:rPr lang="en-US" sz="2600" dirty="0" err="1">
                <a:latin typeface="Arial" panose="020B0604020202020204" pitchFamily="34" charset="0"/>
                <a:ea typeface="Tahoma" panose="020B0604030504040204" pitchFamily="34" charset="0"/>
                <a:cs typeface="Arial" panose="020B0604020202020204" pitchFamily="34" charset="0"/>
              </a:rPr>
              <a:t>Lúcio</a:t>
            </a:r>
            <a:r>
              <a:rPr lang="en-US" sz="2600" dirty="0">
                <a:latin typeface="Arial" panose="020B0604020202020204" pitchFamily="34" charset="0"/>
                <a:ea typeface="Tahoma" panose="020B0604030504040204" pitchFamily="34" charset="0"/>
                <a:cs typeface="Arial" panose="020B0604020202020204" pitchFamily="34" charset="0"/>
              </a:rPr>
              <a:t> </a:t>
            </a:r>
            <a:r>
              <a:rPr lang="en-US" sz="2600" dirty="0" err="1">
                <a:latin typeface="Arial" panose="020B0604020202020204" pitchFamily="34" charset="0"/>
                <a:ea typeface="Tahoma" panose="020B0604030504040204" pitchFamily="34" charset="0"/>
                <a:cs typeface="Arial" panose="020B0604020202020204" pitchFamily="34" charset="0"/>
              </a:rPr>
              <a:t>Côrtes</a:t>
            </a:r>
            <a:endParaRPr lang="en-US" sz="2600" dirty="0">
              <a:latin typeface="Arial" panose="020B0604020202020204" pitchFamily="34" charset="0"/>
              <a:ea typeface="Tahoma" panose="020B0604030504040204" pitchFamily="34" charset="0"/>
              <a:cs typeface="Arial" panose="020B0604020202020204" pitchFamily="34" charset="0"/>
            </a:endParaRPr>
          </a:p>
          <a:p>
            <a:r>
              <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cortes@ic.unicamp.br</a:t>
            </a:r>
          </a:p>
          <a:p>
            <a:r>
              <a:rPr lang="en-US" sz="2600" dirty="0">
                <a:latin typeface="Arial" panose="020B0604020202020204" pitchFamily="34" charset="0"/>
                <a:ea typeface="Tahoma" panose="020B0604030504040204" pitchFamily="34" charset="0"/>
                <a:cs typeface="Arial" panose="020B0604020202020204" pitchFamily="34" charset="0"/>
              </a:rPr>
              <a:t>Co-adviser: Prof. Ricardo da Silva Torres</a:t>
            </a: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rtorres@ic.unicamp.br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02929B0-9990-6A40-8AE0-86C2456B0600}"/>
              </a:ext>
            </a:extLst>
          </p:cNvPr>
          <p:cNvSpPr>
            <a:spLocks noGrp="1"/>
          </p:cNvSpPr>
          <p:nvPr>
            <p:ph type="sldNum" sz="quarter" idx="12"/>
          </p:nvPr>
        </p:nvSpPr>
        <p:spPr/>
        <p:txBody>
          <a:bodyPr/>
          <a:lstStyle/>
          <a:p>
            <a:fld id="{79D6BE41-4F07-9843-B89E-F43C6BF0BE36}" type="slidenum">
              <a:rPr lang="en-US" smtClean="0"/>
              <a:t>1</a:t>
            </a:fld>
            <a:endParaRPr lang="en-US"/>
          </a:p>
        </p:txBody>
      </p:sp>
    </p:spTree>
    <p:extLst>
      <p:ext uri="{BB962C8B-B14F-4D97-AF65-F5344CB8AC3E}">
        <p14:creationId xmlns:p14="http://schemas.microsoft.com/office/powerpoint/2010/main" val="191401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200" dirty="0"/>
              <a:t>Bug Report Severity Prediction Mapping Review (G1.1)</a:t>
            </a: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a:xfrm>
            <a:off x="372686" y="1161535"/>
            <a:ext cx="10981114" cy="5080407"/>
          </a:xfrm>
        </p:spPr>
        <p:txBody>
          <a:bodyPr>
            <a:normAutofit/>
          </a:bodyPr>
          <a:lstStyle/>
          <a:p>
            <a:r>
              <a:rPr lang="en-US" dirty="0"/>
              <a:t>Mapping review on </a:t>
            </a:r>
            <a:r>
              <a:rPr lang="en-US" dirty="0">
                <a:solidFill>
                  <a:schemeClr val="accent2"/>
                </a:solidFill>
              </a:rPr>
              <a:t>four electronic </a:t>
            </a:r>
            <a:r>
              <a:rPr lang="en-US" dirty="0"/>
              <a:t>databases:</a:t>
            </a:r>
          </a:p>
          <a:p>
            <a:pPr lvl="1"/>
            <a:r>
              <a:rPr lang="en-US" dirty="0"/>
              <a:t>ACM digital library, IEEE Xplore, Science Direct and Springer</a:t>
            </a:r>
          </a:p>
          <a:p>
            <a:r>
              <a:rPr lang="en-US" dirty="0">
                <a:solidFill>
                  <a:schemeClr val="accent2"/>
                </a:solidFill>
              </a:rPr>
              <a:t>27 papers </a:t>
            </a:r>
            <a:r>
              <a:rPr lang="en-US" dirty="0"/>
              <a:t>about severity prediction on FLOSS projects</a:t>
            </a:r>
          </a:p>
          <a:p>
            <a:r>
              <a:rPr lang="en-US" dirty="0"/>
              <a:t>Classification of more than </a:t>
            </a:r>
            <a:r>
              <a:rPr lang="en-US" dirty="0">
                <a:solidFill>
                  <a:schemeClr val="accent2"/>
                </a:solidFill>
              </a:rPr>
              <a:t>10 aspects of proposed</a:t>
            </a:r>
            <a:r>
              <a:rPr lang="en-US" dirty="0"/>
              <a:t> solutions</a:t>
            </a:r>
          </a:p>
          <a:p>
            <a:r>
              <a:rPr lang="en-US" dirty="0"/>
              <a:t>Submitted to the </a:t>
            </a:r>
            <a:r>
              <a:rPr lang="en-US" dirty="0">
                <a:solidFill>
                  <a:schemeClr val="accent2"/>
                </a:solidFill>
              </a:rPr>
              <a:t>Journal of Information and Technology</a:t>
            </a:r>
            <a:r>
              <a:rPr lang="en-US" dirty="0"/>
              <a:t> on September 12</a:t>
            </a:r>
            <a:r>
              <a:rPr lang="en-US" baseline="30000" dirty="0"/>
              <a:t>th</a:t>
            </a:r>
            <a:r>
              <a:rPr lang="en-US" dirty="0"/>
              <a:t>, 2018</a:t>
            </a:r>
          </a:p>
          <a:p>
            <a:endParaRPr lang="en-US" dirty="0"/>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10</a:t>
            </a:fld>
            <a:endParaRPr lang="en-US" dirty="0"/>
          </a:p>
        </p:txBody>
      </p:sp>
      <p:pic>
        <p:nvPicPr>
          <p:cNvPr id="5" name="Graphic 4" descr="Checkmark">
            <a:extLst>
              <a:ext uri="{FF2B5EF4-FFF2-40B4-BE49-F238E27FC236}">
                <a16:creationId xmlns:a16="http://schemas.microsoft.com/office/drawing/2014/main" id="{8192D884-61BD-C042-AB1B-0E06B953BC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9443" y="5065666"/>
            <a:ext cx="1176276" cy="1176276"/>
          </a:xfrm>
          <a:prstGeom prst="rect">
            <a:avLst/>
          </a:prstGeom>
        </p:spPr>
      </p:pic>
    </p:spTree>
    <p:extLst>
      <p:ext uri="{BB962C8B-B14F-4D97-AF65-F5344CB8AC3E}">
        <p14:creationId xmlns:p14="http://schemas.microsoft.com/office/powerpoint/2010/main" val="91741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AAC8-9EED-F643-8C8E-93ADD3F9ECB4}"/>
              </a:ext>
            </a:extLst>
          </p:cNvPr>
          <p:cNvSpPr>
            <a:spLocks noGrp="1"/>
          </p:cNvSpPr>
          <p:nvPr>
            <p:ph type="title"/>
          </p:nvPr>
        </p:nvSpPr>
        <p:spPr>
          <a:xfrm>
            <a:off x="372686" y="365125"/>
            <a:ext cx="10981114" cy="611059"/>
          </a:xfrm>
        </p:spPr>
        <p:txBody>
          <a:bodyPr>
            <a:noAutofit/>
          </a:bodyPr>
          <a:lstStyle/>
          <a:p>
            <a:r>
              <a:rPr lang="en-US" sz="3200" dirty="0"/>
              <a:t>Bug Report Severity Prediction Mapping Review (G1.1)</a:t>
            </a:r>
          </a:p>
        </p:txBody>
      </p:sp>
      <p:pic>
        <p:nvPicPr>
          <p:cNvPr id="6" name="Content Placeholder 5">
            <a:extLst>
              <a:ext uri="{FF2B5EF4-FFF2-40B4-BE49-F238E27FC236}">
                <a16:creationId xmlns:a16="http://schemas.microsoft.com/office/drawing/2014/main" id="{13CBEC54-33A9-FE4B-8362-564D390122F8}"/>
              </a:ext>
            </a:extLst>
          </p:cNvPr>
          <p:cNvPicPr>
            <a:picLocks noGrp="1" noChangeAspect="1"/>
          </p:cNvPicPr>
          <p:nvPr>
            <p:ph idx="1"/>
          </p:nvPr>
        </p:nvPicPr>
        <p:blipFill>
          <a:blip r:embed="rId3"/>
          <a:stretch>
            <a:fillRect/>
          </a:stretch>
        </p:blipFill>
        <p:spPr>
          <a:xfrm>
            <a:off x="6803756" y="1675666"/>
            <a:ext cx="4841771" cy="4186370"/>
          </a:xfrm>
        </p:spPr>
      </p:pic>
      <p:sp>
        <p:nvSpPr>
          <p:cNvPr id="4" name="Slide Number Placeholder 3">
            <a:extLst>
              <a:ext uri="{FF2B5EF4-FFF2-40B4-BE49-F238E27FC236}">
                <a16:creationId xmlns:a16="http://schemas.microsoft.com/office/drawing/2014/main" id="{B1C59DAB-84A9-9D4F-9D9D-BB4B7C3A326F}"/>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11</a:t>
            </a:fld>
            <a:endParaRPr lang="en-US" dirty="0"/>
          </a:p>
        </p:txBody>
      </p:sp>
      <p:pic>
        <p:nvPicPr>
          <p:cNvPr id="5" name="Content Placeholder 4">
            <a:extLst>
              <a:ext uri="{FF2B5EF4-FFF2-40B4-BE49-F238E27FC236}">
                <a16:creationId xmlns:a16="http://schemas.microsoft.com/office/drawing/2014/main" id="{08577D9F-2240-BA44-BDF8-1CEA3C6B3AC6}"/>
              </a:ext>
            </a:extLst>
          </p:cNvPr>
          <p:cNvPicPr>
            <a:picLocks noChangeAspect="1"/>
          </p:cNvPicPr>
          <p:nvPr/>
        </p:nvPicPr>
        <p:blipFill>
          <a:blip r:embed="rId4"/>
          <a:stretch>
            <a:fillRect/>
          </a:stretch>
        </p:blipFill>
        <p:spPr>
          <a:xfrm>
            <a:off x="372686" y="1692992"/>
            <a:ext cx="5953163" cy="4169044"/>
          </a:xfrm>
          <a:prstGeom prst="rect">
            <a:avLst/>
          </a:prstGeom>
        </p:spPr>
      </p:pic>
      <p:cxnSp>
        <p:nvCxnSpPr>
          <p:cNvPr id="7" name="Straight Connector 6">
            <a:extLst>
              <a:ext uri="{FF2B5EF4-FFF2-40B4-BE49-F238E27FC236}">
                <a16:creationId xmlns:a16="http://schemas.microsoft.com/office/drawing/2014/main" id="{089900E2-4593-2046-9C7D-2D213018C719}"/>
              </a:ext>
            </a:extLst>
          </p:cNvPr>
          <p:cNvCxnSpPr>
            <a:cxnSpLocks/>
          </p:cNvCxnSpPr>
          <p:nvPr/>
        </p:nvCxnSpPr>
        <p:spPr>
          <a:xfrm>
            <a:off x="6489724" y="1692992"/>
            <a:ext cx="0" cy="41690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C2429ED-761F-3341-B92E-2D5CD9FA1918}"/>
              </a:ext>
            </a:extLst>
          </p:cNvPr>
          <p:cNvSpPr txBox="1"/>
          <p:nvPr/>
        </p:nvSpPr>
        <p:spPr>
          <a:xfrm>
            <a:off x="372686" y="5862036"/>
            <a:ext cx="1434367" cy="369332"/>
          </a:xfrm>
          <a:prstGeom prst="rect">
            <a:avLst/>
          </a:prstGeom>
          <a:noFill/>
        </p:spPr>
        <p:txBody>
          <a:bodyPr wrap="none" rtlCol="0">
            <a:spAutoFit/>
          </a:bodyPr>
          <a:lstStyle/>
          <a:p>
            <a:r>
              <a:rPr lang="en-US" b="1" dirty="0">
                <a:solidFill>
                  <a:schemeClr val="tx2"/>
                </a:solidFill>
              </a:rPr>
              <a:t>ML </a:t>
            </a:r>
            <a:r>
              <a:rPr lang="en-US" b="1" dirty="0" err="1">
                <a:solidFill>
                  <a:schemeClr val="tx2"/>
                </a:solidFill>
              </a:rPr>
              <a:t>algoritms</a:t>
            </a:r>
            <a:endParaRPr lang="en-US" b="1" dirty="0">
              <a:solidFill>
                <a:schemeClr val="tx2"/>
              </a:solidFill>
            </a:endParaRPr>
          </a:p>
        </p:txBody>
      </p:sp>
      <p:sp>
        <p:nvSpPr>
          <p:cNvPr id="9" name="TextBox 8">
            <a:extLst>
              <a:ext uri="{FF2B5EF4-FFF2-40B4-BE49-F238E27FC236}">
                <a16:creationId xmlns:a16="http://schemas.microsoft.com/office/drawing/2014/main" id="{04789843-B591-2D49-BC55-A14165F4B460}"/>
              </a:ext>
            </a:extLst>
          </p:cNvPr>
          <p:cNvSpPr txBox="1"/>
          <p:nvPr/>
        </p:nvSpPr>
        <p:spPr>
          <a:xfrm>
            <a:off x="8908688" y="5862036"/>
            <a:ext cx="2736839" cy="369332"/>
          </a:xfrm>
          <a:prstGeom prst="rect">
            <a:avLst/>
          </a:prstGeom>
          <a:noFill/>
        </p:spPr>
        <p:txBody>
          <a:bodyPr wrap="none" rtlCol="0">
            <a:spAutoFit/>
          </a:bodyPr>
          <a:lstStyle/>
          <a:p>
            <a:r>
              <a:rPr lang="en-US" b="1" dirty="0" err="1">
                <a:solidFill>
                  <a:schemeClr val="tx2"/>
                </a:solidFill>
              </a:rPr>
              <a:t>Categorias</a:t>
            </a:r>
            <a:r>
              <a:rPr lang="en-US" b="1" dirty="0">
                <a:solidFill>
                  <a:schemeClr val="tx2"/>
                </a:solidFill>
              </a:rPr>
              <a:t> of ML </a:t>
            </a:r>
            <a:r>
              <a:rPr lang="en-US" b="1" dirty="0" err="1">
                <a:solidFill>
                  <a:schemeClr val="tx2"/>
                </a:solidFill>
              </a:rPr>
              <a:t>algoritms</a:t>
            </a:r>
            <a:endParaRPr lang="en-US" b="1" dirty="0">
              <a:solidFill>
                <a:schemeClr val="tx2"/>
              </a:solidFill>
            </a:endParaRPr>
          </a:p>
        </p:txBody>
      </p:sp>
      <p:sp>
        <p:nvSpPr>
          <p:cNvPr id="3" name="TextBox 2">
            <a:extLst>
              <a:ext uri="{FF2B5EF4-FFF2-40B4-BE49-F238E27FC236}">
                <a16:creationId xmlns:a16="http://schemas.microsoft.com/office/drawing/2014/main" id="{54602CF8-FE17-8B44-AFFF-E153A40A7D6A}"/>
              </a:ext>
            </a:extLst>
          </p:cNvPr>
          <p:cNvSpPr txBox="1"/>
          <p:nvPr/>
        </p:nvSpPr>
        <p:spPr>
          <a:xfrm>
            <a:off x="372686" y="1152446"/>
            <a:ext cx="2872966" cy="523220"/>
          </a:xfrm>
          <a:prstGeom prst="rect">
            <a:avLst/>
          </a:prstGeom>
          <a:noFill/>
        </p:spPr>
        <p:txBody>
          <a:bodyPr wrap="none" rtlCol="0">
            <a:spAutoFit/>
          </a:bodyPr>
          <a:lstStyle/>
          <a:p>
            <a:r>
              <a:rPr lang="en-US" sz="2800" dirty="0">
                <a:solidFill>
                  <a:schemeClr val="accent5"/>
                </a:solidFill>
              </a:rPr>
              <a:t>Example of Result:</a:t>
            </a:r>
          </a:p>
        </p:txBody>
      </p:sp>
      <p:sp>
        <p:nvSpPr>
          <p:cNvPr id="11" name="Rectangle 10">
            <a:extLst>
              <a:ext uri="{FF2B5EF4-FFF2-40B4-BE49-F238E27FC236}">
                <a16:creationId xmlns:a16="http://schemas.microsoft.com/office/drawing/2014/main" id="{CAC87D80-3FDA-7A49-A4F3-9C8DD315B47C}"/>
              </a:ext>
            </a:extLst>
          </p:cNvPr>
          <p:cNvSpPr/>
          <p:nvPr/>
        </p:nvSpPr>
        <p:spPr>
          <a:xfrm rot="16200000">
            <a:off x="10040720" y="3991483"/>
            <a:ext cx="344774" cy="3245224"/>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69E2D9-6501-1A4F-AEC3-77923AE5535E}"/>
              </a:ext>
            </a:extLst>
          </p:cNvPr>
          <p:cNvSpPr/>
          <p:nvPr/>
        </p:nvSpPr>
        <p:spPr>
          <a:xfrm rot="16200000">
            <a:off x="3061479" y="-849938"/>
            <a:ext cx="575578" cy="628091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39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200" dirty="0"/>
              <a:t>Problems Identified (G1.2)</a:t>
            </a:r>
            <a:endParaRPr lang="en-US" sz="2800" dirty="0">
              <a:solidFill>
                <a:schemeClr val="accent1"/>
              </a:solidFill>
            </a:endParaRP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p:txBody>
          <a:bodyPr>
            <a:normAutofit/>
          </a:bodyPr>
          <a:lstStyle/>
          <a:p>
            <a:r>
              <a:rPr lang="en-US" dirty="0"/>
              <a:t>Lack of </a:t>
            </a:r>
            <a:r>
              <a:rPr lang="en-US" dirty="0">
                <a:solidFill>
                  <a:schemeClr val="accent2"/>
                </a:solidFill>
              </a:rPr>
              <a:t>relevant</a:t>
            </a:r>
            <a:r>
              <a:rPr lang="en-US" dirty="0"/>
              <a:t> FLOSS, such as Linux Kernel</a:t>
            </a:r>
          </a:p>
          <a:p>
            <a:r>
              <a:rPr lang="en-US" dirty="0"/>
              <a:t>Influence of </a:t>
            </a:r>
            <a:r>
              <a:rPr lang="en-US" dirty="0">
                <a:solidFill>
                  <a:schemeClr val="accent2"/>
                </a:solidFill>
              </a:rPr>
              <a:t>user experience </a:t>
            </a:r>
            <a:r>
              <a:rPr lang="en-US" dirty="0"/>
              <a:t>overlooked</a:t>
            </a:r>
          </a:p>
          <a:p>
            <a:r>
              <a:rPr lang="en-US" dirty="0"/>
              <a:t>Default severity level: </a:t>
            </a:r>
            <a:r>
              <a:rPr lang="en-US" dirty="0">
                <a:solidFill>
                  <a:schemeClr val="accent2"/>
                </a:solidFill>
              </a:rPr>
              <a:t>prevalent</a:t>
            </a:r>
            <a:r>
              <a:rPr lang="en-US" dirty="0"/>
              <a:t> in most repositories</a:t>
            </a:r>
          </a:p>
          <a:p>
            <a:r>
              <a:rPr lang="en-US" dirty="0"/>
              <a:t>High dimensionality data by </a:t>
            </a:r>
            <a:r>
              <a:rPr lang="en-US" dirty="0">
                <a:solidFill>
                  <a:schemeClr val="accent2"/>
                </a:solidFill>
              </a:rPr>
              <a:t>unstructured text </a:t>
            </a:r>
            <a:r>
              <a:rPr lang="en-US" dirty="0"/>
              <a:t>attributes</a:t>
            </a:r>
          </a:p>
          <a:p>
            <a:r>
              <a:rPr lang="en-US" dirty="0">
                <a:solidFill>
                  <a:schemeClr val="accent2"/>
                </a:solidFill>
              </a:rPr>
              <a:t>Experimental</a:t>
            </a:r>
            <a:r>
              <a:rPr lang="en-US" dirty="0"/>
              <a:t> or </a:t>
            </a:r>
            <a:r>
              <a:rPr lang="en-US" dirty="0">
                <a:solidFill>
                  <a:schemeClr val="accent2"/>
                </a:solidFill>
              </a:rPr>
              <a:t>off-line </a:t>
            </a:r>
            <a:r>
              <a:rPr lang="en-US" dirty="0"/>
              <a:t>approaches</a:t>
            </a:r>
          </a:p>
          <a:p>
            <a:r>
              <a:rPr lang="en-US" dirty="0">
                <a:solidFill>
                  <a:schemeClr val="accent2"/>
                </a:solidFill>
              </a:rPr>
              <a:t>Bug report lifecycle time </a:t>
            </a:r>
            <a:r>
              <a:rPr lang="en-US" dirty="0"/>
              <a:t>ignored.</a:t>
            </a:r>
          </a:p>
          <a:p>
            <a:pPr marL="0" indent="0">
              <a:buNone/>
            </a:pPr>
            <a:endParaRPr lang="en-US" dirty="0">
              <a:solidFill>
                <a:schemeClr val="accent2"/>
              </a:solidFill>
            </a:endParaRPr>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12</a:t>
            </a:fld>
            <a:endParaRPr lang="en-US" dirty="0"/>
          </a:p>
        </p:txBody>
      </p:sp>
      <p:pic>
        <p:nvPicPr>
          <p:cNvPr id="5" name="Graphic 4" descr="Checkmark">
            <a:extLst>
              <a:ext uri="{FF2B5EF4-FFF2-40B4-BE49-F238E27FC236}">
                <a16:creationId xmlns:a16="http://schemas.microsoft.com/office/drawing/2014/main" id="{72735819-0A8A-D24F-9754-FDB1434A22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2875" y="5065666"/>
            <a:ext cx="1176276" cy="1176276"/>
          </a:xfrm>
          <a:prstGeom prst="rect">
            <a:avLst/>
          </a:prstGeom>
        </p:spPr>
      </p:pic>
    </p:spTree>
    <p:extLst>
      <p:ext uri="{BB962C8B-B14F-4D97-AF65-F5344CB8AC3E}">
        <p14:creationId xmlns:p14="http://schemas.microsoft.com/office/powerpoint/2010/main" val="913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11CC71-4356-B540-B178-C84D5867F7EE}"/>
              </a:ext>
            </a:extLst>
          </p:cNvPr>
          <p:cNvPicPr>
            <a:picLocks noChangeAspect="1"/>
          </p:cNvPicPr>
          <p:nvPr/>
        </p:nvPicPr>
        <p:blipFill>
          <a:blip r:embed="rId3"/>
          <a:stretch>
            <a:fillRect/>
          </a:stretch>
        </p:blipFill>
        <p:spPr>
          <a:xfrm>
            <a:off x="372686" y="1140631"/>
            <a:ext cx="11625317" cy="3009208"/>
          </a:xfrm>
          <a:prstGeom prst="rect">
            <a:avLst/>
          </a:prstGeom>
        </p:spPr>
      </p:pic>
      <p:sp>
        <p:nvSpPr>
          <p:cNvPr id="11" name="Rectangle 10">
            <a:extLst>
              <a:ext uri="{FF2B5EF4-FFF2-40B4-BE49-F238E27FC236}">
                <a16:creationId xmlns:a16="http://schemas.microsoft.com/office/drawing/2014/main" id="{AF22DD78-F314-ED4C-9CBE-6AC27234A7BF}"/>
              </a:ext>
            </a:extLst>
          </p:cNvPr>
          <p:cNvSpPr/>
          <p:nvPr/>
        </p:nvSpPr>
        <p:spPr>
          <a:xfrm>
            <a:off x="372687" y="1852254"/>
            <a:ext cx="11487308" cy="87855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3E834DF-0605-7443-8417-79DF3C4E8C9F}"/>
              </a:ext>
            </a:extLst>
          </p:cNvPr>
          <p:cNvSpPr txBox="1"/>
          <p:nvPr/>
        </p:nvSpPr>
        <p:spPr>
          <a:xfrm>
            <a:off x="9811101" y="4074286"/>
            <a:ext cx="2048894" cy="369332"/>
          </a:xfrm>
          <a:prstGeom prst="rect">
            <a:avLst/>
          </a:prstGeom>
          <a:noFill/>
        </p:spPr>
        <p:txBody>
          <a:bodyPr wrap="none" rtlCol="0">
            <a:spAutoFit/>
          </a:bodyPr>
          <a:lstStyle/>
          <a:p>
            <a:r>
              <a:rPr lang="en-US" b="1" dirty="0">
                <a:solidFill>
                  <a:schemeClr val="tx2"/>
                </a:solidFill>
              </a:rPr>
              <a:t>Source: </a:t>
            </a:r>
            <a:r>
              <a:rPr lang="en-US" b="1" dirty="0" err="1">
                <a:solidFill>
                  <a:schemeClr val="tx2"/>
                </a:solidFill>
              </a:rPr>
              <a:t>Saha</a:t>
            </a:r>
            <a:r>
              <a:rPr lang="en-US" b="1" dirty="0">
                <a:solidFill>
                  <a:schemeClr val="tx2"/>
                </a:solidFill>
              </a:rPr>
              <a:t>, 2014.</a:t>
            </a:r>
          </a:p>
        </p:txBody>
      </p:sp>
      <p:sp>
        <p:nvSpPr>
          <p:cNvPr id="29" name="TextBox 28">
            <a:extLst>
              <a:ext uri="{FF2B5EF4-FFF2-40B4-BE49-F238E27FC236}">
                <a16:creationId xmlns:a16="http://schemas.microsoft.com/office/drawing/2014/main" id="{D959F4E3-7E02-8C46-8E8C-02B2FD9F0A76}"/>
              </a:ext>
            </a:extLst>
          </p:cNvPr>
          <p:cNvSpPr txBox="1"/>
          <p:nvPr/>
        </p:nvSpPr>
        <p:spPr>
          <a:xfrm>
            <a:off x="1021005" y="4292873"/>
            <a:ext cx="8179162" cy="830997"/>
          </a:xfrm>
          <a:prstGeom prst="rect">
            <a:avLst/>
          </a:prstGeom>
          <a:noFill/>
        </p:spPr>
        <p:txBody>
          <a:bodyPr wrap="none" rtlCol="0">
            <a:spAutoFit/>
          </a:bodyPr>
          <a:lstStyle/>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50% (+/-4%) were fixed within a week in Java projects </a:t>
            </a:r>
          </a:p>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and within one month in C projects.</a:t>
            </a:r>
          </a:p>
        </p:txBody>
      </p:sp>
      <p:cxnSp>
        <p:nvCxnSpPr>
          <p:cNvPr id="5" name="Elbow Connector 4">
            <a:extLst>
              <a:ext uri="{FF2B5EF4-FFF2-40B4-BE49-F238E27FC236}">
                <a16:creationId xmlns:a16="http://schemas.microsoft.com/office/drawing/2014/main" id="{E4DCC022-50D6-2648-B4FC-193E4863924A}"/>
              </a:ext>
            </a:extLst>
          </p:cNvPr>
          <p:cNvCxnSpPr>
            <a:cxnSpLocks/>
            <a:stCxn id="11" idx="1"/>
            <a:endCxn id="29" idx="1"/>
          </p:cNvCxnSpPr>
          <p:nvPr/>
        </p:nvCxnSpPr>
        <p:spPr>
          <a:xfrm rot="10800000" flipH="1" flipV="1">
            <a:off x="372687" y="2291532"/>
            <a:ext cx="648318" cy="2416839"/>
          </a:xfrm>
          <a:prstGeom prst="bentConnector3">
            <a:avLst>
              <a:gd name="adj1" fmla="val -3526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C221677-662B-BD40-9285-9C530AC813E3}"/>
              </a:ext>
            </a:extLst>
          </p:cNvPr>
          <p:cNvSpPr/>
          <p:nvPr/>
        </p:nvSpPr>
        <p:spPr>
          <a:xfrm>
            <a:off x="372685" y="2766156"/>
            <a:ext cx="11487310" cy="863003"/>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a:extLst>
              <a:ext uri="{FF2B5EF4-FFF2-40B4-BE49-F238E27FC236}">
                <a16:creationId xmlns:a16="http://schemas.microsoft.com/office/drawing/2014/main" id="{7CABF909-29C8-144F-8BDA-2F84A75F9576}"/>
              </a:ext>
            </a:extLst>
          </p:cNvPr>
          <p:cNvCxnSpPr>
            <a:cxnSpLocks/>
            <a:stCxn id="8" idx="3"/>
            <a:endCxn id="19" idx="3"/>
          </p:cNvCxnSpPr>
          <p:nvPr/>
        </p:nvCxnSpPr>
        <p:spPr>
          <a:xfrm flipH="1">
            <a:off x="8733544" y="3197658"/>
            <a:ext cx="3126451" cy="2407036"/>
          </a:xfrm>
          <a:prstGeom prst="bentConnector3">
            <a:avLst>
              <a:gd name="adj1" fmla="val -7312"/>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2F8B3BC-B91F-B64F-B026-9093A3AA7CD4}"/>
              </a:ext>
            </a:extLst>
          </p:cNvPr>
          <p:cNvSpPr txBox="1"/>
          <p:nvPr/>
        </p:nvSpPr>
        <p:spPr>
          <a:xfrm>
            <a:off x="740074" y="5189195"/>
            <a:ext cx="7993470" cy="830997"/>
          </a:xfrm>
          <a:prstGeom prst="rect">
            <a:avLst/>
          </a:prstGeom>
          <a:noFill/>
        </p:spPr>
        <p:txBody>
          <a:bodyPr wrap="none" rtlCol="0">
            <a:spAutoFit/>
          </a:bodyPr>
          <a:lstStyle/>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over 90% of them adversely affect the user’s experience </a:t>
            </a:r>
          </a:p>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throughout many releases.</a:t>
            </a:r>
          </a:p>
        </p:txBody>
      </p:sp>
      <p:sp>
        <p:nvSpPr>
          <p:cNvPr id="6" name="Slide Number Placeholder 5">
            <a:extLst>
              <a:ext uri="{FF2B5EF4-FFF2-40B4-BE49-F238E27FC236}">
                <a16:creationId xmlns:a16="http://schemas.microsoft.com/office/drawing/2014/main" id="{327645FC-67B9-AA4E-8E23-005DAC4F9D96}"/>
              </a:ext>
            </a:extLst>
          </p:cNvPr>
          <p:cNvSpPr>
            <a:spLocks noGrp="1"/>
          </p:cNvSpPr>
          <p:nvPr>
            <p:ph type="sldNum" sz="quarter" idx="12"/>
          </p:nvPr>
        </p:nvSpPr>
        <p:spPr>
          <a:xfrm>
            <a:off x="10886308" y="5751748"/>
            <a:ext cx="949411" cy="365125"/>
          </a:xfrm>
        </p:spPr>
        <p:txBody>
          <a:bodyPr/>
          <a:lstStyle/>
          <a:p>
            <a:fld id="{79D6BE41-4F07-9843-B89E-F43C6BF0BE36}" type="slidenum">
              <a:rPr lang="en-US" smtClean="0"/>
              <a:t>13</a:t>
            </a:fld>
            <a:endParaRPr lang="en-US"/>
          </a:p>
        </p:txBody>
      </p:sp>
      <p:sp>
        <p:nvSpPr>
          <p:cNvPr id="10" name="Title 9">
            <a:extLst>
              <a:ext uri="{FF2B5EF4-FFF2-40B4-BE49-F238E27FC236}">
                <a16:creationId xmlns:a16="http://schemas.microsoft.com/office/drawing/2014/main" id="{A1AE3331-CF79-6044-85B2-2D4FD49EABD4}"/>
              </a:ext>
            </a:extLst>
          </p:cNvPr>
          <p:cNvSpPr>
            <a:spLocks noGrp="1"/>
          </p:cNvSpPr>
          <p:nvPr>
            <p:ph type="title"/>
          </p:nvPr>
        </p:nvSpPr>
        <p:spPr>
          <a:xfrm>
            <a:off x="372685" y="365125"/>
            <a:ext cx="11463033" cy="611059"/>
          </a:xfrm>
        </p:spPr>
        <p:txBody>
          <a:bodyPr/>
          <a:lstStyle/>
          <a:p>
            <a:r>
              <a:rPr lang="en-US" sz="3600" dirty="0"/>
              <a:t>Model the Temporal Context Information (G2.1)</a:t>
            </a:r>
          </a:p>
        </p:txBody>
      </p:sp>
    </p:spTree>
    <p:extLst>
      <p:ext uri="{BB962C8B-B14F-4D97-AF65-F5344CB8AC3E}">
        <p14:creationId xmlns:p14="http://schemas.microsoft.com/office/powerpoint/2010/main" val="205690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68EB3167-24F0-AF42-90D7-837D675804DF}"/>
              </a:ext>
            </a:extLst>
          </p:cNvPr>
          <p:cNvCxnSpPr>
            <a:cxnSpLocks/>
          </p:cNvCxnSpPr>
          <p:nvPr/>
        </p:nvCxnSpPr>
        <p:spPr>
          <a:xfrm flipH="1" flipV="1">
            <a:off x="3526957"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F76D57-7696-274D-9022-403C62904F68}"/>
              </a:ext>
            </a:extLst>
          </p:cNvPr>
          <p:cNvCxnSpPr>
            <a:cxnSpLocks/>
          </p:cNvCxnSpPr>
          <p:nvPr/>
        </p:nvCxnSpPr>
        <p:spPr>
          <a:xfrm flipH="1" flipV="1">
            <a:off x="1243572"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39951" y="2236497"/>
            <a:ext cx="1973035" cy="1521634"/>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1073493"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369881"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9474534"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5" name="TextBox 4">
            <a:extLst>
              <a:ext uri="{FF2B5EF4-FFF2-40B4-BE49-F238E27FC236}">
                <a16:creationId xmlns:a16="http://schemas.microsoft.com/office/drawing/2014/main" id="{31A01F4B-05FD-E440-9685-792C5125A844}"/>
              </a:ext>
            </a:extLst>
          </p:cNvPr>
          <p:cNvSpPr txBox="1"/>
          <p:nvPr/>
        </p:nvSpPr>
        <p:spPr>
          <a:xfrm>
            <a:off x="457178" y="2676429"/>
            <a:ext cx="1254574" cy="369332"/>
          </a:xfrm>
          <a:prstGeom prst="rect">
            <a:avLst/>
          </a:prstGeom>
          <a:noFill/>
        </p:spPr>
        <p:txBody>
          <a:bodyPr wrap="square" rtlCol="0">
            <a:spAutoFit/>
          </a:bodyPr>
          <a:lstStyle/>
          <a:p>
            <a:r>
              <a:rPr lang="en-US" b="1" dirty="0"/>
              <a:t>comments</a:t>
            </a:r>
          </a:p>
        </p:txBody>
      </p:sp>
      <p:sp>
        <p:nvSpPr>
          <p:cNvPr id="31" name="Folded Corner 30">
            <a:extLst>
              <a:ext uri="{FF2B5EF4-FFF2-40B4-BE49-F238E27FC236}">
                <a16:creationId xmlns:a16="http://schemas.microsoft.com/office/drawing/2014/main" id="{FDB1EA34-6A28-6D45-8518-9C76CDD6592C}"/>
              </a:ext>
            </a:extLst>
          </p:cNvPr>
          <p:cNvSpPr/>
          <p:nvPr/>
        </p:nvSpPr>
        <p:spPr>
          <a:xfrm>
            <a:off x="2579017" y="2236497"/>
            <a:ext cx="2064850" cy="199100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32" name="Rectangle 31">
            <a:extLst>
              <a:ext uri="{FF2B5EF4-FFF2-40B4-BE49-F238E27FC236}">
                <a16:creationId xmlns:a16="http://schemas.microsoft.com/office/drawing/2014/main" id="{CFCD484E-F59E-4645-B47F-1380D853B0AE}"/>
              </a:ext>
            </a:extLst>
          </p:cNvPr>
          <p:cNvSpPr/>
          <p:nvPr/>
        </p:nvSpPr>
        <p:spPr>
          <a:xfrm>
            <a:off x="2901242"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1315F3-3402-E04D-A200-FFB5E4B78C1D}"/>
              </a:ext>
            </a:extLst>
          </p:cNvPr>
          <p:cNvSpPr txBox="1"/>
          <p:nvPr/>
        </p:nvSpPr>
        <p:spPr>
          <a:xfrm>
            <a:off x="2822321" y="2676429"/>
            <a:ext cx="1254574" cy="369332"/>
          </a:xfrm>
          <a:prstGeom prst="rect">
            <a:avLst/>
          </a:prstGeom>
          <a:noFill/>
        </p:spPr>
        <p:txBody>
          <a:bodyPr wrap="square" rtlCol="0">
            <a:spAutoFit/>
          </a:bodyPr>
          <a:lstStyle/>
          <a:p>
            <a:r>
              <a:rPr lang="en-US" b="1" dirty="0"/>
              <a:t>comments</a:t>
            </a:r>
          </a:p>
        </p:txBody>
      </p:sp>
      <p:sp>
        <p:nvSpPr>
          <p:cNvPr id="35" name="Rectangle 34">
            <a:extLst>
              <a:ext uri="{FF2B5EF4-FFF2-40B4-BE49-F238E27FC236}">
                <a16:creationId xmlns:a16="http://schemas.microsoft.com/office/drawing/2014/main" id="{4577E15C-7A72-0347-8071-14951EFF1F1A}"/>
              </a:ext>
            </a:extLst>
          </p:cNvPr>
          <p:cNvSpPr/>
          <p:nvPr/>
        </p:nvSpPr>
        <p:spPr>
          <a:xfrm>
            <a:off x="2901242"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71349D6C-96BD-2342-96C2-6A3BC9B6BCFD}"/>
              </a:ext>
            </a:extLst>
          </p:cNvPr>
          <p:cNvCxnSpPr>
            <a:cxnSpLocks/>
          </p:cNvCxnSpPr>
          <p:nvPr/>
        </p:nvCxnSpPr>
        <p:spPr>
          <a:xfrm flipH="1" flipV="1">
            <a:off x="590855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7" name="Folded Corner 36">
            <a:extLst>
              <a:ext uri="{FF2B5EF4-FFF2-40B4-BE49-F238E27FC236}">
                <a16:creationId xmlns:a16="http://schemas.microsoft.com/office/drawing/2014/main" id="{7715524D-F67B-9345-8234-C5D8D3719E67}"/>
              </a:ext>
            </a:extLst>
          </p:cNvPr>
          <p:cNvSpPr/>
          <p:nvPr/>
        </p:nvSpPr>
        <p:spPr>
          <a:xfrm>
            <a:off x="4960615" y="2236497"/>
            <a:ext cx="2032314" cy="222088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38" name="Rectangle 37">
            <a:extLst>
              <a:ext uri="{FF2B5EF4-FFF2-40B4-BE49-F238E27FC236}">
                <a16:creationId xmlns:a16="http://schemas.microsoft.com/office/drawing/2014/main" id="{ABA64379-1BBB-FC43-B2A5-8B36F0F4D018}"/>
              </a:ext>
            </a:extLst>
          </p:cNvPr>
          <p:cNvSpPr/>
          <p:nvPr/>
        </p:nvSpPr>
        <p:spPr>
          <a:xfrm>
            <a:off x="5282840"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ECA1921-2C85-FA49-B4F1-38EC6D9F14DD}"/>
              </a:ext>
            </a:extLst>
          </p:cNvPr>
          <p:cNvSpPr txBox="1"/>
          <p:nvPr/>
        </p:nvSpPr>
        <p:spPr>
          <a:xfrm>
            <a:off x="5203919" y="2676429"/>
            <a:ext cx="1254574" cy="369332"/>
          </a:xfrm>
          <a:prstGeom prst="rect">
            <a:avLst/>
          </a:prstGeom>
          <a:noFill/>
        </p:spPr>
        <p:txBody>
          <a:bodyPr wrap="square" rtlCol="0">
            <a:spAutoFit/>
          </a:bodyPr>
          <a:lstStyle/>
          <a:p>
            <a:r>
              <a:rPr lang="en-US" b="1" dirty="0"/>
              <a:t>comments</a:t>
            </a:r>
          </a:p>
        </p:txBody>
      </p:sp>
      <p:sp>
        <p:nvSpPr>
          <p:cNvPr id="40" name="Rectangle 39">
            <a:extLst>
              <a:ext uri="{FF2B5EF4-FFF2-40B4-BE49-F238E27FC236}">
                <a16:creationId xmlns:a16="http://schemas.microsoft.com/office/drawing/2014/main" id="{5FEBE870-5979-1A43-B3C1-A767B05C4042}"/>
              </a:ext>
            </a:extLst>
          </p:cNvPr>
          <p:cNvSpPr/>
          <p:nvPr/>
        </p:nvSpPr>
        <p:spPr>
          <a:xfrm>
            <a:off x="5282840"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6E65D2A-B6E8-444E-BAFA-002FD34628E7}"/>
              </a:ext>
            </a:extLst>
          </p:cNvPr>
          <p:cNvSpPr/>
          <p:nvPr/>
        </p:nvSpPr>
        <p:spPr>
          <a:xfrm>
            <a:off x="5282840" y="3616093"/>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16A24854-434A-8549-9D1F-10EE874D7036}"/>
              </a:ext>
            </a:extLst>
          </p:cNvPr>
          <p:cNvCxnSpPr>
            <a:cxnSpLocks/>
          </p:cNvCxnSpPr>
          <p:nvPr/>
        </p:nvCxnSpPr>
        <p:spPr>
          <a:xfrm flipH="1" flipV="1">
            <a:off x="960529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Folded Corner 43">
            <a:extLst>
              <a:ext uri="{FF2B5EF4-FFF2-40B4-BE49-F238E27FC236}">
                <a16:creationId xmlns:a16="http://schemas.microsoft.com/office/drawing/2014/main" id="{75BD0F3A-FA18-054D-B538-A16E46072F82}"/>
              </a:ext>
            </a:extLst>
          </p:cNvPr>
          <p:cNvSpPr/>
          <p:nvPr/>
        </p:nvSpPr>
        <p:spPr>
          <a:xfrm>
            <a:off x="8657355" y="2236497"/>
            <a:ext cx="2082367" cy="255065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45" name="Rectangle 44">
            <a:extLst>
              <a:ext uri="{FF2B5EF4-FFF2-40B4-BE49-F238E27FC236}">
                <a16:creationId xmlns:a16="http://schemas.microsoft.com/office/drawing/2014/main" id="{C71771BE-1DE1-5E45-B0FD-998AF81CDF55}"/>
              </a:ext>
            </a:extLst>
          </p:cNvPr>
          <p:cNvSpPr/>
          <p:nvPr/>
        </p:nvSpPr>
        <p:spPr>
          <a:xfrm>
            <a:off x="8979580" y="3056643"/>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7234262-E589-F04E-9E90-2D30720F492A}"/>
              </a:ext>
            </a:extLst>
          </p:cNvPr>
          <p:cNvSpPr txBox="1"/>
          <p:nvPr/>
        </p:nvSpPr>
        <p:spPr>
          <a:xfrm>
            <a:off x="8900659" y="2687310"/>
            <a:ext cx="1254574" cy="369332"/>
          </a:xfrm>
          <a:prstGeom prst="rect">
            <a:avLst/>
          </a:prstGeom>
          <a:noFill/>
        </p:spPr>
        <p:txBody>
          <a:bodyPr wrap="square" rtlCol="0">
            <a:spAutoFit/>
          </a:bodyPr>
          <a:lstStyle/>
          <a:p>
            <a:r>
              <a:rPr lang="en-US" b="1" dirty="0"/>
              <a:t>comments</a:t>
            </a:r>
          </a:p>
        </p:txBody>
      </p:sp>
      <p:sp>
        <p:nvSpPr>
          <p:cNvPr id="52" name="Rectangle 51">
            <a:extLst>
              <a:ext uri="{FF2B5EF4-FFF2-40B4-BE49-F238E27FC236}">
                <a16:creationId xmlns:a16="http://schemas.microsoft.com/office/drawing/2014/main" id="{447C2A7A-F456-5F4C-A2FC-4FC36E3D6D32}"/>
              </a:ext>
            </a:extLst>
          </p:cNvPr>
          <p:cNvSpPr/>
          <p:nvPr/>
        </p:nvSpPr>
        <p:spPr>
          <a:xfrm>
            <a:off x="8979580" y="3334645"/>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5869122-6A86-1B4D-8A7C-648FA8A2E684}"/>
              </a:ext>
            </a:extLst>
          </p:cNvPr>
          <p:cNvSpPr/>
          <p:nvPr/>
        </p:nvSpPr>
        <p:spPr>
          <a:xfrm>
            <a:off x="8979580" y="3626974"/>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E8AB649-4DC3-E346-8037-8B5153E6EC49}"/>
              </a:ext>
            </a:extLst>
          </p:cNvPr>
          <p:cNvSpPr/>
          <p:nvPr/>
        </p:nvSpPr>
        <p:spPr>
          <a:xfrm>
            <a:off x="8980177" y="3921289"/>
            <a:ext cx="1533054" cy="172810"/>
          </a:xfrm>
          <a:prstGeom prst="rect">
            <a:avLst/>
          </a:prstGeom>
          <a:noFill/>
          <a:ln w="38100">
            <a:solidFill>
              <a:srgbClr val="C71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B38AE9B-629A-CD45-BA94-F4797010C3D2}"/>
              </a:ext>
            </a:extLst>
          </p:cNvPr>
          <p:cNvSpPr txBox="1"/>
          <p:nvPr/>
        </p:nvSpPr>
        <p:spPr>
          <a:xfrm>
            <a:off x="5709209"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3</a:t>
            </a:r>
          </a:p>
        </p:txBody>
      </p:sp>
      <p:sp>
        <p:nvSpPr>
          <p:cNvPr id="7" name="Oval 6">
            <a:extLst>
              <a:ext uri="{FF2B5EF4-FFF2-40B4-BE49-F238E27FC236}">
                <a16:creationId xmlns:a16="http://schemas.microsoft.com/office/drawing/2014/main" id="{99CD6932-7987-DE4B-9C40-B774F81B162F}"/>
              </a:ext>
            </a:extLst>
          </p:cNvPr>
          <p:cNvSpPr/>
          <p:nvPr/>
        </p:nvSpPr>
        <p:spPr>
          <a:xfrm>
            <a:off x="7422784"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7B93FC7-1A87-C443-90F3-BAC92E657ABD}"/>
              </a:ext>
            </a:extLst>
          </p:cNvPr>
          <p:cNvSpPr/>
          <p:nvPr/>
        </p:nvSpPr>
        <p:spPr>
          <a:xfrm>
            <a:off x="7736547"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A57A3C2-8A39-2D4F-A200-5F1D5C77701E}"/>
              </a:ext>
            </a:extLst>
          </p:cNvPr>
          <p:cNvSpPr/>
          <p:nvPr/>
        </p:nvSpPr>
        <p:spPr>
          <a:xfrm>
            <a:off x="8059275"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3">
            <a:extLst>
              <a:ext uri="{FF2B5EF4-FFF2-40B4-BE49-F238E27FC236}">
                <a16:creationId xmlns:a16="http://schemas.microsoft.com/office/drawing/2014/main" id="{EB0D0859-A1DE-AD45-BDFC-1A0F7AFE5581}"/>
              </a:ext>
            </a:extLst>
          </p:cNvPr>
          <p:cNvSpPr>
            <a:spLocks noGrp="1"/>
          </p:cNvSpPr>
          <p:nvPr>
            <p:ph type="title"/>
          </p:nvPr>
        </p:nvSpPr>
        <p:spPr>
          <a:xfrm>
            <a:off x="372686" y="348796"/>
            <a:ext cx="11406938" cy="935152"/>
          </a:xfrm>
        </p:spPr>
        <p:txBody>
          <a:bodyPr>
            <a:normAutofit/>
          </a:bodyPr>
          <a:lstStyle/>
          <a:p>
            <a:r>
              <a:rPr lang="en-US" sz="3600" dirty="0"/>
              <a:t>Model the Temporal Context Information (G2.1)</a:t>
            </a:r>
            <a:endParaRPr lang="en-US" dirty="0">
              <a:solidFill>
                <a:schemeClr val="accent5"/>
              </a:solidFill>
            </a:endParaRPr>
          </a:p>
        </p:txBody>
      </p:sp>
    </p:spTree>
    <p:extLst>
      <p:ext uri="{BB962C8B-B14F-4D97-AF65-F5344CB8AC3E}">
        <p14:creationId xmlns:p14="http://schemas.microsoft.com/office/powerpoint/2010/main" val="346161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5" grpId="0"/>
      <p:bldP spid="31" grpId="0" animBg="1"/>
      <p:bldP spid="32" grpId="0" animBg="1"/>
      <p:bldP spid="33" grpId="0"/>
      <p:bldP spid="35" grpId="0" animBg="1"/>
      <p:bldP spid="37" grpId="0" animBg="1"/>
      <p:bldP spid="38" grpId="0" animBg="1"/>
      <p:bldP spid="39" grpId="0"/>
      <p:bldP spid="40" grpId="0" animBg="1"/>
      <p:bldP spid="42" grpId="0" animBg="1"/>
      <p:bldP spid="44" grpId="0" animBg="1"/>
      <p:bldP spid="45" grpId="0" animBg="1"/>
      <p:bldP spid="51" grpId="0"/>
      <p:bldP spid="52" grpId="0" animBg="1"/>
      <p:bldP spid="58" grpId="0" animBg="1"/>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fontScale="90000"/>
          </a:bodyPr>
          <a:lstStyle/>
          <a:p>
            <a:r>
              <a:rPr lang="en-US" dirty="0"/>
              <a:t>Model the Temporal Context Information (G2.1)</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15</a:t>
            </a:fld>
            <a:endParaRPr lang="en-US"/>
          </a:p>
        </p:txBody>
      </p:sp>
    </p:spTree>
    <p:extLst>
      <p:ext uri="{BB962C8B-B14F-4D97-AF65-F5344CB8AC3E}">
        <p14:creationId xmlns:p14="http://schemas.microsoft.com/office/powerpoint/2010/main" val="357380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25693" y="120934"/>
            <a:ext cx="11406938" cy="935152"/>
          </a:xfrm>
        </p:spPr>
        <p:txBody>
          <a:bodyPr>
            <a:normAutofit fontScale="90000"/>
          </a:bodyPr>
          <a:lstStyle/>
          <a:p>
            <a:r>
              <a:rPr lang="en-US" sz="3200" dirty="0"/>
              <a:t>Address</a:t>
            </a:r>
            <a:r>
              <a:rPr lang="en-US" sz="3600" dirty="0"/>
              <a:t> I</a:t>
            </a:r>
            <a:r>
              <a:rPr lang="en-US" sz="3100" dirty="0"/>
              <a:t>mbalanced Data in Bug Report Repositories (G2.2)</a:t>
            </a:r>
            <a:endParaRPr lang="en-US" sz="3600" dirty="0">
              <a:solidFill>
                <a:schemeClr val="accent5"/>
              </a:solidFill>
            </a:endParaRPr>
          </a:p>
        </p:txBody>
      </p:sp>
      <p:pic>
        <p:nvPicPr>
          <p:cNvPr id="3" name="Picture 2">
            <a:extLst>
              <a:ext uri="{FF2B5EF4-FFF2-40B4-BE49-F238E27FC236}">
                <a16:creationId xmlns:a16="http://schemas.microsoft.com/office/drawing/2014/main" id="{65CBD08F-1E14-4743-B528-2ABE5633416C}"/>
              </a:ext>
            </a:extLst>
          </p:cNvPr>
          <p:cNvPicPr>
            <a:picLocks noChangeAspect="1"/>
          </p:cNvPicPr>
          <p:nvPr/>
        </p:nvPicPr>
        <p:blipFill>
          <a:blip r:embed="rId3"/>
          <a:stretch>
            <a:fillRect/>
          </a:stretch>
        </p:blipFill>
        <p:spPr>
          <a:xfrm>
            <a:off x="229254" y="2068122"/>
            <a:ext cx="5226174" cy="3793191"/>
          </a:xfrm>
          <a:prstGeom prst="rect">
            <a:avLst/>
          </a:prstGeom>
        </p:spPr>
      </p:pic>
      <p:pic>
        <p:nvPicPr>
          <p:cNvPr id="6" name="Picture 5">
            <a:extLst>
              <a:ext uri="{FF2B5EF4-FFF2-40B4-BE49-F238E27FC236}">
                <a16:creationId xmlns:a16="http://schemas.microsoft.com/office/drawing/2014/main" id="{4DCA0F55-9F98-694C-9AA9-4EF3F9196168}"/>
              </a:ext>
            </a:extLst>
          </p:cNvPr>
          <p:cNvPicPr>
            <a:picLocks noChangeAspect="1"/>
          </p:cNvPicPr>
          <p:nvPr/>
        </p:nvPicPr>
        <p:blipFill>
          <a:blip r:embed="rId4"/>
          <a:stretch>
            <a:fillRect/>
          </a:stretch>
        </p:blipFill>
        <p:spPr>
          <a:xfrm>
            <a:off x="5311803" y="1179747"/>
            <a:ext cx="5943600" cy="5029200"/>
          </a:xfrm>
          <a:prstGeom prst="rect">
            <a:avLst/>
          </a:prstGeom>
        </p:spPr>
      </p:pic>
      <p:sp>
        <p:nvSpPr>
          <p:cNvPr id="7" name="Rectangle 6">
            <a:extLst>
              <a:ext uri="{FF2B5EF4-FFF2-40B4-BE49-F238E27FC236}">
                <a16:creationId xmlns:a16="http://schemas.microsoft.com/office/drawing/2014/main" id="{1EB6B696-2B3F-D44B-B743-B0A8A22F6D4D}"/>
              </a:ext>
            </a:extLst>
          </p:cNvPr>
          <p:cNvSpPr/>
          <p:nvPr/>
        </p:nvSpPr>
        <p:spPr>
          <a:xfrm rot="16200000">
            <a:off x="8785065" y="2733595"/>
            <a:ext cx="407759" cy="4744135"/>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99809A-D116-DE44-9894-DBDC23315063}"/>
              </a:ext>
            </a:extLst>
          </p:cNvPr>
          <p:cNvSpPr txBox="1"/>
          <p:nvPr/>
        </p:nvSpPr>
        <p:spPr>
          <a:xfrm>
            <a:off x="2814918" y="6299979"/>
            <a:ext cx="6029824" cy="461665"/>
          </a:xfrm>
          <a:prstGeom prst="rect">
            <a:avLst/>
          </a:prstGeom>
          <a:noFill/>
        </p:spPr>
        <p:txBody>
          <a:bodyPr wrap="squar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only</a:t>
            </a:r>
            <a:r>
              <a:rPr lang="en-US" sz="2400" dirty="0">
                <a:solidFill>
                  <a:schemeClr val="accent5"/>
                </a:solidFill>
              </a:rPr>
              <a:t> </a:t>
            </a:r>
            <a:r>
              <a:rPr lang="en-US" sz="2400" dirty="0">
                <a:solidFill>
                  <a:schemeClr val="accent2"/>
                </a:solidFill>
              </a:rPr>
              <a:t>7 papers </a:t>
            </a:r>
            <a:r>
              <a:rPr lang="en-US" sz="2400" dirty="0">
                <a:solidFill>
                  <a:schemeClr val="tx2"/>
                </a:solidFill>
              </a:rPr>
              <a:t>address default severity level</a:t>
            </a:r>
          </a:p>
        </p:txBody>
      </p:sp>
      <p:cxnSp>
        <p:nvCxnSpPr>
          <p:cNvPr id="10" name="Elbow Connector 9">
            <a:extLst>
              <a:ext uri="{FF2B5EF4-FFF2-40B4-BE49-F238E27FC236}">
                <a16:creationId xmlns:a16="http://schemas.microsoft.com/office/drawing/2014/main" id="{0FAB1EE5-C768-F34A-96D6-95AB0A6E482F}"/>
              </a:ext>
            </a:extLst>
          </p:cNvPr>
          <p:cNvCxnSpPr>
            <a:cxnSpLocks/>
            <a:stCxn id="8" idx="3"/>
            <a:endCxn id="7" idx="1"/>
          </p:cNvCxnSpPr>
          <p:nvPr/>
        </p:nvCxnSpPr>
        <p:spPr>
          <a:xfrm flipV="1">
            <a:off x="8844742" y="5309542"/>
            <a:ext cx="144203" cy="1221270"/>
          </a:xfrm>
          <a:prstGeom prst="bentConnector4">
            <a:avLst>
              <a:gd name="adj1" fmla="val 399910"/>
              <a:gd name="adj2" fmla="val 28943"/>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51F1169-168B-C344-A503-C609436234AA}"/>
              </a:ext>
            </a:extLst>
          </p:cNvPr>
          <p:cNvSpPr txBox="1"/>
          <p:nvPr/>
        </p:nvSpPr>
        <p:spPr>
          <a:xfrm>
            <a:off x="325693" y="5838314"/>
            <a:ext cx="3950472" cy="461665"/>
          </a:xfrm>
          <a:prstGeom prst="rect">
            <a:avLst/>
          </a:prstGeom>
          <a:noFill/>
        </p:spPr>
        <p:txBody>
          <a:bodyPr wrap="square" rtlCol="0">
            <a:spAutoFit/>
          </a:bodyPr>
          <a:lstStyle/>
          <a:p>
            <a:r>
              <a:rPr lang="en-US" sz="2400" dirty="0" err="1">
                <a:solidFill>
                  <a:schemeClr val="tx2"/>
                </a:solidFill>
                <a:latin typeface="Arial" panose="020B0604020202020204" pitchFamily="34" charset="0"/>
                <a:ea typeface="Tahoma" panose="020B0604030504040204" pitchFamily="34" charset="0"/>
                <a:cs typeface="Arial" panose="020B0604020202020204" pitchFamily="34" charset="0"/>
              </a:rPr>
              <a:t>jira</a:t>
            </a:r>
            <a:r>
              <a:rPr lang="en-US" sz="2400" dirty="0">
                <a:solidFill>
                  <a:schemeClr val="accent5"/>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default</a:t>
            </a:r>
            <a:r>
              <a:rPr lang="en-US" sz="2400" dirty="0">
                <a:solidFill>
                  <a:schemeClr val="accent2"/>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severity</a:t>
            </a:r>
            <a:r>
              <a:rPr lang="en-US" sz="2400" dirty="0">
                <a:solidFill>
                  <a:schemeClr val="accent2"/>
                </a:solidFill>
              </a:rPr>
              <a:t>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level</a:t>
            </a:r>
          </a:p>
        </p:txBody>
      </p:sp>
      <p:sp>
        <p:nvSpPr>
          <p:cNvPr id="23" name="TextBox 22">
            <a:extLst>
              <a:ext uri="{FF2B5EF4-FFF2-40B4-BE49-F238E27FC236}">
                <a16:creationId xmlns:a16="http://schemas.microsoft.com/office/drawing/2014/main" id="{3A6F83BD-3345-F842-8864-0CF22FDCA1AA}"/>
              </a:ext>
            </a:extLst>
          </p:cNvPr>
          <p:cNvSpPr txBox="1"/>
          <p:nvPr/>
        </p:nvSpPr>
        <p:spPr>
          <a:xfrm>
            <a:off x="229254" y="1402594"/>
            <a:ext cx="5674951"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exploratory Cassandra data</a:t>
            </a:r>
          </a:p>
        </p:txBody>
      </p:sp>
      <p:sp>
        <p:nvSpPr>
          <p:cNvPr id="24" name="TextBox 23">
            <a:extLst>
              <a:ext uri="{FF2B5EF4-FFF2-40B4-BE49-F238E27FC236}">
                <a16:creationId xmlns:a16="http://schemas.microsoft.com/office/drawing/2014/main" id="{7A1BC720-1C28-954E-90E9-FC1D7EF089B7}"/>
              </a:ext>
            </a:extLst>
          </p:cNvPr>
          <p:cNvSpPr txBox="1"/>
          <p:nvPr/>
        </p:nvSpPr>
        <p:spPr>
          <a:xfrm>
            <a:off x="7332346" y="1056086"/>
            <a:ext cx="4028667"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Mapping Review</a:t>
            </a:r>
          </a:p>
        </p:txBody>
      </p:sp>
      <p:cxnSp>
        <p:nvCxnSpPr>
          <p:cNvPr id="18" name="Elbow Connector 17">
            <a:extLst>
              <a:ext uri="{FF2B5EF4-FFF2-40B4-BE49-F238E27FC236}">
                <a16:creationId xmlns:a16="http://schemas.microsoft.com/office/drawing/2014/main" id="{AE8780DE-CE62-494A-8C8C-04A28DAB9E92}"/>
              </a:ext>
            </a:extLst>
          </p:cNvPr>
          <p:cNvCxnSpPr>
            <a:cxnSpLocks/>
            <a:stCxn id="22" idx="1"/>
          </p:cNvCxnSpPr>
          <p:nvPr/>
        </p:nvCxnSpPr>
        <p:spPr>
          <a:xfrm rot="10800000" flipH="1">
            <a:off x="325693" y="5039931"/>
            <a:ext cx="1187170" cy="1029216"/>
          </a:xfrm>
          <a:prstGeom prst="bentConnector3">
            <a:avLst>
              <a:gd name="adj1" fmla="val -19256"/>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F155344D-9AA5-4543-883F-A2097CA21C43}"/>
              </a:ext>
            </a:extLst>
          </p:cNvPr>
          <p:cNvSpPr>
            <a:spLocks noGrp="1"/>
          </p:cNvSpPr>
          <p:nvPr>
            <p:ph type="sldNum" sz="quarter" idx="12"/>
          </p:nvPr>
        </p:nvSpPr>
        <p:spPr/>
        <p:txBody>
          <a:bodyPr/>
          <a:lstStyle/>
          <a:p>
            <a:fld id="{79D6BE41-4F07-9843-B89E-F43C6BF0BE36}" type="slidenum">
              <a:rPr lang="en-US" smtClean="0"/>
              <a:t>16</a:t>
            </a:fld>
            <a:endParaRPr lang="en-US"/>
          </a:p>
        </p:txBody>
      </p:sp>
    </p:spTree>
    <p:extLst>
      <p:ext uri="{BB962C8B-B14F-4D97-AF65-F5344CB8AC3E}">
        <p14:creationId xmlns:p14="http://schemas.microsoft.com/office/powerpoint/2010/main" val="229204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8A0EF19-2987-054A-8BD8-EB67956D1571}"/>
              </a:ext>
            </a:extLst>
          </p:cNvPr>
          <p:cNvGraphicFramePr>
            <a:graphicFrameLocks noGrp="1"/>
          </p:cNvGraphicFramePr>
          <p:nvPr>
            <p:extLst/>
          </p:nvPr>
        </p:nvGraphicFramePr>
        <p:xfrm>
          <a:off x="3313922" y="2151412"/>
          <a:ext cx="8521797" cy="1752600"/>
        </p:xfrm>
        <a:graphic>
          <a:graphicData uri="http://schemas.openxmlformats.org/drawingml/2006/table">
            <a:tbl>
              <a:tblPr firstRow="1" bandRow="1">
                <a:tableStyleId>{5940675A-B579-460E-94D1-54222C63F5DA}</a:tableStyleId>
              </a:tblPr>
              <a:tblGrid>
                <a:gridCol w="1056969">
                  <a:extLst>
                    <a:ext uri="{9D8B030D-6E8A-4147-A177-3AD203B41FA5}">
                      <a16:colId xmlns:a16="http://schemas.microsoft.com/office/drawing/2014/main" val="2736370445"/>
                    </a:ext>
                  </a:extLst>
                </a:gridCol>
                <a:gridCol w="1180408">
                  <a:extLst>
                    <a:ext uri="{9D8B030D-6E8A-4147-A177-3AD203B41FA5}">
                      <a16:colId xmlns:a16="http://schemas.microsoft.com/office/drawing/2014/main" val="3293671448"/>
                    </a:ext>
                  </a:extLst>
                </a:gridCol>
                <a:gridCol w="1712421">
                  <a:extLst>
                    <a:ext uri="{9D8B030D-6E8A-4147-A177-3AD203B41FA5}">
                      <a16:colId xmlns:a16="http://schemas.microsoft.com/office/drawing/2014/main" val="1562936265"/>
                    </a:ext>
                  </a:extLst>
                </a:gridCol>
                <a:gridCol w="897775">
                  <a:extLst>
                    <a:ext uri="{9D8B030D-6E8A-4147-A177-3AD203B41FA5}">
                      <a16:colId xmlns:a16="http://schemas.microsoft.com/office/drawing/2014/main" val="724887301"/>
                    </a:ext>
                  </a:extLst>
                </a:gridCol>
                <a:gridCol w="831273">
                  <a:extLst>
                    <a:ext uri="{9D8B030D-6E8A-4147-A177-3AD203B41FA5}">
                      <a16:colId xmlns:a16="http://schemas.microsoft.com/office/drawing/2014/main" val="1464952805"/>
                    </a:ext>
                  </a:extLst>
                </a:gridCol>
                <a:gridCol w="764771">
                  <a:extLst>
                    <a:ext uri="{9D8B030D-6E8A-4147-A177-3AD203B41FA5}">
                      <a16:colId xmlns:a16="http://schemas.microsoft.com/office/drawing/2014/main" val="566466459"/>
                    </a:ext>
                  </a:extLst>
                </a:gridCol>
                <a:gridCol w="914400">
                  <a:extLst>
                    <a:ext uri="{9D8B030D-6E8A-4147-A177-3AD203B41FA5}">
                      <a16:colId xmlns:a16="http://schemas.microsoft.com/office/drawing/2014/main" val="2798874409"/>
                    </a:ext>
                  </a:extLst>
                </a:gridCol>
                <a:gridCol w="1163780">
                  <a:extLst>
                    <a:ext uri="{9D8B030D-6E8A-4147-A177-3AD203B41FA5}">
                      <a16:colId xmlns:a16="http://schemas.microsoft.com/office/drawing/2014/main" val="3594482428"/>
                    </a:ext>
                  </a:extLst>
                </a:gridCol>
              </a:tblGrid>
              <a:tr h="370840">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Product</a:t>
                      </a:r>
                    </a:p>
                  </a:txBody>
                  <a:tcPr>
                    <a:lnL w="12700" cap="flat" cmpd="sng" algn="ctr">
                      <a:solidFill>
                        <a:schemeClr val="tx1"/>
                      </a:solidFill>
                      <a:prstDash val="solid"/>
                      <a:round/>
                      <a:headEnd type="none" w="med" len="med"/>
                      <a:tailEnd type="none" w="med" len="med"/>
                    </a:lnL>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Number of Dependents</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1</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2</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a:t>
                      </a:r>
                    </a:p>
                  </a:txBody>
                  <a:tcPr/>
                </a:tc>
                <a:tc>
                  <a:txBody>
                    <a:bodyPr/>
                    <a:lstStyle/>
                    <a:p>
                      <a:pPr algn="ctr"/>
                      <a:r>
                        <a:rPr lang="en-US" sz="1800" b="0" i="0" dirty="0" err="1">
                          <a:latin typeface="Arial" panose="020B0604020202020204" pitchFamily="34" charset="0"/>
                          <a:ea typeface="Tahoma" panose="020B0604030504040204" pitchFamily="34" charset="0"/>
                          <a:cs typeface="Arial" panose="020B0604020202020204" pitchFamily="34" charset="0"/>
                        </a:rPr>
                        <a:t>Term</a:t>
                      </a:r>
                      <a:r>
                        <a:rPr lang="en-US" sz="1800" b="0" i="0" baseline="-25000" dirty="0" err="1">
                          <a:latin typeface="Arial" panose="020B0604020202020204" pitchFamily="34" charset="0"/>
                          <a:ea typeface="Tahoma" panose="020B0604030504040204" pitchFamily="34" charset="0"/>
                          <a:cs typeface="Arial" panose="020B0604020202020204" pitchFamily="34" charset="0"/>
                        </a:rPr>
                        <a:t>n</a:t>
                      </a:r>
                      <a:endParaRPr lang="en-US" sz="1800" b="0" i="0" baseline="-2500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pPr algn="ctr"/>
                      <a:r>
                        <a:rPr lang="en-US" sz="1800" b="0" i="0" baseline="0" dirty="0">
                          <a:latin typeface="Arial" panose="020B0604020202020204" pitchFamily="34" charset="0"/>
                          <a:ea typeface="Tahoma" panose="020B0604030504040204" pitchFamily="34" charset="0"/>
                          <a:cs typeface="Arial" panose="020B0604020202020204" pitchFamily="34" charset="0"/>
                        </a:rPr>
                        <a:t>Severity</a:t>
                      </a:r>
                    </a:p>
                  </a:txBody>
                  <a:tcPr/>
                </a:tc>
                <a:extLst>
                  <a:ext uri="{0D108BD9-81ED-4DB2-BD59-A6C34878D82A}">
                    <a16:rowId xmlns:a16="http://schemas.microsoft.com/office/drawing/2014/main" val="2573383651"/>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655697815"/>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434380790"/>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2730979530"/>
                  </a:ext>
                </a:extLst>
              </a:tr>
            </a:tbl>
          </a:graphicData>
        </a:graphic>
      </p:graphicFrame>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p:txBody>
          <a:bodyPr>
            <a:noAutofit/>
          </a:bodyPr>
          <a:lstStyle/>
          <a:p>
            <a:r>
              <a:rPr lang="en-US" sz="2700" dirty="0"/>
              <a:t>Address High Dimensionality Data in Bug Report Repositories (G2.2) </a:t>
            </a:r>
            <a:endParaRPr lang="en-US" sz="2700" dirty="0">
              <a:solidFill>
                <a:schemeClr val="accent5"/>
              </a:solidFill>
            </a:endParaRPr>
          </a:p>
        </p:txBody>
      </p:sp>
      <p:sp>
        <p:nvSpPr>
          <p:cNvPr id="17" name="Folded Corner 16">
            <a:extLst>
              <a:ext uri="{FF2B5EF4-FFF2-40B4-BE49-F238E27FC236}">
                <a16:creationId xmlns:a16="http://schemas.microsoft.com/office/drawing/2014/main" id="{6241E7C3-FC16-FA4D-A8CA-26C2622A7F79}"/>
              </a:ext>
            </a:extLst>
          </p:cNvPr>
          <p:cNvSpPr/>
          <p:nvPr/>
        </p:nvSpPr>
        <p:spPr>
          <a:xfrm>
            <a:off x="510729" y="1470220"/>
            <a:ext cx="2395757" cy="3434308"/>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ea typeface="Tahoma" panose="020B0604030504040204" pitchFamily="34" charset="0"/>
                <a:cs typeface="Arial" panose="020B0604020202020204" pitchFamily="34" charset="0"/>
              </a:rPr>
              <a: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BUG REPORT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CC list</a:t>
            </a:r>
          </a:p>
          <a:p>
            <a:r>
              <a:rPr lang="en-US" sz="1600" dirty="0">
                <a:solidFill>
                  <a:schemeClr val="accent2"/>
                </a:solidFill>
                <a:latin typeface="Arial" panose="020B0604020202020204" pitchFamily="34" charset="0"/>
                <a:ea typeface="Tahoma" panose="020B0604030504040204" pitchFamily="34" charset="0"/>
                <a:cs typeface="Arial" panose="020B0604020202020204" pitchFamily="34" charset="0"/>
              </a:rPr>
              <a:t>Comment</a:t>
            </a:r>
          </a:p>
          <a:p>
            <a:r>
              <a:rPr lang="en-US" sz="1600" dirty="0">
                <a:solidFill>
                  <a:schemeClr val="accent2"/>
                </a:solidFill>
                <a:latin typeface="Arial" panose="020B0604020202020204" pitchFamily="34" charset="0"/>
                <a:ea typeface="Tahoma" panose="020B0604030504040204" pitchFamily="34" charset="0"/>
                <a:cs typeface="Arial" panose="020B0604020202020204" pitchFamily="34" charset="0"/>
              </a:rPr>
              <a:t>Description</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Number of Dependents</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Product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Reporter Name</a:t>
            </a:r>
          </a:p>
          <a:p>
            <a:r>
              <a:rPr lang="en-US" sz="1600" dirty="0">
                <a:solidFill>
                  <a:schemeClr val="accent2"/>
                </a:solidFill>
                <a:latin typeface="Arial" panose="020B0604020202020204" pitchFamily="34" charset="0"/>
                <a:ea typeface="Tahoma" panose="020B0604030504040204" pitchFamily="34" charset="0"/>
                <a:cs typeface="Arial" panose="020B0604020202020204" pitchFamily="34" charset="0"/>
              </a:rPr>
              <a:t>Summary</a:t>
            </a:r>
          </a:p>
          <a:p>
            <a:r>
              <a:rPr lang="en-US" sz="1600" dirty="0">
                <a:solidFill>
                  <a:schemeClr val="accent6">
                    <a:lumMod val="75000"/>
                  </a:schemeClr>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Severity</a:t>
            </a:r>
          </a:p>
          <a:p>
            <a:r>
              <a:rPr lang="en-US" sz="1600" dirty="0">
                <a:latin typeface="Arial" panose="020B0604020202020204" pitchFamily="34" charset="0"/>
                <a:ea typeface="Tahoma" panose="020B0604030504040204" pitchFamily="34" charset="0"/>
                <a:cs typeface="Arial" panose="020B0604020202020204" pitchFamily="34" charset="0"/>
              </a:rPr>
              <a:t>…</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6A12B06-E726-824F-B675-F40250A23682}"/>
              </a:ext>
            </a:extLst>
          </p:cNvPr>
          <p:cNvSpPr txBox="1"/>
          <p:nvPr/>
        </p:nvSpPr>
        <p:spPr>
          <a:xfrm>
            <a:off x="8169275" y="1522729"/>
            <a:ext cx="1292149" cy="584775"/>
          </a:xfrm>
          <a:prstGeom prst="rect">
            <a:avLst/>
          </a:prstGeom>
          <a:solidFill>
            <a:schemeClr val="bg1"/>
          </a:solidFill>
        </p:spPr>
        <p:txBody>
          <a:bodyPr wrap="none" rtlCol="0" anchor="ctr">
            <a:spAutoFit/>
          </a:bodyPr>
          <a:lstStyle/>
          <a:p>
            <a:pPr algn="ctr"/>
            <a:r>
              <a:rPr lang="en-US" sz="1600" dirty="0"/>
              <a:t>Unstructured</a:t>
            </a:r>
          </a:p>
          <a:p>
            <a:pPr algn="ctr"/>
            <a:r>
              <a:rPr lang="en-US" sz="1600" dirty="0"/>
              <a:t>text</a:t>
            </a:r>
            <a:endParaRPr lang="en-US" dirty="0"/>
          </a:p>
        </p:txBody>
      </p:sp>
      <p:sp>
        <p:nvSpPr>
          <p:cNvPr id="2" name="Rectangle 1">
            <a:extLst>
              <a:ext uri="{FF2B5EF4-FFF2-40B4-BE49-F238E27FC236}">
                <a16:creationId xmlns:a16="http://schemas.microsoft.com/office/drawing/2014/main" id="{22CDF2A4-FC3A-4849-8FBB-4B0CC6D421B7}"/>
              </a:ext>
            </a:extLst>
          </p:cNvPr>
          <p:cNvSpPr/>
          <p:nvPr/>
        </p:nvSpPr>
        <p:spPr>
          <a:xfrm>
            <a:off x="7017194" y="1240757"/>
            <a:ext cx="3756954" cy="2806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A18C29-6B7A-5347-BA40-5E0C6DFB4CAB}"/>
              </a:ext>
            </a:extLst>
          </p:cNvPr>
          <p:cNvSpPr txBox="1"/>
          <p:nvPr/>
        </p:nvSpPr>
        <p:spPr>
          <a:xfrm rot="18417679">
            <a:off x="7033715" y="2164637"/>
            <a:ext cx="4009431" cy="646331"/>
          </a:xfrm>
          <a:prstGeom prst="rect">
            <a:avLst/>
          </a:prstGeom>
          <a:noFill/>
        </p:spPr>
        <p:txBody>
          <a:bodyPr wrap="none" rtlCol="0">
            <a:spAutoFit/>
          </a:bodyPr>
          <a:lstStyle/>
          <a:p>
            <a:r>
              <a:rPr lang="en-US" sz="3600" b="1" dirty="0">
                <a:solidFill>
                  <a:schemeClr val="accent2"/>
                </a:solidFill>
              </a:rPr>
              <a:t>High dimensionality</a:t>
            </a:r>
          </a:p>
        </p:txBody>
      </p:sp>
      <p:sp>
        <p:nvSpPr>
          <p:cNvPr id="3" name="Slide Number Placeholder 2">
            <a:extLst>
              <a:ext uri="{FF2B5EF4-FFF2-40B4-BE49-F238E27FC236}">
                <a16:creationId xmlns:a16="http://schemas.microsoft.com/office/drawing/2014/main" id="{9CB05712-8405-BE4A-B1F9-356DCF3EDB21}"/>
              </a:ext>
            </a:extLst>
          </p:cNvPr>
          <p:cNvSpPr>
            <a:spLocks noGrp="1"/>
          </p:cNvSpPr>
          <p:nvPr>
            <p:ph type="sldNum" sz="quarter" idx="12"/>
          </p:nvPr>
        </p:nvSpPr>
        <p:spPr/>
        <p:txBody>
          <a:bodyPr/>
          <a:lstStyle/>
          <a:p>
            <a:fld id="{79D6BE41-4F07-9843-B89E-F43C6BF0BE36}" type="slidenum">
              <a:rPr lang="en-US" smtClean="0"/>
              <a:t>17</a:t>
            </a:fld>
            <a:endParaRPr lang="en-US"/>
          </a:p>
        </p:txBody>
      </p:sp>
      <p:sp>
        <p:nvSpPr>
          <p:cNvPr id="9" name="TextBox 8">
            <a:extLst>
              <a:ext uri="{FF2B5EF4-FFF2-40B4-BE49-F238E27FC236}">
                <a16:creationId xmlns:a16="http://schemas.microsoft.com/office/drawing/2014/main" id="{29C79F63-481E-674B-91E1-CF7B001E17D0}"/>
              </a:ext>
            </a:extLst>
          </p:cNvPr>
          <p:cNvSpPr txBox="1"/>
          <p:nvPr/>
        </p:nvSpPr>
        <p:spPr>
          <a:xfrm>
            <a:off x="8511419" y="6059335"/>
            <a:ext cx="2842381" cy="369332"/>
          </a:xfrm>
          <a:prstGeom prst="rect">
            <a:avLst/>
          </a:prstGeom>
          <a:noFill/>
        </p:spPr>
        <p:txBody>
          <a:bodyPr wrap="none" rtlCol="0">
            <a:spAutoFit/>
          </a:bodyPr>
          <a:lstStyle/>
          <a:p>
            <a:r>
              <a:rPr lang="en-US" b="1" dirty="0">
                <a:solidFill>
                  <a:schemeClr val="tx1">
                    <a:lumMod val="65000"/>
                    <a:lumOff val="35000"/>
                  </a:schemeClr>
                </a:solidFill>
              </a:rPr>
              <a:t>Features Selection Methods</a:t>
            </a:r>
          </a:p>
        </p:txBody>
      </p:sp>
      <p:pic>
        <p:nvPicPr>
          <p:cNvPr id="10" name="Content Placeholder 4">
            <a:extLst>
              <a:ext uri="{FF2B5EF4-FFF2-40B4-BE49-F238E27FC236}">
                <a16:creationId xmlns:a16="http://schemas.microsoft.com/office/drawing/2014/main" id="{6BB45FE6-3BFC-C243-904C-405F966B9AB6}"/>
              </a:ext>
            </a:extLst>
          </p:cNvPr>
          <p:cNvPicPr>
            <a:picLocks noGrp="1" noChangeAspect="1"/>
          </p:cNvPicPr>
          <p:nvPr>
            <p:ph idx="1"/>
          </p:nvPr>
        </p:nvPicPr>
        <p:blipFill>
          <a:blip r:embed="rId3"/>
          <a:stretch>
            <a:fillRect/>
          </a:stretch>
        </p:blipFill>
        <p:spPr>
          <a:xfrm>
            <a:off x="4575712" y="4465327"/>
            <a:ext cx="6714678" cy="1594008"/>
          </a:xfrm>
          <a:prstGeom prst="rect">
            <a:avLst/>
          </a:prstGeom>
        </p:spPr>
      </p:pic>
      <p:sp>
        <p:nvSpPr>
          <p:cNvPr id="11" name="Rectangle 10">
            <a:extLst>
              <a:ext uri="{FF2B5EF4-FFF2-40B4-BE49-F238E27FC236}">
                <a16:creationId xmlns:a16="http://schemas.microsoft.com/office/drawing/2014/main" id="{7A1D1820-4A65-E14B-885C-DD350444841E}"/>
              </a:ext>
            </a:extLst>
          </p:cNvPr>
          <p:cNvSpPr/>
          <p:nvPr/>
        </p:nvSpPr>
        <p:spPr>
          <a:xfrm>
            <a:off x="4512303" y="4327874"/>
            <a:ext cx="1702932" cy="1858781"/>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2A7F87-C46C-6249-ADDE-B3910242D82E}"/>
              </a:ext>
            </a:extLst>
          </p:cNvPr>
          <p:cNvSpPr/>
          <p:nvPr/>
        </p:nvSpPr>
        <p:spPr>
          <a:xfrm>
            <a:off x="1378822" y="5257264"/>
            <a:ext cx="3070071" cy="369332"/>
          </a:xfrm>
          <a:prstGeom prst="rect">
            <a:avLst/>
          </a:prstGeom>
        </p:spPr>
        <p:txBody>
          <a:bodyPr wrap="none">
            <a:spAutoFit/>
          </a:bodyPr>
          <a:lstStyle/>
          <a:p>
            <a:r>
              <a:rPr lang="en-US"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Mapping Review</a:t>
            </a:r>
          </a:p>
        </p:txBody>
      </p:sp>
    </p:spTree>
    <p:extLst>
      <p:ext uri="{BB962C8B-B14F-4D97-AF65-F5344CB8AC3E}">
        <p14:creationId xmlns:p14="http://schemas.microsoft.com/office/powerpoint/2010/main" val="330041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5E09112F-B813-0640-ADB1-14A4863CBC3B}"/>
              </a:ext>
            </a:extLst>
          </p:cNvPr>
          <p:cNvPicPr>
            <a:picLocks noGrp="1" noChangeAspect="1"/>
          </p:cNvPicPr>
          <p:nvPr>
            <p:ph idx="1"/>
          </p:nvPr>
        </p:nvPicPr>
        <p:blipFill rotWithShape="1">
          <a:blip r:embed="rId3"/>
          <a:srcRect b="60585"/>
          <a:stretch/>
        </p:blipFill>
        <p:spPr>
          <a:xfrm>
            <a:off x="425201" y="1754838"/>
            <a:ext cx="10955783" cy="1942228"/>
          </a:xfrm>
          <a:prstGeom prst="rect">
            <a:avLst/>
          </a:prstGeom>
        </p:spPr>
      </p:pic>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944888" cy="850138"/>
          </a:xfrm>
        </p:spPr>
        <p:txBody>
          <a:bodyPr>
            <a:noAutofit/>
          </a:bodyPr>
          <a:lstStyle/>
          <a:p>
            <a:r>
              <a:rPr lang="en-US" sz="2800" dirty="0"/>
              <a:t>Improve the Severity Level Predictors Performance (G2.3) </a:t>
            </a:r>
            <a:endParaRPr lang="en-US" sz="2400" dirty="0">
              <a:solidFill>
                <a:schemeClr val="accent5"/>
              </a:solidFill>
            </a:endParaRPr>
          </a:p>
        </p:txBody>
      </p:sp>
      <p:sp>
        <p:nvSpPr>
          <p:cNvPr id="51" name="Rectangle 50">
            <a:extLst>
              <a:ext uri="{FF2B5EF4-FFF2-40B4-BE49-F238E27FC236}">
                <a16:creationId xmlns:a16="http://schemas.microsoft.com/office/drawing/2014/main" id="{900B1906-3D91-E642-A358-6ED270761617}"/>
              </a:ext>
            </a:extLst>
          </p:cNvPr>
          <p:cNvSpPr/>
          <p:nvPr/>
        </p:nvSpPr>
        <p:spPr>
          <a:xfrm rot="16200000" flipH="1">
            <a:off x="5509576" y="-3070257"/>
            <a:ext cx="734517" cy="1100829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18</a:t>
            </a:fld>
            <a:endParaRPr lang="en-US"/>
          </a:p>
        </p:txBody>
      </p:sp>
      <p:sp>
        <p:nvSpPr>
          <p:cNvPr id="13" name="TextBox 12">
            <a:extLst>
              <a:ext uri="{FF2B5EF4-FFF2-40B4-BE49-F238E27FC236}">
                <a16:creationId xmlns:a16="http://schemas.microsoft.com/office/drawing/2014/main" id="{72E04E56-86DE-E245-B6BB-606800DB1A8D}"/>
              </a:ext>
            </a:extLst>
          </p:cNvPr>
          <p:cNvSpPr txBox="1"/>
          <p:nvPr/>
        </p:nvSpPr>
        <p:spPr>
          <a:xfrm>
            <a:off x="425201" y="1206745"/>
            <a:ext cx="4131259"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Mapping Review:</a:t>
            </a:r>
          </a:p>
        </p:txBody>
      </p:sp>
      <p:sp>
        <p:nvSpPr>
          <p:cNvPr id="7" name="TextBox 6">
            <a:extLst>
              <a:ext uri="{FF2B5EF4-FFF2-40B4-BE49-F238E27FC236}">
                <a16:creationId xmlns:a16="http://schemas.microsoft.com/office/drawing/2014/main" id="{26E055DF-8B9A-3F4C-B356-9F325C0E9D4F}"/>
              </a:ext>
            </a:extLst>
          </p:cNvPr>
          <p:cNvSpPr txBox="1"/>
          <p:nvPr/>
        </p:nvSpPr>
        <p:spPr>
          <a:xfrm>
            <a:off x="9823185" y="3582266"/>
            <a:ext cx="1557799" cy="369332"/>
          </a:xfrm>
          <a:prstGeom prst="rect">
            <a:avLst/>
          </a:prstGeom>
          <a:noFill/>
        </p:spPr>
        <p:txBody>
          <a:bodyPr wrap="none" rtlCol="0">
            <a:spAutoFit/>
          </a:bodyPr>
          <a:lstStyle/>
          <a:p>
            <a:r>
              <a:rPr lang="en-US" b="1" dirty="0">
                <a:solidFill>
                  <a:schemeClr val="tx1">
                    <a:lumMod val="65000"/>
                    <a:lumOff val="35000"/>
                  </a:schemeClr>
                </a:solidFill>
              </a:rPr>
              <a:t>ML algorithms</a:t>
            </a:r>
          </a:p>
        </p:txBody>
      </p:sp>
      <p:pic>
        <p:nvPicPr>
          <p:cNvPr id="9" name="Content Placeholder 4">
            <a:extLst>
              <a:ext uri="{FF2B5EF4-FFF2-40B4-BE49-F238E27FC236}">
                <a16:creationId xmlns:a16="http://schemas.microsoft.com/office/drawing/2014/main" id="{BBFD4490-F5DC-764E-8833-092BA94F9239}"/>
              </a:ext>
            </a:extLst>
          </p:cNvPr>
          <p:cNvPicPr>
            <a:picLocks noChangeAspect="1"/>
          </p:cNvPicPr>
          <p:nvPr/>
        </p:nvPicPr>
        <p:blipFill>
          <a:blip r:embed="rId4"/>
          <a:stretch>
            <a:fillRect/>
          </a:stretch>
        </p:blipFill>
        <p:spPr>
          <a:xfrm>
            <a:off x="2904724" y="4331587"/>
            <a:ext cx="6714678" cy="1594008"/>
          </a:xfrm>
          <a:prstGeom prst="rect">
            <a:avLst/>
          </a:prstGeom>
        </p:spPr>
      </p:pic>
      <p:sp>
        <p:nvSpPr>
          <p:cNvPr id="11" name="Rectangle 10">
            <a:extLst>
              <a:ext uri="{FF2B5EF4-FFF2-40B4-BE49-F238E27FC236}">
                <a16:creationId xmlns:a16="http://schemas.microsoft.com/office/drawing/2014/main" id="{E6AABACC-E147-8B49-989D-9B273025A928}"/>
              </a:ext>
            </a:extLst>
          </p:cNvPr>
          <p:cNvSpPr/>
          <p:nvPr/>
        </p:nvSpPr>
        <p:spPr>
          <a:xfrm>
            <a:off x="2841315" y="4194134"/>
            <a:ext cx="1702932" cy="1858781"/>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B1A8842-9E3D-7F45-8A4C-F61A69393D0D}"/>
              </a:ext>
            </a:extLst>
          </p:cNvPr>
          <p:cNvSpPr txBox="1"/>
          <p:nvPr/>
        </p:nvSpPr>
        <p:spPr>
          <a:xfrm>
            <a:off x="6931801" y="5925595"/>
            <a:ext cx="2751010" cy="369332"/>
          </a:xfrm>
          <a:prstGeom prst="rect">
            <a:avLst/>
          </a:prstGeom>
          <a:noFill/>
        </p:spPr>
        <p:txBody>
          <a:bodyPr wrap="none" rtlCol="0">
            <a:spAutoFit/>
          </a:bodyPr>
          <a:lstStyle/>
          <a:p>
            <a:r>
              <a:rPr lang="en-US" b="1" dirty="0">
                <a:solidFill>
                  <a:schemeClr val="tx1">
                    <a:lumMod val="65000"/>
                    <a:lumOff val="35000"/>
                  </a:schemeClr>
                </a:solidFill>
              </a:rPr>
              <a:t>Feature Selection Methods</a:t>
            </a:r>
          </a:p>
        </p:txBody>
      </p:sp>
    </p:spTree>
    <p:extLst>
      <p:ext uri="{BB962C8B-B14F-4D97-AF65-F5344CB8AC3E}">
        <p14:creationId xmlns:p14="http://schemas.microsoft.com/office/powerpoint/2010/main" val="358616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675879" cy="935152"/>
          </a:xfrm>
        </p:spPr>
        <p:txBody>
          <a:bodyPr>
            <a:noAutofit/>
          </a:bodyPr>
          <a:lstStyle/>
          <a:p>
            <a:r>
              <a:rPr lang="en-US" sz="3000" dirty="0"/>
              <a:t>Develop New Learning Models to Predict Severity Level (G3)</a:t>
            </a:r>
            <a:endParaRPr lang="en-US" sz="3000" dirty="0">
              <a:cs typeface="Arial" panose="020B0604020202020204" pitchFamily="34" charset="0"/>
            </a:endParaRPr>
          </a:p>
        </p:txBody>
      </p:sp>
      <p:sp>
        <p:nvSpPr>
          <p:cNvPr id="2" name="Can 1">
            <a:extLst>
              <a:ext uri="{FF2B5EF4-FFF2-40B4-BE49-F238E27FC236}">
                <a16:creationId xmlns:a16="http://schemas.microsoft.com/office/drawing/2014/main" id="{A59926FB-A1A7-D944-9249-FABD85C25ABA}"/>
              </a:ext>
            </a:extLst>
          </p:cNvPr>
          <p:cNvSpPr/>
          <p:nvPr/>
        </p:nvSpPr>
        <p:spPr>
          <a:xfrm>
            <a:off x="515389" y="1645921"/>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3" name="Rounded Rectangle 2">
            <a:extLst>
              <a:ext uri="{FF2B5EF4-FFF2-40B4-BE49-F238E27FC236}">
                <a16:creationId xmlns:a16="http://schemas.microsoft.com/office/drawing/2014/main" id="{AA992523-BB7B-EA49-9861-26BCDD9BE189}"/>
              </a:ext>
            </a:extLst>
          </p:cNvPr>
          <p:cNvSpPr/>
          <p:nvPr/>
        </p:nvSpPr>
        <p:spPr>
          <a:xfrm>
            <a:off x="2743200" y="1645921"/>
            <a:ext cx="3923607" cy="1147155"/>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2909454" y="2078183"/>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4139737" y="2086496"/>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0" name="Rounded Rectangle 49">
            <a:extLst>
              <a:ext uri="{FF2B5EF4-FFF2-40B4-BE49-F238E27FC236}">
                <a16:creationId xmlns:a16="http://schemas.microsoft.com/office/drawing/2014/main" id="{A7BE3C9D-781D-FC49-BC9A-EE5628B69119}"/>
              </a:ext>
            </a:extLst>
          </p:cNvPr>
          <p:cNvSpPr/>
          <p:nvPr/>
        </p:nvSpPr>
        <p:spPr>
          <a:xfrm>
            <a:off x="5370020" y="2094808"/>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1" name="Can 50">
            <a:extLst>
              <a:ext uri="{FF2B5EF4-FFF2-40B4-BE49-F238E27FC236}">
                <a16:creationId xmlns:a16="http://schemas.microsoft.com/office/drawing/2014/main" id="{222FBBF9-AB71-B54B-9D16-43B1D51EA566}"/>
              </a:ext>
            </a:extLst>
          </p:cNvPr>
          <p:cNvSpPr/>
          <p:nvPr/>
        </p:nvSpPr>
        <p:spPr>
          <a:xfrm>
            <a:off x="3890355" y="3044535"/>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52" name="Rounded Rectangle 51">
            <a:extLst>
              <a:ext uri="{FF2B5EF4-FFF2-40B4-BE49-F238E27FC236}">
                <a16:creationId xmlns:a16="http://schemas.microsoft.com/office/drawing/2014/main" id="{77B6C85D-A2F6-BD4D-8F95-2B75699AB460}"/>
              </a:ext>
            </a:extLst>
          </p:cNvPr>
          <p:cNvSpPr/>
          <p:nvPr/>
        </p:nvSpPr>
        <p:spPr>
          <a:xfrm>
            <a:off x="2751510" y="4430684"/>
            <a:ext cx="39236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56" name="Can 55">
            <a:extLst>
              <a:ext uri="{FF2B5EF4-FFF2-40B4-BE49-F238E27FC236}">
                <a16:creationId xmlns:a16="http://schemas.microsoft.com/office/drawing/2014/main" id="{F4608539-F094-0C4A-810A-4BD20F5708F4}"/>
              </a:ext>
            </a:extLst>
          </p:cNvPr>
          <p:cNvSpPr/>
          <p:nvPr/>
        </p:nvSpPr>
        <p:spPr>
          <a:xfrm>
            <a:off x="3898667" y="5222464"/>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57" name="Rounded Rectangle 56">
            <a:extLst>
              <a:ext uri="{FF2B5EF4-FFF2-40B4-BE49-F238E27FC236}">
                <a16:creationId xmlns:a16="http://schemas.microsoft.com/office/drawing/2014/main" id="{62F63B8B-C4E0-4545-9E25-04CF2A5AD401}"/>
              </a:ext>
            </a:extLst>
          </p:cNvPr>
          <p:cNvSpPr/>
          <p:nvPr/>
        </p:nvSpPr>
        <p:spPr>
          <a:xfrm>
            <a:off x="7049195" y="1622727"/>
            <a:ext cx="4655127" cy="2918275"/>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9" name="Rounded Rectangle 58">
            <a:extLst>
              <a:ext uri="{FF2B5EF4-FFF2-40B4-BE49-F238E27FC236}">
                <a16:creationId xmlns:a16="http://schemas.microsoft.com/office/drawing/2014/main" id="{CB4C4D5B-CC83-EA4A-94BC-8508FE5B5C46}"/>
              </a:ext>
            </a:extLst>
          </p:cNvPr>
          <p:cNvSpPr/>
          <p:nvPr/>
        </p:nvSpPr>
        <p:spPr>
          <a:xfrm>
            <a:off x="7331828" y="1865147"/>
            <a:ext cx="413973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60" name="Rounded Rectangle 59">
            <a:extLst>
              <a:ext uri="{FF2B5EF4-FFF2-40B4-BE49-F238E27FC236}">
                <a16:creationId xmlns:a16="http://schemas.microsoft.com/office/drawing/2014/main" id="{BF4DB078-E3D4-9443-A783-BA382E5D3B37}"/>
              </a:ext>
            </a:extLst>
          </p:cNvPr>
          <p:cNvSpPr/>
          <p:nvPr/>
        </p:nvSpPr>
        <p:spPr>
          <a:xfrm>
            <a:off x="7331828" y="2701637"/>
            <a:ext cx="413973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61" name="Rounded Rectangle 60">
            <a:extLst>
              <a:ext uri="{FF2B5EF4-FFF2-40B4-BE49-F238E27FC236}">
                <a16:creationId xmlns:a16="http://schemas.microsoft.com/office/drawing/2014/main" id="{7DB69A52-77C3-734C-BFF8-DD7923CB66E1}"/>
              </a:ext>
            </a:extLst>
          </p:cNvPr>
          <p:cNvSpPr/>
          <p:nvPr/>
        </p:nvSpPr>
        <p:spPr>
          <a:xfrm>
            <a:off x="7331828" y="3630645"/>
            <a:ext cx="201999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60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62" name="Rounded Rectangle 61">
            <a:extLst>
              <a:ext uri="{FF2B5EF4-FFF2-40B4-BE49-F238E27FC236}">
                <a16:creationId xmlns:a16="http://schemas.microsoft.com/office/drawing/2014/main" id="{95AAE119-FB4C-6A4D-8C73-B5CC6A87E333}"/>
              </a:ext>
            </a:extLst>
          </p:cNvPr>
          <p:cNvSpPr/>
          <p:nvPr/>
        </p:nvSpPr>
        <p:spPr>
          <a:xfrm>
            <a:off x="9459888" y="3630645"/>
            <a:ext cx="201999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60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7" name="Straight Arrow Connector 6">
            <a:extLst>
              <a:ext uri="{FF2B5EF4-FFF2-40B4-BE49-F238E27FC236}">
                <a16:creationId xmlns:a16="http://schemas.microsoft.com/office/drawing/2014/main" id="{06A167C9-5BD9-404B-91D5-70DEB654C491}"/>
              </a:ext>
            </a:extLst>
          </p:cNvPr>
          <p:cNvCxnSpPr>
            <a:stCxn id="2" idx="4"/>
            <a:endCxn id="3" idx="1"/>
          </p:cNvCxnSpPr>
          <p:nvPr/>
        </p:nvCxnSpPr>
        <p:spPr>
          <a:xfrm>
            <a:off x="2144684" y="2219499"/>
            <a:ext cx="598516"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80AF8D-0CC8-B849-8365-9CC2CFEE9E79}"/>
              </a:ext>
            </a:extLst>
          </p:cNvPr>
          <p:cNvCxnSpPr>
            <a:cxnSpLocks/>
            <a:stCxn id="3" idx="2"/>
            <a:endCxn id="51" idx="1"/>
          </p:cNvCxnSpPr>
          <p:nvPr/>
        </p:nvCxnSpPr>
        <p:spPr>
          <a:xfrm flipH="1">
            <a:off x="4705003" y="2793076"/>
            <a:ext cx="1" cy="25145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47F03-F9EB-8E4E-8317-4C7E9262B0D4}"/>
              </a:ext>
            </a:extLst>
          </p:cNvPr>
          <p:cNvCxnSpPr>
            <a:cxnSpLocks/>
            <a:stCxn id="51" idx="3"/>
            <a:endCxn id="52" idx="0"/>
          </p:cNvCxnSpPr>
          <p:nvPr/>
        </p:nvCxnSpPr>
        <p:spPr>
          <a:xfrm>
            <a:off x="4705003" y="4191690"/>
            <a:ext cx="8311" cy="23899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1621AB-4555-0E4C-B560-A1A0520357F4}"/>
              </a:ext>
            </a:extLst>
          </p:cNvPr>
          <p:cNvCxnSpPr>
            <a:cxnSpLocks/>
            <a:stCxn id="52" idx="2"/>
            <a:endCxn id="56" idx="1"/>
          </p:cNvCxnSpPr>
          <p:nvPr/>
        </p:nvCxnSpPr>
        <p:spPr>
          <a:xfrm>
            <a:off x="4713314" y="5029203"/>
            <a:ext cx="1" cy="193261"/>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2161B03-4B13-BD48-880E-3A1CEAF08140}"/>
              </a:ext>
            </a:extLst>
          </p:cNvPr>
          <p:cNvCxnSpPr>
            <a:cxnSpLocks/>
            <a:stCxn id="57" idx="2"/>
            <a:endCxn id="2" idx="3"/>
          </p:cNvCxnSpPr>
          <p:nvPr/>
        </p:nvCxnSpPr>
        <p:spPr>
          <a:xfrm rot="5400000" flipH="1">
            <a:off x="4479435" y="-356322"/>
            <a:ext cx="1747926" cy="8046722"/>
          </a:xfrm>
          <a:prstGeom prst="bentConnector3">
            <a:avLst>
              <a:gd name="adj1" fmla="val -115132"/>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4FC0E4-B615-C54C-8E68-BEE80893F2BD}"/>
              </a:ext>
            </a:extLst>
          </p:cNvPr>
          <p:cNvCxnSpPr>
            <a:cxnSpLocks/>
            <a:stCxn id="59" idx="2"/>
            <a:endCxn id="60" idx="0"/>
          </p:cNvCxnSpPr>
          <p:nvPr/>
        </p:nvCxnSpPr>
        <p:spPr>
          <a:xfrm>
            <a:off x="9401697" y="2463666"/>
            <a:ext cx="0" cy="237971"/>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CCA032-49C2-F347-A91C-F55C9D5EB644}"/>
              </a:ext>
            </a:extLst>
          </p:cNvPr>
          <p:cNvCxnSpPr>
            <a:cxnSpLocks/>
            <a:stCxn id="60" idx="2"/>
            <a:endCxn id="61" idx="0"/>
          </p:cNvCxnSpPr>
          <p:nvPr/>
        </p:nvCxnSpPr>
        <p:spPr>
          <a:xfrm flipH="1">
            <a:off x="8341825" y="3300156"/>
            <a:ext cx="1059872"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1F2162-96DE-B34F-BCEF-D4B44CE28B39}"/>
              </a:ext>
            </a:extLst>
          </p:cNvPr>
          <p:cNvCxnSpPr>
            <a:cxnSpLocks/>
            <a:endCxn id="62" idx="0"/>
          </p:cNvCxnSpPr>
          <p:nvPr/>
        </p:nvCxnSpPr>
        <p:spPr>
          <a:xfrm>
            <a:off x="9459888" y="3300156"/>
            <a:ext cx="1009997"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A4FF644-788D-A74F-9E11-CED8E1E9CE77}"/>
              </a:ext>
            </a:extLst>
          </p:cNvPr>
          <p:cNvSpPr>
            <a:spLocks noGrp="1"/>
          </p:cNvSpPr>
          <p:nvPr>
            <p:ph type="sldNum" sz="quarter" idx="12"/>
          </p:nvPr>
        </p:nvSpPr>
        <p:spPr>
          <a:ln>
            <a:noFill/>
          </a:ln>
        </p:spPr>
        <p:txBody>
          <a:bodyPr/>
          <a:lstStyle/>
          <a:p>
            <a:fld id="{79D6BE41-4F07-9843-B89E-F43C6BF0BE36}" type="slidenum">
              <a:rPr lang="en-US" smtClean="0">
                <a:latin typeface="Arial" panose="020B0604020202020204" pitchFamily="34" charset="0"/>
                <a:cs typeface="Arial" panose="020B0604020202020204" pitchFamily="34" charset="0"/>
              </a:rPr>
              <a:t>19</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39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B5D4-95E2-B940-8C02-6A454069D88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2B80519-5CD0-3E44-8A15-514AB523EC34}"/>
              </a:ext>
            </a:extLst>
          </p:cNvPr>
          <p:cNvSpPr>
            <a:spLocks noGrp="1"/>
          </p:cNvSpPr>
          <p:nvPr>
            <p:ph idx="1"/>
          </p:nvPr>
        </p:nvSpPr>
        <p:spPr/>
        <p:txBody>
          <a:bodyPr>
            <a:normAutofit lnSpcReduction="10000"/>
          </a:bodyPr>
          <a:lstStyle/>
          <a:p>
            <a:r>
              <a:rPr lang="en-US" dirty="0"/>
              <a:t>Context</a:t>
            </a:r>
          </a:p>
          <a:p>
            <a:r>
              <a:rPr lang="en-US" dirty="0"/>
              <a:t>Motivation</a:t>
            </a:r>
          </a:p>
          <a:p>
            <a:r>
              <a:rPr lang="en-US" dirty="0"/>
              <a:t>Goals</a:t>
            </a:r>
          </a:p>
          <a:p>
            <a:r>
              <a:rPr lang="en-US" dirty="0"/>
              <a:t>Related Works</a:t>
            </a:r>
          </a:p>
          <a:p>
            <a:r>
              <a:rPr lang="en-US" dirty="0"/>
              <a:t>Proposal Description</a:t>
            </a:r>
          </a:p>
          <a:p>
            <a:r>
              <a:rPr lang="en-US" dirty="0"/>
              <a:t>Timeline</a:t>
            </a:r>
          </a:p>
          <a:p>
            <a:r>
              <a:rPr lang="en-US" dirty="0"/>
              <a:t>Contributions</a:t>
            </a:r>
          </a:p>
        </p:txBody>
      </p:sp>
      <p:sp>
        <p:nvSpPr>
          <p:cNvPr id="4" name="Slide Number Placeholder 3">
            <a:extLst>
              <a:ext uri="{FF2B5EF4-FFF2-40B4-BE49-F238E27FC236}">
                <a16:creationId xmlns:a16="http://schemas.microsoft.com/office/drawing/2014/main" id="{031A8355-5096-BB4A-8F67-56530B852448}"/>
              </a:ext>
            </a:extLst>
          </p:cNvPr>
          <p:cNvSpPr>
            <a:spLocks noGrp="1"/>
          </p:cNvSpPr>
          <p:nvPr>
            <p:ph type="sldNum" sz="quarter" idx="12"/>
          </p:nvPr>
        </p:nvSpPr>
        <p:spPr/>
        <p:txBody>
          <a:bodyPr/>
          <a:lstStyle/>
          <a:p>
            <a:fld id="{79D6BE41-4F07-9843-B89E-F43C6BF0BE36}" type="slidenum">
              <a:rPr lang="en-US" smtClean="0"/>
              <a:pPr/>
              <a:t>2</a:t>
            </a:fld>
            <a:endParaRPr lang="en-US" dirty="0"/>
          </a:p>
        </p:txBody>
      </p:sp>
    </p:spTree>
    <p:extLst>
      <p:ext uri="{BB962C8B-B14F-4D97-AF65-F5344CB8AC3E}">
        <p14:creationId xmlns:p14="http://schemas.microsoft.com/office/powerpoint/2010/main" val="273897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542113" y="1635222"/>
            <a:ext cx="5293606" cy="1752275"/>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Written in Java</a:t>
            </a:r>
            <a:endPar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endParaRP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Bug reports in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XML</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and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HTML</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Output</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 in CSV format</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13" name="Title 3">
            <a:extLst>
              <a:ext uri="{FF2B5EF4-FFF2-40B4-BE49-F238E27FC236}">
                <a16:creationId xmlns:a16="http://schemas.microsoft.com/office/drawing/2014/main" id="{7D5E59B1-CEA6-B447-A790-3031BF1C8F39}"/>
              </a:ext>
            </a:extLst>
          </p:cNvPr>
          <p:cNvSpPr>
            <a:spLocks noGrp="1"/>
          </p:cNvSpPr>
          <p:nvPr>
            <p:ph type="title"/>
          </p:nvPr>
        </p:nvSpPr>
        <p:spPr>
          <a:xfrm>
            <a:off x="372685" y="407632"/>
            <a:ext cx="11675879" cy="850138"/>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97444F97-51A7-CA41-B4CF-26C5D1CC34F4}"/>
              </a:ext>
            </a:extLst>
          </p:cNvPr>
          <p:cNvSpPr>
            <a:spLocks noGrp="1"/>
          </p:cNvSpPr>
          <p:nvPr>
            <p:ph type="sldNum" sz="quarter" idx="12"/>
          </p:nvPr>
        </p:nvSpPr>
        <p:spPr/>
        <p:txBody>
          <a:bodyPr/>
          <a:lstStyle/>
          <a:p>
            <a:fld id="{79D6BE41-4F07-9843-B89E-F43C6BF0BE36}" type="slidenum">
              <a:rPr lang="en-US" smtClean="0"/>
              <a:t>20</a:t>
            </a:fld>
            <a:endParaRPr lang="en-US"/>
          </a:p>
        </p:txBody>
      </p:sp>
      <p:sp>
        <p:nvSpPr>
          <p:cNvPr id="14" name="Can 13">
            <a:extLst>
              <a:ext uri="{FF2B5EF4-FFF2-40B4-BE49-F238E27FC236}">
                <a16:creationId xmlns:a16="http://schemas.microsoft.com/office/drawing/2014/main" id="{C13E0BB7-F0DC-914B-8E0C-6DCF4D9C468F}"/>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15" name="Rounded Rectangle 14">
            <a:extLst>
              <a:ext uri="{FF2B5EF4-FFF2-40B4-BE49-F238E27FC236}">
                <a16:creationId xmlns:a16="http://schemas.microsoft.com/office/drawing/2014/main" id="{21E1736B-9838-8E4E-A7B4-0B67CA64E482}"/>
              </a:ext>
            </a:extLst>
          </p:cNvPr>
          <p:cNvSpPr/>
          <p:nvPr/>
        </p:nvSpPr>
        <p:spPr>
          <a:xfrm>
            <a:off x="1401032" y="1695797"/>
            <a:ext cx="2400746" cy="817745"/>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16" name="Rounded Rectangle 15">
            <a:extLst>
              <a:ext uri="{FF2B5EF4-FFF2-40B4-BE49-F238E27FC236}">
                <a16:creationId xmlns:a16="http://schemas.microsoft.com/office/drawing/2014/main" id="{55D96577-B3FE-144B-80B3-D335B17345D1}"/>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17" name="Rounded Rectangle 16">
            <a:extLst>
              <a:ext uri="{FF2B5EF4-FFF2-40B4-BE49-F238E27FC236}">
                <a16:creationId xmlns:a16="http://schemas.microsoft.com/office/drawing/2014/main" id="{946861A5-E22A-764C-AFC7-E3AB5477C76B}"/>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18" name="Rounded Rectangle 17">
            <a:extLst>
              <a:ext uri="{FF2B5EF4-FFF2-40B4-BE49-F238E27FC236}">
                <a16:creationId xmlns:a16="http://schemas.microsoft.com/office/drawing/2014/main" id="{E5524473-046F-A844-9FDD-30D5F32B9C6C}"/>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19" name="Can 18">
            <a:extLst>
              <a:ext uri="{FF2B5EF4-FFF2-40B4-BE49-F238E27FC236}">
                <a16:creationId xmlns:a16="http://schemas.microsoft.com/office/drawing/2014/main" id="{86736676-F012-4243-A2B5-CE6FA2DAB163}"/>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20" name="Rounded Rectangle 19">
            <a:extLst>
              <a:ext uri="{FF2B5EF4-FFF2-40B4-BE49-F238E27FC236}">
                <a16:creationId xmlns:a16="http://schemas.microsoft.com/office/drawing/2014/main" id="{845D8A06-2456-D849-BC5E-A17B66D32A1B}"/>
              </a:ext>
            </a:extLst>
          </p:cNvPr>
          <p:cNvSpPr/>
          <p:nvPr/>
        </p:nvSpPr>
        <p:spPr>
          <a:xfrm>
            <a:off x="1855750" y="3799796"/>
            <a:ext cx="154547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21" name="Can 20">
            <a:extLst>
              <a:ext uri="{FF2B5EF4-FFF2-40B4-BE49-F238E27FC236}">
                <a16:creationId xmlns:a16="http://schemas.microsoft.com/office/drawing/2014/main" id="{E553B543-8300-F242-B05E-913153271F40}"/>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22" name="Rounded Rectangle 21">
            <a:extLst>
              <a:ext uri="{FF2B5EF4-FFF2-40B4-BE49-F238E27FC236}">
                <a16:creationId xmlns:a16="http://schemas.microsoft.com/office/drawing/2014/main" id="{429AD0C4-0179-8344-A601-61E744F94FB0}"/>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3" name="Rounded Rectangle 22">
            <a:extLst>
              <a:ext uri="{FF2B5EF4-FFF2-40B4-BE49-F238E27FC236}">
                <a16:creationId xmlns:a16="http://schemas.microsoft.com/office/drawing/2014/main" id="{8F712AAF-5D80-1E45-9C91-FC67D7D0CA2A}"/>
              </a:ext>
            </a:extLst>
          </p:cNvPr>
          <p:cNvSpPr/>
          <p:nvPr/>
        </p:nvSpPr>
        <p:spPr>
          <a:xfrm>
            <a:off x="4101241" y="1912841"/>
            <a:ext cx="2217820"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24" name="Rounded Rectangle 23">
            <a:extLst>
              <a:ext uri="{FF2B5EF4-FFF2-40B4-BE49-F238E27FC236}">
                <a16:creationId xmlns:a16="http://schemas.microsoft.com/office/drawing/2014/main" id="{1A72357E-D382-7949-968F-57FE756C2CA2}"/>
              </a:ext>
            </a:extLst>
          </p:cNvPr>
          <p:cNvSpPr/>
          <p:nvPr/>
        </p:nvSpPr>
        <p:spPr>
          <a:xfrm>
            <a:off x="4056954" y="2795716"/>
            <a:ext cx="22621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25" name="Rounded Rectangle 24">
            <a:extLst>
              <a:ext uri="{FF2B5EF4-FFF2-40B4-BE49-F238E27FC236}">
                <a16:creationId xmlns:a16="http://schemas.microsoft.com/office/drawing/2014/main" id="{4DA91473-4B64-CA40-9E53-81734F4AB9BE}"/>
              </a:ext>
            </a:extLst>
          </p:cNvPr>
          <p:cNvSpPr/>
          <p:nvPr/>
        </p:nvSpPr>
        <p:spPr>
          <a:xfrm>
            <a:off x="4056954" y="3724724"/>
            <a:ext cx="1276271"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26" name="Rounded Rectangle 25">
            <a:extLst>
              <a:ext uri="{FF2B5EF4-FFF2-40B4-BE49-F238E27FC236}">
                <a16:creationId xmlns:a16="http://schemas.microsoft.com/office/drawing/2014/main" id="{59E30A00-5DAE-EA4C-82E6-CFAB77249F68}"/>
              </a:ext>
            </a:extLst>
          </p:cNvPr>
          <p:cNvSpPr/>
          <p:nvPr/>
        </p:nvSpPr>
        <p:spPr>
          <a:xfrm>
            <a:off x="5401113" y="3711672"/>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27" name="Straight Arrow Connector 26">
            <a:extLst>
              <a:ext uri="{FF2B5EF4-FFF2-40B4-BE49-F238E27FC236}">
                <a16:creationId xmlns:a16="http://schemas.microsoft.com/office/drawing/2014/main" id="{ACF71B21-7740-784B-AF02-1C24CF17F613}"/>
              </a:ext>
            </a:extLst>
          </p:cNvPr>
          <p:cNvCxnSpPr>
            <a:cxnSpLocks/>
            <a:stCxn id="14" idx="4"/>
            <a:endCxn id="15"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99AA7FF-EA8C-6B43-B1B9-4D6AE2853AB7}"/>
              </a:ext>
            </a:extLst>
          </p:cNvPr>
          <p:cNvCxnSpPr>
            <a:cxnSpLocks/>
            <a:stCxn id="15" idx="2"/>
            <a:endCxn id="19"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AEA122F-1507-BE44-A29F-FCFA2DAAA2D3}"/>
              </a:ext>
            </a:extLst>
          </p:cNvPr>
          <p:cNvCxnSpPr>
            <a:cxnSpLocks/>
            <a:stCxn id="19" idx="3"/>
            <a:endCxn id="20"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383C40-886B-A542-956F-1E5FCADFC720}"/>
              </a:ext>
            </a:extLst>
          </p:cNvPr>
          <p:cNvCxnSpPr>
            <a:cxnSpLocks/>
            <a:stCxn id="20" idx="2"/>
            <a:endCxn id="21"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961EA37F-49F0-1A4C-A972-9DDE526ADD57}"/>
              </a:ext>
            </a:extLst>
          </p:cNvPr>
          <p:cNvCxnSpPr>
            <a:cxnSpLocks/>
            <a:stCxn id="22" idx="2"/>
            <a:endCxn id="14"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12DAE7-7554-6649-9783-8DD910830AE9}"/>
              </a:ext>
            </a:extLst>
          </p:cNvPr>
          <p:cNvCxnSpPr>
            <a:cxnSpLocks/>
            <a:stCxn id="23" idx="2"/>
            <a:endCxn id="24"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A8D0894-714C-474D-A4CB-13C68682AA01}"/>
              </a:ext>
            </a:extLst>
          </p:cNvPr>
          <p:cNvCxnSpPr>
            <a:cxnSpLocks/>
            <a:stCxn id="24" idx="2"/>
            <a:endCxn id="25"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494A5E4-69DA-E445-BCDE-287924B5DD63}"/>
              </a:ext>
            </a:extLst>
          </p:cNvPr>
          <p:cNvCxnSpPr>
            <a:cxnSpLocks/>
            <a:stCxn id="24" idx="2"/>
            <a:endCxn id="26"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E40BF392-52E3-C645-8BE2-2FB0125DB875}"/>
              </a:ext>
            </a:extLst>
          </p:cNvPr>
          <p:cNvCxnSpPr>
            <a:cxnSpLocks/>
            <a:stCxn id="21" idx="4"/>
            <a:endCxn id="22"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6" name="Graphic 35" descr="Checkmark">
            <a:extLst>
              <a:ext uri="{FF2B5EF4-FFF2-40B4-BE49-F238E27FC236}">
                <a16:creationId xmlns:a16="http://schemas.microsoft.com/office/drawing/2014/main" id="{380ABE62-A6EE-EC41-B437-302F081FCC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3982" y="1990527"/>
            <a:ext cx="222380" cy="222380"/>
          </a:xfrm>
          <a:prstGeom prst="rect">
            <a:avLst/>
          </a:prstGeom>
        </p:spPr>
      </p:pic>
      <p:pic>
        <p:nvPicPr>
          <p:cNvPr id="37" name="Graphic 36" descr="Checkmark">
            <a:extLst>
              <a:ext uri="{FF2B5EF4-FFF2-40B4-BE49-F238E27FC236}">
                <a16:creationId xmlns:a16="http://schemas.microsoft.com/office/drawing/2014/main" id="{B7FCEA1F-1F36-5F48-9851-7CD8F06B07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0945" y="2011651"/>
            <a:ext cx="222380" cy="222380"/>
          </a:xfrm>
          <a:prstGeom prst="rect">
            <a:avLst/>
          </a:prstGeom>
        </p:spPr>
      </p:pic>
    </p:spTree>
    <p:extLst>
      <p:ext uri="{BB962C8B-B14F-4D97-AF65-F5344CB8AC3E}">
        <p14:creationId xmlns:p14="http://schemas.microsoft.com/office/powerpoint/2010/main" val="2553662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590397" y="1695797"/>
            <a:ext cx="5014170" cy="2329356"/>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Written in R</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Transform to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consistent format </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Activities: type checking, normalizing, fix and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text mining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9" name="Title 3">
            <a:extLst>
              <a:ext uri="{FF2B5EF4-FFF2-40B4-BE49-F238E27FC236}">
                <a16:creationId xmlns:a16="http://schemas.microsoft.com/office/drawing/2014/main" id="{C529F402-91C7-C24D-91E2-2C05BFE5BBC1}"/>
              </a:ext>
            </a:extLst>
          </p:cNvPr>
          <p:cNvSpPr>
            <a:spLocks noGrp="1"/>
          </p:cNvSpPr>
          <p:nvPr>
            <p:ph type="title"/>
          </p:nvPr>
        </p:nvSpPr>
        <p:spPr>
          <a:xfrm>
            <a:off x="372685" y="365125"/>
            <a:ext cx="11675879" cy="935152"/>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E6ED7732-6840-4141-87C6-674B49281234}"/>
              </a:ext>
            </a:extLst>
          </p:cNvPr>
          <p:cNvSpPr>
            <a:spLocks noGrp="1"/>
          </p:cNvSpPr>
          <p:nvPr>
            <p:ph type="sldNum" sz="quarter" idx="12"/>
          </p:nvPr>
        </p:nvSpPr>
        <p:spPr/>
        <p:txBody>
          <a:bodyPr/>
          <a:lstStyle/>
          <a:p>
            <a:fld id="{79D6BE41-4F07-9843-B89E-F43C6BF0BE36}" type="slidenum">
              <a:rPr lang="en-US" smtClean="0"/>
              <a:t>21</a:t>
            </a:fld>
            <a:endParaRPr lang="en-US"/>
          </a:p>
        </p:txBody>
      </p:sp>
      <p:sp>
        <p:nvSpPr>
          <p:cNvPr id="7" name="Can 6">
            <a:extLst>
              <a:ext uri="{FF2B5EF4-FFF2-40B4-BE49-F238E27FC236}">
                <a16:creationId xmlns:a16="http://schemas.microsoft.com/office/drawing/2014/main" id="{F115199A-3FD9-0949-A828-24E038B2D444}"/>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10" name="Rounded Rectangle 9">
            <a:extLst>
              <a:ext uri="{FF2B5EF4-FFF2-40B4-BE49-F238E27FC236}">
                <a16:creationId xmlns:a16="http://schemas.microsoft.com/office/drawing/2014/main" id="{FA78D7CC-A090-4D4B-B1EF-EF4B5DE7FED5}"/>
              </a:ext>
            </a:extLst>
          </p:cNvPr>
          <p:cNvSpPr/>
          <p:nvPr/>
        </p:nvSpPr>
        <p:spPr>
          <a:xfrm>
            <a:off x="1401032" y="1695797"/>
            <a:ext cx="2400746" cy="817745"/>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12" name="Rounded Rectangle 11">
            <a:extLst>
              <a:ext uri="{FF2B5EF4-FFF2-40B4-BE49-F238E27FC236}">
                <a16:creationId xmlns:a16="http://schemas.microsoft.com/office/drawing/2014/main" id="{476E651F-D339-534D-B2BC-64CB5AA9B982}"/>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13" name="Rounded Rectangle 12">
            <a:extLst>
              <a:ext uri="{FF2B5EF4-FFF2-40B4-BE49-F238E27FC236}">
                <a16:creationId xmlns:a16="http://schemas.microsoft.com/office/drawing/2014/main" id="{1F71EFD4-9F31-6B4D-9E9B-AC1DD764D224}"/>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14" name="Rounded Rectangle 13">
            <a:extLst>
              <a:ext uri="{FF2B5EF4-FFF2-40B4-BE49-F238E27FC236}">
                <a16:creationId xmlns:a16="http://schemas.microsoft.com/office/drawing/2014/main" id="{13E0F5AE-EB0E-5344-A85E-A9AD1DC1D08E}"/>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15" name="Can 14">
            <a:extLst>
              <a:ext uri="{FF2B5EF4-FFF2-40B4-BE49-F238E27FC236}">
                <a16:creationId xmlns:a16="http://schemas.microsoft.com/office/drawing/2014/main" id="{37712116-9C71-0241-8B70-F2C7D6EA3CB1}"/>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16" name="Rounded Rectangle 15">
            <a:extLst>
              <a:ext uri="{FF2B5EF4-FFF2-40B4-BE49-F238E27FC236}">
                <a16:creationId xmlns:a16="http://schemas.microsoft.com/office/drawing/2014/main" id="{69345DEF-F544-CE4D-B7CE-A6D0537B862D}"/>
              </a:ext>
            </a:extLst>
          </p:cNvPr>
          <p:cNvSpPr/>
          <p:nvPr/>
        </p:nvSpPr>
        <p:spPr>
          <a:xfrm>
            <a:off x="1855750" y="3799796"/>
            <a:ext cx="1545474" cy="598519"/>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17" name="Can 16">
            <a:extLst>
              <a:ext uri="{FF2B5EF4-FFF2-40B4-BE49-F238E27FC236}">
                <a16:creationId xmlns:a16="http://schemas.microsoft.com/office/drawing/2014/main" id="{CA0F07DC-0F7F-1C4A-8262-FD63DF3804E6}"/>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18" name="Rounded Rectangle 17">
            <a:extLst>
              <a:ext uri="{FF2B5EF4-FFF2-40B4-BE49-F238E27FC236}">
                <a16:creationId xmlns:a16="http://schemas.microsoft.com/office/drawing/2014/main" id="{82ECC51E-8AAA-3F4C-9FC8-DEB8E587F0E7}"/>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9" name="Rounded Rectangle 18">
            <a:extLst>
              <a:ext uri="{FF2B5EF4-FFF2-40B4-BE49-F238E27FC236}">
                <a16:creationId xmlns:a16="http://schemas.microsoft.com/office/drawing/2014/main" id="{F7D8A5D1-E5A6-4043-8067-F8F0D254CFA7}"/>
              </a:ext>
            </a:extLst>
          </p:cNvPr>
          <p:cNvSpPr/>
          <p:nvPr/>
        </p:nvSpPr>
        <p:spPr>
          <a:xfrm>
            <a:off x="4101241" y="1912841"/>
            <a:ext cx="2217820"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20" name="Rounded Rectangle 19">
            <a:extLst>
              <a:ext uri="{FF2B5EF4-FFF2-40B4-BE49-F238E27FC236}">
                <a16:creationId xmlns:a16="http://schemas.microsoft.com/office/drawing/2014/main" id="{A40F588C-3F1B-B543-A091-9629C5CD2D0D}"/>
              </a:ext>
            </a:extLst>
          </p:cNvPr>
          <p:cNvSpPr/>
          <p:nvPr/>
        </p:nvSpPr>
        <p:spPr>
          <a:xfrm>
            <a:off x="4056954" y="2795716"/>
            <a:ext cx="22621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21" name="Rounded Rectangle 20">
            <a:extLst>
              <a:ext uri="{FF2B5EF4-FFF2-40B4-BE49-F238E27FC236}">
                <a16:creationId xmlns:a16="http://schemas.microsoft.com/office/drawing/2014/main" id="{4657F2F7-662E-194F-AEEF-DC3265C5DB75}"/>
              </a:ext>
            </a:extLst>
          </p:cNvPr>
          <p:cNvSpPr/>
          <p:nvPr/>
        </p:nvSpPr>
        <p:spPr>
          <a:xfrm>
            <a:off x="4056954" y="3724724"/>
            <a:ext cx="1276271"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22" name="Rounded Rectangle 21">
            <a:extLst>
              <a:ext uri="{FF2B5EF4-FFF2-40B4-BE49-F238E27FC236}">
                <a16:creationId xmlns:a16="http://schemas.microsoft.com/office/drawing/2014/main" id="{B89768B6-1273-DD4C-ACA5-5B1FDC134C3A}"/>
              </a:ext>
            </a:extLst>
          </p:cNvPr>
          <p:cNvSpPr/>
          <p:nvPr/>
        </p:nvSpPr>
        <p:spPr>
          <a:xfrm>
            <a:off x="5401113" y="3711672"/>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23" name="Straight Arrow Connector 22">
            <a:extLst>
              <a:ext uri="{FF2B5EF4-FFF2-40B4-BE49-F238E27FC236}">
                <a16:creationId xmlns:a16="http://schemas.microsoft.com/office/drawing/2014/main" id="{3E6F0CA3-90B2-EC44-9C06-8250FDA377D4}"/>
              </a:ext>
            </a:extLst>
          </p:cNvPr>
          <p:cNvCxnSpPr>
            <a:cxnSpLocks/>
            <a:stCxn id="7" idx="4"/>
            <a:endCxn id="10"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A796165-5112-7B41-81D7-17A7083B28D2}"/>
              </a:ext>
            </a:extLst>
          </p:cNvPr>
          <p:cNvCxnSpPr>
            <a:cxnSpLocks/>
            <a:stCxn id="10" idx="2"/>
            <a:endCxn id="15"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BF9C715-7F37-F547-9C90-E9F996CC3697}"/>
              </a:ext>
            </a:extLst>
          </p:cNvPr>
          <p:cNvCxnSpPr>
            <a:cxnSpLocks/>
            <a:stCxn id="15" idx="3"/>
            <a:endCxn id="16"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0FB5B67-4300-A944-B1F5-1854E32A324C}"/>
              </a:ext>
            </a:extLst>
          </p:cNvPr>
          <p:cNvCxnSpPr>
            <a:cxnSpLocks/>
            <a:stCxn id="16" idx="2"/>
            <a:endCxn id="17"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9C15D1D8-3D4C-E448-A444-A0BD0E914EFA}"/>
              </a:ext>
            </a:extLst>
          </p:cNvPr>
          <p:cNvCxnSpPr>
            <a:cxnSpLocks/>
            <a:stCxn id="18" idx="2"/>
            <a:endCxn id="7"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11F815E-AAD1-584A-9589-9B74D205A1AD}"/>
              </a:ext>
            </a:extLst>
          </p:cNvPr>
          <p:cNvCxnSpPr>
            <a:cxnSpLocks/>
            <a:stCxn id="19" idx="2"/>
            <a:endCxn id="20"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23018AB-15C3-CA4B-A6A9-F83FB108C5DE}"/>
              </a:ext>
            </a:extLst>
          </p:cNvPr>
          <p:cNvCxnSpPr>
            <a:cxnSpLocks/>
            <a:stCxn id="20" idx="2"/>
            <a:endCxn id="21"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A436AC4-C4D3-D845-8619-C152491A3679}"/>
              </a:ext>
            </a:extLst>
          </p:cNvPr>
          <p:cNvCxnSpPr>
            <a:cxnSpLocks/>
            <a:stCxn id="20" idx="2"/>
            <a:endCxn id="22"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E493A6B6-26B4-6A4A-A34E-0B9BD5FC6DBB}"/>
              </a:ext>
            </a:extLst>
          </p:cNvPr>
          <p:cNvCxnSpPr>
            <a:cxnSpLocks/>
            <a:stCxn id="17" idx="4"/>
            <a:endCxn id="18"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2" name="Graphic 31" descr="Checkmark">
            <a:extLst>
              <a:ext uri="{FF2B5EF4-FFF2-40B4-BE49-F238E27FC236}">
                <a16:creationId xmlns:a16="http://schemas.microsoft.com/office/drawing/2014/main" id="{E6E8CFDC-0AA8-734D-9BCC-BD448EEEAA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4560" y="1989178"/>
            <a:ext cx="222380" cy="222380"/>
          </a:xfrm>
          <a:prstGeom prst="rect">
            <a:avLst/>
          </a:prstGeom>
        </p:spPr>
      </p:pic>
      <p:pic>
        <p:nvPicPr>
          <p:cNvPr id="33" name="Graphic 32" descr="Checkmark">
            <a:extLst>
              <a:ext uri="{FF2B5EF4-FFF2-40B4-BE49-F238E27FC236}">
                <a16:creationId xmlns:a16="http://schemas.microsoft.com/office/drawing/2014/main" id="{053E33FD-B5ED-344F-ABEF-7228537A63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9308" y="1981797"/>
            <a:ext cx="222380" cy="222380"/>
          </a:xfrm>
          <a:prstGeom prst="rect">
            <a:avLst/>
          </a:prstGeom>
        </p:spPr>
      </p:pic>
      <p:pic>
        <p:nvPicPr>
          <p:cNvPr id="34" name="Graphic 33" descr="Checkmark">
            <a:extLst>
              <a:ext uri="{FF2B5EF4-FFF2-40B4-BE49-F238E27FC236}">
                <a16:creationId xmlns:a16="http://schemas.microsoft.com/office/drawing/2014/main" id="{D441CAEC-817D-C041-8478-159FBFE461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642" y="3987865"/>
            <a:ext cx="222380" cy="222380"/>
          </a:xfrm>
          <a:prstGeom prst="rect">
            <a:avLst/>
          </a:prstGeom>
        </p:spPr>
      </p:pic>
    </p:spTree>
    <p:extLst>
      <p:ext uri="{BB962C8B-B14F-4D97-AF65-F5344CB8AC3E}">
        <p14:creationId xmlns:p14="http://schemas.microsoft.com/office/powerpoint/2010/main" val="4187300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558765" y="1263226"/>
            <a:ext cx="5508782" cy="1175194"/>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Temporal context organization</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Bag Textual Graph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12" name="Title 3">
            <a:extLst>
              <a:ext uri="{FF2B5EF4-FFF2-40B4-BE49-F238E27FC236}">
                <a16:creationId xmlns:a16="http://schemas.microsoft.com/office/drawing/2014/main" id="{F04490D9-20CA-4F45-980B-589757EAE5A6}"/>
              </a:ext>
            </a:extLst>
          </p:cNvPr>
          <p:cNvSpPr>
            <a:spLocks noGrp="1"/>
          </p:cNvSpPr>
          <p:nvPr>
            <p:ph type="title"/>
          </p:nvPr>
        </p:nvSpPr>
        <p:spPr>
          <a:xfrm>
            <a:off x="372685" y="250822"/>
            <a:ext cx="11675879" cy="935152"/>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9EEB2DB3-FF72-874D-AEAC-C9908409CACA}"/>
              </a:ext>
            </a:extLst>
          </p:cNvPr>
          <p:cNvSpPr>
            <a:spLocks noGrp="1"/>
          </p:cNvSpPr>
          <p:nvPr>
            <p:ph type="sldNum" sz="quarter" idx="12"/>
          </p:nvPr>
        </p:nvSpPr>
        <p:spPr/>
        <p:txBody>
          <a:bodyPr/>
          <a:lstStyle/>
          <a:p>
            <a:fld id="{79D6BE41-4F07-9843-B89E-F43C6BF0BE36}" type="slidenum">
              <a:rPr lang="en-US" smtClean="0"/>
              <a:t>22</a:t>
            </a:fld>
            <a:endParaRPr lang="en-US"/>
          </a:p>
        </p:txBody>
      </p:sp>
      <p:pic>
        <p:nvPicPr>
          <p:cNvPr id="17" name="Picture 16">
            <a:extLst>
              <a:ext uri="{FF2B5EF4-FFF2-40B4-BE49-F238E27FC236}">
                <a16:creationId xmlns:a16="http://schemas.microsoft.com/office/drawing/2014/main" id="{F9126C49-51B2-5D44-9C15-61CC6DB53D8E}"/>
              </a:ext>
            </a:extLst>
          </p:cNvPr>
          <p:cNvPicPr preferRelativeResize="0">
            <a:picLocks noChangeAspect="1"/>
          </p:cNvPicPr>
          <p:nvPr/>
        </p:nvPicPr>
        <p:blipFill>
          <a:blip r:embed="rId3"/>
          <a:stretch>
            <a:fillRect/>
          </a:stretch>
        </p:blipFill>
        <p:spPr>
          <a:xfrm>
            <a:off x="9422505" y="4005585"/>
            <a:ext cx="2278505" cy="1556132"/>
          </a:xfrm>
          <a:prstGeom prst="rect">
            <a:avLst/>
          </a:prstGeom>
          <a:ln w="38100">
            <a:solidFill>
              <a:schemeClr val="tx1">
                <a:lumMod val="65000"/>
                <a:lumOff val="35000"/>
              </a:schemeClr>
            </a:solidFill>
          </a:ln>
        </p:spPr>
      </p:pic>
      <p:pic>
        <p:nvPicPr>
          <p:cNvPr id="19" name="Picture 18">
            <a:extLst>
              <a:ext uri="{FF2B5EF4-FFF2-40B4-BE49-F238E27FC236}">
                <a16:creationId xmlns:a16="http://schemas.microsoft.com/office/drawing/2014/main" id="{DA194A93-368C-8944-95C4-CD29E58A7FB0}"/>
              </a:ext>
            </a:extLst>
          </p:cNvPr>
          <p:cNvPicPr preferRelativeResize="0">
            <a:picLocks noChangeAspect="1"/>
          </p:cNvPicPr>
          <p:nvPr/>
        </p:nvPicPr>
        <p:blipFill>
          <a:blip r:embed="rId4"/>
          <a:stretch>
            <a:fillRect/>
          </a:stretch>
        </p:blipFill>
        <p:spPr>
          <a:xfrm>
            <a:off x="7132364" y="4005585"/>
            <a:ext cx="2154166" cy="1556132"/>
          </a:xfrm>
          <a:prstGeom prst="rect">
            <a:avLst/>
          </a:prstGeom>
          <a:ln w="38100">
            <a:solidFill>
              <a:schemeClr val="tx1">
                <a:lumMod val="65000"/>
                <a:lumOff val="35000"/>
              </a:schemeClr>
            </a:solidFill>
          </a:ln>
          <a:effectLst>
            <a:softEdge rad="12700"/>
          </a:effectLst>
        </p:spPr>
      </p:pic>
      <p:sp>
        <p:nvSpPr>
          <p:cNvPr id="20" name="TextBox 19">
            <a:extLst>
              <a:ext uri="{FF2B5EF4-FFF2-40B4-BE49-F238E27FC236}">
                <a16:creationId xmlns:a16="http://schemas.microsoft.com/office/drawing/2014/main" id="{82EC7311-B5CC-714D-AC32-7C31C9ECDD0B}"/>
              </a:ext>
            </a:extLst>
          </p:cNvPr>
          <p:cNvSpPr txBox="1"/>
          <p:nvPr/>
        </p:nvSpPr>
        <p:spPr>
          <a:xfrm>
            <a:off x="7274565" y="3646480"/>
            <a:ext cx="1964989" cy="307777"/>
          </a:xfrm>
          <a:prstGeom prst="rect">
            <a:avLst/>
          </a:prstGeom>
          <a:noFill/>
        </p:spPr>
        <p:txBody>
          <a:bodyPr wrap="square" rtlCol="0">
            <a:spAutoFit/>
          </a:bodyPr>
          <a:lstStyle/>
          <a:p>
            <a:r>
              <a:rPr lang="en-US" sz="1400" b="1" dirty="0">
                <a:solidFill>
                  <a:schemeClr val="tx2"/>
                </a:solidFill>
              </a:rPr>
              <a:t>Local Temporal Context </a:t>
            </a:r>
          </a:p>
        </p:txBody>
      </p:sp>
      <p:sp>
        <p:nvSpPr>
          <p:cNvPr id="22" name="TextBox 21">
            <a:extLst>
              <a:ext uri="{FF2B5EF4-FFF2-40B4-BE49-F238E27FC236}">
                <a16:creationId xmlns:a16="http://schemas.microsoft.com/office/drawing/2014/main" id="{E6F0ABEB-14A9-3041-B367-E11EBAF9BD1F}"/>
              </a:ext>
            </a:extLst>
          </p:cNvPr>
          <p:cNvSpPr txBox="1"/>
          <p:nvPr/>
        </p:nvSpPr>
        <p:spPr>
          <a:xfrm>
            <a:off x="9552463" y="3640190"/>
            <a:ext cx="2067874" cy="307777"/>
          </a:xfrm>
          <a:prstGeom prst="rect">
            <a:avLst/>
          </a:prstGeom>
          <a:noFill/>
        </p:spPr>
        <p:txBody>
          <a:bodyPr wrap="square" rtlCol="0">
            <a:spAutoFit/>
          </a:bodyPr>
          <a:lstStyle/>
          <a:p>
            <a:r>
              <a:rPr lang="en-US" sz="1400" b="1" dirty="0">
                <a:solidFill>
                  <a:schemeClr val="tx1">
                    <a:lumMod val="65000"/>
                    <a:lumOff val="35000"/>
                  </a:schemeClr>
                </a:solidFill>
              </a:rPr>
              <a:t>Global Temporal Context </a:t>
            </a:r>
          </a:p>
        </p:txBody>
      </p:sp>
      <p:sp>
        <p:nvSpPr>
          <p:cNvPr id="48" name="Can 47">
            <a:extLst>
              <a:ext uri="{FF2B5EF4-FFF2-40B4-BE49-F238E27FC236}">
                <a16:creationId xmlns:a16="http://schemas.microsoft.com/office/drawing/2014/main" id="{C006E5DF-F02C-BC4D-8BE5-B54EC86A079D}"/>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49" name="Rounded Rectangle 48">
            <a:extLst>
              <a:ext uri="{FF2B5EF4-FFF2-40B4-BE49-F238E27FC236}">
                <a16:creationId xmlns:a16="http://schemas.microsoft.com/office/drawing/2014/main" id="{9C77E4FF-BC0A-FB49-94BB-42347B7CB09E}"/>
              </a:ext>
            </a:extLst>
          </p:cNvPr>
          <p:cNvSpPr/>
          <p:nvPr/>
        </p:nvSpPr>
        <p:spPr>
          <a:xfrm>
            <a:off x="1401032" y="1695797"/>
            <a:ext cx="2400746" cy="817745"/>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50" name="Rounded Rectangle 49">
            <a:extLst>
              <a:ext uri="{FF2B5EF4-FFF2-40B4-BE49-F238E27FC236}">
                <a16:creationId xmlns:a16="http://schemas.microsoft.com/office/drawing/2014/main" id="{A376869C-FE05-474E-978E-CB6621A6570D}"/>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51" name="Rounded Rectangle 50">
            <a:extLst>
              <a:ext uri="{FF2B5EF4-FFF2-40B4-BE49-F238E27FC236}">
                <a16:creationId xmlns:a16="http://schemas.microsoft.com/office/drawing/2014/main" id="{50BBD736-E8CD-0C4C-A1D3-BFF302FF6BAA}"/>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52" name="Rounded Rectangle 51">
            <a:extLst>
              <a:ext uri="{FF2B5EF4-FFF2-40B4-BE49-F238E27FC236}">
                <a16:creationId xmlns:a16="http://schemas.microsoft.com/office/drawing/2014/main" id="{AD9D0835-3CA0-524A-82E3-E3EBFC00BE3A}"/>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3" name="Can 52">
            <a:extLst>
              <a:ext uri="{FF2B5EF4-FFF2-40B4-BE49-F238E27FC236}">
                <a16:creationId xmlns:a16="http://schemas.microsoft.com/office/drawing/2014/main" id="{335AFC21-2843-914C-A52D-C2F28D15E66E}"/>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54" name="Rounded Rectangle 53">
            <a:extLst>
              <a:ext uri="{FF2B5EF4-FFF2-40B4-BE49-F238E27FC236}">
                <a16:creationId xmlns:a16="http://schemas.microsoft.com/office/drawing/2014/main" id="{9AB5D2B4-1413-AC43-8DBB-6D85645A7A4A}"/>
              </a:ext>
            </a:extLst>
          </p:cNvPr>
          <p:cNvSpPr/>
          <p:nvPr/>
        </p:nvSpPr>
        <p:spPr>
          <a:xfrm>
            <a:off x="1855750" y="3799796"/>
            <a:ext cx="1545474" cy="59851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55" name="Can 54">
            <a:extLst>
              <a:ext uri="{FF2B5EF4-FFF2-40B4-BE49-F238E27FC236}">
                <a16:creationId xmlns:a16="http://schemas.microsoft.com/office/drawing/2014/main" id="{AD7F7FE4-FA9A-9E4E-8876-96F309FA8810}"/>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56" name="Rounded Rectangle 55">
            <a:extLst>
              <a:ext uri="{FF2B5EF4-FFF2-40B4-BE49-F238E27FC236}">
                <a16:creationId xmlns:a16="http://schemas.microsoft.com/office/drawing/2014/main" id="{DD1A1388-8E57-1646-879C-78CB4CA45B10}"/>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7" name="Rounded Rectangle 56">
            <a:extLst>
              <a:ext uri="{FF2B5EF4-FFF2-40B4-BE49-F238E27FC236}">
                <a16:creationId xmlns:a16="http://schemas.microsoft.com/office/drawing/2014/main" id="{CF7BEE1B-A883-0046-91EE-9563367D3393}"/>
              </a:ext>
            </a:extLst>
          </p:cNvPr>
          <p:cNvSpPr/>
          <p:nvPr/>
        </p:nvSpPr>
        <p:spPr>
          <a:xfrm>
            <a:off x="4101241" y="1912841"/>
            <a:ext cx="2217820" cy="598519"/>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58" name="Rounded Rectangle 57">
            <a:extLst>
              <a:ext uri="{FF2B5EF4-FFF2-40B4-BE49-F238E27FC236}">
                <a16:creationId xmlns:a16="http://schemas.microsoft.com/office/drawing/2014/main" id="{24D11913-8398-7F47-9892-8F0A2E83A0B2}"/>
              </a:ext>
            </a:extLst>
          </p:cNvPr>
          <p:cNvSpPr/>
          <p:nvPr/>
        </p:nvSpPr>
        <p:spPr>
          <a:xfrm>
            <a:off x="4056954" y="2795716"/>
            <a:ext cx="22621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59" name="Rounded Rectangle 58">
            <a:extLst>
              <a:ext uri="{FF2B5EF4-FFF2-40B4-BE49-F238E27FC236}">
                <a16:creationId xmlns:a16="http://schemas.microsoft.com/office/drawing/2014/main" id="{F4696011-3FCA-504C-B81A-CE492E42DAE8}"/>
              </a:ext>
            </a:extLst>
          </p:cNvPr>
          <p:cNvSpPr/>
          <p:nvPr/>
        </p:nvSpPr>
        <p:spPr>
          <a:xfrm>
            <a:off x="4056954" y="3724724"/>
            <a:ext cx="1276271"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60" name="Rounded Rectangle 59">
            <a:extLst>
              <a:ext uri="{FF2B5EF4-FFF2-40B4-BE49-F238E27FC236}">
                <a16:creationId xmlns:a16="http://schemas.microsoft.com/office/drawing/2014/main" id="{5F67DF81-A7A8-5F46-8BDF-383D680060B3}"/>
              </a:ext>
            </a:extLst>
          </p:cNvPr>
          <p:cNvSpPr/>
          <p:nvPr/>
        </p:nvSpPr>
        <p:spPr>
          <a:xfrm>
            <a:off x="5401113" y="3711672"/>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61" name="Straight Arrow Connector 60">
            <a:extLst>
              <a:ext uri="{FF2B5EF4-FFF2-40B4-BE49-F238E27FC236}">
                <a16:creationId xmlns:a16="http://schemas.microsoft.com/office/drawing/2014/main" id="{61C2B527-1D6E-4241-9EEA-8B3309047BB9}"/>
              </a:ext>
            </a:extLst>
          </p:cNvPr>
          <p:cNvCxnSpPr>
            <a:cxnSpLocks/>
            <a:stCxn id="48" idx="4"/>
            <a:endCxn id="49"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6430563-0197-A349-AB67-BA09CFF0240A}"/>
              </a:ext>
            </a:extLst>
          </p:cNvPr>
          <p:cNvCxnSpPr>
            <a:cxnSpLocks/>
            <a:stCxn id="49" idx="2"/>
            <a:endCxn id="53"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AEA6468-F529-6644-AC65-62F606EDDE81}"/>
              </a:ext>
            </a:extLst>
          </p:cNvPr>
          <p:cNvCxnSpPr>
            <a:cxnSpLocks/>
            <a:stCxn id="53" idx="3"/>
            <a:endCxn id="54"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EEF873-0FEE-014E-9A45-8F480AD6922A}"/>
              </a:ext>
            </a:extLst>
          </p:cNvPr>
          <p:cNvCxnSpPr>
            <a:cxnSpLocks/>
            <a:stCxn id="54" idx="2"/>
            <a:endCxn id="55"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E214842A-DB8C-7F40-81E7-EF6DC920DD00}"/>
              </a:ext>
            </a:extLst>
          </p:cNvPr>
          <p:cNvCxnSpPr>
            <a:cxnSpLocks/>
            <a:stCxn id="56" idx="2"/>
            <a:endCxn id="48"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B5D2B63-2ADA-284C-A6A8-AF48C90D7C43}"/>
              </a:ext>
            </a:extLst>
          </p:cNvPr>
          <p:cNvCxnSpPr>
            <a:cxnSpLocks/>
            <a:stCxn id="57" idx="2"/>
            <a:endCxn id="58"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DFD90E2-AECB-9642-AD20-0FA64E9D510F}"/>
              </a:ext>
            </a:extLst>
          </p:cNvPr>
          <p:cNvCxnSpPr>
            <a:cxnSpLocks/>
            <a:stCxn id="58" idx="2"/>
            <a:endCxn id="59"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43BA084-ACAD-5C4D-A079-398ACC69E538}"/>
              </a:ext>
            </a:extLst>
          </p:cNvPr>
          <p:cNvCxnSpPr>
            <a:cxnSpLocks/>
            <a:stCxn id="58" idx="2"/>
            <a:endCxn id="60"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D1BBE3CE-87F4-8E43-A556-F880A2CCE9CB}"/>
              </a:ext>
            </a:extLst>
          </p:cNvPr>
          <p:cNvCxnSpPr>
            <a:cxnSpLocks/>
            <a:stCxn id="55" idx="4"/>
            <a:endCxn id="56"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0" name="Graphic 69" descr="Checkmark">
            <a:extLst>
              <a:ext uri="{FF2B5EF4-FFF2-40B4-BE49-F238E27FC236}">
                <a16:creationId xmlns:a16="http://schemas.microsoft.com/office/drawing/2014/main" id="{10A4E0A9-A203-C44F-9252-9A7EF8D4AF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44560" y="1989178"/>
            <a:ext cx="222380" cy="222380"/>
          </a:xfrm>
          <a:prstGeom prst="rect">
            <a:avLst/>
          </a:prstGeom>
        </p:spPr>
      </p:pic>
      <p:pic>
        <p:nvPicPr>
          <p:cNvPr id="71" name="Graphic 70" descr="Checkmark">
            <a:extLst>
              <a:ext uri="{FF2B5EF4-FFF2-40B4-BE49-F238E27FC236}">
                <a16:creationId xmlns:a16="http://schemas.microsoft.com/office/drawing/2014/main" id="{13292FCC-073F-BD43-84C2-276DA5440D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59308" y="1981797"/>
            <a:ext cx="222380" cy="222380"/>
          </a:xfrm>
          <a:prstGeom prst="rect">
            <a:avLst/>
          </a:prstGeom>
        </p:spPr>
      </p:pic>
      <p:pic>
        <p:nvPicPr>
          <p:cNvPr id="72" name="Graphic 71" descr="Checkmark">
            <a:extLst>
              <a:ext uri="{FF2B5EF4-FFF2-40B4-BE49-F238E27FC236}">
                <a16:creationId xmlns:a16="http://schemas.microsoft.com/office/drawing/2014/main" id="{9045A2DA-D593-6241-BA86-3BD84FB69B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2642" y="3987865"/>
            <a:ext cx="222380" cy="222380"/>
          </a:xfrm>
          <a:prstGeom prst="rect">
            <a:avLst/>
          </a:prstGeom>
        </p:spPr>
      </p:pic>
    </p:spTree>
    <p:extLst>
      <p:ext uri="{BB962C8B-B14F-4D97-AF65-F5344CB8AC3E}">
        <p14:creationId xmlns:p14="http://schemas.microsoft.com/office/powerpoint/2010/main" val="3335032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651528" y="1649406"/>
            <a:ext cx="5418551" cy="1752275"/>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suitable for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imbalance</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and high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dimensional</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data</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based on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Genetic Programming</a:t>
            </a:r>
          </a:p>
        </p:txBody>
      </p:sp>
      <p:sp>
        <p:nvSpPr>
          <p:cNvPr id="12" name="Title 3">
            <a:extLst>
              <a:ext uri="{FF2B5EF4-FFF2-40B4-BE49-F238E27FC236}">
                <a16:creationId xmlns:a16="http://schemas.microsoft.com/office/drawing/2014/main" id="{40666498-F9A1-4B43-8AAE-D3A78D6FC8E3}"/>
              </a:ext>
            </a:extLst>
          </p:cNvPr>
          <p:cNvSpPr>
            <a:spLocks noGrp="1"/>
          </p:cNvSpPr>
          <p:nvPr>
            <p:ph type="title"/>
          </p:nvPr>
        </p:nvSpPr>
        <p:spPr>
          <a:xfrm>
            <a:off x="372685" y="365125"/>
            <a:ext cx="11675879" cy="935152"/>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DAA96B50-3FA4-C548-BB8F-E9648588E6FD}"/>
              </a:ext>
            </a:extLst>
          </p:cNvPr>
          <p:cNvSpPr>
            <a:spLocks noGrp="1"/>
          </p:cNvSpPr>
          <p:nvPr>
            <p:ph type="sldNum" sz="quarter" idx="12"/>
          </p:nvPr>
        </p:nvSpPr>
        <p:spPr/>
        <p:txBody>
          <a:bodyPr/>
          <a:lstStyle/>
          <a:p>
            <a:fld id="{79D6BE41-4F07-9843-B89E-F43C6BF0BE36}" type="slidenum">
              <a:rPr lang="en-US" smtClean="0"/>
              <a:t>23</a:t>
            </a:fld>
            <a:endParaRPr lang="en-US"/>
          </a:p>
        </p:txBody>
      </p:sp>
      <p:sp>
        <p:nvSpPr>
          <p:cNvPr id="16" name="Can 15">
            <a:extLst>
              <a:ext uri="{FF2B5EF4-FFF2-40B4-BE49-F238E27FC236}">
                <a16:creationId xmlns:a16="http://schemas.microsoft.com/office/drawing/2014/main" id="{70937CB0-7CE1-AE47-AD79-9D504A66FDCB}"/>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17" name="Rounded Rectangle 16">
            <a:extLst>
              <a:ext uri="{FF2B5EF4-FFF2-40B4-BE49-F238E27FC236}">
                <a16:creationId xmlns:a16="http://schemas.microsoft.com/office/drawing/2014/main" id="{C5BC9359-2FFE-BD41-9ABC-5539E79FF265}"/>
              </a:ext>
            </a:extLst>
          </p:cNvPr>
          <p:cNvSpPr/>
          <p:nvPr/>
        </p:nvSpPr>
        <p:spPr>
          <a:xfrm>
            <a:off x="1401032" y="1695797"/>
            <a:ext cx="2400746" cy="817745"/>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18" name="Rounded Rectangle 17">
            <a:extLst>
              <a:ext uri="{FF2B5EF4-FFF2-40B4-BE49-F238E27FC236}">
                <a16:creationId xmlns:a16="http://schemas.microsoft.com/office/drawing/2014/main" id="{FD7642F3-311B-7046-B369-9B6FE278E466}"/>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19" name="Rounded Rectangle 18">
            <a:extLst>
              <a:ext uri="{FF2B5EF4-FFF2-40B4-BE49-F238E27FC236}">
                <a16:creationId xmlns:a16="http://schemas.microsoft.com/office/drawing/2014/main" id="{FD4E2E2F-5F87-1E42-AB0C-921B6BBCA0DC}"/>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20" name="Rounded Rectangle 19">
            <a:extLst>
              <a:ext uri="{FF2B5EF4-FFF2-40B4-BE49-F238E27FC236}">
                <a16:creationId xmlns:a16="http://schemas.microsoft.com/office/drawing/2014/main" id="{7699B892-C0D5-A348-A6F3-ADCC71BDB8E5}"/>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21" name="Can 20">
            <a:extLst>
              <a:ext uri="{FF2B5EF4-FFF2-40B4-BE49-F238E27FC236}">
                <a16:creationId xmlns:a16="http://schemas.microsoft.com/office/drawing/2014/main" id="{5C7074DF-A981-994D-BCF5-77AAB8626A74}"/>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22" name="Rounded Rectangle 21">
            <a:extLst>
              <a:ext uri="{FF2B5EF4-FFF2-40B4-BE49-F238E27FC236}">
                <a16:creationId xmlns:a16="http://schemas.microsoft.com/office/drawing/2014/main" id="{2BE67563-1398-B847-9177-98CA64B993BB}"/>
              </a:ext>
            </a:extLst>
          </p:cNvPr>
          <p:cNvSpPr/>
          <p:nvPr/>
        </p:nvSpPr>
        <p:spPr>
          <a:xfrm>
            <a:off x="1855750" y="3799796"/>
            <a:ext cx="1545474" cy="59851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23" name="Can 22">
            <a:extLst>
              <a:ext uri="{FF2B5EF4-FFF2-40B4-BE49-F238E27FC236}">
                <a16:creationId xmlns:a16="http://schemas.microsoft.com/office/drawing/2014/main" id="{7B96DF6D-3777-7047-A318-C75AA3DA5CE3}"/>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24" name="Rounded Rectangle 23">
            <a:extLst>
              <a:ext uri="{FF2B5EF4-FFF2-40B4-BE49-F238E27FC236}">
                <a16:creationId xmlns:a16="http://schemas.microsoft.com/office/drawing/2014/main" id="{488FDA3E-8A7E-CC40-B751-DA1B1EBC880F}"/>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5" name="Rounded Rectangle 24">
            <a:extLst>
              <a:ext uri="{FF2B5EF4-FFF2-40B4-BE49-F238E27FC236}">
                <a16:creationId xmlns:a16="http://schemas.microsoft.com/office/drawing/2014/main" id="{73F82C1E-20CF-584D-8D4A-07E52878A7A1}"/>
              </a:ext>
            </a:extLst>
          </p:cNvPr>
          <p:cNvSpPr/>
          <p:nvPr/>
        </p:nvSpPr>
        <p:spPr>
          <a:xfrm>
            <a:off x="4101241" y="1912841"/>
            <a:ext cx="2217820"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26" name="Rounded Rectangle 25">
            <a:extLst>
              <a:ext uri="{FF2B5EF4-FFF2-40B4-BE49-F238E27FC236}">
                <a16:creationId xmlns:a16="http://schemas.microsoft.com/office/drawing/2014/main" id="{B402ECB5-63FD-534E-82AE-AC0B67866457}"/>
              </a:ext>
            </a:extLst>
          </p:cNvPr>
          <p:cNvSpPr/>
          <p:nvPr/>
        </p:nvSpPr>
        <p:spPr>
          <a:xfrm>
            <a:off x="4056954" y="2795716"/>
            <a:ext cx="2262107" cy="598519"/>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27" name="Rounded Rectangle 26">
            <a:extLst>
              <a:ext uri="{FF2B5EF4-FFF2-40B4-BE49-F238E27FC236}">
                <a16:creationId xmlns:a16="http://schemas.microsoft.com/office/drawing/2014/main" id="{46355A5C-3AC8-DB43-B671-B47C35B6CB32}"/>
              </a:ext>
            </a:extLst>
          </p:cNvPr>
          <p:cNvSpPr/>
          <p:nvPr/>
        </p:nvSpPr>
        <p:spPr>
          <a:xfrm>
            <a:off x="4056954" y="3724724"/>
            <a:ext cx="1276271"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28" name="Rounded Rectangle 27">
            <a:extLst>
              <a:ext uri="{FF2B5EF4-FFF2-40B4-BE49-F238E27FC236}">
                <a16:creationId xmlns:a16="http://schemas.microsoft.com/office/drawing/2014/main" id="{DB0AED29-D8F9-7740-AD09-11E072B38FE0}"/>
              </a:ext>
            </a:extLst>
          </p:cNvPr>
          <p:cNvSpPr/>
          <p:nvPr/>
        </p:nvSpPr>
        <p:spPr>
          <a:xfrm>
            <a:off x="5401113" y="3711672"/>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29" name="Straight Arrow Connector 28">
            <a:extLst>
              <a:ext uri="{FF2B5EF4-FFF2-40B4-BE49-F238E27FC236}">
                <a16:creationId xmlns:a16="http://schemas.microsoft.com/office/drawing/2014/main" id="{BBF88607-C0AF-2444-B0FB-27B2F1A8A9FA}"/>
              </a:ext>
            </a:extLst>
          </p:cNvPr>
          <p:cNvCxnSpPr>
            <a:cxnSpLocks/>
            <a:stCxn id="16" idx="4"/>
            <a:endCxn id="17"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0386352-73AD-1D44-B003-627539E2BB76}"/>
              </a:ext>
            </a:extLst>
          </p:cNvPr>
          <p:cNvCxnSpPr>
            <a:cxnSpLocks/>
            <a:stCxn id="17" idx="2"/>
            <a:endCxn id="21"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E81075C-E192-5E4C-80EF-68F03C0C37AB}"/>
              </a:ext>
            </a:extLst>
          </p:cNvPr>
          <p:cNvCxnSpPr>
            <a:cxnSpLocks/>
            <a:stCxn id="21" idx="3"/>
            <a:endCxn id="22"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56A2D6-9487-3544-85AF-966F990453BE}"/>
              </a:ext>
            </a:extLst>
          </p:cNvPr>
          <p:cNvCxnSpPr>
            <a:cxnSpLocks/>
            <a:stCxn id="22" idx="2"/>
            <a:endCxn id="23"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CC9A52DA-85F6-1C41-B2E2-00373D229252}"/>
              </a:ext>
            </a:extLst>
          </p:cNvPr>
          <p:cNvCxnSpPr>
            <a:cxnSpLocks/>
            <a:stCxn id="24" idx="2"/>
            <a:endCxn id="16"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F231D0A-FF9D-B449-8969-61F36FD3B235}"/>
              </a:ext>
            </a:extLst>
          </p:cNvPr>
          <p:cNvCxnSpPr>
            <a:cxnSpLocks/>
            <a:stCxn id="25" idx="2"/>
            <a:endCxn id="26"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37C792D-3D37-324D-90DB-B582A3A6801C}"/>
              </a:ext>
            </a:extLst>
          </p:cNvPr>
          <p:cNvCxnSpPr>
            <a:cxnSpLocks/>
            <a:stCxn id="26" idx="2"/>
            <a:endCxn id="27"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2EA3A75-6A45-8B44-9442-BF6E31608FF4}"/>
              </a:ext>
            </a:extLst>
          </p:cNvPr>
          <p:cNvCxnSpPr>
            <a:cxnSpLocks/>
            <a:stCxn id="26" idx="2"/>
            <a:endCxn id="28"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2FECB15A-3A55-4B4F-8E93-635AB46E2F41}"/>
              </a:ext>
            </a:extLst>
          </p:cNvPr>
          <p:cNvCxnSpPr>
            <a:cxnSpLocks/>
            <a:stCxn id="23" idx="4"/>
            <a:endCxn id="24"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8" name="Graphic 37" descr="Checkmark">
            <a:extLst>
              <a:ext uri="{FF2B5EF4-FFF2-40B4-BE49-F238E27FC236}">
                <a16:creationId xmlns:a16="http://schemas.microsoft.com/office/drawing/2014/main" id="{2DDC8299-7B44-C649-B492-883755EB5D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4560" y="1989178"/>
            <a:ext cx="222380" cy="222380"/>
          </a:xfrm>
          <a:prstGeom prst="rect">
            <a:avLst/>
          </a:prstGeom>
        </p:spPr>
      </p:pic>
      <p:pic>
        <p:nvPicPr>
          <p:cNvPr id="39" name="Graphic 38" descr="Checkmark">
            <a:extLst>
              <a:ext uri="{FF2B5EF4-FFF2-40B4-BE49-F238E27FC236}">
                <a16:creationId xmlns:a16="http://schemas.microsoft.com/office/drawing/2014/main" id="{C6E1C34F-EDA6-BC4E-96CB-37ECB091DF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9308" y="1981797"/>
            <a:ext cx="222380" cy="222380"/>
          </a:xfrm>
          <a:prstGeom prst="rect">
            <a:avLst/>
          </a:prstGeom>
        </p:spPr>
      </p:pic>
      <p:pic>
        <p:nvPicPr>
          <p:cNvPr id="40" name="Graphic 39" descr="Checkmark">
            <a:extLst>
              <a:ext uri="{FF2B5EF4-FFF2-40B4-BE49-F238E27FC236}">
                <a16:creationId xmlns:a16="http://schemas.microsoft.com/office/drawing/2014/main" id="{6A42F354-D3AF-4C48-88C9-4857061A38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642" y="3987865"/>
            <a:ext cx="222380" cy="222380"/>
          </a:xfrm>
          <a:prstGeom prst="rect">
            <a:avLst/>
          </a:prstGeom>
        </p:spPr>
      </p:pic>
    </p:spTree>
    <p:extLst>
      <p:ext uri="{BB962C8B-B14F-4D97-AF65-F5344CB8AC3E}">
        <p14:creationId xmlns:p14="http://schemas.microsoft.com/office/powerpoint/2010/main" val="4512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651528" y="1649406"/>
            <a:ext cx="5418551" cy="1752275"/>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Traditional</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machine learning </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ML algorithms used in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mapping review</a:t>
            </a:r>
          </a:p>
        </p:txBody>
      </p:sp>
      <p:sp>
        <p:nvSpPr>
          <p:cNvPr id="13" name="Title 3">
            <a:extLst>
              <a:ext uri="{FF2B5EF4-FFF2-40B4-BE49-F238E27FC236}">
                <a16:creationId xmlns:a16="http://schemas.microsoft.com/office/drawing/2014/main" id="{AFBC7731-9FB1-694C-94E1-188E65C290FE}"/>
              </a:ext>
            </a:extLst>
          </p:cNvPr>
          <p:cNvSpPr>
            <a:spLocks noGrp="1"/>
          </p:cNvSpPr>
          <p:nvPr>
            <p:ph type="title"/>
          </p:nvPr>
        </p:nvSpPr>
        <p:spPr>
          <a:xfrm>
            <a:off x="372685" y="365125"/>
            <a:ext cx="11675879" cy="935152"/>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FACA8805-5DDC-B24B-AC74-8490EC6988EA}"/>
              </a:ext>
            </a:extLst>
          </p:cNvPr>
          <p:cNvSpPr>
            <a:spLocks noGrp="1"/>
          </p:cNvSpPr>
          <p:nvPr>
            <p:ph type="sldNum" sz="quarter" idx="12"/>
          </p:nvPr>
        </p:nvSpPr>
        <p:spPr/>
        <p:txBody>
          <a:bodyPr/>
          <a:lstStyle/>
          <a:p>
            <a:fld id="{79D6BE41-4F07-9843-B89E-F43C6BF0BE36}" type="slidenum">
              <a:rPr lang="en-US" smtClean="0"/>
              <a:t>24</a:t>
            </a:fld>
            <a:endParaRPr lang="en-US"/>
          </a:p>
        </p:txBody>
      </p:sp>
      <p:sp>
        <p:nvSpPr>
          <p:cNvPr id="17" name="Can 16">
            <a:extLst>
              <a:ext uri="{FF2B5EF4-FFF2-40B4-BE49-F238E27FC236}">
                <a16:creationId xmlns:a16="http://schemas.microsoft.com/office/drawing/2014/main" id="{495E65FD-BD57-704C-92C5-D270DF76CD44}"/>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18" name="Rounded Rectangle 17">
            <a:extLst>
              <a:ext uri="{FF2B5EF4-FFF2-40B4-BE49-F238E27FC236}">
                <a16:creationId xmlns:a16="http://schemas.microsoft.com/office/drawing/2014/main" id="{C1A0BCE5-F1E3-994B-A7F4-549DE78CDCDD}"/>
              </a:ext>
            </a:extLst>
          </p:cNvPr>
          <p:cNvSpPr/>
          <p:nvPr/>
        </p:nvSpPr>
        <p:spPr>
          <a:xfrm>
            <a:off x="1401032" y="1695797"/>
            <a:ext cx="2400746" cy="817745"/>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19" name="Rounded Rectangle 18">
            <a:extLst>
              <a:ext uri="{FF2B5EF4-FFF2-40B4-BE49-F238E27FC236}">
                <a16:creationId xmlns:a16="http://schemas.microsoft.com/office/drawing/2014/main" id="{63514CF8-9A2A-CF41-A7A1-B68A6DCA2C65}"/>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20" name="Rounded Rectangle 19">
            <a:extLst>
              <a:ext uri="{FF2B5EF4-FFF2-40B4-BE49-F238E27FC236}">
                <a16:creationId xmlns:a16="http://schemas.microsoft.com/office/drawing/2014/main" id="{28FFA0C8-C6E7-7440-895F-657E948C3D65}"/>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21" name="Rounded Rectangle 20">
            <a:extLst>
              <a:ext uri="{FF2B5EF4-FFF2-40B4-BE49-F238E27FC236}">
                <a16:creationId xmlns:a16="http://schemas.microsoft.com/office/drawing/2014/main" id="{70DD9C6C-FA06-B449-B01F-AC8614EC52E4}"/>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22" name="Can 21">
            <a:extLst>
              <a:ext uri="{FF2B5EF4-FFF2-40B4-BE49-F238E27FC236}">
                <a16:creationId xmlns:a16="http://schemas.microsoft.com/office/drawing/2014/main" id="{502B37A1-1EA4-AA44-BFC9-EB34E398242C}"/>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23" name="Rounded Rectangle 22">
            <a:extLst>
              <a:ext uri="{FF2B5EF4-FFF2-40B4-BE49-F238E27FC236}">
                <a16:creationId xmlns:a16="http://schemas.microsoft.com/office/drawing/2014/main" id="{EDCF09EE-B74F-FC45-BA7D-16613FF9E02D}"/>
              </a:ext>
            </a:extLst>
          </p:cNvPr>
          <p:cNvSpPr/>
          <p:nvPr/>
        </p:nvSpPr>
        <p:spPr>
          <a:xfrm>
            <a:off x="1855750" y="3799796"/>
            <a:ext cx="1545474" cy="59851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24" name="Can 23">
            <a:extLst>
              <a:ext uri="{FF2B5EF4-FFF2-40B4-BE49-F238E27FC236}">
                <a16:creationId xmlns:a16="http://schemas.microsoft.com/office/drawing/2014/main" id="{177D1857-8ECD-BB48-B768-25C663E48A36}"/>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25" name="Rounded Rectangle 24">
            <a:extLst>
              <a:ext uri="{FF2B5EF4-FFF2-40B4-BE49-F238E27FC236}">
                <a16:creationId xmlns:a16="http://schemas.microsoft.com/office/drawing/2014/main" id="{BB190C85-8A5A-A747-95FC-EEC2C8A06701}"/>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6" name="Rounded Rectangle 25">
            <a:extLst>
              <a:ext uri="{FF2B5EF4-FFF2-40B4-BE49-F238E27FC236}">
                <a16:creationId xmlns:a16="http://schemas.microsoft.com/office/drawing/2014/main" id="{62BF79E0-F081-F140-92C9-5826A0B6D7E0}"/>
              </a:ext>
            </a:extLst>
          </p:cNvPr>
          <p:cNvSpPr/>
          <p:nvPr/>
        </p:nvSpPr>
        <p:spPr>
          <a:xfrm>
            <a:off x="4101241" y="1912841"/>
            <a:ext cx="2217820" cy="598519"/>
          </a:xfrm>
          <a:prstGeom prst="roundRect">
            <a:avLst/>
          </a:prstGeom>
          <a:solidFill>
            <a:schemeClr val="accent1">
              <a:lumMod val="20000"/>
              <a:lumOff val="8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27" name="Rounded Rectangle 26">
            <a:extLst>
              <a:ext uri="{FF2B5EF4-FFF2-40B4-BE49-F238E27FC236}">
                <a16:creationId xmlns:a16="http://schemas.microsoft.com/office/drawing/2014/main" id="{605228D5-0D06-3D43-87A9-6667E5B6F9D8}"/>
              </a:ext>
            </a:extLst>
          </p:cNvPr>
          <p:cNvSpPr/>
          <p:nvPr/>
        </p:nvSpPr>
        <p:spPr>
          <a:xfrm>
            <a:off x="4056954" y="2795716"/>
            <a:ext cx="2262107" cy="598519"/>
          </a:xfrm>
          <a:prstGeom prst="roundRect">
            <a:avLst/>
          </a:prstGeom>
          <a:solidFill>
            <a:schemeClr val="accent1">
              <a:lumMod val="20000"/>
              <a:lumOff val="8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28" name="Rounded Rectangle 27">
            <a:extLst>
              <a:ext uri="{FF2B5EF4-FFF2-40B4-BE49-F238E27FC236}">
                <a16:creationId xmlns:a16="http://schemas.microsoft.com/office/drawing/2014/main" id="{73A954CE-FEBF-C549-BB1F-6915B218DEEE}"/>
              </a:ext>
            </a:extLst>
          </p:cNvPr>
          <p:cNvSpPr/>
          <p:nvPr/>
        </p:nvSpPr>
        <p:spPr>
          <a:xfrm>
            <a:off x="4056954" y="3724724"/>
            <a:ext cx="1276271" cy="598519"/>
          </a:xfrm>
          <a:prstGeom prst="roundRect">
            <a:avLst/>
          </a:prstGeom>
          <a:solidFill>
            <a:schemeClr val="accent1">
              <a:lumMod val="20000"/>
              <a:lumOff val="8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29" name="Rounded Rectangle 28">
            <a:extLst>
              <a:ext uri="{FF2B5EF4-FFF2-40B4-BE49-F238E27FC236}">
                <a16:creationId xmlns:a16="http://schemas.microsoft.com/office/drawing/2014/main" id="{656A965A-94AE-5A49-9ACF-72F2F3F79951}"/>
              </a:ext>
            </a:extLst>
          </p:cNvPr>
          <p:cNvSpPr/>
          <p:nvPr/>
        </p:nvSpPr>
        <p:spPr>
          <a:xfrm>
            <a:off x="5401113" y="3711672"/>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30" name="Straight Arrow Connector 29">
            <a:extLst>
              <a:ext uri="{FF2B5EF4-FFF2-40B4-BE49-F238E27FC236}">
                <a16:creationId xmlns:a16="http://schemas.microsoft.com/office/drawing/2014/main" id="{2101EB2E-4D39-3A41-86CE-5ADFE696FE2C}"/>
              </a:ext>
            </a:extLst>
          </p:cNvPr>
          <p:cNvCxnSpPr>
            <a:cxnSpLocks/>
            <a:stCxn id="17" idx="4"/>
            <a:endCxn id="18"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6F573D-7372-1F40-8F5D-752603B3EE7E}"/>
              </a:ext>
            </a:extLst>
          </p:cNvPr>
          <p:cNvCxnSpPr>
            <a:cxnSpLocks/>
            <a:stCxn id="18" idx="2"/>
            <a:endCxn id="22"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5631170-86F4-704C-8A75-A79B96A3EF44}"/>
              </a:ext>
            </a:extLst>
          </p:cNvPr>
          <p:cNvCxnSpPr>
            <a:cxnSpLocks/>
            <a:stCxn id="22" idx="3"/>
            <a:endCxn id="23"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599FA5-35D5-2A44-B9D4-B41253B092C8}"/>
              </a:ext>
            </a:extLst>
          </p:cNvPr>
          <p:cNvCxnSpPr>
            <a:cxnSpLocks/>
            <a:stCxn id="23" idx="2"/>
            <a:endCxn id="24"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57CCC584-3732-4840-B764-7EC5EB9E1255}"/>
              </a:ext>
            </a:extLst>
          </p:cNvPr>
          <p:cNvCxnSpPr>
            <a:cxnSpLocks/>
            <a:stCxn id="25" idx="2"/>
            <a:endCxn id="17"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025954-9E90-2244-A30F-C36D63E061F2}"/>
              </a:ext>
            </a:extLst>
          </p:cNvPr>
          <p:cNvCxnSpPr>
            <a:cxnSpLocks/>
            <a:stCxn id="26" idx="2"/>
            <a:endCxn id="27"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71CA300-39D6-BF41-8D67-FE1A5175EB3C}"/>
              </a:ext>
            </a:extLst>
          </p:cNvPr>
          <p:cNvCxnSpPr>
            <a:cxnSpLocks/>
            <a:stCxn id="27" idx="2"/>
            <a:endCxn id="28"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40AAA6-6CB9-2642-9ADD-F43D3A3CEF62}"/>
              </a:ext>
            </a:extLst>
          </p:cNvPr>
          <p:cNvCxnSpPr>
            <a:cxnSpLocks/>
            <a:stCxn id="27" idx="2"/>
            <a:endCxn id="29"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C9CCCBE-6632-5248-8995-EF3C5B7F7BDD}"/>
              </a:ext>
            </a:extLst>
          </p:cNvPr>
          <p:cNvCxnSpPr>
            <a:cxnSpLocks/>
            <a:stCxn id="24" idx="4"/>
            <a:endCxn id="25"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9" name="Graphic 38" descr="Checkmark">
            <a:extLst>
              <a:ext uri="{FF2B5EF4-FFF2-40B4-BE49-F238E27FC236}">
                <a16:creationId xmlns:a16="http://schemas.microsoft.com/office/drawing/2014/main" id="{157C9935-D698-7047-B6DA-1B7F7AB0A4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4560" y="1989178"/>
            <a:ext cx="222380" cy="222380"/>
          </a:xfrm>
          <a:prstGeom prst="rect">
            <a:avLst/>
          </a:prstGeom>
        </p:spPr>
      </p:pic>
      <p:pic>
        <p:nvPicPr>
          <p:cNvPr id="40" name="Graphic 39" descr="Checkmark">
            <a:extLst>
              <a:ext uri="{FF2B5EF4-FFF2-40B4-BE49-F238E27FC236}">
                <a16:creationId xmlns:a16="http://schemas.microsoft.com/office/drawing/2014/main" id="{09E28FA9-70F1-3547-A704-E54CB8A0D0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9308" y="1981797"/>
            <a:ext cx="222380" cy="222380"/>
          </a:xfrm>
          <a:prstGeom prst="rect">
            <a:avLst/>
          </a:prstGeom>
        </p:spPr>
      </p:pic>
      <p:pic>
        <p:nvPicPr>
          <p:cNvPr id="41" name="Graphic 40" descr="Checkmark">
            <a:extLst>
              <a:ext uri="{FF2B5EF4-FFF2-40B4-BE49-F238E27FC236}">
                <a16:creationId xmlns:a16="http://schemas.microsoft.com/office/drawing/2014/main" id="{B78C43E8-047D-4C45-8525-7FDE914830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642" y="3987865"/>
            <a:ext cx="222380" cy="222380"/>
          </a:xfrm>
          <a:prstGeom prst="rect">
            <a:avLst/>
          </a:prstGeom>
        </p:spPr>
      </p:pic>
    </p:spTree>
    <p:extLst>
      <p:ext uri="{BB962C8B-B14F-4D97-AF65-F5344CB8AC3E}">
        <p14:creationId xmlns:p14="http://schemas.microsoft.com/office/powerpoint/2010/main" val="4189519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602072" y="1649406"/>
            <a:ext cx="5446491" cy="1175194"/>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State-of-the-art</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in data-driven</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CNN and RNN</a:t>
            </a:r>
          </a:p>
        </p:txBody>
      </p:sp>
      <p:sp>
        <p:nvSpPr>
          <p:cNvPr id="12" name="Title 3">
            <a:extLst>
              <a:ext uri="{FF2B5EF4-FFF2-40B4-BE49-F238E27FC236}">
                <a16:creationId xmlns:a16="http://schemas.microsoft.com/office/drawing/2014/main" id="{43DCEF01-674F-E141-AE7E-DAFFB46C9965}"/>
              </a:ext>
            </a:extLst>
          </p:cNvPr>
          <p:cNvSpPr>
            <a:spLocks noGrp="1"/>
          </p:cNvSpPr>
          <p:nvPr>
            <p:ph type="title"/>
          </p:nvPr>
        </p:nvSpPr>
        <p:spPr>
          <a:xfrm>
            <a:off x="372685" y="365125"/>
            <a:ext cx="11675879" cy="935152"/>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BDA134E7-76BB-3D45-B513-3E2CB7CEED26}"/>
              </a:ext>
            </a:extLst>
          </p:cNvPr>
          <p:cNvSpPr>
            <a:spLocks noGrp="1"/>
          </p:cNvSpPr>
          <p:nvPr>
            <p:ph type="sldNum" sz="quarter" idx="12"/>
          </p:nvPr>
        </p:nvSpPr>
        <p:spPr/>
        <p:txBody>
          <a:bodyPr/>
          <a:lstStyle/>
          <a:p>
            <a:fld id="{79D6BE41-4F07-9843-B89E-F43C6BF0BE36}" type="slidenum">
              <a:rPr lang="en-US" smtClean="0"/>
              <a:t>25</a:t>
            </a:fld>
            <a:endParaRPr lang="en-US"/>
          </a:p>
        </p:txBody>
      </p:sp>
      <p:sp>
        <p:nvSpPr>
          <p:cNvPr id="22" name="Can 21">
            <a:extLst>
              <a:ext uri="{FF2B5EF4-FFF2-40B4-BE49-F238E27FC236}">
                <a16:creationId xmlns:a16="http://schemas.microsoft.com/office/drawing/2014/main" id="{BA1F707F-D45D-F14F-B813-BB2BCA804086}"/>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23" name="Rounded Rectangle 22">
            <a:extLst>
              <a:ext uri="{FF2B5EF4-FFF2-40B4-BE49-F238E27FC236}">
                <a16:creationId xmlns:a16="http://schemas.microsoft.com/office/drawing/2014/main" id="{B00038C0-6AD3-A040-9247-8C06AF57A84A}"/>
              </a:ext>
            </a:extLst>
          </p:cNvPr>
          <p:cNvSpPr/>
          <p:nvPr/>
        </p:nvSpPr>
        <p:spPr>
          <a:xfrm>
            <a:off x="1401032" y="1695797"/>
            <a:ext cx="2400746" cy="817745"/>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24" name="Rounded Rectangle 23">
            <a:extLst>
              <a:ext uri="{FF2B5EF4-FFF2-40B4-BE49-F238E27FC236}">
                <a16:creationId xmlns:a16="http://schemas.microsoft.com/office/drawing/2014/main" id="{9D810736-839C-B349-B966-4B74248F298C}"/>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25" name="Rounded Rectangle 24">
            <a:extLst>
              <a:ext uri="{FF2B5EF4-FFF2-40B4-BE49-F238E27FC236}">
                <a16:creationId xmlns:a16="http://schemas.microsoft.com/office/drawing/2014/main" id="{C094D27D-B095-4A4D-BE50-80EAE3C0DD34}"/>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26" name="Rounded Rectangle 25">
            <a:extLst>
              <a:ext uri="{FF2B5EF4-FFF2-40B4-BE49-F238E27FC236}">
                <a16:creationId xmlns:a16="http://schemas.microsoft.com/office/drawing/2014/main" id="{1375158E-CD79-4446-AF42-07F10FCC66EB}"/>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27" name="Can 26">
            <a:extLst>
              <a:ext uri="{FF2B5EF4-FFF2-40B4-BE49-F238E27FC236}">
                <a16:creationId xmlns:a16="http://schemas.microsoft.com/office/drawing/2014/main" id="{E804FCBC-EC62-D34E-B6D6-82C9C9F48E74}"/>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28" name="Rounded Rectangle 27">
            <a:extLst>
              <a:ext uri="{FF2B5EF4-FFF2-40B4-BE49-F238E27FC236}">
                <a16:creationId xmlns:a16="http://schemas.microsoft.com/office/drawing/2014/main" id="{56A9AEA9-4EEB-D443-974F-60934F2A6E84}"/>
              </a:ext>
            </a:extLst>
          </p:cNvPr>
          <p:cNvSpPr/>
          <p:nvPr/>
        </p:nvSpPr>
        <p:spPr>
          <a:xfrm>
            <a:off x="1855750" y="3799796"/>
            <a:ext cx="1545474" cy="59851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29" name="Can 28">
            <a:extLst>
              <a:ext uri="{FF2B5EF4-FFF2-40B4-BE49-F238E27FC236}">
                <a16:creationId xmlns:a16="http://schemas.microsoft.com/office/drawing/2014/main" id="{396CAE8F-7E74-0049-A2A4-0C6D161B0A9C}"/>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30" name="Rounded Rectangle 29">
            <a:extLst>
              <a:ext uri="{FF2B5EF4-FFF2-40B4-BE49-F238E27FC236}">
                <a16:creationId xmlns:a16="http://schemas.microsoft.com/office/drawing/2014/main" id="{4A77BEDE-E0FD-4043-8761-553678CBF18A}"/>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1" name="Rounded Rectangle 30">
            <a:extLst>
              <a:ext uri="{FF2B5EF4-FFF2-40B4-BE49-F238E27FC236}">
                <a16:creationId xmlns:a16="http://schemas.microsoft.com/office/drawing/2014/main" id="{F53FA396-D89E-9B4B-884E-7D4358FD9D36}"/>
              </a:ext>
            </a:extLst>
          </p:cNvPr>
          <p:cNvSpPr/>
          <p:nvPr/>
        </p:nvSpPr>
        <p:spPr>
          <a:xfrm>
            <a:off x="4101241" y="1912841"/>
            <a:ext cx="2217820" cy="598519"/>
          </a:xfrm>
          <a:prstGeom prst="roundRect">
            <a:avLst/>
          </a:prstGeom>
          <a:solidFill>
            <a:schemeClr val="accent2">
              <a:lumMod val="20000"/>
              <a:lumOff val="8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32" name="Rounded Rectangle 31">
            <a:extLst>
              <a:ext uri="{FF2B5EF4-FFF2-40B4-BE49-F238E27FC236}">
                <a16:creationId xmlns:a16="http://schemas.microsoft.com/office/drawing/2014/main" id="{624E7801-4C9B-EE41-AD12-437D7AC9CC01}"/>
              </a:ext>
            </a:extLst>
          </p:cNvPr>
          <p:cNvSpPr/>
          <p:nvPr/>
        </p:nvSpPr>
        <p:spPr>
          <a:xfrm>
            <a:off x="4056954" y="2795716"/>
            <a:ext cx="2262107" cy="598519"/>
          </a:xfrm>
          <a:prstGeom prst="roundRect">
            <a:avLst/>
          </a:prstGeom>
          <a:solidFill>
            <a:schemeClr val="accent2">
              <a:lumMod val="20000"/>
              <a:lumOff val="8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33" name="Rounded Rectangle 32">
            <a:extLst>
              <a:ext uri="{FF2B5EF4-FFF2-40B4-BE49-F238E27FC236}">
                <a16:creationId xmlns:a16="http://schemas.microsoft.com/office/drawing/2014/main" id="{5FA17923-17B0-1345-9918-2FEFB6377F40}"/>
              </a:ext>
            </a:extLst>
          </p:cNvPr>
          <p:cNvSpPr/>
          <p:nvPr/>
        </p:nvSpPr>
        <p:spPr>
          <a:xfrm>
            <a:off x="4056954" y="3724724"/>
            <a:ext cx="1276271" cy="59851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34" name="Rounded Rectangle 33">
            <a:extLst>
              <a:ext uri="{FF2B5EF4-FFF2-40B4-BE49-F238E27FC236}">
                <a16:creationId xmlns:a16="http://schemas.microsoft.com/office/drawing/2014/main" id="{8D688385-3685-5F4E-A975-D65ACA3D1581}"/>
              </a:ext>
            </a:extLst>
          </p:cNvPr>
          <p:cNvSpPr/>
          <p:nvPr/>
        </p:nvSpPr>
        <p:spPr>
          <a:xfrm>
            <a:off x="5401113" y="3711672"/>
            <a:ext cx="917948" cy="598519"/>
          </a:xfrm>
          <a:prstGeom prst="roundRect">
            <a:avLst/>
          </a:prstGeom>
          <a:solidFill>
            <a:schemeClr val="accent2">
              <a:lumMod val="20000"/>
              <a:lumOff val="8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35" name="Straight Arrow Connector 34">
            <a:extLst>
              <a:ext uri="{FF2B5EF4-FFF2-40B4-BE49-F238E27FC236}">
                <a16:creationId xmlns:a16="http://schemas.microsoft.com/office/drawing/2014/main" id="{E9B2C55F-9581-C64D-85DD-53285C60E4E5}"/>
              </a:ext>
            </a:extLst>
          </p:cNvPr>
          <p:cNvCxnSpPr>
            <a:cxnSpLocks/>
            <a:stCxn id="22" idx="4"/>
            <a:endCxn id="23"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613A6A9-7798-214B-A201-C2D2289E39E8}"/>
              </a:ext>
            </a:extLst>
          </p:cNvPr>
          <p:cNvCxnSpPr>
            <a:cxnSpLocks/>
            <a:stCxn id="23" idx="2"/>
            <a:endCxn id="27"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E2D2D7-D8B0-9143-8777-9496E358EA67}"/>
              </a:ext>
            </a:extLst>
          </p:cNvPr>
          <p:cNvCxnSpPr>
            <a:cxnSpLocks/>
            <a:stCxn id="27" idx="3"/>
            <a:endCxn id="28"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4FA305E-FE91-5947-837B-57B4CD68918A}"/>
              </a:ext>
            </a:extLst>
          </p:cNvPr>
          <p:cNvCxnSpPr>
            <a:cxnSpLocks/>
            <a:stCxn id="28" idx="2"/>
            <a:endCxn id="29"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66133FEA-3C89-324B-9AC4-7213271C6D7B}"/>
              </a:ext>
            </a:extLst>
          </p:cNvPr>
          <p:cNvCxnSpPr>
            <a:cxnSpLocks/>
            <a:stCxn id="30" idx="2"/>
            <a:endCxn id="22"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20F957F-EDB7-EF40-BB82-D01DFF6A6B09}"/>
              </a:ext>
            </a:extLst>
          </p:cNvPr>
          <p:cNvCxnSpPr>
            <a:cxnSpLocks/>
            <a:stCxn id="31" idx="2"/>
            <a:endCxn id="32"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F6DCE9F-AEE3-0D49-A60D-62F84261D52C}"/>
              </a:ext>
            </a:extLst>
          </p:cNvPr>
          <p:cNvCxnSpPr>
            <a:cxnSpLocks/>
            <a:stCxn id="32" idx="2"/>
            <a:endCxn id="33"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4B44476-AE89-654F-9BD0-13E1788A40B9}"/>
              </a:ext>
            </a:extLst>
          </p:cNvPr>
          <p:cNvCxnSpPr>
            <a:cxnSpLocks/>
            <a:stCxn id="32" idx="2"/>
            <a:endCxn id="34"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9215F3BB-9DDD-2441-A428-41316B7291FC}"/>
              </a:ext>
            </a:extLst>
          </p:cNvPr>
          <p:cNvCxnSpPr>
            <a:cxnSpLocks/>
            <a:stCxn id="29" idx="4"/>
            <a:endCxn id="30"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4" name="Graphic 43" descr="Checkmark">
            <a:extLst>
              <a:ext uri="{FF2B5EF4-FFF2-40B4-BE49-F238E27FC236}">
                <a16:creationId xmlns:a16="http://schemas.microsoft.com/office/drawing/2014/main" id="{F5E17D19-4A92-0247-A49B-4BBD7E774F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4560" y="1989178"/>
            <a:ext cx="222380" cy="222380"/>
          </a:xfrm>
          <a:prstGeom prst="rect">
            <a:avLst/>
          </a:prstGeom>
        </p:spPr>
      </p:pic>
      <p:pic>
        <p:nvPicPr>
          <p:cNvPr id="45" name="Graphic 44" descr="Checkmark">
            <a:extLst>
              <a:ext uri="{FF2B5EF4-FFF2-40B4-BE49-F238E27FC236}">
                <a16:creationId xmlns:a16="http://schemas.microsoft.com/office/drawing/2014/main" id="{4D096624-8EFB-5D48-883F-16A039BE6E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9308" y="1981797"/>
            <a:ext cx="222380" cy="222380"/>
          </a:xfrm>
          <a:prstGeom prst="rect">
            <a:avLst/>
          </a:prstGeom>
        </p:spPr>
      </p:pic>
      <p:pic>
        <p:nvPicPr>
          <p:cNvPr id="46" name="Graphic 45" descr="Checkmark">
            <a:extLst>
              <a:ext uri="{FF2B5EF4-FFF2-40B4-BE49-F238E27FC236}">
                <a16:creationId xmlns:a16="http://schemas.microsoft.com/office/drawing/2014/main" id="{78270B22-70B7-F743-A358-17AE4CD7B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642" y="3987865"/>
            <a:ext cx="222380" cy="222380"/>
          </a:xfrm>
          <a:prstGeom prst="rect">
            <a:avLst/>
          </a:prstGeom>
        </p:spPr>
      </p:pic>
    </p:spTree>
    <p:extLst>
      <p:ext uri="{BB962C8B-B14F-4D97-AF65-F5344CB8AC3E}">
        <p14:creationId xmlns:p14="http://schemas.microsoft.com/office/powerpoint/2010/main" val="3132304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9C12-EA6D-C145-98C5-E709B332C074}"/>
              </a:ext>
            </a:extLst>
          </p:cNvPr>
          <p:cNvSpPr>
            <a:spLocks noGrp="1"/>
          </p:cNvSpPr>
          <p:nvPr>
            <p:ph type="title"/>
          </p:nvPr>
        </p:nvSpPr>
        <p:spPr/>
        <p:txBody>
          <a:bodyPr/>
          <a:lstStyle/>
          <a:p>
            <a:r>
              <a:rPr lang="en-US" dirty="0"/>
              <a:t>Time Line</a:t>
            </a:r>
          </a:p>
        </p:txBody>
      </p:sp>
      <p:pic>
        <p:nvPicPr>
          <p:cNvPr id="5" name="Content Placeholder 4">
            <a:extLst>
              <a:ext uri="{FF2B5EF4-FFF2-40B4-BE49-F238E27FC236}">
                <a16:creationId xmlns:a16="http://schemas.microsoft.com/office/drawing/2014/main" id="{33E6AEE3-4F21-3A45-923C-98CC7F8FC51A}"/>
              </a:ext>
            </a:extLst>
          </p:cNvPr>
          <p:cNvPicPr>
            <a:picLocks noGrp="1" noChangeAspect="1"/>
          </p:cNvPicPr>
          <p:nvPr>
            <p:ph idx="1"/>
          </p:nvPr>
        </p:nvPicPr>
        <p:blipFill>
          <a:blip r:embed="rId3"/>
          <a:stretch>
            <a:fillRect/>
          </a:stretch>
        </p:blipFill>
        <p:spPr>
          <a:xfrm>
            <a:off x="1770537" y="1307494"/>
            <a:ext cx="8817665" cy="3830262"/>
          </a:xfrm>
          <a:prstGeom prst="rect">
            <a:avLst/>
          </a:prstGeom>
        </p:spPr>
      </p:pic>
      <p:sp>
        <p:nvSpPr>
          <p:cNvPr id="4" name="Slide Number Placeholder 3">
            <a:extLst>
              <a:ext uri="{FF2B5EF4-FFF2-40B4-BE49-F238E27FC236}">
                <a16:creationId xmlns:a16="http://schemas.microsoft.com/office/drawing/2014/main" id="{46BE0156-B39A-DD40-98E6-1EB0E90A58A4}"/>
              </a:ext>
            </a:extLst>
          </p:cNvPr>
          <p:cNvSpPr>
            <a:spLocks noGrp="1"/>
          </p:cNvSpPr>
          <p:nvPr>
            <p:ph type="sldNum" sz="quarter" idx="12"/>
          </p:nvPr>
        </p:nvSpPr>
        <p:spPr/>
        <p:txBody>
          <a:bodyPr/>
          <a:lstStyle/>
          <a:p>
            <a:fld id="{79D6BE41-4F07-9843-B89E-F43C6BF0BE36}" type="slidenum">
              <a:rPr lang="en-US" smtClean="0"/>
              <a:pPr/>
              <a:t>26</a:t>
            </a:fld>
            <a:endParaRPr lang="en-US" dirty="0"/>
          </a:p>
        </p:txBody>
      </p:sp>
      <p:pic>
        <p:nvPicPr>
          <p:cNvPr id="6" name="Graphic 5" descr="Checkmark">
            <a:extLst>
              <a:ext uri="{FF2B5EF4-FFF2-40B4-BE49-F238E27FC236}">
                <a16:creationId xmlns:a16="http://schemas.microsoft.com/office/drawing/2014/main" id="{92E97B36-B936-7B48-82DE-D9E41068F2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6764" y="2249006"/>
            <a:ext cx="222380" cy="222380"/>
          </a:xfrm>
          <a:prstGeom prst="rect">
            <a:avLst/>
          </a:prstGeom>
        </p:spPr>
      </p:pic>
      <p:pic>
        <p:nvPicPr>
          <p:cNvPr id="7" name="Graphic 6" descr="Checkmark">
            <a:extLst>
              <a:ext uri="{FF2B5EF4-FFF2-40B4-BE49-F238E27FC236}">
                <a16:creationId xmlns:a16="http://schemas.microsoft.com/office/drawing/2014/main" id="{8FB2B57D-127C-204C-95E3-E1E2E08CCE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6764" y="2530093"/>
            <a:ext cx="222380" cy="222380"/>
          </a:xfrm>
          <a:prstGeom prst="rect">
            <a:avLst/>
          </a:prstGeom>
        </p:spPr>
      </p:pic>
      <p:pic>
        <p:nvPicPr>
          <p:cNvPr id="8" name="Graphic 7" descr="Checkmark">
            <a:extLst>
              <a:ext uri="{FF2B5EF4-FFF2-40B4-BE49-F238E27FC236}">
                <a16:creationId xmlns:a16="http://schemas.microsoft.com/office/drawing/2014/main" id="{006D028E-E3F1-5F40-BCA7-B19DABD45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6764" y="2811180"/>
            <a:ext cx="222380" cy="222380"/>
          </a:xfrm>
          <a:prstGeom prst="rect">
            <a:avLst/>
          </a:prstGeom>
        </p:spPr>
      </p:pic>
      <p:pic>
        <p:nvPicPr>
          <p:cNvPr id="9" name="Graphic 8" descr="Checkmark">
            <a:extLst>
              <a:ext uri="{FF2B5EF4-FFF2-40B4-BE49-F238E27FC236}">
                <a16:creationId xmlns:a16="http://schemas.microsoft.com/office/drawing/2014/main" id="{D38A36D7-C69B-8C4B-BB9D-3D364BDCA9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6764" y="3092266"/>
            <a:ext cx="222380" cy="222380"/>
          </a:xfrm>
          <a:prstGeom prst="rect">
            <a:avLst/>
          </a:prstGeom>
        </p:spPr>
      </p:pic>
    </p:spTree>
    <p:extLst>
      <p:ext uri="{BB962C8B-B14F-4D97-AF65-F5344CB8AC3E}">
        <p14:creationId xmlns:p14="http://schemas.microsoft.com/office/powerpoint/2010/main" val="3284147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A3F416-5BDA-1243-9620-677FE98D0BDB}"/>
              </a:ext>
            </a:extLst>
          </p:cNvPr>
          <p:cNvSpPr>
            <a:spLocks noGrp="1"/>
          </p:cNvSpPr>
          <p:nvPr>
            <p:ph type="sldNum" sz="quarter" idx="12"/>
          </p:nvPr>
        </p:nvSpPr>
        <p:spPr/>
        <p:txBody>
          <a:bodyPr/>
          <a:lstStyle/>
          <a:p>
            <a:fld id="{79D6BE41-4F07-9843-B89E-F43C6BF0BE36}" type="slidenum">
              <a:rPr lang="en-US" smtClean="0"/>
              <a:t>27</a:t>
            </a:fld>
            <a:endParaRPr lang="en-US"/>
          </a:p>
        </p:txBody>
      </p:sp>
      <p:pic>
        <p:nvPicPr>
          <p:cNvPr id="6" name="Picture 5">
            <a:extLst>
              <a:ext uri="{FF2B5EF4-FFF2-40B4-BE49-F238E27FC236}">
                <a16:creationId xmlns:a16="http://schemas.microsoft.com/office/drawing/2014/main" id="{4893C281-BAEC-F241-8BD0-3CA20A9D2757}"/>
              </a:ext>
            </a:extLst>
          </p:cNvPr>
          <p:cNvPicPr>
            <a:picLocks noChangeAspect="1"/>
          </p:cNvPicPr>
          <p:nvPr/>
        </p:nvPicPr>
        <p:blipFill>
          <a:blip r:embed="rId3"/>
          <a:stretch>
            <a:fillRect/>
          </a:stretch>
        </p:blipFill>
        <p:spPr>
          <a:xfrm>
            <a:off x="6465594" y="2190684"/>
            <a:ext cx="5370125" cy="3839518"/>
          </a:xfrm>
          <a:prstGeom prst="rect">
            <a:avLst/>
          </a:prstGeom>
        </p:spPr>
      </p:pic>
      <p:sp>
        <p:nvSpPr>
          <p:cNvPr id="9" name="Title 8">
            <a:extLst>
              <a:ext uri="{FF2B5EF4-FFF2-40B4-BE49-F238E27FC236}">
                <a16:creationId xmlns:a16="http://schemas.microsoft.com/office/drawing/2014/main" id="{A3934890-4DE7-6247-8406-D6B90EFB6456}"/>
              </a:ext>
            </a:extLst>
          </p:cNvPr>
          <p:cNvSpPr>
            <a:spLocks noGrp="1"/>
          </p:cNvSpPr>
          <p:nvPr>
            <p:ph type="title"/>
          </p:nvPr>
        </p:nvSpPr>
        <p:spPr/>
        <p:txBody>
          <a:bodyPr/>
          <a:lstStyle/>
          <a:p>
            <a:r>
              <a:rPr lang="en-US" sz="3200" dirty="0"/>
              <a:t>Preliminary work (completed):</a:t>
            </a:r>
            <a:br>
              <a:rPr lang="en-US" sz="3200" dirty="0"/>
            </a:br>
            <a:r>
              <a:rPr lang="en-US" sz="3200" dirty="0"/>
              <a:t>Exploration of Bug Report Repositories</a:t>
            </a:r>
          </a:p>
        </p:txBody>
      </p:sp>
      <p:sp>
        <p:nvSpPr>
          <p:cNvPr id="10" name="TextBox 9">
            <a:extLst>
              <a:ext uri="{FF2B5EF4-FFF2-40B4-BE49-F238E27FC236}">
                <a16:creationId xmlns:a16="http://schemas.microsoft.com/office/drawing/2014/main" id="{D8767AC9-2695-3C43-B09E-6CF30FA5C181}"/>
              </a:ext>
            </a:extLst>
          </p:cNvPr>
          <p:cNvSpPr txBox="1"/>
          <p:nvPr/>
        </p:nvSpPr>
        <p:spPr>
          <a:xfrm>
            <a:off x="372686" y="4544194"/>
            <a:ext cx="5644943" cy="461665"/>
          </a:xfrm>
          <a:prstGeom prst="rect">
            <a:avLst/>
          </a:prstGeom>
          <a:noFill/>
        </p:spPr>
        <p:txBody>
          <a:bodyPr wrap="square" rtlCol="0">
            <a:spAutoFit/>
          </a:bodyPr>
          <a:lstStyle/>
          <a:p>
            <a:r>
              <a:rPr lang="en-US" sz="2400" b="1" dirty="0">
                <a:solidFill>
                  <a:schemeClr val="tx2"/>
                </a:solidFill>
              </a:rPr>
              <a:t>CASSANDRA repository (7538 bug reports) </a:t>
            </a:r>
          </a:p>
        </p:txBody>
      </p:sp>
      <p:sp>
        <p:nvSpPr>
          <p:cNvPr id="11" name="TextBox 10">
            <a:extLst>
              <a:ext uri="{FF2B5EF4-FFF2-40B4-BE49-F238E27FC236}">
                <a16:creationId xmlns:a16="http://schemas.microsoft.com/office/drawing/2014/main" id="{20BCBA99-0A1B-6240-83A5-75894708A1D6}"/>
              </a:ext>
            </a:extLst>
          </p:cNvPr>
          <p:cNvSpPr txBox="1"/>
          <p:nvPr/>
        </p:nvSpPr>
        <p:spPr>
          <a:xfrm>
            <a:off x="6133075" y="6210382"/>
            <a:ext cx="5220725" cy="461665"/>
          </a:xfrm>
          <a:prstGeom prst="rect">
            <a:avLst/>
          </a:prstGeom>
          <a:noFill/>
        </p:spPr>
        <p:txBody>
          <a:bodyPr wrap="none" rtlCol="0">
            <a:spAutoFit/>
          </a:bodyPr>
          <a:lstStyle/>
          <a:p>
            <a:r>
              <a:rPr lang="en-US" sz="2400" b="1" dirty="0">
                <a:solidFill>
                  <a:schemeClr val="tx2"/>
                </a:solidFill>
              </a:rPr>
              <a:t>HADOOP repository (8262 bug reports) </a:t>
            </a:r>
          </a:p>
        </p:txBody>
      </p:sp>
      <p:pic>
        <p:nvPicPr>
          <p:cNvPr id="8" name="Picture 7">
            <a:extLst>
              <a:ext uri="{FF2B5EF4-FFF2-40B4-BE49-F238E27FC236}">
                <a16:creationId xmlns:a16="http://schemas.microsoft.com/office/drawing/2014/main" id="{3A908311-FEEA-2E44-AE9C-C97B0A221ED2}"/>
              </a:ext>
            </a:extLst>
          </p:cNvPr>
          <p:cNvPicPr>
            <a:picLocks noChangeAspect="1"/>
          </p:cNvPicPr>
          <p:nvPr/>
        </p:nvPicPr>
        <p:blipFill>
          <a:blip r:embed="rId4"/>
          <a:stretch>
            <a:fillRect/>
          </a:stretch>
        </p:blipFill>
        <p:spPr>
          <a:xfrm>
            <a:off x="158645" y="1269259"/>
            <a:ext cx="6347086" cy="3134259"/>
          </a:xfrm>
          <a:prstGeom prst="rect">
            <a:avLst/>
          </a:prstGeom>
        </p:spPr>
      </p:pic>
    </p:spTree>
    <p:extLst>
      <p:ext uri="{BB962C8B-B14F-4D97-AF65-F5344CB8AC3E}">
        <p14:creationId xmlns:p14="http://schemas.microsoft.com/office/powerpoint/2010/main" val="403856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12A757-2691-844F-9AA4-87BFF98C353A}"/>
              </a:ext>
            </a:extLst>
          </p:cNvPr>
          <p:cNvSpPr/>
          <p:nvPr/>
        </p:nvSpPr>
        <p:spPr>
          <a:xfrm>
            <a:off x="372689" y="1097590"/>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 Extraction</a:t>
            </a:r>
          </a:p>
        </p:txBody>
      </p:sp>
      <p:sp>
        <p:nvSpPr>
          <p:cNvPr id="6" name="Rounded Rectangle 5">
            <a:extLst>
              <a:ext uri="{FF2B5EF4-FFF2-40B4-BE49-F238E27FC236}">
                <a16:creationId xmlns:a16="http://schemas.microsoft.com/office/drawing/2014/main" id="{7E21EB5D-EBC7-DE41-99B3-6CC18D937AD7}"/>
              </a:ext>
            </a:extLst>
          </p:cNvPr>
          <p:cNvSpPr/>
          <p:nvPr/>
        </p:nvSpPr>
        <p:spPr>
          <a:xfrm>
            <a:off x="372686" y="1917968"/>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 Preprocessing</a:t>
            </a:r>
          </a:p>
        </p:txBody>
      </p:sp>
      <p:sp>
        <p:nvSpPr>
          <p:cNvPr id="7" name="Rounded Rectangle 6">
            <a:extLst>
              <a:ext uri="{FF2B5EF4-FFF2-40B4-BE49-F238E27FC236}">
                <a16:creationId xmlns:a16="http://schemas.microsoft.com/office/drawing/2014/main" id="{C1C20D32-020F-7B44-938F-3DA3A84B53A1}"/>
              </a:ext>
            </a:extLst>
          </p:cNvPr>
          <p:cNvSpPr/>
          <p:nvPr/>
        </p:nvSpPr>
        <p:spPr>
          <a:xfrm>
            <a:off x="372686" y="2738346"/>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Extraction </a:t>
            </a:r>
          </a:p>
        </p:txBody>
      </p:sp>
      <p:sp>
        <p:nvSpPr>
          <p:cNvPr id="8" name="Rounded Rectangle 7">
            <a:extLst>
              <a:ext uri="{FF2B5EF4-FFF2-40B4-BE49-F238E27FC236}">
                <a16:creationId xmlns:a16="http://schemas.microsoft.com/office/drawing/2014/main" id="{F1AAB2A7-B5EB-B84B-A010-0642E7826FD0}"/>
              </a:ext>
            </a:extLst>
          </p:cNvPr>
          <p:cNvSpPr/>
          <p:nvPr/>
        </p:nvSpPr>
        <p:spPr>
          <a:xfrm>
            <a:off x="372686" y="3558724"/>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Dimensionality Reduction</a:t>
            </a:r>
          </a:p>
        </p:txBody>
      </p:sp>
      <p:cxnSp>
        <p:nvCxnSpPr>
          <p:cNvPr id="12" name="Straight Arrow Connector 11">
            <a:extLst>
              <a:ext uri="{FF2B5EF4-FFF2-40B4-BE49-F238E27FC236}">
                <a16:creationId xmlns:a16="http://schemas.microsoft.com/office/drawing/2014/main" id="{08F7CE3D-450E-DE4A-8105-BF09800E6C20}"/>
              </a:ext>
            </a:extLst>
          </p:cNvPr>
          <p:cNvCxnSpPr>
            <a:cxnSpLocks/>
            <a:stCxn id="5" idx="2"/>
            <a:endCxn id="6" idx="0"/>
          </p:cNvCxnSpPr>
          <p:nvPr/>
        </p:nvCxnSpPr>
        <p:spPr>
          <a:xfrm flipH="1">
            <a:off x="1416686" y="1671723"/>
            <a:ext cx="3"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BC5BF8-DEC2-EB49-8883-C32F83FB42FB}"/>
              </a:ext>
            </a:extLst>
          </p:cNvPr>
          <p:cNvCxnSpPr>
            <a:cxnSpLocks/>
            <a:stCxn id="6" idx="2"/>
            <a:endCxn id="7" idx="0"/>
          </p:cNvCxnSpPr>
          <p:nvPr/>
        </p:nvCxnSpPr>
        <p:spPr>
          <a:xfrm>
            <a:off x="1416686" y="2492101"/>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5A062A-FCD0-3248-BC88-9B302489E945}"/>
              </a:ext>
            </a:extLst>
          </p:cNvPr>
          <p:cNvCxnSpPr>
            <a:cxnSpLocks/>
            <a:stCxn id="7" idx="2"/>
            <a:endCxn id="8" idx="0"/>
          </p:cNvCxnSpPr>
          <p:nvPr/>
        </p:nvCxnSpPr>
        <p:spPr>
          <a:xfrm>
            <a:off x="1416686" y="3312479"/>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B597FCB-DFD1-7944-B37F-D70D2FA8931D}"/>
              </a:ext>
            </a:extLst>
          </p:cNvPr>
          <p:cNvSpPr/>
          <p:nvPr/>
        </p:nvSpPr>
        <p:spPr>
          <a:xfrm>
            <a:off x="372686" y="4379102"/>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Training and Testing</a:t>
            </a:r>
          </a:p>
        </p:txBody>
      </p:sp>
      <p:cxnSp>
        <p:nvCxnSpPr>
          <p:cNvPr id="21" name="Straight Arrow Connector 20">
            <a:extLst>
              <a:ext uri="{FF2B5EF4-FFF2-40B4-BE49-F238E27FC236}">
                <a16:creationId xmlns:a16="http://schemas.microsoft.com/office/drawing/2014/main" id="{D8057D59-C3B9-9744-83B6-7A20F322DAE8}"/>
              </a:ext>
            </a:extLst>
          </p:cNvPr>
          <p:cNvCxnSpPr>
            <a:cxnSpLocks/>
            <a:stCxn id="8" idx="2"/>
            <a:endCxn id="20" idx="0"/>
          </p:cNvCxnSpPr>
          <p:nvPr/>
        </p:nvCxnSpPr>
        <p:spPr>
          <a:xfrm>
            <a:off x="1416686" y="4132857"/>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3DDECBF-358E-9A4F-9550-2E573B4C84B2}"/>
              </a:ext>
            </a:extLst>
          </p:cNvPr>
          <p:cNvSpPr txBox="1"/>
          <p:nvPr/>
        </p:nvSpPr>
        <p:spPr>
          <a:xfrm>
            <a:off x="2489661" y="1169294"/>
            <a:ext cx="9469258"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Cassandra, Hadoop, Spark (Jira), Eclipse, Mozilla and </a:t>
            </a:r>
            <a:r>
              <a:rPr lang="en-US" sz="200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Netbeans</a:t>
            </a: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(Bugzilla)</a:t>
            </a:r>
          </a:p>
        </p:txBody>
      </p:sp>
      <p:sp>
        <p:nvSpPr>
          <p:cNvPr id="16" name="TextBox 15">
            <a:extLst>
              <a:ext uri="{FF2B5EF4-FFF2-40B4-BE49-F238E27FC236}">
                <a16:creationId xmlns:a16="http://schemas.microsoft.com/office/drawing/2014/main" id="{7F499D0A-8602-6244-A709-B6EB4A80AE60}"/>
              </a:ext>
            </a:extLst>
          </p:cNvPr>
          <p:cNvSpPr txBox="1"/>
          <p:nvPr/>
        </p:nvSpPr>
        <p:spPr>
          <a:xfrm>
            <a:off x="2489661" y="191053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Type checking, normalizing, conversion, fix and imputation</a:t>
            </a:r>
          </a:p>
        </p:txBody>
      </p:sp>
      <p:sp>
        <p:nvSpPr>
          <p:cNvPr id="28" name="Rounded Rectangle 27">
            <a:extLst>
              <a:ext uri="{FF2B5EF4-FFF2-40B4-BE49-F238E27FC236}">
                <a16:creationId xmlns:a16="http://schemas.microsoft.com/office/drawing/2014/main" id="{C138B507-21DD-1B44-AC58-F5AB27195C50}"/>
              </a:ext>
            </a:extLst>
          </p:cNvPr>
          <p:cNvSpPr/>
          <p:nvPr/>
        </p:nvSpPr>
        <p:spPr>
          <a:xfrm>
            <a:off x="372686" y="5199480"/>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Evaluation Results</a:t>
            </a:r>
          </a:p>
        </p:txBody>
      </p:sp>
      <p:cxnSp>
        <p:nvCxnSpPr>
          <p:cNvPr id="29" name="Straight Arrow Connector 28">
            <a:extLst>
              <a:ext uri="{FF2B5EF4-FFF2-40B4-BE49-F238E27FC236}">
                <a16:creationId xmlns:a16="http://schemas.microsoft.com/office/drawing/2014/main" id="{7DB9E79E-DF2A-B34E-96A7-6ECDEC26007C}"/>
              </a:ext>
            </a:extLst>
          </p:cNvPr>
          <p:cNvCxnSpPr>
            <a:cxnSpLocks/>
            <a:endCxn id="28" idx="0"/>
          </p:cNvCxnSpPr>
          <p:nvPr/>
        </p:nvCxnSpPr>
        <p:spPr>
          <a:xfrm flipH="1">
            <a:off x="1416686" y="5059297"/>
            <a:ext cx="14488" cy="140183"/>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647FB42-03D2-FD4E-8FDE-057389973A7D}"/>
              </a:ext>
            </a:extLst>
          </p:cNvPr>
          <p:cNvSpPr txBox="1"/>
          <p:nvPr/>
        </p:nvSpPr>
        <p:spPr>
          <a:xfrm>
            <a:off x="2489661" y="2838025"/>
            <a:ext cx="9090995"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Text mining activities and vector weighting with TF-IDF</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A6374D2-E4F3-F548-88A4-09461926234C}"/>
              </a:ext>
            </a:extLst>
          </p:cNvPr>
          <p:cNvSpPr txBox="1"/>
          <p:nvPr/>
        </p:nvSpPr>
        <p:spPr>
          <a:xfrm>
            <a:off x="2489661" y="3573938"/>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PCA </a:t>
            </a:r>
          </a:p>
        </p:txBody>
      </p:sp>
      <p:sp>
        <p:nvSpPr>
          <p:cNvPr id="11" name="TextBox 10">
            <a:extLst>
              <a:ext uri="{FF2B5EF4-FFF2-40B4-BE49-F238E27FC236}">
                <a16:creationId xmlns:a16="http://schemas.microsoft.com/office/drawing/2014/main" id="{08A84B12-3A20-7040-BC9C-E2F675CF508E}"/>
              </a:ext>
            </a:extLst>
          </p:cNvPr>
          <p:cNvSpPr txBox="1"/>
          <p:nvPr/>
        </p:nvSpPr>
        <p:spPr>
          <a:xfrm>
            <a:off x="7426500" y="4946191"/>
            <a:ext cx="4267200" cy="1477328"/>
          </a:xfrm>
          <a:prstGeom prst="rect">
            <a:avLst/>
          </a:prstGeom>
          <a:noFill/>
          <a:ln>
            <a:solidFill>
              <a:schemeClr val="tx1">
                <a:lumMod val="65000"/>
                <a:lumOff val="35000"/>
              </a:schemeClr>
            </a:solidFill>
          </a:ln>
        </p:spPr>
        <p:txBody>
          <a:bodyPr wrap="square" rtlCol="0">
            <a:spAutoFit/>
          </a:bodyPr>
          <a:lstStyle/>
          <a:p>
            <a:r>
              <a:rPr lang="en-US" sz="2400" b="1" dirty="0">
                <a:solidFill>
                  <a:schemeClr val="tx1">
                    <a:lumMod val="65000"/>
                    <a:lumOff val="35000"/>
                  </a:schemeClr>
                </a:solidFill>
              </a:rPr>
              <a:t>Tools:</a:t>
            </a:r>
            <a:endParaRPr lang="en-US" sz="3200" b="1" dirty="0">
              <a:solidFill>
                <a:schemeClr val="tx1">
                  <a:lumMod val="65000"/>
                  <a:lumOff val="35000"/>
                </a:schemeClr>
              </a:solidFill>
            </a:endParaRPr>
          </a:p>
          <a:p>
            <a:r>
              <a:rPr lang="en-US" sz="2200" dirty="0">
                <a:solidFill>
                  <a:schemeClr val="tx1">
                    <a:lumMod val="65000"/>
                    <a:lumOff val="35000"/>
                  </a:schemeClr>
                </a:solidFill>
              </a:rPr>
              <a:t># Java and R</a:t>
            </a:r>
          </a:p>
          <a:p>
            <a:r>
              <a:rPr lang="en-US" sz="2200" dirty="0">
                <a:solidFill>
                  <a:schemeClr val="tx1">
                    <a:lumMod val="65000"/>
                    <a:lumOff val="35000"/>
                  </a:schemeClr>
                </a:solidFill>
              </a:rPr>
              <a:t># R libraries (caret, tm, </a:t>
            </a:r>
            <a:r>
              <a:rPr lang="en-US" sz="2200" dirty="0" err="1">
                <a:solidFill>
                  <a:schemeClr val="tx1">
                    <a:lumMod val="65000"/>
                    <a:lumOff val="35000"/>
                  </a:schemeClr>
                </a:solidFill>
              </a:rPr>
              <a:t>snowballc</a:t>
            </a:r>
            <a:r>
              <a:rPr lang="en-US" sz="2200" dirty="0">
                <a:solidFill>
                  <a:schemeClr val="tx1">
                    <a:lumMod val="65000"/>
                    <a:lumOff val="35000"/>
                  </a:schemeClr>
                </a:solidFill>
              </a:rPr>
              <a:t>)</a:t>
            </a:r>
          </a:p>
          <a:p>
            <a:r>
              <a:rPr lang="en-US" sz="2200" dirty="0">
                <a:solidFill>
                  <a:schemeClr val="tx1">
                    <a:lumMod val="65000"/>
                    <a:lumOff val="35000"/>
                  </a:schemeClr>
                </a:solidFill>
              </a:rPr>
              <a:t># Google and Aws Cloud</a:t>
            </a:r>
          </a:p>
        </p:txBody>
      </p:sp>
      <p:sp>
        <p:nvSpPr>
          <p:cNvPr id="33" name="TextBox 32">
            <a:extLst>
              <a:ext uri="{FF2B5EF4-FFF2-40B4-BE49-F238E27FC236}">
                <a16:creationId xmlns:a16="http://schemas.microsoft.com/office/drawing/2014/main" id="{59C18247-4058-A942-9F16-D342984A4B8A}"/>
              </a:ext>
            </a:extLst>
          </p:cNvPr>
          <p:cNvSpPr txBox="1"/>
          <p:nvPr/>
        </p:nvSpPr>
        <p:spPr>
          <a:xfrm>
            <a:off x="2489661" y="4440147"/>
            <a:ext cx="9090995"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Repeated k-fold for cv, KNN, SVM, Random Forest and Neural Network</a:t>
            </a:r>
          </a:p>
        </p:txBody>
      </p:sp>
      <p:sp>
        <p:nvSpPr>
          <p:cNvPr id="34" name="TextBox 33">
            <a:extLst>
              <a:ext uri="{FF2B5EF4-FFF2-40B4-BE49-F238E27FC236}">
                <a16:creationId xmlns:a16="http://schemas.microsoft.com/office/drawing/2014/main" id="{00C3035C-655C-6D4F-B3FB-E42D97A4524B}"/>
              </a:ext>
            </a:extLst>
          </p:cNvPr>
          <p:cNvSpPr txBox="1"/>
          <p:nvPr/>
        </p:nvSpPr>
        <p:spPr>
          <a:xfrm>
            <a:off x="2489661" y="518384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Accuracy, recall, precision, f-measure</a:t>
            </a:r>
          </a:p>
        </p:txBody>
      </p:sp>
      <p:sp>
        <p:nvSpPr>
          <p:cNvPr id="53" name="Rounded Rectangle 52">
            <a:extLst>
              <a:ext uri="{FF2B5EF4-FFF2-40B4-BE49-F238E27FC236}">
                <a16:creationId xmlns:a16="http://schemas.microsoft.com/office/drawing/2014/main" id="{BE8A9599-5C46-6A4D-B2C4-110628D2BCFA}"/>
              </a:ext>
            </a:extLst>
          </p:cNvPr>
          <p:cNvSpPr/>
          <p:nvPr/>
        </p:nvSpPr>
        <p:spPr>
          <a:xfrm>
            <a:off x="372686" y="6019855"/>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Statistical Tests</a:t>
            </a:r>
          </a:p>
        </p:txBody>
      </p:sp>
      <p:cxnSp>
        <p:nvCxnSpPr>
          <p:cNvPr id="63" name="Straight Arrow Connector 62">
            <a:extLst>
              <a:ext uri="{FF2B5EF4-FFF2-40B4-BE49-F238E27FC236}">
                <a16:creationId xmlns:a16="http://schemas.microsoft.com/office/drawing/2014/main" id="{7263C3D4-2562-9141-B112-A99A77D4A493}"/>
              </a:ext>
            </a:extLst>
          </p:cNvPr>
          <p:cNvCxnSpPr>
            <a:cxnSpLocks/>
            <a:stCxn id="28" idx="2"/>
            <a:endCxn id="53" idx="0"/>
          </p:cNvCxnSpPr>
          <p:nvPr/>
        </p:nvCxnSpPr>
        <p:spPr>
          <a:xfrm>
            <a:off x="1416686" y="5773613"/>
            <a:ext cx="0" cy="246242"/>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5BEDFE9-426F-DF4F-BC42-2A37D771AEE7}"/>
              </a:ext>
            </a:extLst>
          </p:cNvPr>
          <p:cNvSpPr txBox="1"/>
          <p:nvPr/>
        </p:nvSpPr>
        <p:spPr>
          <a:xfrm>
            <a:off x="2460686" y="6125789"/>
            <a:ext cx="9090995" cy="535083"/>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Friedman Test</a:t>
            </a:r>
            <a:r>
              <a:rPr lang="en-US" sz="22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A8352540-EDF4-9442-A4D6-29A1967B758E}"/>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t>28</a:t>
            </a:fld>
            <a:endParaRPr lang="en-US"/>
          </a:p>
        </p:txBody>
      </p:sp>
      <p:sp>
        <p:nvSpPr>
          <p:cNvPr id="9" name="Title 8">
            <a:extLst>
              <a:ext uri="{FF2B5EF4-FFF2-40B4-BE49-F238E27FC236}">
                <a16:creationId xmlns:a16="http://schemas.microsoft.com/office/drawing/2014/main" id="{047464F2-98D7-914C-9362-1706FEAF4C1D}"/>
              </a:ext>
            </a:extLst>
          </p:cNvPr>
          <p:cNvSpPr>
            <a:spLocks noGrp="1"/>
          </p:cNvSpPr>
          <p:nvPr>
            <p:ph type="title"/>
          </p:nvPr>
        </p:nvSpPr>
        <p:spPr>
          <a:xfrm>
            <a:off x="372686" y="259618"/>
            <a:ext cx="11613368" cy="611059"/>
          </a:xfrm>
        </p:spPr>
        <p:txBody>
          <a:bodyPr/>
          <a:lstStyle/>
          <a:p>
            <a:r>
              <a:rPr lang="en-US" sz="3200" dirty="0"/>
              <a:t>Preliminary work (completed):</a:t>
            </a:r>
            <a:br>
              <a:rPr lang="en-US" sz="3200" dirty="0"/>
            </a:br>
            <a:r>
              <a:rPr lang="en-US" sz="3200" dirty="0"/>
              <a:t>Machine Learning Experiments</a:t>
            </a:r>
          </a:p>
        </p:txBody>
      </p:sp>
    </p:spTree>
    <p:extLst>
      <p:ext uri="{BB962C8B-B14F-4D97-AF65-F5344CB8AC3E}">
        <p14:creationId xmlns:p14="http://schemas.microsoft.com/office/powerpoint/2010/main" val="9612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82FB-2006-6045-97B3-AAB95B84F888}"/>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C60917D-9790-4F40-B9E2-39D435ED6BE6}"/>
              </a:ext>
            </a:extLst>
          </p:cNvPr>
          <p:cNvSpPr>
            <a:spLocks noGrp="1"/>
          </p:cNvSpPr>
          <p:nvPr>
            <p:ph idx="1"/>
          </p:nvPr>
        </p:nvSpPr>
        <p:spPr/>
        <p:txBody>
          <a:bodyPr>
            <a:normAutofit/>
          </a:bodyPr>
          <a:lstStyle/>
          <a:p>
            <a:r>
              <a:rPr lang="en-US" b="1" dirty="0">
                <a:ea typeface="Tahoma" panose="020B0604030504040204" pitchFamily="34" charset="0"/>
              </a:rPr>
              <a:t>Computer Science:</a:t>
            </a:r>
            <a:r>
              <a:rPr lang="en-US" dirty="0">
                <a:ea typeface="Tahoma" panose="020B0604030504040204" pitchFamily="34" charset="0"/>
              </a:rPr>
              <a:t> New learning models to predict </a:t>
            </a:r>
            <a:r>
              <a:rPr lang="en-US" dirty="0">
                <a:solidFill>
                  <a:schemeClr val="accent2"/>
                </a:solidFill>
                <a:ea typeface="Tahoma" panose="020B0604030504040204" pitchFamily="34" charset="0"/>
              </a:rPr>
              <a:t>bug report </a:t>
            </a:r>
            <a:r>
              <a:rPr lang="en-US" dirty="0">
                <a:ea typeface="Tahoma" panose="020B0604030504040204" pitchFamily="34" charset="0"/>
              </a:rPr>
              <a:t>severity level based on </a:t>
            </a:r>
            <a:r>
              <a:rPr lang="en-US" dirty="0">
                <a:solidFill>
                  <a:schemeClr val="accent2"/>
                </a:solidFill>
                <a:ea typeface="Tahoma" panose="020B0604030504040204" pitchFamily="34" charset="0"/>
              </a:rPr>
              <a:t>novel feature selection </a:t>
            </a:r>
            <a:r>
              <a:rPr lang="en-US" dirty="0">
                <a:ea typeface="Tahoma" panose="020B0604030504040204" pitchFamily="34" charset="0"/>
              </a:rPr>
              <a:t>and </a:t>
            </a:r>
            <a:r>
              <a:rPr lang="en-US" dirty="0">
                <a:solidFill>
                  <a:schemeClr val="accent2"/>
                </a:solidFill>
                <a:ea typeface="Tahoma" panose="020B0604030504040204" pitchFamily="34" charset="0"/>
              </a:rPr>
              <a:t>data-driven</a:t>
            </a:r>
            <a:r>
              <a:rPr lang="en-US" dirty="0">
                <a:ea typeface="Tahoma" panose="020B0604030504040204" pitchFamily="34" charset="0"/>
              </a:rPr>
              <a:t> methods which:</a:t>
            </a:r>
          </a:p>
          <a:p>
            <a:pPr marL="914400" lvl="1" indent="-457200">
              <a:buClr>
                <a:schemeClr val="accent5"/>
              </a:buClr>
              <a:buSzPct val="120000"/>
            </a:pPr>
            <a:r>
              <a:rPr lang="en-US" dirty="0">
                <a:ea typeface="Tahoma" panose="020B0604030504040204" pitchFamily="34" charset="0"/>
              </a:rPr>
              <a:t>address the temporal context of a bug report, </a:t>
            </a:r>
          </a:p>
          <a:p>
            <a:pPr marL="914400" lvl="1" indent="-457200">
              <a:buClr>
                <a:schemeClr val="accent5"/>
              </a:buClr>
              <a:buSzPct val="120000"/>
            </a:pPr>
            <a:r>
              <a:rPr lang="en-US" dirty="0">
                <a:ea typeface="Tahoma" panose="020B0604030504040204" pitchFamily="34" charset="0"/>
              </a:rPr>
              <a:t>address imbalanced and high-dimensionality data</a:t>
            </a:r>
            <a:endParaRPr lang="en-US" b="1" dirty="0">
              <a:ea typeface="Tahoma" panose="020B0604030504040204" pitchFamily="34" charset="0"/>
            </a:endParaRPr>
          </a:p>
          <a:p>
            <a:pPr>
              <a:buClr>
                <a:schemeClr val="tx2"/>
              </a:buClr>
              <a:buSzPct val="120000"/>
            </a:pPr>
            <a:r>
              <a:rPr lang="en-US" b="1" dirty="0">
                <a:ea typeface="Tahoma" panose="020B0604030504040204" pitchFamily="34" charset="0"/>
              </a:rPr>
              <a:t>FLOSS maintenance:</a:t>
            </a:r>
            <a:r>
              <a:rPr lang="en-US" dirty="0">
                <a:ea typeface="Tahoma" panose="020B0604030504040204" pitchFamily="34" charset="0"/>
              </a:rPr>
              <a:t> New learning models which effectively address long-lived bug report and </a:t>
            </a:r>
            <a:r>
              <a:rPr lang="en-US" dirty="0">
                <a:solidFill>
                  <a:schemeClr val="accent2"/>
                </a:solidFill>
                <a:ea typeface="Tahoma" panose="020B0604030504040204" pitchFamily="34" charset="0"/>
              </a:rPr>
              <a:t>improve the maintenance</a:t>
            </a:r>
            <a:endParaRPr lang="en-US" dirty="0">
              <a:ea typeface="Tahoma" panose="020B0604030504040204" pitchFamily="34" charset="0"/>
            </a:endParaRPr>
          </a:p>
          <a:p>
            <a:pPr marL="457200" indent="-457200">
              <a:buClr>
                <a:schemeClr val="accent5"/>
              </a:buClr>
              <a:buSzPct val="120000"/>
            </a:pPr>
            <a:endParaRPr lang="en-US" dirty="0">
              <a:ea typeface="Tahoma" panose="020B0604030504040204" pitchFamily="34" charset="0"/>
            </a:endParaRPr>
          </a:p>
          <a:p>
            <a:pPr marL="457200" lvl="1" indent="0">
              <a:buNone/>
            </a:pPr>
            <a:endParaRPr lang="en-US" dirty="0">
              <a:ea typeface="Tahoma" panose="020B0604030504040204" pitchFamily="34" charset="0"/>
            </a:endParaRPr>
          </a:p>
          <a:p>
            <a:pPr lvl="1"/>
            <a:endParaRPr lang="en-US" dirty="0"/>
          </a:p>
        </p:txBody>
      </p:sp>
      <p:sp>
        <p:nvSpPr>
          <p:cNvPr id="4" name="Slide Number Placeholder 3">
            <a:extLst>
              <a:ext uri="{FF2B5EF4-FFF2-40B4-BE49-F238E27FC236}">
                <a16:creationId xmlns:a16="http://schemas.microsoft.com/office/drawing/2014/main" id="{0325EA85-5388-FC41-8863-1629D3FAD966}"/>
              </a:ext>
            </a:extLst>
          </p:cNvPr>
          <p:cNvSpPr>
            <a:spLocks noGrp="1"/>
          </p:cNvSpPr>
          <p:nvPr>
            <p:ph type="sldNum" sz="quarter" idx="12"/>
          </p:nvPr>
        </p:nvSpPr>
        <p:spPr/>
        <p:txBody>
          <a:bodyPr/>
          <a:lstStyle/>
          <a:p>
            <a:fld id="{79D6BE41-4F07-9843-B89E-F43C6BF0BE36}" type="slidenum">
              <a:rPr lang="en-US" smtClean="0"/>
              <a:pPr/>
              <a:t>29</a:t>
            </a:fld>
            <a:endParaRPr lang="en-US" dirty="0"/>
          </a:p>
        </p:txBody>
      </p:sp>
    </p:spTree>
    <p:extLst>
      <p:ext uri="{BB962C8B-B14F-4D97-AF65-F5344CB8AC3E}">
        <p14:creationId xmlns:p14="http://schemas.microsoft.com/office/powerpoint/2010/main" val="45941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a:extLst>
              <a:ext uri="{FF2B5EF4-FFF2-40B4-BE49-F238E27FC236}">
                <a16:creationId xmlns:a16="http://schemas.microsoft.com/office/drawing/2014/main" id="{B6CC4DBB-C067-5F4A-9B6D-AF7E6CEBDCFE}"/>
              </a:ext>
            </a:extLst>
          </p:cNvPr>
          <p:cNvSpPr/>
          <p:nvPr/>
        </p:nvSpPr>
        <p:spPr>
          <a:xfrm>
            <a:off x="2998888" y="123916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7" name="Can 6">
            <a:extLst>
              <a:ext uri="{FF2B5EF4-FFF2-40B4-BE49-F238E27FC236}">
                <a16:creationId xmlns:a16="http://schemas.microsoft.com/office/drawing/2014/main" id="{727B6D25-1FDE-3040-8C3A-BD693338AF2E}"/>
              </a:ext>
            </a:extLst>
          </p:cNvPr>
          <p:cNvSpPr/>
          <p:nvPr/>
        </p:nvSpPr>
        <p:spPr>
          <a:xfrm>
            <a:off x="5844230" y="4840664"/>
            <a:ext cx="1493215" cy="989346"/>
          </a:xfrm>
          <a:prstGeom prst="can">
            <a:avLst/>
          </a:prstGeom>
          <a:solidFill>
            <a:srgbClr val="4ED1A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repository</a:t>
            </a:r>
          </a:p>
        </p:txBody>
      </p:sp>
      <p:cxnSp>
        <p:nvCxnSpPr>
          <p:cNvPr id="16" name="Straight Arrow Connector 15">
            <a:extLst>
              <a:ext uri="{FF2B5EF4-FFF2-40B4-BE49-F238E27FC236}">
                <a16:creationId xmlns:a16="http://schemas.microsoft.com/office/drawing/2014/main" id="{035CADC1-39BB-0949-8BEB-1E3CB22B02ED}"/>
              </a:ext>
            </a:extLst>
          </p:cNvPr>
          <p:cNvCxnSpPr>
            <a:cxnSpLocks/>
            <a:stCxn id="18" idx="3"/>
            <a:endCxn id="4" idx="1"/>
          </p:cNvCxnSpPr>
          <p:nvPr/>
        </p:nvCxnSpPr>
        <p:spPr>
          <a:xfrm>
            <a:off x="2586009" y="1775662"/>
            <a:ext cx="412879" cy="3187"/>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959502C-FD49-DB48-8910-E0788C62E356}"/>
              </a:ext>
            </a:extLst>
          </p:cNvPr>
          <p:cNvPicPr>
            <a:picLocks noChangeAspect="1"/>
          </p:cNvPicPr>
          <p:nvPr/>
        </p:nvPicPr>
        <p:blipFill rotWithShape="1">
          <a:blip r:embed="rId3">
            <a:clrChange>
              <a:clrFrom>
                <a:srgbClr val="F5F5F5"/>
              </a:clrFrom>
              <a:clrTo>
                <a:srgbClr val="F5F5F5">
                  <a:alpha val="0"/>
                </a:srgbClr>
              </a:clrTo>
            </a:clrChange>
          </a:blip>
          <a:srcRect t="27737" r="22330" b="53589"/>
          <a:stretch/>
        </p:blipFill>
        <p:spPr>
          <a:xfrm>
            <a:off x="1500955" y="1335734"/>
            <a:ext cx="1085054" cy="879855"/>
          </a:xfrm>
          <a:prstGeom prst="rect">
            <a:avLst/>
          </a:prstGeom>
        </p:spPr>
      </p:pic>
      <p:sp>
        <p:nvSpPr>
          <p:cNvPr id="32" name="Folded Corner 31">
            <a:extLst>
              <a:ext uri="{FF2B5EF4-FFF2-40B4-BE49-F238E27FC236}">
                <a16:creationId xmlns:a16="http://schemas.microsoft.com/office/drawing/2014/main" id="{913847BA-C01A-BA47-9CB1-52F624E3531C}"/>
              </a:ext>
            </a:extLst>
          </p:cNvPr>
          <p:cNvSpPr/>
          <p:nvPr/>
        </p:nvSpPr>
        <p:spPr>
          <a:xfrm>
            <a:off x="2998888" y="300313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3" name="Folded Corner 32">
            <a:extLst>
              <a:ext uri="{FF2B5EF4-FFF2-40B4-BE49-F238E27FC236}">
                <a16:creationId xmlns:a16="http://schemas.microsoft.com/office/drawing/2014/main" id="{2CE59228-B758-8E4B-90F1-8DCA881447AC}"/>
              </a:ext>
            </a:extLst>
          </p:cNvPr>
          <p:cNvSpPr/>
          <p:nvPr/>
        </p:nvSpPr>
        <p:spPr>
          <a:xfrm>
            <a:off x="2998888" y="465840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37" name="Elbow Connector 36">
            <a:extLst>
              <a:ext uri="{FF2B5EF4-FFF2-40B4-BE49-F238E27FC236}">
                <a16:creationId xmlns:a16="http://schemas.microsoft.com/office/drawing/2014/main" id="{78A4AB1C-8A45-FC4D-876D-37FB911B0DEC}"/>
              </a:ext>
            </a:extLst>
          </p:cNvPr>
          <p:cNvCxnSpPr>
            <a:cxnSpLocks/>
            <a:stCxn id="33" idx="3"/>
          </p:cNvCxnSpPr>
          <p:nvPr/>
        </p:nvCxnSpPr>
        <p:spPr>
          <a:xfrm flipV="1">
            <a:off x="3943280" y="4053486"/>
            <a:ext cx="1476982" cy="1144604"/>
          </a:xfrm>
          <a:prstGeom prst="bentConnector3">
            <a:avLst>
              <a:gd name="adj1" fmla="val 99749"/>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506ACD-0FD3-9E47-9323-4824988EE524}"/>
              </a:ext>
            </a:extLst>
          </p:cNvPr>
          <p:cNvCxnSpPr>
            <a:cxnSpLocks/>
            <a:stCxn id="52" idx="3"/>
            <a:endCxn id="32" idx="1"/>
          </p:cNvCxnSpPr>
          <p:nvPr/>
        </p:nvCxnSpPr>
        <p:spPr>
          <a:xfrm>
            <a:off x="2576941" y="3542819"/>
            <a:ext cx="421947" cy="0"/>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B7F9ACD-356C-2542-A291-1D687D17B9D0}"/>
              </a:ext>
            </a:extLst>
          </p:cNvPr>
          <p:cNvCxnSpPr>
            <a:cxnSpLocks/>
            <a:stCxn id="55" idx="3"/>
            <a:endCxn id="33" idx="1"/>
          </p:cNvCxnSpPr>
          <p:nvPr/>
        </p:nvCxnSpPr>
        <p:spPr>
          <a:xfrm>
            <a:off x="2594182" y="5189875"/>
            <a:ext cx="404706" cy="8215"/>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BC78A175-EF09-F84D-8642-AA48079F25EA}"/>
              </a:ext>
            </a:extLst>
          </p:cNvPr>
          <p:cNvPicPr>
            <a:picLocks noChangeAspect="1"/>
          </p:cNvPicPr>
          <p:nvPr/>
        </p:nvPicPr>
        <p:blipFill rotWithShape="1">
          <a:blip r:embed="rId3">
            <a:clrChange>
              <a:clrFrom>
                <a:srgbClr val="F5F5F5"/>
              </a:clrFrom>
              <a:clrTo>
                <a:srgbClr val="F5F5F5">
                  <a:alpha val="0"/>
                </a:srgbClr>
              </a:clrTo>
            </a:clrChange>
          </a:blip>
          <a:srcRect l="11235" t="75444" r="23311" b="2354"/>
          <a:stretch/>
        </p:blipFill>
        <p:spPr>
          <a:xfrm>
            <a:off x="1662541" y="3019763"/>
            <a:ext cx="914400" cy="1046112"/>
          </a:xfrm>
          <a:prstGeom prst="rect">
            <a:avLst/>
          </a:prstGeom>
        </p:spPr>
      </p:pic>
      <p:pic>
        <p:nvPicPr>
          <p:cNvPr id="55" name="Picture 54">
            <a:extLst>
              <a:ext uri="{FF2B5EF4-FFF2-40B4-BE49-F238E27FC236}">
                <a16:creationId xmlns:a16="http://schemas.microsoft.com/office/drawing/2014/main" id="{CB4A65D7-36AE-E844-8A0E-4572A2536B58}"/>
              </a:ext>
            </a:extLst>
          </p:cNvPr>
          <p:cNvPicPr>
            <a:picLocks noChangeAspect="1"/>
          </p:cNvPicPr>
          <p:nvPr/>
        </p:nvPicPr>
        <p:blipFill rotWithShape="1">
          <a:blip r:embed="rId3">
            <a:clrChange>
              <a:clrFrom>
                <a:srgbClr val="F5F5F5"/>
              </a:clrFrom>
              <a:clrTo>
                <a:srgbClr val="F5F5F5">
                  <a:alpha val="0"/>
                </a:srgbClr>
              </a:clrTo>
            </a:clrChange>
          </a:blip>
          <a:srcRect l="9354" t="51336" r="25191" b="29447"/>
          <a:stretch/>
        </p:blipFill>
        <p:spPr>
          <a:xfrm>
            <a:off x="1679782" y="4737155"/>
            <a:ext cx="914400" cy="905440"/>
          </a:xfrm>
          <a:prstGeom prst="rect">
            <a:avLst/>
          </a:prstGeom>
        </p:spPr>
      </p:pic>
      <p:sp>
        <p:nvSpPr>
          <p:cNvPr id="65" name="Rectangle 64">
            <a:extLst>
              <a:ext uri="{FF2B5EF4-FFF2-40B4-BE49-F238E27FC236}">
                <a16:creationId xmlns:a16="http://schemas.microsoft.com/office/drawing/2014/main" id="{A4215178-AB33-2844-93BA-82514C814B12}"/>
              </a:ext>
            </a:extLst>
          </p:cNvPr>
          <p:cNvSpPr/>
          <p:nvPr/>
        </p:nvSpPr>
        <p:spPr>
          <a:xfrm>
            <a:off x="1640447" y="3956050"/>
            <a:ext cx="936494" cy="367875"/>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john</a:t>
            </a:r>
          </a:p>
        </p:txBody>
      </p:sp>
      <p:sp>
        <p:nvSpPr>
          <p:cNvPr id="66" name="Rectangle 65">
            <a:extLst>
              <a:ext uri="{FF2B5EF4-FFF2-40B4-BE49-F238E27FC236}">
                <a16:creationId xmlns:a16="http://schemas.microsoft.com/office/drawing/2014/main" id="{B2DA7D23-70A0-A846-A8E5-54859D3AFB08}"/>
              </a:ext>
            </a:extLst>
          </p:cNvPr>
          <p:cNvSpPr/>
          <p:nvPr/>
        </p:nvSpPr>
        <p:spPr>
          <a:xfrm>
            <a:off x="1649515" y="21484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zhang</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67112713-484C-5B47-82D4-765BA0C7E501}"/>
              </a:ext>
            </a:extLst>
          </p:cNvPr>
          <p:cNvSpPr/>
          <p:nvPr/>
        </p:nvSpPr>
        <p:spPr>
          <a:xfrm>
            <a:off x="1657688" y="55708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maria</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8" name="Rounded Rectangle 67">
            <a:extLst>
              <a:ext uri="{FF2B5EF4-FFF2-40B4-BE49-F238E27FC236}">
                <a16:creationId xmlns:a16="http://schemas.microsoft.com/office/drawing/2014/main" id="{1E05A92C-5DCC-1A49-8C08-6C6639C4C80F}"/>
              </a:ext>
            </a:extLst>
          </p:cNvPr>
          <p:cNvSpPr/>
          <p:nvPr/>
        </p:nvSpPr>
        <p:spPr>
          <a:xfrm>
            <a:off x="4926833" y="3048145"/>
            <a:ext cx="1904737" cy="989346"/>
          </a:xfrm>
          <a:prstGeom prst="roundRect">
            <a:avLst/>
          </a:prstGeom>
          <a:solidFill>
            <a:srgbClr val="B3E3FF"/>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 tracking system</a:t>
            </a:r>
          </a:p>
        </p:txBody>
      </p:sp>
      <p:cxnSp>
        <p:nvCxnSpPr>
          <p:cNvPr id="84" name="Straight Arrow Connector 83">
            <a:extLst>
              <a:ext uri="{FF2B5EF4-FFF2-40B4-BE49-F238E27FC236}">
                <a16:creationId xmlns:a16="http://schemas.microsoft.com/office/drawing/2014/main" id="{8BE47E23-A5B7-E547-893A-7E4358F6306C}"/>
              </a:ext>
            </a:extLst>
          </p:cNvPr>
          <p:cNvCxnSpPr>
            <a:cxnSpLocks/>
            <a:stCxn id="32" idx="3"/>
            <a:endCxn id="68" idx="1"/>
          </p:cNvCxnSpPr>
          <p:nvPr/>
        </p:nvCxnSpPr>
        <p:spPr>
          <a:xfrm flipV="1">
            <a:off x="3943280" y="3542818"/>
            <a:ext cx="983553" cy="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D37946D7-594E-E647-BACA-F73B2AD29ED0}"/>
              </a:ext>
            </a:extLst>
          </p:cNvPr>
          <p:cNvCxnSpPr>
            <a:cxnSpLocks/>
            <a:stCxn id="4" idx="3"/>
            <a:endCxn id="68" idx="0"/>
          </p:cNvCxnSpPr>
          <p:nvPr/>
        </p:nvCxnSpPr>
        <p:spPr>
          <a:xfrm>
            <a:off x="3943280" y="1778849"/>
            <a:ext cx="1935922" cy="1269296"/>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Folded Corner 35">
            <a:extLst>
              <a:ext uri="{FF2B5EF4-FFF2-40B4-BE49-F238E27FC236}">
                <a16:creationId xmlns:a16="http://schemas.microsoft.com/office/drawing/2014/main" id="{59601703-FCB5-2D48-B8EE-40503CF1CB06}"/>
              </a:ext>
            </a:extLst>
          </p:cNvPr>
          <p:cNvSpPr/>
          <p:nvPr/>
        </p:nvSpPr>
        <p:spPr>
          <a:xfrm>
            <a:off x="8284969" y="260024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8" name="Folded Corner 37">
            <a:extLst>
              <a:ext uri="{FF2B5EF4-FFF2-40B4-BE49-F238E27FC236}">
                <a16:creationId xmlns:a16="http://schemas.microsoft.com/office/drawing/2014/main" id="{CEBCABAD-1231-0C4A-A5AC-329740B378E0}"/>
              </a:ext>
            </a:extLst>
          </p:cNvPr>
          <p:cNvSpPr/>
          <p:nvPr/>
        </p:nvSpPr>
        <p:spPr>
          <a:xfrm>
            <a:off x="8172052" y="273687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9" name="Folded Corner 38">
            <a:extLst>
              <a:ext uri="{FF2B5EF4-FFF2-40B4-BE49-F238E27FC236}">
                <a16:creationId xmlns:a16="http://schemas.microsoft.com/office/drawing/2014/main" id="{93197993-BAB8-0F42-A9CD-C04C8F3BCA71}"/>
              </a:ext>
            </a:extLst>
          </p:cNvPr>
          <p:cNvSpPr/>
          <p:nvPr/>
        </p:nvSpPr>
        <p:spPr>
          <a:xfrm>
            <a:off x="8048647" y="2873507"/>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40" name="Folded Corner 39">
            <a:extLst>
              <a:ext uri="{FF2B5EF4-FFF2-40B4-BE49-F238E27FC236}">
                <a16:creationId xmlns:a16="http://schemas.microsoft.com/office/drawing/2014/main" id="{033AF869-D3CD-704A-8A82-6E27A3160C6A}"/>
              </a:ext>
            </a:extLst>
          </p:cNvPr>
          <p:cNvSpPr/>
          <p:nvPr/>
        </p:nvSpPr>
        <p:spPr>
          <a:xfrm>
            <a:off x="7953659" y="3010136"/>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41" name="Straight Arrow Connector 40">
            <a:extLst>
              <a:ext uri="{FF2B5EF4-FFF2-40B4-BE49-F238E27FC236}">
                <a16:creationId xmlns:a16="http://schemas.microsoft.com/office/drawing/2014/main" id="{CEABF6DE-CC3B-924B-BAA0-916F844346FC}"/>
              </a:ext>
            </a:extLst>
          </p:cNvPr>
          <p:cNvCxnSpPr>
            <a:cxnSpLocks/>
            <a:stCxn id="36" idx="3"/>
            <a:endCxn id="74" idx="1"/>
          </p:cNvCxnSpPr>
          <p:nvPr/>
        </p:nvCxnSpPr>
        <p:spPr>
          <a:xfrm flipV="1">
            <a:off x="9229361" y="3133929"/>
            <a:ext cx="442844" cy="600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83040FB-4B0A-CC43-8DE6-6613E1B0F44C}"/>
              </a:ext>
            </a:extLst>
          </p:cNvPr>
          <p:cNvSpPr/>
          <p:nvPr/>
        </p:nvSpPr>
        <p:spPr>
          <a:xfrm>
            <a:off x="9609687" y="3615256"/>
            <a:ext cx="1244548" cy="923330"/>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developer </a:t>
            </a:r>
          </a:p>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team members</a:t>
            </a:r>
          </a:p>
        </p:txBody>
      </p:sp>
      <p:cxnSp>
        <p:nvCxnSpPr>
          <p:cNvPr id="71" name="Straight Arrow Connector 70">
            <a:extLst>
              <a:ext uri="{FF2B5EF4-FFF2-40B4-BE49-F238E27FC236}">
                <a16:creationId xmlns:a16="http://schemas.microsoft.com/office/drawing/2014/main" id="{137AA9A7-19A5-9944-A9B5-F7172EFEBFD6}"/>
              </a:ext>
            </a:extLst>
          </p:cNvPr>
          <p:cNvCxnSpPr>
            <a:cxnSpLocks/>
            <a:stCxn id="68" idx="3"/>
            <a:endCxn id="40" idx="1"/>
          </p:cNvCxnSpPr>
          <p:nvPr/>
        </p:nvCxnSpPr>
        <p:spPr>
          <a:xfrm>
            <a:off x="6831570" y="3542818"/>
            <a:ext cx="1122089" cy="699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FD7FB573-0F61-7749-B698-8B5B101107C8}"/>
              </a:ext>
            </a:extLst>
          </p:cNvPr>
          <p:cNvPicPr>
            <a:picLocks noChangeAspect="1"/>
          </p:cNvPicPr>
          <p:nvPr/>
        </p:nvPicPr>
        <p:blipFill>
          <a:blip r:embed="rId4"/>
          <a:stretch>
            <a:fillRect/>
          </a:stretch>
        </p:blipFill>
        <p:spPr>
          <a:xfrm>
            <a:off x="9672205" y="2543426"/>
            <a:ext cx="1083600" cy="1181005"/>
          </a:xfrm>
          <a:prstGeom prst="rect">
            <a:avLst/>
          </a:prstGeom>
        </p:spPr>
      </p:pic>
      <p:sp>
        <p:nvSpPr>
          <p:cNvPr id="94" name="Rectangle 93">
            <a:extLst>
              <a:ext uri="{FF2B5EF4-FFF2-40B4-BE49-F238E27FC236}">
                <a16:creationId xmlns:a16="http://schemas.microsoft.com/office/drawing/2014/main" id="{41D3584D-85B9-ED4E-B3C5-A62E77075408}"/>
              </a:ext>
            </a:extLst>
          </p:cNvPr>
          <p:cNvSpPr/>
          <p:nvPr/>
        </p:nvSpPr>
        <p:spPr>
          <a:xfrm>
            <a:off x="7654320" y="1765842"/>
            <a:ext cx="3388659" cy="3398326"/>
          </a:xfrm>
          <a:prstGeom prst="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18C9BA7-A7F2-6A41-9BF1-27CE3B4E951A}"/>
              </a:ext>
            </a:extLst>
          </p:cNvPr>
          <p:cNvSpPr txBox="1"/>
          <p:nvPr/>
        </p:nvSpPr>
        <p:spPr>
          <a:xfrm>
            <a:off x="8671147" y="1897837"/>
            <a:ext cx="1727781"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Triage Process</a:t>
            </a:r>
          </a:p>
        </p:txBody>
      </p:sp>
      <p:cxnSp>
        <p:nvCxnSpPr>
          <p:cNvPr id="58" name="Straight Arrow Connector 57">
            <a:extLst>
              <a:ext uri="{FF2B5EF4-FFF2-40B4-BE49-F238E27FC236}">
                <a16:creationId xmlns:a16="http://schemas.microsoft.com/office/drawing/2014/main" id="{9789FF1E-F816-7D4B-82C3-6CFC72B422E0}"/>
              </a:ext>
            </a:extLst>
          </p:cNvPr>
          <p:cNvCxnSpPr>
            <a:cxnSpLocks/>
            <a:stCxn id="7" idx="1"/>
          </p:cNvCxnSpPr>
          <p:nvPr/>
        </p:nvCxnSpPr>
        <p:spPr>
          <a:xfrm flipV="1">
            <a:off x="6590838" y="4065875"/>
            <a:ext cx="0" cy="77478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190F69F6-7F18-0349-94D5-D5F7B9E74F24}"/>
              </a:ext>
            </a:extLst>
          </p:cNvPr>
          <p:cNvSpPr>
            <a:spLocks noGrp="1"/>
          </p:cNvSpPr>
          <p:nvPr>
            <p:ph type="title"/>
          </p:nvPr>
        </p:nvSpPr>
        <p:spPr/>
        <p:txBody>
          <a:bodyPr/>
          <a:lstStyle/>
          <a:p>
            <a:r>
              <a:rPr lang="en-US" dirty="0"/>
              <a:t>Context</a:t>
            </a:r>
          </a:p>
        </p:txBody>
      </p:sp>
      <p:sp>
        <p:nvSpPr>
          <p:cNvPr id="8" name="Slide Number Placeholder 7">
            <a:extLst>
              <a:ext uri="{FF2B5EF4-FFF2-40B4-BE49-F238E27FC236}">
                <a16:creationId xmlns:a16="http://schemas.microsoft.com/office/drawing/2014/main" id="{D25D0140-13E7-4645-B84B-2A2623166B9D}"/>
              </a:ext>
            </a:extLst>
          </p:cNvPr>
          <p:cNvSpPr>
            <a:spLocks noGrp="1"/>
          </p:cNvSpPr>
          <p:nvPr>
            <p:ph type="sldNum" sz="quarter" idx="12"/>
          </p:nvPr>
        </p:nvSpPr>
        <p:spPr/>
        <p:txBody>
          <a:bodyPr/>
          <a:lstStyle/>
          <a:p>
            <a:fld id="{79D6BE41-4F07-9843-B89E-F43C6BF0BE36}" type="slidenum">
              <a:rPr lang="en-US" smtClean="0"/>
              <a:pPr/>
              <a:t>3</a:t>
            </a:fld>
            <a:endParaRPr lang="en-US" dirty="0"/>
          </a:p>
        </p:txBody>
      </p:sp>
    </p:spTree>
    <p:extLst>
      <p:ext uri="{BB962C8B-B14F-4D97-AF65-F5344CB8AC3E}">
        <p14:creationId xmlns:p14="http://schemas.microsoft.com/office/powerpoint/2010/main" val="99006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3774F-0CE8-9348-9DA3-A9C3628678E6}"/>
              </a:ext>
            </a:extLst>
          </p:cNvPr>
          <p:cNvSpPr txBox="1"/>
          <p:nvPr/>
        </p:nvSpPr>
        <p:spPr>
          <a:xfrm>
            <a:off x="622069" y="2613687"/>
            <a:ext cx="11105803" cy="1427635"/>
          </a:xfrm>
          <a:prstGeom prst="rect">
            <a:avLst/>
          </a:prstGeom>
          <a:noFill/>
        </p:spPr>
        <p:txBody>
          <a:bodyPr wrap="square" rtlCol="0">
            <a:spAutoFit/>
          </a:bodyPr>
          <a:lstStyle/>
          <a:p>
            <a:pPr algn="ctr">
              <a:lnSpc>
                <a:spcPct val="150000"/>
              </a:lnSpc>
              <a:buClr>
                <a:schemeClr val="accent5"/>
              </a:buClr>
              <a:buSzPct val="120000"/>
            </a:pPr>
            <a:r>
              <a:rPr lang="en-US" sz="6600" dirty="0">
                <a:solidFill>
                  <a:schemeClr val="accent6"/>
                </a:solidFill>
                <a:latin typeface="Arial" panose="020B0604020202020204" pitchFamily="34" charset="0"/>
                <a:ea typeface="Tahoma" panose="020B0604030504040204" pitchFamily="34" charset="0"/>
                <a:cs typeface="Arial" panose="020B0604020202020204" pitchFamily="34" charset="0"/>
              </a:rPr>
              <a:t>Thank You!</a:t>
            </a:r>
            <a:endParaRPr lang="en-US" sz="2000" dirty="0">
              <a:solidFill>
                <a:schemeClr val="accent6"/>
              </a:solidFill>
              <a:latin typeface="Arial" panose="020B0604020202020204" pitchFamily="34" charset="0"/>
              <a:ea typeface="Tahoma" panose="020B060403050404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A10BFE4-3F89-DF44-90E9-4DD0A40D6AA9}"/>
              </a:ext>
            </a:extLst>
          </p:cNvPr>
          <p:cNvSpPr>
            <a:spLocks noGrp="1"/>
          </p:cNvSpPr>
          <p:nvPr>
            <p:ph type="sldNum" sz="quarter" idx="12"/>
          </p:nvPr>
        </p:nvSpPr>
        <p:spPr/>
        <p:txBody>
          <a:bodyPr/>
          <a:lstStyle/>
          <a:p>
            <a:fld id="{79D6BE41-4F07-9843-B89E-F43C6BF0BE36}" type="slidenum">
              <a:rPr lang="en-US" smtClean="0"/>
              <a:t>30</a:t>
            </a:fld>
            <a:endParaRPr lang="en-US"/>
          </a:p>
        </p:txBody>
      </p:sp>
    </p:spTree>
    <p:extLst>
      <p:ext uri="{BB962C8B-B14F-4D97-AF65-F5344CB8AC3E}">
        <p14:creationId xmlns:p14="http://schemas.microsoft.com/office/powerpoint/2010/main" val="2152246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0F9A3-1914-BF47-B05B-9A4CB70261D6}"/>
              </a:ext>
            </a:extLst>
          </p:cNvPr>
          <p:cNvSpPr>
            <a:spLocks noGrp="1"/>
          </p:cNvSpPr>
          <p:nvPr>
            <p:ph type="title"/>
          </p:nvPr>
        </p:nvSpPr>
        <p:spPr/>
        <p:txBody>
          <a:bodyPr/>
          <a:lstStyle/>
          <a:p>
            <a:r>
              <a:rPr lang="en-US" dirty="0"/>
              <a:t>Proposed Approaches Performance</a:t>
            </a:r>
          </a:p>
        </p:txBody>
      </p:sp>
      <p:sp>
        <p:nvSpPr>
          <p:cNvPr id="4" name="Slide Number Placeholder 3">
            <a:extLst>
              <a:ext uri="{FF2B5EF4-FFF2-40B4-BE49-F238E27FC236}">
                <a16:creationId xmlns:a16="http://schemas.microsoft.com/office/drawing/2014/main" id="{54E1BAFD-0CD8-0448-8D70-B98A7E2756EB}"/>
              </a:ext>
            </a:extLst>
          </p:cNvPr>
          <p:cNvSpPr>
            <a:spLocks noGrp="1"/>
          </p:cNvSpPr>
          <p:nvPr>
            <p:ph type="sldNum" sz="quarter" idx="12"/>
          </p:nvPr>
        </p:nvSpPr>
        <p:spPr/>
        <p:txBody>
          <a:bodyPr/>
          <a:lstStyle/>
          <a:p>
            <a:fld id="{79D6BE41-4F07-9843-B89E-F43C6BF0BE36}" type="slidenum">
              <a:rPr lang="en-US" smtClean="0"/>
              <a:pPr/>
              <a:t>31</a:t>
            </a:fld>
            <a:endParaRPr lang="en-US" dirty="0"/>
          </a:p>
        </p:txBody>
      </p:sp>
      <p:pic>
        <p:nvPicPr>
          <p:cNvPr id="5" name="Picture 4">
            <a:extLst>
              <a:ext uri="{FF2B5EF4-FFF2-40B4-BE49-F238E27FC236}">
                <a16:creationId xmlns:a16="http://schemas.microsoft.com/office/drawing/2014/main" id="{724D6464-D9B3-E148-93AD-8C3F57B74359}"/>
              </a:ext>
            </a:extLst>
          </p:cNvPr>
          <p:cNvPicPr>
            <a:picLocks noChangeAspect="1"/>
          </p:cNvPicPr>
          <p:nvPr/>
        </p:nvPicPr>
        <p:blipFill>
          <a:blip r:embed="rId2"/>
          <a:stretch>
            <a:fillRect/>
          </a:stretch>
        </p:blipFill>
        <p:spPr>
          <a:xfrm>
            <a:off x="3312826" y="976184"/>
            <a:ext cx="5492125" cy="5547785"/>
          </a:xfrm>
          <a:prstGeom prst="rect">
            <a:avLst/>
          </a:prstGeom>
        </p:spPr>
      </p:pic>
      <p:sp>
        <p:nvSpPr>
          <p:cNvPr id="3" name="Rectangle 2">
            <a:extLst>
              <a:ext uri="{FF2B5EF4-FFF2-40B4-BE49-F238E27FC236}">
                <a16:creationId xmlns:a16="http://schemas.microsoft.com/office/drawing/2014/main" id="{4639D83C-42B4-1B45-B7D0-A29C64409294}"/>
              </a:ext>
            </a:extLst>
          </p:cNvPr>
          <p:cNvSpPr/>
          <p:nvPr/>
        </p:nvSpPr>
        <p:spPr>
          <a:xfrm>
            <a:off x="6325850" y="5576341"/>
            <a:ext cx="1064301" cy="947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039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710C-2080-354A-B76F-5D85AC9C8E8A}"/>
              </a:ext>
            </a:extLst>
          </p:cNvPr>
          <p:cNvSpPr>
            <a:spLocks noGrp="1"/>
          </p:cNvSpPr>
          <p:nvPr>
            <p:ph type="title"/>
          </p:nvPr>
        </p:nvSpPr>
        <p:spPr/>
        <p:txBody>
          <a:bodyPr/>
          <a:lstStyle/>
          <a:p>
            <a:r>
              <a:rPr lang="en-US" dirty="0"/>
              <a:t>Distribution by Bug Tracking System</a:t>
            </a:r>
          </a:p>
        </p:txBody>
      </p:sp>
      <p:pic>
        <p:nvPicPr>
          <p:cNvPr id="8" name="Content Placeholder 7">
            <a:extLst>
              <a:ext uri="{FF2B5EF4-FFF2-40B4-BE49-F238E27FC236}">
                <a16:creationId xmlns:a16="http://schemas.microsoft.com/office/drawing/2014/main" id="{C4DA4903-3721-5F40-9FBB-31A551C6BCE3}"/>
              </a:ext>
            </a:extLst>
          </p:cNvPr>
          <p:cNvPicPr>
            <a:picLocks noGrp="1" noChangeAspect="1"/>
          </p:cNvPicPr>
          <p:nvPr>
            <p:ph idx="1"/>
          </p:nvPr>
        </p:nvPicPr>
        <p:blipFill>
          <a:blip r:embed="rId2"/>
          <a:stretch>
            <a:fillRect/>
          </a:stretch>
        </p:blipFill>
        <p:spPr>
          <a:xfrm>
            <a:off x="2318656" y="976184"/>
            <a:ext cx="6812303" cy="5503389"/>
          </a:xfrm>
        </p:spPr>
      </p:pic>
      <p:sp>
        <p:nvSpPr>
          <p:cNvPr id="4" name="Slide Number Placeholder 3">
            <a:extLst>
              <a:ext uri="{FF2B5EF4-FFF2-40B4-BE49-F238E27FC236}">
                <a16:creationId xmlns:a16="http://schemas.microsoft.com/office/drawing/2014/main" id="{797ACB17-40AC-9843-A064-CF4CFE38AFAC}"/>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32</a:t>
            </a:fld>
            <a:endParaRPr lang="en-US" dirty="0"/>
          </a:p>
        </p:txBody>
      </p:sp>
    </p:spTree>
    <p:extLst>
      <p:ext uri="{BB962C8B-B14F-4D97-AF65-F5344CB8AC3E}">
        <p14:creationId xmlns:p14="http://schemas.microsoft.com/office/powerpoint/2010/main" val="3197902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979C-B47A-B543-B3E9-523335E04780}"/>
              </a:ext>
            </a:extLst>
          </p:cNvPr>
          <p:cNvSpPr>
            <a:spLocks noGrp="1"/>
          </p:cNvSpPr>
          <p:nvPr>
            <p:ph type="title"/>
          </p:nvPr>
        </p:nvSpPr>
        <p:spPr/>
        <p:txBody>
          <a:bodyPr>
            <a:normAutofit fontScale="90000"/>
          </a:bodyPr>
          <a:lstStyle/>
          <a:p>
            <a:r>
              <a:rPr lang="en-US" dirty="0"/>
              <a:t>Distribution by Evaluation Measure Category</a:t>
            </a:r>
          </a:p>
        </p:txBody>
      </p:sp>
      <p:pic>
        <p:nvPicPr>
          <p:cNvPr id="6" name="Content Placeholder 5">
            <a:extLst>
              <a:ext uri="{FF2B5EF4-FFF2-40B4-BE49-F238E27FC236}">
                <a16:creationId xmlns:a16="http://schemas.microsoft.com/office/drawing/2014/main" id="{090ADA1A-BB3B-1E4C-80CE-9C35698B00D0}"/>
              </a:ext>
            </a:extLst>
          </p:cNvPr>
          <p:cNvPicPr>
            <a:picLocks noGrp="1" noChangeAspect="1"/>
          </p:cNvPicPr>
          <p:nvPr>
            <p:ph idx="1"/>
          </p:nvPr>
        </p:nvPicPr>
        <p:blipFill>
          <a:blip r:embed="rId2"/>
          <a:stretch>
            <a:fillRect/>
          </a:stretch>
        </p:blipFill>
        <p:spPr>
          <a:xfrm>
            <a:off x="1534885" y="976184"/>
            <a:ext cx="7563417" cy="4921175"/>
          </a:xfrm>
        </p:spPr>
      </p:pic>
      <p:sp>
        <p:nvSpPr>
          <p:cNvPr id="4" name="Slide Number Placeholder 3">
            <a:extLst>
              <a:ext uri="{FF2B5EF4-FFF2-40B4-BE49-F238E27FC236}">
                <a16:creationId xmlns:a16="http://schemas.microsoft.com/office/drawing/2014/main" id="{36C37380-41EB-D34D-A501-06EBC37F7C4D}"/>
              </a:ext>
            </a:extLst>
          </p:cNvPr>
          <p:cNvSpPr>
            <a:spLocks noGrp="1"/>
          </p:cNvSpPr>
          <p:nvPr>
            <p:ph type="sldNum" sz="quarter" idx="12"/>
          </p:nvPr>
        </p:nvSpPr>
        <p:spPr/>
        <p:txBody>
          <a:bodyPr/>
          <a:lstStyle/>
          <a:p>
            <a:fld id="{79D6BE41-4F07-9843-B89E-F43C6BF0BE36}" type="slidenum">
              <a:rPr lang="en-US" smtClean="0"/>
              <a:pPr/>
              <a:t>33</a:t>
            </a:fld>
            <a:endParaRPr lang="en-US" dirty="0"/>
          </a:p>
        </p:txBody>
      </p:sp>
    </p:spTree>
    <p:extLst>
      <p:ext uri="{BB962C8B-B14F-4D97-AF65-F5344CB8AC3E}">
        <p14:creationId xmlns:p14="http://schemas.microsoft.com/office/powerpoint/2010/main" val="3230058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F0CC-1809-FE46-B461-041231083FDE}"/>
              </a:ext>
            </a:extLst>
          </p:cNvPr>
          <p:cNvSpPr>
            <a:spLocks noGrp="1"/>
          </p:cNvSpPr>
          <p:nvPr>
            <p:ph type="title"/>
          </p:nvPr>
        </p:nvSpPr>
        <p:spPr/>
        <p:txBody>
          <a:bodyPr/>
          <a:lstStyle/>
          <a:p>
            <a:r>
              <a:rPr lang="en-US" dirty="0"/>
              <a:t>Distribution by Evaluation Measure</a:t>
            </a:r>
          </a:p>
        </p:txBody>
      </p:sp>
      <p:pic>
        <p:nvPicPr>
          <p:cNvPr id="5" name="Content Placeholder 4">
            <a:extLst>
              <a:ext uri="{FF2B5EF4-FFF2-40B4-BE49-F238E27FC236}">
                <a16:creationId xmlns:a16="http://schemas.microsoft.com/office/drawing/2014/main" id="{DCBC067D-068B-CF41-9C84-CD711024D334}"/>
              </a:ext>
            </a:extLst>
          </p:cNvPr>
          <p:cNvPicPr>
            <a:picLocks noGrp="1" noChangeAspect="1"/>
          </p:cNvPicPr>
          <p:nvPr>
            <p:ph idx="1"/>
          </p:nvPr>
        </p:nvPicPr>
        <p:blipFill>
          <a:blip r:embed="rId2"/>
          <a:stretch>
            <a:fillRect/>
          </a:stretch>
        </p:blipFill>
        <p:spPr>
          <a:xfrm>
            <a:off x="961231" y="1707356"/>
            <a:ext cx="9804400" cy="3924300"/>
          </a:xfrm>
          <a:prstGeom prst="rect">
            <a:avLst/>
          </a:prstGeom>
        </p:spPr>
      </p:pic>
      <p:sp>
        <p:nvSpPr>
          <p:cNvPr id="4" name="Slide Number Placeholder 3">
            <a:extLst>
              <a:ext uri="{FF2B5EF4-FFF2-40B4-BE49-F238E27FC236}">
                <a16:creationId xmlns:a16="http://schemas.microsoft.com/office/drawing/2014/main" id="{423A63FB-4457-4148-BEDD-AF054154A760}"/>
              </a:ext>
            </a:extLst>
          </p:cNvPr>
          <p:cNvSpPr>
            <a:spLocks noGrp="1"/>
          </p:cNvSpPr>
          <p:nvPr>
            <p:ph type="sldNum" sz="quarter" idx="12"/>
          </p:nvPr>
        </p:nvSpPr>
        <p:spPr/>
        <p:txBody>
          <a:bodyPr/>
          <a:lstStyle/>
          <a:p>
            <a:fld id="{79D6BE41-4F07-9843-B89E-F43C6BF0BE36}" type="slidenum">
              <a:rPr lang="en-US" smtClean="0"/>
              <a:pPr/>
              <a:t>34</a:t>
            </a:fld>
            <a:endParaRPr lang="en-US" dirty="0"/>
          </a:p>
        </p:txBody>
      </p:sp>
    </p:spTree>
    <p:extLst>
      <p:ext uri="{BB962C8B-B14F-4D97-AF65-F5344CB8AC3E}">
        <p14:creationId xmlns:p14="http://schemas.microsoft.com/office/powerpoint/2010/main" val="3950257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7FDB-FB4E-4141-868F-4834D70FDC36}"/>
              </a:ext>
            </a:extLst>
          </p:cNvPr>
          <p:cNvSpPr>
            <a:spLocks noGrp="1"/>
          </p:cNvSpPr>
          <p:nvPr>
            <p:ph type="title"/>
          </p:nvPr>
        </p:nvSpPr>
        <p:spPr/>
        <p:txBody>
          <a:bodyPr/>
          <a:lstStyle/>
          <a:p>
            <a:r>
              <a:rPr lang="en-US" dirty="0"/>
              <a:t>Distribution by Tool Category</a:t>
            </a:r>
          </a:p>
        </p:txBody>
      </p:sp>
      <p:pic>
        <p:nvPicPr>
          <p:cNvPr id="6" name="Content Placeholder 5">
            <a:extLst>
              <a:ext uri="{FF2B5EF4-FFF2-40B4-BE49-F238E27FC236}">
                <a16:creationId xmlns:a16="http://schemas.microsoft.com/office/drawing/2014/main" id="{4D07198F-1353-9A4D-80A5-CAADAA01F97B}"/>
              </a:ext>
            </a:extLst>
          </p:cNvPr>
          <p:cNvPicPr>
            <a:picLocks noGrp="1" noChangeAspect="1"/>
          </p:cNvPicPr>
          <p:nvPr>
            <p:ph idx="1"/>
          </p:nvPr>
        </p:nvPicPr>
        <p:blipFill>
          <a:blip r:embed="rId2"/>
          <a:stretch>
            <a:fillRect/>
          </a:stretch>
        </p:blipFill>
        <p:spPr>
          <a:xfrm>
            <a:off x="2090057" y="1139469"/>
            <a:ext cx="6910274" cy="4586732"/>
          </a:xfrm>
        </p:spPr>
      </p:pic>
      <p:sp>
        <p:nvSpPr>
          <p:cNvPr id="4" name="Slide Number Placeholder 3">
            <a:extLst>
              <a:ext uri="{FF2B5EF4-FFF2-40B4-BE49-F238E27FC236}">
                <a16:creationId xmlns:a16="http://schemas.microsoft.com/office/drawing/2014/main" id="{62DC4D4E-00AA-A24A-A9B9-8AC71018D364}"/>
              </a:ext>
            </a:extLst>
          </p:cNvPr>
          <p:cNvSpPr>
            <a:spLocks noGrp="1"/>
          </p:cNvSpPr>
          <p:nvPr>
            <p:ph type="sldNum" sz="quarter" idx="12"/>
          </p:nvPr>
        </p:nvSpPr>
        <p:spPr/>
        <p:txBody>
          <a:bodyPr/>
          <a:lstStyle/>
          <a:p>
            <a:fld id="{79D6BE41-4F07-9843-B89E-F43C6BF0BE36}" type="slidenum">
              <a:rPr lang="en-US" smtClean="0"/>
              <a:pPr/>
              <a:t>35</a:t>
            </a:fld>
            <a:endParaRPr lang="en-US" dirty="0"/>
          </a:p>
        </p:txBody>
      </p:sp>
    </p:spTree>
    <p:extLst>
      <p:ext uri="{BB962C8B-B14F-4D97-AF65-F5344CB8AC3E}">
        <p14:creationId xmlns:p14="http://schemas.microsoft.com/office/powerpoint/2010/main" val="1526325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7141-64DF-1841-A496-699F23DA4C48}"/>
              </a:ext>
            </a:extLst>
          </p:cNvPr>
          <p:cNvSpPr>
            <a:spLocks noGrp="1"/>
          </p:cNvSpPr>
          <p:nvPr>
            <p:ph type="title"/>
          </p:nvPr>
        </p:nvSpPr>
        <p:spPr/>
        <p:txBody>
          <a:bodyPr/>
          <a:lstStyle/>
          <a:p>
            <a:r>
              <a:rPr lang="en-US" dirty="0"/>
              <a:t>Distribution by Features (partially)</a:t>
            </a:r>
          </a:p>
        </p:txBody>
      </p:sp>
      <p:pic>
        <p:nvPicPr>
          <p:cNvPr id="5" name="Content Placeholder 4">
            <a:extLst>
              <a:ext uri="{FF2B5EF4-FFF2-40B4-BE49-F238E27FC236}">
                <a16:creationId xmlns:a16="http://schemas.microsoft.com/office/drawing/2014/main" id="{D0B78522-016B-794D-8934-8730FA488F29}"/>
              </a:ext>
            </a:extLst>
          </p:cNvPr>
          <p:cNvPicPr>
            <a:picLocks noGrp="1" noChangeAspect="1"/>
          </p:cNvPicPr>
          <p:nvPr>
            <p:ph idx="1"/>
          </p:nvPr>
        </p:nvPicPr>
        <p:blipFill>
          <a:blip r:embed="rId2"/>
          <a:stretch>
            <a:fillRect/>
          </a:stretch>
        </p:blipFill>
        <p:spPr>
          <a:xfrm>
            <a:off x="929481" y="2043906"/>
            <a:ext cx="9867900" cy="3251200"/>
          </a:xfrm>
          <a:prstGeom prst="rect">
            <a:avLst/>
          </a:prstGeom>
        </p:spPr>
      </p:pic>
      <p:sp>
        <p:nvSpPr>
          <p:cNvPr id="4" name="Slide Number Placeholder 3">
            <a:extLst>
              <a:ext uri="{FF2B5EF4-FFF2-40B4-BE49-F238E27FC236}">
                <a16:creationId xmlns:a16="http://schemas.microsoft.com/office/drawing/2014/main" id="{016A28B9-4214-954F-957A-B8A0FEF23398}"/>
              </a:ext>
            </a:extLst>
          </p:cNvPr>
          <p:cNvSpPr>
            <a:spLocks noGrp="1"/>
          </p:cNvSpPr>
          <p:nvPr>
            <p:ph type="sldNum" sz="quarter" idx="12"/>
          </p:nvPr>
        </p:nvSpPr>
        <p:spPr/>
        <p:txBody>
          <a:bodyPr/>
          <a:lstStyle/>
          <a:p>
            <a:fld id="{79D6BE41-4F07-9843-B89E-F43C6BF0BE36}" type="slidenum">
              <a:rPr lang="en-US" smtClean="0"/>
              <a:pPr/>
              <a:t>36</a:t>
            </a:fld>
            <a:endParaRPr lang="en-US" dirty="0"/>
          </a:p>
        </p:txBody>
      </p:sp>
    </p:spTree>
    <p:extLst>
      <p:ext uri="{BB962C8B-B14F-4D97-AF65-F5344CB8AC3E}">
        <p14:creationId xmlns:p14="http://schemas.microsoft.com/office/powerpoint/2010/main" val="179934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57C7-8952-C44D-85B8-B4202510E867}"/>
              </a:ext>
            </a:extLst>
          </p:cNvPr>
          <p:cNvSpPr>
            <a:spLocks noGrp="1"/>
          </p:cNvSpPr>
          <p:nvPr>
            <p:ph type="title"/>
          </p:nvPr>
        </p:nvSpPr>
        <p:spPr/>
        <p:txBody>
          <a:bodyPr/>
          <a:lstStyle/>
          <a:p>
            <a:r>
              <a:rPr lang="en-US" dirty="0"/>
              <a:t>Distribution by Feature Category</a:t>
            </a:r>
          </a:p>
        </p:txBody>
      </p:sp>
      <p:pic>
        <p:nvPicPr>
          <p:cNvPr id="6" name="Content Placeholder 5">
            <a:extLst>
              <a:ext uri="{FF2B5EF4-FFF2-40B4-BE49-F238E27FC236}">
                <a16:creationId xmlns:a16="http://schemas.microsoft.com/office/drawing/2014/main" id="{1EDA157F-0EF1-CA45-9EB5-18B3CAE8859C}"/>
              </a:ext>
            </a:extLst>
          </p:cNvPr>
          <p:cNvPicPr>
            <a:picLocks noGrp="1" noChangeAspect="1"/>
          </p:cNvPicPr>
          <p:nvPr>
            <p:ph idx="1"/>
          </p:nvPr>
        </p:nvPicPr>
        <p:blipFill>
          <a:blip r:embed="rId2"/>
          <a:stretch>
            <a:fillRect/>
          </a:stretch>
        </p:blipFill>
        <p:spPr>
          <a:xfrm>
            <a:off x="2008410" y="1470619"/>
            <a:ext cx="8222725" cy="4341867"/>
          </a:xfrm>
        </p:spPr>
      </p:pic>
      <p:sp>
        <p:nvSpPr>
          <p:cNvPr id="4" name="Slide Number Placeholder 3">
            <a:extLst>
              <a:ext uri="{FF2B5EF4-FFF2-40B4-BE49-F238E27FC236}">
                <a16:creationId xmlns:a16="http://schemas.microsoft.com/office/drawing/2014/main" id="{EC3F95C5-BCBD-1047-918F-78FAD6F55D63}"/>
              </a:ext>
            </a:extLst>
          </p:cNvPr>
          <p:cNvSpPr>
            <a:spLocks noGrp="1"/>
          </p:cNvSpPr>
          <p:nvPr>
            <p:ph type="sldNum" sz="quarter" idx="12"/>
          </p:nvPr>
        </p:nvSpPr>
        <p:spPr/>
        <p:txBody>
          <a:bodyPr/>
          <a:lstStyle/>
          <a:p>
            <a:fld id="{79D6BE41-4F07-9843-B89E-F43C6BF0BE36}" type="slidenum">
              <a:rPr lang="en-US" smtClean="0"/>
              <a:pPr/>
              <a:t>37</a:t>
            </a:fld>
            <a:endParaRPr lang="en-US" dirty="0"/>
          </a:p>
        </p:txBody>
      </p:sp>
    </p:spTree>
    <p:extLst>
      <p:ext uri="{BB962C8B-B14F-4D97-AF65-F5344CB8AC3E}">
        <p14:creationId xmlns:p14="http://schemas.microsoft.com/office/powerpoint/2010/main" val="2520709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E18A-B4AD-324F-AF09-4BEFB01EE482}"/>
              </a:ext>
            </a:extLst>
          </p:cNvPr>
          <p:cNvSpPr>
            <a:spLocks noGrp="1"/>
          </p:cNvSpPr>
          <p:nvPr>
            <p:ph type="title"/>
          </p:nvPr>
        </p:nvSpPr>
        <p:spPr/>
        <p:txBody>
          <a:bodyPr/>
          <a:lstStyle/>
          <a:p>
            <a:r>
              <a:rPr lang="en-US" dirty="0"/>
              <a:t>Distribution by Feature Selection Method</a:t>
            </a:r>
          </a:p>
        </p:txBody>
      </p:sp>
      <p:pic>
        <p:nvPicPr>
          <p:cNvPr id="5" name="Content Placeholder 4">
            <a:extLst>
              <a:ext uri="{FF2B5EF4-FFF2-40B4-BE49-F238E27FC236}">
                <a16:creationId xmlns:a16="http://schemas.microsoft.com/office/drawing/2014/main" id="{6967C542-BC63-F54B-8799-3AE21F681B17}"/>
              </a:ext>
            </a:extLst>
          </p:cNvPr>
          <p:cNvPicPr>
            <a:picLocks noGrp="1" noChangeAspect="1"/>
          </p:cNvPicPr>
          <p:nvPr>
            <p:ph idx="1"/>
          </p:nvPr>
        </p:nvPicPr>
        <p:blipFill>
          <a:blip r:embed="rId2"/>
          <a:stretch>
            <a:fillRect/>
          </a:stretch>
        </p:blipFill>
        <p:spPr>
          <a:xfrm>
            <a:off x="450390" y="2204358"/>
            <a:ext cx="10910623" cy="2003992"/>
          </a:xfrm>
          <a:prstGeom prst="rect">
            <a:avLst/>
          </a:prstGeom>
        </p:spPr>
      </p:pic>
      <p:sp>
        <p:nvSpPr>
          <p:cNvPr id="4" name="Slide Number Placeholder 3">
            <a:extLst>
              <a:ext uri="{FF2B5EF4-FFF2-40B4-BE49-F238E27FC236}">
                <a16:creationId xmlns:a16="http://schemas.microsoft.com/office/drawing/2014/main" id="{188C28C4-2884-1D4B-B3ED-E39B0AF9C7CF}"/>
              </a:ext>
            </a:extLst>
          </p:cNvPr>
          <p:cNvSpPr>
            <a:spLocks noGrp="1"/>
          </p:cNvSpPr>
          <p:nvPr>
            <p:ph type="sldNum" sz="quarter" idx="12"/>
          </p:nvPr>
        </p:nvSpPr>
        <p:spPr/>
        <p:txBody>
          <a:bodyPr/>
          <a:lstStyle/>
          <a:p>
            <a:fld id="{79D6BE41-4F07-9843-B89E-F43C6BF0BE36}" type="slidenum">
              <a:rPr lang="en-US" smtClean="0"/>
              <a:pPr/>
              <a:t>38</a:t>
            </a:fld>
            <a:endParaRPr lang="en-US" dirty="0"/>
          </a:p>
        </p:txBody>
      </p:sp>
    </p:spTree>
    <p:extLst>
      <p:ext uri="{BB962C8B-B14F-4D97-AF65-F5344CB8AC3E}">
        <p14:creationId xmlns:p14="http://schemas.microsoft.com/office/powerpoint/2010/main" val="1980794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59CD-C595-C94F-A493-60FB28DC755C}"/>
              </a:ext>
            </a:extLst>
          </p:cNvPr>
          <p:cNvSpPr>
            <a:spLocks noGrp="1"/>
          </p:cNvSpPr>
          <p:nvPr>
            <p:ph type="title"/>
          </p:nvPr>
        </p:nvSpPr>
        <p:spPr/>
        <p:txBody>
          <a:bodyPr/>
          <a:lstStyle/>
          <a:p>
            <a:r>
              <a:rPr lang="en-US" dirty="0"/>
              <a:t>Paper Distribution by FLOSS</a:t>
            </a:r>
          </a:p>
        </p:txBody>
      </p:sp>
      <p:pic>
        <p:nvPicPr>
          <p:cNvPr id="5" name="Content Placeholder 4">
            <a:extLst>
              <a:ext uri="{FF2B5EF4-FFF2-40B4-BE49-F238E27FC236}">
                <a16:creationId xmlns:a16="http://schemas.microsoft.com/office/drawing/2014/main" id="{0B0B8EE7-2919-9441-9279-EE49860273ED}"/>
              </a:ext>
            </a:extLst>
          </p:cNvPr>
          <p:cNvPicPr>
            <a:picLocks noGrp="1" noChangeAspect="1"/>
          </p:cNvPicPr>
          <p:nvPr>
            <p:ph idx="1"/>
          </p:nvPr>
        </p:nvPicPr>
        <p:blipFill>
          <a:blip r:embed="rId2"/>
          <a:stretch>
            <a:fillRect/>
          </a:stretch>
        </p:blipFill>
        <p:spPr>
          <a:xfrm>
            <a:off x="2332848" y="1162050"/>
            <a:ext cx="7061167" cy="5014913"/>
          </a:xfrm>
          <a:prstGeom prst="rect">
            <a:avLst/>
          </a:prstGeom>
        </p:spPr>
      </p:pic>
      <p:sp>
        <p:nvSpPr>
          <p:cNvPr id="4" name="Slide Number Placeholder 3">
            <a:extLst>
              <a:ext uri="{FF2B5EF4-FFF2-40B4-BE49-F238E27FC236}">
                <a16:creationId xmlns:a16="http://schemas.microsoft.com/office/drawing/2014/main" id="{D015CA07-A48F-8E4A-9929-404339D20B38}"/>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39</a:t>
            </a:fld>
            <a:endParaRPr lang="en-US" dirty="0"/>
          </a:p>
        </p:txBody>
      </p:sp>
    </p:spTree>
    <p:extLst>
      <p:ext uri="{BB962C8B-B14F-4D97-AF65-F5344CB8AC3E}">
        <p14:creationId xmlns:p14="http://schemas.microsoft.com/office/powerpoint/2010/main" val="9313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109452-6DEB-2444-BA94-821DF3943028}"/>
              </a:ext>
            </a:extLst>
          </p:cNvPr>
          <p:cNvPicPr>
            <a:picLocks noChangeAspect="1"/>
          </p:cNvPicPr>
          <p:nvPr/>
        </p:nvPicPr>
        <p:blipFill>
          <a:blip r:embed="rId3"/>
          <a:stretch>
            <a:fillRect/>
          </a:stretch>
        </p:blipFill>
        <p:spPr>
          <a:xfrm>
            <a:off x="508757" y="1272565"/>
            <a:ext cx="11179234" cy="4737976"/>
          </a:xfrm>
          <a:prstGeom prst="rect">
            <a:avLst/>
          </a:prstGeom>
        </p:spPr>
      </p:pic>
      <p:sp>
        <p:nvSpPr>
          <p:cNvPr id="2" name="Slide Number Placeholder 1">
            <a:extLst>
              <a:ext uri="{FF2B5EF4-FFF2-40B4-BE49-F238E27FC236}">
                <a16:creationId xmlns:a16="http://schemas.microsoft.com/office/drawing/2014/main" id="{336E4080-75D4-F440-A228-DBF3D7401C5E}"/>
              </a:ext>
            </a:extLst>
          </p:cNvPr>
          <p:cNvSpPr>
            <a:spLocks noGrp="1"/>
          </p:cNvSpPr>
          <p:nvPr>
            <p:ph type="sldNum" sz="quarter" idx="12"/>
          </p:nvPr>
        </p:nvSpPr>
        <p:spPr/>
        <p:txBody>
          <a:bodyPr/>
          <a:lstStyle/>
          <a:p>
            <a:fld id="{79D6BE41-4F07-9843-B89E-F43C6BF0BE36}" type="slidenum">
              <a:rPr lang="en-US" smtClean="0"/>
              <a:pPr/>
              <a:t>4</a:t>
            </a:fld>
            <a:endParaRPr lang="en-US" dirty="0"/>
          </a:p>
        </p:txBody>
      </p:sp>
      <p:sp>
        <p:nvSpPr>
          <p:cNvPr id="4" name="Title 3">
            <a:extLst>
              <a:ext uri="{FF2B5EF4-FFF2-40B4-BE49-F238E27FC236}">
                <a16:creationId xmlns:a16="http://schemas.microsoft.com/office/drawing/2014/main" id="{3E0D6F9E-2EE9-A84A-AFE3-7DC21B50F63C}"/>
              </a:ext>
            </a:extLst>
          </p:cNvPr>
          <p:cNvSpPr>
            <a:spLocks noGrp="1"/>
          </p:cNvSpPr>
          <p:nvPr>
            <p:ph type="title"/>
          </p:nvPr>
        </p:nvSpPr>
        <p:spPr/>
        <p:txBody>
          <a:bodyPr/>
          <a:lstStyle/>
          <a:p>
            <a:r>
              <a:rPr lang="en-US" dirty="0"/>
              <a:t>Context</a:t>
            </a:r>
          </a:p>
        </p:txBody>
      </p:sp>
      <p:sp>
        <p:nvSpPr>
          <p:cNvPr id="5" name="TextBox 4">
            <a:extLst>
              <a:ext uri="{FF2B5EF4-FFF2-40B4-BE49-F238E27FC236}">
                <a16:creationId xmlns:a16="http://schemas.microsoft.com/office/drawing/2014/main" id="{6E1942E5-7CBA-3541-B38F-7F2B79B40E7E}"/>
              </a:ext>
            </a:extLst>
          </p:cNvPr>
          <p:cNvSpPr txBox="1"/>
          <p:nvPr/>
        </p:nvSpPr>
        <p:spPr>
          <a:xfrm>
            <a:off x="9073103" y="5779708"/>
            <a:ext cx="2762616" cy="461665"/>
          </a:xfrm>
          <a:prstGeom prst="rect">
            <a:avLst/>
          </a:prstGeom>
          <a:noFill/>
        </p:spPr>
        <p:txBody>
          <a:bodyPr wrap="none" rtlCol="0">
            <a:spAutoFit/>
          </a:bodyPr>
          <a:lstStyle/>
          <a:p>
            <a:r>
              <a:rPr lang="en-US" sz="2400" b="1" dirty="0">
                <a:solidFill>
                  <a:schemeClr val="tx1">
                    <a:lumMod val="65000"/>
                    <a:lumOff val="35000"/>
                  </a:schemeClr>
                </a:solidFill>
              </a:rPr>
              <a:t>Bug Report Example</a:t>
            </a:r>
          </a:p>
        </p:txBody>
      </p:sp>
    </p:spTree>
    <p:extLst>
      <p:ext uri="{BB962C8B-B14F-4D97-AF65-F5344CB8AC3E}">
        <p14:creationId xmlns:p14="http://schemas.microsoft.com/office/powerpoint/2010/main" val="2147134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EA16-62F9-294E-AC47-DC4C10240A5C}"/>
              </a:ext>
            </a:extLst>
          </p:cNvPr>
          <p:cNvSpPr>
            <a:spLocks noGrp="1"/>
          </p:cNvSpPr>
          <p:nvPr>
            <p:ph type="title"/>
          </p:nvPr>
        </p:nvSpPr>
        <p:spPr/>
        <p:txBody>
          <a:bodyPr/>
          <a:lstStyle/>
          <a:p>
            <a:r>
              <a:rPr lang="en-US" dirty="0"/>
              <a:t>Distribution by FLOSS Category</a:t>
            </a:r>
          </a:p>
        </p:txBody>
      </p:sp>
      <p:pic>
        <p:nvPicPr>
          <p:cNvPr id="6" name="Content Placeholder 5">
            <a:extLst>
              <a:ext uri="{FF2B5EF4-FFF2-40B4-BE49-F238E27FC236}">
                <a16:creationId xmlns:a16="http://schemas.microsoft.com/office/drawing/2014/main" id="{B5DECD5B-E5E8-6E42-A684-A1BFA8DC396B}"/>
              </a:ext>
            </a:extLst>
          </p:cNvPr>
          <p:cNvPicPr>
            <a:picLocks noGrp="1" noChangeAspect="1"/>
          </p:cNvPicPr>
          <p:nvPr>
            <p:ph idx="1"/>
          </p:nvPr>
        </p:nvPicPr>
        <p:blipFill>
          <a:blip r:embed="rId2"/>
          <a:stretch>
            <a:fillRect/>
          </a:stretch>
        </p:blipFill>
        <p:spPr>
          <a:xfrm>
            <a:off x="2955131" y="1320006"/>
            <a:ext cx="5816600" cy="4699000"/>
          </a:xfrm>
        </p:spPr>
      </p:pic>
      <p:sp>
        <p:nvSpPr>
          <p:cNvPr id="4" name="Slide Number Placeholder 3">
            <a:extLst>
              <a:ext uri="{FF2B5EF4-FFF2-40B4-BE49-F238E27FC236}">
                <a16:creationId xmlns:a16="http://schemas.microsoft.com/office/drawing/2014/main" id="{AF415C27-85E6-7B44-B466-0B8230DDC1BE}"/>
              </a:ext>
            </a:extLst>
          </p:cNvPr>
          <p:cNvSpPr>
            <a:spLocks noGrp="1"/>
          </p:cNvSpPr>
          <p:nvPr>
            <p:ph type="sldNum" sz="quarter" idx="12"/>
          </p:nvPr>
        </p:nvSpPr>
        <p:spPr/>
        <p:txBody>
          <a:bodyPr/>
          <a:lstStyle/>
          <a:p>
            <a:fld id="{79D6BE41-4F07-9843-B89E-F43C6BF0BE36}" type="slidenum">
              <a:rPr lang="en-US" smtClean="0"/>
              <a:pPr/>
              <a:t>40</a:t>
            </a:fld>
            <a:endParaRPr lang="en-US" dirty="0"/>
          </a:p>
        </p:txBody>
      </p:sp>
    </p:spTree>
    <p:extLst>
      <p:ext uri="{BB962C8B-B14F-4D97-AF65-F5344CB8AC3E}">
        <p14:creationId xmlns:p14="http://schemas.microsoft.com/office/powerpoint/2010/main" val="1425469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67E-EB05-EC45-8581-BB22E26E9B47}"/>
              </a:ext>
            </a:extLst>
          </p:cNvPr>
          <p:cNvSpPr>
            <a:spLocks noGrp="1"/>
          </p:cNvSpPr>
          <p:nvPr>
            <p:ph type="title"/>
          </p:nvPr>
        </p:nvSpPr>
        <p:spPr/>
        <p:txBody>
          <a:bodyPr/>
          <a:lstStyle/>
          <a:p>
            <a:r>
              <a:rPr lang="en-US" dirty="0"/>
              <a:t>Distribution by TM methods</a:t>
            </a:r>
          </a:p>
        </p:txBody>
      </p:sp>
      <p:pic>
        <p:nvPicPr>
          <p:cNvPr id="5" name="Content Placeholder 4">
            <a:extLst>
              <a:ext uri="{FF2B5EF4-FFF2-40B4-BE49-F238E27FC236}">
                <a16:creationId xmlns:a16="http://schemas.microsoft.com/office/drawing/2014/main" id="{494CF064-431D-DF42-8616-61FAE8BC8193}"/>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4E715539-7A95-084A-A935-2C062337006F}"/>
              </a:ext>
            </a:extLst>
          </p:cNvPr>
          <p:cNvSpPr>
            <a:spLocks noGrp="1"/>
          </p:cNvSpPr>
          <p:nvPr>
            <p:ph type="sldNum" sz="quarter" idx="12"/>
          </p:nvPr>
        </p:nvSpPr>
        <p:spPr/>
        <p:txBody>
          <a:bodyPr/>
          <a:lstStyle/>
          <a:p>
            <a:fld id="{79D6BE41-4F07-9843-B89E-F43C6BF0BE36}" type="slidenum">
              <a:rPr lang="en-US" smtClean="0"/>
              <a:pPr/>
              <a:t>41</a:t>
            </a:fld>
            <a:endParaRPr lang="en-US" dirty="0"/>
          </a:p>
        </p:txBody>
      </p:sp>
    </p:spTree>
    <p:extLst>
      <p:ext uri="{BB962C8B-B14F-4D97-AF65-F5344CB8AC3E}">
        <p14:creationId xmlns:p14="http://schemas.microsoft.com/office/powerpoint/2010/main" val="163563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6F19-40D1-534D-8D6D-112C881E58A7}"/>
              </a:ext>
            </a:extLst>
          </p:cNvPr>
          <p:cNvSpPr>
            <a:spLocks noGrp="1"/>
          </p:cNvSpPr>
          <p:nvPr>
            <p:ph type="title"/>
          </p:nvPr>
        </p:nvSpPr>
        <p:spPr/>
        <p:txBody>
          <a:bodyPr/>
          <a:lstStyle/>
          <a:p>
            <a:r>
              <a:rPr lang="en-US" dirty="0"/>
              <a:t>Distribution by ML Algorithms</a:t>
            </a:r>
          </a:p>
        </p:txBody>
      </p:sp>
      <p:pic>
        <p:nvPicPr>
          <p:cNvPr id="5" name="Content Placeholder 4">
            <a:extLst>
              <a:ext uri="{FF2B5EF4-FFF2-40B4-BE49-F238E27FC236}">
                <a16:creationId xmlns:a16="http://schemas.microsoft.com/office/drawing/2014/main" id="{B0BE3850-C0FC-0248-8257-5F5DE5C836EC}"/>
              </a:ext>
            </a:extLst>
          </p:cNvPr>
          <p:cNvPicPr>
            <a:picLocks noGrp="1" noChangeAspect="1"/>
          </p:cNvPicPr>
          <p:nvPr>
            <p:ph idx="1"/>
          </p:nvPr>
        </p:nvPicPr>
        <p:blipFill>
          <a:blip r:embed="rId2"/>
          <a:stretch>
            <a:fillRect/>
          </a:stretch>
        </p:blipFill>
        <p:spPr>
          <a:xfrm>
            <a:off x="1005681" y="1205706"/>
            <a:ext cx="9715500" cy="4927600"/>
          </a:xfrm>
          <a:prstGeom prst="rect">
            <a:avLst/>
          </a:prstGeom>
        </p:spPr>
      </p:pic>
      <p:sp>
        <p:nvSpPr>
          <p:cNvPr id="4" name="Slide Number Placeholder 3">
            <a:extLst>
              <a:ext uri="{FF2B5EF4-FFF2-40B4-BE49-F238E27FC236}">
                <a16:creationId xmlns:a16="http://schemas.microsoft.com/office/drawing/2014/main" id="{CFB3DC4C-F3AD-A547-BC35-A28AF3C921C1}"/>
              </a:ext>
            </a:extLst>
          </p:cNvPr>
          <p:cNvSpPr>
            <a:spLocks noGrp="1"/>
          </p:cNvSpPr>
          <p:nvPr>
            <p:ph type="sldNum" sz="quarter" idx="12"/>
          </p:nvPr>
        </p:nvSpPr>
        <p:spPr/>
        <p:txBody>
          <a:bodyPr/>
          <a:lstStyle/>
          <a:p>
            <a:fld id="{79D6BE41-4F07-9843-B89E-F43C6BF0BE36}" type="slidenum">
              <a:rPr lang="en-US" smtClean="0"/>
              <a:pPr/>
              <a:t>42</a:t>
            </a:fld>
            <a:endParaRPr lang="en-US" dirty="0"/>
          </a:p>
        </p:txBody>
      </p:sp>
    </p:spTree>
    <p:extLst>
      <p:ext uri="{BB962C8B-B14F-4D97-AF65-F5344CB8AC3E}">
        <p14:creationId xmlns:p14="http://schemas.microsoft.com/office/powerpoint/2010/main" val="74598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AAC8-9EED-F643-8C8E-93ADD3F9ECB4}"/>
              </a:ext>
            </a:extLst>
          </p:cNvPr>
          <p:cNvSpPr>
            <a:spLocks noGrp="1"/>
          </p:cNvSpPr>
          <p:nvPr>
            <p:ph type="title"/>
          </p:nvPr>
        </p:nvSpPr>
        <p:spPr/>
        <p:txBody>
          <a:bodyPr/>
          <a:lstStyle/>
          <a:p>
            <a:r>
              <a:rPr lang="en-US" dirty="0"/>
              <a:t>Distribution by ML Category</a:t>
            </a:r>
          </a:p>
        </p:txBody>
      </p:sp>
      <p:pic>
        <p:nvPicPr>
          <p:cNvPr id="6" name="Content Placeholder 5">
            <a:extLst>
              <a:ext uri="{FF2B5EF4-FFF2-40B4-BE49-F238E27FC236}">
                <a16:creationId xmlns:a16="http://schemas.microsoft.com/office/drawing/2014/main" id="{13CBEC54-33A9-FE4B-8362-564D390122F8}"/>
              </a:ext>
            </a:extLst>
          </p:cNvPr>
          <p:cNvPicPr>
            <a:picLocks noGrp="1" noChangeAspect="1"/>
          </p:cNvPicPr>
          <p:nvPr>
            <p:ph idx="1"/>
          </p:nvPr>
        </p:nvPicPr>
        <p:blipFill>
          <a:blip r:embed="rId2"/>
          <a:stretch>
            <a:fillRect/>
          </a:stretch>
        </p:blipFill>
        <p:spPr>
          <a:xfrm>
            <a:off x="2351314" y="1144390"/>
            <a:ext cx="6616360" cy="5345094"/>
          </a:xfrm>
        </p:spPr>
      </p:pic>
      <p:sp>
        <p:nvSpPr>
          <p:cNvPr id="4" name="Slide Number Placeholder 3">
            <a:extLst>
              <a:ext uri="{FF2B5EF4-FFF2-40B4-BE49-F238E27FC236}">
                <a16:creationId xmlns:a16="http://schemas.microsoft.com/office/drawing/2014/main" id="{B1C59DAB-84A9-9D4F-9D9D-BB4B7C3A326F}"/>
              </a:ext>
            </a:extLst>
          </p:cNvPr>
          <p:cNvSpPr>
            <a:spLocks noGrp="1"/>
          </p:cNvSpPr>
          <p:nvPr>
            <p:ph type="sldNum" sz="quarter" idx="12"/>
          </p:nvPr>
        </p:nvSpPr>
        <p:spPr/>
        <p:txBody>
          <a:bodyPr/>
          <a:lstStyle/>
          <a:p>
            <a:fld id="{79D6BE41-4F07-9843-B89E-F43C6BF0BE36}" type="slidenum">
              <a:rPr lang="en-US" smtClean="0"/>
              <a:pPr/>
              <a:t>43</a:t>
            </a:fld>
            <a:endParaRPr lang="en-US" dirty="0"/>
          </a:p>
        </p:txBody>
      </p:sp>
    </p:spTree>
    <p:extLst>
      <p:ext uri="{BB962C8B-B14F-4D97-AF65-F5344CB8AC3E}">
        <p14:creationId xmlns:p14="http://schemas.microsoft.com/office/powerpoint/2010/main" val="1240840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7F61-65C3-A348-94D2-5472C5852776}"/>
              </a:ext>
            </a:extLst>
          </p:cNvPr>
          <p:cNvSpPr>
            <a:spLocks noGrp="1"/>
          </p:cNvSpPr>
          <p:nvPr>
            <p:ph type="title"/>
          </p:nvPr>
        </p:nvSpPr>
        <p:spPr/>
        <p:txBody>
          <a:bodyPr/>
          <a:lstStyle/>
          <a:p>
            <a:r>
              <a:rPr lang="en-US" dirty="0"/>
              <a:t>Paper Distribution by Prediction Problem</a:t>
            </a:r>
          </a:p>
        </p:txBody>
      </p:sp>
      <p:pic>
        <p:nvPicPr>
          <p:cNvPr id="5" name="Content Placeholder 4">
            <a:extLst>
              <a:ext uri="{FF2B5EF4-FFF2-40B4-BE49-F238E27FC236}">
                <a16:creationId xmlns:a16="http://schemas.microsoft.com/office/drawing/2014/main" id="{3CA99D1C-EEAB-6745-917B-390492C786A6}"/>
              </a:ext>
            </a:extLst>
          </p:cNvPr>
          <p:cNvPicPr>
            <a:picLocks noGrp="1" noChangeAspect="1"/>
          </p:cNvPicPr>
          <p:nvPr>
            <p:ph idx="1"/>
          </p:nvPr>
        </p:nvPicPr>
        <p:blipFill>
          <a:blip r:embed="rId2"/>
          <a:stretch>
            <a:fillRect/>
          </a:stretch>
        </p:blipFill>
        <p:spPr>
          <a:xfrm>
            <a:off x="1520031" y="3161506"/>
            <a:ext cx="8686800" cy="1016000"/>
          </a:xfrm>
          <a:prstGeom prst="rect">
            <a:avLst/>
          </a:prstGeom>
        </p:spPr>
      </p:pic>
      <p:sp>
        <p:nvSpPr>
          <p:cNvPr id="4" name="Slide Number Placeholder 3">
            <a:extLst>
              <a:ext uri="{FF2B5EF4-FFF2-40B4-BE49-F238E27FC236}">
                <a16:creationId xmlns:a16="http://schemas.microsoft.com/office/drawing/2014/main" id="{C87B521E-83FE-9D40-8151-B01A271247BB}"/>
              </a:ext>
            </a:extLst>
          </p:cNvPr>
          <p:cNvSpPr>
            <a:spLocks noGrp="1"/>
          </p:cNvSpPr>
          <p:nvPr>
            <p:ph type="sldNum" sz="quarter" idx="12"/>
          </p:nvPr>
        </p:nvSpPr>
        <p:spPr/>
        <p:txBody>
          <a:bodyPr/>
          <a:lstStyle/>
          <a:p>
            <a:fld id="{79D6BE41-4F07-9843-B89E-F43C6BF0BE36}" type="slidenum">
              <a:rPr lang="en-US" smtClean="0"/>
              <a:pPr/>
              <a:t>44</a:t>
            </a:fld>
            <a:endParaRPr lang="en-US" dirty="0"/>
          </a:p>
        </p:txBody>
      </p:sp>
    </p:spTree>
    <p:extLst>
      <p:ext uri="{BB962C8B-B14F-4D97-AF65-F5344CB8AC3E}">
        <p14:creationId xmlns:p14="http://schemas.microsoft.com/office/powerpoint/2010/main" val="2548263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2517-7499-2442-918E-3DEC95C06474}"/>
              </a:ext>
            </a:extLst>
          </p:cNvPr>
          <p:cNvSpPr>
            <a:spLocks noGrp="1"/>
          </p:cNvSpPr>
          <p:nvPr>
            <p:ph type="title"/>
          </p:nvPr>
        </p:nvSpPr>
        <p:spPr/>
        <p:txBody>
          <a:bodyPr/>
          <a:lstStyle/>
          <a:p>
            <a:r>
              <a:rPr lang="en-US" dirty="0"/>
              <a:t>Distribution by Problem Category</a:t>
            </a:r>
          </a:p>
        </p:txBody>
      </p:sp>
      <p:pic>
        <p:nvPicPr>
          <p:cNvPr id="6" name="Content Placeholder 5">
            <a:extLst>
              <a:ext uri="{FF2B5EF4-FFF2-40B4-BE49-F238E27FC236}">
                <a16:creationId xmlns:a16="http://schemas.microsoft.com/office/drawing/2014/main" id="{70571ED4-CC96-314B-A9FF-54A8AEAE3430}"/>
              </a:ext>
            </a:extLst>
          </p:cNvPr>
          <p:cNvPicPr>
            <a:picLocks noGrp="1" noChangeAspect="1"/>
          </p:cNvPicPr>
          <p:nvPr>
            <p:ph idx="1"/>
          </p:nvPr>
        </p:nvPicPr>
        <p:blipFill>
          <a:blip r:embed="rId2"/>
          <a:stretch>
            <a:fillRect/>
          </a:stretch>
        </p:blipFill>
        <p:spPr>
          <a:xfrm>
            <a:off x="2041071" y="1638211"/>
            <a:ext cx="7174253" cy="4668711"/>
          </a:xfrm>
        </p:spPr>
      </p:pic>
      <p:sp>
        <p:nvSpPr>
          <p:cNvPr id="4" name="Slide Number Placeholder 3">
            <a:extLst>
              <a:ext uri="{FF2B5EF4-FFF2-40B4-BE49-F238E27FC236}">
                <a16:creationId xmlns:a16="http://schemas.microsoft.com/office/drawing/2014/main" id="{CF46CDE2-777D-BC49-93F4-E5C14B1F492E}"/>
              </a:ext>
            </a:extLst>
          </p:cNvPr>
          <p:cNvSpPr>
            <a:spLocks noGrp="1"/>
          </p:cNvSpPr>
          <p:nvPr>
            <p:ph type="sldNum" sz="quarter" idx="12"/>
          </p:nvPr>
        </p:nvSpPr>
        <p:spPr/>
        <p:txBody>
          <a:bodyPr/>
          <a:lstStyle/>
          <a:p>
            <a:fld id="{79D6BE41-4F07-9843-B89E-F43C6BF0BE36}" type="slidenum">
              <a:rPr lang="en-US" smtClean="0"/>
              <a:pPr/>
              <a:t>45</a:t>
            </a:fld>
            <a:endParaRPr lang="en-US" dirty="0"/>
          </a:p>
        </p:txBody>
      </p:sp>
    </p:spTree>
    <p:extLst>
      <p:ext uri="{BB962C8B-B14F-4D97-AF65-F5344CB8AC3E}">
        <p14:creationId xmlns:p14="http://schemas.microsoft.com/office/powerpoint/2010/main" val="1044861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08A-D25E-A448-BC7C-E0C3EAB6EA49}"/>
              </a:ext>
            </a:extLst>
          </p:cNvPr>
          <p:cNvSpPr>
            <a:spLocks noGrp="1"/>
          </p:cNvSpPr>
          <p:nvPr>
            <p:ph type="title"/>
          </p:nvPr>
        </p:nvSpPr>
        <p:spPr/>
        <p:txBody>
          <a:bodyPr/>
          <a:lstStyle/>
          <a:p>
            <a:r>
              <a:rPr lang="en-US" dirty="0"/>
              <a:t>Distribution by Sampling Methods</a:t>
            </a:r>
          </a:p>
        </p:txBody>
      </p:sp>
      <p:pic>
        <p:nvPicPr>
          <p:cNvPr id="5" name="Content Placeholder 4">
            <a:extLst>
              <a:ext uri="{FF2B5EF4-FFF2-40B4-BE49-F238E27FC236}">
                <a16:creationId xmlns:a16="http://schemas.microsoft.com/office/drawing/2014/main" id="{10F6D58F-2629-874A-A205-6BAE87C0E3A7}"/>
              </a:ext>
            </a:extLst>
          </p:cNvPr>
          <p:cNvPicPr>
            <a:picLocks noGrp="1" noChangeAspect="1"/>
          </p:cNvPicPr>
          <p:nvPr>
            <p:ph idx="1"/>
          </p:nvPr>
        </p:nvPicPr>
        <p:blipFill>
          <a:blip r:embed="rId2"/>
          <a:stretch>
            <a:fillRect/>
          </a:stretch>
        </p:blipFill>
        <p:spPr>
          <a:xfrm>
            <a:off x="865981" y="2405856"/>
            <a:ext cx="9994900" cy="2527300"/>
          </a:xfrm>
          <a:prstGeom prst="rect">
            <a:avLst/>
          </a:prstGeom>
        </p:spPr>
      </p:pic>
      <p:sp>
        <p:nvSpPr>
          <p:cNvPr id="4" name="Slide Number Placeholder 3">
            <a:extLst>
              <a:ext uri="{FF2B5EF4-FFF2-40B4-BE49-F238E27FC236}">
                <a16:creationId xmlns:a16="http://schemas.microsoft.com/office/drawing/2014/main" id="{820EB20E-5B11-4F42-A051-7CDC3873EABB}"/>
              </a:ext>
            </a:extLst>
          </p:cNvPr>
          <p:cNvSpPr>
            <a:spLocks noGrp="1"/>
          </p:cNvSpPr>
          <p:nvPr>
            <p:ph type="sldNum" sz="quarter" idx="12"/>
          </p:nvPr>
        </p:nvSpPr>
        <p:spPr/>
        <p:txBody>
          <a:bodyPr/>
          <a:lstStyle/>
          <a:p>
            <a:fld id="{79D6BE41-4F07-9843-B89E-F43C6BF0BE36}" type="slidenum">
              <a:rPr lang="en-US" smtClean="0"/>
              <a:pPr/>
              <a:t>46</a:t>
            </a:fld>
            <a:endParaRPr lang="en-US" dirty="0"/>
          </a:p>
        </p:txBody>
      </p:sp>
    </p:spTree>
    <p:extLst>
      <p:ext uri="{BB962C8B-B14F-4D97-AF65-F5344CB8AC3E}">
        <p14:creationId xmlns:p14="http://schemas.microsoft.com/office/powerpoint/2010/main" val="688826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BD14-3ACC-864F-99A7-B7970C60010C}"/>
              </a:ext>
            </a:extLst>
          </p:cNvPr>
          <p:cNvSpPr>
            <a:spLocks noGrp="1"/>
          </p:cNvSpPr>
          <p:nvPr>
            <p:ph type="title"/>
          </p:nvPr>
        </p:nvSpPr>
        <p:spPr/>
        <p:txBody>
          <a:bodyPr/>
          <a:lstStyle/>
          <a:p>
            <a:r>
              <a:rPr lang="en-US" dirty="0"/>
              <a:t>Distribution by Sampling Method Category</a:t>
            </a:r>
          </a:p>
        </p:txBody>
      </p:sp>
      <p:pic>
        <p:nvPicPr>
          <p:cNvPr id="6" name="Content Placeholder 5">
            <a:extLst>
              <a:ext uri="{FF2B5EF4-FFF2-40B4-BE49-F238E27FC236}">
                <a16:creationId xmlns:a16="http://schemas.microsoft.com/office/drawing/2014/main" id="{539C9A8C-C7B3-3B43-9046-F320C1458827}"/>
              </a:ext>
            </a:extLst>
          </p:cNvPr>
          <p:cNvPicPr>
            <a:picLocks noGrp="1" noChangeAspect="1"/>
          </p:cNvPicPr>
          <p:nvPr>
            <p:ph idx="1"/>
          </p:nvPr>
        </p:nvPicPr>
        <p:blipFill>
          <a:blip r:embed="rId2"/>
          <a:stretch>
            <a:fillRect/>
          </a:stretch>
        </p:blipFill>
        <p:spPr>
          <a:xfrm>
            <a:off x="2620377" y="1531566"/>
            <a:ext cx="6485731" cy="4219973"/>
          </a:xfrm>
        </p:spPr>
      </p:pic>
      <p:sp>
        <p:nvSpPr>
          <p:cNvPr id="4" name="Slide Number Placeholder 3">
            <a:extLst>
              <a:ext uri="{FF2B5EF4-FFF2-40B4-BE49-F238E27FC236}">
                <a16:creationId xmlns:a16="http://schemas.microsoft.com/office/drawing/2014/main" id="{7B262384-B26F-784F-A879-43F47AF473AF}"/>
              </a:ext>
            </a:extLst>
          </p:cNvPr>
          <p:cNvSpPr>
            <a:spLocks noGrp="1"/>
          </p:cNvSpPr>
          <p:nvPr>
            <p:ph type="sldNum" sz="quarter" idx="12"/>
          </p:nvPr>
        </p:nvSpPr>
        <p:spPr/>
        <p:txBody>
          <a:bodyPr/>
          <a:lstStyle/>
          <a:p>
            <a:fld id="{79D6BE41-4F07-9843-B89E-F43C6BF0BE36}" type="slidenum">
              <a:rPr lang="en-US" smtClean="0"/>
              <a:pPr/>
              <a:t>47</a:t>
            </a:fld>
            <a:endParaRPr lang="en-US" dirty="0"/>
          </a:p>
        </p:txBody>
      </p:sp>
    </p:spTree>
    <p:extLst>
      <p:ext uri="{BB962C8B-B14F-4D97-AF65-F5344CB8AC3E}">
        <p14:creationId xmlns:p14="http://schemas.microsoft.com/office/powerpoint/2010/main" val="3822742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F7F7-68AE-BB47-A37E-D9EA9B0E9C7F}"/>
              </a:ext>
            </a:extLst>
          </p:cNvPr>
          <p:cNvSpPr>
            <a:spLocks noGrp="1"/>
          </p:cNvSpPr>
          <p:nvPr>
            <p:ph type="title"/>
          </p:nvPr>
        </p:nvSpPr>
        <p:spPr/>
        <p:txBody>
          <a:bodyPr/>
          <a:lstStyle/>
          <a:p>
            <a:r>
              <a:rPr lang="en-US" dirty="0"/>
              <a:t>Distribution by Statistical Test</a:t>
            </a:r>
          </a:p>
        </p:txBody>
      </p:sp>
      <p:sp>
        <p:nvSpPr>
          <p:cNvPr id="4" name="Slide Number Placeholder 3">
            <a:extLst>
              <a:ext uri="{FF2B5EF4-FFF2-40B4-BE49-F238E27FC236}">
                <a16:creationId xmlns:a16="http://schemas.microsoft.com/office/drawing/2014/main" id="{B35A3218-6981-C64C-809A-22F0AB9FC759}"/>
              </a:ext>
            </a:extLst>
          </p:cNvPr>
          <p:cNvSpPr>
            <a:spLocks noGrp="1"/>
          </p:cNvSpPr>
          <p:nvPr>
            <p:ph type="sldNum" sz="quarter" idx="12"/>
          </p:nvPr>
        </p:nvSpPr>
        <p:spPr/>
        <p:txBody>
          <a:bodyPr/>
          <a:lstStyle/>
          <a:p>
            <a:fld id="{79D6BE41-4F07-9843-B89E-F43C6BF0BE36}" type="slidenum">
              <a:rPr lang="en-US" smtClean="0"/>
              <a:pPr/>
              <a:t>48</a:t>
            </a:fld>
            <a:endParaRPr lang="en-US" dirty="0"/>
          </a:p>
        </p:txBody>
      </p:sp>
      <p:pic>
        <p:nvPicPr>
          <p:cNvPr id="8" name="Content Placeholder 7">
            <a:extLst>
              <a:ext uri="{FF2B5EF4-FFF2-40B4-BE49-F238E27FC236}">
                <a16:creationId xmlns:a16="http://schemas.microsoft.com/office/drawing/2014/main" id="{BA10593A-F4CD-4646-8E98-4E6C52524F68}"/>
              </a:ext>
            </a:extLst>
          </p:cNvPr>
          <p:cNvPicPr>
            <a:picLocks noGrp="1" noChangeAspect="1"/>
          </p:cNvPicPr>
          <p:nvPr>
            <p:ph idx="1"/>
          </p:nvPr>
        </p:nvPicPr>
        <p:blipFill>
          <a:blip r:embed="rId2"/>
          <a:stretch>
            <a:fillRect/>
          </a:stretch>
        </p:blipFill>
        <p:spPr>
          <a:xfrm>
            <a:off x="1793081" y="2824956"/>
            <a:ext cx="8140700" cy="1689100"/>
          </a:xfrm>
          <a:prstGeom prst="rect">
            <a:avLst/>
          </a:prstGeom>
        </p:spPr>
      </p:pic>
    </p:spTree>
    <p:extLst>
      <p:ext uri="{BB962C8B-B14F-4D97-AF65-F5344CB8AC3E}">
        <p14:creationId xmlns:p14="http://schemas.microsoft.com/office/powerpoint/2010/main" val="1311170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CB1B-E126-234A-B5F5-074AF52B58AD}"/>
              </a:ext>
            </a:extLst>
          </p:cNvPr>
          <p:cNvSpPr>
            <a:spLocks noGrp="1"/>
          </p:cNvSpPr>
          <p:nvPr>
            <p:ph type="title"/>
          </p:nvPr>
        </p:nvSpPr>
        <p:spPr/>
        <p:txBody>
          <a:bodyPr/>
          <a:lstStyle/>
          <a:p>
            <a:r>
              <a:rPr lang="en-US" dirty="0"/>
              <a:t>Distribution By Statistical Test Category</a:t>
            </a:r>
          </a:p>
        </p:txBody>
      </p:sp>
      <p:pic>
        <p:nvPicPr>
          <p:cNvPr id="6" name="Content Placeholder 5">
            <a:extLst>
              <a:ext uri="{FF2B5EF4-FFF2-40B4-BE49-F238E27FC236}">
                <a16:creationId xmlns:a16="http://schemas.microsoft.com/office/drawing/2014/main" id="{8C1FA0AA-347F-1548-8CD8-D69E6EE93B4B}"/>
              </a:ext>
            </a:extLst>
          </p:cNvPr>
          <p:cNvPicPr>
            <a:picLocks noGrp="1" noChangeAspect="1"/>
          </p:cNvPicPr>
          <p:nvPr>
            <p:ph idx="1"/>
          </p:nvPr>
        </p:nvPicPr>
        <p:blipFill>
          <a:blip r:embed="rId2"/>
          <a:stretch>
            <a:fillRect/>
          </a:stretch>
        </p:blipFill>
        <p:spPr>
          <a:xfrm>
            <a:off x="2514600" y="976184"/>
            <a:ext cx="5848917" cy="4979935"/>
          </a:xfrm>
        </p:spPr>
      </p:pic>
      <p:sp>
        <p:nvSpPr>
          <p:cNvPr id="4" name="Slide Number Placeholder 3">
            <a:extLst>
              <a:ext uri="{FF2B5EF4-FFF2-40B4-BE49-F238E27FC236}">
                <a16:creationId xmlns:a16="http://schemas.microsoft.com/office/drawing/2014/main" id="{853AC1EB-E707-014C-872A-BAB3CDE3FAD7}"/>
              </a:ext>
            </a:extLst>
          </p:cNvPr>
          <p:cNvSpPr>
            <a:spLocks noGrp="1"/>
          </p:cNvSpPr>
          <p:nvPr>
            <p:ph type="sldNum" sz="quarter" idx="12"/>
          </p:nvPr>
        </p:nvSpPr>
        <p:spPr/>
        <p:txBody>
          <a:bodyPr/>
          <a:lstStyle/>
          <a:p>
            <a:fld id="{79D6BE41-4F07-9843-B89E-F43C6BF0BE36}" type="slidenum">
              <a:rPr lang="en-US" smtClean="0"/>
              <a:pPr/>
              <a:t>49</a:t>
            </a:fld>
            <a:endParaRPr lang="en-US" dirty="0"/>
          </a:p>
        </p:txBody>
      </p:sp>
    </p:spTree>
    <p:extLst>
      <p:ext uri="{BB962C8B-B14F-4D97-AF65-F5344CB8AC3E}">
        <p14:creationId xmlns:p14="http://schemas.microsoft.com/office/powerpoint/2010/main" val="40876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lded Corner 30">
            <a:extLst>
              <a:ext uri="{FF2B5EF4-FFF2-40B4-BE49-F238E27FC236}">
                <a16:creationId xmlns:a16="http://schemas.microsoft.com/office/drawing/2014/main" id="{89E3D41D-48DA-074A-AEC4-98F20551776B}"/>
              </a:ext>
            </a:extLst>
          </p:cNvPr>
          <p:cNvSpPr/>
          <p:nvPr/>
        </p:nvSpPr>
        <p:spPr>
          <a:xfrm>
            <a:off x="2121844" y="259390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5" name="Folded Corner 34">
            <a:extLst>
              <a:ext uri="{FF2B5EF4-FFF2-40B4-BE49-F238E27FC236}">
                <a16:creationId xmlns:a16="http://schemas.microsoft.com/office/drawing/2014/main" id="{46E72B86-F5D0-014F-BB76-967389586E30}"/>
              </a:ext>
            </a:extLst>
          </p:cNvPr>
          <p:cNvSpPr/>
          <p:nvPr/>
        </p:nvSpPr>
        <p:spPr>
          <a:xfrm>
            <a:off x="1967350" y="276351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0" name="Folded Corner 29">
            <a:extLst>
              <a:ext uri="{FF2B5EF4-FFF2-40B4-BE49-F238E27FC236}">
                <a16:creationId xmlns:a16="http://schemas.microsoft.com/office/drawing/2014/main" id="{563FBBFD-36A8-8B4C-B193-561FE1DA15F7}"/>
              </a:ext>
            </a:extLst>
          </p:cNvPr>
          <p:cNvSpPr/>
          <p:nvPr/>
        </p:nvSpPr>
        <p:spPr>
          <a:xfrm>
            <a:off x="1814126" y="2942043"/>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4" name="Oval 3">
            <a:extLst>
              <a:ext uri="{FF2B5EF4-FFF2-40B4-BE49-F238E27FC236}">
                <a16:creationId xmlns:a16="http://schemas.microsoft.com/office/drawing/2014/main" id="{FD3192A8-F457-CD40-A6F0-E8BE886A1666}"/>
              </a:ext>
            </a:extLst>
          </p:cNvPr>
          <p:cNvSpPr/>
          <p:nvPr/>
        </p:nvSpPr>
        <p:spPr>
          <a:xfrm>
            <a:off x="4148251" y="1805209"/>
            <a:ext cx="540000" cy="540000"/>
          </a:xfrm>
          <a:prstGeom prst="ellipse">
            <a:avLst/>
          </a:prstGeom>
          <a:solidFill>
            <a:srgbClr val="BE1325"/>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6C4DA8-A8F0-3949-8519-A006A2BABA73}"/>
              </a:ext>
            </a:extLst>
          </p:cNvPr>
          <p:cNvSpPr/>
          <p:nvPr/>
        </p:nvSpPr>
        <p:spPr>
          <a:xfrm>
            <a:off x="4148251" y="2550647"/>
            <a:ext cx="540000" cy="540000"/>
          </a:xfrm>
          <a:prstGeom prst="ellipse">
            <a:avLst/>
          </a:prstGeom>
          <a:solidFill>
            <a:srgbClr val="F03B2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00318F-5139-F14A-BA1E-066F266C5A00}"/>
              </a:ext>
            </a:extLst>
          </p:cNvPr>
          <p:cNvSpPr/>
          <p:nvPr/>
        </p:nvSpPr>
        <p:spPr>
          <a:xfrm>
            <a:off x="4148252" y="3296085"/>
            <a:ext cx="540000" cy="540000"/>
          </a:xfrm>
          <a:prstGeom prst="ellipse">
            <a:avLst/>
          </a:prstGeom>
          <a:solidFill>
            <a:srgbClr val="FD8D3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2B0821D-8F67-D84D-947E-809C009BDFDA}"/>
              </a:ext>
            </a:extLst>
          </p:cNvPr>
          <p:cNvSpPr/>
          <p:nvPr/>
        </p:nvSpPr>
        <p:spPr>
          <a:xfrm>
            <a:off x="4148252" y="4041523"/>
            <a:ext cx="540000" cy="540000"/>
          </a:xfrm>
          <a:prstGeom prst="ellipse">
            <a:avLst/>
          </a:prstGeom>
          <a:solidFill>
            <a:srgbClr val="FEB24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538F909-AAE5-F146-A854-5D7816732522}"/>
              </a:ext>
            </a:extLst>
          </p:cNvPr>
          <p:cNvSpPr/>
          <p:nvPr/>
        </p:nvSpPr>
        <p:spPr>
          <a:xfrm>
            <a:off x="4135726" y="4786961"/>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F5A655-D652-CC47-A419-605033809219}"/>
              </a:ext>
            </a:extLst>
          </p:cNvPr>
          <p:cNvSpPr/>
          <p:nvPr/>
        </p:nvSpPr>
        <p:spPr>
          <a:xfrm>
            <a:off x="4135726" y="5532399"/>
            <a:ext cx="540000" cy="540000"/>
          </a:xfrm>
          <a:prstGeom prst="ellipse">
            <a:avLst/>
          </a:prstGeom>
          <a:solidFill>
            <a:srgbClr val="FFFFB3"/>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8001C9-44EF-A74F-B511-00E0C6625359}"/>
              </a:ext>
            </a:extLst>
          </p:cNvPr>
          <p:cNvSpPr/>
          <p:nvPr/>
        </p:nvSpPr>
        <p:spPr>
          <a:xfrm>
            <a:off x="6735181" y="2081451"/>
            <a:ext cx="450000" cy="450000"/>
          </a:xfrm>
          <a:prstGeom prst="rect">
            <a:avLst/>
          </a:prstGeom>
          <a:solidFill>
            <a:schemeClr val="accent5">
              <a:lumMod val="7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BC1A120-F425-C043-8395-56501EC308D7}"/>
              </a:ext>
            </a:extLst>
          </p:cNvPr>
          <p:cNvSpPr/>
          <p:nvPr/>
        </p:nvSpPr>
        <p:spPr>
          <a:xfrm>
            <a:off x="6735181" y="2695233"/>
            <a:ext cx="450000" cy="450000"/>
          </a:xfrm>
          <a:prstGeom prst="rect">
            <a:avLst/>
          </a:prstGeom>
          <a:solidFill>
            <a:schemeClr val="accent5">
              <a:lumMod val="60000"/>
              <a:lumOff val="4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89B2D8-88DA-AF40-9BA5-E91DBA803EEE}"/>
              </a:ext>
            </a:extLst>
          </p:cNvPr>
          <p:cNvSpPr/>
          <p:nvPr/>
        </p:nvSpPr>
        <p:spPr>
          <a:xfrm>
            <a:off x="6735181" y="3309015"/>
            <a:ext cx="450000" cy="450000"/>
          </a:xfrm>
          <a:prstGeom prst="rect">
            <a:avLst/>
          </a:prstGeom>
          <a:solidFill>
            <a:schemeClr val="accent5">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FC03095-80CF-0143-B805-DB9BA2D28602}"/>
              </a:ext>
            </a:extLst>
          </p:cNvPr>
          <p:cNvSpPr/>
          <p:nvPr/>
        </p:nvSpPr>
        <p:spPr>
          <a:xfrm>
            <a:off x="6735181" y="3922797"/>
            <a:ext cx="450000" cy="450000"/>
          </a:xfrm>
          <a:prstGeom prst="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a:extLst>
              <a:ext uri="{FF2B5EF4-FFF2-40B4-BE49-F238E27FC236}">
                <a16:creationId xmlns:a16="http://schemas.microsoft.com/office/drawing/2014/main" id="{FFF81715-C339-1C40-99C9-2264A3F9E594}"/>
              </a:ext>
            </a:extLst>
          </p:cNvPr>
          <p:cNvSpPr/>
          <p:nvPr/>
        </p:nvSpPr>
        <p:spPr>
          <a:xfrm>
            <a:off x="1659632" y="3111660"/>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p:txBody>
      </p:sp>
      <p:sp>
        <p:nvSpPr>
          <p:cNvPr id="41" name="Rectangle 40">
            <a:extLst>
              <a:ext uri="{FF2B5EF4-FFF2-40B4-BE49-F238E27FC236}">
                <a16:creationId xmlns:a16="http://schemas.microsoft.com/office/drawing/2014/main" id="{B42E0F0F-DC51-BB40-9BD8-0FBB2ADCEAED}"/>
              </a:ext>
            </a:extLst>
          </p:cNvPr>
          <p:cNvSpPr/>
          <p:nvPr/>
        </p:nvSpPr>
        <p:spPr>
          <a:xfrm>
            <a:off x="2160824" y="3523990"/>
            <a:ext cx="272839" cy="150475"/>
          </a:xfrm>
          <a:prstGeom prst="rect">
            <a:avLst/>
          </a:prstGeom>
          <a:solidFill>
            <a:schemeClr val="bg1"/>
          </a:solidFill>
          <a:ln w="38100">
            <a:solidFill>
              <a:srgbClr val="41C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AB63B683-38ED-2342-A216-B2FA3351E7BB}"/>
              </a:ext>
            </a:extLst>
          </p:cNvPr>
          <p:cNvCxnSpPr>
            <a:cxnSpLocks/>
          </p:cNvCxnSpPr>
          <p:nvPr/>
        </p:nvCxnSpPr>
        <p:spPr>
          <a:xfrm flipV="1">
            <a:off x="2518326" y="3590379"/>
            <a:ext cx="1584000" cy="8849"/>
          </a:xfrm>
          <a:prstGeom prst="straightConnector1">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470860-B598-5E49-AA89-085D5C6A54AF}"/>
              </a:ext>
            </a:extLst>
          </p:cNvPr>
          <p:cNvSpPr txBox="1"/>
          <p:nvPr/>
        </p:nvSpPr>
        <p:spPr>
          <a:xfrm>
            <a:off x="3638812" y="1231071"/>
            <a:ext cx="1596912"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severity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6BAF592-C8C3-C84C-8353-94045D6F1DA3}"/>
              </a:ext>
            </a:extLst>
          </p:cNvPr>
          <p:cNvSpPr/>
          <p:nvPr/>
        </p:nvSpPr>
        <p:spPr>
          <a:xfrm>
            <a:off x="1805226" y="3761055"/>
            <a:ext cx="272839" cy="150475"/>
          </a:xfrm>
          <a:prstGeom prst="rect">
            <a:avLst/>
          </a:prstGeom>
          <a:solidFill>
            <a:schemeClr val="bg1"/>
          </a:solidFill>
          <a:ln w="38100">
            <a:solidFill>
              <a:srgbClr val="A582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a:extLst>
              <a:ext uri="{FF2B5EF4-FFF2-40B4-BE49-F238E27FC236}">
                <a16:creationId xmlns:a16="http://schemas.microsoft.com/office/drawing/2014/main" id="{26851594-8669-2E49-AABD-3D5402A770BC}"/>
              </a:ext>
            </a:extLst>
          </p:cNvPr>
          <p:cNvCxnSpPr>
            <a:cxnSpLocks/>
          </p:cNvCxnSpPr>
          <p:nvPr/>
        </p:nvCxnSpPr>
        <p:spPr>
          <a:xfrm>
            <a:off x="1967350" y="3984199"/>
            <a:ext cx="4974023" cy="1031809"/>
          </a:xfrm>
          <a:prstGeom prst="bentConnector4">
            <a:avLst>
              <a:gd name="adj1" fmla="val 518"/>
              <a:gd name="adj2" fmla="val 210776"/>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242AEB5-B62F-294A-99C3-43CC788CF7B4}"/>
              </a:ext>
            </a:extLst>
          </p:cNvPr>
          <p:cNvSpPr/>
          <p:nvPr/>
        </p:nvSpPr>
        <p:spPr>
          <a:xfrm>
            <a:off x="4700092" y="189364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blocker</a:t>
            </a:r>
          </a:p>
        </p:txBody>
      </p:sp>
      <p:sp>
        <p:nvSpPr>
          <p:cNvPr id="51" name="Rectangle 50">
            <a:extLst>
              <a:ext uri="{FF2B5EF4-FFF2-40B4-BE49-F238E27FC236}">
                <a16:creationId xmlns:a16="http://schemas.microsoft.com/office/drawing/2014/main" id="{C5FCC585-395A-DD47-AF6D-53EAD0662190}"/>
              </a:ext>
            </a:extLst>
          </p:cNvPr>
          <p:cNvSpPr/>
          <p:nvPr/>
        </p:nvSpPr>
        <p:spPr>
          <a:xfrm>
            <a:off x="4700092" y="263842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critical</a:t>
            </a:r>
          </a:p>
        </p:txBody>
      </p:sp>
      <p:sp>
        <p:nvSpPr>
          <p:cNvPr id="52" name="Rectangle 51">
            <a:extLst>
              <a:ext uri="{FF2B5EF4-FFF2-40B4-BE49-F238E27FC236}">
                <a16:creationId xmlns:a16="http://schemas.microsoft.com/office/drawing/2014/main" id="{E0EAD678-D737-E444-9E63-72480A715937}"/>
              </a:ext>
            </a:extLst>
          </p:cNvPr>
          <p:cNvSpPr/>
          <p:nvPr/>
        </p:nvSpPr>
        <p:spPr>
          <a:xfrm>
            <a:off x="4687567" y="3365072"/>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major</a:t>
            </a:r>
          </a:p>
        </p:txBody>
      </p:sp>
      <p:sp>
        <p:nvSpPr>
          <p:cNvPr id="53" name="Rectangle 52">
            <a:extLst>
              <a:ext uri="{FF2B5EF4-FFF2-40B4-BE49-F238E27FC236}">
                <a16:creationId xmlns:a16="http://schemas.microsoft.com/office/drawing/2014/main" id="{9CF34D81-7A67-0441-B9E1-0F471D6D1077}"/>
              </a:ext>
            </a:extLst>
          </p:cNvPr>
          <p:cNvSpPr/>
          <p:nvPr/>
        </p:nvSpPr>
        <p:spPr>
          <a:xfrm>
            <a:off x="4700092" y="411051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normal</a:t>
            </a:r>
          </a:p>
        </p:txBody>
      </p:sp>
      <p:sp>
        <p:nvSpPr>
          <p:cNvPr id="54" name="Rectangle 53">
            <a:extLst>
              <a:ext uri="{FF2B5EF4-FFF2-40B4-BE49-F238E27FC236}">
                <a16:creationId xmlns:a16="http://schemas.microsoft.com/office/drawing/2014/main" id="{980789F7-5AE4-184A-8281-88A3CAED464D}"/>
              </a:ext>
            </a:extLst>
          </p:cNvPr>
          <p:cNvSpPr/>
          <p:nvPr/>
        </p:nvSpPr>
        <p:spPr>
          <a:xfrm>
            <a:off x="4687567" y="4925587"/>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5" name="Rectangle 54">
            <a:extLst>
              <a:ext uri="{FF2B5EF4-FFF2-40B4-BE49-F238E27FC236}">
                <a16:creationId xmlns:a16="http://schemas.microsoft.com/office/drawing/2014/main" id="{1A2671DD-D8B8-964D-BC07-A44D30B1052C}"/>
              </a:ext>
            </a:extLst>
          </p:cNvPr>
          <p:cNvSpPr/>
          <p:nvPr/>
        </p:nvSpPr>
        <p:spPr>
          <a:xfrm>
            <a:off x="4700092" y="5652891"/>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trivial</a:t>
            </a:r>
          </a:p>
        </p:txBody>
      </p:sp>
      <p:sp>
        <p:nvSpPr>
          <p:cNvPr id="59" name="Rectangle 58">
            <a:extLst>
              <a:ext uri="{FF2B5EF4-FFF2-40B4-BE49-F238E27FC236}">
                <a16:creationId xmlns:a16="http://schemas.microsoft.com/office/drawing/2014/main" id="{3CF37ED4-5032-3B48-B947-5F438DDA6B9C}"/>
              </a:ext>
            </a:extLst>
          </p:cNvPr>
          <p:cNvSpPr/>
          <p:nvPr/>
        </p:nvSpPr>
        <p:spPr>
          <a:xfrm>
            <a:off x="7221155" y="2084464"/>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p1</a:t>
            </a:r>
          </a:p>
        </p:txBody>
      </p:sp>
      <p:sp>
        <p:nvSpPr>
          <p:cNvPr id="60" name="Rectangle 59">
            <a:extLst>
              <a:ext uri="{FF2B5EF4-FFF2-40B4-BE49-F238E27FC236}">
                <a16:creationId xmlns:a16="http://schemas.microsoft.com/office/drawing/2014/main" id="{798DD029-7A44-0545-9A47-DB5615AFA1AD}"/>
              </a:ext>
            </a:extLst>
          </p:cNvPr>
          <p:cNvSpPr/>
          <p:nvPr/>
        </p:nvSpPr>
        <p:spPr>
          <a:xfrm>
            <a:off x="7191326" y="2735567"/>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p2</a:t>
            </a:r>
          </a:p>
        </p:txBody>
      </p:sp>
      <p:sp>
        <p:nvSpPr>
          <p:cNvPr id="61" name="Rectangle 60">
            <a:extLst>
              <a:ext uri="{FF2B5EF4-FFF2-40B4-BE49-F238E27FC236}">
                <a16:creationId xmlns:a16="http://schemas.microsoft.com/office/drawing/2014/main" id="{640A8529-87FC-FD48-B772-CD4E65F224D2}"/>
              </a:ext>
            </a:extLst>
          </p:cNvPr>
          <p:cNvSpPr/>
          <p:nvPr/>
        </p:nvSpPr>
        <p:spPr>
          <a:xfrm>
            <a:off x="7175445" y="3334559"/>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p3</a:t>
            </a:r>
          </a:p>
        </p:txBody>
      </p:sp>
      <p:sp>
        <p:nvSpPr>
          <p:cNvPr id="62" name="Rectangle 61">
            <a:extLst>
              <a:ext uri="{FF2B5EF4-FFF2-40B4-BE49-F238E27FC236}">
                <a16:creationId xmlns:a16="http://schemas.microsoft.com/office/drawing/2014/main" id="{109F2302-190B-FB44-851D-C9599F29C096}"/>
              </a:ext>
            </a:extLst>
          </p:cNvPr>
          <p:cNvSpPr/>
          <p:nvPr/>
        </p:nvSpPr>
        <p:spPr>
          <a:xfrm>
            <a:off x="7191087" y="3948341"/>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p4</a:t>
            </a:r>
          </a:p>
        </p:txBody>
      </p:sp>
      <p:sp>
        <p:nvSpPr>
          <p:cNvPr id="63" name="TextBox 62">
            <a:extLst>
              <a:ext uri="{FF2B5EF4-FFF2-40B4-BE49-F238E27FC236}">
                <a16:creationId xmlns:a16="http://schemas.microsoft.com/office/drawing/2014/main" id="{3435D1A1-FDA3-7641-BF6E-05DF213E2BA1}"/>
              </a:ext>
            </a:extLst>
          </p:cNvPr>
          <p:cNvSpPr txBox="1"/>
          <p:nvPr/>
        </p:nvSpPr>
        <p:spPr>
          <a:xfrm>
            <a:off x="5721394" y="3046440"/>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0" name="TextBox 69">
            <a:extLst>
              <a:ext uri="{FF2B5EF4-FFF2-40B4-BE49-F238E27FC236}">
                <a16:creationId xmlns:a16="http://schemas.microsoft.com/office/drawing/2014/main" id="{D0C3F55C-15D4-F542-AF72-04FDDE07AAB2}"/>
              </a:ext>
            </a:extLst>
          </p:cNvPr>
          <p:cNvSpPr txBox="1"/>
          <p:nvPr/>
        </p:nvSpPr>
        <p:spPr>
          <a:xfrm>
            <a:off x="7980833" y="3005741"/>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1" name="TextBox 70">
            <a:extLst>
              <a:ext uri="{FF2B5EF4-FFF2-40B4-BE49-F238E27FC236}">
                <a16:creationId xmlns:a16="http://schemas.microsoft.com/office/drawing/2014/main" id="{A9AFECC9-16FB-5249-9EA7-8F3381E389EA}"/>
              </a:ext>
            </a:extLst>
          </p:cNvPr>
          <p:cNvSpPr txBox="1"/>
          <p:nvPr/>
        </p:nvSpPr>
        <p:spPr>
          <a:xfrm>
            <a:off x="6057570" y="1231071"/>
            <a:ext cx="1454244"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priority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770FEDFF-77AA-6F44-89E6-95DFA74E083B}"/>
              </a:ext>
            </a:extLst>
          </p:cNvPr>
          <p:cNvSpPr txBox="1"/>
          <p:nvPr/>
        </p:nvSpPr>
        <p:spPr>
          <a:xfrm>
            <a:off x="8628959" y="1210707"/>
            <a:ext cx="2257349"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importance</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EB03B9F0-67BC-B643-948B-684DC5E624A7}"/>
              </a:ext>
            </a:extLst>
          </p:cNvPr>
          <p:cNvSpPr/>
          <p:nvPr/>
        </p:nvSpPr>
        <p:spPr>
          <a:xfrm>
            <a:off x="6716373" y="4530150"/>
            <a:ext cx="450000" cy="450000"/>
          </a:xfrm>
          <a:prstGeom prst="rect">
            <a:avLst/>
          </a:prstGeom>
          <a:solidFill>
            <a:schemeClr val="bg1">
              <a:lumMod val="9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BE1B657-72A8-4F4A-888D-70B5FAAD9582}"/>
              </a:ext>
            </a:extLst>
          </p:cNvPr>
          <p:cNvSpPr/>
          <p:nvPr/>
        </p:nvSpPr>
        <p:spPr>
          <a:xfrm>
            <a:off x="7175445" y="4557940"/>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p5</a:t>
            </a:r>
          </a:p>
        </p:txBody>
      </p:sp>
      <p:pic>
        <p:nvPicPr>
          <p:cNvPr id="85" name="Picture 84">
            <a:extLst>
              <a:ext uri="{FF2B5EF4-FFF2-40B4-BE49-F238E27FC236}">
                <a16:creationId xmlns:a16="http://schemas.microsoft.com/office/drawing/2014/main" id="{7398FE21-B258-5B41-8EC3-C96F38BA2930}"/>
              </a:ext>
            </a:extLst>
          </p:cNvPr>
          <p:cNvPicPr>
            <a:picLocks noChangeAspect="1"/>
          </p:cNvPicPr>
          <p:nvPr/>
        </p:nvPicPr>
        <p:blipFill>
          <a:blip r:embed="rId3"/>
          <a:stretch>
            <a:fillRect/>
          </a:stretch>
        </p:blipFill>
        <p:spPr>
          <a:xfrm>
            <a:off x="8862218" y="2830278"/>
            <a:ext cx="1796969" cy="1403882"/>
          </a:xfrm>
          <a:prstGeom prst="rect">
            <a:avLst/>
          </a:prstGeom>
        </p:spPr>
      </p:pic>
      <p:sp>
        <p:nvSpPr>
          <p:cNvPr id="7" name="TextBox 6">
            <a:extLst>
              <a:ext uri="{FF2B5EF4-FFF2-40B4-BE49-F238E27FC236}">
                <a16:creationId xmlns:a16="http://schemas.microsoft.com/office/drawing/2014/main" id="{F2079D9C-A1C0-D74A-B685-27128FE312C6}"/>
              </a:ext>
            </a:extLst>
          </p:cNvPr>
          <p:cNvSpPr txBox="1"/>
          <p:nvPr/>
        </p:nvSpPr>
        <p:spPr>
          <a:xfrm>
            <a:off x="675593" y="3329335"/>
            <a:ext cx="914674" cy="646331"/>
          </a:xfrm>
          <a:prstGeom prst="rect">
            <a:avLst/>
          </a:prstGeom>
          <a:noFill/>
        </p:spPr>
        <p:txBody>
          <a:bodyPr wrap="none" rtlCol="0">
            <a:spAutoFit/>
          </a:bodyPr>
          <a:lstStyle/>
          <a:p>
            <a:pPr algn="ctr"/>
            <a:r>
              <a:rPr lang="en-US" dirty="0">
                <a:latin typeface="Arial" panose="020B0604020202020204" pitchFamily="34" charset="0"/>
                <a:ea typeface="Tahoma" panose="020B0604030504040204" pitchFamily="34" charset="0"/>
                <a:cs typeface="Arial" panose="020B0604020202020204" pitchFamily="34" charset="0"/>
              </a:rPr>
              <a:t>bug </a:t>
            </a:r>
          </a:p>
          <a:p>
            <a:pPr algn="ctr"/>
            <a:r>
              <a:rPr lang="en-US" dirty="0">
                <a:latin typeface="Arial" panose="020B0604020202020204" pitchFamily="34" charset="0"/>
                <a:ea typeface="Tahoma" panose="020B0604030504040204" pitchFamily="34" charset="0"/>
                <a:cs typeface="Arial" panose="020B0604020202020204" pitchFamily="34" charset="0"/>
              </a:rPr>
              <a:t>reports</a:t>
            </a:r>
          </a:p>
        </p:txBody>
      </p:sp>
      <p:sp>
        <p:nvSpPr>
          <p:cNvPr id="2" name="Slide Number Placeholder 1">
            <a:extLst>
              <a:ext uri="{FF2B5EF4-FFF2-40B4-BE49-F238E27FC236}">
                <a16:creationId xmlns:a16="http://schemas.microsoft.com/office/drawing/2014/main" id="{8E04BC8B-D447-F849-A8E1-A02E4328F00B}"/>
              </a:ext>
            </a:extLst>
          </p:cNvPr>
          <p:cNvSpPr>
            <a:spLocks noGrp="1"/>
          </p:cNvSpPr>
          <p:nvPr>
            <p:ph type="sldNum" sz="quarter" idx="12"/>
          </p:nvPr>
        </p:nvSpPr>
        <p:spPr/>
        <p:txBody>
          <a:bodyPr/>
          <a:lstStyle/>
          <a:p>
            <a:fld id="{79D6BE41-4F07-9843-B89E-F43C6BF0BE36}" type="slidenum">
              <a:rPr lang="en-US" smtClean="0"/>
              <a:t>5</a:t>
            </a:fld>
            <a:endParaRPr lang="en-US"/>
          </a:p>
        </p:txBody>
      </p:sp>
      <p:sp>
        <p:nvSpPr>
          <p:cNvPr id="5" name="Title 4">
            <a:extLst>
              <a:ext uri="{FF2B5EF4-FFF2-40B4-BE49-F238E27FC236}">
                <a16:creationId xmlns:a16="http://schemas.microsoft.com/office/drawing/2014/main" id="{3347838C-6A0B-2C47-9587-DCD0BDAB383C}"/>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716076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F362-6A06-0345-995E-E24774C017FE}"/>
              </a:ext>
            </a:extLst>
          </p:cNvPr>
          <p:cNvSpPr>
            <a:spLocks noGrp="1"/>
          </p:cNvSpPr>
          <p:nvPr>
            <p:ph type="title"/>
          </p:nvPr>
        </p:nvSpPr>
        <p:spPr/>
        <p:txBody>
          <a:bodyPr/>
          <a:lstStyle/>
          <a:p>
            <a:r>
              <a:rPr lang="en-US" dirty="0"/>
              <a:t>Paper Distribution by TM Methods</a:t>
            </a:r>
          </a:p>
        </p:txBody>
      </p:sp>
      <p:pic>
        <p:nvPicPr>
          <p:cNvPr id="5" name="Content Placeholder 4">
            <a:extLst>
              <a:ext uri="{FF2B5EF4-FFF2-40B4-BE49-F238E27FC236}">
                <a16:creationId xmlns:a16="http://schemas.microsoft.com/office/drawing/2014/main" id="{D8282DFB-095B-FE48-AF7F-501EC3C15E56}"/>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F0466280-F1B4-E040-849A-35A7CBC9756C}"/>
              </a:ext>
            </a:extLst>
          </p:cNvPr>
          <p:cNvSpPr>
            <a:spLocks noGrp="1"/>
          </p:cNvSpPr>
          <p:nvPr>
            <p:ph type="sldNum" sz="quarter" idx="12"/>
          </p:nvPr>
        </p:nvSpPr>
        <p:spPr/>
        <p:txBody>
          <a:bodyPr/>
          <a:lstStyle/>
          <a:p>
            <a:fld id="{79D6BE41-4F07-9843-B89E-F43C6BF0BE36}" type="slidenum">
              <a:rPr lang="en-US" smtClean="0"/>
              <a:pPr/>
              <a:t>50</a:t>
            </a:fld>
            <a:endParaRPr lang="en-US" dirty="0"/>
          </a:p>
        </p:txBody>
      </p:sp>
    </p:spTree>
    <p:extLst>
      <p:ext uri="{BB962C8B-B14F-4D97-AF65-F5344CB8AC3E}">
        <p14:creationId xmlns:p14="http://schemas.microsoft.com/office/powerpoint/2010/main" val="1314314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C352-E928-614D-A7AA-734741457A03}"/>
              </a:ext>
            </a:extLst>
          </p:cNvPr>
          <p:cNvSpPr>
            <a:spLocks noGrp="1"/>
          </p:cNvSpPr>
          <p:nvPr>
            <p:ph type="title"/>
          </p:nvPr>
        </p:nvSpPr>
        <p:spPr/>
        <p:txBody>
          <a:bodyPr/>
          <a:lstStyle/>
          <a:p>
            <a:r>
              <a:rPr lang="en-US" dirty="0"/>
              <a:t>Distribution by TM Category</a:t>
            </a:r>
          </a:p>
        </p:txBody>
      </p:sp>
      <p:pic>
        <p:nvPicPr>
          <p:cNvPr id="6" name="Content Placeholder 5">
            <a:extLst>
              <a:ext uri="{FF2B5EF4-FFF2-40B4-BE49-F238E27FC236}">
                <a16:creationId xmlns:a16="http://schemas.microsoft.com/office/drawing/2014/main" id="{AAA0050C-21A4-5C40-998C-CE5E9314850F}"/>
              </a:ext>
            </a:extLst>
          </p:cNvPr>
          <p:cNvPicPr>
            <a:picLocks noGrp="1" noChangeAspect="1"/>
          </p:cNvPicPr>
          <p:nvPr>
            <p:ph idx="1"/>
          </p:nvPr>
        </p:nvPicPr>
        <p:blipFill>
          <a:blip r:embed="rId2"/>
          <a:stretch>
            <a:fillRect/>
          </a:stretch>
        </p:blipFill>
        <p:spPr>
          <a:xfrm>
            <a:off x="2923381" y="1320006"/>
            <a:ext cx="5880100" cy="4699000"/>
          </a:xfrm>
        </p:spPr>
      </p:pic>
      <p:sp>
        <p:nvSpPr>
          <p:cNvPr id="4" name="Slide Number Placeholder 3">
            <a:extLst>
              <a:ext uri="{FF2B5EF4-FFF2-40B4-BE49-F238E27FC236}">
                <a16:creationId xmlns:a16="http://schemas.microsoft.com/office/drawing/2014/main" id="{F5CD7616-3F05-874A-90BE-4E7BECB999DF}"/>
              </a:ext>
            </a:extLst>
          </p:cNvPr>
          <p:cNvSpPr>
            <a:spLocks noGrp="1"/>
          </p:cNvSpPr>
          <p:nvPr>
            <p:ph type="sldNum" sz="quarter" idx="12"/>
          </p:nvPr>
        </p:nvSpPr>
        <p:spPr/>
        <p:txBody>
          <a:bodyPr/>
          <a:lstStyle/>
          <a:p>
            <a:fld id="{79D6BE41-4F07-9843-B89E-F43C6BF0BE36}" type="slidenum">
              <a:rPr lang="en-US" smtClean="0"/>
              <a:pPr/>
              <a:t>51</a:t>
            </a:fld>
            <a:endParaRPr lang="en-US" dirty="0"/>
          </a:p>
        </p:txBody>
      </p:sp>
    </p:spTree>
    <p:extLst>
      <p:ext uri="{BB962C8B-B14F-4D97-AF65-F5344CB8AC3E}">
        <p14:creationId xmlns:p14="http://schemas.microsoft.com/office/powerpoint/2010/main" val="1053182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a:bodyPr>
          <a:lstStyle/>
          <a:p>
            <a:r>
              <a:rPr lang="en-US" sz="4000" dirty="0"/>
              <a:t>Problem Formal Definition:</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300277"/>
            <a:ext cx="11105803" cy="5047536"/>
          </a:xfrm>
          <a:prstGeom prst="rect">
            <a:avLst/>
          </a:prstGeom>
          <a:noFill/>
        </p:spPr>
        <p:txBody>
          <a:bodyPr wrap="square" rtlCol="0">
            <a:spAutoFit/>
          </a:bodyPr>
          <a:lstStyle/>
          <a:p>
            <a:pPr>
              <a:lnSpc>
                <a:spcPct val="150000"/>
              </a:lnSpc>
              <a:buClr>
                <a:schemeClr val="accent5"/>
              </a:buClr>
              <a:buSzPct val="120000"/>
            </a:pP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6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 </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set of features for each bug report document.</a:t>
            </a:r>
          </a:p>
          <a:p>
            <a:pPr>
              <a:lnSpc>
                <a:spcPct val="150000"/>
              </a:lnSpc>
              <a:buClr>
                <a:schemeClr val="accent5"/>
              </a:buClr>
              <a:buSzPct val="120000"/>
            </a:pPr>
            <a:r>
              <a:rPr lang="en-US" sz="26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6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severity level for each document.</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gn="ctr">
              <a:lnSpc>
                <a:spcPct val="150000"/>
              </a:lnSpc>
              <a:buClr>
                <a:schemeClr val="accent5"/>
              </a:buClr>
              <a:buSzPct val="120000"/>
            </a:pPr>
            <a:r>
              <a:rPr lang="en-US" sz="4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Classification Problem:</a:t>
            </a:r>
            <a:endParaRPr lang="en-US" sz="80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a:p>
            <a:pPr algn="ctr">
              <a:buClr>
                <a:schemeClr val="accent5"/>
              </a:buClr>
              <a:buSzPct val="120000"/>
            </a:pPr>
            <a:r>
              <a:rPr lang="en-US" sz="8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f</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endParaRPr lang="en-US" sz="54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17E9AB9-A0FD-3341-AF76-31C61084935A}"/>
              </a:ext>
            </a:extLst>
          </p:cNvPr>
          <p:cNvSpPr>
            <a:spLocks noGrp="1"/>
          </p:cNvSpPr>
          <p:nvPr>
            <p:ph type="sldNum" sz="quarter" idx="12"/>
          </p:nvPr>
        </p:nvSpPr>
        <p:spPr/>
        <p:txBody>
          <a:bodyPr/>
          <a:lstStyle/>
          <a:p>
            <a:fld id="{79D6BE41-4F07-9843-B89E-F43C6BF0BE36}" type="slidenum">
              <a:rPr lang="en-US" smtClean="0"/>
              <a:t>52</a:t>
            </a:fld>
            <a:endParaRPr lang="en-US"/>
          </a:p>
        </p:txBody>
      </p:sp>
    </p:spTree>
    <p:extLst>
      <p:ext uri="{BB962C8B-B14F-4D97-AF65-F5344CB8AC3E}">
        <p14:creationId xmlns:p14="http://schemas.microsoft.com/office/powerpoint/2010/main" val="3283489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Exploration of FLOSS Bug Reports Repositories</a:t>
            </a:r>
            <a:endParaRPr lang="en-US" dirty="0">
              <a:solidFill>
                <a:schemeClr val="accent5"/>
              </a:solidFill>
            </a:endParaRPr>
          </a:p>
        </p:txBody>
      </p:sp>
      <p:pic>
        <p:nvPicPr>
          <p:cNvPr id="10" name="Picture 9">
            <a:extLst>
              <a:ext uri="{FF2B5EF4-FFF2-40B4-BE49-F238E27FC236}">
                <a16:creationId xmlns:a16="http://schemas.microsoft.com/office/drawing/2014/main" id="{43961CAB-E5C2-A443-B654-006B8B575EC0}"/>
              </a:ext>
            </a:extLst>
          </p:cNvPr>
          <p:cNvPicPr preferRelativeResize="0">
            <a:picLocks/>
          </p:cNvPicPr>
          <p:nvPr/>
        </p:nvPicPr>
        <p:blipFill>
          <a:blip r:embed="rId3"/>
          <a:stretch>
            <a:fillRect/>
          </a:stretch>
        </p:blipFill>
        <p:spPr>
          <a:xfrm>
            <a:off x="3335961" y="1300277"/>
            <a:ext cx="6381779" cy="5557723"/>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Cassandra</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Spark</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 name="Oval 4">
            <a:extLst>
              <a:ext uri="{FF2B5EF4-FFF2-40B4-BE49-F238E27FC236}">
                <a16:creationId xmlns:a16="http://schemas.microsoft.com/office/drawing/2014/main" id="{91782902-FCAB-7544-B732-7F3F04473BDB}"/>
              </a:ext>
            </a:extLst>
          </p:cNvPr>
          <p:cNvSpPr/>
          <p:nvPr/>
        </p:nvSpPr>
        <p:spPr>
          <a:xfrm>
            <a:off x="659569" y="5359493"/>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7101</a:t>
            </a:r>
            <a:endParaRPr lang="en-US" dirty="0">
              <a:solidFill>
                <a:schemeClr val="tx2"/>
              </a:solidFill>
            </a:endParaRPr>
          </a:p>
          <a:p>
            <a:pPr algn="ctr"/>
            <a:r>
              <a:rPr lang="en-US" sz="1400" dirty="0">
                <a:solidFill>
                  <a:schemeClr val="tx2"/>
                </a:solidFill>
              </a:rPr>
              <a:t>bug reports</a:t>
            </a:r>
          </a:p>
        </p:txBody>
      </p:sp>
      <p:cxnSp>
        <p:nvCxnSpPr>
          <p:cNvPr id="6" name="Elbow Connector 5">
            <a:extLst>
              <a:ext uri="{FF2B5EF4-FFF2-40B4-BE49-F238E27FC236}">
                <a16:creationId xmlns:a16="http://schemas.microsoft.com/office/drawing/2014/main" id="{5F38E7FC-BD9F-EB4E-8CA9-FD4E4C213AD4}"/>
              </a:ext>
            </a:extLst>
          </p:cNvPr>
          <p:cNvCxnSpPr>
            <a:cxnSpLocks/>
            <a:endCxn id="5" idx="2"/>
          </p:cNvCxnSpPr>
          <p:nvPr/>
        </p:nvCxnSpPr>
        <p:spPr>
          <a:xfrm rot="16200000" flipH="1">
            <a:off x="-1178358" y="4211114"/>
            <a:ext cx="3388970" cy="286883"/>
          </a:xfrm>
          <a:prstGeom prst="bentConnector2">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F8FFC64-82F0-3544-9D11-ACA1A12700ED}"/>
              </a:ext>
            </a:extLst>
          </p:cNvPr>
          <p:cNvCxnSpPr>
            <a:cxnSpLocks/>
          </p:cNvCxnSpPr>
          <p:nvPr/>
        </p:nvCxnSpPr>
        <p:spPr>
          <a:xfrm>
            <a:off x="372686" y="2660071"/>
            <a:ext cx="12607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D8017C7-A991-2441-A720-DDE948629C74}"/>
              </a:ext>
            </a:extLst>
          </p:cNvPr>
          <p:cNvSpPr>
            <a:spLocks noGrp="1"/>
          </p:cNvSpPr>
          <p:nvPr>
            <p:ph type="sldNum" sz="quarter" idx="12"/>
          </p:nvPr>
        </p:nvSpPr>
        <p:spPr/>
        <p:txBody>
          <a:bodyPr/>
          <a:lstStyle/>
          <a:p>
            <a:fld id="{79D6BE41-4F07-9843-B89E-F43C6BF0BE36}" type="slidenum">
              <a:rPr lang="en-US" smtClean="0"/>
              <a:t>53</a:t>
            </a:fld>
            <a:endParaRPr lang="en-US"/>
          </a:p>
        </p:txBody>
      </p:sp>
    </p:spTree>
    <p:extLst>
      <p:ext uri="{BB962C8B-B14F-4D97-AF65-F5344CB8AC3E}">
        <p14:creationId xmlns:p14="http://schemas.microsoft.com/office/powerpoint/2010/main" val="3442480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Problem and Hypothesis:</a:t>
            </a:r>
            <a:br>
              <a:rPr lang="en-US" dirty="0"/>
            </a:br>
            <a:r>
              <a:rPr lang="en-US" sz="3600" dirty="0">
                <a:solidFill>
                  <a:schemeClr val="accent5"/>
                </a:solidFill>
                <a:ea typeface="Tahoma" panose="020B0604030504040204" pitchFamily="34" charset="0"/>
                <a:cs typeface="Arial" panose="020B0604020202020204" pitchFamily="34" charset="0"/>
              </a:rPr>
              <a:t>Our Hypothesis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4219297"/>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of long-lived bug report leads to the performance improvement of classification system</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methods which considers temporal context mitigate the effects of imbalanced and high dimensional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modeling of long-lived bug reports using data-driven leads to the performance improvement</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4A2DA64-09E5-704D-A31D-4CC1D86FE922}"/>
              </a:ext>
            </a:extLst>
          </p:cNvPr>
          <p:cNvSpPr>
            <a:spLocks noGrp="1"/>
          </p:cNvSpPr>
          <p:nvPr>
            <p:ph type="sldNum" sz="quarter" idx="12"/>
          </p:nvPr>
        </p:nvSpPr>
        <p:spPr/>
        <p:txBody>
          <a:bodyPr/>
          <a:lstStyle/>
          <a:p>
            <a:fld id="{79D6BE41-4F07-9843-B89E-F43C6BF0BE36}" type="slidenum">
              <a:rPr lang="en-US" smtClean="0"/>
              <a:t>54</a:t>
            </a:fld>
            <a:endParaRPr lang="en-US"/>
          </a:p>
        </p:txBody>
      </p:sp>
    </p:spTree>
    <p:extLst>
      <p:ext uri="{BB962C8B-B14F-4D97-AF65-F5344CB8AC3E}">
        <p14:creationId xmlns:p14="http://schemas.microsoft.com/office/powerpoint/2010/main" val="39401022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515600" cy="850138"/>
          </a:xfrm>
        </p:spPr>
        <p:txBody>
          <a:bodyPr>
            <a:normAutofit fontScale="90000"/>
          </a:bodyPr>
          <a:lstStyle/>
          <a:p>
            <a:r>
              <a:rPr lang="en-US" sz="4000"/>
              <a:t>State-Of-The-Art:</a:t>
            </a:r>
            <a:br>
              <a:rPr lang="en-US"/>
            </a:br>
            <a:r>
              <a:rPr lang="en-US" sz="3600">
                <a:solidFill>
                  <a:schemeClr val="accent5"/>
                </a:solidFill>
                <a:ea typeface="Tahoma" panose="020B0604030504040204" pitchFamily="34" charset="0"/>
                <a:cs typeface="Arial" panose="020B0604020202020204" pitchFamily="34" charset="0"/>
              </a:rPr>
              <a:t>From Our Mapping Review</a:t>
            </a:r>
            <a:endParaRPr lang="en-US" sz="3900" dirty="0">
              <a:solidFill>
                <a:schemeClr val="accent5"/>
              </a:solidFill>
            </a:endParaRPr>
          </a:p>
        </p:txBody>
      </p:sp>
      <p:pic>
        <p:nvPicPr>
          <p:cNvPr id="3" name="Picture 2">
            <a:extLst>
              <a:ext uri="{FF2B5EF4-FFF2-40B4-BE49-F238E27FC236}">
                <a16:creationId xmlns:a16="http://schemas.microsoft.com/office/drawing/2014/main" id="{70749C7B-9E5F-EC48-912F-6AFE8F870335}"/>
              </a:ext>
            </a:extLst>
          </p:cNvPr>
          <p:cNvPicPr>
            <a:picLocks noChangeAspect="1"/>
          </p:cNvPicPr>
          <p:nvPr/>
        </p:nvPicPr>
        <p:blipFill>
          <a:blip r:embed="rId3"/>
          <a:stretch>
            <a:fillRect/>
          </a:stretch>
        </p:blipFill>
        <p:spPr>
          <a:xfrm>
            <a:off x="6234548" y="1455044"/>
            <a:ext cx="5760000" cy="4653275"/>
          </a:xfrm>
          <a:prstGeom prst="rect">
            <a:avLst/>
          </a:prstGeom>
        </p:spPr>
      </p:pic>
      <p:pic>
        <p:nvPicPr>
          <p:cNvPr id="8" name="Picture 7">
            <a:extLst>
              <a:ext uri="{FF2B5EF4-FFF2-40B4-BE49-F238E27FC236}">
                <a16:creationId xmlns:a16="http://schemas.microsoft.com/office/drawing/2014/main" id="{418ED5E4-665F-274A-BFDA-73A6502E1F30}"/>
              </a:ext>
            </a:extLst>
          </p:cNvPr>
          <p:cNvPicPr>
            <a:picLocks noChangeAspect="1"/>
          </p:cNvPicPr>
          <p:nvPr/>
        </p:nvPicPr>
        <p:blipFill>
          <a:blip r:embed="rId4"/>
          <a:stretch>
            <a:fillRect/>
          </a:stretch>
        </p:blipFill>
        <p:spPr>
          <a:xfrm>
            <a:off x="304738" y="1471669"/>
            <a:ext cx="5760000" cy="4653275"/>
          </a:xfrm>
          <a:prstGeom prst="rect">
            <a:avLst/>
          </a:prstGeom>
        </p:spPr>
      </p:pic>
      <p:sp>
        <p:nvSpPr>
          <p:cNvPr id="9" name="TextBox 8">
            <a:extLst>
              <a:ext uri="{FF2B5EF4-FFF2-40B4-BE49-F238E27FC236}">
                <a16:creationId xmlns:a16="http://schemas.microsoft.com/office/drawing/2014/main" id="{9634C0BC-9957-DA44-BCD0-F5E54F49B7D9}"/>
              </a:ext>
            </a:extLst>
          </p:cNvPr>
          <p:cNvSpPr txBox="1"/>
          <p:nvPr/>
        </p:nvSpPr>
        <p:spPr>
          <a:xfrm>
            <a:off x="7822143" y="6166508"/>
            <a:ext cx="2584810" cy="369332"/>
          </a:xfrm>
          <a:prstGeom prst="rect">
            <a:avLst/>
          </a:prstGeom>
          <a:noFill/>
        </p:spPr>
        <p:txBody>
          <a:bodyPr wrap="none" rtlCol="0">
            <a:spAutoFit/>
          </a:bodyPr>
          <a:lstStyle/>
          <a:p>
            <a:r>
              <a:rPr lang="en-US" b="1" dirty="0">
                <a:solidFill>
                  <a:schemeClr val="tx2"/>
                </a:solidFill>
              </a:rPr>
              <a:t>ML algorithms categories</a:t>
            </a:r>
          </a:p>
        </p:txBody>
      </p:sp>
      <p:sp>
        <p:nvSpPr>
          <p:cNvPr id="48" name="TextBox 47">
            <a:extLst>
              <a:ext uri="{FF2B5EF4-FFF2-40B4-BE49-F238E27FC236}">
                <a16:creationId xmlns:a16="http://schemas.microsoft.com/office/drawing/2014/main" id="{E5897D21-3C97-5547-AA47-411CDCB581DB}"/>
              </a:ext>
            </a:extLst>
          </p:cNvPr>
          <p:cNvSpPr txBox="1"/>
          <p:nvPr/>
        </p:nvSpPr>
        <p:spPr>
          <a:xfrm>
            <a:off x="2003757" y="6083622"/>
            <a:ext cx="2057743" cy="369332"/>
          </a:xfrm>
          <a:prstGeom prst="rect">
            <a:avLst/>
          </a:prstGeom>
          <a:noFill/>
        </p:spPr>
        <p:txBody>
          <a:bodyPr wrap="none" rtlCol="0">
            <a:spAutoFit/>
          </a:bodyPr>
          <a:lstStyle/>
          <a:p>
            <a:r>
              <a:rPr lang="en-US" b="1" dirty="0">
                <a:solidFill>
                  <a:schemeClr val="tx2"/>
                </a:solidFill>
              </a:rPr>
              <a:t>Features Categories</a:t>
            </a:r>
          </a:p>
        </p:txBody>
      </p:sp>
      <p:sp>
        <p:nvSpPr>
          <p:cNvPr id="50" name="Rectangle 49">
            <a:extLst>
              <a:ext uri="{FF2B5EF4-FFF2-40B4-BE49-F238E27FC236}">
                <a16:creationId xmlns:a16="http://schemas.microsoft.com/office/drawing/2014/main" id="{20798B64-B643-054F-BA3A-BC2695078653}"/>
              </a:ext>
            </a:extLst>
          </p:cNvPr>
          <p:cNvSpPr/>
          <p:nvPr/>
        </p:nvSpPr>
        <p:spPr>
          <a:xfrm>
            <a:off x="3524596" y="1307645"/>
            <a:ext cx="536904"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00B1906-3D91-E642-A358-6ED270761617}"/>
              </a:ext>
            </a:extLst>
          </p:cNvPr>
          <p:cNvSpPr/>
          <p:nvPr/>
        </p:nvSpPr>
        <p:spPr>
          <a:xfrm>
            <a:off x="8628611" y="1418630"/>
            <a:ext cx="365760"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55</a:t>
            </a:fld>
            <a:endParaRPr lang="en-US"/>
          </a:p>
        </p:txBody>
      </p:sp>
    </p:spTree>
    <p:extLst>
      <p:ext uri="{BB962C8B-B14F-4D97-AF65-F5344CB8AC3E}">
        <p14:creationId xmlns:p14="http://schemas.microsoft.com/office/powerpoint/2010/main" val="2667792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a:xfrm>
            <a:off x="372686" y="365125"/>
            <a:ext cx="11693808"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Implementing and Evaluation New Learning Models for Bug Report Severity Prediction</a:t>
            </a:r>
            <a:endParaRPr lang="en-US" sz="31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498764" y="1695797"/>
            <a:ext cx="11105803" cy="481670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Implementation: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code base, GA R, H2O,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Keras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Tensorflow</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R Caret and R Stat</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Evaluation: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Datasets: those used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Metrics: precision, recall and f-measure</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Baselines: proposed approaches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C59FD20-9F97-644F-953E-A3F484687BE1}"/>
              </a:ext>
            </a:extLst>
          </p:cNvPr>
          <p:cNvSpPr>
            <a:spLocks noGrp="1"/>
          </p:cNvSpPr>
          <p:nvPr>
            <p:ph type="sldNum" sz="quarter" idx="12"/>
          </p:nvPr>
        </p:nvSpPr>
        <p:spPr/>
        <p:txBody>
          <a:bodyPr/>
          <a:lstStyle/>
          <a:p>
            <a:fld id="{79D6BE41-4F07-9843-B89E-F43C6BF0BE36}" type="slidenum">
              <a:rPr lang="en-US" smtClean="0"/>
              <a:t>56</a:t>
            </a:fld>
            <a:endParaRPr lang="en-US"/>
          </a:p>
        </p:txBody>
      </p:sp>
    </p:spTree>
    <p:extLst>
      <p:ext uri="{BB962C8B-B14F-4D97-AF65-F5344CB8AC3E}">
        <p14:creationId xmlns:p14="http://schemas.microsoft.com/office/powerpoint/2010/main" val="1015249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Learning with peers reviews</a:t>
            </a:r>
            <a:endParaRPr lang="en-US" dirty="0">
              <a:solidFill>
                <a:schemeClr val="accent5"/>
              </a:solidFill>
            </a:endParaRPr>
          </a:p>
        </p:txBody>
      </p:sp>
      <p:sp>
        <p:nvSpPr>
          <p:cNvPr id="24" name="TextBox 23">
            <a:extLst>
              <a:ext uri="{FF2B5EF4-FFF2-40B4-BE49-F238E27FC236}">
                <a16:creationId xmlns:a16="http://schemas.microsoft.com/office/drawing/2014/main" id="{E40D267A-2FC8-1B40-A690-BE1CE6573F32}"/>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Change Request Severity Level: Experimental Results – Submitted on 10/02/17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Mining Software Repository 2017 (MSR)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CR Severity Level in FLOSS: Experimental Results – Submitted on 05/06/17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International Conference on Data Mining (ICDM)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p:txBody>
      </p:sp>
      <p:sp>
        <p:nvSpPr>
          <p:cNvPr id="2" name="Slide Number Placeholder 1">
            <a:extLst>
              <a:ext uri="{FF2B5EF4-FFF2-40B4-BE49-F238E27FC236}">
                <a16:creationId xmlns:a16="http://schemas.microsoft.com/office/drawing/2014/main" id="{39C0BD26-AB0A-7F45-90FB-0B8F17A36EAB}"/>
              </a:ext>
            </a:extLst>
          </p:cNvPr>
          <p:cNvSpPr>
            <a:spLocks noGrp="1"/>
          </p:cNvSpPr>
          <p:nvPr>
            <p:ph type="sldNum" sz="quarter" idx="12"/>
          </p:nvPr>
        </p:nvSpPr>
        <p:spPr/>
        <p:txBody>
          <a:bodyPr/>
          <a:lstStyle/>
          <a:p>
            <a:fld id="{79D6BE41-4F07-9843-B89E-F43C6BF0BE36}" type="slidenum">
              <a:rPr lang="en-US" smtClean="0"/>
              <a:t>57</a:t>
            </a:fld>
            <a:endParaRPr lang="en-US"/>
          </a:p>
        </p:txBody>
      </p:sp>
    </p:spTree>
    <p:extLst>
      <p:ext uri="{BB962C8B-B14F-4D97-AF65-F5344CB8AC3E}">
        <p14:creationId xmlns:p14="http://schemas.microsoft.com/office/powerpoint/2010/main" val="18796334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675879" cy="935152"/>
          </a:xfrm>
        </p:spPr>
        <p:txBody>
          <a:bodyPr>
            <a:noAutofit/>
          </a:bodyPr>
          <a:lstStyle/>
          <a:p>
            <a:r>
              <a:rPr lang="en-US" sz="3000" dirty="0"/>
              <a:t>Develop New Learning Models to Predict Severity Level (G3)</a:t>
            </a:r>
            <a:endParaRPr lang="en-US" sz="3000" dirty="0">
              <a:cs typeface="Arial" panose="020B0604020202020204" pitchFamily="34" charset="0"/>
            </a:endParaRPr>
          </a:p>
        </p:txBody>
      </p:sp>
      <p:sp>
        <p:nvSpPr>
          <p:cNvPr id="2" name="Can 1">
            <a:extLst>
              <a:ext uri="{FF2B5EF4-FFF2-40B4-BE49-F238E27FC236}">
                <a16:creationId xmlns:a16="http://schemas.microsoft.com/office/drawing/2014/main" id="{A59926FB-A1A7-D944-9249-FABD85C25ABA}"/>
              </a:ext>
            </a:extLst>
          </p:cNvPr>
          <p:cNvSpPr/>
          <p:nvPr/>
        </p:nvSpPr>
        <p:spPr>
          <a:xfrm>
            <a:off x="245567" y="1750852"/>
            <a:ext cx="1014152"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3" name="Rounded Rectangle 2">
            <a:extLst>
              <a:ext uri="{FF2B5EF4-FFF2-40B4-BE49-F238E27FC236}">
                <a16:creationId xmlns:a16="http://schemas.microsoft.com/office/drawing/2014/main" id="{AA992523-BB7B-EA49-9861-26BCDD9BE189}"/>
              </a:ext>
            </a:extLst>
          </p:cNvPr>
          <p:cNvSpPr/>
          <p:nvPr/>
        </p:nvSpPr>
        <p:spPr>
          <a:xfrm>
            <a:off x="1586639" y="1750852"/>
            <a:ext cx="2400746" cy="817745"/>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1739065" y="2077292"/>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2523394" y="2066706"/>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50" name="Rounded Rectangle 49">
            <a:extLst>
              <a:ext uri="{FF2B5EF4-FFF2-40B4-BE49-F238E27FC236}">
                <a16:creationId xmlns:a16="http://schemas.microsoft.com/office/drawing/2014/main" id="{A7BE3C9D-781D-FC49-BC9A-EE5628B69119}"/>
              </a:ext>
            </a:extLst>
          </p:cNvPr>
          <p:cNvSpPr/>
          <p:nvPr/>
        </p:nvSpPr>
        <p:spPr>
          <a:xfrm>
            <a:off x="3180911" y="2080242"/>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1" name="Can 50">
            <a:extLst>
              <a:ext uri="{FF2B5EF4-FFF2-40B4-BE49-F238E27FC236}">
                <a16:creationId xmlns:a16="http://schemas.microsoft.com/office/drawing/2014/main" id="{222FBBF9-AB71-B54B-9D16-43B1D51EA566}"/>
              </a:ext>
            </a:extLst>
          </p:cNvPr>
          <p:cNvSpPr/>
          <p:nvPr/>
        </p:nvSpPr>
        <p:spPr>
          <a:xfrm>
            <a:off x="2186512" y="2866282"/>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52" name="Rounded Rectangle 51">
            <a:extLst>
              <a:ext uri="{FF2B5EF4-FFF2-40B4-BE49-F238E27FC236}">
                <a16:creationId xmlns:a16="http://schemas.microsoft.com/office/drawing/2014/main" id="{77B6C85D-A2F6-BD4D-8F95-2B75699AB460}"/>
              </a:ext>
            </a:extLst>
          </p:cNvPr>
          <p:cNvSpPr/>
          <p:nvPr/>
        </p:nvSpPr>
        <p:spPr>
          <a:xfrm>
            <a:off x="2041357" y="3854851"/>
            <a:ext cx="154547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56" name="Can 55">
            <a:extLst>
              <a:ext uri="{FF2B5EF4-FFF2-40B4-BE49-F238E27FC236}">
                <a16:creationId xmlns:a16="http://schemas.microsoft.com/office/drawing/2014/main" id="{F4608539-F094-0C4A-810A-4BD20F5708F4}"/>
              </a:ext>
            </a:extLst>
          </p:cNvPr>
          <p:cNvSpPr/>
          <p:nvPr/>
        </p:nvSpPr>
        <p:spPr>
          <a:xfrm>
            <a:off x="2088451" y="4751756"/>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57" name="Rounded Rectangle 56">
            <a:extLst>
              <a:ext uri="{FF2B5EF4-FFF2-40B4-BE49-F238E27FC236}">
                <a16:creationId xmlns:a16="http://schemas.microsoft.com/office/drawing/2014/main" id="{62F63B8B-C4E0-4545-9E25-04CF2A5AD401}"/>
              </a:ext>
            </a:extLst>
          </p:cNvPr>
          <p:cNvSpPr/>
          <p:nvPr/>
        </p:nvSpPr>
        <p:spPr>
          <a:xfrm>
            <a:off x="4139811" y="1750853"/>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9" name="Rounded Rectangle 58">
            <a:extLst>
              <a:ext uri="{FF2B5EF4-FFF2-40B4-BE49-F238E27FC236}">
                <a16:creationId xmlns:a16="http://schemas.microsoft.com/office/drawing/2014/main" id="{CB4C4D5B-CC83-EA4A-94BC-8508FE5B5C46}"/>
              </a:ext>
            </a:extLst>
          </p:cNvPr>
          <p:cNvSpPr/>
          <p:nvPr/>
        </p:nvSpPr>
        <p:spPr>
          <a:xfrm>
            <a:off x="4286848" y="1967896"/>
            <a:ext cx="2217820"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60" name="Rounded Rectangle 59">
            <a:extLst>
              <a:ext uri="{FF2B5EF4-FFF2-40B4-BE49-F238E27FC236}">
                <a16:creationId xmlns:a16="http://schemas.microsoft.com/office/drawing/2014/main" id="{BF4DB078-E3D4-9443-A783-BA382E5D3B37}"/>
              </a:ext>
            </a:extLst>
          </p:cNvPr>
          <p:cNvSpPr/>
          <p:nvPr/>
        </p:nvSpPr>
        <p:spPr>
          <a:xfrm>
            <a:off x="4242561" y="2850771"/>
            <a:ext cx="22621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61" name="Rounded Rectangle 60">
            <a:extLst>
              <a:ext uri="{FF2B5EF4-FFF2-40B4-BE49-F238E27FC236}">
                <a16:creationId xmlns:a16="http://schemas.microsoft.com/office/drawing/2014/main" id="{7DB69A52-77C3-734C-BFF8-DD7923CB66E1}"/>
              </a:ext>
            </a:extLst>
          </p:cNvPr>
          <p:cNvSpPr/>
          <p:nvPr/>
        </p:nvSpPr>
        <p:spPr>
          <a:xfrm>
            <a:off x="4242561" y="3779779"/>
            <a:ext cx="1276271"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62" name="Rounded Rectangle 61">
            <a:extLst>
              <a:ext uri="{FF2B5EF4-FFF2-40B4-BE49-F238E27FC236}">
                <a16:creationId xmlns:a16="http://schemas.microsoft.com/office/drawing/2014/main" id="{95AAE119-FB4C-6A4D-8C73-B5CC6A87E333}"/>
              </a:ext>
            </a:extLst>
          </p:cNvPr>
          <p:cNvSpPr/>
          <p:nvPr/>
        </p:nvSpPr>
        <p:spPr>
          <a:xfrm>
            <a:off x="5586720" y="3766727"/>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7" name="Straight Arrow Connector 6">
            <a:extLst>
              <a:ext uri="{FF2B5EF4-FFF2-40B4-BE49-F238E27FC236}">
                <a16:creationId xmlns:a16="http://schemas.microsoft.com/office/drawing/2014/main" id="{06A167C9-5BD9-404B-91D5-70DEB654C491}"/>
              </a:ext>
            </a:extLst>
          </p:cNvPr>
          <p:cNvCxnSpPr>
            <a:cxnSpLocks/>
            <a:stCxn id="2" idx="4"/>
            <a:endCxn id="3" idx="1"/>
          </p:cNvCxnSpPr>
          <p:nvPr/>
        </p:nvCxnSpPr>
        <p:spPr>
          <a:xfrm>
            <a:off x="1259719" y="2159725"/>
            <a:ext cx="326920"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80AF8D-0CC8-B849-8365-9CC2CFEE9E79}"/>
              </a:ext>
            </a:extLst>
          </p:cNvPr>
          <p:cNvCxnSpPr>
            <a:cxnSpLocks/>
            <a:stCxn id="3" idx="2"/>
            <a:endCxn id="51" idx="1"/>
          </p:cNvCxnSpPr>
          <p:nvPr/>
        </p:nvCxnSpPr>
        <p:spPr>
          <a:xfrm>
            <a:off x="2787012" y="2568597"/>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47F03-F9EB-8E4E-8317-4C7E9262B0D4}"/>
              </a:ext>
            </a:extLst>
          </p:cNvPr>
          <p:cNvCxnSpPr>
            <a:cxnSpLocks/>
            <a:stCxn id="51" idx="3"/>
            <a:endCxn id="52" idx="0"/>
          </p:cNvCxnSpPr>
          <p:nvPr/>
        </p:nvCxnSpPr>
        <p:spPr>
          <a:xfrm flipH="1">
            <a:off x="2814094" y="3592467"/>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1621AB-4555-0E4C-B560-A1A0520357F4}"/>
              </a:ext>
            </a:extLst>
          </p:cNvPr>
          <p:cNvCxnSpPr>
            <a:cxnSpLocks/>
            <a:stCxn id="52" idx="2"/>
            <a:endCxn id="56" idx="1"/>
          </p:cNvCxnSpPr>
          <p:nvPr/>
        </p:nvCxnSpPr>
        <p:spPr>
          <a:xfrm>
            <a:off x="2814094" y="4453370"/>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2161B03-4B13-BD48-880E-3A1CEAF08140}"/>
              </a:ext>
            </a:extLst>
          </p:cNvPr>
          <p:cNvCxnSpPr>
            <a:cxnSpLocks/>
            <a:stCxn id="57" idx="2"/>
            <a:endCxn id="2" idx="3"/>
          </p:cNvCxnSpPr>
          <p:nvPr/>
        </p:nvCxnSpPr>
        <p:spPr>
          <a:xfrm rot="5400000" flipH="1">
            <a:off x="2054743" y="1266497"/>
            <a:ext cx="2033384" cy="4637584"/>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4FC0E4-B615-C54C-8E68-BEE80893F2BD}"/>
              </a:ext>
            </a:extLst>
          </p:cNvPr>
          <p:cNvCxnSpPr>
            <a:cxnSpLocks/>
            <a:stCxn id="59" idx="2"/>
            <a:endCxn id="60" idx="0"/>
          </p:cNvCxnSpPr>
          <p:nvPr/>
        </p:nvCxnSpPr>
        <p:spPr>
          <a:xfrm flipH="1">
            <a:off x="5373615" y="2566415"/>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CCA032-49C2-F347-A91C-F55C9D5EB644}"/>
              </a:ext>
            </a:extLst>
          </p:cNvPr>
          <p:cNvCxnSpPr>
            <a:cxnSpLocks/>
            <a:stCxn id="60" idx="2"/>
            <a:endCxn id="61" idx="0"/>
          </p:cNvCxnSpPr>
          <p:nvPr/>
        </p:nvCxnSpPr>
        <p:spPr>
          <a:xfrm flipH="1">
            <a:off x="4880697" y="3449290"/>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1F2162-96DE-B34F-BCEF-D4B44CE28B39}"/>
              </a:ext>
            </a:extLst>
          </p:cNvPr>
          <p:cNvCxnSpPr>
            <a:cxnSpLocks/>
            <a:stCxn id="60" idx="2"/>
            <a:endCxn id="62" idx="0"/>
          </p:cNvCxnSpPr>
          <p:nvPr/>
        </p:nvCxnSpPr>
        <p:spPr>
          <a:xfrm>
            <a:off x="5373615" y="3449290"/>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B08970B8-2731-764E-89C1-AEC93F7D3218}"/>
              </a:ext>
            </a:extLst>
          </p:cNvPr>
          <p:cNvCxnSpPr>
            <a:cxnSpLocks/>
            <a:stCxn id="56" idx="4"/>
            <a:endCxn id="57" idx="1"/>
          </p:cNvCxnSpPr>
          <p:nvPr/>
        </p:nvCxnSpPr>
        <p:spPr>
          <a:xfrm flipV="1">
            <a:off x="3539738" y="3176417"/>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846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a:bodyPr>
          <a:lstStyle/>
          <a:p>
            <a:pPr marL="514350" indent="-514350">
              <a:buFont typeface="+mj-lt"/>
              <a:buAutoNum type="arabicPeriod"/>
            </a:pPr>
            <a:r>
              <a:rPr lang="en-US" dirty="0"/>
              <a:t>Study of the state-of-the-art on bug severity prediction</a:t>
            </a:r>
          </a:p>
          <a:p>
            <a:pPr lvl="1"/>
            <a:r>
              <a:rPr lang="en-US" sz="2600" dirty="0"/>
              <a:t>Write a </a:t>
            </a:r>
            <a:r>
              <a:rPr lang="en-US" sz="2600" dirty="0">
                <a:solidFill>
                  <a:schemeClr val="accent2"/>
                </a:solidFill>
              </a:rPr>
              <a:t>systematic mapping review </a:t>
            </a:r>
            <a:r>
              <a:rPr lang="en-US" sz="2600" dirty="0"/>
              <a:t>about this research topic</a:t>
            </a:r>
          </a:p>
          <a:p>
            <a:pPr lvl="1"/>
            <a:r>
              <a:rPr lang="en-US" sz="2600" dirty="0"/>
              <a:t>Identify the main </a:t>
            </a:r>
            <a:r>
              <a:rPr lang="en-US" sz="2600" dirty="0">
                <a:solidFill>
                  <a:schemeClr val="accent2"/>
                </a:solidFill>
              </a:rPr>
              <a:t>problems</a:t>
            </a:r>
            <a:r>
              <a:rPr lang="en-US" sz="2600" dirty="0"/>
              <a:t>, </a:t>
            </a:r>
            <a:r>
              <a:rPr lang="en-US" sz="2600" dirty="0">
                <a:solidFill>
                  <a:schemeClr val="accent2"/>
                </a:solidFill>
              </a:rPr>
              <a:t>gaps</a:t>
            </a:r>
            <a:r>
              <a:rPr lang="en-US" sz="2600" dirty="0"/>
              <a:t> and </a:t>
            </a:r>
            <a:r>
              <a:rPr lang="en-US" sz="2600" dirty="0">
                <a:solidFill>
                  <a:schemeClr val="accent2"/>
                </a:solidFill>
              </a:rPr>
              <a:t>opportunities</a:t>
            </a:r>
          </a:p>
          <a:p>
            <a:pPr marL="514350" indent="-514350">
              <a:lnSpc>
                <a:spcPct val="170000"/>
              </a:lnSpc>
              <a:buFont typeface="+mj-lt"/>
              <a:buAutoNum type="arabicPeriod"/>
            </a:pPr>
            <a:r>
              <a:rPr lang="en-US" dirty="0"/>
              <a:t>Select one or more problems, gaps and opportunities</a:t>
            </a:r>
          </a:p>
          <a:p>
            <a:pPr marL="514350" indent="-514350">
              <a:lnSpc>
                <a:spcPct val="170000"/>
              </a:lnSpc>
              <a:buFont typeface="+mj-lt"/>
              <a:buAutoNum type="arabicPeriod"/>
            </a:pPr>
            <a:r>
              <a:rPr lang="en-US" dirty="0"/>
              <a:t>Develop </a:t>
            </a:r>
            <a:r>
              <a:rPr lang="en-US" dirty="0">
                <a:solidFill>
                  <a:schemeClr val="accent2"/>
                </a:solidFill>
              </a:rPr>
              <a:t>new learning models </a:t>
            </a:r>
            <a:r>
              <a:rPr lang="en-US" dirty="0"/>
              <a:t>to automatically predict severity level of bugs reports.</a:t>
            </a:r>
          </a:p>
          <a:p>
            <a:pPr marL="0" indent="0">
              <a:lnSpc>
                <a:spcPct val="170000"/>
              </a:lnSpc>
              <a:buNone/>
            </a:pPr>
            <a:endParaRPr lang="en-US" dirty="0"/>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59</a:t>
            </a:fld>
            <a:endParaRPr lang="en-US" dirty="0"/>
          </a:p>
        </p:txBody>
      </p:sp>
      <p:pic>
        <p:nvPicPr>
          <p:cNvPr id="5" name="Graphic 4" descr="Checkmark">
            <a:extLst>
              <a:ext uri="{FF2B5EF4-FFF2-40B4-BE49-F238E27FC236}">
                <a16:creationId xmlns:a16="http://schemas.microsoft.com/office/drawing/2014/main" id="{E1B7E98D-21E0-3E4A-A4CC-4E543851E8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7804" y="1331378"/>
            <a:ext cx="421321" cy="421321"/>
          </a:xfrm>
          <a:prstGeom prst="rect">
            <a:avLst/>
          </a:prstGeom>
        </p:spPr>
      </p:pic>
      <p:pic>
        <p:nvPicPr>
          <p:cNvPr id="15" name="Graphic 14" descr="Checkmark">
            <a:extLst>
              <a:ext uri="{FF2B5EF4-FFF2-40B4-BE49-F238E27FC236}">
                <a16:creationId xmlns:a16="http://schemas.microsoft.com/office/drawing/2014/main" id="{0C137E76-6DA2-774F-A580-11807E732E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7804" y="3458587"/>
            <a:ext cx="421321" cy="421321"/>
          </a:xfrm>
          <a:prstGeom prst="rect">
            <a:avLst/>
          </a:prstGeom>
        </p:spPr>
      </p:pic>
    </p:spTree>
    <p:extLst>
      <p:ext uri="{BB962C8B-B14F-4D97-AF65-F5344CB8AC3E}">
        <p14:creationId xmlns:p14="http://schemas.microsoft.com/office/powerpoint/2010/main" val="411916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612526" y="1161535"/>
            <a:ext cx="10981114" cy="5145387"/>
          </a:xfrm>
        </p:spPr>
        <p:txBody>
          <a:bodyPr>
            <a:normAutofit/>
          </a:bodyPr>
          <a:lstStyle/>
          <a:p>
            <a:pPr marL="0" indent="0">
              <a:buNone/>
            </a:pPr>
            <a:r>
              <a:rPr lang="en-US" dirty="0"/>
              <a:t>G1. Study of the state-of-the-art on bug severity prediction</a:t>
            </a:r>
          </a:p>
          <a:p>
            <a:pPr marL="457200" lvl="1" indent="0">
              <a:buNone/>
            </a:pPr>
            <a:r>
              <a:rPr lang="en-US" sz="2600" dirty="0"/>
              <a:t>G1.1 </a:t>
            </a:r>
            <a:r>
              <a:rPr lang="en-US" sz="2800" dirty="0"/>
              <a:t>–</a:t>
            </a:r>
            <a:r>
              <a:rPr lang="en-US" sz="2600" dirty="0"/>
              <a:t> Write a </a:t>
            </a:r>
            <a:r>
              <a:rPr lang="en-US" sz="2600" dirty="0">
                <a:solidFill>
                  <a:schemeClr val="accent2"/>
                </a:solidFill>
              </a:rPr>
              <a:t>systematic mapping review</a:t>
            </a:r>
            <a:endParaRPr lang="en-US" sz="2600" dirty="0"/>
          </a:p>
          <a:p>
            <a:pPr marL="457200" lvl="1" indent="0">
              <a:buNone/>
            </a:pPr>
            <a:r>
              <a:rPr lang="en-US" sz="2600" dirty="0"/>
              <a:t>G1.2 </a:t>
            </a:r>
            <a:r>
              <a:rPr lang="en-US" sz="2800" dirty="0"/>
              <a:t>–</a:t>
            </a:r>
            <a:r>
              <a:rPr lang="en-US" sz="2600" dirty="0"/>
              <a:t> Identify the main </a:t>
            </a:r>
            <a:r>
              <a:rPr lang="en-US" sz="2600" dirty="0">
                <a:solidFill>
                  <a:schemeClr val="accent2"/>
                </a:solidFill>
              </a:rPr>
              <a:t>problems </a:t>
            </a:r>
            <a:r>
              <a:rPr lang="en-US" sz="2600" dirty="0"/>
              <a:t>in this area</a:t>
            </a:r>
          </a:p>
          <a:p>
            <a:pPr marL="0" indent="0">
              <a:lnSpc>
                <a:spcPct val="170000"/>
              </a:lnSpc>
              <a:buNone/>
            </a:pPr>
            <a:r>
              <a:rPr lang="en-US" dirty="0"/>
              <a:t>G2. Address one or more identified problems</a:t>
            </a:r>
          </a:p>
          <a:p>
            <a:pPr marL="457200" lvl="1" indent="0">
              <a:buNone/>
            </a:pPr>
            <a:r>
              <a:rPr lang="en-US" dirty="0"/>
              <a:t>G2.1 – Model </a:t>
            </a:r>
            <a:r>
              <a:rPr lang="en-US" dirty="0">
                <a:solidFill>
                  <a:schemeClr val="accent2"/>
                </a:solidFill>
              </a:rPr>
              <a:t>temporal context </a:t>
            </a:r>
            <a:r>
              <a:rPr lang="en-US" dirty="0"/>
              <a:t>information of bug report </a:t>
            </a:r>
          </a:p>
          <a:p>
            <a:pPr marL="457200" lvl="1" indent="0">
              <a:buNone/>
            </a:pPr>
            <a:r>
              <a:rPr lang="en-US" dirty="0"/>
              <a:t>G2.2 – Address </a:t>
            </a:r>
            <a:r>
              <a:rPr lang="en-US" dirty="0">
                <a:solidFill>
                  <a:schemeClr val="accent2"/>
                </a:solidFill>
              </a:rPr>
              <a:t>imbalanced</a:t>
            </a:r>
            <a:r>
              <a:rPr lang="en-US" dirty="0"/>
              <a:t> and </a:t>
            </a:r>
            <a:r>
              <a:rPr lang="en-US" dirty="0">
                <a:solidFill>
                  <a:schemeClr val="accent2"/>
                </a:solidFill>
              </a:rPr>
              <a:t>high dimensional </a:t>
            </a:r>
            <a:r>
              <a:rPr lang="en-US" dirty="0"/>
              <a:t>data</a:t>
            </a:r>
          </a:p>
          <a:p>
            <a:pPr marL="457200" lvl="1" indent="0">
              <a:buNone/>
            </a:pPr>
            <a:r>
              <a:rPr lang="en-US" dirty="0"/>
              <a:t>G2.3 – </a:t>
            </a:r>
            <a:r>
              <a:rPr lang="en-US" dirty="0">
                <a:solidFill>
                  <a:schemeClr val="accent2"/>
                </a:solidFill>
              </a:rPr>
              <a:t>Improve</a:t>
            </a:r>
            <a:r>
              <a:rPr lang="en-US" dirty="0"/>
              <a:t> the severity level </a:t>
            </a:r>
            <a:r>
              <a:rPr lang="en-US" dirty="0">
                <a:solidFill>
                  <a:schemeClr val="accent2"/>
                </a:solidFill>
              </a:rPr>
              <a:t>predictors performance</a:t>
            </a:r>
          </a:p>
          <a:p>
            <a:pPr marL="0" indent="0">
              <a:buNone/>
            </a:pPr>
            <a:endParaRPr lang="en-US" dirty="0"/>
          </a:p>
          <a:p>
            <a:pPr marL="457200" lvl="1" indent="0">
              <a:buNone/>
            </a:pPr>
            <a:endParaRPr lang="en-US" sz="2600" dirty="0">
              <a:solidFill>
                <a:schemeClr val="accent2"/>
              </a:solidFill>
            </a:endParaRPr>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6</a:t>
            </a:fld>
            <a:endParaRPr lang="en-US" dirty="0"/>
          </a:p>
        </p:txBody>
      </p:sp>
      <p:pic>
        <p:nvPicPr>
          <p:cNvPr id="5" name="Graphic 4" descr="Checkmark">
            <a:extLst>
              <a:ext uri="{FF2B5EF4-FFF2-40B4-BE49-F238E27FC236}">
                <a16:creationId xmlns:a16="http://schemas.microsoft.com/office/drawing/2014/main" id="{E1B7E98D-21E0-3E4A-A4CC-4E543851E8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1204" y="1288920"/>
            <a:ext cx="421321" cy="421321"/>
          </a:xfrm>
          <a:prstGeom prst="rect">
            <a:avLst/>
          </a:prstGeom>
        </p:spPr>
      </p:pic>
    </p:spTree>
    <p:extLst>
      <p:ext uri="{BB962C8B-B14F-4D97-AF65-F5344CB8AC3E}">
        <p14:creationId xmlns:p14="http://schemas.microsoft.com/office/powerpoint/2010/main" val="18489857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563910" y="16853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2958357" y="1685368"/>
            <a:ext cx="5726248"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FLOSS bug report repositories data exploration</a:t>
            </a:r>
          </a:p>
        </p:txBody>
      </p:sp>
      <p:sp>
        <p:nvSpPr>
          <p:cNvPr id="7" name="Oval 6">
            <a:extLst>
              <a:ext uri="{FF2B5EF4-FFF2-40B4-BE49-F238E27FC236}">
                <a16:creationId xmlns:a16="http://schemas.microsoft.com/office/drawing/2014/main" id="{79556073-4C4B-6940-B953-ACEEC811509C}"/>
              </a:ext>
            </a:extLst>
          </p:cNvPr>
          <p:cNvSpPr/>
          <p:nvPr/>
        </p:nvSpPr>
        <p:spPr>
          <a:xfrm>
            <a:off x="2563910" y="2339170"/>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2958357" y="2320064"/>
            <a:ext cx="7170553"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Preparing and performing experiments with machine learning</a:t>
            </a:r>
          </a:p>
        </p:txBody>
      </p:sp>
      <p:sp>
        <p:nvSpPr>
          <p:cNvPr id="9" name="Oval 8">
            <a:extLst>
              <a:ext uri="{FF2B5EF4-FFF2-40B4-BE49-F238E27FC236}">
                <a16:creationId xmlns:a16="http://schemas.microsoft.com/office/drawing/2014/main" id="{B6F8FB1D-D8FF-384D-81EC-2863B220B0D5}"/>
              </a:ext>
            </a:extLst>
          </p:cNvPr>
          <p:cNvSpPr/>
          <p:nvPr/>
        </p:nvSpPr>
        <p:spPr>
          <a:xfrm>
            <a:off x="2562929" y="299297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2958357" y="2972689"/>
            <a:ext cx="631596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Papers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562928" y="364677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2958357" y="3643242"/>
            <a:ext cx="8424486"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Writing a mapping review to understand the state-of-the-art (submitted) </a:t>
            </a:r>
          </a:p>
        </p:txBody>
      </p:sp>
      <p:sp>
        <p:nvSpPr>
          <p:cNvPr id="16" name="Oval 15">
            <a:extLst>
              <a:ext uri="{FF2B5EF4-FFF2-40B4-BE49-F238E27FC236}">
                <a16:creationId xmlns:a16="http://schemas.microsoft.com/office/drawing/2014/main" id="{A377D3B7-43E2-DF42-BFCD-524A383A5C72}"/>
              </a:ext>
            </a:extLst>
          </p:cNvPr>
          <p:cNvSpPr/>
          <p:nvPr/>
        </p:nvSpPr>
        <p:spPr>
          <a:xfrm>
            <a:off x="2544995" y="430057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524943C-B3C2-F94F-8FE4-A64889ADF22A}"/>
              </a:ext>
            </a:extLst>
          </p:cNvPr>
          <p:cNvSpPr txBox="1"/>
          <p:nvPr/>
        </p:nvSpPr>
        <p:spPr>
          <a:xfrm>
            <a:off x="2958357" y="4346097"/>
            <a:ext cx="7590539"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Identifying the main problems, gaps and opportunities in this area</a:t>
            </a:r>
          </a:p>
        </p:txBody>
      </p:sp>
      <p:sp>
        <p:nvSpPr>
          <p:cNvPr id="19" name="Oval 18">
            <a:extLst>
              <a:ext uri="{FF2B5EF4-FFF2-40B4-BE49-F238E27FC236}">
                <a16:creationId xmlns:a16="http://schemas.microsoft.com/office/drawing/2014/main" id="{D40CA3AA-FA56-3741-82A8-2E182C0678B5}"/>
              </a:ext>
            </a:extLst>
          </p:cNvPr>
          <p:cNvSpPr/>
          <p:nvPr/>
        </p:nvSpPr>
        <p:spPr>
          <a:xfrm>
            <a:off x="2544995" y="4954379"/>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2958357" y="4966420"/>
            <a:ext cx="7531614"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sp>
        <p:nvSpPr>
          <p:cNvPr id="21" name="Oval 20">
            <a:extLst>
              <a:ext uri="{FF2B5EF4-FFF2-40B4-BE49-F238E27FC236}">
                <a16:creationId xmlns:a16="http://schemas.microsoft.com/office/drawing/2014/main" id="{A29041C9-8153-DD42-8D14-79C768DA710E}"/>
              </a:ext>
            </a:extLst>
          </p:cNvPr>
          <p:cNvSpPr/>
          <p:nvPr/>
        </p:nvSpPr>
        <p:spPr>
          <a:xfrm>
            <a:off x="2544995" y="5608183"/>
            <a:ext cx="394447" cy="394447"/>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2" name="TextBox 21">
            <a:extLst>
              <a:ext uri="{FF2B5EF4-FFF2-40B4-BE49-F238E27FC236}">
                <a16:creationId xmlns:a16="http://schemas.microsoft.com/office/drawing/2014/main" id="{ED1BE3F3-D81B-EB43-9656-B34D44676F4D}"/>
              </a:ext>
            </a:extLst>
          </p:cNvPr>
          <p:cNvSpPr txBox="1"/>
          <p:nvPr/>
        </p:nvSpPr>
        <p:spPr>
          <a:xfrm>
            <a:off x="2958357" y="5633298"/>
            <a:ext cx="807144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Implement, evaluating and publishing proposed new learning models</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2761134" y="2079815"/>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2760153" y="2733617"/>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2760152" y="3387419"/>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6" idx="0"/>
          </p:cNvCxnSpPr>
          <p:nvPr/>
        </p:nvCxnSpPr>
        <p:spPr>
          <a:xfrm flipH="1">
            <a:off x="2742219" y="4041221"/>
            <a:ext cx="17933"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E39537C-9385-0C4F-A9AB-8F63CACFE679}"/>
              </a:ext>
            </a:extLst>
          </p:cNvPr>
          <p:cNvCxnSpPr>
            <a:cxnSpLocks/>
            <a:stCxn id="16" idx="4"/>
            <a:endCxn id="19" idx="0"/>
          </p:cNvCxnSpPr>
          <p:nvPr/>
        </p:nvCxnSpPr>
        <p:spPr>
          <a:xfrm>
            <a:off x="2742219" y="4695023"/>
            <a:ext cx="0" cy="259356"/>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BA53C3-17E9-9D4C-9B93-8DB01EF180E0}"/>
              </a:ext>
            </a:extLst>
          </p:cNvPr>
          <p:cNvCxnSpPr>
            <a:cxnSpLocks/>
            <a:stCxn id="19" idx="4"/>
            <a:endCxn id="21" idx="0"/>
          </p:cNvCxnSpPr>
          <p:nvPr/>
        </p:nvCxnSpPr>
        <p:spPr>
          <a:xfrm>
            <a:off x="2742219" y="5348826"/>
            <a:ext cx="0" cy="259357"/>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427352" y="168536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450720" y="4948716"/>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sp>
        <p:nvSpPr>
          <p:cNvPr id="53" name="TextBox 52">
            <a:extLst>
              <a:ext uri="{FF2B5EF4-FFF2-40B4-BE49-F238E27FC236}">
                <a16:creationId xmlns:a16="http://schemas.microsoft.com/office/drawing/2014/main" id="{0615B9AC-9AE7-E842-B50B-D1B1A899D05E}"/>
              </a:ext>
            </a:extLst>
          </p:cNvPr>
          <p:cNvSpPr txBox="1"/>
          <p:nvPr/>
        </p:nvSpPr>
        <p:spPr>
          <a:xfrm>
            <a:off x="427352" y="5608183"/>
            <a:ext cx="2092239"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2018/2 - 2020/2 </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0667" y="1754631"/>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3661" y="2407595"/>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29" y="3062017"/>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1597" y="3716436"/>
            <a:ext cx="244014" cy="244014"/>
          </a:xfrm>
          <a:prstGeom prst="rect">
            <a:avLst/>
          </a:prstGeom>
        </p:spPr>
      </p:pic>
      <p:pic>
        <p:nvPicPr>
          <p:cNvPr id="33" name="Graphic 32" descr="Checkmark">
            <a:extLst>
              <a:ext uri="{FF2B5EF4-FFF2-40B4-BE49-F238E27FC236}">
                <a16:creationId xmlns:a16="http://schemas.microsoft.com/office/drawing/2014/main" id="{EDA4EE85-6737-5443-A035-FC6CD8281F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36" y="4388789"/>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4704" y="5034240"/>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60</a:t>
            </a:fld>
            <a:endParaRPr lang="en-US"/>
          </a:p>
        </p:txBody>
      </p:sp>
    </p:spTree>
    <p:extLst>
      <p:ext uri="{BB962C8B-B14F-4D97-AF65-F5344CB8AC3E}">
        <p14:creationId xmlns:p14="http://schemas.microsoft.com/office/powerpoint/2010/main" val="31370915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Main Research Goal:</a:t>
            </a:r>
            <a:br>
              <a:rPr lang="en-US" dirty="0"/>
            </a:br>
            <a:r>
              <a:rPr lang="en-US" sz="3100" dirty="0">
                <a:solidFill>
                  <a:schemeClr val="accent5"/>
                </a:solidFill>
                <a:ea typeface="Tahoma" panose="020B0604030504040204" pitchFamily="34" charset="0"/>
                <a:cs typeface="Arial" panose="020B0604020202020204" pitchFamily="34" charset="0"/>
              </a:rPr>
              <a:t>Our New Learning Models Will Based on Three Hypothesis</a:t>
            </a:r>
            <a:r>
              <a:rPr lang="en-US" sz="3600" dirty="0">
                <a:solidFill>
                  <a:schemeClr val="accent5"/>
                </a:solidFill>
                <a:ea typeface="Tahoma" panose="020B0604030504040204" pitchFamily="34" charset="0"/>
                <a:cs typeface="Arial" panose="020B0604020202020204" pitchFamily="34" charset="0"/>
              </a:rPr>
              <a:t> </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2217082"/>
          </a:xfrm>
          <a:prstGeom prst="rect">
            <a:avLst/>
          </a:prstGeom>
          <a:noFill/>
        </p:spPr>
        <p:txBody>
          <a:bodyPr wrap="square" rtlCol="0">
            <a:spAutoFit/>
          </a:bodyPr>
          <a:lstStyle/>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Temporal context of bug reports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Novel feature selection methods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Data-driven methods</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61</a:t>
            </a:fld>
            <a:endParaRPr lang="en-US"/>
          </a:p>
        </p:txBody>
      </p:sp>
    </p:spTree>
    <p:extLst>
      <p:ext uri="{BB962C8B-B14F-4D97-AF65-F5344CB8AC3E}">
        <p14:creationId xmlns:p14="http://schemas.microsoft.com/office/powerpoint/2010/main" val="2509838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478655" cy="935152"/>
          </a:xfrm>
        </p:spPr>
        <p:txBody>
          <a:bodyPr>
            <a:normAutofit/>
          </a:bodyPr>
          <a:lstStyle/>
          <a:p>
            <a:r>
              <a:rPr lang="en-US" sz="4000" dirty="0"/>
              <a:t>Temporal Context of Bug Reports:</a:t>
            </a:r>
            <a:endParaRPr lang="en-US" dirty="0">
              <a:solidFill>
                <a:schemeClr val="accent5"/>
              </a:solidFill>
            </a:endParaRPr>
          </a:p>
        </p:txBody>
      </p:sp>
      <p:pic>
        <p:nvPicPr>
          <p:cNvPr id="2" name="Picture 1">
            <a:extLst>
              <a:ext uri="{FF2B5EF4-FFF2-40B4-BE49-F238E27FC236}">
                <a16:creationId xmlns:a16="http://schemas.microsoft.com/office/drawing/2014/main" id="{175C8109-D94C-774F-A00D-9532A31B54B1}"/>
              </a:ext>
            </a:extLst>
          </p:cNvPr>
          <p:cNvPicPr>
            <a:picLocks noChangeAspect="1"/>
          </p:cNvPicPr>
          <p:nvPr/>
        </p:nvPicPr>
        <p:blipFill>
          <a:blip r:embed="rId3"/>
          <a:stretch>
            <a:fillRect/>
          </a:stretch>
        </p:blipFill>
        <p:spPr>
          <a:xfrm>
            <a:off x="533400" y="1621283"/>
            <a:ext cx="9169998" cy="4735067"/>
          </a:xfrm>
          <a:prstGeom prst="rect">
            <a:avLst/>
          </a:prstGeom>
        </p:spPr>
      </p:pic>
      <p:sp>
        <p:nvSpPr>
          <p:cNvPr id="5" name="Oval 4">
            <a:extLst>
              <a:ext uri="{FF2B5EF4-FFF2-40B4-BE49-F238E27FC236}">
                <a16:creationId xmlns:a16="http://schemas.microsoft.com/office/drawing/2014/main" id="{CFB1610F-707C-1A4D-9351-ADC5B7A9A53C}"/>
              </a:ext>
            </a:extLst>
          </p:cNvPr>
          <p:cNvSpPr/>
          <p:nvPr/>
        </p:nvSpPr>
        <p:spPr>
          <a:xfrm>
            <a:off x="9798686" y="2067141"/>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7538</a:t>
            </a:r>
            <a:endParaRPr lang="en-US" dirty="0">
              <a:solidFill>
                <a:schemeClr val="tx2"/>
              </a:solidFill>
            </a:endParaRPr>
          </a:p>
          <a:p>
            <a:pPr algn="ctr"/>
            <a:r>
              <a:rPr lang="en-US" sz="1400" dirty="0">
                <a:solidFill>
                  <a:schemeClr val="tx2"/>
                </a:solidFill>
              </a:rPr>
              <a:t>bug reports</a:t>
            </a:r>
          </a:p>
          <a:p>
            <a:pPr algn="ctr"/>
            <a:r>
              <a:rPr lang="en-US" sz="1400" dirty="0">
                <a:solidFill>
                  <a:schemeClr val="tx2"/>
                </a:solidFill>
              </a:rPr>
              <a:t>CASSANDRA</a:t>
            </a:r>
          </a:p>
        </p:txBody>
      </p:sp>
      <p:sp>
        <p:nvSpPr>
          <p:cNvPr id="3" name="TextBox 2">
            <a:extLst>
              <a:ext uri="{FF2B5EF4-FFF2-40B4-BE49-F238E27FC236}">
                <a16:creationId xmlns:a16="http://schemas.microsoft.com/office/drawing/2014/main" id="{9F70E5C5-1797-A64C-BC5D-E4045AA5C1EA}"/>
              </a:ext>
            </a:extLst>
          </p:cNvPr>
          <p:cNvSpPr txBox="1"/>
          <p:nvPr/>
        </p:nvSpPr>
        <p:spPr>
          <a:xfrm>
            <a:off x="7184119" y="4994872"/>
            <a:ext cx="2519279" cy="369332"/>
          </a:xfrm>
          <a:prstGeom prst="rect">
            <a:avLst/>
          </a:prstGeom>
          <a:noFill/>
        </p:spPr>
        <p:txBody>
          <a:bodyPr wrap="none" rtlCol="0">
            <a:spAutoFit/>
          </a:bodyPr>
          <a:lstStyle/>
          <a:p>
            <a:r>
              <a:rPr lang="en-US" b="1" dirty="0">
                <a:solidFill>
                  <a:schemeClr val="tx2"/>
                </a:solidFill>
              </a:rPr>
              <a:t>Source: our experiments</a:t>
            </a:r>
          </a:p>
        </p:txBody>
      </p:sp>
      <p:sp>
        <p:nvSpPr>
          <p:cNvPr id="10" name="Slide Number Placeholder 9">
            <a:extLst>
              <a:ext uri="{FF2B5EF4-FFF2-40B4-BE49-F238E27FC236}">
                <a16:creationId xmlns:a16="http://schemas.microsoft.com/office/drawing/2014/main" id="{F033A5AC-D241-CD4F-B12B-ED9586F6E3F1}"/>
              </a:ext>
            </a:extLst>
          </p:cNvPr>
          <p:cNvSpPr>
            <a:spLocks noGrp="1"/>
          </p:cNvSpPr>
          <p:nvPr>
            <p:ph type="sldNum" sz="quarter" idx="12"/>
          </p:nvPr>
        </p:nvSpPr>
        <p:spPr/>
        <p:txBody>
          <a:bodyPr/>
          <a:lstStyle/>
          <a:p>
            <a:fld id="{79D6BE41-4F07-9843-B89E-F43C6BF0BE36}" type="slidenum">
              <a:rPr lang="en-US" smtClean="0"/>
              <a:t>62</a:t>
            </a:fld>
            <a:endParaRPr lang="en-US"/>
          </a:p>
        </p:txBody>
      </p:sp>
    </p:spTree>
    <p:extLst>
      <p:ext uri="{BB962C8B-B14F-4D97-AF65-F5344CB8AC3E}">
        <p14:creationId xmlns:p14="http://schemas.microsoft.com/office/powerpoint/2010/main" val="2939547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Identifying main problems, gaps e opportunities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181863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Modeling temporal context of bug reports</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in imbalance and high dimensionality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Investigating data-driven methods to predict bug severity repository</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63</a:t>
            </a:fld>
            <a:endParaRPr lang="en-US"/>
          </a:p>
        </p:txBody>
      </p:sp>
    </p:spTree>
    <p:extLst>
      <p:ext uri="{BB962C8B-B14F-4D97-AF65-F5344CB8AC3E}">
        <p14:creationId xmlns:p14="http://schemas.microsoft.com/office/powerpoint/2010/main" val="2407688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 Done</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945499" y="200016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3339946" y="2000162"/>
            <a:ext cx="4955203"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Exploration of bug report repositories data</a:t>
            </a:r>
          </a:p>
        </p:txBody>
      </p:sp>
      <p:sp>
        <p:nvSpPr>
          <p:cNvPr id="7" name="Oval 6">
            <a:extLst>
              <a:ext uri="{FF2B5EF4-FFF2-40B4-BE49-F238E27FC236}">
                <a16:creationId xmlns:a16="http://schemas.microsoft.com/office/drawing/2014/main" id="{79556073-4C4B-6940-B953-ACEEC811509C}"/>
              </a:ext>
            </a:extLst>
          </p:cNvPr>
          <p:cNvSpPr/>
          <p:nvPr/>
        </p:nvSpPr>
        <p:spPr>
          <a:xfrm>
            <a:off x="2945499" y="265396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3339946" y="2634858"/>
            <a:ext cx="3605474"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Machine learning experiments</a:t>
            </a:r>
          </a:p>
        </p:txBody>
      </p:sp>
      <p:sp>
        <p:nvSpPr>
          <p:cNvPr id="9" name="Oval 8">
            <a:extLst>
              <a:ext uri="{FF2B5EF4-FFF2-40B4-BE49-F238E27FC236}">
                <a16:creationId xmlns:a16="http://schemas.microsoft.com/office/drawing/2014/main" id="{B6F8FB1D-D8FF-384D-81EC-2863B220B0D5}"/>
              </a:ext>
            </a:extLst>
          </p:cNvPr>
          <p:cNvSpPr/>
          <p:nvPr/>
        </p:nvSpPr>
        <p:spPr>
          <a:xfrm>
            <a:off x="2944518" y="330776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3339946" y="3287483"/>
            <a:ext cx="6255239"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Paper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944517" y="39615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3339946" y="3958036"/>
            <a:ext cx="4480907"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Writing a mapping review (submitted) </a:t>
            </a:r>
          </a:p>
        </p:txBody>
      </p:sp>
      <p:sp>
        <p:nvSpPr>
          <p:cNvPr id="19" name="Oval 18">
            <a:extLst>
              <a:ext uri="{FF2B5EF4-FFF2-40B4-BE49-F238E27FC236}">
                <a16:creationId xmlns:a16="http://schemas.microsoft.com/office/drawing/2014/main" id="{D40CA3AA-FA56-3741-82A8-2E182C0678B5}"/>
              </a:ext>
            </a:extLst>
          </p:cNvPr>
          <p:cNvSpPr/>
          <p:nvPr/>
        </p:nvSpPr>
        <p:spPr>
          <a:xfrm>
            <a:off x="2941332" y="4649747"/>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3354694" y="4661788"/>
            <a:ext cx="7531614"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3142723" y="2394609"/>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3141742" y="3048411"/>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3141741" y="3702213"/>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9" idx="0"/>
          </p:cNvCxnSpPr>
          <p:nvPr/>
        </p:nvCxnSpPr>
        <p:spPr>
          <a:xfrm flipH="1">
            <a:off x="3138556" y="4356015"/>
            <a:ext cx="3185" cy="293732"/>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1924159" y="202610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870795" y="4644084"/>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2256" y="2069425"/>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5250" y="2722389"/>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4218" y="3376811"/>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33186" y="4031230"/>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1041" y="4729608"/>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64</a:t>
            </a:fld>
            <a:endParaRPr lang="en-US"/>
          </a:p>
        </p:txBody>
      </p:sp>
    </p:spTree>
    <p:extLst>
      <p:ext uri="{BB962C8B-B14F-4D97-AF65-F5344CB8AC3E}">
        <p14:creationId xmlns:p14="http://schemas.microsoft.com/office/powerpoint/2010/main" val="20366103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a:bodyPr>
          <a:lstStyle/>
          <a:p>
            <a:r>
              <a:rPr lang="en-US" sz="4000" dirty="0"/>
              <a:t>Temporal Context of Bug Reports:</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65</a:t>
            </a:fld>
            <a:endParaRPr lang="en-US"/>
          </a:p>
        </p:txBody>
      </p:sp>
    </p:spTree>
    <p:extLst>
      <p:ext uri="{BB962C8B-B14F-4D97-AF65-F5344CB8AC3E}">
        <p14:creationId xmlns:p14="http://schemas.microsoft.com/office/powerpoint/2010/main" val="15785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sz="3600" dirty="0"/>
              <a:t>Main Research Goal:</a:t>
            </a:r>
            <a:endParaRPr lang="en-US" sz="3200" dirty="0">
              <a:solidFill>
                <a:schemeClr val="accent5"/>
              </a:solidFill>
            </a:endParaRPr>
          </a:p>
        </p:txBody>
      </p:sp>
      <p:sp>
        <p:nvSpPr>
          <p:cNvPr id="2" name="TextBox 1">
            <a:extLst>
              <a:ext uri="{FF2B5EF4-FFF2-40B4-BE49-F238E27FC236}">
                <a16:creationId xmlns:a16="http://schemas.microsoft.com/office/drawing/2014/main" id="{1A6D1727-35D4-9348-A383-D5570CB3AE98}"/>
              </a:ext>
            </a:extLst>
          </p:cNvPr>
          <p:cNvSpPr txBox="1"/>
          <p:nvPr/>
        </p:nvSpPr>
        <p:spPr>
          <a:xfrm>
            <a:off x="842682" y="2402541"/>
            <a:ext cx="10793506" cy="1754326"/>
          </a:xfrm>
          <a:prstGeom prst="rect">
            <a:avLst/>
          </a:prstGeom>
          <a:noFill/>
        </p:spPr>
        <p:txBody>
          <a:bodyPr wrap="square" rtlCol="0">
            <a:spAutoFit/>
          </a:bodyPr>
          <a:lstStyle/>
          <a:p>
            <a:pPr algn="ct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Develop </a:t>
            </a:r>
            <a:r>
              <a:rPr lang="en-US" sz="3600" dirty="0">
                <a:solidFill>
                  <a:schemeClr val="accent2"/>
                </a:solidFill>
                <a:latin typeface="Arial" panose="020B0604020202020204" pitchFamily="34" charset="0"/>
                <a:ea typeface="Tahoma" panose="020B0604030504040204" pitchFamily="34" charset="0"/>
                <a:cs typeface="Arial" panose="020B0604020202020204" pitchFamily="34" charset="0"/>
              </a:rPr>
              <a:t>New Learning Models</a:t>
            </a: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 to Improve Bug Report Severity Level Prediction on Free/Libre Open Source Software</a:t>
            </a:r>
          </a:p>
        </p:txBody>
      </p:sp>
      <p:sp>
        <p:nvSpPr>
          <p:cNvPr id="3" name="Slide Number Placeholder 2">
            <a:extLst>
              <a:ext uri="{FF2B5EF4-FFF2-40B4-BE49-F238E27FC236}">
                <a16:creationId xmlns:a16="http://schemas.microsoft.com/office/drawing/2014/main" id="{4B054085-1762-374C-89B1-9D5BFFC65E29}"/>
              </a:ext>
            </a:extLst>
          </p:cNvPr>
          <p:cNvSpPr>
            <a:spLocks noGrp="1"/>
          </p:cNvSpPr>
          <p:nvPr>
            <p:ph type="sldNum" sz="quarter" idx="12"/>
          </p:nvPr>
        </p:nvSpPr>
        <p:spPr/>
        <p:txBody>
          <a:bodyPr/>
          <a:lstStyle/>
          <a:p>
            <a:fld id="{79D6BE41-4F07-9843-B89E-F43C6BF0BE36}" type="slidenum">
              <a:rPr lang="en-US" smtClean="0"/>
              <a:t>66</a:t>
            </a:fld>
            <a:endParaRPr lang="en-US"/>
          </a:p>
        </p:txBody>
      </p:sp>
    </p:spTree>
    <p:extLst>
      <p:ext uri="{BB962C8B-B14F-4D97-AF65-F5344CB8AC3E}">
        <p14:creationId xmlns:p14="http://schemas.microsoft.com/office/powerpoint/2010/main" val="95356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a:bodyPr>
          <a:lstStyle/>
          <a:p>
            <a:pPr marL="0" indent="0">
              <a:buNone/>
            </a:pPr>
            <a:r>
              <a:rPr lang="en-US" dirty="0"/>
              <a:t>G3. Develop </a:t>
            </a:r>
            <a:r>
              <a:rPr lang="en-US" dirty="0">
                <a:solidFill>
                  <a:schemeClr val="accent2"/>
                </a:solidFill>
              </a:rPr>
              <a:t>new learning models </a:t>
            </a:r>
            <a:r>
              <a:rPr lang="en-US" dirty="0"/>
              <a:t>to automatically predict severity level of bugs reports</a:t>
            </a:r>
          </a:p>
          <a:p>
            <a:pPr marL="457200" lvl="1" indent="0">
              <a:buNone/>
            </a:pPr>
            <a:endParaRPr lang="en-US" sz="2400" dirty="0"/>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7</a:t>
            </a:fld>
            <a:endParaRPr lang="en-US" dirty="0"/>
          </a:p>
        </p:txBody>
      </p:sp>
    </p:spTree>
    <p:extLst>
      <p:ext uri="{BB962C8B-B14F-4D97-AF65-F5344CB8AC3E}">
        <p14:creationId xmlns:p14="http://schemas.microsoft.com/office/powerpoint/2010/main" val="299677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E92E-C9C6-DA4D-8BD1-3015A988BC2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4D9C9C9A-5B1D-C74E-9758-FD6B7F97E217}"/>
              </a:ext>
            </a:extLst>
          </p:cNvPr>
          <p:cNvSpPr>
            <a:spLocks noGrp="1"/>
          </p:cNvSpPr>
          <p:nvPr>
            <p:ph idx="1"/>
          </p:nvPr>
        </p:nvSpPr>
        <p:spPr/>
        <p:txBody>
          <a:bodyPr/>
          <a:lstStyle/>
          <a:p>
            <a:r>
              <a:rPr lang="en-US" dirty="0"/>
              <a:t>Most related works identified in </a:t>
            </a:r>
            <a:r>
              <a:rPr lang="en-US" dirty="0">
                <a:solidFill>
                  <a:schemeClr val="accent2"/>
                </a:solidFill>
              </a:rPr>
              <a:t>mapping review</a:t>
            </a:r>
          </a:p>
          <a:p>
            <a:r>
              <a:rPr lang="en-US" dirty="0">
                <a:solidFill>
                  <a:schemeClr val="accent2"/>
                </a:solidFill>
              </a:rPr>
              <a:t>Others related </a:t>
            </a:r>
            <a:r>
              <a:rPr lang="en-US" dirty="0"/>
              <a:t>works are cited in the presentation</a:t>
            </a:r>
          </a:p>
        </p:txBody>
      </p:sp>
      <p:sp>
        <p:nvSpPr>
          <p:cNvPr id="4" name="Slide Number Placeholder 3">
            <a:extLst>
              <a:ext uri="{FF2B5EF4-FFF2-40B4-BE49-F238E27FC236}">
                <a16:creationId xmlns:a16="http://schemas.microsoft.com/office/drawing/2014/main" id="{B3FFB124-60D6-BF44-A684-EC644491AE9B}"/>
              </a:ext>
            </a:extLst>
          </p:cNvPr>
          <p:cNvSpPr>
            <a:spLocks noGrp="1"/>
          </p:cNvSpPr>
          <p:nvPr>
            <p:ph type="sldNum" sz="quarter" idx="12"/>
          </p:nvPr>
        </p:nvSpPr>
        <p:spPr/>
        <p:txBody>
          <a:bodyPr/>
          <a:lstStyle/>
          <a:p>
            <a:fld id="{79D6BE41-4F07-9843-B89E-F43C6BF0BE36}" type="slidenum">
              <a:rPr lang="en-US" smtClean="0"/>
              <a:pPr/>
              <a:t>8</a:t>
            </a:fld>
            <a:endParaRPr lang="en-US" dirty="0"/>
          </a:p>
        </p:txBody>
      </p:sp>
    </p:spTree>
    <p:extLst>
      <p:ext uri="{BB962C8B-B14F-4D97-AF65-F5344CB8AC3E}">
        <p14:creationId xmlns:p14="http://schemas.microsoft.com/office/powerpoint/2010/main" val="410933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FCEC3-7A49-624E-ACF7-EA9F5DEE15FC}"/>
              </a:ext>
            </a:extLst>
          </p:cNvPr>
          <p:cNvSpPr>
            <a:spLocks noGrp="1"/>
          </p:cNvSpPr>
          <p:nvPr>
            <p:ph type="ctrTitle"/>
          </p:nvPr>
        </p:nvSpPr>
        <p:spPr/>
        <p:txBody>
          <a:bodyPr/>
          <a:lstStyle/>
          <a:p>
            <a:r>
              <a:rPr lang="en-US" dirty="0"/>
              <a:t>Proposal Description</a:t>
            </a:r>
          </a:p>
        </p:txBody>
      </p:sp>
      <p:sp>
        <p:nvSpPr>
          <p:cNvPr id="4" name="Slide Number Placeholder 3">
            <a:extLst>
              <a:ext uri="{FF2B5EF4-FFF2-40B4-BE49-F238E27FC236}">
                <a16:creationId xmlns:a16="http://schemas.microsoft.com/office/drawing/2014/main" id="{0D62AD5C-745B-9746-9EB1-AD77E928457C}"/>
              </a:ext>
            </a:extLst>
          </p:cNvPr>
          <p:cNvSpPr>
            <a:spLocks noGrp="1"/>
          </p:cNvSpPr>
          <p:nvPr>
            <p:ph type="sldNum" sz="quarter" idx="12"/>
          </p:nvPr>
        </p:nvSpPr>
        <p:spPr/>
        <p:txBody>
          <a:bodyPr/>
          <a:lstStyle/>
          <a:p>
            <a:fld id="{79D6BE41-4F07-9843-B89E-F43C6BF0BE36}" type="slidenum">
              <a:rPr lang="en-US" smtClean="0"/>
              <a:pPr/>
              <a:t>9</a:t>
            </a:fld>
            <a:endParaRPr lang="en-US" dirty="0"/>
          </a:p>
        </p:txBody>
      </p:sp>
    </p:spTree>
    <p:extLst>
      <p:ext uri="{BB962C8B-B14F-4D97-AF65-F5344CB8AC3E}">
        <p14:creationId xmlns:p14="http://schemas.microsoft.com/office/powerpoint/2010/main" val="1721059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6085</TotalTime>
  <Words>4494</Words>
  <Application>Microsoft Macintosh PowerPoint</Application>
  <PresentationFormat>Widescreen</PresentationFormat>
  <Paragraphs>669</Paragraphs>
  <Slides>66</Slides>
  <Notes>40</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Apple Symbols</vt:lpstr>
      <vt:lpstr>Arial</vt:lpstr>
      <vt:lpstr>Calibri</vt:lpstr>
      <vt:lpstr>Noto Nastaliq Urdu</vt:lpstr>
      <vt:lpstr>Tahoma</vt:lpstr>
      <vt:lpstr>Times New Roman</vt:lpstr>
      <vt:lpstr>Wingdings</vt:lpstr>
      <vt:lpstr>Office Theme</vt:lpstr>
      <vt:lpstr>Improving Bug Report Severity Level Prediction on Free/Libre Open Source  Software Doctorate Qualifying Exam </vt:lpstr>
      <vt:lpstr>Outline</vt:lpstr>
      <vt:lpstr>Context</vt:lpstr>
      <vt:lpstr>Context</vt:lpstr>
      <vt:lpstr>Motivation</vt:lpstr>
      <vt:lpstr>Research Goals</vt:lpstr>
      <vt:lpstr>Research Goals</vt:lpstr>
      <vt:lpstr>Related Work</vt:lpstr>
      <vt:lpstr>Proposal Description</vt:lpstr>
      <vt:lpstr>Bug Report Severity Prediction Mapping Review (G1.1)</vt:lpstr>
      <vt:lpstr>Bug Report Severity Prediction Mapping Review (G1.1)</vt:lpstr>
      <vt:lpstr>Problems Identified (G1.2)</vt:lpstr>
      <vt:lpstr>Model the Temporal Context Information (G2.1)</vt:lpstr>
      <vt:lpstr>Model the Temporal Context Information (G2.1)</vt:lpstr>
      <vt:lpstr>Model the Temporal Context Information (G2.1)</vt:lpstr>
      <vt:lpstr>Address Imbalanced Data in Bug Report Repositories (G2.2)</vt:lpstr>
      <vt:lpstr>Address High Dimensionality Data in Bug Report Repositories (G2.2) </vt:lpstr>
      <vt:lpstr>Improve the Severity Level Predictors Performance (G2.3) </vt:lpstr>
      <vt:lpstr>Develop New Learning Models to Predict Severity Level (G3)</vt:lpstr>
      <vt:lpstr>Develop New Learning Models to Predict Severity Level (G3)</vt:lpstr>
      <vt:lpstr>Develop New Learning Models to Predict Severity Level (G3)</vt:lpstr>
      <vt:lpstr>Develop New Learning Models to Predict Severity Level (G3)</vt:lpstr>
      <vt:lpstr>Develop New Learning Models to Predict Severity Level (G3)</vt:lpstr>
      <vt:lpstr>Develop New Learning Models to Predict Severity Level (G3)</vt:lpstr>
      <vt:lpstr>Develop New Learning Models to Predict Severity Level (G3)</vt:lpstr>
      <vt:lpstr>Time Line</vt:lpstr>
      <vt:lpstr>Preliminary work (completed): Exploration of Bug Report Repositories</vt:lpstr>
      <vt:lpstr>Preliminary work (completed): Machine Learning Experiments</vt:lpstr>
      <vt:lpstr>Contributions</vt:lpstr>
      <vt:lpstr>PowerPoint Presentation</vt:lpstr>
      <vt:lpstr>Proposed Approaches Performance</vt:lpstr>
      <vt:lpstr>Distribution by Bug Tracking System</vt:lpstr>
      <vt:lpstr>Distribution by Evaluation Measure Category</vt:lpstr>
      <vt:lpstr>Distribution by Evaluation Measure</vt:lpstr>
      <vt:lpstr>Distribution by Tool Category</vt:lpstr>
      <vt:lpstr>Distribution by Features (partially)</vt:lpstr>
      <vt:lpstr>Distribution by Feature Category</vt:lpstr>
      <vt:lpstr>Distribution by Feature Selection Method</vt:lpstr>
      <vt:lpstr>Paper Distribution by FLOSS</vt:lpstr>
      <vt:lpstr>Distribution by FLOSS Category</vt:lpstr>
      <vt:lpstr>Distribution by TM methods</vt:lpstr>
      <vt:lpstr>Distribution by ML Algorithms</vt:lpstr>
      <vt:lpstr>Distribution by ML Category</vt:lpstr>
      <vt:lpstr>Paper Distribution by Prediction Problem</vt:lpstr>
      <vt:lpstr>Distribution by Problem Category</vt:lpstr>
      <vt:lpstr>Distribution by Sampling Methods</vt:lpstr>
      <vt:lpstr>Distribution by Sampling Method Category</vt:lpstr>
      <vt:lpstr>Distribution by Statistical Test</vt:lpstr>
      <vt:lpstr>Distribution By Statistical Test Category</vt:lpstr>
      <vt:lpstr>Paper Distribution by TM Methods</vt:lpstr>
      <vt:lpstr>Distribution by TM Category</vt:lpstr>
      <vt:lpstr>Problem Formal Definition:</vt:lpstr>
      <vt:lpstr>Research Activity: Exploration of FLOSS Bug Reports Repositories</vt:lpstr>
      <vt:lpstr>Problem and Hypothesis: Our Hypothesis</vt:lpstr>
      <vt:lpstr>State-Of-The-Art: From Our Mapping Review</vt:lpstr>
      <vt:lpstr>Research Activity: Implementing and Evaluation New Learning Models for Bug Report Severity Prediction</vt:lpstr>
      <vt:lpstr>Research Activity: Learning with peers reviews</vt:lpstr>
      <vt:lpstr>Develop New Learning Models to Predict Severity Level (G3)</vt:lpstr>
      <vt:lpstr>Research Goals</vt:lpstr>
      <vt:lpstr>Research Activities</vt:lpstr>
      <vt:lpstr>Main Research Goal: Our New Learning Models Will Based on Three Hypothesis </vt:lpstr>
      <vt:lpstr>Temporal Context of Bug Reports:</vt:lpstr>
      <vt:lpstr>Research Activity: Identifying main problems, gaps e opportunities</vt:lpstr>
      <vt:lpstr>Research Activities Done</vt:lpstr>
      <vt:lpstr>Temporal Context of Bug Reports:</vt:lpstr>
      <vt:lpstr>Main Research Goal: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Luiz Alberto Ferreira Gomes</dc:creator>
  <cp:lastModifiedBy>Microsoft Office User</cp:lastModifiedBy>
  <cp:revision>468</cp:revision>
  <dcterms:created xsi:type="dcterms:W3CDTF">2018-09-04T12:06:54Z</dcterms:created>
  <dcterms:modified xsi:type="dcterms:W3CDTF">2018-09-24T00:00:16Z</dcterms:modified>
</cp:coreProperties>
</file>