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1" r:id="rId3"/>
    <p:sldId id="269" r:id="rId4"/>
    <p:sldId id="289" r:id="rId5"/>
    <p:sldId id="295" r:id="rId6"/>
    <p:sldId id="296" r:id="rId7"/>
    <p:sldId id="287" r:id="rId8"/>
    <p:sldId id="297" r:id="rId9"/>
    <p:sldId id="286" r:id="rId10"/>
    <p:sldId id="288" r:id="rId11"/>
    <p:sldId id="285" r:id="rId12"/>
    <p:sldId id="284" r:id="rId13"/>
    <p:sldId id="299" r:id="rId14"/>
    <p:sldId id="273" r:id="rId15"/>
    <p:sldId id="298" r:id="rId16"/>
    <p:sldId id="275" r:id="rId17"/>
    <p:sldId id="274" r:id="rId18"/>
    <p:sldId id="293" r:id="rId19"/>
    <p:sldId id="294" r:id="rId20"/>
    <p:sldId id="276" r:id="rId21"/>
    <p:sldId id="277" r:id="rId22"/>
    <p:sldId id="278" r:id="rId23"/>
    <p:sldId id="279" r:id="rId24"/>
    <p:sldId id="280" r:id="rId25"/>
    <p:sldId id="281" r:id="rId26"/>
    <p:sldId id="282" r:id="rId27"/>
    <p:sldId id="300" r:id="rId28"/>
    <p:sldId id="291"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D1A1"/>
    <a:srgbClr val="FFBD16"/>
    <a:srgbClr val="A582DB"/>
    <a:srgbClr val="F03B20"/>
    <a:srgbClr val="C71CC1"/>
    <a:srgbClr val="FED976"/>
    <a:srgbClr val="41C6C9"/>
    <a:srgbClr val="BE1325"/>
    <a:srgbClr val="FD8D3C"/>
    <a:srgbClr val="FEB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4"/>
    <p:restoredTop sz="78356"/>
  </p:normalViewPr>
  <p:slideViewPr>
    <p:cSldViewPr snapToGrid="0" snapToObjects="1">
      <p:cViewPr varScale="1">
        <p:scale>
          <a:sx n="72" d="100"/>
          <a:sy n="72" d="100"/>
        </p:scale>
        <p:origin x="22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92657-DA59-D243-89C6-AF73D2D9529D}" type="datetimeFigureOut">
              <a:rPr lang="en-US" smtClean="0"/>
              <a:t>9/13/18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7981E-99AA-524C-88BC-A32F11FE0861}" type="slidenum">
              <a:rPr lang="en-US" smtClean="0"/>
              <a:t>‹#›</a:t>
            </a:fld>
            <a:endParaRPr lang="en-US"/>
          </a:p>
        </p:txBody>
      </p:sp>
    </p:spTree>
    <p:extLst>
      <p:ext uri="{BB962C8B-B14F-4D97-AF65-F5344CB8AC3E}">
        <p14:creationId xmlns:p14="http://schemas.microsoft.com/office/powerpoint/2010/main" val="225904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BR triage is essentially manual and a quite error-prone process. This process involves:</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confirm the bug report</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assign a developer</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update priority</a:t>
            </a:r>
          </a:p>
          <a:p>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estimate duration</a:t>
            </a:r>
            <a:endPar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assign or update severity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number of bug reports in large and medium FLOSS projects is frequently very large. For example, Eclipse had 84,245 bug reports opened from 2013 and 2015, whereas Android project had over 107,456 and </a:t>
            </a:r>
            <a:r>
              <a:rPr lang="en-US" sz="12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Jboss</a:t>
            </a:r>
            <a:r>
              <a:rPr lang="en-US" sz="120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had 81, 920.</a:t>
            </a:r>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2</a:t>
            </a:fld>
            <a:endParaRPr lang="en-US"/>
          </a:p>
        </p:txBody>
      </p:sp>
    </p:spTree>
    <p:extLst>
      <p:ext uri="{BB962C8B-B14F-4D97-AF65-F5344CB8AC3E}">
        <p14:creationId xmlns:p14="http://schemas.microsoft.com/office/powerpoint/2010/main" val="373700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For example, the maintenance team could be demand to address less significant bug reports before most important ones.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The severity level information is recognized as critical variable in equation to estimate a prioritization of bug reports. It defines how soon the bug need to be addressed. </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2E37981E-99AA-524C-88BC-A32F11FE0861}" type="slidenum">
              <a:rPr lang="en-US" smtClean="0"/>
              <a:t>4</a:t>
            </a:fld>
            <a:endParaRPr lang="en-US"/>
          </a:p>
        </p:txBody>
      </p:sp>
    </p:spTree>
    <p:extLst>
      <p:ext uri="{BB962C8B-B14F-4D97-AF65-F5344CB8AC3E}">
        <p14:creationId xmlns:p14="http://schemas.microsoft.com/office/powerpoint/2010/main" val="292104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14</a:t>
            </a:fld>
            <a:endParaRPr lang="en-US"/>
          </a:p>
        </p:txBody>
      </p:sp>
    </p:spTree>
    <p:extLst>
      <p:ext uri="{BB962C8B-B14F-4D97-AF65-F5344CB8AC3E}">
        <p14:creationId xmlns:p14="http://schemas.microsoft.com/office/powerpoint/2010/main" val="54107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16</a:t>
            </a:fld>
            <a:endParaRPr lang="en-US"/>
          </a:p>
        </p:txBody>
      </p:sp>
    </p:spTree>
    <p:extLst>
      <p:ext uri="{BB962C8B-B14F-4D97-AF65-F5344CB8AC3E}">
        <p14:creationId xmlns:p14="http://schemas.microsoft.com/office/powerpoint/2010/main" val="325542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17</a:t>
            </a:fld>
            <a:endParaRPr lang="en-US"/>
          </a:p>
        </p:txBody>
      </p:sp>
    </p:spTree>
    <p:extLst>
      <p:ext uri="{BB962C8B-B14F-4D97-AF65-F5344CB8AC3E}">
        <p14:creationId xmlns:p14="http://schemas.microsoft.com/office/powerpoint/2010/main" val="357673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7981E-99AA-524C-88BC-A32F11FE0861}" type="slidenum">
              <a:rPr lang="en-US" smtClean="0"/>
              <a:t>18</a:t>
            </a:fld>
            <a:endParaRPr lang="en-US"/>
          </a:p>
        </p:txBody>
      </p:sp>
    </p:spTree>
    <p:extLst>
      <p:ext uri="{BB962C8B-B14F-4D97-AF65-F5344CB8AC3E}">
        <p14:creationId xmlns:p14="http://schemas.microsoft.com/office/powerpoint/2010/main" val="1272498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E6C9-CC84-844D-AFFD-C530C4565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45A9A5-8E22-A243-A481-C2A37386E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5AA81-E011-D546-B9FA-1E29CF956923}"/>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5ED6F9B0-53D6-B64E-8E88-5D7D02C3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EA21-5535-5C41-957E-EDFFF2336BF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40632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7D-2A83-B545-B818-068EC9B0A3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86B8D-7BF1-D74F-B9F6-AB3B20E13C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7AFE5-257C-D441-B850-61F2C5D3A9D5}"/>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81D4369D-597E-2A4A-B5FF-E682734EE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340B6-BD75-D34C-81D7-85237608711A}"/>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37247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91BAA-B975-EC47-93F2-623374E31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2761E-D211-4845-96C9-99B9485087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FA7B9-0F4F-4E40-9308-712F551230FD}"/>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AB997D16-841C-6546-93D6-ACCF7CB0C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80D5B-933B-1044-8359-895D42D910B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69714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63DD-31EA-D64F-A6DD-F9243C31DED5}"/>
              </a:ext>
            </a:extLst>
          </p:cNvPr>
          <p:cNvSpPr>
            <a:spLocks noGrp="1"/>
          </p:cNvSpPr>
          <p:nvPr>
            <p:ph type="title"/>
          </p:nvPr>
        </p:nvSpPr>
        <p:spPr>
          <a:xfrm>
            <a:off x="372686" y="365125"/>
            <a:ext cx="10515600" cy="935152"/>
          </a:xfrm>
        </p:spPr>
        <p:txBody>
          <a:bodyPr/>
          <a:lstStyle>
            <a:lvl1pPr>
              <a:defRPr b="1" baseline="0">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B0ED132-8038-DE41-B5CA-5FEB2984005F}"/>
              </a:ext>
            </a:extLst>
          </p:cNvPr>
          <p:cNvSpPr>
            <a:spLocks noGrp="1"/>
          </p:cNvSpPr>
          <p:nvPr>
            <p:ph idx="1"/>
          </p:nvPr>
        </p:nvSpPr>
        <p:spPr>
          <a:xfrm>
            <a:off x="838200" y="1479665"/>
            <a:ext cx="10515600" cy="4697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8DF12-6D22-2047-9C6D-F5C07B7BEA68}"/>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76ADDACC-69FB-724F-BB86-E28D11A47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2ACD5-C3A5-674B-B269-E4BB6C41F97E}"/>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963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F2A5-FE50-AD49-84AF-110DC1F1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6C361F-6E30-614E-B0E5-DE0F577B9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730D93-CD43-4740-AA0F-7B35FBB9EDEF}"/>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3D59338B-2560-494D-97D8-DB54B6AE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C6B45-99C4-294F-8395-C8DAD1195CC8}"/>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189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8CD2-3CD8-2F40-A6A3-2B259F6A36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AF7104-5939-0849-9E42-C3FB6F6280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6AE289-34A5-6842-A671-401E2C5EC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5FD4F-5AB9-F946-9EAF-CBD0F22B56CC}"/>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6" name="Footer Placeholder 5">
            <a:extLst>
              <a:ext uri="{FF2B5EF4-FFF2-40B4-BE49-F238E27FC236}">
                <a16:creationId xmlns:a16="http://schemas.microsoft.com/office/drawing/2014/main" id="{26D52A7C-15E4-7842-9FAD-C9DC13EA5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6D2C8-D447-8846-B17E-517C68F5200B}"/>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98504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EB5A-5803-6D43-AF03-98325511AE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AED71-A3CC-E647-BCE3-43CFF3FB7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AB13A5-FB4D-2D4A-A01D-0D926C741E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532AF3-4119-EB45-A6A2-6B22305C4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01F37B-0C35-6B4E-9457-24DF75599C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CAF3B-7473-2D4F-A64C-D53FEE2D0CFA}"/>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8" name="Footer Placeholder 7">
            <a:extLst>
              <a:ext uri="{FF2B5EF4-FFF2-40B4-BE49-F238E27FC236}">
                <a16:creationId xmlns:a16="http://schemas.microsoft.com/office/drawing/2014/main" id="{1656BB36-77F5-7042-BD12-EFAD4247D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E1E811-2215-7D41-8FA7-B8F745462E81}"/>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87816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8F-FE00-944F-A55A-2F8982581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EB703-6364-5344-A56C-27C2FFADF958}"/>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4" name="Footer Placeholder 3">
            <a:extLst>
              <a:ext uri="{FF2B5EF4-FFF2-40B4-BE49-F238E27FC236}">
                <a16:creationId xmlns:a16="http://schemas.microsoft.com/office/drawing/2014/main" id="{7E1C8FF7-239B-3E46-B7F1-1C6D9997C7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D475-6F9A-0B43-A11A-49A2E4079F75}"/>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32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28F26-3DCB-8E44-B7F4-D99F80C3BE78}"/>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3" name="Footer Placeholder 2">
            <a:extLst>
              <a:ext uri="{FF2B5EF4-FFF2-40B4-BE49-F238E27FC236}">
                <a16:creationId xmlns:a16="http://schemas.microsoft.com/office/drawing/2014/main" id="{905A9CFF-E312-C641-8EBC-8DD52931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C915A-2A07-A740-86C7-4400E7555100}"/>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299535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758E-A3AE-7E4C-AA5E-394626B3E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01D76-8237-9F4F-B916-4CB82B2EF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AF944-03FA-6E49-BF23-39BE2D0B3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BAEB43-2B7D-5948-BBD5-B0C720F3F809}"/>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6" name="Footer Placeholder 5">
            <a:extLst>
              <a:ext uri="{FF2B5EF4-FFF2-40B4-BE49-F238E27FC236}">
                <a16:creationId xmlns:a16="http://schemas.microsoft.com/office/drawing/2014/main" id="{3256CC6A-3996-4145-A444-2FEC76599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43D20-E8E9-B843-97B3-43522BC8B2E9}"/>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1178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A33-C857-E04B-B3A6-77431BA8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C2589-B901-D64F-B55A-A5506D6238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F2E64-BF3E-444B-BF92-101B11636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C78159-9D21-1C47-9CC1-7064FD1659F7}"/>
              </a:ext>
            </a:extLst>
          </p:cNvPr>
          <p:cNvSpPr>
            <a:spLocks noGrp="1"/>
          </p:cNvSpPr>
          <p:nvPr>
            <p:ph type="dt" sz="half" idx="10"/>
          </p:nvPr>
        </p:nvSpPr>
        <p:spPr/>
        <p:txBody>
          <a:bodyPr/>
          <a:lstStyle/>
          <a:p>
            <a:fld id="{716074AE-9E5D-5649-8994-11891A980FD5}" type="datetimeFigureOut">
              <a:rPr lang="en-US" smtClean="0"/>
              <a:t>9/13/18</a:t>
            </a:fld>
            <a:endParaRPr lang="en-US"/>
          </a:p>
        </p:txBody>
      </p:sp>
      <p:sp>
        <p:nvSpPr>
          <p:cNvPr id="6" name="Footer Placeholder 5">
            <a:extLst>
              <a:ext uri="{FF2B5EF4-FFF2-40B4-BE49-F238E27FC236}">
                <a16:creationId xmlns:a16="http://schemas.microsoft.com/office/drawing/2014/main" id="{3096DEF3-ED22-7543-B87C-E6A24F555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C6907-1B83-2C48-A666-23E9804EA72C}"/>
              </a:ext>
            </a:extLst>
          </p:cNvPr>
          <p:cNvSpPr>
            <a:spLocks noGrp="1"/>
          </p:cNvSpPr>
          <p:nvPr>
            <p:ph type="sldNum" sz="quarter" idx="12"/>
          </p:nvPr>
        </p:nvSpPr>
        <p:spPr/>
        <p:txBody>
          <a:bodyPr/>
          <a:lstStyle/>
          <a:p>
            <a:fld id="{79D6BE41-4F07-9843-B89E-F43C6BF0BE36}" type="slidenum">
              <a:rPr lang="en-US" smtClean="0"/>
              <a:t>‹#›</a:t>
            </a:fld>
            <a:endParaRPr lang="en-US"/>
          </a:p>
        </p:txBody>
      </p:sp>
    </p:spTree>
    <p:extLst>
      <p:ext uri="{BB962C8B-B14F-4D97-AF65-F5344CB8AC3E}">
        <p14:creationId xmlns:p14="http://schemas.microsoft.com/office/powerpoint/2010/main" val="1873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F552B-D17D-2A4C-9005-BAE3EBC49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565207-1C0B-C343-B97D-C5DA0F55E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BA6AF-A8A3-1E45-9A7B-95350E859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074AE-9E5D-5649-8994-11891A980FD5}" type="datetimeFigureOut">
              <a:rPr lang="en-US" smtClean="0"/>
              <a:t>9/13/18</a:t>
            </a:fld>
            <a:endParaRPr lang="en-US"/>
          </a:p>
        </p:txBody>
      </p:sp>
      <p:sp>
        <p:nvSpPr>
          <p:cNvPr id="5" name="Footer Placeholder 4">
            <a:extLst>
              <a:ext uri="{FF2B5EF4-FFF2-40B4-BE49-F238E27FC236}">
                <a16:creationId xmlns:a16="http://schemas.microsoft.com/office/drawing/2014/main" id="{21674D0D-1E46-9B46-85C7-0E629AF8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B6CA9-416C-2841-87B3-33D30F9AC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BE41-4F07-9843-B89E-F43C6BF0BE36}" type="slidenum">
              <a:rPr lang="en-US" smtClean="0"/>
              <a:t>‹#›</a:t>
            </a:fld>
            <a:endParaRPr lang="en-US"/>
          </a:p>
        </p:txBody>
      </p:sp>
    </p:spTree>
    <p:extLst>
      <p:ext uri="{BB962C8B-B14F-4D97-AF65-F5344CB8AC3E}">
        <p14:creationId xmlns:p14="http://schemas.microsoft.com/office/powerpoint/2010/main" val="3236062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225E-3E59-7945-9ABD-7B3466BE80D8}"/>
              </a:ext>
            </a:extLst>
          </p:cNvPr>
          <p:cNvSpPr>
            <a:spLocks noGrp="1"/>
          </p:cNvSpPr>
          <p:nvPr>
            <p:ph type="ctrTitle"/>
          </p:nvPr>
        </p:nvSpPr>
        <p:spPr>
          <a:xfrm>
            <a:off x="581891" y="731520"/>
            <a:ext cx="11139054" cy="3009207"/>
          </a:xfrm>
        </p:spPr>
        <p:txBody>
          <a:bodyPr>
            <a:normAutofit/>
          </a:bodyPr>
          <a:lstStyle/>
          <a:p>
            <a:r>
              <a:rPr lang="en-US" sz="4400" b="1" dirty="0">
                <a:latin typeface="Helvetica Neue Light" panose="02000403000000020004" pitchFamily="2" charset="0"/>
                <a:ea typeface="Helvetica Neue Light" panose="02000403000000020004" pitchFamily="2" charset="0"/>
                <a:cs typeface="Noto Nastaliq Urdu" panose="020B0502040504020204" pitchFamily="34" charset="-78"/>
              </a:rPr>
              <a:t>Improving Bug Report Severity Level Prediction on Free/Libre Open Source Software</a:t>
            </a:r>
            <a:br>
              <a:rPr lang="en-US" dirty="0">
                <a:latin typeface="Helvetica Neue Light" panose="02000403000000020004" pitchFamily="2" charset="0"/>
                <a:ea typeface="Helvetica Neue Light" panose="02000403000000020004" pitchFamily="2" charset="0"/>
                <a:cs typeface="Noto Nastaliq Urdu" panose="020B0502040504020204" pitchFamily="34" charset="-78"/>
              </a:rPr>
            </a:br>
            <a:r>
              <a:rPr lang="en-US" sz="3100" b="1" dirty="0">
                <a:solidFill>
                  <a:schemeClr val="accent5"/>
                </a:solidFill>
                <a:latin typeface="Helvetica Neue Light" panose="02000403000000020004" pitchFamily="2" charset="0"/>
                <a:ea typeface="Helvetica Neue Light" panose="02000403000000020004" pitchFamily="2" charset="0"/>
                <a:cs typeface="Noto Nastaliq Urdu" panose="020B0502040504020204" pitchFamily="34" charset="-78"/>
              </a:rPr>
              <a:t>Doctorate Qualifying Exam</a:t>
            </a:r>
            <a:r>
              <a:rPr lang="en-US" sz="4000" dirty="0">
                <a:latin typeface="Helvetica Neue Light" panose="02000403000000020004" pitchFamily="2" charset="0"/>
                <a:ea typeface="Helvetica Neue Light" panose="02000403000000020004" pitchFamily="2" charset="0"/>
                <a:cs typeface="Noto Nastaliq Urdu" panose="020B0502040504020204" pitchFamily="34" charset="-78"/>
              </a:rPr>
              <a:t>	</a:t>
            </a:r>
            <a:endParaRPr lang="en-US" dirty="0">
              <a:latin typeface="Helvetica Neue Light" panose="02000403000000020004" pitchFamily="2" charset="0"/>
              <a:ea typeface="Helvetica Neue Light" panose="02000403000000020004" pitchFamily="2" charset="0"/>
              <a:cs typeface="Noto Nastaliq Urdu" panose="020B0502040504020204" pitchFamily="34" charset="-78"/>
            </a:endParaRPr>
          </a:p>
        </p:txBody>
      </p:sp>
      <p:sp>
        <p:nvSpPr>
          <p:cNvPr id="3" name="Subtitle 2">
            <a:extLst>
              <a:ext uri="{FF2B5EF4-FFF2-40B4-BE49-F238E27FC236}">
                <a16:creationId xmlns:a16="http://schemas.microsoft.com/office/drawing/2014/main" id="{E8AFB5C8-F2E8-F34A-B858-092466D30F3C}"/>
              </a:ext>
            </a:extLst>
          </p:cNvPr>
          <p:cNvSpPr>
            <a:spLocks noGrp="1"/>
          </p:cNvSpPr>
          <p:nvPr>
            <p:ph type="subTitle" idx="1"/>
          </p:nvPr>
        </p:nvSpPr>
        <p:spPr>
          <a:xfrm>
            <a:off x="964275" y="4358620"/>
            <a:ext cx="10208029" cy="2150369"/>
          </a:xfrm>
        </p:spPr>
        <p:txBody>
          <a:bodyPr>
            <a:normAutofit fontScale="92500" lnSpcReduction="20000"/>
          </a:bodyPr>
          <a:lstStyle/>
          <a:p>
            <a:r>
              <a:rPr lang="en-US" sz="2600" dirty="0">
                <a:latin typeface="Helvetica Neue" panose="02000503000000020004" pitchFamily="2" charset="0"/>
                <a:ea typeface="Helvetica Neue" panose="02000503000000020004" pitchFamily="2" charset="0"/>
                <a:cs typeface="Helvetica Neue" panose="02000503000000020004" pitchFamily="2" charset="0"/>
              </a:rPr>
              <a:t>PhD Student: Luiz Alberto Ferreira Gomes</a:t>
            </a:r>
            <a:endParaRPr lang="en-US" sz="2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2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gomes.luiz@ic.unicamp.br</a:t>
            </a:r>
            <a:endParaRPr lang="en-US" sz="2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600" dirty="0">
                <a:latin typeface="Helvetica Neue" panose="02000503000000020004" pitchFamily="2" charset="0"/>
                <a:ea typeface="Helvetica Neue" panose="02000503000000020004" pitchFamily="2" charset="0"/>
                <a:cs typeface="Helvetica Neue" panose="02000503000000020004" pitchFamily="2" charset="0"/>
              </a:rPr>
              <a:t>Adviser: Prof. Mario </a:t>
            </a:r>
            <a:r>
              <a:rPr lang="en-US" sz="2600" dirty="0" err="1">
                <a:latin typeface="Helvetica Neue" panose="02000503000000020004" pitchFamily="2" charset="0"/>
                <a:ea typeface="Helvetica Neue" panose="02000503000000020004" pitchFamily="2" charset="0"/>
                <a:cs typeface="Helvetica Neue" panose="02000503000000020004" pitchFamily="2" charset="0"/>
              </a:rPr>
              <a:t>Lúcio</a:t>
            </a:r>
            <a:r>
              <a:rPr lang="en-US" sz="2600" dirty="0">
                <a:latin typeface="Helvetica Neue" panose="02000503000000020004" pitchFamily="2" charset="0"/>
                <a:ea typeface="Helvetica Neue" panose="02000503000000020004" pitchFamily="2" charset="0"/>
                <a:cs typeface="Helvetica Neue" panose="02000503000000020004" pitchFamily="2" charset="0"/>
              </a:rPr>
              <a:t> </a:t>
            </a:r>
            <a:r>
              <a:rPr lang="en-US" sz="2600" dirty="0" err="1">
                <a:latin typeface="Helvetica Neue" panose="02000503000000020004" pitchFamily="2" charset="0"/>
                <a:ea typeface="Helvetica Neue" panose="02000503000000020004" pitchFamily="2" charset="0"/>
                <a:cs typeface="Helvetica Neue" panose="02000503000000020004" pitchFamily="2" charset="0"/>
              </a:rPr>
              <a:t>Côrtes</a:t>
            </a:r>
            <a:endParaRPr lang="en-US" sz="2600" dirty="0">
              <a:latin typeface="Helvetica Neue" panose="02000503000000020004" pitchFamily="2" charset="0"/>
              <a:ea typeface="Helvetica Neue" panose="02000503000000020004" pitchFamily="2" charset="0"/>
              <a:cs typeface="Helvetica Neue" panose="02000503000000020004" pitchFamily="2" charset="0"/>
            </a:endParaRPr>
          </a:p>
          <a:p>
            <a:r>
              <a:rPr lang="en-US" sz="2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cortes@ic.unicamp.br</a:t>
            </a:r>
          </a:p>
          <a:p>
            <a:r>
              <a:rPr lang="en-US" sz="2600" dirty="0">
                <a:latin typeface="Helvetica Neue" panose="02000503000000020004" pitchFamily="2" charset="0"/>
                <a:ea typeface="Helvetica Neue" panose="02000503000000020004" pitchFamily="2" charset="0"/>
                <a:cs typeface="Helvetica Neue" panose="02000503000000020004" pitchFamily="2" charset="0"/>
              </a:rPr>
              <a:t>Co-adviser: Prof. Ricardo da Silva Torres</a:t>
            </a:r>
          </a:p>
          <a:p>
            <a:r>
              <a:rPr lang="en-US" sz="2200" dirty="0" err="1">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rtorres@ic.unicamp.br</a:t>
            </a:r>
            <a:endParaRPr lang="en-US" sz="22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Tree>
    <p:extLst>
      <p:ext uri="{BB962C8B-B14F-4D97-AF65-F5344CB8AC3E}">
        <p14:creationId xmlns:p14="http://schemas.microsoft.com/office/powerpoint/2010/main" val="191401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Research Activity:</a:t>
            </a:r>
            <a:br>
              <a:rPr lang="en-US" dirty="0"/>
            </a:br>
            <a:r>
              <a:rPr lang="en-US" dirty="0">
                <a:solidFill>
                  <a:schemeClr val="accent5"/>
                </a:solidFill>
                <a:ea typeface="Helvetica Neue" panose="02000503000000020004" pitchFamily="2" charset="0"/>
                <a:cs typeface="Helvetica Neue" panose="02000503000000020004" pitchFamily="2" charset="0"/>
              </a:rPr>
              <a:t>Paper submission and learning with peers reviews</a:t>
            </a:r>
            <a:endParaRPr lang="en-US" dirty="0">
              <a:solidFill>
                <a:schemeClr val="accent5"/>
              </a:solidFill>
            </a:endParaRPr>
          </a:p>
        </p:txBody>
      </p:sp>
      <p:sp>
        <p:nvSpPr>
          <p:cNvPr id="24" name="TextBox 23">
            <a:extLst>
              <a:ext uri="{FF2B5EF4-FFF2-40B4-BE49-F238E27FC236}">
                <a16:creationId xmlns:a16="http://schemas.microsoft.com/office/drawing/2014/main" id="{E40D267A-2FC8-1B40-A690-BE1CE6573F32}"/>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Machine Learning Based Prediction of Change Request Severity Level: Experimental Results – Submitted on 10/02/17</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Mining Software Repository 2017 (MSR) - </a:t>
            </a: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Qualis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A1</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Machine Learning Based Prediction of CR Severity Level in FLOSS: Experimental Results – Submitted on 05/06/17</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International Conference on Data Mining (ICDM) – </a:t>
            </a: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Qualis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A1</a:t>
            </a:r>
          </a:p>
        </p:txBody>
      </p:sp>
    </p:spTree>
    <p:extLst>
      <p:ext uri="{BB962C8B-B14F-4D97-AF65-F5344CB8AC3E}">
        <p14:creationId xmlns:p14="http://schemas.microsoft.com/office/powerpoint/2010/main" val="155333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Research Activity:</a:t>
            </a:r>
            <a:br>
              <a:rPr lang="en-US" dirty="0"/>
            </a:br>
            <a:r>
              <a:rPr lang="en-US" dirty="0">
                <a:solidFill>
                  <a:schemeClr val="accent5"/>
                </a:solidFill>
                <a:ea typeface="Helvetica Neue" panose="02000503000000020004" pitchFamily="2" charset="0"/>
                <a:cs typeface="Helvetica Neue" panose="02000503000000020004" pitchFamily="2" charset="0"/>
              </a:rPr>
              <a:t>Bug Report Severity Prediction Mapping Review</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Provide a comprehensive review of research efforts on automatically bug report severity prediction.</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Method:</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was performed by searching four electronic databases and considered studies until 2017</a:t>
            </a:r>
          </a:p>
        </p:txBody>
      </p:sp>
    </p:spTree>
    <p:extLst>
      <p:ext uri="{BB962C8B-B14F-4D97-AF65-F5344CB8AC3E}">
        <p14:creationId xmlns:p14="http://schemas.microsoft.com/office/powerpoint/2010/main" val="158391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Research Activity:</a:t>
            </a:r>
            <a:br>
              <a:rPr lang="en-US" dirty="0"/>
            </a:br>
            <a:r>
              <a:rPr lang="en-US" dirty="0">
                <a:solidFill>
                  <a:schemeClr val="accent5"/>
                </a:solidFill>
                <a:ea typeface="Helvetica Neue" panose="02000503000000020004" pitchFamily="2" charset="0"/>
                <a:cs typeface="Helvetica Neue" panose="02000503000000020004" pitchFamily="2" charset="0"/>
              </a:rPr>
              <a:t>Bug Report Severity Prediction Mapping Review</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Results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was identified 27 studies which confirm the relevance, reflect maturity of research area and identify gaps</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Some conclusions:</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Default severity level is prevalent in most datasets</a:t>
            </a:r>
            <a:b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Most papers extracted features from unstructured text information</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algorithms and text mining methods played central role</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endPar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9639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Research Activity:</a:t>
            </a:r>
            <a:br>
              <a:rPr lang="en-US" dirty="0"/>
            </a:br>
            <a:r>
              <a:rPr lang="en-US" dirty="0">
                <a:solidFill>
                  <a:schemeClr val="accent5"/>
                </a:solidFill>
                <a:ea typeface="Helvetica Neue" panose="02000503000000020004" pitchFamily="2" charset="0"/>
                <a:cs typeface="Helvetica Neue" panose="02000503000000020004" pitchFamily="2" charset="0"/>
              </a:rPr>
              <a:t>Identifying main problems, gaps e opportunities</a:t>
            </a:r>
            <a:endParaRPr lang="en-US" dirty="0">
              <a:solidFill>
                <a:schemeClr val="accent5"/>
              </a:solidFill>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98764" y="169579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Modeling temporal context of bug reports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Feature selection in imbalance and high dimensionality data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Investigating data-driven methods to predict bug severity repository</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system with different attributes names, values and formats.</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endPar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89571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87308" cy="935152"/>
          </a:xfrm>
        </p:spPr>
        <p:txBody>
          <a:bodyPr>
            <a:normAutofit fontScale="90000"/>
          </a:bodyPr>
          <a:lstStyle/>
          <a:p>
            <a:r>
              <a:rPr lang="en-US" dirty="0"/>
              <a:t>Problem(1):</a:t>
            </a:r>
            <a:br>
              <a:rPr lang="en-US" dirty="0"/>
            </a:br>
            <a:r>
              <a:rPr lang="en-US" sz="3600" dirty="0">
                <a:solidFill>
                  <a:schemeClr val="accent5"/>
                </a:solidFill>
              </a:rPr>
              <a:t>Predicting short-lived bug report severity level seems to be useless</a:t>
            </a:r>
            <a:endParaRPr lang="en-US" dirty="0">
              <a:solidFill>
                <a:schemeClr val="accent5"/>
              </a:solidFill>
            </a:endParaRPr>
          </a:p>
        </p:txBody>
      </p:sp>
      <p:pic>
        <p:nvPicPr>
          <p:cNvPr id="7" name="Picture 6">
            <a:extLst>
              <a:ext uri="{FF2B5EF4-FFF2-40B4-BE49-F238E27FC236}">
                <a16:creationId xmlns:a16="http://schemas.microsoft.com/office/drawing/2014/main" id="{C611CC71-4356-B540-B178-C84D5867F7EE}"/>
              </a:ext>
            </a:extLst>
          </p:cNvPr>
          <p:cNvPicPr>
            <a:picLocks noChangeAspect="1"/>
          </p:cNvPicPr>
          <p:nvPr/>
        </p:nvPicPr>
        <p:blipFill>
          <a:blip r:embed="rId3"/>
          <a:stretch>
            <a:fillRect/>
          </a:stretch>
        </p:blipFill>
        <p:spPr>
          <a:xfrm>
            <a:off x="372686" y="1695805"/>
            <a:ext cx="11625317" cy="3009208"/>
          </a:xfrm>
          <a:prstGeom prst="rect">
            <a:avLst/>
          </a:prstGeom>
        </p:spPr>
      </p:pic>
      <p:sp>
        <p:nvSpPr>
          <p:cNvPr id="11" name="Rectangle 10">
            <a:extLst>
              <a:ext uri="{FF2B5EF4-FFF2-40B4-BE49-F238E27FC236}">
                <a16:creationId xmlns:a16="http://schemas.microsoft.com/office/drawing/2014/main" id="{AF22DD78-F314-ED4C-9CBE-6AC27234A7BF}"/>
              </a:ext>
            </a:extLst>
          </p:cNvPr>
          <p:cNvSpPr/>
          <p:nvPr/>
        </p:nvSpPr>
        <p:spPr>
          <a:xfrm>
            <a:off x="372686" y="2377448"/>
            <a:ext cx="11625317" cy="63176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3E834DF-0605-7443-8417-79DF3C4E8C9F}"/>
              </a:ext>
            </a:extLst>
          </p:cNvPr>
          <p:cNvSpPr txBox="1"/>
          <p:nvPr/>
        </p:nvSpPr>
        <p:spPr>
          <a:xfrm>
            <a:off x="9916577" y="4671771"/>
            <a:ext cx="1943417" cy="369332"/>
          </a:xfrm>
          <a:prstGeom prst="rect">
            <a:avLst/>
          </a:prstGeom>
          <a:noFill/>
        </p:spPr>
        <p:txBody>
          <a:bodyPr wrap="none" rtlCol="0">
            <a:spAutoFit/>
          </a:bodyPr>
          <a:lstStyle/>
          <a:p>
            <a:r>
              <a:rPr lang="en-US" b="1" dirty="0">
                <a:solidFill>
                  <a:schemeClr val="tx2"/>
                </a:solidFill>
              </a:rPr>
              <a:t>Fonte: </a:t>
            </a:r>
            <a:r>
              <a:rPr lang="en-US" b="1" dirty="0" err="1">
                <a:solidFill>
                  <a:schemeClr val="tx2"/>
                </a:solidFill>
              </a:rPr>
              <a:t>Saha</a:t>
            </a:r>
            <a:r>
              <a:rPr lang="en-US" b="1" dirty="0">
                <a:solidFill>
                  <a:schemeClr val="tx2"/>
                </a:solidFill>
              </a:rPr>
              <a:t>, 2014.</a:t>
            </a:r>
          </a:p>
        </p:txBody>
      </p:sp>
      <p:sp>
        <p:nvSpPr>
          <p:cNvPr id="29" name="TextBox 28">
            <a:extLst>
              <a:ext uri="{FF2B5EF4-FFF2-40B4-BE49-F238E27FC236}">
                <a16:creationId xmlns:a16="http://schemas.microsoft.com/office/drawing/2014/main" id="{D959F4E3-7E02-8C46-8E8C-02B2FD9F0A76}"/>
              </a:ext>
            </a:extLst>
          </p:cNvPr>
          <p:cNvSpPr txBox="1"/>
          <p:nvPr/>
        </p:nvSpPr>
        <p:spPr>
          <a:xfrm>
            <a:off x="1021005" y="4848047"/>
            <a:ext cx="8020337" cy="830997"/>
          </a:xfrm>
          <a:prstGeom prst="rect">
            <a:avLst/>
          </a:prstGeom>
          <a:noFill/>
        </p:spPr>
        <p:txBody>
          <a:bodyPr wrap="none" rtlCol="0">
            <a:spAutoFit/>
          </a:bodyPr>
          <a:lstStyle/>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50% (+/-4%) were fixed within a week in Java projects </a:t>
            </a:r>
          </a:p>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and within one month in C projects.</a:t>
            </a:r>
          </a:p>
        </p:txBody>
      </p:sp>
      <p:cxnSp>
        <p:nvCxnSpPr>
          <p:cNvPr id="5" name="Elbow Connector 4">
            <a:extLst>
              <a:ext uri="{FF2B5EF4-FFF2-40B4-BE49-F238E27FC236}">
                <a16:creationId xmlns:a16="http://schemas.microsoft.com/office/drawing/2014/main" id="{E4DCC022-50D6-2648-B4FC-193E4863924A}"/>
              </a:ext>
            </a:extLst>
          </p:cNvPr>
          <p:cNvCxnSpPr>
            <a:cxnSpLocks/>
            <a:stCxn id="11" idx="1"/>
            <a:endCxn id="29" idx="1"/>
          </p:cNvCxnSpPr>
          <p:nvPr/>
        </p:nvCxnSpPr>
        <p:spPr>
          <a:xfrm rot="10800000" flipH="1" flipV="1">
            <a:off x="372685" y="2693332"/>
            <a:ext cx="648319" cy="2570214"/>
          </a:xfrm>
          <a:prstGeom prst="bentConnector3">
            <a:avLst>
              <a:gd name="adj1" fmla="val -3526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221677-662B-BD40-9285-9C530AC813E3}"/>
              </a:ext>
            </a:extLst>
          </p:cNvPr>
          <p:cNvSpPr/>
          <p:nvPr/>
        </p:nvSpPr>
        <p:spPr>
          <a:xfrm>
            <a:off x="372685" y="3624505"/>
            <a:ext cx="11487310" cy="63176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7CABF909-29C8-144F-8BDA-2F84A75F9576}"/>
              </a:ext>
            </a:extLst>
          </p:cNvPr>
          <p:cNvCxnSpPr>
            <a:cxnSpLocks/>
            <a:stCxn id="8" idx="3"/>
            <a:endCxn id="19" idx="3"/>
          </p:cNvCxnSpPr>
          <p:nvPr/>
        </p:nvCxnSpPr>
        <p:spPr>
          <a:xfrm flipH="1">
            <a:off x="8733544" y="3940389"/>
            <a:ext cx="3126451" cy="2219479"/>
          </a:xfrm>
          <a:prstGeom prst="bentConnector3">
            <a:avLst>
              <a:gd name="adj1" fmla="val -731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F8B3BC-B91F-B64F-B026-9093A3AA7CD4}"/>
              </a:ext>
            </a:extLst>
          </p:cNvPr>
          <p:cNvSpPr txBox="1"/>
          <p:nvPr/>
        </p:nvSpPr>
        <p:spPr>
          <a:xfrm>
            <a:off x="740074" y="5744369"/>
            <a:ext cx="7993470" cy="830997"/>
          </a:xfrm>
          <a:prstGeom prst="rect">
            <a:avLst/>
          </a:prstGeom>
          <a:noFill/>
        </p:spPr>
        <p:txBody>
          <a:bodyPr wrap="none" rtlCol="0">
            <a:spAutoFit/>
          </a:bodyPr>
          <a:lstStyle/>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over 90% of them adversely affect the user’s experience </a:t>
            </a:r>
          </a:p>
          <a:p>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throughout many releases.</a:t>
            </a:r>
          </a:p>
        </p:txBody>
      </p:sp>
    </p:spTree>
    <p:extLst>
      <p:ext uri="{BB962C8B-B14F-4D97-AF65-F5344CB8AC3E}">
        <p14:creationId xmlns:p14="http://schemas.microsoft.com/office/powerpoint/2010/main" val="13667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478655" cy="935152"/>
          </a:xfrm>
        </p:spPr>
        <p:txBody>
          <a:bodyPr>
            <a:normAutofit fontScale="90000"/>
          </a:bodyPr>
          <a:lstStyle/>
          <a:p>
            <a:r>
              <a:rPr lang="en-US" dirty="0"/>
              <a:t>Problem(1):</a:t>
            </a:r>
            <a:br>
              <a:rPr lang="en-US" dirty="0"/>
            </a:br>
            <a:r>
              <a:rPr lang="en-US" sz="3600" dirty="0">
                <a:solidFill>
                  <a:schemeClr val="accent5"/>
                </a:solidFill>
              </a:rPr>
              <a:t>Predicting short-lived bug report severity level seems to be useless</a:t>
            </a:r>
            <a:endParaRPr lang="en-US" dirty="0">
              <a:solidFill>
                <a:schemeClr val="accent5"/>
              </a:solidFill>
            </a:endParaRPr>
          </a:p>
        </p:txBody>
      </p:sp>
      <p:pic>
        <p:nvPicPr>
          <p:cNvPr id="26" name="Picture 25">
            <a:extLst>
              <a:ext uri="{FF2B5EF4-FFF2-40B4-BE49-F238E27FC236}">
                <a16:creationId xmlns:a16="http://schemas.microsoft.com/office/drawing/2014/main" id="{DA83967E-AAB4-5A4F-BCDE-0C784237CBB3}"/>
              </a:ext>
            </a:extLst>
          </p:cNvPr>
          <p:cNvPicPr>
            <a:picLocks noChangeAspect="1"/>
          </p:cNvPicPr>
          <p:nvPr/>
        </p:nvPicPr>
        <p:blipFill>
          <a:blip r:embed="rId2"/>
          <a:stretch>
            <a:fillRect/>
          </a:stretch>
        </p:blipFill>
        <p:spPr>
          <a:xfrm>
            <a:off x="12423005" y="1695797"/>
            <a:ext cx="7431378" cy="6286400"/>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61555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Cassandra</a:t>
            </a: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2909698" y="1533803"/>
            <a:ext cx="7830020" cy="4735067"/>
          </a:xfrm>
          <a:prstGeom prst="rect">
            <a:avLst/>
          </a:prstGeom>
        </p:spPr>
      </p:pic>
    </p:spTree>
    <p:extLst>
      <p:ext uri="{BB962C8B-B14F-4D97-AF65-F5344CB8AC3E}">
        <p14:creationId xmlns:p14="http://schemas.microsoft.com/office/powerpoint/2010/main" val="3414072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68EB3167-24F0-AF42-90D7-837D675804DF}"/>
              </a:ext>
            </a:extLst>
          </p:cNvPr>
          <p:cNvCxnSpPr>
            <a:cxnSpLocks/>
          </p:cNvCxnSpPr>
          <p:nvPr/>
        </p:nvCxnSpPr>
        <p:spPr>
          <a:xfrm flipH="1" flipV="1">
            <a:off x="3526957"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EF76D57-7696-274D-9022-403C62904F68}"/>
              </a:ext>
            </a:extLst>
          </p:cNvPr>
          <p:cNvCxnSpPr>
            <a:cxnSpLocks/>
          </p:cNvCxnSpPr>
          <p:nvPr/>
        </p:nvCxnSpPr>
        <p:spPr>
          <a:xfrm flipH="1" flipV="1">
            <a:off x="1243572"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274579"/>
            <a:ext cx="11442796" cy="935152"/>
          </a:xfrm>
        </p:spPr>
        <p:txBody>
          <a:bodyPr>
            <a:normAutofit fontScale="90000"/>
          </a:bodyPr>
          <a:lstStyle/>
          <a:p>
            <a:r>
              <a:rPr lang="en-US" dirty="0"/>
              <a:t>Problem(1):</a:t>
            </a:r>
            <a:br>
              <a:rPr lang="en-US" dirty="0"/>
            </a:br>
            <a:r>
              <a:rPr lang="en-US" dirty="0">
                <a:solidFill>
                  <a:schemeClr val="accent5"/>
                </a:solidFill>
                <a:ea typeface="Helvetica Neue" panose="02000503000000020004" pitchFamily="2" charset="0"/>
                <a:cs typeface="Helvetica Neue" panose="02000503000000020004" pitchFamily="2" charset="0"/>
              </a:rPr>
              <a:t>Modeling Temporal Context of Long-lived Bug Report</a:t>
            </a:r>
            <a:endParaRPr lang="en-US" dirty="0">
              <a:solidFill>
                <a:schemeClr val="accent5"/>
              </a:solidFill>
            </a:endParaRPr>
          </a:p>
        </p:txBody>
      </p: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39951" y="2236497"/>
            <a:ext cx="1973035" cy="1521634"/>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1073493"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369881"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9474534"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5" name="TextBox 4">
            <a:extLst>
              <a:ext uri="{FF2B5EF4-FFF2-40B4-BE49-F238E27FC236}">
                <a16:creationId xmlns:a16="http://schemas.microsoft.com/office/drawing/2014/main" id="{31A01F4B-05FD-E440-9685-792C5125A844}"/>
              </a:ext>
            </a:extLst>
          </p:cNvPr>
          <p:cNvSpPr txBox="1"/>
          <p:nvPr/>
        </p:nvSpPr>
        <p:spPr>
          <a:xfrm>
            <a:off x="457178" y="2676429"/>
            <a:ext cx="1254574" cy="369332"/>
          </a:xfrm>
          <a:prstGeom prst="rect">
            <a:avLst/>
          </a:prstGeom>
          <a:noFill/>
        </p:spPr>
        <p:txBody>
          <a:bodyPr wrap="square" rtlCol="0">
            <a:spAutoFit/>
          </a:bodyPr>
          <a:lstStyle/>
          <a:p>
            <a:r>
              <a:rPr lang="en-US" b="1" dirty="0"/>
              <a:t>comments</a:t>
            </a:r>
          </a:p>
        </p:txBody>
      </p:sp>
      <p:sp>
        <p:nvSpPr>
          <p:cNvPr id="31" name="Folded Corner 30">
            <a:extLst>
              <a:ext uri="{FF2B5EF4-FFF2-40B4-BE49-F238E27FC236}">
                <a16:creationId xmlns:a16="http://schemas.microsoft.com/office/drawing/2014/main" id="{FDB1EA34-6A28-6D45-8518-9C76CDD6592C}"/>
              </a:ext>
            </a:extLst>
          </p:cNvPr>
          <p:cNvSpPr/>
          <p:nvPr/>
        </p:nvSpPr>
        <p:spPr>
          <a:xfrm>
            <a:off x="2579017" y="2236497"/>
            <a:ext cx="2064850" cy="199100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32" name="Rectangle 31">
            <a:extLst>
              <a:ext uri="{FF2B5EF4-FFF2-40B4-BE49-F238E27FC236}">
                <a16:creationId xmlns:a16="http://schemas.microsoft.com/office/drawing/2014/main" id="{CFCD484E-F59E-4645-B47F-1380D853B0AE}"/>
              </a:ext>
            </a:extLst>
          </p:cNvPr>
          <p:cNvSpPr/>
          <p:nvPr/>
        </p:nvSpPr>
        <p:spPr>
          <a:xfrm>
            <a:off x="2901242"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31315F3-3402-E04D-A200-FFB5E4B78C1D}"/>
              </a:ext>
            </a:extLst>
          </p:cNvPr>
          <p:cNvSpPr txBox="1"/>
          <p:nvPr/>
        </p:nvSpPr>
        <p:spPr>
          <a:xfrm>
            <a:off x="2822321" y="2676429"/>
            <a:ext cx="1254574" cy="369332"/>
          </a:xfrm>
          <a:prstGeom prst="rect">
            <a:avLst/>
          </a:prstGeom>
          <a:noFill/>
        </p:spPr>
        <p:txBody>
          <a:bodyPr wrap="square" rtlCol="0">
            <a:spAutoFit/>
          </a:bodyPr>
          <a:lstStyle/>
          <a:p>
            <a:r>
              <a:rPr lang="en-US" b="1" dirty="0"/>
              <a:t>comments</a:t>
            </a:r>
          </a:p>
        </p:txBody>
      </p:sp>
      <p:sp>
        <p:nvSpPr>
          <p:cNvPr id="35" name="Rectangle 34">
            <a:extLst>
              <a:ext uri="{FF2B5EF4-FFF2-40B4-BE49-F238E27FC236}">
                <a16:creationId xmlns:a16="http://schemas.microsoft.com/office/drawing/2014/main" id="{4577E15C-7A72-0347-8071-14951EFF1F1A}"/>
              </a:ext>
            </a:extLst>
          </p:cNvPr>
          <p:cNvSpPr/>
          <p:nvPr/>
        </p:nvSpPr>
        <p:spPr>
          <a:xfrm>
            <a:off x="2901242"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71349D6C-96BD-2342-96C2-6A3BC9B6BCFD}"/>
              </a:ext>
            </a:extLst>
          </p:cNvPr>
          <p:cNvCxnSpPr>
            <a:cxnSpLocks/>
          </p:cNvCxnSpPr>
          <p:nvPr/>
        </p:nvCxnSpPr>
        <p:spPr>
          <a:xfrm flipH="1" flipV="1">
            <a:off x="590855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7" name="Folded Corner 36">
            <a:extLst>
              <a:ext uri="{FF2B5EF4-FFF2-40B4-BE49-F238E27FC236}">
                <a16:creationId xmlns:a16="http://schemas.microsoft.com/office/drawing/2014/main" id="{7715524D-F67B-9345-8234-C5D8D3719E67}"/>
              </a:ext>
            </a:extLst>
          </p:cNvPr>
          <p:cNvSpPr/>
          <p:nvPr/>
        </p:nvSpPr>
        <p:spPr>
          <a:xfrm>
            <a:off x="4960615" y="2236497"/>
            <a:ext cx="2032314" cy="222088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38" name="Rectangle 37">
            <a:extLst>
              <a:ext uri="{FF2B5EF4-FFF2-40B4-BE49-F238E27FC236}">
                <a16:creationId xmlns:a16="http://schemas.microsoft.com/office/drawing/2014/main" id="{ABA64379-1BBB-FC43-B2A5-8B36F0F4D018}"/>
              </a:ext>
            </a:extLst>
          </p:cNvPr>
          <p:cNvSpPr/>
          <p:nvPr/>
        </p:nvSpPr>
        <p:spPr>
          <a:xfrm>
            <a:off x="5282840" y="3045762"/>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ECA1921-2C85-FA49-B4F1-38EC6D9F14DD}"/>
              </a:ext>
            </a:extLst>
          </p:cNvPr>
          <p:cNvSpPr txBox="1"/>
          <p:nvPr/>
        </p:nvSpPr>
        <p:spPr>
          <a:xfrm>
            <a:off x="5203919" y="2676429"/>
            <a:ext cx="1254574" cy="369332"/>
          </a:xfrm>
          <a:prstGeom prst="rect">
            <a:avLst/>
          </a:prstGeom>
          <a:noFill/>
        </p:spPr>
        <p:txBody>
          <a:bodyPr wrap="square" rtlCol="0">
            <a:spAutoFit/>
          </a:bodyPr>
          <a:lstStyle/>
          <a:p>
            <a:r>
              <a:rPr lang="en-US" b="1" dirty="0"/>
              <a:t>comments</a:t>
            </a:r>
          </a:p>
        </p:txBody>
      </p:sp>
      <p:sp>
        <p:nvSpPr>
          <p:cNvPr id="40" name="Rectangle 39">
            <a:extLst>
              <a:ext uri="{FF2B5EF4-FFF2-40B4-BE49-F238E27FC236}">
                <a16:creationId xmlns:a16="http://schemas.microsoft.com/office/drawing/2014/main" id="{5FEBE870-5979-1A43-B3C1-A767B05C4042}"/>
              </a:ext>
            </a:extLst>
          </p:cNvPr>
          <p:cNvSpPr/>
          <p:nvPr/>
        </p:nvSpPr>
        <p:spPr>
          <a:xfrm>
            <a:off x="5282840" y="3323764"/>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6E65D2A-B6E8-444E-BAFA-002FD34628E7}"/>
              </a:ext>
            </a:extLst>
          </p:cNvPr>
          <p:cNvSpPr/>
          <p:nvPr/>
        </p:nvSpPr>
        <p:spPr>
          <a:xfrm>
            <a:off x="5282840" y="3616093"/>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16A24854-434A-8549-9D1F-10EE874D7036}"/>
              </a:ext>
            </a:extLst>
          </p:cNvPr>
          <p:cNvCxnSpPr>
            <a:cxnSpLocks/>
          </p:cNvCxnSpPr>
          <p:nvPr/>
        </p:nvCxnSpPr>
        <p:spPr>
          <a:xfrm flipH="1" flipV="1">
            <a:off x="9605295" y="1382541"/>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4" name="Folded Corner 43">
            <a:extLst>
              <a:ext uri="{FF2B5EF4-FFF2-40B4-BE49-F238E27FC236}">
                <a16:creationId xmlns:a16="http://schemas.microsoft.com/office/drawing/2014/main" id="{75BD0F3A-FA18-054D-B538-A16E46072F82}"/>
              </a:ext>
            </a:extLst>
          </p:cNvPr>
          <p:cNvSpPr/>
          <p:nvPr/>
        </p:nvSpPr>
        <p:spPr>
          <a:xfrm>
            <a:off x="8657355" y="2236497"/>
            <a:ext cx="2082367" cy="2550656"/>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HADOOP-10078</a:t>
            </a:r>
          </a:p>
        </p:txBody>
      </p:sp>
      <p:sp>
        <p:nvSpPr>
          <p:cNvPr id="45" name="Rectangle 44">
            <a:extLst>
              <a:ext uri="{FF2B5EF4-FFF2-40B4-BE49-F238E27FC236}">
                <a16:creationId xmlns:a16="http://schemas.microsoft.com/office/drawing/2014/main" id="{C71771BE-1DE1-5E45-B0FD-998AF81CDF55}"/>
              </a:ext>
            </a:extLst>
          </p:cNvPr>
          <p:cNvSpPr/>
          <p:nvPr/>
        </p:nvSpPr>
        <p:spPr>
          <a:xfrm>
            <a:off x="8979580" y="3056643"/>
            <a:ext cx="1533054" cy="1728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234262-E589-F04E-9E90-2D30720F492A}"/>
              </a:ext>
            </a:extLst>
          </p:cNvPr>
          <p:cNvSpPr txBox="1"/>
          <p:nvPr/>
        </p:nvSpPr>
        <p:spPr>
          <a:xfrm>
            <a:off x="8900659" y="2687310"/>
            <a:ext cx="1254574" cy="369332"/>
          </a:xfrm>
          <a:prstGeom prst="rect">
            <a:avLst/>
          </a:prstGeom>
          <a:noFill/>
        </p:spPr>
        <p:txBody>
          <a:bodyPr wrap="square" rtlCol="0">
            <a:spAutoFit/>
          </a:bodyPr>
          <a:lstStyle/>
          <a:p>
            <a:r>
              <a:rPr lang="en-US" b="1" dirty="0"/>
              <a:t>comments</a:t>
            </a:r>
          </a:p>
        </p:txBody>
      </p:sp>
      <p:sp>
        <p:nvSpPr>
          <p:cNvPr id="52" name="Rectangle 51">
            <a:extLst>
              <a:ext uri="{FF2B5EF4-FFF2-40B4-BE49-F238E27FC236}">
                <a16:creationId xmlns:a16="http://schemas.microsoft.com/office/drawing/2014/main" id="{447C2A7A-F456-5F4C-A2FC-4FC36E3D6D32}"/>
              </a:ext>
            </a:extLst>
          </p:cNvPr>
          <p:cNvSpPr/>
          <p:nvPr/>
        </p:nvSpPr>
        <p:spPr>
          <a:xfrm>
            <a:off x="8979580" y="3334645"/>
            <a:ext cx="1533054" cy="172810"/>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5869122-6A86-1B4D-8A7C-648FA8A2E684}"/>
              </a:ext>
            </a:extLst>
          </p:cNvPr>
          <p:cNvSpPr/>
          <p:nvPr/>
        </p:nvSpPr>
        <p:spPr>
          <a:xfrm>
            <a:off x="8979580" y="3626974"/>
            <a:ext cx="1533054" cy="17281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E8AB649-4DC3-E346-8037-8B5153E6EC49}"/>
              </a:ext>
            </a:extLst>
          </p:cNvPr>
          <p:cNvSpPr/>
          <p:nvPr/>
        </p:nvSpPr>
        <p:spPr>
          <a:xfrm>
            <a:off x="8980177" y="3921289"/>
            <a:ext cx="1533054" cy="172810"/>
          </a:xfrm>
          <a:prstGeom prst="rect">
            <a:avLst/>
          </a:prstGeom>
          <a:noFill/>
          <a:ln w="38100">
            <a:solidFill>
              <a:srgbClr val="C71C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B38AE9B-629A-CD45-BA94-F4797010C3D2}"/>
              </a:ext>
            </a:extLst>
          </p:cNvPr>
          <p:cNvSpPr txBox="1"/>
          <p:nvPr/>
        </p:nvSpPr>
        <p:spPr>
          <a:xfrm>
            <a:off x="5709209"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3</a:t>
            </a:r>
          </a:p>
        </p:txBody>
      </p:sp>
      <p:sp>
        <p:nvSpPr>
          <p:cNvPr id="7" name="Oval 6">
            <a:extLst>
              <a:ext uri="{FF2B5EF4-FFF2-40B4-BE49-F238E27FC236}">
                <a16:creationId xmlns:a16="http://schemas.microsoft.com/office/drawing/2014/main" id="{99CD6932-7987-DE4B-9C40-B774F81B162F}"/>
              </a:ext>
            </a:extLst>
          </p:cNvPr>
          <p:cNvSpPr/>
          <p:nvPr/>
        </p:nvSpPr>
        <p:spPr>
          <a:xfrm>
            <a:off x="7422784"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97B93FC7-1A87-C443-90F3-BAC92E657ABD}"/>
              </a:ext>
            </a:extLst>
          </p:cNvPr>
          <p:cNvSpPr/>
          <p:nvPr/>
        </p:nvSpPr>
        <p:spPr>
          <a:xfrm>
            <a:off x="7736547"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A57A3C2-8A39-2D4F-A200-5F1D5C77701E}"/>
              </a:ext>
            </a:extLst>
          </p:cNvPr>
          <p:cNvSpPr/>
          <p:nvPr/>
        </p:nvSpPr>
        <p:spPr>
          <a:xfrm>
            <a:off x="8059275" y="3047678"/>
            <a:ext cx="197223" cy="172811"/>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5" grpId="0"/>
      <p:bldP spid="31" grpId="0" animBg="1"/>
      <p:bldP spid="32" grpId="0" animBg="1"/>
      <p:bldP spid="33" grpId="0"/>
      <p:bldP spid="35" grpId="0" animBg="1"/>
      <p:bldP spid="37" grpId="0" animBg="1"/>
      <p:bldP spid="38" grpId="0" animBg="1"/>
      <p:bldP spid="39" grpId="0"/>
      <p:bldP spid="40" grpId="0" animBg="1"/>
      <p:bldP spid="42" grpId="0" animBg="1"/>
      <p:bldP spid="44" grpId="0" animBg="1"/>
      <p:bldP spid="45" grpId="0" animBg="1"/>
      <p:bldP spid="51" grpId="0"/>
      <p:bldP spid="52" grpId="0" animBg="1"/>
      <p:bldP spid="58" grpId="0" animBg="1"/>
      <p:bldP spid="5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2BAA1A8D-9F40-F34B-830B-5A4B049BBC71}"/>
              </a:ext>
            </a:extLst>
          </p:cNvPr>
          <p:cNvCxnSpPr>
            <a:cxnSpLocks/>
          </p:cNvCxnSpPr>
          <p:nvPr/>
        </p:nvCxnSpPr>
        <p:spPr>
          <a:xfrm flipH="1" flipV="1">
            <a:off x="6903175"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A566796-98BD-594B-8018-C2C1455D0A1A}"/>
              </a:ext>
            </a:extLst>
          </p:cNvPr>
          <p:cNvCxnSpPr>
            <a:cxnSpLocks/>
          </p:cNvCxnSpPr>
          <p:nvPr/>
        </p:nvCxnSpPr>
        <p:spPr>
          <a:xfrm flipH="1" flipV="1">
            <a:off x="832184"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0DBE26B-1698-BC4C-AAE0-A0B12B579130}"/>
              </a:ext>
            </a:extLst>
          </p:cNvPr>
          <p:cNvCxnSpPr>
            <a:cxnSpLocks/>
          </p:cNvCxnSpPr>
          <p:nvPr/>
        </p:nvCxnSpPr>
        <p:spPr>
          <a:xfrm flipH="1" flipV="1">
            <a:off x="190002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2B2EF2F-BBDC-4D4E-9FDF-4BA4A70F96BE}"/>
              </a:ext>
            </a:extLst>
          </p:cNvPr>
          <p:cNvCxnSpPr>
            <a:cxnSpLocks/>
          </p:cNvCxnSpPr>
          <p:nvPr/>
        </p:nvCxnSpPr>
        <p:spPr>
          <a:xfrm flipH="1" flipV="1">
            <a:off x="335367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35326375-AE5A-C942-B57D-1483063E9EC5}"/>
              </a:ext>
            </a:extLst>
          </p:cNvPr>
          <p:cNvCxnSpPr>
            <a:cxnSpLocks/>
          </p:cNvCxnSpPr>
          <p:nvPr/>
        </p:nvCxnSpPr>
        <p:spPr>
          <a:xfrm flipH="1" flipV="1">
            <a:off x="3705171"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C7C2A39-ED47-0647-AB46-B6620F1F30D0}"/>
              </a:ext>
            </a:extLst>
          </p:cNvPr>
          <p:cNvCxnSpPr>
            <a:cxnSpLocks/>
          </p:cNvCxnSpPr>
          <p:nvPr/>
        </p:nvCxnSpPr>
        <p:spPr>
          <a:xfrm flipH="1" flipV="1">
            <a:off x="4823087"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4488043F-55B6-1C4A-95D4-4F449E0ADEF3}"/>
              </a:ext>
            </a:extLst>
          </p:cNvPr>
          <p:cNvCxnSpPr>
            <a:cxnSpLocks/>
          </p:cNvCxnSpPr>
          <p:nvPr/>
        </p:nvCxnSpPr>
        <p:spPr>
          <a:xfrm flipH="1" flipV="1">
            <a:off x="5872236"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43FABB4-8CBF-AE4A-A428-34FD289D64D1}"/>
              </a:ext>
            </a:extLst>
          </p:cNvPr>
          <p:cNvCxnSpPr>
            <a:cxnSpLocks/>
          </p:cNvCxnSpPr>
          <p:nvPr/>
        </p:nvCxnSpPr>
        <p:spPr>
          <a:xfrm flipH="1" flipV="1">
            <a:off x="8313382"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6D0BD7B-0025-0348-91FF-491634EEC631}"/>
              </a:ext>
            </a:extLst>
          </p:cNvPr>
          <p:cNvCxnSpPr>
            <a:cxnSpLocks/>
          </p:cNvCxnSpPr>
          <p:nvPr/>
        </p:nvCxnSpPr>
        <p:spPr>
          <a:xfrm flipH="1" flipV="1">
            <a:off x="9109729"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5655AAC-D3EE-2341-9908-61B3950F2342}"/>
              </a:ext>
            </a:extLst>
          </p:cNvPr>
          <p:cNvCxnSpPr>
            <a:cxnSpLocks/>
          </p:cNvCxnSpPr>
          <p:nvPr/>
        </p:nvCxnSpPr>
        <p:spPr>
          <a:xfrm flipH="1" flipV="1">
            <a:off x="10391373" y="1351026"/>
            <a:ext cx="5767" cy="5138585"/>
          </a:xfrm>
          <a:prstGeom prst="straightConnector1">
            <a:avLst/>
          </a:prstGeom>
          <a:ln w="22225">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06938" cy="935152"/>
          </a:xfrm>
        </p:spPr>
        <p:txBody>
          <a:bodyPr>
            <a:normAutofit fontScale="90000"/>
          </a:bodyPr>
          <a:lstStyle/>
          <a:p>
            <a:r>
              <a:rPr lang="en-US" dirty="0"/>
              <a:t>Problem (1):</a:t>
            </a:r>
            <a:br>
              <a:rPr lang="en-US" dirty="0"/>
            </a:br>
            <a:r>
              <a:rPr lang="en-US" dirty="0">
                <a:solidFill>
                  <a:schemeClr val="accent5"/>
                </a:solidFill>
                <a:ea typeface="Helvetica Neue" panose="02000503000000020004" pitchFamily="2" charset="0"/>
                <a:cs typeface="Helvetica Neue" panose="02000503000000020004" pitchFamily="2" charset="0"/>
              </a:rPr>
              <a:t>Modeling of Long-Lived Bug Reports Temporal Context</a:t>
            </a:r>
            <a:endParaRPr lang="en-US" dirty="0">
              <a:solidFill>
                <a:schemeClr val="accent5"/>
              </a:solidFill>
            </a:endParaRPr>
          </a:p>
        </p:txBody>
      </p:sp>
      <p:sp>
        <p:nvSpPr>
          <p:cNvPr id="89" name="Folded Corner 88">
            <a:extLst>
              <a:ext uri="{FF2B5EF4-FFF2-40B4-BE49-F238E27FC236}">
                <a16:creationId xmlns:a16="http://schemas.microsoft.com/office/drawing/2014/main" id="{6442573A-BB69-6A4F-B25B-7BD88EEC467A}"/>
              </a:ext>
            </a:extLst>
          </p:cNvPr>
          <p:cNvSpPr/>
          <p:nvPr/>
        </p:nvSpPr>
        <p:spPr>
          <a:xfrm>
            <a:off x="1521051" y="36277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8883</a:t>
            </a:r>
          </a:p>
        </p:txBody>
      </p:sp>
      <p:sp>
        <p:nvSpPr>
          <p:cNvPr id="91" name="Folded Corner 90">
            <a:extLst>
              <a:ext uri="{FF2B5EF4-FFF2-40B4-BE49-F238E27FC236}">
                <a16:creationId xmlns:a16="http://schemas.microsoft.com/office/drawing/2014/main" id="{89F6BF82-8958-BF4D-A954-2988B00094B9}"/>
              </a:ext>
            </a:extLst>
          </p:cNvPr>
          <p:cNvSpPr/>
          <p:nvPr/>
        </p:nvSpPr>
        <p:spPr>
          <a:xfrm>
            <a:off x="1521051" y="2416907"/>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1010</a:t>
            </a:r>
          </a:p>
        </p:txBody>
      </p:sp>
      <p:sp>
        <p:nvSpPr>
          <p:cNvPr id="92" name="Folded Corner 91">
            <a:extLst>
              <a:ext uri="{FF2B5EF4-FFF2-40B4-BE49-F238E27FC236}">
                <a16:creationId xmlns:a16="http://schemas.microsoft.com/office/drawing/2014/main" id="{1386DDCD-CF58-974B-9A26-BDFCCCE1556F}"/>
              </a:ext>
            </a:extLst>
          </p:cNvPr>
          <p:cNvSpPr/>
          <p:nvPr/>
        </p:nvSpPr>
        <p:spPr>
          <a:xfrm>
            <a:off x="2969083" y="15808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9421</a:t>
            </a:r>
          </a:p>
        </p:txBody>
      </p:sp>
      <p:sp>
        <p:nvSpPr>
          <p:cNvPr id="93" name="Folded Corner 92">
            <a:extLst>
              <a:ext uri="{FF2B5EF4-FFF2-40B4-BE49-F238E27FC236}">
                <a16:creationId xmlns:a16="http://schemas.microsoft.com/office/drawing/2014/main" id="{30A62DBB-66D3-514A-B7DD-A3521CECA38C}"/>
              </a:ext>
            </a:extLst>
          </p:cNvPr>
          <p:cNvSpPr/>
          <p:nvPr/>
        </p:nvSpPr>
        <p:spPr>
          <a:xfrm>
            <a:off x="3304363" y="338901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1368</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4" name="Folded Corner 93">
            <a:extLst>
              <a:ext uri="{FF2B5EF4-FFF2-40B4-BE49-F238E27FC236}">
                <a16:creationId xmlns:a16="http://schemas.microsoft.com/office/drawing/2014/main" id="{04B66FB8-6F54-3948-9DE3-2828500C0D09}"/>
              </a:ext>
            </a:extLst>
          </p:cNvPr>
          <p:cNvSpPr/>
          <p:nvPr/>
        </p:nvSpPr>
        <p:spPr>
          <a:xfrm>
            <a:off x="4417115" y="195459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9698</a:t>
            </a:r>
          </a:p>
        </p:txBody>
      </p:sp>
      <p:sp>
        <p:nvSpPr>
          <p:cNvPr id="95" name="Folded Corner 94">
            <a:extLst>
              <a:ext uri="{FF2B5EF4-FFF2-40B4-BE49-F238E27FC236}">
                <a16:creationId xmlns:a16="http://schemas.microsoft.com/office/drawing/2014/main" id="{98D0B205-0D68-6A4D-9737-B55FF0811751}"/>
              </a:ext>
            </a:extLst>
          </p:cNvPr>
          <p:cNvSpPr/>
          <p:nvPr/>
        </p:nvSpPr>
        <p:spPr>
          <a:xfrm>
            <a:off x="6430365" y="3507007"/>
            <a:ext cx="944392" cy="1079361"/>
          </a:xfrm>
          <a:prstGeom prst="foldedCorner">
            <a:avLst>
              <a:gd name="adj" fmla="val 29014"/>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10078</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6" name="Folded Corner 95">
            <a:extLst>
              <a:ext uri="{FF2B5EF4-FFF2-40B4-BE49-F238E27FC236}">
                <a16:creationId xmlns:a16="http://schemas.microsoft.com/office/drawing/2014/main" id="{72CE5C68-1BA1-FF4B-8C61-7F964B24F0C4}"/>
              </a:ext>
            </a:extLst>
          </p:cNvPr>
          <p:cNvSpPr/>
          <p:nvPr/>
        </p:nvSpPr>
        <p:spPr>
          <a:xfrm>
            <a:off x="8854144" y="1359454"/>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10895</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7" name="Folded Corner 96">
            <a:extLst>
              <a:ext uri="{FF2B5EF4-FFF2-40B4-BE49-F238E27FC236}">
                <a16:creationId xmlns:a16="http://schemas.microsoft.com/office/drawing/2014/main" id="{3AA0EA97-932D-4444-AFFE-E3D83BB77707}"/>
              </a:ext>
            </a:extLst>
          </p:cNvPr>
          <p:cNvSpPr/>
          <p:nvPr/>
        </p:nvSpPr>
        <p:spPr>
          <a:xfrm>
            <a:off x="7851137" y="238156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10771</a:t>
            </a:r>
          </a:p>
        </p:txBody>
      </p:sp>
      <p:sp>
        <p:nvSpPr>
          <p:cNvPr id="98" name="Folded Corner 97">
            <a:extLst>
              <a:ext uri="{FF2B5EF4-FFF2-40B4-BE49-F238E27FC236}">
                <a16:creationId xmlns:a16="http://schemas.microsoft.com/office/drawing/2014/main" id="{580683CF-B322-B44C-9314-CF4046FF68A8}"/>
              </a:ext>
            </a:extLst>
          </p:cNvPr>
          <p:cNvSpPr/>
          <p:nvPr/>
        </p:nvSpPr>
        <p:spPr>
          <a:xfrm>
            <a:off x="7851137" y="372444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10770</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9" name="Folded Corner 98">
            <a:extLst>
              <a:ext uri="{FF2B5EF4-FFF2-40B4-BE49-F238E27FC236}">
                <a16:creationId xmlns:a16="http://schemas.microsoft.com/office/drawing/2014/main" id="{AFCE74C4-B032-1B41-A327-49DD7F719701}"/>
              </a:ext>
            </a:extLst>
          </p:cNvPr>
          <p:cNvSpPr/>
          <p:nvPr/>
        </p:nvSpPr>
        <p:spPr>
          <a:xfrm>
            <a:off x="7857488" y="5058355"/>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10769</a:t>
            </a:r>
          </a:p>
        </p:txBody>
      </p:sp>
      <p:sp>
        <p:nvSpPr>
          <p:cNvPr id="100" name="Folded Corner 99">
            <a:extLst>
              <a:ext uri="{FF2B5EF4-FFF2-40B4-BE49-F238E27FC236}">
                <a16:creationId xmlns:a16="http://schemas.microsoft.com/office/drawing/2014/main" id="{24CA4BAB-BC33-B042-9DFA-BC5EBB99A495}"/>
              </a:ext>
            </a:extLst>
          </p:cNvPr>
          <p:cNvSpPr/>
          <p:nvPr/>
        </p:nvSpPr>
        <p:spPr>
          <a:xfrm>
            <a:off x="9919177" y="249159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11467</a:t>
            </a:r>
          </a:p>
        </p:txBody>
      </p:sp>
      <p:cxnSp>
        <p:nvCxnSpPr>
          <p:cNvPr id="101" name="Curved Connector 100">
            <a:extLst>
              <a:ext uri="{FF2B5EF4-FFF2-40B4-BE49-F238E27FC236}">
                <a16:creationId xmlns:a16="http://schemas.microsoft.com/office/drawing/2014/main" id="{D8E42E21-4486-3648-9868-16A162AD5BA1}"/>
              </a:ext>
            </a:extLst>
          </p:cNvPr>
          <p:cNvCxnSpPr>
            <a:cxnSpLocks/>
            <a:stCxn id="89" idx="1"/>
            <a:endCxn id="91" idx="1"/>
          </p:cNvCxnSpPr>
          <p:nvPr/>
        </p:nvCxnSpPr>
        <p:spPr>
          <a:xfrm rot="10800000">
            <a:off x="1521051" y="2956589"/>
            <a:ext cx="12700" cy="1210889"/>
          </a:xfrm>
          <a:prstGeom prst="curvedConnector3">
            <a:avLst>
              <a:gd name="adj1" fmla="val 520363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A367197-1C63-4540-8FCC-791C8043BD24}"/>
              </a:ext>
            </a:extLst>
          </p:cNvPr>
          <p:cNvCxnSpPr>
            <a:cxnSpLocks/>
            <a:stCxn id="89" idx="1"/>
            <a:endCxn id="88" idx="0"/>
          </p:cNvCxnSpPr>
          <p:nvPr/>
        </p:nvCxnSpPr>
        <p:spPr>
          <a:xfrm rot="10800000" flipV="1">
            <a:off x="844883" y="4167476"/>
            <a:ext cx="676169" cy="848115"/>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73D5C518-F982-CC49-B0D5-5FDD9D786DF7}"/>
              </a:ext>
            </a:extLst>
          </p:cNvPr>
          <p:cNvCxnSpPr>
            <a:cxnSpLocks/>
            <a:stCxn id="91" idx="3"/>
            <a:endCxn id="93" idx="1"/>
          </p:cNvCxnSpPr>
          <p:nvPr/>
        </p:nvCxnSpPr>
        <p:spPr>
          <a:xfrm>
            <a:off x="2465443" y="2956588"/>
            <a:ext cx="838920" cy="972112"/>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a:extLst>
              <a:ext uri="{FF2B5EF4-FFF2-40B4-BE49-F238E27FC236}">
                <a16:creationId xmlns:a16="http://schemas.microsoft.com/office/drawing/2014/main" id="{29AF711B-263B-3C49-A2F7-434FCFC47528}"/>
              </a:ext>
            </a:extLst>
          </p:cNvPr>
          <p:cNvCxnSpPr>
            <a:cxnSpLocks/>
            <a:stCxn id="92" idx="3"/>
            <a:endCxn id="94" idx="1"/>
          </p:cNvCxnSpPr>
          <p:nvPr/>
        </p:nvCxnSpPr>
        <p:spPr>
          <a:xfrm>
            <a:off x="3913475" y="2120536"/>
            <a:ext cx="503640" cy="37374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7F3D584E-7676-344B-9AD7-39DC4B82E6B7}"/>
              </a:ext>
            </a:extLst>
          </p:cNvPr>
          <p:cNvCxnSpPr>
            <a:cxnSpLocks/>
            <a:stCxn id="96" idx="1"/>
            <a:endCxn id="95" idx="0"/>
          </p:cNvCxnSpPr>
          <p:nvPr/>
        </p:nvCxnSpPr>
        <p:spPr>
          <a:xfrm rot="10800000" flipV="1">
            <a:off x="6902562" y="1899135"/>
            <a:ext cx="1951583" cy="1607872"/>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EA749560-EAF9-234C-BAA8-BB758A815E5B}"/>
              </a:ext>
            </a:extLst>
          </p:cNvPr>
          <p:cNvCxnSpPr>
            <a:cxnSpLocks/>
            <a:stCxn id="95" idx="1"/>
            <a:endCxn id="89" idx="2"/>
          </p:cNvCxnSpPr>
          <p:nvPr/>
        </p:nvCxnSpPr>
        <p:spPr>
          <a:xfrm rot="10800000" flipV="1">
            <a:off x="1993247" y="4046687"/>
            <a:ext cx="4437118" cy="660469"/>
          </a:xfrm>
          <a:prstGeom prst="curvedConnector4">
            <a:avLst>
              <a:gd name="adj1" fmla="val 44679"/>
              <a:gd name="adj2" fmla="val 148185"/>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95FE77AE-77C7-8F4C-8BFB-887BEFAFB74A}"/>
              </a:ext>
            </a:extLst>
          </p:cNvPr>
          <p:cNvCxnSpPr>
            <a:cxnSpLocks/>
            <a:stCxn id="95" idx="1"/>
            <a:endCxn id="91" idx="3"/>
          </p:cNvCxnSpPr>
          <p:nvPr/>
        </p:nvCxnSpPr>
        <p:spPr>
          <a:xfrm rot="10800000">
            <a:off x="2465443" y="2956588"/>
            <a:ext cx="3964922" cy="1090100"/>
          </a:xfrm>
          <a:prstGeom prst="curvedConnector3">
            <a:avLst>
              <a:gd name="adj1" fmla="val 35530"/>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48" name="Curved Connector 147">
            <a:extLst>
              <a:ext uri="{FF2B5EF4-FFF2-40B4-BE49-F238E27FC236}">
                <a16:creationId xmlns:a16="http://schemas.microsoft.com/office/drawing/2014/main" id="{E98F13C9-FED5-9449-8988-D6ED83EF55B7}"/>
              </a:ext>
            </a:extLst>
          </p:cNvPr>
          <p:cNvCxnSpPr>
            <a:cxnSpLocks/>
            <a:stCxn id="96" idx="1"/>
            <a:endCxn id="97" idx="0"/>
          </p:cNvCxnSpPr>
          <p:nvPr/>
        </p:nvCxnSpPr>
        <p:spPr>
          <a:xfrm rot="10800000" flipV="1">
            <a:off x="8323334" y="1899135"/>
            <a:ext cx="530811" cy="482430"/>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45DD73D0-13CF-8C48-B823-0EF054B1E845}"/>
              </a:ext>
            </a:extLst>
          </p:cNvPr>
          <p:cNvCxnSpPr>
            <a:cxnSpLocks/>
            <a:stCxn id="100" idx="0"/>
            <a:endCxn id="96" idx="3"/>
          </p:cNvCxnSpPr>
          <p:nvPr/>
        </p:nvCxnSpPr>
        <p:spPr>
          <a:xfrm rot="16200000" flipV="1">
            <a:off x="9798725" y="1898947"/>
            <a:ext cx="592461" cy="592837"/>
          </a:xfrm>
          <a:prstGeom prst="curvedConnector2">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5527561E-0669-F446-BD1B-6EFC946560BE}"/>
              </a:ext>
            </a:extLst>
          </p:cNvPr>
          <p:cNvCxnSpPr>
            <a:cxnSpLocks/>
            <a:stCxn id="97" idx="2"/>
            <a:endCxn id="98" idx="0"/>
          </p:cNvCxnSpPr>
          <p:nvPr/>
        </p:nvCxnSpPr>
        <p:spPr>
          <a:xfrm rot="5400000">
            <a:off x="8191575" y="3592684"/>
            <a:ext cx="263516" cy="12700"/>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96345275-D0A9-BB4B-9080-1FB785ECFBD6}"/>
              </a:ext>
            </a:extLst>
          </p:cNvPr>
          <p:cNvCxnSpPr>
            <a:cxnSpLocks/>
            <a:stCxn id="98" idx="2"/>
            <a:endCxn id="99" idx="0"/>
          </p:cNvCxnSpPr>
          <p:nvPr/>
        </p:nvCxnSpPr>
        <p:spPr>
          <a:xfrm rot="16200000" flipH="1">
            <a:off x="8199232" y="4927903"/>
            <a:ext cx="254552" cy="6351"/>
          </a:xfrm>
          <a:prstGeom prst="curvedConnector3">
            <a:avLst>
              <a:gd name="adj1" fmla="val 50000"/>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FDE05798-73CD-0E4E-A2B2-5B725A9FD70E}"/>
              </a:ext>
            </a:extLst>
          </p:cNvPr>
          <p:cNvCxnSpPr>
            <a:cxnSpLocks/>
            <a:stCxn id="100" idx="2"/>
            <a:endCxn id="95" idx="2"/>
          </p:cNvCxnSpPr>
          <p:nvPr/>
        </p:nvCxnSpPr>
        <p:spPr>
          <a:xfrm rot="5400000">
            <a:off x="8139262" y="2334256"/>
            <a:ext cx="1015411" cy="3488812"/>
          </a:xfrm>
          <a:prstGeom prst="curvedConnector3">
            <a:avLst>
              <a:gd name="adj1" fmla="val 295555"/>
            </a:avLst>
          </a:prstGeom>
          <a:ln w="444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8EF4BB-91C1-5B41-92FE-2A74503E8107}"/>
              </a:ext>
            </a:extLst>
          </p:cNvPr>
          <p:cNvCxnSpPr/>
          <p:nvPr/>
        </p:nvCxnSpPr>
        <p:spPr>
          <a:xfrm>
            <a:off x="372686" y="6267799"/>
            <a:ext cx="10915998" cy="0"/>
          </a:xfrm>
          <a:prstGeom prst="straightConnector1">
            <a:avLst/>
          </a:prstGeom>
          <a:ln w="444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Folded Corner 87">
            <a:extLst>
              <a:ext uri="{FF2B5EF4-FFF2-40B4-BE49-F238E27FC236}">
                <a16:creationId xmlns:a16="http://schemas.microsoft.com/office/drawing/2014/main" id="{E2B6C381-5E85-0042-B3E0-68FCBC6D9754}"/>
              </a:ext>
            </a:extLst>
          </p:cNvPr>
          <p:cNvSpPr/>
          <p:nvPr/>
        </p:nvSpPr>
        <p:spPr>
          <a:xfrm>
            <a:off x="372686" y="5015592"/>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8855</a:t>
            </a:r>
          </a:p>
        </p:txBody>
      </p:sp>
      <p:sp>
        <p:nvSpPr>
          <p:cNvPr id="184" name="TextBox 183">
            <a:extLst>
              <a:ext uri="{FF2B5EF4-FFF2-40B4-BE49-F238E27FC236}">
                <a16:creationId xmlns:a16="http://schemas.microsoft.com/office/drawing/2014/main" id="{0DF8BAC6-06D4-3248-B996-FBB1E3EBDAF6}"/>
              </a:ext>
            </a:extLst>
          </p:cNvPr>
          <p:cNvSpPr txBox="1"/>
          <p:nvPr/>
        </p:nvSpPr>
        <p:spPr>
          <a:xfrm>
            <a:off x="622317"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0</a:t>
            </a:r>
          </a:p>
        </p:txBody>
      </p:sp>
      <p:sp>
        <p:nvSpPr>
          <p:cNvPr id="185" name="TextBox 184">
            <a:extLst>
              <a:ext uri="{FF2B5EF4-FFF2-40B4-BE49-F238E27FC236}">
                <a16:creationId xmlns:a16="http://schemas.microsoft.com/office/drawing/2014/main" id="{D9585F8D-A398-EA4C-9E81-97C19FBCB187}"/>
              </a:ext>
            </a:extLst>
          </p:cNvPr>
          <p:cNvSpPr txBox="1"/>
          <p:nvPr/>
        </p:nvSpPr>
        <p:spPr>
          <a:xfrm>
            <a:off x="1685964"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1</a:t>
            </a:r>
          </a:p>
        </p:txBody>
      </p:sp>
      <p:sp>
        <p:nvSpPr>
          <p:cNvPr id="186" name="TextBox 185">
            <a:extLst>
              <a:ext uri="{FF2B5EF4-FFF2-40B4-BE49-F238E27FC236}">
                <a16:creationId xmlns:a16="http://schemas.microsoft.com/office/drawing/2014/main" id="{81C66E9B-B04C-C445-B058-D4CAC1ACD857}"/>
              </a:ext>
            </a:extLst>
          </p:cNvPr>
          <p:cNvSpPr txBox="1"/>
          <p:nvPr/>
        </p:nvSpPr>
        <p:spPr>
          <a:xfrm>
            <a:off x="3151955" y="6440610"/>
            <a:ext cx="340158"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2</a:t>
            </a:r>
          </a:p>
        </p:txBody>
      </p:sp>
      <p:sp>
        <p:nvSpPr>
          <p:cNvPr id="187" name="TextBox 186">
            <a:extLst>
              <a:ext uri="{FF2B5EF4-FFF2-40B4-BE49-F238E27FC236}">
                <a16:creationId xmlns:a16="http://schemas.microsoft.com/office/drawing/2014/main" id="{F8C63CD9-C052-D043-A96B-D02CCE0974DF}"/>
              </a:ext>
            </a:extLst>
          </p:cNvPr>
          <p:cNvSpPr txBox="1"/>
          <p:nvPr/>
        </p:nvSpPr>
        <p:spPr>
          <a:xfrm>
            <a:off x="3519663"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n+1</a:t>
            </a:r>
          </a:p>
        </p:txBody>
      </p:sp>
      <p:sp>
        <p:nvSpPr>
          <p:cNvPr id="188" name="TextBox 187">
            <a:extLst>
              <a:ext uri="{FF2B5EF4-FFF2-40B4-BE49-F238E27FC236}">
                <a16:creationId xmlns:a16="http://schemas.microsoft.com/office/drawing/2014/main" id="{EBAB404B-CF4A-8A42-BD91-51E81BF147BB}"/>
              </a:ext>
            </a:extLst>
          </p:cNvPr>
          <p:cNvSpPr txBox="1"/>
          <p:nvPr/>
        </p:nvSpPr>
        <p:spPr>
          <a:xfrm>
            <a:off x="4598652"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n+2</a:t>
            </a:r>
          </a:p>
        </p:txBody>
      </p:sp>
      <p:sp>
        <p:nvSpPr>
          <p:cNvPr id="189" name="TextBox 188">
            <a:extLst>
              <a:ext uri="{FF2B5EF4-FFF2-40B4-BE49-F238E27FC236}">
                <a16:creationId xmlns:a16="http://schemas.microsoft.com/office/drawing/2014/main" id="{3D2D4F10-44EF-344E-9ED2-E6FB0585288D}"/>
              </a:ext>
            </a:extLst>
          </p:cNvPr>
          <p:cNvSpPr txBox="1"/>
          <p:nvPr/>
        </p:nvSpPr>
        <p:spPr>
          <a:xfrm>
            <a:off x="5623824" y="6422095"/>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n+3</a:t>
            </a:r>
          </a:p>
        </p:txBody>
      </p:sp>
      <p:sp>
        <p:nvSpPr>
          <p:cNvPr id="190" name="TextBox 189">
            <a:extLst>
              <a:ext uri="{FF2B5EF4-FFF2-40B4-BE49-F238E27FC236}">
                <a16:creationId xmlns:a16="http://schemas.microsoft.com/office/drawing/2014/main" id="{70998CB2-9FE3-004B-A764-26B36ACB4861}"/>
              </a:ext>
            </a:extLst>
          </p:cNvPr>
          <p:cNvSpPr txBox="1"/>
          <p:nvPr/>
        </p:nvSpPr>
        <p:spPr>
          <a:xfrm>
            <a:off x="8094418"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n+5</a:t>
            </a:r>
          </a:p>
        </p:txBody>
      </p:sp>
      <p:sp>
        <p:nvSpPr>
          <p:cNvPr id="191" name="TextBox 190">
            <a:extLst>
              <a:ext uri="{FF2B5EF4-FFF2-40B4-BE49-F238E27FC236}">
                <a16:creationId xmlns:a16="http://schemas.microsoft.com/office/drawing/2014/main" id="{E8401F89-15CD-2D4C-862E-CA4193B787E2}"/>
              </a:ext>
            </a:extLst>
          </p:cNvPr>
          <p:cNvSpPr txBox="1"/>
          <p:nvPr/>
        </p:nvSpPr>
        <p:spPr>
          <a:xfrm>
            <a:off x="8888416" y="6440610"/>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n+6</a:t>
            </a:r>
          </a:p>
        </p:txBody>
      </p:sp>
      <p:sp>
        <p:nvSpPr>
          <p:cNvPr id="192" name="TextBox 191">
            <a:extLst>
              <a:ext uri="{FF2B5EF4-FFF2-40B4-BE49-F238E27FC236}">
                <a16:creationId xmlns:a16="http://schemas.microsoft.com/office/drawing/2014/main" id="{9A158316-585D-154A-B008-2212ED48495E}"/>
              </a:ext>
            </a:extLst>
          </p:cNvPr>
          <p:cNvSpPr txBox="1"/>
          <p:nvPr/>
        </p:nvSpPr>
        <p:spPr>
          <a:xfrm>
            <a:off x="10191706" y="6440610"/>
            <a:ext cx="471604" cy="276999"/>
          </a:xfrm>
          <a:prstGeom prst="rect">
            <a:avLst/>
          </a:prstGeom>
          <a:noFill/>
        </p:spPr>
        <p:txBody>
          <a:bodyPr wrap="none" rtlCol="0">
            <a:spAutoFit/>
          </a:bodyPr>
          <a:lstStyle/>
          <a:p>
            <a:r>
              <a:rPr lang="en-US" baseline="-25000" dirty="0">
                <a:solidFill>
                  <a:schemeClr val="tx2"/>
                </a:solidFill>
              </a:rPr>
              <a:t>tn+7</a:t>
            </a:r>
          </a:p>
        </p:txBody>
      </p:sp>
      <p:sp>
        <p:nvSpPr>
          <p:cNvPr id="51" name="Folded Corner 50">
            <a:extLst>
              <a:ext uri="{FF2B5EF4-FFF2-40B4-BE49-F238E27FC236}">
                <a16:creationId xmlns:a16="http://schemas.microsoft.com/office/drawing/2014/main" id="{5EE6494C-F668-7243-9060-69DDB8A1F845}"/>
              </a:ext>
            </a:extLst>
          </p:cNvPr>
          <p:cNvSpPr/>
          <p:nvPr/>
        </p:nvSpPr>
        <p:spPr>
          <a:xfrm>
            <a:off x="5383961" y="4814320"/>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10398</a:t>
            </a:r>
          </a:p>
        </p:txBody>
      </p:sp>
      <p:cxnSp>
        <p:nvCxnSpPr>
          <p:cNvPr id="52" name="Curved Connector 51">
            <a:extLst>
              <a:ext uri="{FF2B5EF4-FFF2-40B4-BE49-F238E27FC236}">
                <a16:creationId xmlns:a16="http://schemas.microsoft.com/office/drawing/2014/main" id="{27165108-65E6-1F4B-83A3-15727684412C}"/>
              </a:ext>
            </a:extLst>
          </p:cNvPr>
          <p:cNvCxnSpPr>
            <a:cxnSpLocks/>
            <a:stCxn id="95" idx="2"/>
            <a:endCxn id="51" idx="3"/>
          </p:cNvCxnSpPr>
          <p:nvPr/>
        </p:nvCxnSpPr>
        <p:spPr>
          <a:xfrm rot="5400000">
            <a:off x="6231641" y="4683080"/>
            <a:ext cx="767633" cy="57420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Folded Corner 71">
            <a:extLst>
              <a:ext uri="{FF2B5EF4-FFF2-40B4-BE49-F238E27FC236}">
                <a16:creationId xmlns:a16="http://schemas.microsoft.com/office/drawing/2014/main" id="{3725691E-F2CE-5D44-804E-83BAD1EBB0B6}"/>
              </a:ext>
            </a:extLst>
          </p:cNvPr>
          <p:cNvSpPr/>
          <p:nvPr/>
        </p:nvSpPr>
        <p:spPr>
          <a:xfrm>
            <a:off x="4325764" y="4818379"/>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2315</a:t>
            </a:r>
          </a:p>
        </p:txBody>
      </p:sp>
      <p:sp>
        <p:nvSpPr>
          <p:cNvPr id="74" name="Folded Corner 73">
            <a:extLst>
              <a:ext uri="{FF2B5EF4-FFF2-40B4-BE49-F238E27FC236}">
                <a16:creationId xmlns:a16="http://schemas.microsoft.com/office/drawing/2014/main" id="{E2AF5251-6099-994B-BAC9-365C09FF1634}"/>
              </a:ext>
            </a:extLst>
          </p:cNvPr>
          <p:cNvSpPr/>
          <p:nvPr/>
        </p:nvSpPr>
        <p:spPr>
          <a:xfrm>
            <a:off x="368983" y="1871836"/>
            <a:ext cx="944392" cy="1079361"/>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OOZIE</a:t>
            </a:r>
          </a:p>
          <a:p>
            <a:pPr algn="ctr"/>
            <a:r>
              <a:rPr lang="en-US" sz="1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800</a:t>
            </a:r>
          </a:p>
        </p:txBody>
      </p:sp>
      <p:cxnSp>
        <p:nvCxnSpPr>
          <p:cNvPr id="79" name="Curved Connector 78">
            <a:extLst>
              <a:ext uri="{FF2B5EF4-FFF2-40B4-BE49-F238E27FC236}">
                <a16:creationId xmlns:a16="http://schemas.microsoft.com/office/drawing/2014/main" id="{E6747CCD-3A4F-1F45-88D6-B4FA81AD9E14}"/>
              </a:ext>
            </a:extLst>
          </p:cNvPr>
          <p:cNvCxnSpPr>
            <a:cxnSpLocks/>
            <a:stCxn id="95" idx="1"/>
            <a:endCxn id="72" idx="0"/>
          </p:cNvCxnSpPr>
          <p:nvPr/>
        </p:nvCxnSpPr>
        <p:spPr>
          <a:xfrm rot="10800000" flipV="1">
            <a:off x="4797961" y="4046687"/>
            <a:ext cx="1632405" cy="771691"/>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AC8783EC-47DE-0445-9DD9-3B35B92F8F39}"/>
              </a:ext>
            </a:extLst>
          </p:cNvPr>
          <p:cNvCxnSpPr>
            <a:cxnSpLocks/>
            <a:stCxn id="95" idx="0"/>
            <a:endCxn id="74" idx="0"/>
          </p:cNvCxnSpPr>
          <p:nvPr/>
        </p:nvCxnSpPr>
        <p:spPr>
          <a:xfrm rot="16200000" flipV="1">
            <a:off x="3054285" y="-341269"/>
            <a:ext cx="1635171" cy="6061382"/>
          </a:xfrm>
          <a:prstGeom prst="curvedConnector3">
            <a:avLst>
              <a:gd name="adj1" fmla="val 128233"/>
            </a:avLst>
          </a:prstGeom>
          <a:ln w="444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C77EAB0-C73E-8045-B70B-A8A26F76C4B9}"/>
              </a:ext>
            </a:extLst>
          </p:cNvPr>
          <p:cNvSpPr txBox="1"/>
          <p:nvPr/>
        </p:nvSpPr>
        <p:spPr>
          <a:xfrm>
            <a:off x="6759385" y="6467909"/>
            <a:ext cx="497252" cy="369332"/>
          </a:xfrm>
          <a:prstGeom prst="rect">
            <a:avLst/>
          </a:prstGeom>
          <a:noFill/>
        </p:spPr>
        <p:txBody>
          <a:bodyPr wrap="none" rtlCol="0">
            <a:spAutoFit/>
          </a:bodyPr>
          <a:lstStyle/>
          <a:p>
            <a:r>
              <a:rPr lang="en-US" dirty="0">
                <a:solidFill>
                  <a:schemeClr val="tx2"/>
                </a:solidFill>
              </a:rPr>
              <a:t>t</a:t>
            </a:r>
            <a:r>
              <a:rPr lang="en-US" baseline="-25000" dirty="0">
                <a:solidFill>
                  <a:schemeClr val="tx2"/>
                </a:solidFill>
              </a:rPr>
              <a:t>n+4</a:t>
            </a:r>
          </a:p>
        </p:txBody>
      </p:sp>
      <p:cxnSp>
        <p:nvCxnSpPr>
          <p:cNvPr id="48" name="Straight Arrow Connector 47">
            <a:extLst>
              <a:ext uri="{FF2B5EF4-FFF2-40B4-BE49-F238E27FC236}">
                <a16:creationId xmlns:a16="http://schemas.microsoft.com/office/drawing/2014/main" id="{A8AA9CF6-5BD8-C14B-81AE-ED8939FEEE65}"/>
              </a:ext>
            </a:extLst>
          </p:cNvPr>
          <p:cNvCxnSpPr>
            <a:cxnSpLocks/>
          </p:cNvCxnSpPr>
          <p:nvPr/>
        </p:nvCxnSpPr>
        <p:spPr>
          <a:xfrm>
            <a:off x="10664626" y="5354000"/>
            <a:ext cx="1285200" cy="0"/>
          </a:xfrm>
          <a:prstGeom prst="straightConnector1">
            <a:avLst/>
          </a:prstGeom>
          <a:ln w="38100">
            <a:solidFill>
              <a:srgbClr val="F03B2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8F9859-4D96-134A-9445-D87B15590A8D}"/>
              </a:ext>
            </a:extLst>
          </p:cNvPr>
          <p:cNvCxnSpPr>
            <a:cxnSpLocks/>
          </p:cNvCxnSpPr>
          <p:nvPr/>
        </p:nvCxnSpPr>
        <p:spPr>
          <a:xfrm>
            <a:off x="10663310" y="5917013"/>
            <a:ext cx="1286516" cy="0"/>
          </a:xfrm>
          <a:prstGeom prst="straightConnector1">
            <a:avLst/>
          </a:prstGeom>
          <a:ln w="44450">
            <a:solidFill>
              <a:schemeClr val="accent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C69B05B-3760-AD41-BCB8-1200EE204674}"/>
              </a:ext>
            </a:extLst>
          </p:cNvPr>
          <p:cNvSpPr txBox="1"/>
          <p:nvPr/>
        </p:nvSpPr>
        <p:spPr>
          <a:xfrm>
            <a:off x="10627541" y="4938622"/>
            <a:ext cx="801310" cy="338554"/>
          </a:xfrm>
          <a:prstGeom prst="rect">
            <a:avLst/>
          </a:prstGeom>
          <a:noFill/>
        </p:spPr>
        <p:txBody>
          <a:bodyPr wrap="none" rtlCol="0">
            <a:spAutoFit/>
          </a:bodyPr>
          <a:lstStyle/>
          <a:p>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breaks</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6" name="TextBox 105">
            <a:extLst>
              <a:ext uri="{FF2B5EF4-FFF2-40B4-BE49-F238E27FC236}">
                <a16:creationId xmlns:a16="http://schemas.microsoft.com/office/drawing/2014/main" id="{59EC00CC-ED68-4C48-838C-477B39841468}"/>
              </a:ext>
            </a:extLst>
          </p:cNvPr>
          <p:cNvSpPr txBox="1"/>
          <p:nvPr/>
        </p:nvSpPr>
        <p:spPr>
          <a:xfrm>
            <a:off x="10627541" y="5527167"/>
            <a:ext cx="1322285" cy="338554"/>
          </a:xfrm>
          <a:prstGeom prst="rect">
            <a:avLst/>
          </a:prstGeom>
          <a:noFill/>
        </p:spPr>
        <p:txBody>
          <a:bodyPr wrap="none" rtlCol="0">
            <a:spAutoFit/>
          </a:bodyPr>
          <a:lstStyle/>
          <a:p>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Is  related to</a:t>
            </a:r>
          </a:p>
        </p:txBody>
      </p:sp>
      <p:sp>
        <p:nvSpPr>
          <p:cNvPr id="108" name="Oval 107">
            <a:extLst>
              <a:ext uri="{FF2B5EF4-FFF2-40B4-BE49-F238E27FC236}">
                <a16:creationId xmlns:a16="http://schemas.microsoft.com/office/drawing/2014/main" id="{B8B828CC-93B1-9246-9403-CA203AF193DB}"/>
              </a:ext>
            </a:extLst>
          </p:cNvPr>
          <p:cNvSpPr/>
          <p:nvPr/>
        </p:nvSpPr>
        <p:spPr>
          <a:xfrm>
            <a:off x="10627541" y="4260268"/>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1C0CE676-8F2A-2849-9400-BAAAA7FFA724}"/>
              </a:ext>
            </a:extLst>
          </p:cNvPr>
          <p:cNvSpPr/>
          <p:nvPr/>
        </p:nvSpPr>
        <p:spPr>
          <a:xfrm>
            <a:off x="11179382" y="4398894"/>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minor</a:t>
            </a:r>
          </a:p>
        </p:txBody>
      </p:sp>
      <p:sp>
        <p:nvSpPr>
          <p:cNvPr id="58" name="TextBox 57">
            <a:extLst>
              <a:ext uri="{FF2B5EF4-FFF2-40B4-BE49-F238E27FC236}">
                <a16:creationId xmlns:a16="http://schemas.microsoft.com/office/drawing/2014/main" id="{E114DB21-C289-AC4A-A0FD-79D1584EED3A}"/>
              </a:ext>
            </a:extLst>
          </p:cNvPr>
          <p:cNvSpPr txBox="1"/>
          <p:nvPr/>
        </p:nvSpPr>
        <p:spPr>
          <a:xfrm>
            <a:off x="10556790" y="3782715"/>
            <a:ext cx="1069524"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Legend:</a:t>
            </a:r>
          </a:p>
        </p:txBody>
      </p:sp>
    </p:spTree>
    <p:extLst>
      <p:ext uri="{BB962C8B-B14F-4D97-AF65-F5344CB8AC3E}">
        <p14:creationId xmlns:p14="http://schemas.microsoft.com/office/powerpoint/2010/main" val="136907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88" grpId="0" animBg="1"/>
      <p:bldP spid="51" grpId="0" animBg="1"/>
      <p:bldP spid="72" grpId="0" animBg="1"/>
      <p:bldP spid="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1406938" cy="935152"/>
          </a:xfrm>
        </p:spPr>
        <p:txBody>
          <a:bodyPr>
            <a:normAutofit fontScale="90000"/>
          </a:bodyPr>
          <a:lstStyle/>
          <a:p>
            <a:r>
              <a:rPr lang="en-US" dirty="0"/>
              <a:t>Problem (2):</a:t>
            </a:r>
            <a:br>
              <a:rPr lang="en-US" dirty="0"/>
            </a:br>
            <a:r>
              <a:rPr lang="en-US" dirty="0">
                <a:solidFill>
                  <a:schemeClr val="accent5"/>
                </a:solidFill>
                <a:ea typeface="Helvetica Neue" panose="02000503000000020004" pitchFamily="2" charset="0"/>
                <a:cs typeface="Helvetica Neue" panose="02000503000000020004" pitchFamily="2" charset="0"/>
              </a:rPr>
              <a:t>Imbalanced Data</a:t>
            </a:r>
            <a:endParaRPr lang="en-US" dirty="0">
              <a:solidFill>
                <a:schemeClr val="accent5"/>
              </a:solidFill>
            </a:endParaRPr>
          </a:p>
        </p:txBody>
      </p:sp>
      <p:pic>
        <p:nvPicPr>
          <p:cNvPr id="3" name="Picture 2">
            <a:extLst>
              <a:ext uri="{FF2B5EF4-FFF2-40B4-BE49-F238E27FC236}">
                <a16:creationId xmlns:a16="http://schemas.microsoft.com/office/drawing/2014/main" id="{65CBD08F-1E14-4743-B528-2ABE5633416C}"/>
              </a:ext>
            </a:extLst>
          </p:cNvPr>
          <p:cNvPicPr>
            <a:picLocks noChangeAspect="1"/>
          </p:cNvPicPr>
          <p:nvPr/>
        </p:nvPicPr>
        <p:blipFill>
          <a:blip r:embed="rId3"/>
          <a:stretch>
            <a:fillRect/>
          </a:stretch>
        </p:blipFill>
        <p:spPr>
          <a:xfrm>
            <a:off x="229254" y="2068122"/>
            <a:ext cx="5226174" cy="3793191"/>
          </a:xfrm>
          <a:prstGeom prst="rect">
            <a:avLst/>
          </a:prstGeom>
        </p:spPr>
      </p:pic>
      <p:pic>
        <p:nvPicPr>
          <p:cNvPr id="6" name="Picture 5">
            <a:extLst>
              <a:ext uri="{FF2B5EF4-FFF2-40B4-BE49-F238E27FC236}">
                <a16:creationId xmlns:a16="http://schemas.microsoft.com/office/drawing/2014/main" id="{4DCA0F55-9F98-694C-9AA9-4EF3F9196168}"/>
              </a:ext>
            </a:extLst>
          </p:cNvPr>
          <p:cNvPicPr>
            <a:picLocks noChangeAspect="1"/>
          </p:cNvPicPr>
          <p:nvPr/>
        </p:nvPicPr>
        <p:blipFill>
          <a:blip r:embed="rId4"/>
          <a:stretch>
            <a:fillRect/>
          </a:stretch>
        </p:blipFill>
        <p:spPr>
          <a:xfrm>
            <a:off x="5311803" y="1179747"/>
            <a:ext cx="5943600" cy="5029200"/>
          </a:xfrm>
          <a:prstGeom prst="rect">
            <a:avLst/>
          </a:prstGeom>
        </p:spPr>
      </p:pic>
      <p:sp>
        <p:nvSpPr>
          <p:cNvPr id="7" name="Rectangle 6">
            <a:extLst>
              <a:ext uri="{FF2B5EF4-FFF2-40B4-BE49-F238E27FC236}">
                <a16:creationId xmlns:a16="http://schemas.microsoft.com/office/drawing/2014/main" id="{1EB6B696-2B3F-D44B-B743-B0A8A22F6D4D}"/>
              </a:ext>
            </a:extLst>
          </p:cNvPr>
          <p:cNvSpPr/>
          <p:nvPr/>
        </p:nvSpPr>
        <p:spPr>
          <a:xfrm>
            <a:off x="8964706" y="2725269"/>
            <a:ext cx="1255059" cy="3245224"/>
          </a:xfrm>
          <a:prstGeom prst="rect">
            <a:avLst/>
          </a:prstGeom>
          <a:noFill/>
          <a:ln w="476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99809A-D116-DE44-9894-DBDC23315063}"/>
              </a:ext>
            </a:extLst>
          </p:cNvPr>
          <p:cNvSpPr txBox="1"/>
          <p:nvPr/>
        </p:nvSpPr>
        <p:spPr>
          <a:xfrm>
            <a:off x="2814918" y="6299979"/>
            <a:ext cx="5576047" cy="461665"/>
          </a:xfrm>
          <a:prstGeom prst="rect">
            <a:avLst/>
          </a:prstGeom>
          <a:noFill/>
        </p:spPr>
        <p:txBody>
          <a:bodyPr wrap="square" rtlCol="0">
            <a:spAutoFit/>
          </a:bodyPr>
          <a:lstStyle/>
          <a:p>
            <a:r>
              <a:rPr lang="en-US" sz="2400" dirty="0">
                <a:solidFill>
                  <a:schemeClr val="accent5"/>
                </a:solidFill>
              </a:rPr>
              <a:t>only 7 papers address default severity level</a:t>
            </a:r>
          </a:p>
        </p:txBody>
      </p:sp>
      <p:cxnSp>
        <p:nvCxnSpPr>
          <p:cNvPr id="10" name="Elbow Connector 9">
            <a:extLst>
              <a:ext uri="{FF2B5EF4-FFF2-40B4-BE49-F238E27FC236}">
                <a16:creationId xmlns:a16="http://schemas.microsoft.com/office/drawing/2014/main" id="{0FAB1EE5-C768-F34A-96D6-95AB0A6E482F}"/>
              </a:ext>
            </a:extLst>
          </p:cNvPr>
          <p:cNvCxnSpPr>
            <a:cxnSpLocks/>
            <a:stCxn id="8" idx="3"/>
            <a:endCxn id="7" idx="2"/>
          </p:cNvCxnSpPr>
          <p:nvPr/>
        </p:nvCxnSpPr>
        <p:spPr>
          <a:xfrm flipV="1">
            <a:off x="8390965" y="5970493"/>
            <a:ext cx="1201271" cy="560319"/>
          </a:xfrm>
          <a:prstGeom prst="bentConnector2">
            <a:avLst/>
          </a:prstGeom>
          <a:ln w="38100">
            <a:solidFill>
              <a:schemeClr val="accent5"/>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51F1169-168B-C344-A503-C609436234AA}"/>
              </a:ext>
            </a:extLst>
          </p:cNvPr>
          <p:cNvSpPr txBox="1"/>
          <p:nvPr/>
        </p:nvSpPr>
        <p:spPr>
          <a:xfrm>
            <a:off x="325693" y="5838314"/>
            <a:ext cx="3446529" cy="461665"/>
          </a:xfrm>
          <a:prstGeom prst="rect">
            <a:avLst/>
          </a:prstGeom>
          <a:noFill/>
        </p:spPr>
        <p:txBody>
          <a:bodyPr wrap="square" rtlCol="0">
            <a:spAutoFit/>
          </a:bodyPr>
          <a:lstStyle/>
          <a:p>
            <a:r>
              <a:rPr lang="en-US" sz="2400" dirty="0" err="1">
                <a:solidFill>
                  <a:schemeClr val="accent5"/>
                </a:solidFill>
              </a:rPr>
              <a:t>jira</a:t>
            </a:r>
            <a:r>
              <a:rPr lang="en-US" sz="2400" dirty="0">
                <a:solidFill>
                  <a:schemeClr val="accent5"/>
                </a:solidFill>
              </a:rPr>
              <a:t> default severity level</a:t>
            </a:r>
          </a:p>
        </p:txBody>
      </p:sp>
      <p:sp>
        <p:nvSpPr>
          <p:cNvPr id="23" name="TextBox 22">
            <a:extLst>
              <a:ext uri="{FF2B5EF4-FFF2-40B4-BE49-F238E27FC236}">
                <a16:creationId xmlns:a16="http://schemas.microsoft.com/office/drawing/2014/main" id="{3A6F83BD-3345-F842-8864-0CF22FDCA1AA}"/>
              </a:ext>
            </a:extLst>
          </p:cNvPr>
          <p:cNvSpPr txBox="1"/>
          <p:nvPr/>
        </p:nvSpPr>
        <p:spPr>
          <a:xfrm>
            <a:off x="229254" y="1402594"/>
            <a:ext cx="5552417" cy="461665"/>
          </a:xfrm>
          <a:prstGeom prst="rect">
            <a:avLst/>
          </a:prstGeom>
          <a:noFill/>
        </p:spPr>
        <p:txBody>
          <a:bodyPr wrap="non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From our experimental Cassandra data</a:t>
            </a:r>
          </a:p>
        </p:txBody>
      </p:sp>
      <p:sp>
        <p:nvSpPr>
          <p:cNvPr id="24" name="TextBox 23">
            <a:extLst>
              <a:ext uri="{FF2B5EF4-FFF2-40B4-BE49-F238E27FC236}">
                <a16:creationId xmlns:a16="http://schemas.microsoft.com/office/drawing/2014/main" id="{7A1BC720-1C28-954E-90E9-FC1D7EF089B7}"/>
              </a:ext>
            </a:extLst>
          </p:cNvPr>
          <p:cNvSpPr txBox="1"/>
          <p:nvPr/>
        </p:nvSpPr>
        <p:spPr>
          <a:xfrm>
            <a:off x="7439037" y="653296"/>
            <a:ext cx="3816366" cy="461665"/>
          </a:xfrm>
          <a:prstGeom prst="rect">
            <a:avLst/>
          </a:prstGeom>
          <a:noFill/>
        </p:spPr>
        <p:txBody>
          <a:bodyPr wrap="non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From our Mapping Review</a:t>
            </a:r>
          </a:p>
        </p:txBody>
      </p:sp>
      <p:cxnSp>
        <p:nvCxnSpPr>
          <p:cNvPr id="18" name="Elbow Connector 17">
            <a:extLst>
              <a:ext uri="{FF2B5EF4-FFF2-40B4-BE49-F238E27FC236}">
                <a16:creationId xmlns:a16="http://schemas.microsoft.com/office/drawing/2014/main" id="{AE8780DE-CE62-494A-8C8C-04A28DAB9E92}"/>
              </a:ext>
            </a:extLst>
          </p:cNvPr>
          <p:cNvCxnSpPr>
            <a:cxnSpLocks/>
            <a:stCxn id="22" idx="1"/>
          </p:cNvCxnSpPr>
          <p:nvPr/>
        </p:nvCxnSpPr>
        <p:spPr>
          <a:xfrm rot="10800000" flipH="1">
            <a:off x="325693" y="5039931"/>
            <a:ext cx="1187170" cy="1029216"/>
          </a:xfrm>
          <a:prstGeom prst="bentConnector3">
            <a:avLst>
              <a:gd name="adj1" fmla="val -4153"/>
            </a:avLst>
          </a:prstGeom>
          <a:ln w="38100">
            <a:solidFill>
              <a:schemeClr val="accent5"/>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57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8A0EF19-2987-054A-8BD8-EB67956D1571}"/>
              </a:ext>
            </a:extLst>
          </p:cNvPr>
          <p:cNvGraphicFramePr>
            <a:graphicFrameLocks noGrp="1"/>
          </p:cNvGraphicFramePr>
          <p:nvPr>
            <p:extLst>
              <p:ext uri="{D42A27DB-BD31-4B8C-83A1-F6EECF244321}">
                <p14:modId xmlns:p14="http://schemas.microsoft.com/office/powerpoint/2010/main" val="3811632407"/>
              </p:ext>
            </p:extLst>
          </p:nvPr>
        </p:nvGraphicFramePr>
        <p:xfrm>
          <a:off x="3382027" y="2380875"/>
          <a:ext cx="8521797" cy="3235960"/>
        </p:xfrm>
        <a:graphic>
          <a:graphicData uri="http://schemas.openxmlformats.org/drawingml/2006/table">
            <a:tbl>
              <a:tblPr firstRow="1" bandRow="1">
                <a:tableStyleId>{5940675A-B579-460E-94D1-54222C63F5DA}</a:tableStyleId>
              </a:tblPr>
              <a:tblGrid>
                <a:gridCol w="1056969">
                  <a:extLst>
                    <a:ext uri="{9D8B030D-6E8A-4147-A177-3AD203B41FA5}">
                      <a16:colId xmlns:a16="http://schemas.microsoft.com/office/drawing/2014/main" val="2736370445"/>
                    </a:ext>
                  </a:extLst>
                </a:gridCol>
                <a:gridCol w="1180408">
                  <a:extLst>
                    <a:ext uri="{9D8B030D-6E8A-4147-A177-3AD203B41FA5}">
                      <a16:colId xmlns:a16="http://schemas.microsoft.com/office/drawing/2014/main" val="3293671448"/>
                    </a:ext>
                  </a:extLst>
                </a:gridCol>
                <a:gridCol w="1712421">
                  <a:extLst>
                    <a:ext uri="{9D8B030D-6E8A-4147-A177-3AD203B41FA5}">
                      <a16:colId xmlns:a16="http://schemas.microsoft.com/office/drawing/2014/main" val="1562936265"/>
                    </a:ext>
                  </a:extLst>
                </a:gridCol>
                <a:gridCol w="897775">
                  <a:extLst>
                    <a:ext uri="{9D8B030D-6E8A-4147-A177-3AD203B41FA5}">
                      <a16:colId xmlns:a16="http://schemas.microsoft.com/office/drawing/2014/main" val="724887301"/>
                    </a:ext>
                  </a:extLst>
                </a:gridCol>
                <a:gridCol w="831273">
                  <a:extLst>
                    <a:ext uri="{9D8B030D-6E8A-4147-A177-3AD203B41FA5}">
                      <a16:colId xmlns:a16="http://schemas.microsoft.com/office/drawing/2014/main" val="1464952805"/>
                    </a:ext>
                  </a:extLst>
                </a:gridCol>
                <a:gridCol w="764771">
                  <a:extLst>
                    <a:ext uri="{9D8B030D-6E8A-4147-A177-3AD203B41FA5}">
                      <a16:colId xmlns:a16="http://schemas.microsoft.com/office/drawing/2014/main" val="566466459"/>
                    </a:ext>
                  </a:extLst>
                </a:gridCol>
                <a:gridCol w="914400">
                  <a:extLst>
                    <a:ext uri="{9D8B030D-6E8A-4147-A177-3AD203B41FA5}">
                      <a16:colId xmlns:a16="http://schemas.microsoft.com/office/drawing/2014/main" val="2798874409"/>
                    </a:ext>
                  </a:extLst>
                </a:gridCol>
                <a:gridCol w="1163780">
                  <a:extLst>
                    <a:ext uri="{9D8B030D-6E8A-4147-A177-3AD203B41FA5}">
                      <a16:colId xmlns:a16="http://schemas.microsoft.com/office/drawing/2014/main" val="3594482428"/>
                    </a:ext>
                  </a:extLst>
                </a:gridCol>
              </a:tblGrid>
              <a:tr h="370840">
                <a:tc>
                  <a:txBody>
                    <a:bodyPr/>
                    <a:lstStyle/>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Product</a:t>
                      </a:r>
                    </a:p>
                  </a:txBody>
                  <a:tcPr>
                    <a:lnL w="12700" cap="flat" cmpd="sng" algn="ctr">
                      <a:solidFill>
                        <a:schemeClr val="tx1"/>
                      </a:solidFill>
                      <a:prstDash val="solid"/>
                      <a:round/>
                      <a:headEnd type="none" w="med" len="med"/>
                      <a:tailEnd type="none" w="med" len="med"/>
                    </a:lnL>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Number of Dependents</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a:latin typeface="Helvetica Neue" panose="02000503000000020004" pitchFamily="2" charset="0"/>
                          <a:ea typeface="Helvetica Neue" panose="02000503000000020004" pitchFamily="2" charset="0"/>
                          <a:cs typeface="Helvetica Neue" panose="02000503000000020004" pitchFamily="2" charset="0"/>
                        </a:rPr>
                        <a:t>1</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a:latin typeface="Helvetica Neue" panose="02000503000000020004" pitchFamily="2" charset="0"/>
                          <a:ea typeface="Helvetica Neue" panose="02000503000000020004" pitchFamily="2" charset="0"/>
                          <a:cs typeface="Helvetica Neue" panose="02000503000000020004" pitchFamily="2" charset="0"/>
                        </a:rPr>
                        <a:t>2</a:t>
                      </a:r>
                    </a:p>
                  </a:txBody>
                  <a:tcPr/>
                </a:tc>
                <a:tc>
                  <a:txBody>
                    <a:bodyPr/>
                    <a:lstStyle/>
                    <a:p>
                      <a:pPr algn="ctr"/>
                      <a:r>
                        <a:rPr lang="en-US" sz="1800" b="0" dirty="0">
                          <a:latin typeface="Helvetica Neue" panose="02000503000000020004" pitchFamily="2" charset="0"/>
                          <a:ea typeface="Helvetica Neue" panose="02000503000000020004" pitchFamily="2" charset="0"/>
                          <a:cs typeface="Helvetica Neue" panose="02000503000000020004" pitchFamily="2" charset="0"/>
                        </a:rPr>
                        <a:t>…</a:t>
                      </a:r>
                    </a:p>
                  </a:txBody>
                  <a:tcPr/>
                </a:tc>
                <a:tc>
                  <a:txBody>
                    <a:bodyPr/>
                    <a:lstStyle/>
                    <a:p>
                      <a:pPr algn="ctr"/>
                      <a:r>
                        <a:rPr lang="en-US" sz="1800" b="0" dirty="0" err="1">
                          <a:latin typeface="Helvetica Neue" panose="02000503000000020004" pitchFamily="2" charset="0"/>
                          <a:ea typeface="Helvetica Neue" panose="02000503000000020004" pitchFamily="2" charset="0"/>
                          <a:cs typeface="Helvetica Neue" panose="02000503000000020004" pitchFamily="2" charset="0"/>
                        </a:rPr>
                        <a:t>Term</a:t>
                      </a:r>
                      <a:r>
                        <a:rPr lang="en-US" sz="1800" b="0" baseline="-25000" dirty="0" err="1">
                          <a:latin typeface="Helvetica Neue" panose="02000503000000020004" pitchFamily="2" charset="0"/>
                          <a:ea typeface="Helvetica Neue" panose="02000503000000020004" pitchFamily="2" charset="0"/>
                          <a:cs typeface="Helvetica Neue" panose="02000503000000020004" pitchFamily="2" charset="0"/>
                        </a:rPr>
                        <a:t>n</a:t>
                      </a:r>
                      <a:endParaRPr lang="en-US" sz="1800" b="0" baseline="-250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algn="ctr"/>
                      <a:r>
                        <a:rPr lang="en-US" sz="1800" b="0" baseline="0" dirty="0">
                          <a:latin typeface="Helvetica Neue" panose="02000503000000020004" pitchFamily="2" charset="0"/>
                          <a:ea typeface="Helvetica Neue" panose="02000503000000020004" pitchFamily="2" charset="0"/>
                          <a:cs typeface="Helvetica Neue" panose="02000503000000020004" pitchFamily="2" charset="0"/>
                        </a:rPr>
                        <a:t>Severity</a:t>
                      </a:r>
                    </a:p>
                  </a:txBody>
                  <a:tcPr/>
                </a:tc>
                <a:extLst>
                  <a:ext uri="{0D108BD9-81ED-4DB2-BD59-A6C34878D82A}">
                    <a16:rowId xmlns:a16="http://schemas.microsoft.com/office/drawing/2014/main" val="2573383651"/>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655697815"/>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434380790"/>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730979530"/>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9778032"/>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4056034639"/>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101270903"/>
                  </a:ext>
                </a:extLst>
              </a:tr>
              <a:tr h="370840">
                <a:tc>
                  <a:txBody>
                    <a:bodyPr/>
                    <a:lstStyle/>
                    <a:p>
                      <a:pPr algn="r"/>
                      <a:r>
                        <a:rPr lang="en-US" sz="1800" dirty="0">
                          <a:latin typeface="Helvetica Neue" panose="02000503000000020004" pitchFamily="2" charset="0"/>
                          <a:ea typeface="Helvetica Neue" panose="02000503000000020004" pitchFamily="2" charset="0"/>
                          <a:cs typeface="Helvetica Neue" panose="02000503000000020004" pitchFamily="2" charset="0"/>
                        </a:rPr>
                        <a:t>Bug-n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929195835"/>
                  </a:ext>
                </a:extLst>
              </a:tr>
            </a:tbl>
          </a:graphicData>
        </a:graphic>
      </p:graphicFrame>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p:txBody>
          <a:bodyPr>
            <a:normAutofit fontScale="90000"/>
          </a:bodyPr>
          <a:lstStyle/>
          <a:p>
            <a:r>
              <a:rPr lang="en-US" dirty="0"/>
              <a:t>Problem(3):</a:t>
            </a:r>
            <a:br>
              <a:rPr lang="en-US" dirty="0"/>
            </a:br>
            <a:r>
              <a:rPr lang="en-US" dirty="0">
                <a:solidFill>
                  <a:schemeClr val="accent5"/>
                </a:solidFill>
                <a:ea typeface="Helvetica Neue" panose="02000503000000020004" pitchFamily="2" charset="0"/>
                <a:cs typeface="Helvetica Neue" panose="02000503000000020004" pitchFamily="2" charset="0"/>
              </a:rPr>
              <a:t>High dimensionality data</a:t>
            </a:r>
            <a:endParaRPr lang="en-US" dirty="0">
              <a:solidFill>
                <a:schemeClr val="accent5"/>
              </a:solidFill>
            </a:endParaRPr>
          </a:p>
        </p:txBody>
      </p:sp>
      <p:sp>
        <p:nvSpPr>
          <p:cNvPr id="17" name="Folded Corner 16">
            <a:extLst>
              <a:ext uri="{FF2B5EF4-FFF2-40B4-BE49-F238E27FC236}">
                <a16:creationId xmlns:a16="http://schemas.microsoft.com/office/drawing/2014/main" id="{6241E7C3-FC16-FA4D-A8CA-26C2622A7F79}"/>
              </a:ext>
            </a:extLst>
          </p:cNvPr>
          <p:cNvSpPr/>
          <p:nvPr/>
        </p:nvSpPr>
        <p:spPr>
          <a:xfrm>
            <a:off x="493756" y="2281701"/>
            <a:ext cx="2704026" cy="3434308"/>
          </a:xfrm>
          <a:prstGeom prst="foldedCorner">
            <a:avLst>
              <a:gd name="adj" fmla="val 29014"/>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t>
            </a: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BUG REPORT</a:t>
            </a:r>
          </a:p>
          <a:p>
            <a:endPar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1600" dirty="0">
                <a:solidFill>
                  <a:schemeClr val="tx1">
                    <a:lumMod val="50000"/>
                    <a:lumOff val="50000"/>
                  </a:schemeClr>
                </a:solidFill>
                <a:latin typeface="Helvetica Neue" panose="02000503000000020004" pitchFamily="2" charset="0"/>
                <a:ea typeface="Helvetica Neue" panose="02000503000000020004" pitchFamily="2" charset="0"/>
                <a:cs typeface="Helvetica Neue" panose="02000503000000020004" pitchFamily="2" charset="0"/>
              </a:rPr>
              <a:t>CC list</a:t>
            </a:r>
          </a:p>
          <a:p>
            <a:r>
              <a:rPr lang="en-US" sz="16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Comment</a:t>
            </a:r>
          </a:p>
          <a:p>
            <a:r>
              <a:rPr lang="en-US" sz="16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Description</a:t>
            </a:r>
          </a:p>
          <a:p>
            <a:r>
              <a:rPr lang="en-US" sz="1600" dirty="0">
                <a:solidFill>
                  <a:schemeClr val="accent3"/>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600" dirty="0">
                <a:solidFill>
                  <a:schemeClr val="accent3"/>
                </a:solidFill>
                <a:latin typeface="Helvetica Neue" panose="02000503000000020004" pitchFamily="2" charset="0"/>
                <a:ea typeface="Helvetica Neue" panose="02000503000000020004" pitchFamily="2" charset="0"/>
                <a:cs typeface="Helvetica Neue" panose="02000503000000020004" pitchFamily="2" charset="0"/>
              </a:rPr>
              <a:t>Number of Dependents</a:t>
            </a:r>
          </a:p>
          <a:p>
            <a:r>
              <a:rPr lang="en-US" sz="1600" dirty="0">
                <a:solidFill>
                  <a:schemeClr val="accent3"/>
                </a:solidFill>
                <a:latin typeface="Helvetica Neue" panose="02000503000000020004" pitchFamily="2" charset="0"/>
                <a:ea typeface="Helvetica Neue" panose="02000503000000020004" pitchFamily="2" charset="0"/>
                <a:cs typeface="Helvetica Neue" panose="02000503000000020004" pitchFamily="2" charset="0"/>
              </a:rPr>
              <a:t>Product</a:t>
            </a:r>
          </a:p>
          <a:p>
            <a:r>
              <a:rPr lang="en-US" sz="1600" dirty="0">
                <a:solidFill>
                  <a:schemeClr val="accent3"/>
                </a:solidFill>
                <a:latin typeface="Helvetica Neue" panose="02000503000000020004" pitchFamily="2" charset="0"/>
                <a:ea typeface="Helvetica Neue" panose="02000503000000020004" pitchFamily="2" charset="0"/>
                <a:cs typeface="Helvetica Neue" panose="02000503000000020004" pitchFamily="2" charset="0"/>
              </a:rPr>
              <a:t>Reporter Name</a:t>
            </a:r>
          </a:p>
          <a:p>
            <a:r>
              <a:rPr lang="en-US" sz="16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Summary</a:t>
            </a:r>
          </a:p>
          <a:p>
            <a:r>
              <a:rPr lang="en-US" sz="1600" dirty="0">
                <a:solidFill>
                  <a:schemeClr val="accent6">
                    <a:lumMod val="75000"/>
                  </a:schemeClr>
                </a:solidFill>
                <a:latin typeface="Helvetica Neue" panose="02000503000000020004" pitchFamily="2" charset="0"/>
                <a:ea typeface="Helvetica Neue" panose="02000503000000020004" pitchFamily="2" charset="0"/>
                <a:cs typeface="Helvetica Neue" panose="02000503000000020004" pitchFamily="2" charset="0"/>
              </a:rPr>
              <a:t>…</a:t>
            </a:r>
          </a:p>
          <a:p>
            <a:r>
              <a:rPr lang="en-US" sz="1600" dirty="0">
                <a:solidFill>
                  <a:schemeClr val="accent3"/>
                </a:solidFill>
                <a:latin typeface="Helvetica Neue" panose="02000503000000020004" pitchFamily="2" charset="0"/>
                <a:ea typeface="Helvetica Neue" panose="02000503000000020004" pitchFamily="2" charset="0"/>
                <a:cs typeface="Helvetica Neue" panose="02000503000000020004" pitchFamily="2" charset="0"/>
              </a:rPr>
              <a:t>Severity</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a:t>
            </a:r>
            <a:endPar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2" name="TextBox 21">
            <a:extLst>
              <a:ext uri="{FF2B5EF4-FFF2-40B4-BE49-F238E27FC236}">
                <a16:creationId xmlns:a16="http://schemas.microsoft.com/office/drawing/2014/main" id="{56A12B06-E726-824F-B675-F40250A23682}"/>
              </a:ext>
            </a:extLst>
          </p:cNvPr>
          <p:cNvSpPr txBox="1"/>
          <p:nvPr/>
        </p:nvSpPr>
        <p:spPr>
          <a:xfrm>
            <a:off x="8237380" y="1752192"/>
            <a:ext cx="1292149" cy="584775"/>
          </a:xfrm>
          <a:prstGeom prst="rect">
            <a:avLst/>
          </a:prstGeom>
          <a:solidFill>
            <a:schemeClr val="bg1"/>
          </a:solidFill>
        </p:spPr>
        <p:txBody>
          <a:bodyPr wrap="none" rtlCol="0" anchor="ctr">
            <a:spAutoFit/>
          </a:bodyPr>
          <a:lstStyle/>
          <a:p>
            <a:pPr algn="ctr"/>
            <a:r>
              <a:rPr lang="en-US" sz="1600" dirty="0"/>
              <a:t>Unstructured</a:t>
            </a:r>
          </a:p>
          <a:p>
            <a:pPr algn="ctr"/>
            <a:r>
              <a:rPr lang="en-US" sz="1600" dirty="0"/>
              <a:t>text</a:t>
            </a:r>
            <a:endParaRPr lang="en-US" dirty="0"/>
          </a:p>
        </p:txBody>
      </p:sp>
      <p:sp>
        <p:nvSpPr>
          <p:cNvPr id="2" name="Rectangle 1">
            <a:extLst>
              <a:ext uri="{FF2B5EF4-FFF2-40B4-BE49-F238E27FC236}">
                <a16:creationId xmlns:a16="http://schemas.microsoft.com/office/drawing/2014/main" id="{22CDF2A4-FC3A-4849-8FBB-4B0CC6D421B7}"/>
              </a:ext>
            </a:extLst>
          </p:cNvPr>
          <p:cNvSpPr/>
          <p:nvPr/>
        </p:nvSpPr>
        <p:spPr>
          <a:xfrm>
            <a:off x="7085299" y="1470220"/>
            <a:ext cx="3756954" cy="4566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A18C29-6B7A-5347-BA40-5E0C6DFB4CAB}"/>
              </a:ext>
            </a:extLst>
          </p:cNvPr>
          <p:cNvSpPr txBox="1"/>
          <p:nvPr/>
        </p:nvSpPr>
        <p:spPr>
          <a:xfrm rot="18417679">
            <a:off x="6878738" y="3961540"/>
            <a:ext cx="4009431" cy="646331"/>
          </a:xfrm>
          <a:prstGeom prst="rect">
            <a:avLst/>
          </a:prstGeom>
          <a:noFill/>
        </p:spPr>
        <p:txBody>
          <a:bodyPr wrap="none" rtlCol="0">
            <a:spAutoFit/>
          </a:bodyPr>
          <a:lstStyle/>
          <a:p>
            <a:r>
              <a:rPr lang="en-US" sz="3600" b="1" dirty="0">
                <a:solidFill>
                  <a:srgbClr val="FF0000"/>
                </a:solidFill>
              </a:rPr>
              <a:t>High dimensionality</a:t>
            </a:r>
          </a:p>
        </p:txBody>
      </p:sp>
    </p:spTree>
    <p:extLst>
      <p:ext uri="{BB962C8B-B14F-4D97-AF65-F5344CB8AC3E}">
        <p14:creationId xmlns:p14="http://schemas.microsoft.com/office/powerpoint/2010/main" val="274060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a:extLst>
              <a:ext uri="{FF2B5EF4-FFF2-40B4-BE49-F238E27FC236}">
                <a16:creationId xmlns:a16="http://schemas.microsoft.com/office/drawing/2014/main" id="{B6CC4DBB-C067-5F4A-9B6D-AF7E6CEBDCFE}"/>
              </a:ext>
            </a:extLst>
          </p:cNvPr>
          <p:cNvSpPr/>
          <p:nvPr/>
        </p:nvSpPr>
        <p:spPr>
          <a:xfrm>
            <a:off x="1888549" y="168004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7" name="Can 6">
            <a:extLst>
              <a:ext uri="{FF2B5EF4-FFF2-40B4-BE49-F238E27FC236}">
                <a16:creationId xmlns:a16="http://schemas.microsoft.com/office/drawing/2014/main" id="{727B6D25-1FDE-3040-8C3A-BD693338AF2E}"/>
              </a:ext>
            </a:extLst>
          </p:cNvPr>
          <p:cNvSpPr/>
          <p:nvPr/>
        </p:nvSpPr>
        <p:spPr>
          <a:xfrm>
            <a:off x="4941020" y="4880157"/>
            <a:ext cx="1493215" cy="989346"/>
          </a:xfrm>
          <a:prstGeom prst="can">
            <a:avLst/>
          </a:prstGeom>
          <a:solidFill>
            <a:srgbClr val="4ED1A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repository</a:t>
            </a:r>
          </a:p>
        </p:txBody>
      </p:sp>
      <p:cxnSp>
        <p:nvCxnSpPr>
          <p:cNvPr id="16" name="Straight Arrow Connector 15">
            <a:extLst>
              <a:ext uri="{FF2B5EF4-FFF2-40B4-BE49-F238E27FC236}">
                <a16:creationId xmlns:a16="http://schemas.microsoft.com/office/drawing/2014/main" id="{035CADC1-39BB-0949-8BEB-1E3CB22B02ED}"/>
              </a:ext>
            </a:extLst>
          </p:cNvPr>
          <p:cNvCxnSpPr>
            <a:cxnSpLocks/>
            <a:stCxn id="18" idx="3"/>
            <a:endCxn id="4" idx="1"/>
          </p:cNvCxnSpPr>
          <p:nvPr/>
        </p:nvCxnSpPr>
        <p:spPr>
          <a:xfrm>
            <a:off x="1475670" y="2216542"/>
            <a:ext cx="412879" cy="3187"/>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959502C-FD49-DB48-8910-E0788C62E356}"/>
              </a:ext>
            </a:extLst>
          </p:cNvPr>
          <p:cNvPicPr>
            <a:picLocks noChangeAspect="1"/>
          </p:cNvPicPr>
          <p:nvPr/>
        </p:nvPicPr>
        <p:blipFill rotWithShape="1">
          <a:blip r:embed="rId3">
            <a:clrChange>
              <a:clrFrom>
                <a:srgbClr val="F5F5F5"/>
              </a:clrFrom>
              <a:clrTo>
                <a:srgbClr val="F5F5F5">
                  <a:alpha val="0"/>
                </a:srgbClr>
              </a:clrTo>
            </a:clrChange>
          </a:blip>
          <a:srcRect t="27737" r="22330" b="53589"/>
          <a:stretch/>
        </p:blipFill>
        <p:spPr>
          <a:xfrm>
            <a:off x="390616" y="1776614"/>
            <a:ext cx="1085054" cy="879855"/>
          </a:xfrm>
          <a:prstGeom prst="rect">
            <a:avLst/>
          </a:prstGeom>
        </p:spPr>
      </p:pic>
      <p:sp>
        <p:nvSpPr>
          <p:cNvPr id="32" name="Folded Corner 31">
            <a:extLst>
              <a:ext uri="{FF2B5EF4-FFF2-40B4-BE49-F238E27FC236}">
                <a16:creationId xmlns:a16="http://schemas.microsoft.com/office/drawing/2014/main" id="{913847BA-C01A-BA47-9CB1-52F624E3531C}"/>
              </a:ext>
            </a:extLst>
          </p:cNvPr>
          <p:cNvSpPr/>
          <p:nvPr/>
        </p:nvSpPr>
        <p:spPr>
          <a:xfrm>
            <a:off x="1888549" y="344401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a:p>
            <a:pPr algn="ctr"/>
            <a:endParaRPr lang="en-US" dirty="0"/>
          </a:p>
        </p:txBody>
      </p:sp>
      <p:sp>
        <p:nvSpPr>
          <p:cNvPr id="33" name="Folded Corner 32">
            <a:extLst>
              <a:ext uri="{FF2B5EF4-FFF2-40B4-BE49-F238E27FC236}">
                <a16:creationId xmlns:a16="http://schemas.microsoft.com/office/drawing/2014/main" id="{2CE59228-B758-8E4B-90F1-8DCA881447AC}"/>
              </a:ext>
            </a:extLst>
          </p:cNvPr>
          <p:cNvSpPr/>
          <p:nvPr/>
        </p:nvSpPr>
        <p:spPr>
          <a:xfrm>
            <a:off x="1888549" y="509928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cxnSp>
        <p:nvCxnSpPr>
          <p:cNvPr id="37" name="Elbow Connector 36">
            <a:extLst>
              <a:ext uri="{FF2B5EF4-FFF2-40B4-BE49-F238E27FC236}">
                <a16:creationId xmlns:a16="http://schemas.microsoft.com/office/drawing/2014/main" id="{78A4AB1C-8A45-FC4D-876D-37FB911B0DEC}"/>
              </a:ext>
            </a:extLst>
          </p:cNvPr>
          <p:cNvCxnSpPr>
            <a:cxnSpLocks/>
            <a:stCxn id="33" idx="3"/>
            <a:endCxn id="68" idx="2"/>
          </p:cNvCxnSpPr>
          <p:nvPr/>
        </p:nvCxnSpPr>
        <p:spPr>
          <a:xfrm flipV="1">
            <a:off x="2832941" y="4483427"/>
            <a:ext cx="1331718" cy="1155543"/>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506ACD-0FD3-9E47-9323-4824988EE524}"/>
              </a:ext>
            </a:extLst>
          </p:cNvPr>
          <p:cNvCxnSpPr>
            <a:cxnSpLocks/>
            <a:stCxn id="52" idx="3"/>
            <a:endCxn id="32" idx="1"/>
          </p:cNvCxnSpPr>
          <p:nvPr/>
        </p:nvCxnSpPr>
        <p:spPr>
          <a:xfrm>
            <a:off x="1466602" y="3983699"/>
            <a:ext cx="421947" cy="0"/>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7F9ACD-356C-2542-A291-1D687D17B9D0}"/>
              </a:ext>
            </a:extLst>
          </p:cNvPr>
          <p:cNvCxnSpPr>
            <a:cxnSpLocks/>
            <a:stCxn id="55" idx="3"/>
            <a:endCxn id="33" idx="1"/>
          </p:cNvCxnSpPr>
          <p:nvPr/>
        </p:nvCxnSpPr>
        <p:spPr>
          <a:xfrm>
            <a:off x="1483843" y="5630755"/>
            <a:ext cx="404706" cy="821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BC78A175-EF09-F84D-8642-AA48079F25EA}"/>
              </a:ext>
            </a:extLst>
          </p:cNvPr>
          <p:cNvPicPr>
            <a:picLocks noChangeAspect="1"/>
          </p:cNvPicPr>
          <p:nvPr/>
        </p:nvPicPr>
        <p:blipFill rotWithShape="1">
          <a:blip r:embed="rId3">
            <a:clrChange>
              <a:clrFrom>
                <a:srgbClr val="F5F5F5"/>
              </a:clrFrom>
              <a:clrTo>
                <a:srgbClr val="F5F5F5">
                  <a:alpha val="0"/>
                </a:srgbClr>
              </a:clrTo>
            </a:clrChange>
          </a:blip>
          <a:srcRect l="11235" t="75444" r="23311" b="2354"/>
          <a:stretch/>
        </p:blipFill>
        <p:spPr>
          <a:xfrm>
            <a:off x="552202" y="3460643"/>
            <a:ext cx="914400" cy="1046112"/>
          </a:xfrm>
          <a:prstGeom prst="rect">
            <a:avLst/>
          </a:prstGeom>
        </p:spPr>
      </p:pic>
      <p:pic>
        <p:nvPicPr>
          <p:cNvPr id="55" name="Picture 54">
            <a:extLst>
              <a:ext uri="{FF2B5EF4-FFF2-40B4-BE49-F238E27FC236}">
                <a16:creationId xmlns:a16="http://schemas.microsoft.com/office/drawing/2014/main" id="{CB4A65D7-36AE-E844-8A0E-4572A2536B58}"/>
              </a:ext>
            </a:extLst>
          </p:cNvPr>
          <p:cNvPicPr>
            <a:picLocks noChangeAspect="1"/>
          </p:cNvPicPr>
          <p:nvPr/>
        </p:nvPicPr>
        <p:blipFill rotWithShape="1">
          <a:blip r:embed="rId3">
            <a:clrChange>
              <a:clrFrom>
                <a:srgbClr val="F5F5F5"/>
              </a:clrFrom>
              <a:clrTo>
                <a:srgbClr val="F5F5F5">
                  <a:alpha val="0"/>
                </a:srgbClr>
              </a:clrTo>
            </a:clrChange>
          </a:blip>
          <a:srcRect l="9354" t="51336" r="25191" b="29447"/>
          <a:stretch/>
        </p:blipFill>
        <p:spPr>
          <a:xfrm>
            <a:off x="569443" y="5178035"/>
            <a:ext cx="914400" cy="905440"/>
          </a:xfrm>
          <a:prstGeom prst="rect">
            <a:avLst/>
          </a:prstGeom>
        </p:spPr>
      </p:pic>
      <p:sp>
        <p:nvSpPr>
          <p:cNvPr id="65" name="Rectangle 64">
            <a:extLst>
              <a:ext uri="{FF2B5EF4-FFF2-40B4-BE49-F238E27FC236}">
                <a16:creationId xmlns:a16="http://schemas.microsoft.com/office/drawing/2014/main" id="{A4215178-AB33-2844-93BA-82514C814B12}"/>
              </a:ext>
            </a:extLst>
          </p:cNvPr>
          <p:cNvSpPr/>
          <p:nvPr/>
        </p:nvSpPr>
        <p:spPr>
          <a:xfrm>
            <a:off x="530108" y="4396930"/>
            <a:ext cx="936494" cy="367875"/>
          </a:xfrm>
          <a:prstGeom prst="rect">
            <a:avLst/>
          </a:prstGeom>
        </p:spPr>
        <p:txBody>
          <a:bodyPr wrap="square">
            <a:spAutoFit/>
          </a:bodyP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john</a:t>
            </a:r>
          </a:p>
        </p:txBody>
      </p:sp>
      <p:sp>
        <p:nvSpPr>
          <p:cNvPr id="66" name="Rectangle 65">
            <a:extLst>
              <a:ext uri="{FF2B5EF4-FFF2-40B4-BE49-F238E27FC236}">
                <a16:creationId xmlns:a16="http://schemas.microsoft.com/office/drawing/2014/main" id="{B2DA7D23-70A0-A846-A8E5-54859D3AFB08}"/>
              </a:ext>
            </a:extLst>
          </p:cNvPr>
          <p:cNvSpPr/>
          <p:nvPr/>
        </p:nvSpPr>
        <p:spPr>
          <a:xfrm>
            <a:off x="539176" y="2589371"/>
            <a:ext cx="936494" cy="367875"/>
          </a:xfrm>
          <a:prstGeom prst="rect">
            <a:avLst/>
          </a:prstGeom>
        </p:spPr>
        <p:txBody>
          <a:bodyPr wrap="square">
            <a:spAutoFit/>
          </a:bodyP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zhang</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7" name="Rectangle 66">
            <a:extLst>
              <a:ext uri="{FF2B5EF4-FFF2-40B4-BE49-F238E27FC236}">
                <a16:creationId xmlns:a16="http://schemas.microsoft.com/office/drawing/2014/main" id="{67112713-484C-5B47-82D4-765BA0C7E501}"/>
              </a:ext>
            </a:extLst>
          </p:cNvPr>
          <p:cNvSpPr/>
          <p:nvPr/>
        </p:nvSpPr>
        <p:spPr>
          <a:xfrm>
            <a:off x="547349" y="6011771"/>
            <a:ext cx="936494" cy="367875"/>
          </a:xfrm>
          <a:prstGeom prst="rect">
            <a:avLst/>
          </a:prstGeom>
        </p:spPr>
        <p:txBody>
          <a:bodyPr wrap="square">
            <a:spAutoFit/>
          </a:bodyP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maria</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8" name="Rounded Rectangle 67">
            <a:extLst>
              <a:ext uri="{FF2B5EF4-FFF2-40B4-BE49-F238E27FC236}">
                <a16:creationId xmlns:a16="http://schemas.microsoft.com/office/drawing/2014/main" id="{1E05A92C-5DCC-1A49-8C08-6C6639C4C80F}"/>
              </a:ext>
            </a:extLst>
          </p:cNvPr>
          <p:cNvSpPr/>
          <p:nvPr/>
        </p:nvSpPr>
        <p:spPr>
          <a:xfrm>
            <a:off x="3212290" y="3494081"/>
            <a:ext cx="1904737"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system</a:t>
            </a:r>
          </a:p>
        </p:txBody>
      </p:sp>
      <p:cxnSp>
        <p:nvCxnSpPr>
          <p:cNvPr id="84" name="Straight Arrow Connector 83">
            <a:extLst>
              <a:ext uri="{FF2B5EF4-FFF2-40B4-BE49-F238E27FC236}">
                <a16:creationId xmlns:a16="http://schemas.microsoft.com/office/drawing/2014/main" id="{8BE47E23-A5B7-E547-893A-7E4358F6306C}"/>
              </a:ext>
            </a:extLst>
          </p:cNvPr>
          <p:cNvCxnSpPr>
            <a:cxnSpLocks/>
            <a:stCxn id="32" idx="3"/>
            <a:endCxn id="68" idx="1"/>
          </p:cNvCxnSpPr>
          <p:nvPr/>
        </p:nvCxnSpPr>
        <p:spPr>
          <a:xfrm>
            <a:off x="2832941" y="3983699"/>
            <a:ext cx="379349" cy="5055"/>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D37946D7-594E-E647-BACA-F73B2AD29ED0}"/>
              </a:ext>
            </a:extLst>
          </p:cNvPr>
          <p:cNvCxnSpPr>
            <a:cxnSpLocks/>
            <a:endCxn id="68" idx="0"/>
          </p:cNvCxnSpPr>
          <p:nvPr/>
        </p:nvCxnSpPr>
        <p:spPr>
          <a:xfrm>
            <a:off x="2804564" y="2168928"/>
            <a:ext cx="1360095" cy="1325153"/>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EEDF83D5-70C1-774C-BF74-F048D519461B}"/>
              </a:ext>
            </a:extLst>
          </p:cNvPr>
          <p:cNvSpPr>
            <a:spLocks noGrp="1"/>
          </p:cNvSpPr>
          <p:nvPr>
            <p:ph type="title"/>
          </p:nvPr>
        </p:nvSpPr>
        <p:spPr/>
        <p:txBody>
          <a:bodyPr>
            <a:normAutofit fontScale="90000"/>
          </a:bodyPr>
          <a:lstStyle/>
          <a:p>
            <a:r>
              <a:rPr lang="en-US" dirty="0"/>
              <a:t>Context:</a:t>
            </a:r>
            <a:br>
              <a:rPr lang="en-US" dirty="0"/>
            </a:br>
            <a:r>
              <a:rPr lang="en-US" dirty="0">
                <a:solidFill>
                  <a:schemeClr val="accent5"/>
                </a:solidFill>
                <a:ea typeface="Helvetica Neue" panose="02000503000000020004" pitchFamily="2" charset="0"/>
                <a:cs typeface="Helvetica Neue" panose="02000503000000020004" pitchFamily="2" charset="0"/>
              </a:rPr>
              <a:t>Bug Report and Bug Tracking System</a:t>
            </a:r>
            <a:endParaRPr lang="en-US" sz="3900" dirty="0">
              <a:solidFill>
                <a:schemeClr val="accent5"/>
              </a:solidFill>
            </a:endParaRPr>
          </a:p>
        </p:txBody>
      </p:sp>
      <p:sp>
        <p:nvSpPr>
          <p:cNvPr id="36" name="Folded Corner 35">
            <a:extLst>
              <a:ext uri="{FF2B5EF4-FFF2-40B4-BE49-F238E27FC236}">
                <a16:creationId xmlns:a16="http://schemas.microsoft.com/office/drawing/2014/main" id="{59601703-FCB5-2D48-B8EE-40503CF1CB06}"/>
              </a:ext>
            </a:extLst>
          </p:cNvPr>
          <p:cNvSpPr/>
          <p:nvPr/>
        </p:nvSpPr>
        <p:spPr>
          <a:xfrm>
            <a:off x="8967538" y="306006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a:p>
            <a:pPr algn="ctr"/>
            <a:endParaRPr lang="en-US" dirty="0"/>
          </a:p>
        </p:txBody>
      </p:sp>
      <p:sp>
        <p:nvSpPr>
          <p:cNvPr id="38" name="Folded Corner 37">
            <a:extLst>
              <a:ext uri="{FF2B5EF4-FFF2-40B4-BE49-F238E27FC236}">
                <a16:creationId xmlns:a16="http://schemas.microsoft.com/office/drawing/2014/main" id="{CEBCABAD-1231-0C4A-A5AC-329740B378E0}"/>
              </a:ext>
            </a:extLst>
          </p:cNvPr>
          <p:cNvSpPr/>
          <p:nvPr/>
        </p:nvSpPr>
        <p:spPr>
          <a:xfrm>
            <a:off x="8854621" y="3196691"/>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39" name="Folded Corner 38">
            <a:extLst>
              <a:ext uri="{FF2B5EF4-FFF2-40B4-BE49-F238E27FC236}">
                <a16:creationId xmlns:a16="http://schemas.microsoft.com/office/drawing/2014/main" id="{93197993-BAB8-0F42-A9CD-C04C8F3BCA71}"/>
              </a:ext>
            </a:extLst>
          </p:cNvPr>
          <p:cNvSpPr/>
          <p:nvPr/>
        </p:nvSpPr>
        <p:spPr>
          <a:xfrm>
            <a:off x="8731216" y="3333320"/>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a:p>
            <a:pPr algn="ctr"/>
            <a:endParaRPr lang="en-US" dirty="0"/>
          </a:p>
        </p:txBody>
      </p:sp>
      <p:sp>
        <p:nvSpPr>
          <p:cNvPr id="40" name="Folded Corner 39">
            <a:extLst>
              <a:ext uri="{FF2B5EF4-FFF2-40B4-BE49-F238E27FC236}">
                <a16:creationId xmlns:a16="http://schemas.microsoft.com/office/drawing/2014/main" id="{033AF869-D3CD-704A-8A82-6E27A3160C6A}"/>
              </a:ext>
            </a:extLst>
          </p:cNvPr>
          <p:cNvSpPr/>
          <p:nvPr/>
        </p:nvSpPr>
        <p:spPr>
          <a:xfrm>
            <a:off x="8636228" y="346994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cxnSp>
        <p:nvCxnSpPr>
          <p:cNvPr id="41" name="Straight Arrow Connector 40">
            <a:extLst>
              <a:ext uri="{FF2B5EF4-FFF2-40B4-BE49-F238E27FC236}">
                <a16:creationId xmlns:a16="http://schemas.microsoft.com/office/drawing/2014/main" id="{CEABF6DE-CC3B-924B-BAA0-916F844346FC}"/>
              </a:ext>
            </a:extLst>
          </p:cNvPr>
          <p:cNvCxnSpPr>
            <a:cxnSpLocks/>
            <a:stCxn id="36" idx="3"/>
            <a:endCxn id="74" idx="1"/>
          </p:cNvCxnSpPr>
          <p:nvPr/>
        </p:nvCxnSpPr>
        <p:spPr>
          <a:xfrm flipV="1">
            <a:off x="9911930" y="3593742"/>
            <a:ext cx="442844" cy="6001"/>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83040FB-4B0A-CC43-8DE6-6613E1B0F44C}"/>
              </a:ext>
            </a:extLst>
          </p:cNvPr>
          <p:cNvSpPr/>
          <p:nvPr/>
        </p:nvSpPr>
        <p:spPr>
          <a:xfrm>
            <a:off x="10292256" y="4045089"/>
            <a:ext cx="1244548" cy="923330"/>
          </a:xfrm>
          <a:prstGeom prst="rect">
            <a:avLst/>
          </a:prstGeom>
        </p:spPr>
        <p:txBody>
          <a:bodyPr wrap="square">
            <a:spAutoFit/>
          </a:bodyP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developer </a:t>
            </a:r>
          </a:p>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team members</a:t>
            </a:r>
          </a:p>
        </p:txBody>
      </p:sp>
      <p:sp>
        <p:nvSpPr>
          <p:cNvPr id="44" name="Rounded Rectangle 43">
            <a:extLst>
              <a:ext uri="{FF2B5EF4-FFF2-40B4-BE49-F238E27FC236}">
                <a16:creationId xmlns:a16="http://schemas.microsoft.com/office/drawing/2014/main" id="{B91008BA-5797-B747-998F-81EB8D0DC380}"/>
              </a:ext>
            </a:extLst>
          </p:cNvPr>
          <p:cNvSpPr/>
          <p:nvPr/>
        </p:nvSpPr>
        <p:spPr>
          <a:xfrm>
            <a:off x="6069395" y="3517409"/>
            <a:ext cx="2093854" cy="989346"/>
          </a:xfrm>
          <a:prstGeom prst="roundRect">
            <a:avLst/>
          </a:prstGeom>
          <a:solidFill>
            <a:srgbClr val="B3E3FF"/>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system</a:t>
            </a:r>
          </a:p>
        </p:txBody>
      </p:sp>
      <p:cxnSp>
        <p:nvCxnSpPr>
          <p:cNvPr id="60" name="Elbow Connector 59">
            <a:extLst>
              <a:ext uri="{FF2B5EF4-FFF2-40B4-BE49-F238E27FC236}">
                <a16:creationId xmlns:a16="http://schemas.microsoft.com/office/drawing/2014/main" id="{62F6FF76-075D-2F44-B593-6B9C4866F260}"/>
              </a:ext>
            </a:extLst>
          </p:cNvPr>
          <p:cNvCxnSpPr>
            <a:cxnSpLocks/>
            <a:stCxn id="44" idx="2"/>
            <a:endCxn id="7" idx="4"/>
          </p:cNvCxnSpPr>
          <p:nvPr/>
        </p:nvCxnSpPr>
        <p:spPr>
          <a:xfrm rot="5400000">
            <a:off x="6341242" y="4599749"/>
            <a:ext cx="868075" cy="682087"/>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904EB379-5E70-974A-B36E-270B931528EE}"/>
              </a:ext>
            </a:extLst>
          </p:cNvPr>
          <p:cNvCxnSpPr>
            <a:cxnSpLocks/>
            <a:stCxn id="68" idx="3"/>
            <a:endCxn id="7" idx="1"/>
          </p:cNvCxnSpPr>
          <p:nvPr/>
        </p:nvCxnSpPr>
        <p:spPr>
          <a:xfrm>
            <a:off x="5117027" y="3988754"/>
            <a:ext cx="570601" cy="891403"/>
          </a:xfrm>
          <a:prstGeom prst="bentConnector2">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37AA9A7-19A5-9944-A9B5-F7172EFEBFD6}"/>
              </a:ext>
            </a:extLst>
          </p:cNvPr>
          <p:cNvCxnSpPr>
            <a:cxnSpLocks/>
            <a:stCxn id="44" idx="3"/>
            <a:endCxn id="40" idx="1"/>
          </p:cNvCxnSpPr>
          <p:nvPr/>
        </p:nvCxnSpPr>
        <p:spPr>
          <a:xfrm flipV="1">
            <a:off x="8163249" y="4009630"/>
            <a:ext cx="472979" cy="2452"/>
          </a:xfrm>
          <a:prstGeom prst="straightConnector1">
            <a:avLst/>
          </a:prstGeom>
          <a:ln w="3810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74" name="Picture 73">
            <a:extLst>
              <a:ext uri="{FF2B5EF4-FFF2-40B4-BE49-F238E27FC236}">
                <a16:creationId xmlns:a16="http://schemas.microsoft.com/office/drawing/2014/main" id="{FD7FB573-0F61-7749-B698-8B5B101107C8}"/>
              </a:ext>
            </a:extLst>
          </p:cNvPr>
          <p:cNvPicPr>
            <a:picLocks noChangeAspect="1"/>
          </p:cNvPicPr>
          <p:nvPr/>
        </p:nvPicPr>
        <p:blipFill>
          <a:blip r:embed="rId4"/>
          <a:stretch>
            <a:fillRect/>
          </a:stretch>
        </p:blipFill>
        <p:spPr>
          <a:xfrm>
            <a:off x="10354774" y="3003239"/>
            <a:ext cx="1083600" cy="1181005"/>
          </a:xfrm>
          <a:prstGeom prst="rect">
            <a:avLst/>
          </a:prstGeom>
        </p:spPr>
      </p:pic>
      <p:sp>
        <p:nvSpPr>
          <p:cNvPr id="94" name="Rectangle 93">
            <a:extLst>
              <a:ext uri="{FF2B5EF4-FFF2-40B4-BE49-F238E27FC236}">
                <a16:creationId xmlns:a16="http://schemas.microsoft.com/office/drawing/2014/main" id="{41D3584D-85B9-ED4E-B3C5-A62E77075408}"/>
              </a:ext>
            </a:extLst>
          </p:cNvPr>
          <p:cNvSpPr/>
          <p:nvPr/>
        </p:nvSpPr>
        <p:spPr>
          <a:xfrm>
            <a:off x="8426829" y="2240645"/>
            <a:ext cx="3388659" cy="3398326"/>
          </a:xfrm>
          <a:prstGeom prst="rect">
            <a:avLst/>
          </a:pr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18C9BA7-A7F2-6A41-9BF1-27CE3B4E951A}"/>
              </a:ext>
            </a:extLst>
          </p:cNvPr>
          <p:cNvSpPr txBox="1"/>
          <p:nvPr/>
        </p:nvSpPr>
        <p:spPr>
          <a:xfrm>
            <a:off x="9353716" y="2357650"/>
            <a:ext cx="1701363" cy="369332"/>
          </a:xfrm>
          <a:prstGeom prst="rect">
            <a:avLst/>
          </a:prstGeom>
          <a:noFill/>
        </p:spPr>
        <p:txBody>
          <a:bodyPr wrap="non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Triage Process</a:t>
            </a:r>
          </a:p>
        </p:txBody>
      </p:sp>
    </p:spTree>
    <p:extLst>
      <p:ext uri="{BB962C8B-B14F-4D97-AF65-F5344CB8AC3E}">
        <p14:creationId xmlns:p14="http://schemas.microsoft.com/office/powerpoint/2010/main" val="99006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675879" cy="935152"/>
          </a:xfrm>
        </p:spPr>
        <p:txBody>
          <a:bodyPr>
            <a:normAutofit fontScale="90000"/>
          </a:bodyPr>
          <a:lstStyle/>
          <a:p>
            <a:r>
              <a:rPr lang="en-US" dirty="0"/>
              <a:t>Research Activity:</a:t>
            </a:r>
            <a:br>
              <a:rPr lang="en-US" dirty="0"/>
            </a:br>
            <a:r>
              <a:rPr lang="en-US" sz="3600" dirty="0">
                <a:solidFill>
                  <a:schemeClr val="accent5"/>
                </a:solidFill>
                <a:ea typeface="Helvetica Neue" panose="02000503000000020004" pitchFamily="2" charset="0"/>
                <a:cs typeface="Helvetica Neue" panose="02000503000000020004" pitchFamily="2" charset="0"/>
              </a:rPr>
              <a:t>Proposing New Learning Models for Bug Report Severity Prediction</a:t>
            </a:r>
            <a:endParaRPr lang="en-US" dirty="0">
              <a:solidFill>
                <a:schemeClr val="accent5"/>
              </a:solidFill>
            </a:endParaRPr>
          </a:p>
        </p:txBody>
      </p:sp>
      <p:sp>
        <p:nvSpPr>
          <p:cNvPr id="2" name="Can 1">
            <a:extLst>
              <a:ext uri="{FF2B5EF4-FFF2-40B4-BE49-F238E27FC236}">
                <a16:creationId xmlns:a16="http://schemas.microsoft.com/office/drawing/2014/main" id="{A59926FB-A1A7-D944-9249-FABD85C25ABA}"/>
              </a:ext>
            </a:extLst>
          </p:cNvPr>
          <p:cNvSpPr/>
          <p:nvPr/>
        </p:nvSpPr>
        <p:spPr>
          <a:xfrm>
            <a:off x="515389" y="1645921"/>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Repository</a:t>
            </a:r>
          </a:p>
        </p:txBody>
      </p:sp>
      <p:sp>
        <p:nvSpPr>
          <p:cNvPr id="3" name="Rounded Rectangle 2">
            <a:extLst>
              <a:ext uri="{FF2B5EF4-FFF2-40B4-BE49-F238E27FC236}">
                <a16:creationId xmlns:a16="http://schemas.microsoft.com/office/drawing/2014/main" id="{AA992523-BB7B-EA49-9861-26BCDD9BE189}"/>
              </a:ext>
            </a:extLst>
          </p:cNvPr>
          <p:cNvSpPr/>
          <p:nvPr/>
        </p:nvSpPr>
        <p:spPr>
          <a:xfrm>
            <a:off x="2743200" y="1645921"/>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2909454" y="2078183"/>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4139737" y="2086496"/>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0" name="Rounded Rectangle 49">
            <a:extLst>
              <a:ext uri="{FF2B5EF4-FFF2-40B4-BE49-F238E27FC236}">
                <a16:creationId xmlns:a16="http://schemas.microsoft.com/office/drawing/2014/main" id="{A7BE3C9D-781D-FC49-BC9A-EE5628B69119}"/>
              </a:ext>
            </a:extLst>
          </p:cNvPr>
          <p:cNvSpPr/>
          <p:nvPr/>
        </p:nvSpPr>
        <p:spPr>
          <a:xfrm>
            <a:off x="5370020" y="2094808"/>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1" name="Can 50">
            <a:extLst>
              <a:ext uri="{FF2B5EF4-FFF2-40B4-BE49-F238E27FC236}">
                <a16:creationId xmlns:a16="http://schemas.microsoft.com/office/drawing/2014/main" id="{222FBBF9-AB71-B54B-9D16-43B1D51EA566}"/>
              </a:ext>
            </a:extLst>
          </p:cNvPr>
          <p:cNvSpPr/>
          <p:nvPr/>
        </p:nvSpPr>
        <p:spPr>
          <a:xfrm>
            <a:off x="3890355" y="3044535"/>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Repository</a:t>
            </a:r>
          </a:p>
        </p:txBody>
      </p:sp>
      <p:sp>
        <p:nvSpPr>
          <p:cNvPr id="52" name="Rounded Rectangle 51">
            <a:extLst>
              <a:ext uri="{FF2B5EF4-FFF2-40B4-BE49-F238E27FC236}">
                <a16:creationId xmlns:a16="http://schemas.microsoft.com/office/drawing/2014/main" id="{77B6C85D-A2F6-BD4D-8F95-2B75699AB460}"/>
              </a:ext>
            </a:extLst>
          </p:cNvPr>
          <p:cNvSpPr/>
          <p:nvPr/>
        </p:nvSpPr>
        <p:spPr>
          <a:xfrm>
            <a:off x="2751510" y="4430684"/>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sp>
        <p:nvSpPr>
          <p:cNvPr id="56" name="Can 55">
            <a:extLst>
              <a:ext uri="{FF2B5EF4-FFF2-40B4-BE49-F238E27FC236}">
                <a16:creationId xmlns:a16="http://schemas.microsoft.com/office/drawing/2014/main" id="{F4608539-F094-0C4A-810A-4BD20F5708F4}"/>
              </a:ext>
            </a:extLst>
          </p:cNvPr>
          <p:cNvSpPr/>
          <p:nvPr/>
        </p:nvSpPr>
        <p:spPr>
          <a:xfrm>
            <a:off x="3898667" y="5222464"/>
            <a:ext cx="1629295" cy="1147155"/>
          </a:xfrm>
          <a:prstGeom prst="can">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 Tracking Repository</a:t>
            </a:r>
          </a:p>
        </p:txBody>
      </p:sp>
      <p:sp>
        <p:nvSpPr>
          <p:cNvPr id="57" name="Rounded Rectangle 56">
            <a:extLst>
              <a:ext uri="{FF2B5EF4-FFF2-40B4-BE49-F238E27FC236}">
                <a16:creationId xmlns:a16="http://schemas.microsoft.com/office/drawing/2014/main" id="{62F63B8B-C4E0-4545-9E25-04CF2A5AD401}"/>
              </a:ext>
            </a:extLst>
          </p:cNvPr>
          <p:cNvSpPr/>
          <p:nvPr/>
        </p:nvSpPr>
        <p:spPr>
          <a:xfrm>
            <a:off x="7049195" y="1622728"/>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59" name="Rounded Rectangle 58">
            <a:extLst>
              <a:ext uri="{FF2B5EF4-FFF2-40B4-BE49-F238E27FC236}">
                <a16:creationId xmlns:a16="http://schemas.microsoft.com/office/drawing/2014/main" id="{CB4C4D5B-CC83-EA4A-94BC-8508FE5B5C46}"/>
              </a:ext>
            </a:extLst>
          </p:cNvPr>
          <p:cNvSpPr/>
          <p:nvPr/>
        </p:nvSpPr>
        <p:spPr>
          <a:xfrm>
            <a:off x="7331828" y="1936863"/>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Temporal Context Organizer</a:t>
            </a:r>
          </a:p>
        </p:txBody>
      </p:sp>
      <p:sp>
        <p:nvSpPr>
          <p:cNvPr id="60" name="Rounded Rectangle 59">
            <a:extLst>
              <a:ext uri="{FF2B5EF4-FFF2-40B4-BE49-F238E27FC236}">
                <a16:creationId xmlns:a16="http://schemas.microsoft.com/office/drawing/2014/main" id="{BF4DB078-E3D4-9443-A783-BA382E5D3B37}"/>
              </a:ext>
            </a:extLst>
          </p:cNvPr>
          <p:cNvSpPr/>
          <p:nvPr/>
        </p:nvSpPr>
        <p:spPr>
          <a:xfrm>
            <a:off x="7331828" y="2701637"/>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Selector</a:t>
            </a:r>
          </a:p>
        </p:txBody>
      </p:sp>
      <p:sp>
        <p:nvSpPr>
          <p:cNvPr id="61" name="Rounded Rectangle 60">
            <a:extLst>
              <a:ext uri="{FF2B5EF4-FFF2-40B4-BE49-F238E27FC236}">
                <a16:creationId xmlns:a16="http://schemas.microsoft.com/office/drawing/2014/main" id="{7DB69A52-77C3-734C-BFF8-DD7923CB66E1}"/>
              </a:ext>
            </a:extLst>
          </p:cNvPr>
          <p:cNvSpPr/>
          <p:nvPr/>
        </p:nvSpPr>
        <p:spPr>
          <a:xfrm>
            <a:off x="7331828" y="3460167"/>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Machine Learning </a:t>
            </a:r>
          </a:p>
          <a:p>
            <a:pPr algn="ctr"/>
            <a:r>
              <a:rPr lang="en-US" dirty="0">
                <a:solidFill>
                  <a:schemeClr val="tx2"/>
                </a:solidFill>
              </a:rPr>
              <a:t>Predictor</a:t>
            </a:r>
          </a:p>
        </p:txBody>
      </p:sp>
      <p:sp>
        <p:nvSpPr>
          <p:cNvPr id="62" name="Rounded Rectangle 61">
            <a:extLst>
              <a:ext uri="{FF2B5EF4-FFF2-40B4-BE49-F238E27FC236}">
                <a16:creationId xmlns:a16="http://schemas.microsoft.com/office/drawing/2014/main" id="{95AAE119-FB4C-6A4D-8C73-B5CC6A87E333}"/>
              </a:ext>
            </a:extLst>
          </p:cNvPr>
          <p:cNvSpPr/>
          <p:nvPr/>
        </p:nvSpPr>
        <p:spPr>
          <a:xfrm>
            <a:off x="9459888" y="3460167"/>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Data-driven</a:t>
            </a:r>
          </a:p>
          <a:p>
            <a:pPr algn="ctr"/>
            <a:r>
              <a:rPr lang="en-US" dirty="0">
                <a:solidFill>
                  <a:schemeClr val="tx2"/>
                </a:solidFill>
              </a:rPr>
              <a:t>Predictor</a:t>
            </a:r>
          </a:p>
        </p:txBody>
      </p:sp>
      <p:cxnSp>
        <p:nvCxnSpPr>
          <p:cNvPr id="7" name="Straight Arrow Connector 6">
            <a:extLst>
              <a:ext uri="{FF2B5EF4-FFF2-40B4-BE49-F238E27FC236}">
                <a16:creationId xmlns:a16="http://schemas.microsoft.com/office/drawing/2014/main" id="{06A167C9-5BD9-404B-91D5-70DEB654C491}"/>
              </a:ext>
            </a:extLst>
          </p:cNvPr>
          <p:cNvCxnSpPr>
            <a:stCxn id="2" idx="4"/>
            <a:endCxn id="3" idx="1"/>
          </p:cNvCxnSpPr>
          <p:nvPr/>
        </p:nvCxnSpPr>
        <p:spPr>
          <a:xfrm>
            <a:off x="2144684" y="2219499"/>
            <a:ext cx="598516"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E80AF8D-0CC8-B849-8365-9CC2CFEE9E79}"/>
              </a:ext>
            </a:extLst>
          </p:cNvPr>
          <p:cNvCxnSpPr>
            <a:cxnSpLocks/>
            <a:stCxn id="3" idx="2"/>
            <a:endCxn id="51" idx="1"/>
          </p:cNvCxnSpPr>
          <p:nvPr/>
        </p:nvCxnSpPr>
        <p:spPr>
          <a:xfrm flipH="1">
            <a:off x="4705003" y="2793076"/>
            <a:ext cx="1" cy="251459"/>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47F03-F9EB-8E4E-8317-4C7E9262B0D4}"/>
              </a:ext>
            </a:extLst>
          </p:cNvPr>
          <p:cNvCxnSpPr>
            <a:cxnSpLocks/>
            <a:stCxn id="51" idx="3"/>
            <a:endCxn id="52" idx="0"/>
          </p:cNvCxnSpPr>
          <p:nvPr/>
        </p:nvCxnSpPr>
        <p:spPr>
          <a:xfrm>
            <a:off x="4705003" y="4191690"/>
            <a:ext cx="8311" cy="2389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1621AB-4555-0E4C-B560-A1A0520357F4}"/>
              </a:ext>
            </a:extLst>
          </p:cNvPr>
          <p:cNvCxnSpPr>
            <a:cxnSpLocks/>
            <a:stCxn id="52" idx="2"/>
            <a:endCxn id="56" idx="1"/>
          </p:cNvCxnSpPr>
          <p:nvPr/>
        </p:nvCxnSpPr>
        <p:spPr>
          <a:xfrm>
            <a:off x="4713314" y="5029203"/>
            <a:ext cx="1" cy="19326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2161B03-4B13-BD48-880E-3A1CEAF08140}"/>
              </a:ext>
            </a:extLst>
          </p:cNvPr>
          <p:cNvCxnSpPr>
            <a:stCxn id="57" idx="2"/>
          </p:cNvCxnSpPr>
          <p:nvPr/>
        </p:nvCxnSpPr>
        <p:spPr>
          <a:xfrm rot="5400000" flipH="1">
            <a:off x="4505499" y="-515390"/>
            <a:ext cx="1562794" cy="8179726"/>
          </a:xfrm>
          <a:prstGeom prst="bentConnector4">
            <a:avLst>
              <a:gd name="adj1" fmla="val -138032"/>
              <a:gd name="adj2" fmla="val 100000"/>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78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AA992523-BB7B-EA49-9861-26BCDD9BE189}"/>
              </a:ext>
            </a:extLst>
          </p:cNvPr>
          <p:cNvSpPr/>
          <p:nvPr/>
        </p:nvSpPr>
        <p:spPr>
          <a:xfrm>
            <a:off x="372686" y="1878677"/>
            <a:ext cx="3923607" cy="1147155"/>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2"/>
                </a:solidFill>
              </a:rPr>
              <a:t>Bug Report Crawler</a:t>
            </a:r>
          </a:p>
        </p:txBody>
      </p:sp>
      <p:sp>
        <p:nvSpPr>
          <p:cNvPr id="5" name="Rounded Rectangle 4">
            <a:extLst>
              <a:ext uri="{FF2B5EF4-FFF2-40B4-BE49-F238E27FC236}">
                <a16:creationId xmlns:a16="http://schemas.microsoft.com/office/drawing/2014/main" id="{82997BCC-AAB2-FF45-BF17-AA4FA5EE033B}"/>
              </a:ext>
            </a:extLst>
          </p:cNvPr>
          <p:cNvSpPr/>
          <p:nvPr/>
        </p:nvSpPr>
        <p:spPr>
          <a:xfrm>
            <a:off x="538940" y="2310939"/>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Bugzilla</a:t>
            </a:r>
          </a:p>
        </p:txBody>
      </p:sp>
      <p:sp>
        <p:nvSpPr>
          <p:cNvPr id="49" name="Rounded Rectangle 48">
            <a:extLst>
              <a:ext uri="{FF2B5EF4-FFF2-40B4-BE49-F238E27FC236}">
                <a16:creationId xmlns:a16="http://schemas.microsoft.com/office/drawing/2014/main" id="{EDA19AC0-B8B6-B444-835C-EFFC940D020B}"/>
              </a:ext>
            </a:extLst>
          </p:cNvPr>
          <p:cNvSpPr/>
          <p:nvPr/>
        </p:nvSpPr>
        <p:spPr>
          <a:xfrm>
            <a:off x="1769223" y="2319252"/>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Jira</a:t>
            </a:r>
          </a:p>
        </p:txBody>
      </p:sp>
      <p:sp>
        <p:nvSpPr>
          <p:cNvPr id="50" name="Rounded Rectangle 49">
            <a:extLst>
              <a:ext uri="{FF2B5EF4-FFF2-40B4-BE49-F238E27FC236}">
                <a16:creationId xmlns:a16="http://schemas.microsoft.com/office/drawing/2014/main" id="{A7BE3C9D-781D-FC49-BC9A-EE5628B69119}"/>
              </a:ext>
            </a:extLst>
          </p:cNvPr>
          <p:cNvSpPr/>
          <p:nvPr/>
        </p:nvSpPr>
        <p:spPr>
          <a:xfrm>
            <a:off x="2999506" y="2327564"/>
            <a:ext cx="1147157" cy="548640"/>
          </a:xfrm>
          <a:prstGeom prst="roundRect">
            <a:avLst/>
          </a:prstGeom>
          <a:solidFill>
            <a:schemeClr val="bg1"/>
          </a:solidFill>
          <a:ln w="3810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4057970"/>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Developed in Java using design patterns (</a:t>
            </a:r>
            <a:r>
              <a:rPr lang="en-US" sz="25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e.g</a:t>
            </a: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strategy, template method and builder).</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Handle bug reports in XML and HTML formats from Jira, Bugzilla and </a:t>
            </a:r>
            <a:r>
              <a:rPr lang="en-US" sz="25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Github</a:t>
            </a: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(in future).</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Convert and store bug reports in CSV format.</a:t>
            </a:r>
          </a:p>
        </p:txBody>
      </p:sp>
      <p:pic>
        <p:nvPicPr>
          <p:cNvPr id="6" name="Graphic 5" descr="Checkmark">
            <a:extLst>
              <a:ext uri="{FF2B5EF4-FFF2-40B4-BE49-F238E27FC236}">
                <a16:creationId xmlns:a16="http://schemas.microsoft.com/office/drawing/2014/main" id="{9E515B2B-E9A1-DE47-ACB3-05FD0A97A2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797" y="2168571"/>
            <a:ext cx="421321" cy="421321"/>
          </a:xfrm>
          <a:prstGeom prst="rect">
            <a:avLst/>
          </a:prstGeom>
        </p:spPr>
      </p:pic>
      <p:pic>
        <p:nvPicPr>
          <p:cNvPr id="12" name="Graphic 11" descr="Checkmark">
            <a:extLst>
              <a:ext uri="{FF2B5EF4-FFF2-40B4-BE49-F238E27FC236}">
                <a16:creationId xmlns:a16="http://schemas.microsoft.com/office/drawing/2014/main" id="{BC630DF4-997E-FE4A-96B9-CD1C30ED44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351" y="2161312"/>
            <a:ext cx="421321" cy="421321"/>
          </a:xfrm>
          <a:prstGeom prst="rect">
            <a:avLst/>
          </a:prstGeom>
        </p:spPr>
      </p:pic>
      <p:sp>
        <p:nvSpPr>
          <p:cNvPr id="13" name="Title 3">
            <a:extLst>
              <a:ext uri="{FF2B5EF4-FFF2-40B4-BE49-F238E27FC236}">
                <a16:creationId xmlns:a16="http://schemas.microsoft.com/office/drawing/2014/main" id="{7D5E59B1-CEA6-B447-A790-3031BF1C8F39}"/>
              </a:ext>
            </a:extLst>
          </p:cNvPr>
          <p:cNvSpPr>
            <a:spLocks noGrp="1"/>
          </p:cNvSpPr>
          <p:nvPr>
            <p:ph type="title"/>
          </p:nvPr>
        </p:nvSpPr>
        <p:spPr>
          <a:xfrm>
            <a:off x="372685" y="365125"/>
            <a:ext cx="11675879" cy="935152"/>
          </a:xfrm>
        </p:spPr>
        <p:txBody>
          <a:bodyPr>
            <a:normAutofit fontScale="90000"/>
          </a:bodyPr>
          <a:lstStyle/>
          <a:p>
            <a:r>
              <a:rPr lang="en-US" dirty="0"/>
              <a:t>Research Activity:</a:t>
            </a:r>
            <a:br>
              <a:rPr lang="en-US" dirty="0"/>
            </a:br>
            <a:r>
              <a:rPr lang="en-US" sz="3600" dirty="0">
                <a:solidFill>
                  <a:schemeClr val="accent5"/>
                </a:solidFill>
                <a:ea typeface="Helvetica Neue" panose="02000503000000020004" pitchFamily="2" charset="0"/>
                <a:cs typeface="Helvetica Neue" panose="02000503000000020004" pitchFamily="2" charset="0"/>
              </a:rPr>
              <a:t>Proposing New Learning Models for Bug Report Severity Prediction</a:t>
            </a:r>
            <a:endParaRPr lang="en-US" dirty="0">
              <a:solidFill>
                <a:schemeClr val="accent5"/>
              </a:solidFill>
            </a:endParaRPr>
          </a:p>
        </p:txBody>
      </p:sp>
    </p:spTree>
    <p:extLst>
      <p:ext uri="{BB962C8B-B14F-4D97-AF65-F5344CB8AC3E}">
        <p14:creationId xmlns:p14="http://schemas.microsoft.com/office/powerpoint/2010/main" val="420406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4711927" y="1695797"/>
            <a:ext cx="6892640" cy="3480889"/>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Written in R using many popular libraries (e.g., )</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Transform bug report in raw format in consistent for machine learning.</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Activities: type checking, normalizing, fix and imputation.</a:t>
            </a:r>
          </a:p>
        </p:txBody>
      </p:sp>
      <p:sp>
        <p:nvSpPr>
          <p:cNvPr id="8" name="Rounded Rectangle 7">
            <a:extLst>
              <a:ext uri="{FF2B5EF4-FFF2-40B4-BE49-F238E27FC236}">
                <a16:creationId xmlns:a16="http://schemas.microsoft.com/office/drawing/2014/main" id="{D6ACA727-5CA2-6C4F-92FF-A2E9E7A18375}"/>
              </a:ext>
            </a:extLst>
          </p:cNvPr>
          <p:cNvSpPr/>
          <p:nvPr/>
        </p:nvSpPr>
        <p:spPr>
          <a:xfrm>
            <a:off x="372686" y="1828801"/>
            <a:ext cx="3923607"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Data-preprocessor</a:t>
            </a:r>
          </a:p>
        </p:txBody>
      </p:sp>
      <p:pic>
        <p:nvPicPr>
          <p:cNvPr id="5" name="Graphic 4" descr="Checkmark">
            <a:extLst>
              <a:ext uri="{FF2B5EF4-FFF2-40B4-BE49-F238E27FC236}">
                <a16:creationId xmlns:a16="http://schemas.microsoft.com/office/drawing/2014/main" id="{69081F58-C57A-3F46-9775-3D05D71382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939" y="1882588"/>
            <a:ext cx="421321" cy="421321"/>
          </a:xfrm>
          <a:prstGeom prst="rect">
            <a:avLst/>
          </a:prstGeom>
        </p:spPr>
      </p:pic>
      <p:sp>
        <p:nvSpPr>
          <p:cNvPr id="9" name="Title 3">
            <a:extLst>
              <a:ext uri="{FF2B5EF4-FFF2-40B4-BE49-F238E27FC236}">
                <a16:creationId xmlns:a16="http://schemas.microsoft.com/office/drawing/2014/main" id="{C529F402-91C7-C24D-91E2-2C05BFE5BBC1}"/>
              </a:ext>
            </a:extLst>
          </p:cNvPr>
          <p:cNvSpPr>
            <a:spLocks noGrp="1"/>
          </p:cNvSpPr>
          <p:nvPr>
            <p:ph type="title"/>
          </p:nvPr>
        </p:nvSpPr>
        <p:spPr>
          <a:xfrm>
            <a:off x="372685" y="365125"/>
            <a:ext cx="11675879" cy="935152"/>
          </a:xfrm>
        </p:spPr>
        <p:txBody>
          <a:bodyPr>
            <a:normAutofit fontScale="90000"/>
          </a:bodyPr>
          <a:lstStyle/>
          <a:p>
            <a:r>
              <a:rPr lang="en-US" dirty="0"/>
              <a:t>Research Activity:</a:t>
            </a:r>
            <a:br>
              <a:rPr lang="en-US" dirty="0"/>
            </a:br>
            <a:r>
              <a:rPr lang="en-US" sz="3600" dirty="0">
                <a:solidFill>
                  <a:schemeClr val="accent5"/>
                </a:solidFill>
                <a:ea typeface="Helvetica Neue" panose="02000503000000020004" pitchFamily="2" charset="0"/>
                <a:cs typeface="Helvetica Neue" panose="02000503000000020004" pitchFamily="2" charset="0"/>
              </a:rPr>
              <a:t>Proposing New Learning Models for Bug Report Severity Prediction</a:t>
            </a:r>
            <a:endParaRPr lang="en-US" dirty="0">
              <a:solidFill>
                <a:schemeClr val="accent5"/>
              </a:solidFill>
            </a:endParaRPr>
          </a:p>
        </p:txBody>
      </p:sp>
    </p:spTree>
    <p:extLst>
      <p:ext uri="{BB962C8B-B14F-4D97-AF65-F5344CB8AC3E}">
        <p14:creationId xmlns:p14="http://schemas.microsoft.com/office/powerpoint/2010/main" val="2045572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299360" y="1649406"/>
            <a:ext cx="6892640" cy="2326727"/>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organize the temporal context of long-lived bug report</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extend Bag Textual Graph to support that temporal context</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F04490D9-20CA-4F45-980B-589757EAE5A6}"/>
              </a:ext>
            </a:extLst>
          </p:cNvPr>
          <p:cNvSpPr>
            <a:spLocks noGrp="1"/>
          </p:cNvSpPr>
          <p:nvPr>
            <p:ph type="title"/>
          </p:nvPr>
        </p:nvSpPr>
        <p:spPr>
          <a:xfrm>
            <a:off x="372685" y="365125"/>
            <a:ext cx="11675879" cy="935152"/>
          </a:xfrm>
        </p:spPr>
        <p:txBody>
          <a:bodyPr>
            <a:normAutofit fontScale="90000"/>
          </a:bodyPr>
          <a:lstStyle/>
          <a:p>
            <a:r>
              <a:rPr lang="en-US" dirty="0"/>
              <a:t>Research Activity:</a:t>
            </a:r>
            <a:br>
              <a:rPr lang="en-US" dirty="0"/>
            </a:br>
            <a:r>
              <a:rPr lang="en-US" sz="3600" dirty="0">
                <a:solidFill>
                  <a:schemeClr val="accent5"/>
                </a:solidFill>
                <a:ea typeface="Helvetica Neue" panose="02000503000000020004" pitchFamily="2" charset="0"/>
                <a:cs typeface="Helvetica Neue" panose="02000503000000020004" pitchFamily="2" charset="0"/>
              </a:rPr>
              <a:t>Proposing New Learning Models for Bug Report Severity Prediction</a:t>
            </a:r>
            <a:endParaRPr lang="en-US" dirty="0">
              <a:solidFill>
                <a:schemeClr val="accent5"/>
              </a:solidFill>
            </a:endParaRPr>
          </a:p>
        </p:txBody>
      </p:sp>
    </p:spTree>
    <p:extLst>
      <p:ext uri="{BB962C8B-B14F-4D97-AF65-F5344CB8AC3E}">
        <p14:creationId xmlns:p14="http://schemas.microsoft.com/office/powerpoint/2010/main" val="125448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4635051"/>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select most discriminative features for severity predicting</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should handle the temporal context of long-lived bug report</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should be suitable for handling imbalance and high dimensional data</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feature selection based on Genetic Programming (GP) </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lumMod val="75000"/>
                  </a:schemeClr>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2"/>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sp>
        <p:nvSpPr>
          <p:cNvPr id="12" name="Title 3">
            <a:extLst>
              <a:ext uri="{FF2B5EF4-FFF2-40B4-BE49-F238E27FC236}">
                <a16:creationId xmlns:a16="http://schemas.microsoft.com/office/drawing/2014/main" id="{40666498-F9A1-4B43-8AAE-D3A78D6FC8E3}"/>
              </a:ext>
            </a:extLst>
          </p:cNvPr>
          <p:cNvSpPr>
            <a:spLocks noGrp="1"/>
          </p:cNvSpPr>
          <p:nvPr>
            <p:ph type="title"/>
          </p:nvPr>
        </p:nvSpPr>
        <p:spPr>
          <a:xfrm>
            <a:off x="372685" y="365125"/>
            <a:ext cx="11675879" cy="935152"/>
          </a:xfrm>
        </p:spPr>
        <p:txBody>
          <a:bodyPr>
            <a:normAutofit fontScale="90000"/>
          </a:bodyPr>
          <a:lstStyle/>
          <a:p>
            <a:r>
              <a:rPr lang="en-US" dirty="0"/>
              <a:t>Research Activity:</a:t>
            </a:r>
            <a:br>
              <a:rPr lang="en-US" dirty="0"/>
            </a:br>
            <a:r>
              <a:rPr lang="en-US" sz="3600" dirty="0">
                <a:solidFill>
                  <a:schemeClr val="accent5"/>
                </a:solidFill>
                <a:ea typeface="Helvetica Neue" panose="02000503000000020004" pitchFamily="2" charset="0"/>
                <a:cs typeface="Helvetica Neue" panose="02000503000000020004" pitchFamily="2" charset="0"/>
              </a:rPr>
              <a:t>Proposing New Learning Models for Bug Report Severity Prediction</a:t>
            </a:r>
            <a:endParaRPr lang="en-US" dirty="0">
              <a:solidFill>
                <a:schemeClr val="accent5"/>
              </a:solidFill>
            </a:endParaRPr>
          </a:p>
        </p:txBody>
      </p:sp>
    </p:spTree>
    <p:extLst>
      <p:ext uri="{BB962C8B-B14F-4D97-AF65-F5344CB8AC3E}">
        <p14:creationId xmlns:p14="http://schemas.microsoft.com/office/powerpoint/2010/main" val="334470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135878" y="1649406"/>
            <a:ext cx="6934201" cy="2326727"/>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predict severity using traditional machine learning </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use most used ML algorithms in our mapping review</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lumMod val="75000"/>
                  </a:schemeClr>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2"/>
                </a:solidFill>
              </a:rPr>
              <a:t>Machine Learning </a:t>
            </a:r>
          </a:p>
          <a:p>
            <a:pPr algn="ctr"/>
            <a:r>
              <a:rPr lang="en-US" dirty="0">
                <a:solidFill>
                  <a:schemeClr val="tx2"/>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bg1">
                    <a:lumMod val="75000"/>
                  </a:schemeClr>
                </a:solidFill>
              </a:rPr>
              <a:t>Data-driven</a:t>
            </a:r>
          </a:p>
          <a:p>
            <a:pPr algn="ctr"/>
            <a:r>
              <a:rPr lang="en-US" dirty="0">
                <a:solidFill>
                  <a:schemeClr val="bg1">
                    <a:lumMod val="75000"/>
                  </a:schemeClr>
                </a:solidFill>
              </a:rPr>
              <a:t>Predictor</a:t>
            </a:r>
          </a:p>
        </p:txBody>
      </p:sp>
      <p:pic>
        <p:nvPicPr>
          <p:cNvPr id="12" name="Graphic 11" descr="Checkmark">
            <a:extLst>
              <a:ext uri="{FF2B5EF4-FFF2-40B4-BE49-F238E27FC236}">
                <a16:creationId xmlns:a16="http://schemas.microsoft.com/office/drawing/2014/main" id="{D3304DC7-6B97-234C-906A-29C591D4D5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319" y="3689833"/>
            <a:ext cx="421321" cy="421321"/>
          </a:xfrm>
          <a:prstGeom prst="rect">
            <a:avLst/>
          </a:prstGeom>
        </p:spPr>
      </p:pic>
      <p:sp>
        <p:nvSpPr>
          <p:cNvPr id="13" name="Title 3">
            <a:extLst>
              <a:ext uri="{FF2B5EF4-FFF2-40B4-BE49-F238E27FC236}">
                <a16:creationId xmlns:a16="http://schemas.microsoft.com/office/drawing/2014/main" id="{AFBC7731-9FB1-694C-94E1-188E65C290FE}"/>
              </a:ext>
            </a:extLst>
          </p:cNvPr>
          <p:cNvSpPr>
            <a:spLocks noGrp="1"/>
          </p:cNvSpPr>
          <p:nvPr>
            <p:ph type="title"/>
          </p:nvPr>
        </p:nvSpPr>
        <p:spPr>
          <a:xfrm>
            <a:off x="372685" y="365125"/>
            <a:ext cx="11675879" cy="935152"/>
          </a:xfrm>
        </p:spPr>
        <p:txBody>
          <a:bodyPr>
            <a:normAutofit fontScale="90000"/>
          </a:bodyPr>
          <a:lstStyle/>
          <a:p>
            <a:r>
              <a:rPr lang="en-US" dirty="0"/>
              <a:t>Research Activity:</a:t>
            </a:r>
            <a:br>
              <a:rPr lang="en-US" dirty="0"/>
            </a:br>
            <a:r>
              <a:rPr lang="en-US" sz="3600" dirty="0">
                <a:solidFill>
                  <a:schemeClr val="accent5"/>
                </a:solidFill>
                <a:ea typeface="Helvetica Neue" panose="02000503000000020004" pitchFamily="2" charset="0"/>
                <a:cs typeface="Helvetica Neue" panose="02000503000000020004" pitchFamily="2" charset="0"/>
              </a:rPr>
              <a:t>Proposing New Learning Models for Bug Report Severity Prediction</a:t>
            </a:r>
            <a:endParaRPr lang="en-US" dirty="0">
              <a:solidFill>
                <a:schemeClr val="accent5"/>
              </a:solidFill>
            </a:endParaRPr>
          </a:p>
        </p:txBody>
      </p:sp>
    </p:spTree>
    <p:extLst>
      <p:ext uri="{BB962C8B-B14F-4D97-AF65-F5344CB8AC3E}">
        <p14:creationId xmlns:p14="http://schemas.microsoft.com/office/powerpoint/2010/main" val="4791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34ABC3-1A75-1F4F-A1EF-7C50D397918D}"/>
              </a:ext>
            </a:extLst>
          </p:cNvPr>
          <p:cNvSpPr txBox="1"/>
          <p:nvPr/>
        </p:nvSpPr>
        <p:spPr>
          <a:xfrm>
            <a:off x="5310446" y="1649406"/>
            <a:ext cx="6593379" cy="1749646"/>
          </a:xfrm>
          <a:prstGeom prst="rect">
            <a:avLst/>
          </a:prstGeom>
          <a:noFill/>
        </p:spPr>
        <p:txBody>
          <a:bodyPr wrap="square" rtlCol="0">
            <a:spAutoFit/>
          </a:bodyPr>
          <a:lstStyle/>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It will predict severity using data-driven methods</a:t>
            </a:r>
          </a:p>
          <a:p>
            <a:pPr marL="342900" indent="-342900">
              <a:lnSpc>
                <a:spcPct val="150000"/>
              </a:lnSpc>
              <a:buClr>
                <a:schemeClr val="accent1"/>
              </a:buClr>
              <a:buSzPct val="150000"/>
              <a:buFont typeface="Apple Symbols" panose="02000000000000000000" pitchFamily="2" charset="-79"/>
              <a:buChar char="⌗"/>
            </a:pPr>
            <a:r>
              <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We will investigated CNN and RNN</a:t>
            </a:r>
          </a:p>
        </p:txBody>
      </p:sp>
      <p:sp>
        <p:nvSpPr>
          <p:cNvPr id="5" name="Rounded Rectangle 4">
            <a:extLst>
              <a:ext uri="{FF2B5EF4-FFF2-40B4-BE49-F238E27FC236}">
                <a16:creationId xmlns:a16="http://schemas.microsoft.com/office/drawing/2014/main" id="{4FC210CF-D2D7-1947-9080-F77BEB26EA3C}"/>
              </a:ext>
            </a:extLst>
          </p:cNvPr>
          <p:cNvSpPr/>
          <p:nvPr/>
        </p:nvSpPr>
        <p:spPr>
          <a:xfrm>
            <a:off x="372686" y="1649406"/>
            <a:ext cx="4655127" cy="2733142"/>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2"/>
              </a:solidFill>
            </a:endParaRPr>
          </a:p>
        </p:txBody>
      </p:sp>
      <p:sp>
        <p:nvSpPr>
          <p:cNvPr id="6" name="Rounded Rectangle 5">
            <a:extLst>
              <a:ext uri="{FF2B5EF4-FFF2-40B4-BE49-F238E27FC236}">
                <a16:creationId xmlns:a16="http://schemas.microsoft.com/office/drawing/2014/main" id="{18E89255-4C92-BF4A-827F-55BA2F568A83}"/>
              </a:ext>
            </a:extLst>
          </p:cNvPr>
          <p:cNvSpPr/>
          <p:nvPr/>
        </p:nvSpPr>
        <p:spPr>
          <a:xfrm>
            <a:off x="655319" y="1963541"/>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lumMod val="75000"/>
                  </a:schemeClr>
                </a:solidFill>
              </a:rPr>
              <a:t>Temporal Context Organizer</a:t>
            </a:r>
          </a:p>
        </p:txBody>
      </p:sp>
      <p:sp>
        <p:nvSpPr>
          <p:cNvPr id="7" name="Rounded Rectangle 6">
            <a:extLst>
              <a:ext uri="{FF2B5EF4-FFF2-40B4-BE49-F238E27FC236}">
                <a16:creationId xmlns:a16="http://schemas.microsoft.com/office/drawing/2014/main" id="{4A5A2E37-5C2A-8A4D-AB41-3C95411AF146}"/>
              </a:ext>
            </a:extLst>
          </p:cNvPr>
          <p:cNvSpPr/>
          <p:nvPr/>
        </p:nvSpPr>
        <p:spPr>
          <a:xfrm>
            <a:off x="655319" y="2728315"/>
            <a:ext cx="4139738"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1">
                    <a:lumMod val="75000"/>
                  </a:schemeClr>
                </a:solidFill>
              </a:rPr>
              <a:t>Feature Selector</a:t>
            </a:r>
          </a:p>
        </p:txBody>
      </p:sp>
      <p:sp>
        <p:nvSpPr>
          <p:cNvPr id="9" name="Rounded Rectangle 8">
            <a:extLst>
              <a:ext uri="{FF2B5EF4-FFF2-40B4-BE49-F238E27FC236}">
                <a16:creationId xmlns:a16="http://schemas.microsoft.com/office/drawing/2014/main" id="{10C93118-C8BB-184C-ACEB-786DD44C67B1}"/>
              </a:ext>
            </a:extLst>
          </p:cNvPr>
          <p:cNvSpPr/>
          <p:nvPr/>
        </p:nvSpPr>
        <p:spPr>
          <a:xfrm>
            <a:off x="655319" y="3486845"/>
            <a:ext cx="2019994" cy="598519"/>
          </a:xfrm>
          <a:prstGeom prst="round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bg1">
                    <a:lumMod val="75000"/>
                  </a:schemeClr>
                </a:solidFill>
              </a:rPr>
              <a:t>Machine Learning </a:t>
            </a:r>
          </a:p>
          <a:p>
            <a:pPr algn="ctr"/>
            <a:r>
              <a:rPr lang="en-US" dirty="0">
                <a:solidFill>
                  <a:schemeClr val="bg1">
                    <a:lumMod val="75000"/>
                  </a:schemeClr>
                </a:solidFill>
              </a:rPr>
              <a:t>Predictor</a:t>
            </a:r>
          </a:p>
        </p:txBody>
      </p:sp>
      <p:sp>
        <p:nvSpPr>
          <p:cNvPr id="10" name="Rounded Rectangle 9">
            <a:extLst>
              <a:ext uri="{FF2B5EF4-FFF2-40B4-BE49-F238E27FC236}">
                <a16:creationId xmlns:a16="http://schemas.microsoft.com/office/drawing/2014/main" id="{09BAA2FC-17B9-424F-AB55-B1DC2869339F}"/>
              </a:ext>
            </a:extLst>
          </p:cNvPr>
          <p:cNvSpPr/>
          <p:nvPr/>
        </p:nvSpPr>
        <p:spPr>
          <a:xfrm>
            <a:off x="2783379" y="3486845"/>
            <a:ext cx="2019994" cy="598519"/>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2"/>
                </a:solidFill>
              </a:rPr>
              <a:t>Data-driven</a:t>
            </a:r>
          </a:p>
          <a:p>
            <a:pPr algn="ctr"/>
            <a:r>
              <a:rPr lang="en-US" dirty="0">
                <a:solidFill>
                  <a:schemeClr val="tx2"/>
                </a:solidFill>
              </a:rPr>
              <a:t>Predictor</a:t>
            </a:r>
          </a:p>
        </p:txBody>
      </p:sp>
      <p:sp>
        <p:nvSpPr>
          <p:cNvPr id="12" name="Title 3">
            <a:extLst>
              <a:ext uri="{FF2B5EF4-FFF2-40B4-BE49-F238E27FC236}">
                <a16:creationId xmlns:a16="http://schemas.microsoft.com/office/drawing/2014/main" id="{43DCEF01-674F-E141-AE7E-DAFFB46C9965}"/>
              </a:ext>
            </a:extLst>
          </p:cNvPr>
          <p:cNvSpPr>
            <a:spLocks noGrp="1"/>
          </p:cNvSpPr>
          <p:nvPr>
            <p:ph type="title"/>
          </p:nvPr>
        </p:nvSpPr>
        <p:spPr>
          <a:xfrm>
            <a:off x="372685" y="365125"/>
            <a:ext cx="11675879" cy="935152"/>
          </a:xfrm>
        </p:spPr>
        <p:txBody>
          <a:bodyPr>
            <a:normAutofit fontScale="90000"/>
          </a:bodyPr>
          <a:lstStyle/>
          <a:p>
            <a:r>
              <a:rPr lang="en-US" dirty="0"/>
              <a:t>Research Activity:</a:t>
            </a:r>
            <a:br>
              <a:rPr lang="en-US" dirty="0"/>
            </a:br>
            <a:r>
              <a:rPr lang="en-US" sz="3600" dirty="0">
                <a:solidFill>
                  <a:schemeClr val="accent5"/>
                </a:solidFill>
                <a:ea typeface="Helvetica Neue" panose="02000503000000020004" pitchFamily="2" charset="0"/>
                <a:cs typeface="Helvetica Neue" panose="02000503000000020004" pitchFamily="2" charset="0"/>
              </a:rPr>
              <a:t>Proposing New Learning Models for Bug Report Severity Prediction</a:t>
            </a:r>
            <a:endParaRPr lang="en-US" dirty="0">
              <a:solidFill>
                <a:schemeClr val="accent5"/>
              </a:solidFill>
            </a:endParaRPr>
          </a:p>
        </p:txBody>
      </p:sp>
    </p:spTree>
    <p:extLst>
      <p:ext uri="{BB962C8B-B14F-4D97-AF65-F5344CB8AC3E}">
        <p14:creationId xmlns:p14="http://schemas.microsoft.com/office/powerpoint/2010/main" val="1851195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6" y="365125"/>
            <a:ext cx="11693808" cy="935152"/>
          </a:xfrm>
        </p:spPr>
        <p:txBody>
          <a:bodyPr>
            <a:normAutofit fontScale="90000"/>
          </a:bodyPr>
          <a:lstStyle/>
          <a:p>
            <a:r>
              <a:rPr lang="en-US" dirty="0"/>
              <a:t>Research Activity:</a:t>
            </a:r>
            <a:br>
              <a:rPr lang="en-US" dirty="0"/>
            </a:br>
            <a:r>
              <a:rPr lang="en-US" sz="4000" dirty="0">
                <a:solidFill>
                  <a:schemeClr val="accent5"/>
                </a:solidFill>
                <a:ea typeface="Helvetica Neue" panose="02000503000000020004" pitchFamily="2" charset="0"/>
                <a:cs typeface="Helvetica Neue" panose="02000503000000020004" pitchFamily="2" charset="0"/>
              </a:rPr>
              <a:t>Implementing and Evaluation New Learning Models for Bug Report Severity Prediction</a:t>
            </a:r>
            <a:endParaRPr lang="en-US" sz="36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498764" y="1695797"/>
            <a:ext cx="11105803" cy="481670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Implementation</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BoTG</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code base, GA R, H2O, </a:t>
            </a: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Keras</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Tensorflow</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R Caret and R Stat</a:t>
            </a:r>
          </a:p>
          <a:p>
            <a:pPr marL="342900" indent="-342900">
              <a:lnSpc>
                <a:spcPct val="150000"/>
              </a:lnSpc>
              <a:buClr>
                <a:schemeClr val="accent5"/>
              </a:buClr>
              <a:buSzPct val="120000"/>
              <a:buFont typeface="Apple Symbols" panose="02000000000000000000" pitchFamily="2" charset="-79"/>
              <a:buChar char="⌗"/>
            </a:pPr>
            <a:r>
              <a:rPr lang="en-US" sz="2600"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Evaluation</a:t>
            </a: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Datasets: those used in our mapping review</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Metrics: precision, recall and f-measure</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Baselines: proposed approaches in our mapping review</a:t>
            </a: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b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br>
            <a:endPar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87343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dirty="0"/>
              <a:t>Contributions:</a:t>
            </a:r>
            <a:endParaRPr lang="en-US" sz="39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372686" y="1300277"/>
            <a:ext cx="11105803" cy="421653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New learning models that will use the temporal evolution information of bug reports for long-lived bug report severity prediction which so far has not been considered in any proposed solution for this problem.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New learning models based on novel feature selection methods which address the temporal context of a long-lived bug report, imbalanced data, and high-dimensionality in bug reports datasets used for bug report prediction. </a:t>
            </a:r>
          </a:p>
        </p:txBody>
      </p:sp>
    </p:spTree>
    <p:extLst>
      <p:ext uri="{BB962C8B-B14F-4D97-AF65-F5344CB8AC3E}">
        <p14:creationId xmlns:p14="http://schemas.microsoft.com/office/powerpoint/2010/main" val="1781943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dirty="0"/>
              <a:t>Contributions:</a:t>
            </a:r>
            <a:endParaRPr lang="en-US" sz="3900" dirty="0">
              <a:solidFill>
                <a:schemeClr val="accent5"/>
              </a:solidFill>
            </a:endParaRPr>
          </a:p>
        </p:txBody>
      </p:sp>
      <p:sp>
        <p:nvSpPr>
          <p:cNvPr id="3" name="TextBox 2">
            <a:extLst>
              <a:ext uri="{FF2B5EF4-FFF2-40B4-BE49-F238E27FC236}">
                <a16:creationId xmlns:a16="http://schemas.microsoft.com/office/drawing/2014/main" id="{6823774F-0CE8-9348-9DA3-A9C3628678E6}"/>
              </a:ext>
            </a:extLst>
          </p:cNvPr>
          <p:cNvSpPr txBox="1"/>
          <p:nvPr/>
        </p:nvSpPr>
        <p:spPr>
          <a:xfrm>
            <a:off x="372686" y="1300277"/>
            <a:ext cx="11105803"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New learning models based on novel data-driven approaches to long-lived bug report prediction which address the temporal context of a bug report, imbalanced data, and high-dimensionality in bug reports datasets.</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New learning models which effectively address long-lived bug report and improve the maintenance process of FLOSS projects. </a:t>
            </a:r>
          </a:p>
        </p:txBody>
      </p:sp>
    </p:spTree>
    <p:extLst>
      <p:ext uri="{BB962C8B-B14F-4D97-AF65-F5344CB8AC3E}">
        <p14:creationId xmlns:p14="http://schemas.microsoft.com/office/powerpoint/2010/main" val="128310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a:bodyPr>
          <a:lstStyle/>
          <a:p>
            <a:r>
              <a:rPr lang="en-US" dirty="0"/>
              <a:t>Main research goal:</a:t>
            </a:r>
            <a:endParaRPr lang="en-US" sz="3900" dirty="0">
              <a:solidFill>
                <a:schemeClr val="accent5"/>
              </a:solidFill>
            </a:endParaRPr>
          </a:p>
        </p:txBody>
      </p:sp>
      <p:sp>
        <p:nvSpPr>
          <p:cNvPr id="2" name="TextBox 1">
            <a:extLst>
              <a:ext uri="{FF2B5EF4-FFF2-40B4-BE49-F238E27FC236}">
                <a16:creationId xmlns:a16="http://schemas.microsoft.com/office/drawing/2014/main" id="{1A6D1727-35D4-9348-A383-D5570CB3AE98}"/>
              </a:ext>
            </a:extLst>
          </p:cNvPr>
          <p:cNvSpPr txBox="1"/>
          <p:nvPr/>
        </p:nvSpPr>
        <p:spPr>
          <a:xfrm>
            <a:off x="842682" y="2402541"/>
            <a:ext cx="10793506" cy="2123658"/>
          </a:xfrm>
          <a:prstGeom prst="rect">
            <a:avLst/>
          </a:prstGeom>
          <a:noFill/>
        </p:spPr>
        <p:txBody>
          <a:bodyPr wrap="square" rtlCol="0">
            <a:spAutoFit/>
          </a:bodyPr>
          <a:lstStyle/>
          <a:p>
            <a:pPr algn="ctr"/>
            <a:r>
              <a:rPr lang="en-US" sz="44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Improving  Bug Report Severity Level Prediction on Free/Libre Open Source Software</a:t>
            </a:r>
          </a:p>
        </p:txBody>
      </p:sp>
    </p:spTree>
    <p:extLst>
      <p:ext uri="{BB962C8B-B14F-4D97-AF65-F5344CB8AC3E}">
        <p14:creationId xmlns:p14="http://schemas.microsoft.com/office/powerpoint/2010/main" val="95356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lded Corner 30">
            <a:extLst>
              <a:ext uri="{FF2B5EF4-FFF2-40B4-BE49-F238E27FC236}">
                <a16:creationId xmlns:a16="http://schemas.microsoft.com/office/drawing/2014/main" id="{89E3D41D-48DA-074A-AEC4-98F20551776B}"/>
              </a:ext>
            </a:extLst>
          </p:cNvPr>
          <p:cNvSpPr/>
          <p:nvPr/>
        </p:nvSpPr>
        <p:spPr>
          <a:xfrm>
            <a:off x="2013145" y="2997051"/>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35" name="Folded Corner 34">
            <a:extLst>
              <a:ext uri="{FF2B5EF4-FFF2-40B4-BE49-F238E27FC236}">
                <a16:creationId xmlns:a16="http://schemas.microsoft.com/office/drawing/2014/main" id="{46E72B86-F5D0-014F-BB76-967389586E30}"/>
              </a:ext>
            </a:extLst>
          </p:cNvPr>
          <p:cNvSpPr/>
          <p:nvPr/>
        </p:nvSpPr>
        <p:spPr>
          <a:xfrm>
            <a:off x="1858651" y="3166668"/>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30" name="Folded Corner 29">
            <a:extLst>
              <a:ext uri="{FF2B5EF4-FFF2-40B4-BE49-F238E27FC236}">
                <a16:creationId xmlns:a16="http://schemas.microsoft.com/office/drawing/2014/main" id="{563FBBFD-36A8-8B4C-B193-561FE1DA15F7}"/>
              </a:ext>
            </a:extLst>
          </p:cNvPr>
          <p:cNvSpPr/>
          <p:nvPr/>
        </p:nvSpPr>
        <p:spPr>
          <a:xfrm>
            <a:off x="1705427" y="3345192"/>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bug</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report</a:t>
            </a:r>
          </a:p>
        </p:txBody>
      </p:sp>
      <p:sp>
        <p:nvSpPr>
          <p:cNvPr id="4" name="Oval 3">
            <a:extLst>
              <a:ext uri="{FF2B5EF4-FFF2-40B4-BE49-F238E27FC236}">
                <a16:creationId xmlns:a16="http://schemas.microsoft.com/office/drawing/2014/main" id="{FD3192A8-F457-CD40-A6F0-E8BE886A1666}"/>
              </a:ext>
            </a:extLst>
          </p:cNvPr>
          <p:cNvSpPr/>
          <p:nvPr/>
        </p:nvSpPr>
        <p:spPr>
          <a:xfrm>
            <a:off x="4039552" y="2208358"/>
            <a:ext cx="540000" cy="540000"/>
          </a:xfrm>
          <a:prstGeom prst="ellipse">
            <a:avLst/>
          </a:prstGeom>
          <a:solidFill>
            <a:srgbClr val="BE1325"/>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6C4DA8-A8F0-3949-8519-A006A2BABA73}"/>
              </a:ext>
            </a:extLst>
          </p:cNvPr>
          <p:cNvSpPr/>
          <p:nvPr/>
        </p:nvSpPr>
        <p:spPr>
          <a:xfrm>
            <a:off x="4039552" y="2953796"/>
            <a:ext cx="540000" cy="540000"/>
          </a:xfrm>
          <a:prstGeom prst="ellipse">
            <a:avLst/>
          </a:prstGeom>
          <a:solidFill>
            <a:srgbClr val="F03B2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00318F-5139-F14A-BA1E-066F266C5A00}"/>
              </a:ext>
            </a:extLst>
          </p:cNvPr>
          <p:cNvSpPr/>
          <p:nvPr/>
        </p:nvSpPr>
        <p:spPr>
          <a:xfrm>
            <a:off x="4039553" y="3699234"/>
            <a:ext cx="540000" cy="540000"/>
          </a:xfrm>
          <a:prstGeom prst="ellipse">
            <a:avLst/>
          </a:prstGeom>
          <a:solidFill>
            <a:srgbClr val="FD8D3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2B0821D-8F67-D84D-947E-809C009BDFDA}"/>
              </a:ext>
            </a:extLst>
          </p:cNvPr>
          <p:cNvSpPr/>
          <p:nvPr/>
        </p:nvSpPr>
        <p:spPr>
          <a:xfrm>
            <a:off x="4039553" y="4444672"/>
            <a:ext cx="540000" cy="540000"/>
          </a:xfrm>
          <a:prstGeom prst="ellipse">
            <a:avLst/>
          </a:prstGeom>
          <a:solidFill>
            <a:srgbClr val="FEB24C"/>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38F909-AAE5-F146-A854-5D7816732522}"/>
              </a:ext>
            </a:extLst>
          </p:cNvPr>
          <p:cNvSpPr/>
          <p:nvPr/>
        </p:nvSpPr>
        <p:spPr>
          <a:xfrm>
            <a:off x="4027027" y="5190110"/>
            <a:ext cx="540000" cy="540000"/>
          </a:xfrm>
          <a:prstGeom prst="ellipse">
            <a:avLst/>
          </a:prstGeom>
          <a:solidFill>
            <a:srgbClr val="FED97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F5A655-D652-CC47-A419-605033809219}"/>
              </a:ext>
            </a:extLst>
          </p:cNvPr>
          <p:cNvSpPr/>
          <p:nvPr/>
        </p:nvSpPr>
        <p:spPr>
          <a:xfrm>
            <a:off x="4027027" y="5935548"/>
            <a:ext cx="540000" cy="540000"/>
          </a:xfrm>
          <a:prstGeom prst="ellipse">
            <a:avLst/>
          </a:prstGeom>
          <a:solidFill>
            <a:srgbClr val="FFFFB3"/>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8001C9-44EF-A74F-B511-00E0C6625359}"/>
              </a:ext>
            </a:extLst>
          </p:cNvPr>
          <p:cNvSpPr/>
          <p:nvPr/>
        </p:nvSpPr>
        <p:spPr>
          <a:xfrm>
            <a:off x="6626482" y="2484600"/>
            <a:ext cx="450000" cy="450000"/>
          </a:xfrm>
          <a:prstGeom prst="rect">
            <a:avLst/>
          </a:prstGeom>
          <a:solidFill>
            <a:schemeClr val="accent5">
              <a:lumMod val="7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BC1A120-F425-C043-8395-56501EC308D7}"/>
              </a:ext>
            </a:extLst>
          </p:cNvPr>
          <p:cNvSpPr/>
          <p:nvPr/>
        </p:nvSpPr>
        <p:spPr>
          <a:xfrm>
            <a:off x="6626482" y="3098382"/>
            <a:ext cx="450000" cy="450000"/>
          </a:xfrm>
          <a:prstGeom prst="rect">
            <a:avLst/>
          </a:prstGeom>
          <a:solidFill>
            <a:schemeClr val="accent5">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89B2D8-88DA-AF40-9BA5-E91DBA803EEE}"/>
              </a:ext>
            </a:extLst>
          </p:cNvPr>
          <p:cNvSpPr/>
          <p:nvPr/>
        </p:nvSpPr>
        <p:spPr>
          <a:xfrm>
            <a:off x="6626482" y="3712164"/>
            <a:ext cx="450000" cy="450000"/>
          </a:xfrm>
          <a:prstGeom prst="rect">
            <a:avLst/>
          </a:prstGeom>
          <a:solidFill>
            <a:schemeClr val="accent5">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FC03095-80CF-0143-B805-DB9BA2D28602}"/>
              </a:ext>
            </a:extLst>
          </p:cNvPr>
          <p:cNvSpPr/>
          <p:nvPr/>
        </p:nvSpPr>
        <p:spPr>
          <a:xfrm>
            <a:off x="6626482" y="4325946"/>
            <a:ext cx="450000" cy="450000"/>
          </a:xfrm>
          <a:prstGeom prst="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FFF81715-C339-1C40-99C9-2264A3F9E594}"/>
              </a:ext>
            </a:extLst>
          </p:cNvPr>
          <p:cNvSpPr/>
          <p:nvPr/>
        </p:nvSpPr>
        <p:spPr>
          <a:xfrm>
            <a:off x="1550933" y="3514809"/>
            <a:ext cx="944392" cy="1079361"/>
          </a:xfrm>
          <a:prstGeom prst="foldedCorner">
            <a:avLst>
              <a:gd name="adj" fmla="val 29014"/>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______</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______</a:t>
            </a:r>
          </a:p>
          <a:p>
            <a:pPr algn="ctr"/>
            <a:r>
              <a:rPr lang="en-US" sz="1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______</a:t>
            </a:r>
          </a:p>
        </p:txBody>
      </p:sp>
      <p:sp>
        <p:nvSpPr>
          <p:cNvPr id="41" name="Rectangle 40">
            <a:extLst>
              <a:ext uri="{FF2B5EF4-FFF2-40B4-BE49-F238E27FC236}">
                <a16:creationId xmlns:a16="http://schemas.microsoft.com/office/drawing/2014/main" id="{B42E0F0F-DC51-BB40-9BD8-0FBB2ADCEAED}"/>
              </a:ext>
            </a:extLst>
          </p:cNvPr>
          <p:cNvSpPr/>
          <p:nvPr/>
        </p:nvSpPr>
        <p:spPr>
          <a:xfrm>
            <a:off x="2052125" y="3927139"/>
            <a:ext cx="272839" cy="150475"/>
          </a:xfrm>
          <a:prstGeom prst="rect">
            <a:avLst/>
          </a:prstGeom>
          <a:solidFill>
            <a:schemeClr val="bg1"/>
          </a:solidFill>
          <a:ln w="38100">
            <a:solidFill>
              <a:srgbClr val="41C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B63B683-38ED-2342-A216-B2FA3351E7BB}"/>
              </a:ext>
            </a:extLst>
          </p:cNvPr>
          <p:cNvCxnSpPr>
            <a:cxnSpLocks/>
          </p:cNvCxnSpPr>
          <p:nvPr/>
        </p:nvCxnSpPr>
        <p:spPr>
          <a:xfrm flipV="1">
            <a:off x="2409627" y="3993528"/>
            <a:ext cx="1584000" cy="8849"/>
          </a:xfrm>
          <a:prstGeom prst="straightConnector1">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70860-B598-5E49-AA89-085D5C6A54AF}"/>
              </a:ext>
            </a:extLst>
          </p:cNvPr>
          <p:cNvSpPr txBox="1"/>
          <p:nvPr/>
        </p:nvSpPr>
        <p:spPr>
          <a:xfrm>
            <a:off x="3530113" y="1634220"/>
            <a:ext cx="1596912" cy="584775"/>
          </a:xfrm>
          <a:prstGeom prst="rect">
            <a:avLst/>
          </a:prstGeom>
          <a:noFill/>
        </p:spPr>
        <p:txBody>
          <a:bodyPr wrap="none" rtlCol="0">
            <a:spAutoFit/>
          </a:bodyPr>
          <a:lstStyle/>
          <a:p>
            <a:r>
              <a:rPr lang="en-US" sz="3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severity</a:t>
            </a:r>
            <a:endPar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8" name="Rectangle 47">
            <a:extLst>
              <a:ext uri="{FF2B5EF4-FFF2-40B4-BE49-F238E27FC236}">
                <a16:creationId xmlns:a16="http://schemas.microsoft.com/office/drawing/2014/main" id="{B6BAF592-C8C3-C84C-8353-94045D6F1DA3}"/>
              </a:ext>
            </a:extLst>
          </p:cNvPr>
          <p:cNvSpPr/>
          <p:nvPr/>
        </p:nvSpPr>
        <p:spPr>
          <a:xfrm>
            <a:off x="1696527" y="4164204"/>
            <a:ext cx="272839" cy="150475"/>
          </a:xfrm>
          <a:prstGeom prst="rect">
            <a:avLst/>
          </a:prstGeom>
          <a:solidFill>
            <a:schemeClr val="bg1"/>
          </a:solidFill>
          <a:ln w="38100">
            <a:solidFill>
              <a:srgbClr val="A582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a:extLst>
              <a:ext uri="{FF2B5EF4-FFF2-40B4-BE49-F238E27FC236}">
                <a16:creationId xmlns:a16="http://schemas.microsoft.com/office/drawing/2014/main" id="{26851594-8669-2E49-AABD-3D5402A770BC}"/>
              </a:ext>
            </a:extLst>
          </p:cNvPr>
          <p:cNvCxnSpPr>
            <a:cxnSpLocks/>
          </p:cNvCxnSpPr>
          <p:nvPr/>
        </p:nvCxnSpPr>
        <p:spPr>
          <a:xfrm>
            <a:off x="1858651" y="4387348"/>
            <a:ext cx="4974023" cy="1031809"/>
          </a:xfrm>
          <a:prstGeom prst="bentConnector4">
            <a:avLst>
              <a:gd name="adj1" fmla="val 518"/>
              <a:gd name="adj2" fmla="val 210776"/>
            </a:avLst>
          </a:prstGeom>
          <a:ln w="38100">
            <a:solidFill>
              <a:schemeClr val="tx2"/>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242AEB5-B62F-294A-99C3-43CC788CF7B4}"/>
              </a:ext>
            </a:extLst>
          </p:cNvPr>
          <p:cNvSpPr/>
          <p:nvPr/>
        </p:nvSpPr>
        <p:spPr>
          <a:xfrm>
            <a:off x="4591393" y="2296793"/>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blocker</a:t>
            </a:r>
          </a:p>
        </p:txBody>
      </p:sp>
      <p:sp>
        <p:nvSpPr>
          <p:cNvPr id="51" name="Rectangle 50">
            <a:extLst>
              <a:ext uri="{FF2B5EF4-FFF2-40B4-BE49-F238E27FC236}">
                <a16:creationId xmlns:a16="http://schemas.microsoft.com/office/drawing/2014/main" id="{C5FCC585-395A-DD47-AF6D-53EAD0662190}"/>
              </a:ext>
            </a:extLst>
          </p:cNvPr>
          <p:cNvSpPr/>
          <p:nvPr/>
        </p:nvSpPr>
        <p:spPr>
          <a:xfrm>
            <a:off x="4591393" y="3041569"/>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critical</a:t>
            </a:r>
          </a:p>
        </p:txBody>
      </p:sp>
      <p:sp>
        <p:nvSpPr>
          <p:cNvPr id="52" name="Rectangle 51">
            <a:extLst>
              <a:ext uri="{FF2B5EF4-FFF2-40B4-BE49-F238E27FC236}">
                <a16:creationId xmlns:a16="http://schemas.microsoft.com/office/drawing/2014/main" id="{E0EAD678-D737-E444-9E63-72480A715937}"/>
              </a:ext>
            </a:extLst>
          </p:cNvPr>
          <p:cNvSpPr/>
          <p:nvPr/>
        </p:nvSpPr>
        <p:spPr>
          <a:xfrm>
            <a:off x="4578868" y="3768221"/>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major</a:t>
            </a:r>
          </a:p>
        </p:txBody>
      </p:sp>
      <p:sp>
        <p:nvSpPr>
          <p:cNvPr id="53" name="Rectangle 52">
            <a:extLst>
              <a:ext uri="{FF2B5EF4-FFF2-40B4-BE49-F238E27FC236}">
                <a16:creationId xmlns:a16="http://schemas.microsoft.com/office/drawing/2014/main" id="{9CF34D81-7A67-0441-B9E1-0F471D6D1077}"/>
              </a:ext>
            </a:extLst>
          </p:cNvPr>
          <p:cNvSpPr/>
          <p:nvPr/>
        </p:nvSpPr>
        <p:spPr>
          <a:xfrm>
            <a:off x="4591393" y="4513659"/>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normal</a:t>
            </a:r>
          </a:p>
        </p:txBody>
      </p:sp>
      <p:sp>
        <p:nvSpPr>
          <p:cNvPr id="54" name="Rectangle 53">
            <a:extLst>
              <a:ext uri="{FF2B5EF4-FFF2-40B4-BE49-F238E27FC236}">
                <a16:creationId xmlns:a16="http://schemas.microsoft.com/office/drawing/2014/main" id="{980789F7-5AE4-184A-8281-88A3CAED464D}"/>
              </a:ext>
            </a:extLst>
          </p:cNvPr>
          <p:cNvSpPr/>
          <p:nvPr/>
        </p:nvSpPr>
        <p:spPr>
          <a:xfrm>
            <a:off x="4578868" y="5328736"/>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minor</a:t>
            </a:r>
          </a:p>
        </p:txBody>
      </p:sp>
      <p:sp>
        <p:nvSpPr>
          <p:cNvPr id="55" name="Rectangle 54">
            <a:extLst>
              <a:ext uri="{FF2B5EF4-FFF2-40B4-BE49-F238E27FC236}">
                <a16:creationId xmlns:a16="http://schemas.microsoft.com/office/drawing/2014/main" id="{1A2671DD-D8B8-964D-BC07-A44D30B1052C}"/>
              </a:ext>
            </a:extLst>
          </p:cNvPr>
          <p:cNvSpPr/>
          <p:nvPr/>
        </p:nvSpPr>
        <p:spPr>
          <a:xfrm>
            <a:off x="4591393" y="6056040"/>
            <a:ext cx="1330376"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trivial</a:t>
            </a:r>
          </a:p>
        </p:txBody>
      </p:sp>
      <p:sp>
        <p:nvSpPr>
          <p:cNvPr id="59" name="Rectangle 58">
            <a:extLst>
              <a:ext uri="{FF2B5EF4-FFF2-40B4-BE49-F238E27FC236}">
                <a16:creationId xmlns:a16="http://schemas.microsoft.com/office/drawing/2014/main" id="{3CF37ED4-5032-3B48-B947-5F438DDA6B9C}"/>
              </a:ext>
            </a:extLst>
          </p:cNvPr>
          <p:cNvSpPr/>
          <p:nvPr/>
        </p:nvSpPr>
        <p:spPr>
          <a:xfrm>
            <a:off x="7112456" y="2487613"/>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p1</a:t>
            </a:r>
          </a:p>
        </p:txBody>
      </p:sp>
      <p:sp>
        <p:nvSpPr>
          <p:cNvPr id="60" name="Rectangle 59">
            <a:extLst>
              <a:ext uri="{FF2B5EF4-FFF2-40B4-BE49-F238E27FC236}">
                <a16:creationId xmlns:a16="http://schemas.microsoft.com/office/drawing/2014/main" id="{798DD029-7A44-0545-9A47-DB5615AFA1AD}"/>
              </a:ext>
            </a:extLst>
          </p:cNvPr>
          <p:cNvSpPr/>
          <p:nvPr/>
        </p:nvSpPr>
        <p:spPr>
          <a:xfrm>
            <a:off x="7082627" y="3138716"/>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p2</a:t>
            </a:r>
          </a:p>
        </p:txBody>
      </p:sp>
      <p:sp>
        <p:nvSpPr>
          <p:cNvPr id="61" name="Rectangle 60">
            <a:extLst>
              <a:ext uri="{FF2B5EF4-FFF2-40B4-BE49-F238E27FC236}">
                <a16:creationId xmlns:a16="http://schemas.microsoft.com/office/drawing/2014/main" id="{640A8529-87FC-FD48-B772-CD4E65F224D2}"/>
              </a:ext>
            </a:extLst>
          </p:cNvPr>
          <p:cNvSpPr/>
          <p:nvPr/>
        </p:nvSpPr>
        <p:spPr>
          <a:xfrm>
            <a:off x="7066746" y="3737708"/>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p3</a:t>
            </a:r>
          </a:p>
        </p:txBody>
      </p:sp>
      <p:sp>
        <p:nvSpPr>
          <p:cNvPr id="62" name="Rectangle 61">
            <a:extLst>
              <a:ext uri="{FF2B5EF4-FFF2-40B4-BE49-F238E27FC236}">
                <a16:creationId xmlns:a16="http://schemas.microsoft.com/office/drawing/2014/main" id="{109F2302-190B-FB44-851D-C9599F29C096}"/>
              </a:ext>
            </a:extLst>
          </p:cNvPr>
          <p:cNvSpPr/>
          <p:nvPr/>
        </p:nvSpPr>
        <p:spPr>
          <a:xfrm>
            <a:off x="7082388" y="4351490"/>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p4</a:t>
            </a:r>
          </a:p>
        </p:txBody>
      </p:sp>
      <p:sp>
        <p:nvSpPr>
          <p:cNvPr id="63" name="TextBox 62">
            <a:extLst>
              <a:ext uri="{FF2B5EF4-FFF2-40B4-BE49-F238E27FC236}">
                <a16:creationId xmlns:a16="http://schemas.microsoft.com/office/drawing/2014/main" id="{3435D1A1-FDA3-7641-BF6E-05DF213E2BA1}"/>
              </a:ext>
            </a:extLst>
          </p:cNvPr>
          <p:cNvSpPr txBox="1"/>
          <p:nvPr/>
        </p:nvSpPr>
        <p:spPr>
          <a:xfrm>
            <a:off x="5612695" y="3449589"/>
            <a:ext cx="569387" cy="861774"/>
          </a:xfrm>
          <a:prstGeom prst="rect">
            <a:avLst/>
          </a:prstGeom>
          <a:noFill/>
        </p:spPr>
        <p:txBody>
          <a:bodyPr wrap="none" rtlCol="0">
            <a:spAutoFit/>
          </a:bodyPr>
          <a:lstStyle/>
          <a:p>
            <a:r>
              <a:rPr lang="en-US" sz="5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0" name="TextBox 69">
            <a:extLst>
              <a:ext uri="{FF2B5EF4-FFF2-40B4-BE49-F238E27FC236}">
                <a16:creationId xmlns:a16="http://schemas.microsoft.com/office/drawing/2014/main" id="{D0C3F55C-15D4-F542-AF72-04FDDE07AAB2}"/>
              </a:ext>
            </a:extLst>
          </p:cNvPr>
          <p:cNvSpPr txBox="1"/>
          <p:nvPr/>
        </p:nvSpPr>
        <p:spPr>
          <a:xfrm>
            <a:off x="7872134" y="3408890"/>
            <a:ext cx="569387" cy="861774"/>
          </a:xfrm>
          <a:prstGeom prst="rect">
            <a:avLst/>
          </a:prstGeom>
          <a:noFill/>
        </p:spPr>
        <p:txBody>
          <a:bodyPr wrap="none" rtlCol="0">
            <a:spAutoFit/>
          </a:bodyPr>
          <a:lstStyle/>
          <a:p>
            <a:r>
              <a:rPr lang="en-US" sz="5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1" name="TextBox 70">
            <a:extLst>
              <a:ext uri="{FF2B5EF4-FFF2-40B4-BE49-F238E27FC236}">
                <a16:creationId xmlns:a16="http://schemas.microsoft.com/office/drawing/2014/main" id="{A9AFECC9-16FB-5249-9EA7-8F3381E389EA}"/>
              </a:ext>
            </a:extLst>
          </p:cNvPr>
          <p:cNvSpPr txBox="1"/>
          <p:nvPr/>
        </p:nvSpPr>
        <p:spPr>
          <a:xfrm>
            <a:off x="5948871" y="1634220"/>
            <a:ext cx="1454244" cy="584775"/>
          </a:xfrm>
          <a:prstGeom prst="rect">
            <a:avLst/>
          </a:prstGeom>
          <a:noFill/>
        </p:spPr>
        <p:txBody>
          <a:bodyPr wrap="none" rtlCol="0">
            <a:spAutoFit/>
          </a:bodyPr>
          <a:lstStyle/>
          <a:p>
            <a:r>
              <a:rPr lang="en-US" sz="3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priority</a:t>
            </a:r>
            <a:endPar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2" name="TextBox 71">
            <a:extLst>
              <a:ext uri="{FF2B5EF4-FFF2-40B4-BE49-F238E27FC236}">
                <a16:creationId xmlns:a16="http://schemas.microsoft.com/office/drawing/2014/main" id="{770FEDFF-77AA-6F44-89E6-95DFA74E083B}"/>
              </a:ext>
            </a:extLst>
          </p:cNvPr>
          <p:cNvSpPr txBox="1"/>
          <p:nvPr/>
        </p:nvSpPr>
        <p:spPr>
          <a:xfrm>
            <a:off x="8520260" y="1613856"/>
            <a:ext cx="2257349" cy="584775"/>
          </a:xfrm>
          <a:prstGeom prst="rect">
            <a:avLst/>
          </a:prstGeom>
          <a:noFill/>
        </p:spPr>
        <p:txBody>
          <a:bodyPr wrap="none" rtlCol="0">
            <a:spAutoFit/>
          </a:bodyPr>
          <a:lstStyle/>
          <a:p>
            <a:r>
              <a:rPr lang="en-US" sz="3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importance</a:t>
            </a:r>
            <a:endParaRPr lang="en-US" sz="25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6" name="Rectangle 75">
            <a:extLst>
              <a:ext uri="{FF2B5EF4-FFF2-40B4-BE49-F238E27FC236}">
                <a16:creationId xmlns:a16="http://schemas.microsoft.com/office/drawing/2014/main" id="{EB03B9F0-67BC-B643-948B-684DC5E624A7}"/>
              </a:ext>
            </a:extLst>
          </p:cNvPr>
          <p:cNvSpPr/>
          <p:nvPr/>
        </p:nvSpPr>
        <p:spPr>
          <a:xfrm>
            <a:off x="6607674" y="4933299"/>
            <a:ext cx="450000" cy="450000"/>
          </a:xfrm>
          <a:prstGeom prst="rect">
            <a:avLst/>
          </a:prstGeom>
          <a:solidFill>
            <a:schemeClr val="bg1">
              <a:lumMod val="95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BE1B657-72A8-4F4A-888D-70B5FAAD9582}"/>
              </a:ext>
            </a:extLst>
          </p:cNvPr>
          <p:cNvSpPr/>
          <p:nvPr/>
        </p:nvSpPr>
        <p:spPr>
          <a:xfrm>
            <a:off x="7066746" y="4961089"/>
            <a:ext cx="485974" cy="369332"/>
          </a:xfrm>
          <a:prstGeom prst="rect">
            <a:avLst/>
          </a:prstGeom>
        </p:spPr>
        <p:txBody>
          <a:bodyPr wrap="square">
            <a:spAutoFit/>
          </a:bodyPr>
          <a:lstStyle/>
          <a:p>
            <a:r>
              <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p5</a:t>
            </a:r>
          </a:p>
        </p:txBody>
      </p:sp>
      <p:pic>
        <p:nvPicPr>
          <p:cNvPr id="85" name="Picture 84">
            <a:extLst>
              <a:ext uri="{FF2B5EF4-FFF2-40B4-BE49-F238E27FC236}">
                <a16:creationId xmlns:a16="http://schemas.microsoft.com/office/drawing/2014/main" id="{7398FE21-B258-5B41-8EC3-C96F38BA2930}"/>
              </a:ext>
            </a:extLst>
          </p:cNvPr>
          <p:cNvPicPr>
            <a:picLocks noChangeAspect="1"/>
          </p:cNvPicPr>
          <p:nvPr/>
        </p:nvPicPr>
        <p:blipFill>
          <a:blip r:embed="rId3"/>
          <a:stretch>
            <a:fillRect/>
          </a:stretch>
        </p:blipFill>
        <p:spPr>
          <a:xfrm>
            <a:off x="8753519" y="3233427"/>
            <a:ext cx="1796969" cy="1403882"/>
          </a:xfrm>
          <a:prstGeom prst="rect">
            <a:avLst/>
          </a:prstGeom>
        </p:spPr>
      </p:pic>
      <p:sp>
        <p:nvSpPr>
          <p:cNvPr id="7" name="TextBox 6">
            <a:extLst>
              <a:ext uri="{FF2B5EF4-FFF2-40B4-BE49-F238E27FC236}">
                <a16:creationId xmlns:a16="http://schemas.microsoft.com/office/drawing/2014/main" id="{F2079D9C-A1C0-D74A-B685-27128FE312C6}"/>
              </a:ext>
            </a:extLst>
          </p:cNvPr>
          <p:cNvSpPr txBox="1"/>
          <p:nvPr/>
        </p:nvSpPr>
        <p:spPr>
          <a:xfrm>
            <a:off x="566894" y="3732484"/>
            <a:ext cx="914674" cy="646331"/>
          </a:xfrm>
          <a:prstGeom prst="rect">
            <a:avLst/>
          </a:prstGeom>
          <a:noFill/>
        </p:spPr>
        <p:txBody>
          <a:bodyPr wrap="none" rtlCol="0">
            <a:spAutoFit/>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bug </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reports</a:t>
            </a:r>
          </a:p>
        </p:txBody>
      </p:sp>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a:xfrm>
            <a:off x="372685" y="365125"/>
            <a:ext cx="11657949" cy="935152"/>
          </a:xfrm>
        </p:spPr>
        <p:txBody>
          <a:bodyPr>
            <a:normAutofit fontScale="90000"/>
          </a:bodyPr>
          <a:lstStyle/>
          <a:p>
            <a:r>
              <a:rPr lang="en-US" dirty="0"/>
              <a:t>Motivation:</a:t>
            </a:r>
            <a:br>
              <a:rPr lang="en-US" dirty="0"/>
            </a:br>
            <a:r>
              <a:rPr lang="en-US" dirty="0">
                <a:solidFill>
                  <a:schemeClr val="accent5"/>
                </a:solidFill>
                <a:ea typeface="Helvetica Neue" panose="02000503000000020004" pitchFamily="2" charset="0"/>
                <a:cs typeface="Helvetica Neue" panose="02000503000000020004" pitchFamily="2" charset="0"/>
              </a:rPr>
              <a:t>Severity level is a critical variable for prioritization </a:t>
            </a:r>
            <a:endParaRPr lang="en-US" sz="3900" dirty="0">
              <a:solidFill>
                <a:schemeClr val="accent5"/>
              </a:solidFill>
            </a:endParaRPr>
          </a:p>
        </p:txBody>
      </p:sp>
    </p:spTree>
    <p:extLst>
      <p:ext uri="{BB962C8B-B14F-4D97-AF65-F5344CB8AC3E}">
        <p14:creationId xmlns:p14="http://schemas.microsoft.com/office/powerpoint/2010/main" val="171607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3126C1C-33D2-644E-BF18-A66A3D03EEA8}"/>
              </a:ext>
            </a:extLst>
          </p:cNvPr>
          <p:cNvSpPr>
            <a:spLocks noGrp="1"/>
          </p:cNvSpPr>
          <p:nvPr>
            <p:ph type="title"/>
          </p:nvPr>
        </p:nvSpPr>
        <p:spPr/>
        <p:txBody>
          <a:bodyPr>
            <a:normAutofit fontScale="90000"/>
          </a:bodyPr>
          <a:lstStyle/>
          <a:p>
            <a:r>
              <a:rPr lang="en-US" dirty="0"/>
              <a:t>Research Activities:</a:t>
            </a:r>
            <a:br>
              <a:rPr lang="en-US" dirty="0"/>
            </a:br>
            <a:r>
              <a:rPr lang="en-US" dirty="0">
                <a:solidFill>
                  <a:schemeClr val="accent5"/>
                </a:solidFill>
              </a:rPr>
              <a:t>The roadmap to meet our main research goal</a:t>
            </a:r>
            <a:r>
              <a:rPr lang="en-US" dirty="0"/>
              <a:t> </a:t>
            </a:r>
            <a:endParaRPr lang="en-US" sz="3900" dirty="0">
              <a:solidFill>
                <a:schemeClr val="accent5"/>
              </a:solidFill>
            </a:endParaRPr>
          </a:p>
        </p:txBody>
      </p:sp>
      <p:sp>
        <p:nvSpPr>
          <p:cNvPr id="3" name="Oval 2">
            <a:extLst>
              <a:ext uri="{FF2B5EF4-FFF2-40B4-BE49-F238E27FC236}">
                <a16:creationId xmlns:a16="http://schemas.microsoft.com/office/drawing/2014/main" id="{173CA136-B4CC-184E-A914-49FF5FF9DE6B}"/>
              </a:ext>
            </a:extLst>
          </p:cNvPr>
          <p:cNvSpPr/>
          <p:nvPr/>
        </p:nvSpPr>
        <p:spPr>
          <a:xfrm>
            <a:off x="2563910" y="1685368"/>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132960-503F-3D4E-A586-7D7E28C2B1D0}"/>
              </a:ext>
            </a:extLst>
          </p:cNvPr>
          <p:cNvSpPr txBox="1"/>
          <p:nvPr/>
        </p:nvSpPr>
        <p:spPr>
          <a:xfrm>
            <a:off x="2958357" y="1685368"/>
            <a:ext cx="5609613"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FLOSS bug report repositories data exploration</a:t>
            </a:r>
          </a:p>
        </p:txBody>
      </p:sp>
      <p:sp>
        <p:nvSpPr>
          <p:cNvPr id="7" name="Oval 6">
            <a:extLst>
              <a:ext uri="{FF2B5EF4-FFF2-40B4-BE49-F238E27FC236}">
                <a16:creationId xmlns:a16="http://schemas.microsoft.com/office/drawing/2014/main" id="{79556073-4C4B-6940-B953-ACEEC811509C}"/>
              </a:ext>
            </a:extLst>
          </p:cNvPr>
          <p:cNvSpPr/>
          <p:nvPr/>
        </p:nvSpPr>
        <p:spPr>
          <a:xfrm>
            <a:off x="2563910" y="2339170"/>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265512-A6F9-FC4C-9344-5C92D4679EF8}"/>
              </a:ext>
            </a:extLst>
          </p:cNvPr>
          <p:cNvSpPr txBox="1"/>
          <p:nvPr/>
        </p:nvSpPr>
        <p:spPr>
          <a:xfrm>
            <a:off x="2958357" y="2320064"/>
            <a:ext cx="7170553"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Preparing and performing experiments with machine learning</a:t>
            </a:r>
          </a:p>
        </p:txBody>
      </p:sp>
      <p:sp>
        <p:nvSpPr>
          <p:cNvPr id="9" name="Oval 8">
            <a:extLst>
              <a:ext uri="{FF2B5EF4-FFF2-40B4-BE49-F238E27FC236}">
                <a16:creationId xmlns:a16="http://schemas.microsoft.com/office/drawing/2014/main" id="{B6F8FB1D-D8FF-384D-81EC-2863B220B0D5}"/>
              </a:ext>
            </a:extLst>
          </p:cNvPr>
          <p:cNvSpPr/>
          <p:nvPr/>
        </p:nvSpPr>
        <p:spPr>
          <a:xfrm>
            <a:off x="2562929" y="2992972"/>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86B7E0-3319-BE49-98D9-02691D7A0CD8}"/>
              </a:ext>
            </a:extLst>
          </p:cNvPr>
          <p:cNvSpPr txBox="1"/>
          <p:nvPr/>
        </p:nvSpPr>
        <p:spPr>
          <a:xfrm>
            <a:off x="2958357" y="2972689"/>
            <a:ext cx="6315960"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Papers submission and learning with peers feedback </a:t>
            </a:r>
          </a:p>
        </p:txBody>
      </p:sp>
      <p:sp>
        <p:nvSpPr>
          <p:cNvPr id="11" name="Oval 10">
            <a:extLst>
              <a:ext uri="{FF2B5EF4-FFF2-40B4-BE49-F238E27FC236}">
                <a16:creationId xmlns:a16="http://schemas.microsoft.com/office/drawing/2014/main" id="{F1400C6F-8B25-2F47-BD3D-7C3ADF2419FE}"/>
              </a:ext>
            </a:extLst>
          </p:cNvPr>
          <p:cNvSpPr/>
          <p:nvPr/>
        </p:nvSpPr>
        <p:spPr>
          <a:xfrm>
            <a:off x="2562928" y="3646774"/>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E73DA2-51B8-E541-9B7D-085457724928}"/>
              </a:ext>
            </a:extLst>
          </p:cNvPr>
          <p:cNvSpPr txBox="1"/>
          <p:nvPr/>
        </p:nvSpPr>
        <p:spPr>
          <a:xfrm>
            <a:off x="2958357" y="3643242"/>
            <a:ext cx="8424486"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Writing a mapping review to understand the state-of-the-art (submitted) </a:t>
            </a:r>
          </a:p>
        </p:txBody>
      </p:sp>
      <p:sp>
        <p:nvSpPr>
          <p:cNvPr id="16" name="Oval 15">
            <a:extLst>
              <a:ext uri="{FF2B5EF4-FFF2-40B4-BE49-F238E27FC236}">
                <a16:creationId xmlns:a16="http://schemas.microsoft.com/office/drawing/2014/main" id="{A377D3B7-43E2-DF42-BFCD-524A383A5C72}"/>
              </a:ext>
            </a:extLst>
          </p:cNvPr>
          <p:cNvSpPr/>
          <p:nvPr/>
        </p:nvSpPr>
        <p:spPr>
          <a:xfrm>
            <a:off x="2544995" y="4300576"/>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524943C-B3C2-F94F-8FE4-A64889ADF22A}"/>
              </a:ext>
            </a:extLst>
          </p:cNvPr>
          <p:cNvSpPr txBox="1"/>
          <p:nvPr/>
        </p:nvSpPr>
        <p:spPr>
          <a:xfrm>
            <a:off x="2958357" y="4346097"/>
            <a:ext cx="7866641"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Identifying the main problems, gaps and opportunities and the area</a:t>
            </a:r>
          </a:p>
        </p:txBody>
      </p:sp>
      <p:sp>
        <p:nvSpPr>
          <p:cNvPr id="19" name="Oval 18">
            <a:extLst>
              <a:ext uri="{FF2B5EF4-FFF2-40B4-BE49-F238E27FC236}">
                <a16:creationId xmlns:a16="http://schemas.microsoft.com/office/drawing/2014/main" id="{D40CA3AA-FA56-3741-82A8-2E182C0678B5}"/>
              </a:ext>
            </a:extLst>
          </p:cNvPr>
          <p:cNvSpPr/>
          <p:nvPr/>
        </p:nvSpPr>
        <p:spPr>
          <a:xfrm>
            <a:off x="2544995" y="4954379"/>
            <a:ext cx="394447" cy="394447"/>
          </a:xfrm>
          <a:prstGeom prst="ellipse">
            <a:avLst/>
          </a:prstGeom>
          <a:solidFill>
            <a:schemeClr val="accent6"/>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A2257E-D385-F040-B4B0-496C91754333}"/>
              </a:ext>
            </a:extLst>
          </p:cNvPr>
          <p:cNvSpPr txBox="1"/>
          <p:nvPr/>
        </p:nvSpPr>
        <p:spPr>
          <a:xfrm>
            <a:off x="2958357" y="4966420"/>
            <a:ext cx="7531614"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Proposing new learning models to bug report severity prediction</a:t>
            </a:r>
          </a:p>
        </p:txBody>
      </p:sp>
      <p:sp>
        <p:nvSpPr>
          <p:cNvPr id="21" name="Oval 20">
            <a:extLst>
              <a:ext uri="{FF2B5EF4-FFF2-40B4-BE49-F238E27FC236}">
                <a16:creationId xmlns:a16="http://schemas.microsoft.com/office/drawing/2014/main" id="{A29041C9-8153-DD42-8D14-79C768DA710E}"/>
              </a:ext>
            </a:extLst>
          </p:cNvPr>
          <p:cNvSpPr/>
          <p:nvPr/>
        </p:nvSpPr>
        <p:spPr>
          <a:xfrm>
            <a:off x="2544995" y="5608183"/>
            <a:ext cx="394447" cy="394447"/>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ED1BE3F3-D81B-EB43-9656-B34D44676F4D}"/>
              </a:ext>
            </a:extLst>
          </p:cNvPr>
          <p:cNvSpPr txBox="1"/>
          <p:nvPr/>
        </p:nvSpPr>
        <p:spPr>
          <a:xfrm>
            <a:off x="2958357" y="5633298"/>
            <a:ext cx="8071440"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Implement, evaluating and publishing proposed new learning models</a:t>
            </a:r>
          </a:p>
        </p:txBody>
      </p:sp>
      <p:cxnSp>
        <p:nvCxnSpPr>
          <p:cNvPr id="23" name="Straight Arrow Connector 22">
            <a:extLst>
              <a:ext uri="{FF2B5EF4-FFF2-40B4-BE49-F238E27FC236}">
                <a16:creationId xmlns:a16="http://schemas.microsoft.com/office/drawing/2014/main" id="{BA8592B8-B82E-AF4A-8B78-13543FACC457}"/>
              </a:ext>
            </a:extLst>
          </p:cNvPr>
          <p:cNvCxnSpPr>
            <a:cxnSpLocks/>
            <a:stCxn id="3" idx="4"/>
            <a:endCxn id="7" idx="0"/>
          </p:cNvCxnSpPr>
          <p:nvPr/>
        </p:nvCxnSpPr>
        <p:spPr>
          <a:xfrm>
            <a:off x="2761134" y="2079815"/>
            <a:ext cx="0"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C8633-1409-1448-A9C2-5CB509F64891}"/>
              </a:ext>
            </a:extLst>
          </p:cNvPr>
          <p:cNvCxnSpPr>
            <a:cxnSpLocks/>
            <a:stCxn id="7" idx="4"/>
            <a:endCxn id="9" idx="0"/>
          </p:cNvCxnSpPr>
          <p:nvPr/>
        </p:nvCxnSpPr>
        <p:spPr>
          <a:xfrm flipH="1">
            <a:off x="2760153" y="2733617"/>
            <a:ext cx="98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895755-FA47-4249-B42C-F7C2B4CB183B}"/>
              </a:ext>
            </a:extLst>
          </p:cNvPr>
          <p:cNvCxnSpPr>
            <a:cxnSpLocks/>
            <a:stCxn id="9" idx="4"/>
            <a:endCxn id="11" idx="0"/>
          </p:cNvCxnSpPr>
          <p:nvPr/>
        </p:nvCxnSpPr>
        <p:spPr>
          <a:xfrm flipH="1">
            <a:off x="2760152" y="3387419"/>
            <a:ext cx="1"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A406E9-32FF-464C-AEA2-C4D814F1C533}"/>
              </a:ext>
            </a:extLst>
          </p:cNvPr>
          <p:cNvCxnSpPr>
            <a:cxnSpLocks/>
            <a:stCxn id="11" idx="4"/>
            <a:endCxn id="16" idx="0"/>
          </p:cNvCxnSpPr>
          <p:nvPr/>
        </p:nvCxnSpPr>
        <p:spPr>
          <a:xfrm flipH="1">
            <a:off x="2742219" y="4041221"/>
            <a:ext cx="17933" cy="259355"/>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9537C-9385-0C4F-A9AB-8F63CACFE679}"/>
              </a:ext>
            </a:extLst>
          </p:cNvPr>
          <p:cNvCxnSpPr>
            <a:cxnSpLocks/>
            <a:stCxn id="16" idx="4"/>
            <a:endCxn id="19" idx="0"/>
          </p:cNvCxnSpPr>
          <p:nvPr/>
        </p:nvCxnSpPr>
        <p:spPr>
          <a:xfrm>
            <a:off x="2742219" y="4695023"/>
            <a:ext cx="0" cy="259356"/>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BA53C3-17E9-9D4C-9B93-8DB01EF180E0}"/>
              </a:ext>
            </a:extLst>
          </p:cNvPr>
          <p:cNvCxnSpPr>
            <a:cxnSpLocks/>
            <a:stCxn id="19" idx="4"/>
            <a:endCxn id="21" idx="0"/>
          </p:cNvCxnSpPr>
          <p:nvPr/>
        </p:nvCxnSpPr>
        <p:spPr>
          <a:xfrm>
            <a:off x="2742219" y="5348826"/>
            <a:ext cx="0" cy="259357"/>
          </a:xfrm>
          <a:prstGeom prst="straightConnector1">
            <a:avLst/>
          </a:prstGeom>
          <a:ln w="381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D8C940C-6CA1-0548-9B53-B56C9B799EC9}"/>
              </a:ext>
            </a:extLst>
          </p:cNvPr>
          <p:cNvSpPr txBox="1"/>
          <p:nvPr/>
        </p:nvSpPr>
        <p:spPr>
          <a:xfrm>
            <a:off x="427352" y="1685368"/>
            <a:ext cx="982961"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2016/2</a:t>
            </a:r>
          </a:p>
        </p:txBody>
      </p:sp>
      <p:sp>
        <p:nvSpPr>
          <p:cNvPr id="50" name="TextBox 49">
            <a:extLst>
              <a:ext uri="{FF2B5EF4-FFF2-40B4-BE49-F238E27FC236}">
                <a16:creationId xmlns:a16="http://schemas.microsoft.com/office/drawing/2014/main" id="{4A8C1CD3-5D5C-6B47-922D-7EAA951B5369}"/>
              </a:ext>
            </a:extLst>
          </p:cNvPr>
          <p:cNvSpPr txBox="1"/>
          <p:nvPr/>
        </p:nvSpPr>
        <p:spPr>
          <a:xfrm>
            <a:off x="1450720" y="4948716"/>
            <a:ext cx="982961" cy="400110"/>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2018/2</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1" name="TextBox 50">
            <a:extLst>
              <a:ext uri="{FF2B5EF4-FFF2-40B4-BE49-F238E27FC236}">
                <a16:creationId xmlns:a16="http://schemas.microsoft.com/office/drawing/2014/main" id="{FC6F4B69-8EED-2E4F-B9D5-3D6A610772A7}"/>
              </a:ext>
            </a:extLst>
          </p:cNvPr>
          <p:cNvSpPr txBox="1"/>
          <p:nvPr/>
        </p:nvSpPr>
        <p:spPr>
          <a:xfrm>
            <a:off x="1349079" y="5608183"/>
            <a:ext cx="248786" cy="369332"/>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53" name="TextBox 52">
            <a:extLst>
              <a:ext uri="{FF2B5EF4-FFF2-40B4-BE49-F238E27FC236}">
                <a16:creationId xmlns:a16="http://schemas.microsoft.com/office/drawing/2014/main" id="{0615B9AC-9AE7-E842-B50B-D1B1A899D05E}"/>
              </a:ext>
            </a:extLst>
          </p:cNvPr>
          <p:cNvSpPr txBox="1"/>
          <p:nvPr/>
        </p:nvSpPr>
        <p:spPr>
          <a:xfrm>
            <a:off x="427352" y="5608183"/>
            <a:ext cx="2092239" cy="400110"/>
          </a:xfrm>
          <a:prstGeom prst="rect">
            <a:avLst/>
          </a:prstGeom>
          <a:noFill/>
        </p:spPr>
        <p:txBody>
          <a:bodyPr wrap="squar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2018/2 - 2020/2 </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Graphic 4" descr="Checkmark">
            <a:extLst>
              <a:ext uri="{FF2B5EF4-FFF2-40B4-BE49-F238E27FC236}">
                <a16:creationId xmlns:a16="http://schemas.microsoft.com/office/drawing/2014/main" id="{B72AB8E1-7E8F-5542-A991-31E34EF624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0667" y="1754631"/>
            <a:ext cx="244014" cy="244014"/>
          </a:xfrm>
          <a:prstGeom prst="rect">
            <a:avLst/>
          </a:prstGeom>
        </p:spPr>
      </p:pic>
      <p:pic>
        <p:nvPicPr>
          <p:cNvPr id="29" name="Graphic 28" descr="Checkmark">
            <a:extLst>
              <a:ext uri="{FF2B5EF4-FFF2-40B4-BE49-F238E27FC236}">
                <a16:creationId xmlns:a16="http://schemas.microsoft.com/office/drawing/2014/main" id="{9DB040AE-6A0E-FF42-8F93-7BA2A9721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33661" y="2407595"/>
            <a:ext cx="244014" cy="244014"/>
          </a:xfrm>
          <a:prstGeom prst="rect">
            <a:avLst/>
          </a:prstGeom>
        </p:spPr>
      </p:pic>
      <p:pic>
        <p:nvPicPr>
          <p:cNvPr id="31" name="Graphic 30" descr="Checkmark">
            <a:extLst>
              <a:ext uri="{FF2B5EF4-FFF2-40B4-BE49-F238E27FC236}">
                <a16:creationId xmlns:a16="http://schemas.microsoft.com/office/drawing/2014/main" id="{6C679934-50D7-D84A-B01F-BEA2DBEC3D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2629" y="3062017"/>
            <a:ext cx="244014" cy="244014"/>
          </a:xfrm>
          <a:prstGeom prst="rect">
            <a:avLst/>
          </a:prstGeom>
        </p:spPr>
      </p:pic>
      <p:pic>
        <p:nvPicPr>
          <p:cNvPr id="32" name="Graphic 31" descr="Checkmark">
            <a:extLst>
              <a:ext uri="{FF2B5EF4-FFF2-40B4-BE49-F238E27FC236}">
                <a16:creationId xmlns:a16="http://schemas.microsoft.com/office/drawing/2014/main" id="{3A3D8D82-3E4A-C448-873B-03818945C4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51597" y="3716436"/>
            <a:ext cx="244014" cy="244014"/>
          </a:xfrm>
          <a:prstGeom prst="rect">
            <a:avLst/>
          </a:prstGeom>
        </p:spPr>
      </p:pic>
      <p:pic>
        <p:nvPicPr>
          <p:cNvPr id="33" name="Graphic 32" descr="Checkmark">
            <a:extLst>
              <a:ext uri="{FF2B5EF4-FFF2-40B4-BE49-F238E27FC236}">
                <a16:creationId xmlns:a16="http://schemas.microsoft.com/office/drawing/2014/main" id="{EDA4EE85-6737-5443-A035-FC6CD8281F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2636" y="4388789"/>
            <a:ext cx="244014" cy="244014"/>
          </a:xfrm>
          <a:prstGeom prst="rect">
            <a:avLst/>
          </a:prstGeom>
        </p:spPr>
      </p:pic>
      <p:pic>
        <p:nvPicPr>
          <p:cNvPr id="34" name="Graphic 33" descr="Checkmark">
            <a:extLst>
              <a:ext uri="{FF2B5EF4-FFF2-40B4-BE49-F238E27FC236}">
                <a16:creationId xmlns:a16="http://schemas.microsoft.com/office/drawing/2014/main" id="{B184D807-D204-4047-84E9-2ABEFABE58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24704" y="5034240"/>
            <a:ext cx="244014" cy="244014"/>
          </a:xfrm>
          <a:prstGeom prst="rect">
            <a:avLst/>
          </a:prstGeom>
        </p:spPr>
      </p:pic>
    </p:spTree>
    <p:extLst>
      <p:ext uri="{BB962C8B-B14F-4D97-AF65-F5344CB8AC3E}">
        <p14:creationId xmlns:p14="http://schemas.microsoft.com/office/powerpoint/2010/main" val="313709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Research Activity:</a:t>
            </a:r>
            <a:br>
              <a:rPr lang="en-US" dirty="0"/>
            </a:br>
            <a:r>
              <a:rPr lang="en-US" dirty="0">
                <a:solidFill>
                  <a:schemeClr val="accent5"/>
                </a:solidFill>
                <a:ea typeface="Helvetica Neue" panose="02000503000000020004" pitchFamily="2" charset="0"/>
                <a:cs typeface="Helvetica Neue" panose="02000503000000020004" pitchFamily="2" charset="0"/>
              </a:rPr>
              <a:t>Exploration of FLOSS Bug Reports Repositories</a:t>
            </a:r>
            <a:endParaRPr lang="en-US" dirty="0">
              <a:solidFill>
                <a:schemeClr val="accent5"/>
              </a:solidFill>
            </a:endParaRPr>
          </a:p>
        </p:txBody>
      </p:sp>
      <p:pic>
        <p:nvPicPr>
          <p:cNvPr id="26" name="Picture 25">
            <a:extLst>
              <a:ext uri="{FF2B5EF4-FFF2-40B4-BE49-F238E27FC236}">
                <a16:creationId xmlns:a16="http://schemas.microsoft.com/office/drawing/2014/main" id="{DA83967E-AAB4-5A4F-BCDE-0C784237CBB3}"/>
              </a:ext>
            </a:extLst>
          </p:cNvPr>
          <p:cNvPicPr>
            <a:picLocks noChangeAspect="1"/>
          </p:cNvPicPr>
          <p:nvPr/>
        </p:nvPicPr>
        <p:blipFill>
          <a:blip r:embed="rId2"/>
          <a:stretch>
            <a:fillRect/>
          </a:stretch>
        </p:blipFill>
        <p:spPr>
          <a:xfrm>
            <a:off x="12423005" y="1695797"/>
            <a:ext cx="7431378" cy="6286400"/>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Cassandra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Spark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Netbeans</a:t>
            </a:r>
            <a:endPar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 name="Picture 1">
            <a:extLst>
              <a:ext uri="{FF2B5EF4-FFF2-40B4-BE49-F238E27FC236}">
                <a16:creationId xmlns:a16="http://schemas.microsoft.com/office/drawing/2014/main" id="{175C8109-D94C-774F-A00D-9532A31B54B1}"/>
              </a:ext>
            </a:extLst>
          </p:cNvPr>
          <p:cNvPicPr>
            <a:picLocks noChangeAspect="1"/>
          </p:cNvPicPr>
          <p:nvPr/>
        </p:nvPicPr>
        <p:blipFill>
          <a:blip r:embed="rId3"/>
          <a:stretch>
            <a:fillRect/>
          </a:stretch>
        </p:blipFill>
        <p:spPr>
          <a:xfrm>
            <a:off x="2690503" y="1483405"/>
            <a:ext cx="8675088" cy="5114618"/>
          </a:xfrm>
          <a:prstGeom prst="rect">
            <a:avLst/>
          </a:prstGeom>
        </p:spPr>
      </p:pic>
    </p:spTree>
    <p:extLst>
      <p:ext uri="{BB962C8B-B14F-4D97-AF65-F5344CB8AC3E}">
        <p14:creationId xmlns:p14="http://schemas.microsoft.com/office/powerpoint/2010/main" val="251484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Research Activity:</a:t>
            </a:r>
            <a:br>
              <a:rPr lang="en-US" dirty="0"/>
            </a:br>
            <a:r>
              <a:rPr lang="en-US" dirty="0">
                <a:solidFill>
                  <a:schemeClr val="accent5"/>
                </a:solidFill>
                <a:ea typeface="Helvetica Neue" panose="02000503000000020004" pitchFamily="2" charset="0"/>
                <a:cs typeface="Helvetica Neue" panose="02000503000000020004" pitchFamily="2" charset="0"/>
              </a:rPr>
              <a:t>Exploration of FLOSS Bug Reports Repositories</a:t>
            </a:r>
            <a:endParaRPr lang="en-US" dirty="0">
              <a:solidFill>
                <a:schemeClr val="accent5"/>
              </a:solidFill>
            </a:endParaRPr>
          </a:p>
        </p:txBody>
      </p:sp>
      <p:pic>
        <p:nvPicPr>
          <p:cNvPr id="3" name="Picture 2">
            <a:extLst>
              <a:ext uri="{FF2B5EF4-FFF2-40B4-BE49-F238E27FC236}">
                <a16:creationId xmlns:a16="http://schemas.microsoft.com/office/drawing/2014/main" id="{90200F2F-61E9-2148-B20A-112A3066CD07}"/>
              </a:ext>
            </a:extLst>
          </p:cNvPr>
          <p:cNvPicPr preferRelativeResize="0">
            <a:picLocks/>
          </p:cNvPicPr>
          <p:nvPr/>
        </p:nvPicPr>
        <p:blipFill rotWithShape="1">
          <a:blip r:embed="rId2"/>
          <a:srcRect l="4367" t="3376" r="4591" b="3165"/>
          <a:stretch/>
        </p:blipFill>
        <p:spPr>
          <a:xfrm rot="5400000">
            <a:off x="4685339" y="-299038"/>
            <a:ext cx="4794652" cy="8784324"/>
          </a:xfrm>
          <a:prstGeom prst="rect">
            <a:avLst/>
          </a:prstGeom>
        </p:spPr>
      </p:pic>
      <p:pic>
        <p:nvPicPr>
          <p:cNvPr id="26" name="Picture 25">
            <a:extLst>
              <a:ext uri="{FF2B5EF4-FFF2-40B4-BE49-F238E27FC236}">
                <a16:creationId xmlns:a16="http://schemas.microsoft.com/office/drawing/2014/main" id="{DA83967E-AAB4-5A4F-BCDE-0C784237CBB3}"/>
              </a:ext>
            </a:extLst>
          </p:cNvPr>
          <p:cNvPicPr>
            <a:picLocks noChangeAspect="1"/>
          </p:cNvPicPr>
          <p:nvPr/>
        </p:nvPicPr>
        <p:blipFill>
          <a:blip r:embed="rId3"/>
          <a:stretch>
            <a:fillRect/>
          </a:stretch>
        </p:blipFill>
        <p:spPr>
          <a:xfrm>
            <a:off x="12423005" y="1695797"/>
            <a:ext cx="7431378" cy="6286400"/>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Cassandra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Spark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Netbeans</a:t>
            </a:r>
            <a:endPar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7917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6" y="365125"/>
            <a:ext cx="10515600" cy="935152"/>
          </a:xfrm>
        </p:spPr>
        <p:txBody>
          <a:bodyPr>
            <a:normAutofit fontScale="90000"/>
          </a:bodyPr>
          <a:lstStyle/>
          <a:p>
            <a:r>
              <a:rPr lang="en-US" dirty="0"/>
              <a:t>Research Activity:</a:t>
            </a:r>
            <a:br>
              <a:rPr lang="en-US" dirty="0"/>
            </a:br>
            <a:r>
              <a:rPr lang="en-US" dirty="0">
                <a:solidFill>
                  <a:schemeClr val="accent5"/>
                </a:solidFill>
                <a:ea typeface="Helvetica Neue" panose="02000503000000020004" pitchFamily="2" charset="0"/>
                <a:cs typeface="Helvetica Neue" panose="02000503000000020004" pitchFamily="2" charset="0"/>
              </a:rPr>
              <a:t>Exploration of FLOSS Bug Reports Repositories</a:t>
            </a:r>
            <a:endParaRPr lang="en-US" dirty="0">
              <a:solidFill>
                <a:schemeClr val="accent5"/>
              </a:solidFill>
            </a:endParaRPr>
          </a:p>
        </p:txBody>
      </p:sp>
      <p:pic>
        <p:nvPicPr>
          <p:cNvPr id="10" name="Picture 9">
            <a:extLst>
              <a:ext uri="{FF2B5EF4-FFF2-40B4-BE49-F238E27FC236}">
                <a16:creationId xmlns:a16="http://schemas.microsoft.com/office/drawing/2014/main" id="{43961CAB-E5C2-A443-B654-006B8B575EC0}"/>
              </a:ext>
            </a:extLst>
          </p:cNvPr>
          <p:cNvPicPr preferRelativeResize="0">
            <a:picLocks/>
          </p:cNvPicPr>
          <p:nvPr/>
        </p:nvPicPr>
        <p:blipFill>
          <a:blip r:embed="rId2"/>
          <a:stretch>
            <a:fillRect/>
          </a:stretch>
        </p:blipFill>
        <p:spPr>
          <a:xfrm>
            <a:off x="3335961" y="1300277"/>
            <a:ext cx="6381779" cy="5557723"/>
          </a:xfrm>
          <a:prstGeom prst="rect">
            <a:avLst/>
          </a:prstGeom>
        </p:spPr>
      </p:pic>
      <p:pic>
        <p:nvPicPr>
          <p:cNvPr id="26" name="Picture 25">
            <a:extLst>
              <a:ext uri="{FF2B5EF4-FFF2-40B4-BE49-F238E27FC236}">
                <a16:creationId xmlns:a16="http://schemas.microsoft.com/office/drawing/2014/main" id="{DA83967E-AAB4-5A4F-BCDE-0C784237CBB3}"/>
              </a:ext>
            </a:extLst>
          </p:cNvPr>
          <p:cNvPicPr>
            <a:picLocks noChangeAspect="1"/>
          </p:cNvPicPr>
          <p:nvPr/>
        </p:nvPicPr>
        <p:blipFill>
          <a:blip r:embed="rId3"/>
          <a:stretch>
            <a:fillRect/>
          </a:stretch>
        </p:blipFill>
        <p:spPr>
          <a:xfrm>
            <a:off x="12423005" y="1695797"/>
            <a:ext cx="7431378" cy="6286400"/>
          </a:xfrm>
          <a:prstGeom prst="rect">
            <a:avLst/>
          </a:prstGeom>
        </p:spPr>
      </p:pic>
      <p:sp>
        <p:nvSpPr>
          <p:cNvPr id="7" name="TextBox 6">
            <a:extLst>
              <a:ext uri="{FF2B5EF4-FFF2-40B4-BE49-F238E27FC236}">
                <a16:creationId xmlns:a16="http://schemas.microsoft.com/office/drawing/2014/main" id="{6FCE75D7-3C55-6E4B-BA4A-E5A8AFFA662D}"/>
              </a:ext>
            </a:extLst>
          </p:cNvPr>
          <p:cNvSpPr txBox="1"/>
          <p:nvPr/>
        </p:nvSpPr>
        <p:spPr>
          <a:xfrm>
            <a:off x="498764" y="1695797"/>
            <a:ext cx="4383479" cy="3616375"/>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Cassandra</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Spark </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Hadoop</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Eclipse</a:t>
            </a:r>
          </a:p>
          <a:p>
            <a:pPr marL="342900" indent="-342900">
              <a:lnSpc>
                <a:spcPct val="150000"/>
              </a:lnSpc>
              <a:buClr>
                <a:schemeClr val="accent5"/>
              </a:buClr>
              <a:buSzPct val="120000"/>
              <a:buFont typeface="Apple Symbols" panose="02000000000000000000" pitchFamily="2" charset="-79"/>
              <a:buChar char="⌗"/>
            </a:pPr>
            <a:r>
              <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Mozilla</a:t>
            </a:r>
          </a:p>
          <a:p>
            <a:pPr marL="342900" indent="-342900">
              <a:lnSpc>
                <a:spcPct val="150000"/>
              </a:lnSpc>
              <a:buClr>
                <a:schemeClr val="accent5"/>
              </a:buClr>
              <a:buSzPct val="120000"/>
              <a:buFont typeface="Apple Symbols" panose="02000000000000000000" pitchFamily="2" charset="-79"/>
              <a:buChar char="⌗"/>
            </a:pPr>
            <a:r>
              <a:rPr lang="en-US" sz="26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Netbeans</a:t>
            </a:r>
            <a:endParaRPr lang="en-US" sz="26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8919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B8A95-8F7D-4849-8A1E-A2AB801BADAE}"/>
              </a:ext>
            </a:extLst>
          </p:cNvPr>
          <p:cNvSpPr>
            <a:spLocks noGrp="1"/>
          </p:cNvSpPr>
          <p:nvPr>
            <p:ph type="title"/>
          </p:nvPr>
        </p:nvSpPr>
        <p:spPr>
          <a:xfrm>
            <a:off x="372685" y="365125"/>
            <a:ext cx="11586233" cy="935152"/>
          </a:xfrm>
        </p:spPr>
        <p:txBody>
          <a:bodyPr>
            <a:normAutofit fontScale="90000"/>
          </a:bodyPr>
          <a:lstStyle/>
          <a:p>
            <a:r>
              <a:rPr lang="en-US" dirty="0"/>
              <a:t>Research Activity:</a:t>
            </a:r>
            <a:br>
              <a:rPr lang="en-US" dirty="0"/>
            </a:br>
            <a:r>
              <a:rPr lang="en-US" sz="4000" dirty="0">
                <a:solidFill>
                  <a:schemeClr val="accent5"/>
                </a:solidFill>
                <a:ea typeface="Helvetica Neue" panose="02000503000000020004" pitchFamily="2" charset="0"/>
                <a:cs typeface="Helvetica Neue" panose="02000503000000020004" pitchFamily="2" charset="0"/>
              </a:rPr>
              <a:t>Preparing and Performing Machine Learning Experiments</a:t>
            </a:r>
            <a:endParaRPr lang="en-US" dirty="0">
              <a:solidFill>
                <a:schemeClr val="accent5"/>
              </a:solidFill>
            </a:endParaRPr>
          </a:p>
        </p:txBody>
      </p:sp>
      <p:sp>
        <p:nvSpPr>
          <p:cNvPr id="5" name="Rounded Rectangle 4">
            <a:extLst>
              <a:ext uri="{FF2B5EF4-FFF2-40B4-BE49-F238E27FC236}">
                <a16:creationId xmlns:a16="http://schemas.microsoft.com/office/drawing/2014/main" id="{6312A757-2691-844F-9AA4-87BFF98C353A}"/>
              </a:ext>
            </a:extLst>
          </p:cNvPr>
          <p:cNvSpPr/>
          <p:nvPr/>
        </p:nvSpPr>
        <p:spPr>
          <a:xfrm>
            <a:off x="372689" y="1662792"/>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 Extraction</a:t>
            </a:r>
          </a:p>
        </p:txBody>
      </p:sp>
      <p:sp>
        <p:nvSpPr>
          <p:cNvPr id="6" name="Rounded Rectangle 5">
            <a:extLst>
              <a:ext uri="{FF2B5EF4-FFF2-40B4-BE49-F238E27FC236}">
                <a16:creationId xmlns:a16="http://schemas.microsoft.com/office/drawing/2014/main" id="{7E21EB5D-EBC7-DE41-99B3-6CC18D937AD7}"/>
              </a:ext>
            </a:extLst>
          </p:cNvPr>
          <p:cNvSpPr/>
          <p:nvPr/>
        </p:nvSpPr>
        <p:spPr>
          <a:xfrm>
            <a:off x="372686" y="2329103"/>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Data Preprocessing</a:t>
            </a:r>
          </a:p>
        </p:txBody>
      </p:sp>
      <p:sp>
        <p:nvSpPr>
          <p:cNvPr id="7" name="Rounded Rectangle 6">
            <a:extLst>
              <a:ext uri="{FF2B5EF4-FFF2-40B4-BE49-F238E27FC236}">
                <a16:creationId xmlns:a16="http://schemas.microsoft.com/office/drawing/2014/main" id="{C1C20D32-020F-7B44-938F-3DA3A84B53A1}"/>
              </a:ext>
            </a:extLst>
          </p:cNvPr>
          <p:cNvSpPr/>
          <p:nvPr/>
        </p:nvSpPr>
        <p:spPr>
          <a:xfrm>
            <a:off x="372686" y="2995414"/>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Extraction </a:t>
            </a:r>
          </a:p>
        </p:txBody>
      </p:sp>
      <p:sp>
        <p:nvSpPr>
          <p:cNvPr id="8" name="Rounded Rectangle 7">
            <a:extLst>
              <a:ext uri="{FF2B5EF4-FFF2-40B4-BE49-F238E27FC236}">
                <a16:creationId xmlns:a16="http://schemas.microsoft.com/office/drawing/2014/main" id="{F1AAB2A7-B5EB-B84B-A010-0642E7826FD0}"/>
              </a:ext>
            </a:extLst>
          </p:cNvPr>
          <p:cNvSpPr/>
          <p:nvPr/>
        </p:nvSpPr>
        <p:spPr>
          <a:xfrm>
            <a:off x="372686" y="3661725"/>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Feature Reduction</a:t>
            </a:r>
          </a:p>
        </p:txBody>
      </p:sp>
      <p:cxnSp>
        <p:nvCxnSpPr>
          <p:cNvPr id="12" name="Straight Arrow Connector 11">
            <a:extLst>
              <a:ext uri="{FF2B5EF4-FFF2-40B4-BE49-F238E27FC236}">
                <a16:creationId xmlns:a16="http://schemas.microsoft.com/office/drawing/2014/main" id="{08F7CE3D-450E-DE4A-8105-BF09800E6C20}"/>
              </a:ext>
            </a:extLst>
          </p:cNvPr>
          <p:cNvCxnSpPr>
            <a:cxnSpLocks/>
            <a:stCxn id="5" idx="2"/>
            <a:endCxn id="6" idx="0"/>
          </p:cNvCxnSpPr>
          <p:nvPr/>
        </p:nvCxnSpPr>
        <p:spPr>
          <a:xfrm flipH="1">
            <a:off x="1416686" y="2094792"/>
            <a:ext cx="3"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C5BF8-DEC2-EB49-8883-C32F83FB42FB}"/>
              </a:ext>
            </a:extLst>
          </p:cNvPr>
          <p:cNvCxnSpPr>
            <a:cxnSpLocks/>
            <a:stCxn id="6" idx="2"/>
            <a:endCxn id="7" idx="0"/>
          </p:cNvCxnSpPr>
          <p:nvPr/>
        </p:nvCxnSpPr>
        <p:spPr>
          <a:xfrm>
            <a:off x="1416686" y="2761103"/>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5A062A-FCD0-3248-BC88-9B302489E945}"/>
              </a:ext>
            </a:extLst>
          </p:cNvPr>
          <p:cNvCxnSpPr>
            <a:cxnSpLocks/>
            <a:stCxn id="7" idx="2"/>
            <a:endCxn id="8" idx="0"/>
          </p:cNvCxnSpPr>
          <p:nvPr/>
        </p:nvCxnSpPr>
        <p:spPr>
          <a:xfrm>
            <a:off x="1416686" y="3427414"/>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B597FCB-DFD1-7944-B37F-D70D2FA8931D}"/>
              </a:ext>
            </a:extLst>
          </p:cNvPr>
          <p:cNvSpPr/>
          <p:nvPr/>
        </p:nvSpPr>
        <p:spPr>
          <a:xfrm>
            <a:off x="372686" y="4328036"/>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Training and Testing</a:t>
            </a:r>
          </a:p>
        </p:txBody>
      </p:sp>
      <p:cxnSp>
        <p:nvCxnSpPr>
          <p:cNvPr id="21" name="Straight Arrow Connector 20">
            <a:extLst>
              <a:ext uri="{FF2B5EF4-FFF2-40B4-BE49-F238E27FC236}">
                <a16:creationId xmlns:a16="http://schemas.microsoft.com/office/drawing/2014/main" id="{D8057D59-C3B9-9744-83B6-7A20F322DAE8}"/>
              </a:ext>
            </a:extLst>
          </p:cNvPr>
          <p:cNvCxnSpPr>
            <a:cxnSpLocks/>
            <a:stCxn id="8" idx="2"/>
            <a:endCxn id="20" idx="0"/>
          </p:cNvCxnSpPr>
          <p:nvPr/>
        </p:nvCxnSpPr>
        <p:spPr>
          <a:xfrm>
            <a:off x="1416686" y="4093725"/>
            <a:ext cx="0" cy="23431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DECBF-358E-9A4F-9550-2E573B4C84B2}"/>
              </a:ext>
            </a:extLst>
          </p:cNvPr>
          <p:cNvSpPr txBox="1"/>
          <p:nvPr/>
        </p:nvSpPr>
        <p:spPr>
          <a:xfrm>
            <a:off x="2489661" y="1570963"/>
            <a:ext cx="9469258" cy="400110"/>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From Cassandra, Hadoop and Spark Jira repositories.</a:t>
            </a:r>
          </a:p>
        </p:txBody>
      </p:sp>
      <p:sp>
        <p:nvSpPr>
          <p:cNvPr id="16" name="TextBox 15">
            <a:extLst>
              <a:ext uri="{FF2B5EF4-FFF2-40B4-BE49-F238E27FC236}">
                <a16:creationId xmlns:a16="http://schemas.microsoft.com/office/drawing/2014/main" id="{7F499D0A-8602-6244-A709-B6EB4A80AE60}"/>
              </a:ext>
            </a:extLst>
          </p:cNvPr>
          <p:cNvSpPr txBox="1"/>
          <p:nvPr/>
        </p:nvSpPr>
        <p:spPr>
          <a:xfrm>
            <a:off x="2489661" y="2238076"/>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Type checking, normalizing, conversion, fix and imputation</a:t>
            </a:r>
          </a:p>
        </p:txBody>
      </p:sp>
      <p:sp>
        <p:nvSpPr>
          <p:cNvPr id="28" name="Rounded Rectangle 27">
            <a:extLst>
              <a:ext uri="{FF2B5EF4-FFF2-40B4-BE49-F238E27FC236}">
                <a16:creationId xmlns:a16="http://schemas.microsoft.com/office/drawing/2014/main" id="{C138B507-21DD-1B44-AC58-F5AB27195C50}"/>
              </a:ext>
            </a:extLst>
          </p:cNvPr>
          <p:cNvSpPr/>
          <p:nvPr/>
        </p:nvSpPr>
        <p:spPr>
          <a:xfrm>
            <a:off x="372686" y="4994347"/>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Evaluation Results</a:t>
            </a:r>
          </a:p>
        </p:txBody>
      </p:sp>
      <p:cxnSp>
        <p:nvCxnSpPr>
          <p:cNvPr id="29" name="Straight Arrow Connector 28">
            <a:extLst>
              <a:ext uri="{FF2B5EF4-FFF2-40B4-BE49-F238E27FC236}">
                <a16:creationId xmlns:a16="http://schemas.microsoft.com/office/drawing/2014/main" id="{7DB9E79E-DF2A-B34E-96A7-6ECDEC26007C}"/>
              </a:ext>
            </a:extLst>
          </p:cNvPr>
          <p:cNvCxnSpPr>
            <a:cxnSpLocks/>
            <a:endCxn id="28" idx="0"/>
          </p:cNvCxnSpPr>
          <p:nvPr/>
        </p:nvCxnSpPr>
        <p:spPr>
          <a:xfrm flipH="1">
            <a:off x="1416686" y="4691619"/>
            <a:ext cx="14488" cy="30272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647FB42-03D2-FD4E-8FDE-057389973A7D}"/>
              </a:ext>
            </a:extLst>
          </p:cNvPr>
          <p:cNvSpPr txBox="1"/>
          <p:nvPr/>
        </p:nvSpPr>
        <p:spPr>
          <a:xfrm>
            <a:off x="2489661" y="2997757"/>
            <a:ext cx="9090995" cy="400110"/>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Text mining activities and vector weighting with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tf-idf</a:t>
            </a:r>
            <a:endParaRPr lang="en-US"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TextBox 31">
            <a:extLst>
              <a:ext uri="{FF2B5EF4-FFF2-40B4-BE49-F238E27FC236}">
                <a16:creationId xmlns:a16="http://schemas.microsoft.com/office/drawing/2014/main" id="{6A6374D2-E4F3-F548-88A4-09461926234C}"/>
              </a:ext>
            </a:extLst>
          </p:cNvPr>
          <p:cNvSpPr txBox="1"/>
          <p:nvPr/>
        </p:nvSpPr>
        <p:spPr>
          <a:xfrm>
            <a:off x="2489661" y="3543304"/>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PCA and T-</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Sne</a:t>
            </a:r>
            <a:endPar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08A84B12-3A20-7040-BC9C-E2F675CF508E}"/>
              </a:ext>
            </a:extLst>
          </p:cNvPr>
          <p:cNvSpPr txBox="1"/>
          <p:nvPr/>
        </p:nvSpPr>
        <p:spPr>
          <a:xfrm>
            <a:off x="7479684" y="4977067"/>
            <a:ext cx="4267200" cy="1477328"/>
          </a:xfrm>
          <a:prstGeom prst="rect">
            <a:avLst/>
          </a:prstGeom>
          <a:noFill/>
          <a:ln>
            <a:solidFill>
              <a:schemeClr val="tx2"/>
            </a:solidFill>
          </a:ln>
        </p:spPr>
        <p:txBody>
          <a:bodyPr wrap="square" rtlCol="0">
            <a:spAutoFit/>
          </a:bodyPr>
          <a:lstStyle/>
          <a:p>
            <a:r>
              <a:rPr lang="en-US" sz="2400" b="1" dirty="0">
                <a:solidFill>
                  <a:schemeClr val="tx2"/>
                </a:solidFill>
              </a:rPr>
              <a:t>Tools:</a:t>
            </a:r>
            <a:endParaRPr lang="en-US" sz="3200" b="1" dirty="0">
              <a:solidFill>
                <a:schemeClr val="tx2"/>
              </a:solidFill>
            </a:endParaRPr>
          </a:p>
          <a:p>
            <a:r>
              <a:rPr lang="en-US" sz="2200" dirty="0">
                <a:solidFill>
                  <a:schemeClr val="tx2"/>
                </a:solidFill>
              </a:rPr>
              <a:t># Java and R</a:t>
            </a:r>
          </a:p>
          <a:p>
            <a:r>
              <a:rPr lang="en-US" sz="2200" dirty="0">
                <a:solidFill>
                  <a:schemeClr val="tx2"/>
                </a:solidFill>
              </a:rPr>
              <a:t># R libraries (caret, tm, </a:t>
            </a:r>
            <a:r>
              <a:rPr lang="en-US" sz="2200" dirty="0" err="1">
                <a:solidFill>
                  <a:schemeClr val="tx2"/>
                </a:solidFill>
              </a:rPr>
              <a:t>snowballc</a:t>
            </a:r>
            <a:r>
              <a:rPr lang="en-US" sz="2200" dirty="0">
                <a:solidFill>
                  <a:schemeClr val="tx2"/>
                </a:solidFill>
              </a:rPr>
              <a:t>)</a:t>
            </a:r>
          </a:p>
          <a:p>
            <a:r>
              <a:rPr lang="en-US" sz="2200" dirty="0">
                <a:solidFill>
                  <a:schemeClr val="tx2"/>
                </a:solidFill>
              </a:rPr>
              <a:t># Google and Aws Cloud</a:t>
            </a:r>
          </a:p>
        </p:txBody>
      </p:sp>
      <p:sp>
        <p:nvSpPr>
          <p:cNvPr id="33" name="TextBox 32">
            <a:extLst>
              <a:ext uri="{FF2B5EF4-FFF2-40B4-BE49-F238E27FC236}">
                <a16:creationId xmlns:a16="http://schemas.microsoft.com/office/drawing/2014/main" id="{59C18247-4058-A942-9F16-D342984A4B8A}"/>
              </a:ext>
            </a:extLst>
          </p:cNvPr>
          <p:cNvSpPr txBox="1"/>
          <p:nvPr/>
        </p:nvSpPr>
        <p:spPr>
          <a:xfrm>
            <a:off x="2489661" y="4294806"/>
            <a:ext cx="9090995" cy="707886"/>
          </a:xfrm>
          <a:prstGeom prst="rect">
            <a:avLst/>
          </a:prstGeom>
          <a:noFill/>
        </p:spPr>
        <p:txBody>
          <a:bodyPr wrap="square" rtlCol="0">
            <a:spAutoFit/>
          </a:bodyPr>
          <a:lstStyle/>
          <a:p>
            <a:pPr marL="342900" indent="-342900">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Repeated k-fold for cv,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knn</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näive</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bayes</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svm</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random forest and </a:t>
            </a:r>
            <a:r>
              <a:rPr lang="en-US" sz="2000" dirty="0" err="1">
                <a:solidFill>
                  <a:schemeClr val="tx2"/>
                </a:solidFill>
                <a:latin typeface="Helvetica Neue" panose="02000503000000020004" pitchFamily="2" charset="0"/>
                <a:ea typeface="Helvetica Neue" panose="02000503000000020004" pitchFamily="2" charset="0"/>
                <a:cs typeface="Helvetica Neue" panose="02000503000000020004" pitchFamily="2" charset="0"/>
              </a:rPr>
              <a:t>nnet</a:t>
            </a: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for prediction.</a:t>
            </a:r>
          </a:p>
        </p:txBody>
      </p:sp>
      <p:sp>
        <p:nvSpPr>
          <p:cNvPr id="34" name="TextBox 33">
            <a:extLst>
              <a:ext uri="{FF2B5EF4-FFF2-40B4-BE49-F238E27FC236}">
                <a16:creationId xmlns:a16="http://schemas.microsoft.com/office/drawing/2014/main" id="{00C3035C-655C-6D4F-B3FB-E42D97A4524B}"/>
              </a:ext>
            </a:extLst>
          </p:cNvPr>
          <p:cNvSpPr txBox="1"/>
          <p:nvPr/>
        </p:nvSpPr>
        <p:spPr>
          <a:xfrm>
            <a:off x="2489661" y="4954852"/>
            <a:ext cx="9090995" cy="494879"/>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Accuracy, recall, precision, f-measure</a:t>
            </a:r>
          </a:p>
        </p:txBody>
      </p:sp>
      <p:sp>
        <p:nvSpPr>
          <p:cNvPr id="53" name="Rounded Rectangle 52">
            <a:extLst>
              <a:ext uri="{FF2B5EF4-FFF2-40B4-BE49-F238E27FC236}">
                <a16:creationId xmlns:a16="http://schemas.microsoft.com/office/drawing/2014/main" id="{BE8A9599-5C46-6A4D-B2C4-110628D2BCFA}"/>
              </a:ext>
            </a:extLst>
          </p:cNvPr>
          <p:cNvSpPr/>
          <p:nvPr/>
        </p:nvSpPr>
        <p:spPr>
          <a:xfrm>
            <a:off x="372686" y="5660659"/>
            <a:ext cx="2088000" cy="432000"/>
          </a:xfrm>
          <a:prstGeom prst="round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2"/>
                </a:solidFill>
              </a:rPr>
              <a:t>Statistical Tests</a:t>
            </a:r>
          </a:p>
        </p:txBody>
      </p:sp>
      <p:cxnSp>
        <p:nvCxnSpPr>
          <p:cNvPr id="63" name="Straight Arrow Connector 62">
            <a:extLst>
              <a:ext uri="{FF2B5EF4-FFF2-40B4-BE49-F238E27FC236}">
                <a16:creationId xmlns:a16="http://schemas.microsoft.com/office/drawing/2014/main" id="{7263C3D4-2562-9141-B112-A99A77D4A493}"/>
              </a:ext>
            </a:extLst>
          </p:cNvPr>
          <p:cNvCxnSpPr>
            <a:cxnSpLocks/>
            <a:stCxn id="28" idx="2"/>
            <a:endCxn id="53" idx="0"/>
          </p:cNvCxnSpPr>
          <p:nvPr/>
        </p:nvCxnSpPr>
        <p:spPr>
          <a:xfrm>
            <a:off x="1416686" y="5426347"/>
            <a:ext cx="0" cy="234312"/>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5BEDFE9-426F-DF4F-BC42-2A37D771AEE7}"/>
              </a:ext>
            </a:extLst>
          </p:cNvPr>
          <p:cNvSpPr txBox="1"/>
          <p:nvPr/>
        </p:nvSpPr>
        <p:spPr>
          <a:xfrm>
            <a:off x="2489661" y="5543448"/>
            <a:ext cx="9090995" cy="535083"/>
          </a:xfrm>
          <a:prstGeom prst="rect">
            <a:avLst/>
          </a:prstGeom>
          <a:noFill/>
        </p:spPr>
        <p:txBody>
          <a:bodyPr wrap="square" rtlCol="0">
            <a:spAutoFit/>
          </a:bodyPr>
          <a:lstStyle/>
          <a:p>
            <a:pPr marL="342900" indent="-342900">
              <a:lnSpc>
                <a:spcPct val="150000"/>
              </a:lnSpc>
              <a:buClr>
                <a:schemeClr val="accent5"/>
              </a:buClr>
              <a:buSzPct val="120000"/>
              <a:buFont typeface="Apple Symbols" panose="02000000000000000000" pitchFamily="2" charset="-79"/>
              <a:buChar char="⌗"/>
            </a:pPr>
            <a:r>
              <a:rPr lang="en-US" sz="20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Friedman</a:t>
            </a:r>
            <a:r>
              <a:rPr lang="en-US" sz="22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 </a:t>
            </a:r>
          </a:p>
        </p:txBody>
      </p:sp>
    </p:spTree>
    <p:extLst>
      <p:ext uri="{BB962C8B-B14F-4D97-AF65-F5344CB8AC3E}">
        <p14:creationId xmlns:p14="http://schemas.microsoft.com/office/powerpoint/2010/main" val="947400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1129</Words>
  <Application>Microsoft Macintosh PowerPoint</Application>
  <PresentationFormat>Widescreen</PresentationFormat>
  <Paragraphs>328</Paragraphs>
  <Slides>29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 Symbols</vt:lpstr>
      <vt:lpstr>Arial</vt:lpstr>
      <vt:lpstr>Calibri</vt:lpstr>
      <vt:lpstr>Calibri Light</vt:lpstr>
      <vt:lpstr>Helvetica Neue</vt:lpstr>
      <vt:lpstr>Helvetica Neue Light</vt:lpstr>
      <vt:lpstr>Noto Nastaliq Urdu</vt:lpstr>
      <vt:lpstr>Office Theme</vt:lpstr>
      <vt:lpstr>Improving Bug Report Severity Level Prediction on Free/Libre Open Source Software Doctorate Qualifying Exam </vt:lpstr>
      <vt:lpstr>Context: Bug Report and Bug Tracking System</vt:lpstr>
      <vt:lpstr>Main research goal:</vt:lpstr>
      <vt:lpstr>Motivation: Severity level is a critical variable for prioritization </vt:lpstr>
      <vt:lpstr>Research Activities: The roadmap to meet our main research goal </vt:lpstr>
      <vt:lpstr>Research Activity: Exploration of FLOSS Bug Reports Repositories</vt:lpstr>
      <vt:lpstr>Research Activity: Exploration of FLOSS Bug Reports Repositories</vt:lpstr>
      <vt:lpstr>Research Activity: Exploration of FLOSS Bug Reports Repositories</vt:lpstr>
      <vt:lpstr>Research Activity: Preparing and Performing Machine Learning Experiments</vt:lpstr>
      <vt:lpstr>Research Activity: Paper submission and learning with peers reviews</vt:lpstr>
      <vt:lpstr>Research Activity: Bug Report Severity Prediction Mapping Review</vt:lpstr>
      <vt:lpstr>Research Activity: Bug Report Severity Prediction Mapping Review</vt:lpstr>
      <vt:lpstr>Research Activity: Identifying main problems, gaps e opportunities</vt:lpstr>
      <vt:lpstr>Problem(1): Predicting short-lived bug report severity level seems to be useless</vt:lpstr>
      <vt:lpstr>Problem(1): Predicting short-lived bug report severity level seems to be useless</vt:lpstr>
      <vt:lpstr>Problem(1): Modeling Temporal Context of Long-lived Bug Report</vt:lpstr>
      <vt:lpstr>Problem (1): Modeling of Long-Lived Bug Reports Temporal Context</vt:lpstr>
      <vt:lpstr>Problem (2): Imbalanced Data</vt:lpstr>
      <vt:lpstr>Problem(3): High dimensionality data</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Proposing New Learning Models for Bug Report Severity Prediction</vt:lpstr>
      <vt:lpstr>Research Activity: Implementing and Evaluation New Learning Models for Bug Report Severity Prediction</vt:lpstr>
      <vt:lpstr>Contributions:</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Luiz Alberto Ferreira Gomes</dc:creator>
  <cp:lastModifiedBy>Luiz Alberto Ferreira Gomes</cp:lastModifiedBy>
  <cp:revision>187</cp:revision>
  <dcterms:created xsi:type="dcterms:W3CDTF">2018-09-04T12:06:54Z</dcterms:created>
  <dcterms:modified xsi:type="dcterms:W3CDTF">2018-09-13T23:21:08Z</dcterms:modified>
</cp:coreProperties>
</file>