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71" r:id="rId3"/>
    <p:sldId id="269" r:id="rId4"/>
    <p:sldId id="289" r:id="rId5"/>
    <p:sldId id="292" r:id="rId6"/>
    <p:sldId id="273" r:id="rId7"/>
    <p:sldId id="275" r:id="rId8"/>
    <p:sldId id="274" r:id="rId9"/>
    <p:sldId id="293" r:id="rId10"/>
    <p:sldId id="294" r:id="rId11"/>
    <p:sldId id="290" r:id="rId12"/>
    <p:sldId id="291" r:id="rId13"/>
    <p:sldId id="286" r:id="rId14"/>
    <p:sldId id="287" r:id="rId15"/>
    <p:sldId id="288" r:id="rId16"/>
    <p:sldId id="285" r:id="rId17"/>
    <p:sldId id="284" r:id="rId18"/>
    <p:sldId id="276" r:id="rId19"/>
    <p:sldId id="277" r:id="rId20"/>
    <p:sldId id="278" r:id="rId21"/>
    <p:sldId id="279" r:id="rId22"/>
    <p:sldId id="280" r:id="rId23"/>
    <p:sldId id="281" r:id="rId24"/>
    <p:sldId id="282" r:id="rId25"/>
    <p:sldId id="270" r:id="rId26"/>
    <p:sldId id="259" r:id="rId27"/>
    <p:sldId id="261" r:id="rId28"/>
    <p:sldId id="263" r:id="rId29"/>
    <p:sldId id="264" r:id="rId30"/>
    <p:sldId id="265" r:id="rId31"/>
    <p:sldId id="2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3B20"/>
    <a:srgbClr val="C71CC1"/>
    <a:srgbClr val="FED976"/>
    <a:srgbClr val="A582DB"/>
    <a:srgbClr val="41C6C9"/>
    <a:srgbClr val="BE1325"/>
    <a:srgbClr val="FD8D3C"/>
    <a:srgbClr val="FEB24C"/>
    <a:srgbClr val="FFFFB3"/>
    <a:srgbClr val="501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4"/>
    <p:restoredTop sz="78356"/>
  </p:normalViewPr>
  <p:slideViewPr>
    <p:cSldViewPr snapToGrid="0" snapToObjects="1">
      <p:cViewPr varScale="1">
        <p:scale>
          <a:sx n="72" d="100"/>
          <a:sy n="72" d="100"/>
        </p:scale>
        <p:origin x="22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2657-DA59-D243-89C6-AF73D2D9529D}" type="datetimeFigureOut">
              <a:rPr lang="en-US" smtClean="0"/>
              <a:t>9/13/18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7981E-99AA-524C-88BC-A32F11FE0861}" type="slidenum">
              <a:rPr lang="en-US" smtClean="0"/>
              <a:t>‹#›</a:t>
            </a:fld>
            <a:endParaRPr lang="en-US"/>
          </a:p>
        </p:txBody>
      </p:sp>
    </p:spTree>
    <p:extLst>
      <p:ext uri="{BB962C8B-B14F-4D97-AF65-F5344CB8AC3E}">
        <p14:creationId xmlns:p14="http://schemas.microsoft.com/office/powerpoint/2010/main" val="225904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The BR triage is essentially manual and a quite error-prone process. This process involves:</a:t>
            </a:r>
          </a:p>
          <a:p>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confirm the bug report</a:t>
            </a:r>
          </a:p>
          <a:p>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assign a developer</a:t>
            </a:r>
          </a:p>
          <a:p>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update priority</a:t>
            </a:r>
          </a:p>
          <a:p>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estimate duration</a:t>
            </a:r>
            <a:endPar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Jboss</a:t>
            </a:r>
            <a:r>
              <a:rPr lang="en-US" sz="120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had 81, 920.</a:t>
            </a:r>
            <a:endPar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a:t>
            </a:fld>
            <a:endParaRPr lang="en-US"/>
          </a:p>
        </p:txBody>
      </p:sp>
    </p:spTree>
    <p:extLst>
      <p:ext uri="{BB962C8B-B14F-4D97-AF65-F5344CB8AC3E}">
        <p14:creationId xmlns:p14="http://schemas.microsoft.com/office/powerpoint/2010/main" val="373700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 For example, the maintenance team could be demand to address less significant bug reports before most important ones.</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The severity level information is recognized as critical variable in equation to estimate a prioritization of bug reports. It defines how soon the bug need to be addressed. </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2E37981E-99AA-524C-88BC-A32F11FE0861}" type="slidenum">
              <a:rPr lang="en-US" smtClean="0"/>
              <a:t>4</a:t>
            </a:fld>
            <a:endParaRPr lang="en-US"/>
          </a:p>
        </p:txBody>
      </p:sp>
    </p:spTree>
    <p:extLst>
      <p:ext uri="{BB962C8B-B14F-4D97-AF65-F5344CB8AC3E}">
        <p14:creationId xmlns:p14="http://schemas.microsoft.com/office/powerpoint/2010/main" val="292104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a:t>
            </a:fld>
            <a:endParaRPr lang="en-US"/>
          </a:p>
        </p:txBody>
      </p:sp>
    </p:spTree>
    <p:extLst>
      <p:ext uri="{BB962C8B-B14F-4D97-AF65-F5344CB8AC3E}">
        <p14:creationId xmlns:p14="http://schemas.microsoft.com/office/powerpoint/2010/main" val="5410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7</a:t>
            </a:fld>
            <a:endParaRPr lang="en-US"/>
          </a:p>
        </p:txBody>
      </p:sp>
    </p:spTree>
    <p:extLst>
      <p:ext uri="{BB962C8B-B14F-4D97-AF65-F5344CB8AC3E}">
        <p14:creationId xmlns:p14="http://schemas.microsoft.com/office/powerpoint/2010/main" val="325542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8</a:t>
            </a:fld>
            <a:endParaRPr lang="en-US"/>
          </a:p>
        </p:txBody>
      </p:sp>
    </p:spTree>
    <p:extLst>
      <p:ext uri="{BB962C8B-B14F-4D97-AF65-F5344CB8AC3E}">
        <p14:creationId xmlns:p14="http://schemas.microsoft.com/office/powerpoint/2010/main" val="357673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9</a:t>
            </a:fld>
            <a:endParaRPr lang="en-US"/>
          </a:p>
        </p:txBody>
      </p:sp>
    </p:spTree>
    <p:extLst>
      <p:ext uri="{BB962C8B-B14F-4D97-AF65-F5344CB8AC3E}">
        <p14:creationId xmlns:p14="http://schemas.microsoft.com/office/powerpoint/2010/main" val="127249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6C9-CC84-844D-AFFD-C530C45659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45A9A5-8E22-A243-A481-C2A37386E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5AA81-E011-D546-B9FA-1E29CF956923}"/>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5ED6F9B0-53D6-B64E-8E88-5D7D02C36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5EA21-5535-5C41-957E-EDFFF2336BF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40632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277D-2A83-B545-B818-068EC9B0A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86B8D-7BF1-D74F-B9F6-AB3B20E13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7AFE5-257C-D441-B850-61F2C5D3A9D5}"/>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81D4369D-597E-2A4A-B5FF-E682734EE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340B6-BD75-D34C-81D7-85237608711A}"/>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37247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91BAA-B975-EC47-93F2-623374E31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2761E-D211-4845-96C9-99B9485087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A7B9-0F4F-4E40-9308-712F551230FD}"/>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AB997D16-841C-6546-93D6-ACCF7CB0C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0D5B-933B-1044-8359-895D42D910B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6971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DD-31EA-D64F-A6DD-F9243C31DED5}"/>
              </a:ext>
            </a:extLst>
          </p:cNvPr>
          <p:cNvSpPr>
            <a:spLocks noGrp="1"/>
          </p:cNvSpPr>
          <p:nvPr>
            <p:ph type="title"/>
          </p:nvPr>
        </p:nvSpPr>
        <p:spPr>
          <a:xfrm>
            <a:off x="372686" y="365125"/>
            <a:ext cx="10515600" cy="935152"/>
          </a:xfrm>
        </p:spPr>
        <p:txBody>
          <a:bodyPr/>
          <a:lstStyle>
            <a:lvl1pPr>
              <a:defRPr b="1" baseline="0">
                <a:solidFill>
                  <a:schemeClr val="tx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B0ED132-8038-DE41-B5CA-5FEB2984005F}"/>
              </a:ext>
            </a:extLst>
          </p:cNvPr>
          <p:cNvSpPr>
            <a:spLocks noGrp="1"/>
          </p:cNvSpPr>
          <p:nvPr>
            <p:ph idx="1"/>
          </p:nvPr>
        </p:nvSpPr>
        <p:spPr>
          <a:xfrm>
            <a:off x="838200" y="1479665"/>
            <a:ext cx="10515600" cy="4697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8DF12-6D22-2047-9C6D-F5C07B7BEA68}"/>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76ADDACC-69FB-724F-BB86-E28D11A47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2ACD5-C3A5-674B-B269-E4BB6C41F97E}"/>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963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F2A5-FE50-AD49-84AF-110DC1F1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C361F-6E30-614E-B0E5-DE0F577B9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730D93-CD43-4740-AA0F-7B35FBB9EDEF}"/>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3D59338B-2560-494D-97D8-DB54B6AE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6B45-99C4-294F-8395-C8DAD1195CC8}"/>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189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8CD2-3CD8-2F40-A6A3-2B259F6A3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F7104-5939-0849-9E42-C3FB6F6280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AE289-34A5-6842-A671-401E2C5EC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5FD4F-5AB9-F946-9EAF-CBD0F22B56CC}"/>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6" name="Footer Placeholder 5">
            <a:extLst>
              <a:ext uri="{FF2B5EF4-FFF2-40B4-BE49-F238E27FC236}">
                <a16:creationId xmlns:a16="http://schemas.microsoft.com/office/drawing/2014/main" id="{26D52A7C-15E4-7842-9FAD-C9DC13EA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6D2C8-D447-8846-B17E-517C68F5200B}"/>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850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EB5A-5803-6D43-AF03-98325511AE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AED71-A3CC-E647-BCE3-43CFF3FB7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AB13A5-FB4D-2D4A-A01D-0D926C741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32AF3-4119-EB45-A6A2-6B22305C4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01F37B-0C35-6B4E-9457-24DF75599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CAF3B-7473-2D4F-A64C-D53FEE2D0CFA}"/>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8" name="Footer Placeholder 7">
            <a:extLst>
              <a:ext uri="{FF2B5EF4-FFF2-40B4-BE49-F238E27FC236}">
                <a16:creationId xmlns:a16="http://schemas.microsoft.com/office/drawing/2014/main" id="{1656BB36-77F5-7042-BD12-EFAD4247D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1E811-2215-7D41-8FA7-B8F745462E81}"/>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87816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8F-FE00-944F-A55A-2F8982581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EB703-6364-5344-A56C-27C2FFADF958}"/>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4" name="Footer Placeholder 3">
            <a:extLst>
              <a:ext uri="{FF2B5EF4-FFF2-40B4-BE49-F238E27FC236}">
                <a16:creationId xmlns:a16="http://schemas.microsoft.com/office/drawing/2014/main" id="{7E1C8FF7-239B-3E46-B7F1-1C6D9997C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ED475-6F9A-0B43-A11A-49A2E4079F7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329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28F26-3DCB-8E44-B7F4-D99F80C3BE78}"/>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3" name="Footer Placeholder 2">
            <a:extLst>
              <a:ext uri="{FF2B5EF4-FFF2-40B4-BE49-F238E27FC236}">
                <a16:creationId xmlns:a16="http://schemas.microsoft.com/office/drawing/2014/main" id="{905A9CFF-E312-C641-8EBC-8DD529318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C915A-2A07-A740-86C7-4400E755510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953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758E-A3AE-7E4C-AA5E-394626B3E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01D76-8237-9F4F-B916-4CB82B2EF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AF944-03FA-6E49-BF23-39BE2D0B3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BAEB43-2B7D-5948-BBD5-B0C720F3F809}"/>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6" name="Footer Placeholder 5">
            <a:extLst>
              <a:ext uri="{FF2B5EF4-FFF2-40B4-BE49-F238E27FC236}">
                <a16:creationId xmlns:a16="http://schemas.microsoft.com/office/drawing/2014/main" id="{3256CC6A-3996-4145-A444-2FEC76599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43D20-E8E9-B843-97B3-43522BC8B2E9}"/>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1178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A33-C857-E04B-B3A6-77431BA8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C2589-B901-D64F-B55A-A5506D623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F2E64-BF3E-444B-BF92-101B11636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C78159-9D21-1C47-9CC1-7064FD1659F7}"/>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6" name="Footer Placeholder 5">
            <a:extLst>
              <a:ext uri="{FF2B5EF4-FFF2-40B4-BE49-F238E27FC236}">
                <a16:creationId xmlns:a16="http://schemas.microsoft.com/office/drawing/2014/main" id="{3096DEF3-ED22-7543-B87C-E6A24F555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C6907-1B83-2C48-A666-23E9804EA72C}"/>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873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F552B-D17D-2A4C-9005-BAE3EBC4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565207-1C0B-C343-B97D-C5DA0F55E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BA6AF-A8A3-1E45-9A7B-95350E85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21674D0D-1E46-9B46-85C7-0E629AF8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6CA9-416C-2841-87B3-33D30F9AC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BE41-4F07-9843-B89E-F43C6BF0BE36}" type="slidenum">
              <a:rPr lang="en-US" smtClean="0"/>
              <a:t>‹#›</a:t>
            </a:fld>
            <a:endParaRPr lang="en-US"/>
          </a:p>
        </p:txBody>
      </p:sp>
    </p:spTree>
    <p:extLst>
      <p:ext uri="{BB962C8B-B14F-4D97-AF65-F5344CB8AC3E}">
        <p14:creationId xmlns:p14="http://schemas.microsoft.com/office/powerpoint/2010/main" val="323606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225E-3E59-7945-9ABD-7B3466BE80D8}"/>
              </a:ext>
            </a:extLst>
          </p:cNvPr>
          <p:cNvSpPr>
            <a:spLocks noGrp="1"/>
          </p:cNvSpPr>
          <p:nvPr>
            <p:ph type="ctrTitle"/>
          </p:nvPr>
        </p:nvSpPr>
        <p:spPr>
          <a:xfrm>
            <a:off x="581891" y="731520"/>
            <a:ext cx="11139054" cy="3009207"/>
          </a:xfrm>
        </p:spPr>
        <p:txBody>
          <a:bodyPr>
            <a:normAutofit/>
          </a:bodyPr>
          <a:lstStyle/>
          <a:p>
            <a:r>
              <a:rPr lang="en-US" sz="4400" b="1" dirty="0">
                <a:latin typeface="Helvetica Neue Light" panose="02000403000000020004" pitchFamily="2" charset="0"/>
                <a:ea typeface="Helvetica Neue Light" panose="02000403000000020004" pitchFamily="2" charset="0"/>
                <a:cs typeface="Noto Nastaliq Urdu" panose="020B0502040504020204" pitchFamily="34" charset="-78"/>
              </a:rPr>
              <a:t>Improving Bug Report Severity Level Prediction on Free/Libre Open Source Software</a:t>
            </a:r>
            <a:br>
              <a:rPr lang="en-US" dirty="0">
                <a:latin typeface="Helvetica Neue Light" panose="02000403000000020004" pitchFamily="2" charset="0"/>
                <a:ea typeface="Helvetica Neue Light" panose="02000403000000020004" pitchFamily="2" charset="0"/>
                <a:cs typeface="Noto Nastaliq Urdu" panose="020B0502040504020204" pitchFamily="34" charset="-78"/>
              </a:rPr>
            </a:br>
            <a:r>
              <a:rPr lang="en-US" sz="3100" b="1" dirty="0">
                <a:solidFill>
                  <a:schemeClr val="accent5"/>
                </a:solidFill>
                <a:latin typeface="Helvetica Neue Light" panose="02000403000000020004" pitchFamily="2" charset="0"/>
                <a:ea typeface="Helvetica Neue Light" panose="02000403000000020004" pitchFamily="2" charset="0"/>
                <a:cs typeface="Noto Nastaliq Urdu" panose="020B0502040504020204" pitchFamily="34" charset="-78"/>
              </a:rPr>
              <a:t>Doctorate Qualifying Exam</a:t>
            </a:r>
            <a:r>
              <a:rPr lang="en-US" sz="4000" dirty="0">
                <a:latin typeface="Helvetica Neue Light" panose="02000403000000020004" pitchFamily="2" charset="0"/>
                <a:ea typeface="Helvetica Neue Light" panose="02000403000000020004" pitchFamily="2" charset="0"/>
                <a:cs typeface="Noto Nastaliq Urdu" panose="020B0502040504020204" pitchFamily="34" charset="-78"/>
              </a:rPr>
              <a:t>	</a:t>
            </a:r>
            <a:endParaRPr lang="en-US" dirty="0">
              <a:latin typeface="Helvetica Neue Light" panose="02000403000000020004" pitchFamily="2" charset="0"/>
              <a:ea typeface="Helvetica Neue Light" panose="02000403000000020004" pitchFamily="2" charset="0"/>
              <a:cs typeface="Noto Nastaliq Urdu" panose="020B0502040504020204" pitchFamily="34" charset="-78"/>
            </a:endParaRPr>
          </a:p>
        </p:txBody>
      </p:sp>
      <p:sp>
        <p:nvSpPr>
          <p:cNvPr id="3" name="Subtitle 2">
            <a:extLst>
              <a:ext uri="{FF2B5EF4-FFF2-40B4-BE49-F238E27FC236}">
                <a16:creationId xmlns:a16="http://schemas.microsoft.com/office/drawing/2014/main" id="{E8AFB5C8-F2E8-F34A-B858-092466D30F3C}"/>
              </a:ext>
            </a:extLst>
          </p:cNvPr>
          <p:cNvSpPr>
            <a:spLocks noGrp="1"/>
          </p:cNvSpPr>
          <p:nvPr>
            <p:ph type="subTitle" idx="1"/>
          </p:nvPr>
        </p:nvSpPr>
        <p:spPr>
          <a:xfrm>
            <a:off x="964275" y="4358620"/>
            <a:ext cx="10208029" cy="2150369"/>
          </a:xfrm>
        </p:spPr>
        <p:txBody>
          <a:bodyPr>
            <a:normAutofit fontScale="92500" lnSpcReduction="20000"/>
          </a:bodyPr>
          <a:lstStyle/>
          <a:p>
            <a:r>
              <a:rPr lang="en-US" sz="2600" dirty="0">
                <a:latin typeface="Helvetica Neue" panose="02000503000000020004" pitchFamily="2" charset="0"/>
                <a:ea typeface="Helvetica Neue" panose="02000503000000020004" pitchFamily="2" charset="0"/>
                <a:cs typeface="Helvetica Neue" panose="02000503000000020004" pitchFamily="2" charset="0"/>
              </a:rPr>
              <a:t>PhD Student: Luiz Alberto Ferreira Gomes</a:t>
            </a:r>
            <a:endParaRPr lang="en-US" sz="2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2200"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gomes.luiz@ic.unicamp.br</a:t>
            </a:r>
            <a:endParaRPr lang="en-US" sz="2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2600" dirty="0">
                <a:latin typeface="Helvetica Neue" panose="02000503000000020004" pitchFamily="2" charset="0"/>
                <a:ea typeface="Helvetica Neue" panose="02000503000000020004" pitchFamily="2" charset="0"/>
                <a:cs typeface="Helvetica Neue" panose="02000503000000020004" pitchFamily="2" charset="0"/>
              </a:rPr>
              <a:t>Adviser: Prof. Mario </a:t>
            </a:r>
            <a:r>
              <a:rPr lang="en-US" sz="2600" dirty="0" err="1">
                <a:latin typeface="Helvetica Neue" panose="02000503000000020004" pitchFamily="2" charset="0"/>
                <a:ea typeface="Helvetica Neue" panose="02000503000000020004" pitchFamily="2" charset="0"/>
                <a:cs typeface="Helvetica Neue" panose="02000503000000020004" pitchFamily="2" charset="0"/>
              </a:rPr>
              <a:t>Lúcio</a:t>
            </a:r>
            <a:r>
              <a:rPr lang="en-US" sz="2600" dirty="0">
                <a:latin typeface="Helvetica Neue" panose="02000503000000020004" pitchFamily="2" charset="0"/>
                <a:ea typeface="Helvetica Neue" panose="02000503000000020004" pitchFamily="2" charset="0"/>
                <a:cs typeface="Helvetica Neue" panose="02000503000000020004" pitchFamily="2" charset="0"/>
              </a:rPr>
              <a:t> </a:t>
            </a:r>
            <a:r>
              <a:rPr lang="en-US" sz="2600" dirty="0" err="1">
                <a:latin typeface="Helvetica Neue" panose="02000503000000020004" pitchFamily="2" charset="0"/>
                <a:ea typeface="Helvetica Neue" panose="02000503000000020004" pitchFamily="2" charset="0"/>
                <a:cs typeface="Helvetica Neue" panose="02000503000000020004" pitchFamily="2" charset="0"/>
              </a:rPr>
              <a:t>Côrtes</a:t>
            </a:r>
            <a:endParaRPr lang="en-US" sz="2600" dirty="0">
              <a:latin typeface="Helvetica Neue" panose="02000503000000020004" pitchFamily="2" charset="0"/>
              <a:ea typeface="Helvetica Neue" panose="02000503000000020004" pitchFamily="2" charset="0"/>
              <a:cs typeface="Helvetica Neue" panose="02000503000000020004" pitchFamily="2" charset="0"/>
            </a:endParaRPr>
          </a:p>
          <a:p>
            <a:r>
              <a:rPr lang="en-US" sz="2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cortes@ic.unicamp.br</a:t>
            </a:r>
          </a:p>
          <a:p>
            <a:r>
              <a:rPr lang="en-US" sz="2600" dirty="0">
                <a:latin typeface="Helvetica Neue" panose="02000503000000020004" pitchFamily="2" charset="0"/>
                <a:ea typeface="Helvetica Neue" panose="02000503000000020004" pitchFamily="2" charset="0"/>
                <a:cs typeface="Helvetica Neue" panose="02000503000000020004" pitchFamily="2" charset="0"/>
              </a:rPr>
              <a:t>Co-adviser: Prof. Ricardo da Silva Torres</a:t>
            </a:r>
          </a:p>
          <a:p>
            <a:r>
              <a:rPr lang="en-US" sz="2200"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rtorres@ic.unicamp.br</a:t>
            </a:r>
            <a:endParaRPr lang="en-US" sz="2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Tree>
    <p:extLst>
      <p:ext uri="{BB962C8B-B14F-4D97-AF65-F5344CB8AC3E}">
        <p14:creationId xmlns:p14="http://schemas.microsoft.com/office/powerpoint/2010/main" val="191401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8A0EF19-2987-054A-8BD8-EB67956D1571}"/>
              </a:ext>
            </a:extLst>
          </p:cNvPr>
          <p:cNvGraphicFramePr>
            <a:graphicFrameLocks noGrp="1"/>
          </p:cNvGraphicFramePr>
          <p:nvPr>
            <p:extLst>
              <p:ext uri="{D42A27DB-BD31-4B8C-83A1-F6EECF244321}">
                <p14:modId xmlns:p14="http://schemas.microsoft.com/office/powerpoint/2010/main" val="3811632407"/>
              </p:ext>
            </p:extLst>
          </p:nvPr>
        </p:nvGraphicFramePr>
        <p:xfrm>
          <a:off x="3382027" y="2380875"/>
          <a:ext cx="8521797" cy="3235960"/>
        </p:xfrm>
        <a:graphic>
          <a:graphicData uri="http://schemas.openxmlformats.org/drawingml/2006/table">
            <a:tbl>
              <a:tblPr firstRow="1" bandRow="1">
                <a:tableStyleId>{5940675A-B579-460E-94D1-54222C63F5DA}</a:tableStyleId>
              </a:tblPr>
              <a:tblGrid>
                <a:gridCol w="1056969">
                  <a:extLst>
                    <a:ext uri="{9D8B030D-6E8A-4147-A177-3AD203B41FA5}">
                      <a16:colId xmlns:a16="http://schemas.microsoft.com/office/drawing/2014/main" val="2736370445"/>
                    </a:ext>
                  </a:extLst>
                </a:gridCol>
                <a:gridCol w="1180408">
                  <a:extLst>
                    <a:ext uri="{9D8B030D-6E8A-4147-A177-3AD203B41FA5}">
                      <a16:colId xmlns:a16="http://schemas.microsoft.com/office/drawing/2014/main" val="3293671448"/>
                    </a:ext>
                  </a:extLst>
                </a:gridCol>
                <a:gridCol w="1712421">
                  <a:extLst>
                    <a:ext uri="{9D8B030D-6E8A-4147-A177-3AD203B41FA5}">
                      <a16:colId xmlns:a16="http://schemas.microsoft.com/office/drawing/2014/main" val="1562936265"/>
                    </a:ext>
                  </a:extLst>
                </a:gridCol>
                <a:gridCol w="897775">
                  <a:extLst>
                    <a:ext uri="{9D8B030D-6E8A-4147-A177-3AD203B41FA5}">
                      <a16:colId xmlns:a16="http://schemas.microsoft.com/office/drawing/2014/main" val="724887301"/>
                    </a:ext>
                  </a:extLst>
                </a:gridCol>
                <a:gridCol w="831273">
                  <a:extLst>
                    <a:ext uri="{9D8B030D-6E8A-4147-A177-3AD203B41FA5}">
                      <a16:colId xmlns:a16="http://schemas.microsoft.com/office/drawing/2014/main" val="1464952805"/>
                    </a:ext>
                  </a:extLst>
                </a:gridCol>
                <a:gridCol w="764771">
                  <a:extLst>
                    <a:ext uri="{9D8B030D-6E8A-4147-A177-3AD203B41FA5}">
                      <a16:colId xmlns:a16="http://schemas.microsoft.com/office/drawing/2014/main" val="566466459"/>
                    </a:ext>
                  </a:extLst>
                </a:gridCol>
                <a:gridCol w="914400">
                  <a:extLst>
                    <a:ext uri="{9D8B030D-6E8A-4147-A177-3AD203B41FA5}">
                      <a16:colId xmlns:a16="http://schemas.microsoft.com/office/drawing/2014/main" val="2798874409"/>
                    </a:ext>
                  </a:extLst>
                </a:gridCol>
                <a:gridCol w="1163780">
                  <a:extLst>
                    <a:ext uri="{9D8B030D-6E8A-4147-A177-3AD203B41FA5}">
                      <a16:colId xmlns:a16="http://schemas.microsoft.com/office/drawing/2014/main" val="3594482428"/>
                    </a:ext>
                  </a:extLst>
                </a:gridCol>
              </a:tblGrid>
              <a:tr h="370840">
                <a:tc>
                  <a:txBody>
                    <a:bodyPr/>
                    <a:lstStyle/>
                    <a:p>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Product</a:t>
                      </a:r>
                    </a:p>
                  </a:txBody>
                  <a:tcPr>
                    <a:lnL w="12700" cap="flat" cmpd="sng" algn="ctr">
                      <a:solidFill>
                        <a:schemeClr val="tx1"/>
                      </a:solidFill>
                      <a:prstDash val="solid"/>
                      <a:round/>
                      <a:headEnd type="none" w="med" len="med"/>
                      <a:tailEnd type="none" w="med" len="med"/>
                    </a:lnL>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Number of Dependents</a:t>
                      </a:r>
                    </a:p>
                  </a:txBody>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Term</a:t>
                      </a:r>
                      <a:r>
                        <a:rPr lang="en-US" sz="1800" b="0" baseline="-25000" dirty="0">
                          <a:latin typeface="Helvetica Neue" panose="02000503000000020004" pitchFamily="2" charset="0"/>
                          <a:ea typeface="Helvetica Neue" panose="02000503000000020004" pitchFamily="2" charset="0"/>
                          <a:cs typeface="Helvetica Neue" panose="02000503000000020004" pitchFamily="2" charset="0"/>
                        </a:rPr>
                        <a:t>1</a:t>
                      </a:r>
                    </a:p>
                  </a:txBody>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Term</a:t>
                      </a:r>
                      <a:r>
                        <a:rPr lang="en-US" sz="1800" b="0" baseline="-25000" dirty="0">
                          <a:latin typeface="Helvetica Neue" panose="02000503000000020004" pitchFamily="2" charset="0"/>
                          <a:ea typeface="Helvetica Neue" panose="02000503000000020004" pitchFamily="2" charset="0"/>
                          <a:cs typeface="Helvetica Neue" panose="02000503000000020004" pitchFamily="2" charset="0"/>
                        </a:rPr>
                        <a:t>2</a:t>
                      </a:r>
                    </a:p>
                  </a:txBody>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a:t>
                      </a:r>
                    </a:p>
                  </a:txBody>
                  <a:tcPr/>
                </a:tc>
                <a:tc>
                  <a:txBody>
                    <a:bodyPr/>
                    <a:lstStyle/>
                    <a:p>
                      <a:pPr algn="ctr"/>
                      <a:r>
                        <a:rPr lang="en-US" sz="1800" b="0" dirty="0" err="1">
                          <a:latin typeface="Helvetica Neue" panose="02000503000000020004" pitchFamily="2" charset="0"/>
                          <a:ea typeface="Helvetica Neue" panose="02000503000000020004" pitchFamily="2" charset="0"/>
                          <a:cs typeface="Helvetica Neue" panose="02000503000000020004" pitchFamily="2" charset="0"/>
                        </a:rPr>
                        <a:t>Term</a:t>
                      </a:r>
                      <a:r>
                        <a:rPr lang="en-US" sz="1800" b="0" baseline="-25000" dirty="0" err="1">
                          <a:latin typeface="Helvetica Neue" panose="02000503000000020004" pitchFamily="2" charset="0"/>
                          <a:ea typeface="Helvetica Neue" panose="02000503000000020004" pitchFamily="2" charset="0"/>
                          <a:cs typeface="Helvetica Neue" panose="02000503000000020004" pitchFamily="2" charset="0"/>
                        </a:rPr>
                        <a:t>n</a:t>
                      </a:r>
                      <a:endParaRPr lang="en-US" sz="1800" b="0" baseline="-250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US" sz="1800" b="0" baseline="0" dirty="0">
                          <a:latin typeface="Helvetica Neue" panose="02000503000000020004" pitchFamily="2" charset="0"/>
                          <a:ea typeface="Helvetica Neue" panose="02000503000000020004" pitchFamily="2" charset="0"/>
                          <a:cs typeface="Helvetica Neue" panose="02000503000000020004" pitchFamily="2" charset="0"/>
                        </a:rPr>
                        <a:t>Severity</a:t>
                      </a:r>
                    </a:p>
                  </a:txBody>
                  <a:tcPr/>
                </a:tc>
                <a:extLst>
                  <a:ext uri="{0D108BD9-81ED-4DB2-BD59-A6C34878D82A}">
                    <a16:rowId xmlns:a16="http://schemas.microsoft.com/office/drawing/2014/main" val="2573383651"/>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655697815"/>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434380790"/>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730979530"/>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9778032"/>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4056034639"/>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3101270903"/>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929195835"/>
                  </a:ext>
                </a:extLst>
              </a:tr>
            </a:tbl>
          </a:graphicData>
        </a:graphic>
      </p:graphicFrame>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p:txBody>
          <a:bodyPr>
            <a:normAutofit fontScale="90000"/>
          </a:bodyPr>
          <a:lstStyle/>
          <a:p>
            <a:r>
              <a:rPr lang="en-US" dirty="0"/>
              <a:t>Challenge(3):</a:t>
            </a:r>
            <a:br>
              <a:rPr lang="en-US" dirty="0"/>
            </a:br>
            <a:r>
              <a:rPr lang="en-US" dirty="0">
                <a:solidFill>
                  <a:schemeClr val="accent5"/>
                </a:solidFill>
                <a:ea typeface="Helvetica Neue" panose="02000503000000020004" pitchFamily="2" charset="0"/>
                <a:cs typeface="Helvetica Neue" panose="02000503000000020004" pitchFamily="2" charset="0"/>
              </a:rPr>
              <a:t>High dimensional dataset</a:t>
            </a:r>
            <a:endParaRPr lang="en-US" dirty="0">
              <a:solidFill>
                <a:schemeClr val="accent5"/>
              </a:solidFill>
            </a:endParaRPr>
          </a:p>
        </p:txBody>
      </p:sp>
      <p:sp>
        <p:nvSpPr>
          <p:cNvPr id="17" name="Folded Corner 16">
            <a:extLst>
              <a:ext uri="{FF2B5EF4-FFF2-40B4-BE49-F238E27FC236}">
                <a16:creationId xmlns:a16="http://schemas.microsoft.com/office/drawing/2014/main" id="{6241E7C3-FC16-FA4D-A8CA-26C2622A7F79}"/>
              </a:ext>
            </a:extLst>
          </p:cNvPr>
          <p:cNvSpPr/>
          <p:nvPr/>
        </p:nvSpPr>
        <p:spPr>
          <a:xfrm>
            <a:off x="493756" y="2281701"/>
            <a:ext cx="2704026" cy="3434308"/>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a:t>
            </a:r>
          </a:p>
          <a:p>
            <a:endPar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BUG REPORT</a:t>
            </a:r>
          </a:p>
          <a:p>
            <a:endPar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CC list</a:t>
            </a:r>
          </a:p>
          <a:p>
            <a:r>
              <a:rPr lang="en-US" sz="16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Comment</a:t>
            </a:r>
          </a:p>
          <a:p>
            <a:r>
              <a:rPr lang="en-US" sz="16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Description</a:t>
            </a:r>
          </a:p>
          <a:p>
            <a:r>
              <a:rPr lang="en-US"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t>
            </a:r>
          </a:p>
          <a:p>
            <a:r>
              <a:rPr lang="en-US" sz="1600" dirty="0">
                <a:solidFill>
                  <a:schemeClr val="accent5">
                    <a:lumMod val="75000"/>
                  </a:schemeClr>
                </a:solidFill>
                <a:latin typeface="Helvetica Neue" panose="02000503000000020004" pitchFamily="2" charset="0"/>
                <a:ea typeface="Helvetica Neue" panose="02000503000000020004" pitchFamily="2" charset="0"/>
                <a:cs typeface="Helvetica Neue" panose="02000503000000020004" pitchFamily="2" charset="0"/>
              </a:rPr>
              <a:t>Number of Dependents</a:t>
            </a:r>
          </a:p>
          <a:p>
            <a:r>
              <a:rPr lang="en-US" sz="16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Product</a:t>
            </a:r>
          </a:p>
          <a:p>
            <a:r>
              <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Reporter Name</a:t>
            </a:r>
          </a:p>
          <a:p>
            <a:r>
              <a:rPr lang="en-US" sz="16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Summary</a:t>
            </a:r>
          </a:p>
          <a:p>
            <a:r>
              <a:rPr lang="en-US" sz="16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a:t>
            </a:r>
          </a:p>
          <a:p>
            <a:r>
              <a:rPr lang="en-US" sz="1600" dirty="0">
                <a:solidFill>
                  <a:srgbClr val="F03B20"/>
                </a:solidFill>
                <a:latin typeface="Helvetica Neue" panose="02000503000000020004" pitchFamily="2" charset="0"/>
                <a:ea typeface="Helvetica Neue" panose="02000503000000020004" pitchFamily="2" charset="0"/>
                <a:cs typeface="Helvetica Neue" panose="02000503000000020004" pitchFamily="2" charset="0"/>
              </a:rPr>
              <a:t>Severity</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2" name="TextBox 21">
            <a:extLst>
              <a:ext uri="{FF2B5EF4-FFF2-40B4-BE49-F238E27FC236}">
                <a16:creationId xmlns:a16="http://schemas.microsoft.com/office/drawing/2014/main" id="{56A12B06-E726-824F-B675-F40250A23682}"/>
              </a:ext>
            </a:extLst>
          </p:cNvPr>
          <p:cNvSpPr txBox="1"/>
          <p:nvPr/>
        </p:nvSpPr>
        <p:spPr>
          <a:xfrm>
            <a:off x="8237380" y="1752192"/>
            <a:ext cx="1292149" cy="584775"/>
          </a:xfrm>
          <a:prstGeom prst="rect">
            <a:avLst/>
          </a:prstGeom>
          <a:solidFill>
            <a:schemeClr val="bg1"/>
          </a:solidFill>
        </p:spPr>
        <p:txBody>
          <a:bodyPr wrap="none" rtlCol="0" anchor="ctr">
            <a:spAutoFit/>
          </a:bodyPr>
          <a:lstStyle/>
          <a:p>
            <a:pPr algn="ctr"/>
            <a:r>
              <a:rPr lang="en-US" sz="1600" dirty="0"/>
              <a:t>Unstructured</a:t>
            </a:r>
          </a:p>
          <a:p>
            <a:pPr algn="ctr"/>
            <a:r>
              <a:rPr lang="en-US" sz="1600" dirty="0"/>
              <a:t>text</a:t>
            </a:r>
            <a:endParaRPr lang="en-US" dirty="0"/>
          </a:p>
        </p:txBody>
      </p:sp>
      <p:sp>
        <p:nvSpPr>
          <p:cNvPr id="2" name="Rectangle 1">
            <a:extLst>
              <a:ext uri="{FF2B5EF4-FFF2-40B4-BE49-F238E27FC236}">
                <a16:creationId xmlns:a16="http://schemas.microsoft.com/office/drawing/2014/main" id="{22CDF2A4-FC3A-4849-8FBB-4B0CC6D421B7}"/>
              </a:ext>
            </a:extLst>
          </p:cNvPr>
          <p:cNvSpPr/>
          <p:nvPr/>
        </p:nvSpPr>
        <p:spPr>
          <a:xfrm>
            <a:off x="7085299" y="1470220"/>
            <a:ext cx="3756954" cy="4566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A18C29-6B7A-5347-BA40-5E0C6DFB4CAB}"/>
              </a:ext>
            </a:extLst>
          </p:cNvPr>
          <p:cNvSpPr txBox="1"/>
          <p:nvPr/>
        </p:nvSpPr>
        <p:spPr>
          <a:xfrm rot="18417679">
            <a:off x="6878738" y="3961540"/>
            <a:ext cx="4009431" cy="646331"/>
          </a:xfrm>
          <a:prstGeom prst="rect">
            <a:avLst/>
          </a:prstGeom>
          <a:noFill/>
        </p:spPr>
        <p:txBody>
          <a:bodyPr wrap="none" rtlCol="0">
            <a:spAutoFit/>
          </a:bodyPr>
          <a:lstStyle/>
          <a:p>
            <a:r>
              <a:rPr lang="en-US" sz="3600" b="1" dirty="0">
                <a:solidFill>
                  <a:srgbClr val="FF0000"/>
                </a:solidFill>
              </a:rPr>
              <a:t>High dimensionality</a:t>
            </a:r>
          </a:p>
        </p:txBody>
      </p:sp>
    </p:spTree>
    <p:extLst>
      <p:ext uri="{BB962C8B-B14F-4D97-AF65-F5344CB8AC3E}">
        <p14:creationId xmlns:p14="http://schemas.microsoft.com/office/powerpoint/2010/main" val="274060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fontScale="90000"/>
          </a:bodyPr>
          <a:lstStyle/>
          <a:p>
            <a:r>
              <a:rPr lang="en-US" dirty="0"/>
              <a:t>Problem and Hypothesis:</a:t>
            </a:r>
            <a:br>
              <a:rPr lang="en-US" dirty="0"/>
            </a:br>
            <a:r>
              <a:rPr lang="en-US" dirty="0">
                <a:solidFill>
                  <a:schemeClr val="accent5"/>
                </a:solidFill>
                <a:ea typeface="Helvetica Neue" panose="02000503000000020004" pitchFamily="2" charset="0"/>
                <a:cs typeface="Helvetica Neue" panose="02000503000000020004" pitchFamily="2" charset="0"/>
              </a:rPr>
              <a:t>Formal Description </a:t>
            </a:r>
            <a:endParaRPr lang="en-US" sz="3900" dirty="0">
              <a:solidFill>
                <a:schemeClr val="accent5"/>
              </a:solidFill>
            </a:endParaRPr>
          </a:p>
        </p:txBody>
      </p:sp>
    </p:spTree>
    <p:extLst>
      <p:ext uri="{BB962C8B-B14F-4D97-AF65-F5344CB8AC3E}">
        <p14:creationId xmlns:p14="http://schemas.microsoft.com/office/powerpoint/2010/main" val="246443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dirty="0"/>
              <a:t>Goals and Contributions:</a:t>
            </a:r>
            <a:endParaRPr lang="en-US" sz="39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498764" y="1695797"/>
            <a:ext cx="11105803" cy="421653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Study the state-of-the-art in bug report severity prediction in FLOSS, problems and opportunities (completed)</a:t>
            </a:r>
          </a:p>
          <a:p>
            <a:pPr marL="800100" lvl="1"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Write a systematic mapping review on bug severity prediction</a:t>
            </a:r>
          </a:p>
          <a:p>
            <a:pPr marL="800100" lvl="1"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Identify the main problem on bug severity prediction</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Machine Learning Based Prediction of CR Severity Level in FLOSS: Experimental Results – Submitted on 05/06/17</a:t>
            </a:r>
            <a:b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International Conference on Data Mining (ICDM) – </a:t>
            </a: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Qualis</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A1</a:t>
            </a:r>
          </a:p>
        </p:txBody>
      </p:sp>
    </p:spTree>
    <p:extLst>
      <p:ext uri="{BB962C8B-B14F-4D97-AF65-F5344CB8AC3E}">
        <p14:creationId xmlns:p14="http://schemas.microsoft.com/office/powerpoint/2010/main" val="178194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Work Done:</a:t>
            </a:r>
            <a:br>
              <a:rPr lang="en-US" dirty="0"/>
            </a:br>
            <a:r>
              <a:rPr lang="en-US" dirty="0">
                <a:solidFill>
                  <a:schemeClr val="accent5"/>
                </a:solidFill>
                <a:ea typeface="Helvetica Neue" panose="02000503000000020004" pitchFamily="2" charset="0"/>
                <a:cs typeface="Helvetica Neue" panose="02000503000000020004" pitchFamily="2" charset="0"/>
              </a:rPr>
              <a:t>Machine Learning Experiments</a:t>
            </a:r>
            <a:endParaRPr lang="en-US" dirty="0">
              <a:solidFill>
                <a:schemeClr val="accent5"/>
              </a:solidFill>
            </a:endParaRPr>
          </a:p>
        </p:txBody>
      </p:sp>
      <p:sp>
        <p:nvSpPr>
          <p:cNvPr id="5" name="Rounded Rectangle 4">
            <a:extLst>
              <a:ext uri="{FF2B5EF4-FFF2-40B4-BE49-F238E27FC236}">
                <a16:creationId xmlns:a16="http://schemas.microsoft.com/office/drawing/2014/main" id="{6312A757-2691-844F-9AA4-87BFF98C353A}"/>
              </a:ext>
            </a:extLst>
          </p:cNvPr>
          <p:cNvSpPr/>
          <p:nvPr/>
        </p:nvSpPr>
        <p:spPr>
          <a:xfrm>
            <a:off x="372689" y="1662792"/>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 Extraction</a:t>
            </a:r>
          </a:p>
        </p:txBody>
      </p:sp>
      <p:sp>
        <p:nvSpPr>
          <p:cNvPr id="6" name="Rounded Rectangle 5">
            <a:extLst>
              <a:ext uri="{FF2B5EF4-FFF2-40B4-BE49-F238E27FC236}">
                <a16:creationId xmlns:a16="http://schemas.microsoft.com/office/drawing/2014/main" id="{7E21EB5D-EBC7-DE41-99B3-6CC18D937AD7}"/>
              </a:ext>
            </a:extLst>
          </p:cNvPr>
          <p:cNvSpPr/>
          <p:nvPr/>
        </p:nvSpPr>
        <p:spPr>
          <a:xfrm>
            <a:off x="372686" y="2329103"/>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 Preprocessing</a:t>
            </a:r>
          </a:p>
        </p:txBody>
      </p:sp>
      <p:sp>
        <p:nvSpPr>
          <p:cNvPr id="7" name="Rounded Rectangle 6">
            <a:extLst>
              <a:ext uri="{FF2B5EF4-FFF2-40B4-BE49-F238E27FC236}">
                <a16:creationId xmlns:a16="http://schemas.microsoft.com/office/drawing/2014/main" id="{C1C20D32-020F-7B44-938F-3DA3A84B53A1}"/>
              </a:ext>
            </a:extLst>
          </p:cNvPr>
          <p:cNvSpPr/>
          <p:nvPr/>
        </p:nvSpPr>
        <p:spPr>
          <a:xfrm>
            <a:off x="372686" y="2995414"/>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Feature Extraction </a:t>
            </a:r>
          </a:p>
        </p:txBody>
      </p:sp>
      <p:sp>
        <p:nvSpPr>
          <p:cNvPr id="8" name="Rounded Rectangle 7">
            <a:extLst>
              <a:ext uri="{FF2B5EF4-FFF2-40B4-BE49-F238E27FC236}">
                <a16:creationId xmlns:a16="http://schemas.microsoft.com/office/drawing/2014/main" id="{F1AAB2A7-B5EB-B84B-A010-0642E7826FD0}"/>
              </a:ext>
            </a:extLst>
          </p:cNvPr>
          <p:cNvSpPr/>
          <p:nvPr/>
        </p:nvSpPr>
        <p:spPr>
          <a:xfrm>
            <a:off x="372686" y="3661725"/>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Feature Reduction</a:t>
            </a:r>
          </a:p>
        </p:txBody>
      </p:sp>
      <p:cxnSp>
        <p:nvCxnSpPr>
          <p:cNvPr id="12" name="Straight Arrow Connector 11">
            <a:extLst>
              <a:ext uri="{FF2B5EF4-FFF2-40B4-BE49-F238E27FC236}">
                <a16:creationId xmlns:a16="http://schemas.microsoft.com/office/drawing/2014/main" id="{08F7CE3D-450E-DE4A-8105-BF09800E6C20}"/>
              </a:ext>
            </a:extLst>
          </p:cNvPr>
          <p:cNvCxnSpPr>
            <a:cxnSpLocks/>
            <a:stCxn id="5" idx="2"/>
            <a:endCxn id="6" idx="0"/>
          </p:cNvCxnSpPr>
          <p:nvPr/>
        </p:nvCxnSpPr>
        <p:spPr>
          <a:xfrm flipH="1">
            <a:off x="1416686" y="2094792"/>
            <a:ext cx="3"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C5BF8-DEC2-EB49-8883-C32F83FB42FB}"/>
              </a:ext>
            </a:extLst>
          </p:cNvPr>
          <p:cNvCxnSpPr>
            <a:cxnSpLocks/>
            <a:stCxn id="6" idx="2"/>
            <a:endCxn id="7" idx="0"/>
          </p:cNvCxnSpPr>
          <p:nvPr/>
        </p:nvCxnSpPr>
        <p:spPr>
          <a:xfrm>
            <a:off x="1416686" y="2761103"/>
            <a:ext cx="0"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5A062A-FCD0-3248-BC88-9B302489E945}"/>
              </a:ext>
            </a:extLst>
          </p:cNvPr>
          <p:cNvCxnSpPr>
            <a:cxnSpLocks/>
            <a:stCxn id="7" idx="2"/>
            <a:endCxn id="8" idx="0"/>
          </p:cNvCxnSpPr>
          <p:nvPr/>
        </p:nvCxnSpPr>
        <p:spPr>
          <a:xfrm>
            <a:off x="1416686" y="3427414"/>
            <a:ext cx="0"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B597FCB-DFD1-7944-B37F-D70D2FA8931D}"/>
              </a:ext>
            </a:extLst>
          </p:cNvPr>
          <p:cNvSpPr/>
          <p:nvPr/>
        </p:nvSpPr>
        <p:spPr>
          <a:xfrm>
            <a:off x="372686" y="4328036"/>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Training and Testing</a:t>
            </a:r>
          </a:p>
        </p:txBody>
      </p:sp>
      <p:cxnSp>
        <p:nvCxnSpPr>
          <p:cNvPr id="21" name="Straight Arrow Connector 20">
            <a:extLst>
              <a:ext uri="{FF2B5EF4-FFF2-40B4-BE49-F238E27FC236}">
                <a16:creationId xmlns:a16="http://schemas.microsoft.com/office/drawing/2014/main" id="{D8057D59-C3B9-9744-83B6-7A20F322DAE8}"/>
              </a:ext>
            </a:extLst>
          </p:cNvPr>
          <p:cNvCxnSpPr>
            <a:cxnSpLocks/>
            <a:stCxn id="8" idx="2"/>
            <a:endCxn id="20" idx="0"/>
          </p:cNvCxnSpPr>
          <p:nvPr/>
        </p:nvCxnSpPr>
        <p:spPr>
          <a:xfrm>
            <a:off x="1416686" y="4093725"/>
            <a:ext cx="0"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DDECBF-358E-9A4F-9550-2E573B4C84B2}"/>
              </a:ext>
            </a:extLst>
          </p:cNvPr>
          <p:cNvSpPr txBox="1"/>
          <p:nvPr/>
        </p:nvSpPr>
        <p:spPr>
          <a:xfrm>
            <a:off x="2489661" y="1570963"/>
            <a:ext cx="9469258" cy="400110"/>
          </a:xfrm>
          <a:prstGeom prst="rect">
            <a:avLst/>
          </a:prstGeom>
          <a:noFill/>
        </p:spPr>
        <p:txBody>
          <a:bodyPr wrap="square" rtlCol="0">
            <a:spAutoFit/>
          </a:bodyPr>
          <a:lstStyle/>
          <a:p>
            <a:pPr marL="342900" indent="-342900">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From Cassandra, Hadoop and Spark Jira repositories.</a:t>
            </a:r>
          </a:p>
        </p:txBody>
      </p:sp>
      <p:sp>
        <p:nvSpPr>
          <p:cNvPr id="16" name="TextBox 15">
            <a:extLst>
              <a:ext uri="{FF2B5EF4-FFF2-40B4-BE49-F238E27FC236}">
                <a16:creationId xmlns:a16="http://schemas.microsoft.com/office/drawing/2014/main" id="{7F499D0A-8602-6244-A709-B6EB4A80AE60}"/>
              </a:ext>
            </a:extLst>
          </p:cNvPr>
          <p:cNvSpPr txBox="1"/>
          <p:nvPr/>
        </p:nvSpPr>
        <p:spPr>
          <a:xfrm>
            <a:off x="2489661" y="2238076"/>
            <a:ext cx="9090995" cy="49487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Type checking, normalizing, conversion, fix and imputation</a:t>
            </a:r>
          </a:p>
        </p:txBody>
      </p:sp>
      <p:sp>
        <p:nvSpPr>
          <p:cNvPr id="28" name="Rounded Rectangle 27">
            <a:extLst>
              <a:ext uri="{FF2B5EF4-FFF2-40B4-BE49-F238E27FC236}">
                <a16:creationId xmlns:a16="http://schemas.microsoft.com/office/drawing/2014/main" id="{C138B507-21DD-1B44-AC58-F5AB27195C50}"/>
              </a:ext>
            </a:extLst>
          </p:cNvPr>
          <p:cNvSpPr/>
          <p:nvPr/>
        </p:nvSpPr>
        <p:spPr>
          <a:xfrm>
            <a:off x="372686" y="4994347"/>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Evaluation Results</a:t>
            </a:r>
          </a:p>
        </p:txBody>
      </p:sp>
      <p:cxnSp>
        <p:nvCxnSpPr>
          <p:cNvPr id="29" name="Straight Arrow Connector 28">
            <a:extLst>
              <a:ext uri="{FF2B5EF4-FFF2-40B4-BE49-F238E27FC236}">
                <a16:creationId xmlns:a16="http://schemas.microsoft.com/office/drawing/2014/main" id="{7DB9E79E-DF2A-B34E-96A7-6ECDEC26007C}"/>
              </a:ext>
            </a:extLst>
          </p:cNvPr>
          <p:cNvCxnSpPr>
            <a:cxnSpLocks/>
            <a:endCxn id="28" idx="0"/>
          </p:cNvCxnSpPr>
          <p:nvPr/>
        </p:nvCxnSpPr>
        <p:spPr>
          <a:xfrm flipH="1">
            <a:off x="1416686" y="4691619"/>
            <a:ext cx="14488" cy="30272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47FB42-03D2-FD4E-8FDE-057389973A7D}"/>
              </a:ext>
            </a:extLst>
          </p:cNvPr>
          <p:cNvSpPr txBox="1"/>
          <p:nvPr/>
        </p:nvSpPr>
        <p:spPr>
          <a:xfrm>
            <a:off x="2489661" y="2997757"/>
            <a:ext cx="9090995" cy="400110"/>
          </a:xfrm>
          <a:prstGeom prst="rect">
            <a:avLst/>
          </a:prstGeom>
          <a:noFill/>
        </p:spPr>
        <p:txBody>
          <a:bodyPr wrap="square" rtlCol="0">
            <a:spAutoFit/>
          </a:bodyPr>
          <a:lstStyle/>
          <a:p>
            <a:pPr marL="342900" indent="-342900">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Text mining activities and vector weighting with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tf-idf</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2" name="TextBox 31">
            <a:extLst>
              <a:ext uri="{FF2B5EF4-FFF2-40B4-BE49-F238E27FC236}">
                <a16:creationId xmlns:a16="http://schemas.microsoft.com/office/drawing/2014/main" id="{6A6374D2-E4F3-F548-88A4-09461926234C}"/>
              </a:ext>
            </a:extLst>
          </p:cNvPr>
          <p:cNvSpPr txBox="1"/>
          <p:nvPr/>
        </p:nvSpPr>
        <p:spPr>
          <a:xfrm>
            <a:off x="2489661" y="3543304"/>
            <a:ext cx="9090995" cy="49487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PCA and T-</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Sne</a:t>
            </a:r>
            <a:endPar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08A84B12-3A20-7040-BC9C-E2F675CF508E}"/>
              </a:ext>
            </a:extLst>
          </p:cNvPr>
          <p:cNvSpPr txBox="1"/>
          <p:nvPr/>
        </p:nvSpPr>
        <p:spPr>
          <a:xfrm>
            <a:off x="7479684" y="4977067"/>
            <a:ext cx="4267200" cy="1477328"/>
          </a:xfrm>
          <a:prstGeom prst="rect">
            <a:avLst/>
          </a:prstGeom>
          <a:noFill/>
          <a:ln>
            <a:solidFill>
              <a:schemeClr val="tx2"/>
            </a:solidFill>
          </a:ln>
        </p:spPr>
        <p:txBody>
          <a:bodyPr wrap="square" rtlCol="0">
            <a:spAutoFit/>
          </a:bodyPr>
          <a:lstStyle/>
          <a:p>
            <a:r>
              <a:rPr lang="en-US" sz="2400" b="1" dirty="0">
                <a:solidFill>
                  <a:schemeClr val="tx2"/>
                </a:solidFill>
              </a:rPr>
              <a:t>Tools:</a:t>
            </a:r>
            <a:endParaRPr lang="en-US" sz="3200" b="1" dirty="0">
              <a:solidFill>
                <a:schemeClr val="tx2"/>
              </a:solidFill>
            </a:endParaRPr>
          </a:p>
          <a:p>
            <a:r>
              <a:rPr lang="en-US" sz="2200" dirty="0">
                <a:solidFill>
                  <a:schemeClr val="tx2"/>
                </a:solidFill>
              </a:rPr>
              <a:t># Java and R</a:t>
            </a:r>
          </a:p>
          <a:p>
            <a:r>
              <a:rPr lang="en-US" sz="2200" dirty="0">
                <a:solidFill>
                  <a:schemeClr val="tx2"/>
                </a:solidFill>
              </a:rPr>
              <a:t># R libraries (caret, tm, </a:t>
            </a:r>
            <a:r>
              <a:rPr lang="en-US" sz="2200" dirty="0" err="1">
                <a:solidFill>
                  <a:schemeClr val="tx2"/>
                </a:solidFill>
              </a:rPr>
              <a:t>snowballc</a:t>
            </a:r>
            <a:r>
              <a:rPr lang="en-US" sz="2200" dirty="0">
                <a:solidFill>
                  <a:schemeClr val="tx2"/>
                </a:solidFill>
              </a:rPr>
              <a:t>)</a:t>
            </a:r>
          </a:p>
          <a:p>
            <a:r>
              <a:rPr lang="en-US" sz="2200" dirty="0">
                <a:solidFill>
                  <a:schemeClr val="tx2"/>
                </a:solidFill>
              </a:rPr>
              <a:t># Google and Aws Cloud</a:t>
            </a:r>
          </a:p>
        </p:txBody>
      </p:sp>
      <p:sp>
        <p:nvSpPr>
          <p:cNvPr id="33" name="TextBox 32">
            <a:extLst>
              <a:ext uri="{FF2B5EF4-FFF2-40B4-BE49-F238E27FC236}">
                <a16:creationId xmlns:a16="http://schemas.microsoft.com/office/drawing/2014/main" id="{59C18247-4058-A942-9F16-D342984A4B8A}"/>
              </a:ext>
            </a:extLst>
          </p:cNvPr>
          <p:cNvSpPr txBox="1"/>
          <p:nvPr/>
        </p:nvSpPr>
        <p:spPr>
          <a:xfrm>
            <a:off x="2489661" y="4294806"/>
            <a:ext cx="9090995" cy="707886"/>
          </a:xfrm>
          <a:prstGeom prst="rect">
            <a:avLst/>
          </a:prstGeom>
          <a:noFill/>
        </p:spPr>
        <p:txBody>
          <a:bodyPr wrap="square" rtlCol="0">
            <a:spAutoFit/>
          </a:bodyPr>
          <a:lstStyle/>
          <a:p>
            <a:pPr marL="342900" indent="-342900">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Repeated k-fold for cv,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knn</a:t>
            </a: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näive</a:t>
            </a: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bayes</a:t>
            </a: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svm</a:t>
            </a: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random forest and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nnet</a:t>
            </a: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for prediction.</a:t>
            </a:r>
          </a:p>
        </p:txBody>
      </p:sp>
      <p:sp>
        <p:nvSpPr>
          <p:cNvPr id="34" name="TextBox 33">
            <a:extLst>
              <a:ext uri="{FF2B5EF4-FFF2-40B4-BE49-F238E27FC236}">
                <a16:creationId xmlns:a16="http://schemas.microsoft.com/office/drawing/2014/main" id="{00C3035C-655C-6D4F-B3FB-E42D97A4524B}"/>
              </a:ext>
            </a:extLst>
          </p:cNvPr>
          <p:cNvSpPr txBox="1"/>
          <p:nvPr/>
        </p:nvSpPr>
        <p:spPr>
          <a:xfrm>
            <a:off x="2489661" y="4954852"/>
            <a:ext cx="9090995" cy="49487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Accuracy, recall, precision, f-measure</a:t>
            </a:r>
          </a:p>
        </p:txBody>
      </p:sp>
      <p:sp>
        <p:nvSpPr>
          <p:cNvPr id="53" name="Rounded Rectangle 52">
            <a:extLst>
              <a:ext uri="{FF2B5EF4-FFF2-40B4-BE49-F238E27FC236}">
                <a16:creationId xmlns:a16="http://schemas.microsoft.com/office/drawing/2014/main" id="{BE8A9599-5C46-6A4D-B2C4-110628D2BCFA}"/>
              </a:ext>
            </a:extLst>
          </p:cNvPr>
          <p:cNvSpPr/>
          <p:nvPr/>
        </p:nvSpPr>
        <p:spPr>
          <a:xfrm>
            <a:off x="372686" y="5660659"/>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Statistical Tests</a:t>
            </a:r>
          </a:p>
        </p:txBody>
      </p:sp>
      <p:cxnSp>
        <p:nvCxnSpPr>
          <p:cNvPr id="63" name="Straight Arrow Connector 62">
            <a:extLst>
              <a:ext uri="{FF2B5EF4-FFF2-40B4-BE49-F238E27FC236}">
                <a16:creationId xmlns:a16="http://schemas.microsoft.com/office/drawing/2014/main" id="{7263C3D4-2562-9141-B112-A99A77D4A493}"/>
              </a:ext>
            </a:extLst>
          </p:cNvPr>
          <p:cNvCxnSpPr>
            <a:cxnSpLocks/>
            <a:stCxn id="28" idx="2"/>
            <a:endCxn id="53" idx="0"/>
          </p:cNvCxnSpPr>
          <p:nvPr/>
        </p:nvCxnSpPr>
        <p:spPr>
          <a:xfrm>
            <a:off x="1416686" y="5426347"/>
            <a:ext cx="0" cy="234312"/>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5BEDFE9-426F-DF4F-BC42-2A37D771AEE7}"/>
              </a:ext>
            </a:extLst>
          </p:cNvPr>
          <p:cNvSpPr txBox="1"/>
          <p:nvPr/>
        </p:nvSpPr>
        <p:spPr>
          <a:xfrm>
            <a:off x="2489661" y="5543448"/>
            <a:ext cx="9090995" cy="53508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Friedman</a:t>
            </a:r>
            <a:r>
              <a:rPr lang="en-US" sz="2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p>
        </p:txBody>
      </p:sp>
    </p:spTree>
    <p:extLst>
      <p:ext uri="{BB962C8B-B14F-4D97-AF65-F5344CB8AC3E}">
        <p14:creationId xmlns:p14="http://schemas.microsoft.com/office/powerpoint/2010/main" val="94740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Work Done:</a:t>
            </a:r>
            <a:br>
              <a:rPr lang="en-US" dirty="0"/>
            </a:br>
            <a:r>
              <a:rPr lang="en-US" dirty="0">
                <a:solidFill>
                  <a:schemeClr val="accent5"/>
                </a:solidFill>
                <a:ea typeface="Helvetica Neue" panose="02000503000000020004" pitchFamily="2" charset="0"/>
                <a:cs typeface="Helvetica Neue" panose="02000503000000020004" pitchFamily="2" charset="0"/>
              </a:rPr>
              <a:t>Data Describing</a:t>
            </a:r>
            <a:endParaRPr lang="en-US" dirty="0">
              <a:solidFill>
                <a:schemeClr val="accent5"/>
              </a:solidFill>
            </a:endParaRPr>
          </a:p>
        </p:txBody>
      </p:sp>
      <p:pic>
        <p:nvPicPr>
          <p:cNvPr id="3" name="Picture 2">
            <a:extLst>
              <a:ext uri="{FF2B5EF4-FFF2-40B4-BE49-F238E27FC236}">
                <a16:creationId xmlns:a16="http://schemas.microsoft.com/office/drawing/2014/main" id="{90200F2F-61E9-2148-B20A-112A3066CD07}"/>
              </a:ext>
            </a:extLst>
          </p:cNvPr>
          <p:cNvPicPr>
            <a:picLocks noChangeAspect="1"/>
          </p:cNvPicPr>
          <p:nvPr/>
        </p:nvPicPr>
        <p:blipFill>
          <a:blip r:embed="rId2"/>
          <a:stretch>
            <a:fillRect/>
          </a:stretch>
        </p:blipFill>
        <p:spPr>
          <a:xfrm rot="5400000">
            <a:off x="1064669" y="3318113"/>
            <a:ext cx="2653951" cy="4012357"/>
          </a:xfrm>
          <a:prstGeom prst="rect">
            <a:avLst/>
          </a:prstGeom>
        </p:spPr>
      </p:pic>
      <p:pic>
        <p:nvPicPr>
          <p:cNvPr id="10" name="Picture 9">
            <a:extLst>
              <a:ext uri="{FF2B5EF4-FFF2-40B4-BE49-F238E27FC236}">
                <a16:creationId xmlns:a16="http://schemas.microsoft.com/office/drawing/2014/main" id="{43961CAB-E5C2-A443-B654-006B8B575EC0}"/>
              </a:ext>
            </a:extLst>
          </p:cNvPr>
          <p:cNvPicPr>
            <a:picLocks noChangeAspect="1"/>
          </p:cNvPicPr>
          <p:nvPr/>
        </p:nvPicPr>
        <p:blipFill>
          <a:blip r:embed="rId3"/>
          <a:stretch>
            <a:fillRect/>
          </a:stretch>
        </p:blipFill>
        <p:spPr>
          <a:xfrm>
            <a:off x="380999" y="1470212"/>
            <a:ext cx="4016823" cy="2527104"/>
          </a:xfrm>
          <a:prstGeom prst="rect">
            <a:avLst/>
          </a:prstGeom>
        </p:spPr>
      </p:pic>
      <p:pic>
        <p:nvPicPr>
          <p:cNvPr id="26" name="Picture 25">
            <a:extLst>
              <a:ext uri="{FF2B5EF4-FFF2-40B4-BE49-F238E27FC236}">
                <a16:creationId xmlns:a16="http://schemas.microsoft.com/office/drawing/2014/main" id="{DA83967E-AAB4-5A4F-BCDE-0C784237CBB3}"/>
              </a:ext>
            </a:extLst>
          </p:cNvPr>
          <p:cNvPicPr>
            <a:picLocks noChangeAspect="1"/>
          </p:cNvPicPr>
          <p:nvPr/>
        </p:nvPicPr>
        <p:blipFill>
          <a:blip r:embed="rId4"/>
          <a:stretch>
            <a:fillRect/>
          </a:stretch>
        </p:blipFill>
        <p:spPr>
          <a:xfrm>
            <a:off x="4397821" y="365125"/>
            <a:ext cx="7431378" cy="6286400"/>
          </a:xfrm>
          <a:prstGeom prst="rect">
            <a:avLst/>
          </a:prstGeom>
        </p:spPr>
      </p:pic>
    </p:spTree>
    <p:extLst>
      <p:ext uri="{BB962C8B-B14F-4D97-AF65-F5344CB8AC3E}">
        <p14:creationId xmlns:p14="http://schemas.microsoft.com/office/powerpoint/2010/main" val="127917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Work Done:</a:t>
            </a:r>
            <a:br>
              <a:rPr lang="en-US" dirty="0"/>
            </a:br>
            <a:r>
              <a:rPr lang="en-US" dirty="0">
                <a:solidFill>
                  <a:schemeClr val="accent5"/>
                </a:solidFill>
                <a:ea typeface="Helvetica Neue" panose="02000503000000020004" pitchFamily="2" charset="0"/>
                <a:cs typeface="Helvetica Neue" panose="02000503000000020004" pitchFamily="2" charset="0"/>
              </a:rPr>
              <a:t>Paper Submitting</a:t>
            </a:r>
            <a:endParaRPr lang="en-US" dirty="0">
              <a:solidFill>
                <a:schemeClr val="accent5"/>
              </a:solidFill>
            </a:endParaRPr>
          </a:p>
        </p:txBody>
      </p:sp>
      <p:sp>
        <p:nvSpPr>
          <p:cNvPr id="24" name="TextBox 23">
            <a:extLst>
              <a:ext uri="{FF2B5EF4-FFF2-40B4-BE49-F238E27FC236}">
                <a16:creationId xmlns:a16="http://schemas.microsoft.com/office/drawing/2014/main" id="{E40D267A-2FC8-1B40-A690-BE1CE6573F32}"/>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Machine Learning Based Prediction of Change Request Severity Level: Experimental Results – Submitted on 10/02/17</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Mining Software Repository 2017 (MSR) - </a:t>
            </a: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Qualis</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A1</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Machine Learning Based Prediction of CR Severity Level in FLOSS: Experimental Results – Submitted on 05/06/17</a:t>
            </a:r>
            <a:b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International Conference on Data Mining (ICDM) – </a:t>
            </a: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Qualis</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A1</a:t>
            </a:r>
          </a:p>
        </p:txBody>
      </p:sp>
    </p:spTree>
    <p:extLst>
      <p:ext uri="{BB962C8B-B14F-4D97-AF65-F5344CB8AC3E}">
        <p14:creationId xmlns:p14="http://schemas.microsoft.com/office/powerpoint/2010/main" val="155333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Work Done:</a:t>
            </a:r>
            <a:br>
              <a:rPr lang="en-US" dirty="0"/>
            </a:br>
            <a:r>
              <a:rPr lang="en-US" dirty="0">
                <a:solidFill>
                  <a:schemeClr val="accent5"/>
                </a:solidFill>
                <a:ea typeface="Helvetica Neue" panose="02000503000000020004" pitchFamily="2" charset="0"/>
                <a:cs typeface="Helvetica Neue" panose="02000503000000020004" pitchFamily="2" charset="0"/>
              </a:rPr>
              <a:t>Bug Report Severity Prediction Mapping Review</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Objective</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Provide a comprehensive review of research efforts on automatically bug report severity prediction.</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Method:</a:t>
            </a:r>
            <a:b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was performed by searching four electronic databases and considered studies until 2017</a:t>
            </a:r>
          </a:p>
        </p:txBody>
      </p:sp>
    </p:spTree>
    <p:extLst>
      <p:ext uri="{BB962C8B-B14F-4D97-AF65-F5344CB8AC3E}">
        <p14:creationId xmlns:p14="http://schemas.microsoft.com/office/powerpoint/2010/main" val="2921155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Work Done:</a:t>
            </a:r>
            <a:br>
              <a:rPr lang="en-US" dirty="0"/>
            </a:br>
            <a:r>
              <a:rPr lang="en-US" dirty="0">
                <a:solidFill>
                  <a:schemeClr val="accent5"/>
                </a:solidFill>
                <a:ea typeface="Helvetica Neue" panose="02000503000000020004" pitchFamily="2" charset="0"/>
                <a:cs typeface="Helvetica Neue" panose="02000503000000020004" pitchFamily="2" charset="0"/>
              </a:rPr>
              <a:t>Bug Report Severity Prediction Mapping Review</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216604"/>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Results</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was identified 27 studies which confirm the relevance, reflect maturity of research area and identify gaps</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Some conclusions:</a:t>
            </a:r>
            <a:b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Default severity level is prevalent in most datasets</a:t>
            </a:r>
            <a:b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Most papers extracted features from unstructured text information</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algorithms and text mining methods played central role</a:t>
            </a:r>
          </a:p>
        </p:txBody>
      </p:sp>
    </p:spTree>
    <p:extLst>
      <p:ext uri="{BB962C8B-B14F-4D97-AF65-F5344CB8AC3E}">
        <p14:creationId xmlns:p14="http://schemas.microsoft.com/office/powerpoint/2010/main" val="3024476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Proposal:</a:t>
            </a:r>
            <a:br>
              <a:rPr lang="en-US" dirty="0"/>
            </a:br>
            <a:r>
              <a:rPr lang="en-US" dirty="0">
                <a:solidFill>
                  <a:schemeClr val="accent5"/>
                </a:solidFill>
                <a:ea typeface="Helvetica Neue" panose="02000503000000020004" pitchFamily="2" charset="0"/>
                <a:cs typeface="Helvetica Neue" panose="02000503000000020004" pitchFamily="2" charset="0"/>
              </a:rPr>
              <a:t>General Overview</a:t>
            </a:r>
            <a:endParaRPr lang="en-US" dirty="0">
              <a:solidFill>
                <a:schemeClr val="accent5"/>
              </a:solidFill>
            </a:endParaRPr>
          </a:p>
        </p:txBody>
      </p:sp>
      <p:sp>
        <p:nvSpPr>
          <p:cNvPr id="2" name="Can 1">
            <a:extLst>
              <a:ext uri="{FF2B5EF4-FFF2-40B4-BE49-F238E27FC236}">
                <a16:creationId xmlns:a16="http://schemas.microsoft.com/office/drawing/2014/main" id="{A59926FB-A1A7-D944-9249-FABD85C25ABA}"/>
              </a:ext>
            </a:extLst>
          </p:cNvPr>
          <p:cNvSpPr/>
          <p:nvPr/>
        </p:nvSpPr>
        <p:spPr>
          <a:xfrm>
            <a:off x="515389" y="1645921"/>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2743200" y="1645921"/>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2909454" y="2078183"/>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4139737" y="2086496"/>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Github</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0" name="Rounded Rectangle 49">
            <a:extLst>
              <a:ext uri="{FF2B5EF4-FFF2-40B4-BE49-F238E27FC236}">
                <a16:creationId xmlns:a16="http://schemas.microsoft.com/office/drawing/2014/main" id="{A7BE3C9D-781D-FC49-BC9A-EE5628B69119}"/>
              </a:ext>
            </a:extLst>
          </p:cNvPr>
          <p:cNvSpPr/>
          <p:nvPr/>
        </p:nvSpPr>
        <p:spPr>
          <a:xfrm>
            <a:off x="5370020" y="2094808"/>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Github</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3890355" y="3044535"/>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Repository</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751510" y="4430684"/>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3898667" y="5222464"/>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Repository</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7049195" y="1622728"/>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7331828" y="1936863"/>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7331828" y="2701637"/>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7331828" y="3460167"/>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Machine Learning </a:t>
            </a:r>
          </a:p>
          <a:p>
            <a:pPr algn="ctr"/>
            <a:r>
              <a:rPr lang="en-US" dirty="0">
                <a:solidFill>
                  <a:schemeClr val="tx2"/>
                </a:solidFill>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9459888" y="3460167"/>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Data-driven</a:t>
            </a:r>
          </a:p>
          <a:p>
            <a:pPr algn="ctr"/>
            <a:r>
              <a:rPr lang="en-US" dirty="0">
                <a:solidFill>
                  <a:schemeClr val="tx2"/>
                </a:solidFill>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stCxn id="2" idx="4"/>
            <a:endCxn id="3" idx="1"/>
          </p:cNvCxnSpPr>
          <p:nvPr/>
        </p:nvCxnSpPr>
        <p:spPr>
          <a:xfrm>
            <a:off x="2144684" y="2219499"/>
            <a:ext cx="598516"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flipH="1">
            <a:off x="4705003" y="2793076"/>
            <a:ext cx="1" cy="251459"/>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a:off x="4705003" y="4191690"/>
            <a:ext cx="8311" cy="2389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4713314" y="5029203"/>
            <a:ext cx="1" cy="19326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stCxn id="57" idx="2"/>
          </p:cNvCxnSpPr>
          <p:nvPr/>
        </p:nvCxnSpPr>
        <p:spPr>
          <a:xfrm rot="5400000" flipH="1">
            <a:off x="4505499" y="-515390"/>
            <a:ext cx="1562794" cy="8179726"/>
          </a:xfrm>
          <a:prstGeom prst="bentConnector4">
            <a:avLst>
              <a:gd name="adj1" fmla="val -138032"/>
              <a:gd name="adj2" fmla="val 10000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78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Proposal:</a:t>
            </a:r>
            <a:br>
              <a:rPr lang="en-US" dirty="0"/>
            </a:br>
            <a:r>
              <a:rPr lang="en-US" dirty="0">
                <a:solidFill>
                  <a:schemeClr val="accent5"/>
                </a:solidFill>
                <a:ea typeface="Helvetica Neue" panose="02000503000000020004" pitchFamily="2" charset="0"/>
                <a:cs typeface="Helvetica Neue" panose="02000503000000020004" pitchFamily="2" charset="0"/>
              </a:rPr>
              <a:t>Bug Report Crawler</a:t>
            </a:r>
            <a:endParaRPr lang="en-US" dirty="0">
              <a:solidFill>
                <a:schemeClr val="accent5"/>
              </a:solidFill>
            </a:endParaRPr>
          </a:p>
        </p:txBody>
      </p:sp>
      <p:sp>
        <p:nvSpPr>
          <p:cNvPr id="3" name="Rounded Rectangle 2">
            <a:extLst>
              <a:ext uri="{FF2B5EF4-FFF2-40B4-BE49-F238E27FC236}">
                <a16:creationId xmlns:a16="http://schemas.microsoft.com/office/drawing/2014/main" id="{AA992523-BB7B-EA49-9861-26BCDD9BE189}"/>
              </a:ext>
            </a:extLst>
          </p:cNvPr>
          <p:cNvSpPr/>
          <p:nvPr/>
        </p:nvSpPr>
        <p:spPr>
          <a:xfrm>
            <a:off x="372686" y="1878677"/>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538940" y="2310939"/>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1769223" y="2319252"/>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Jira</a:t>
            </a:r>
          </a:p>
        </p:txBody>
      </p:sp>
      <p:sp>
        <p:nvSpPr>
          <p:cNvPr id="50" name="Rounded Rectangle 49">
            <a:extLst>
              <a:ext uri="{FF2B5EF4-FFF2-40B4-BE49-F238E27FC236}">
                <a16:creationId xmlns:a16="http://schemas.microsoft.com/office/drawing/2014/main" id="{A7BE3C9D-781D-FC49-BC9A-EE5628B69119}"/>
              </a:ext>
            </a:extLst>
          </p:cNvPr>
          <p:cNvSpPr/>
          <p:nvPr/>
        </p:nvSpPr>
        <p:spPr>
          <a:xfrm>
            <a:off x="2999506" y="2327564"/>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Github</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4057970"/>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Developed in Java using design patterns (</a:t>
            </a:r>
            <a:r>
              <a:rPr lang="en-US" sz="25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e.g</a:t>
            </a: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strategy, template method and builder).</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Handle bug reports in XML and HTML formats from Jira, Bugzilla and </a:t>
            </a:r>
            <a:r>
              <a:rPr lang="en-US" sz="25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Github</a:t>
            </a: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(in future).</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Convert and store bug reports in CSV format.</a:t>
            </a:r>
          </a:p>
        </p:txBody>
      </p:sp>
      <p:pic>
        <p:nvPicPr>
          <p:cNvPr id="6" name="Graphic 5" descr="Checkmark">
            <a:extLst>
              <a:ext uri="{FF2B5EF4-FFF2-40B4-BE49-F238E27FC236}">
                <a16:creationId xmlns:a16="http://schemas.microsoft.com/office/drawing/2014/main" id="{9E515B2B-E9A1-DE47-ACB3-05FD0A97A2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797" y="2168571"/>
            <a:ext cx="421321" cy="421321"/>
          </a:xfrm>
          <a:prstGeom prst="rect">
            <a:avLst/>
          </a:prstGeom>
        </p:spPr>
      </p:pic>
      <p:pic>
        <p:nvPicPr>
          <p:cNvPr id="12" name="Graphic 11" descr="Checkmark">
            <a:extLst>
              <a:ext uri="{FF2B5EF4-FFF2-40B4-BE49-F238E27FC236}">
                <a16:creationId xmlns:a16="http://schemas.microsoft.com/office/drawing/2014/main" id="{BC630DF4-997E-FE4A-96B9-CD1C30ED44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2351" y="2161312"/>
            <a:ext cx="421321" cy="421321"/>
          </a:xfrm>
          <a:prstGeom prst="rect">
            <a:avLst/>
          </a:prstGeom>
        </p:spPr>
      </p:pic>
    </p:spTree>
    <p:extLst>
      <p:ext uri="{BB962C8B-B14F-4D97-AF65-F5344CB8AC3E}">
        <p14:creationId xmlns:p14="http://schemas.microsoft.com/office/powerpoint/2010/main" val="420406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a:extLst>
              <a:ext uri="{FF2B5EF4-FFF2-40B4-BE49-F238E27FC236}">
                <a16:creationId xmlns:a16="http://schemas.microsoft.com/office/drawing/2014/main" id="{B6CC4DBB-C067-5F4A-9B6D-AF7E6CEBDCFE}"/>
              </a:ext>
            </a:extLst>
          </p:cNvPr>
          <p:cNvSpPr/>
          <p:nvPr/>
        </p:nvSpPr>
        <p:spPr>
          <a:xfrm>
            <a:off x="1888549" y="1680048"/>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sp>
        <p:nvSpPr>
          <p:cNvPr id="7" name="Can 6">
            <a:extLst>
              <a:ext uri="{FF2B5EF4-FFF2-40B4-BE49-F238E27FC236}">
                <a16:creationId xmlns:a16="http://schemas.microsoft.com/office/drawing/2014/main" id="{727B6D25-1FDE-3040-8C3A-BD693338AF2E}"/>
              </a:ext>
            </a:extLst>
          </p:cNvPr>
          <p:cNvSpPr/>
          <p:nvPr/>
        </p:nvSpPr>
        <p:spPr>
          <a:xfrm>
            <a:off x="4941019" y="4764805"/>
            <a:ext cx="1493215" cy="989346"/>
          </a:xfrm>
          <a:prstGeom prst="can">
            <a:avLst/>
          </a:prstGeom>
          <a:solidFill>
            <a:srgbClr val="FC8363"/>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repository</a:t>
            </a:r>
          </a:p>
        </p:txBody>
      </p:sp>
      <p:cxnSp>
        <p:nvCxnSpPr>
          <p:cNvPr id="16" name="Straight Arrow Connector 15">
            <a:extLst>
              <a:ext uri="{FF2B5EF4-FFF2-40B4-BE49-F238E27FC236}">
                <a16:creationId xmlns:a16="http://schemas.microsoft.com/office/drawing/2014/main" id="{035CADC1-39BB-0949-8BEB-1E3CB22B02ED}"/>
              </a:ext>
            </a:extLst>
          </p:cNvPr>
          <p:cNvCxnSpPr>
            <a:cxnSpLocks/>
            <a:stCxn id="18" idx="3"/>
            <a:endCxn id="4" idx="1"/>
          </p:cNvCxnSpPr>
          <p:nvPr/>
        </p:nvCxnSpPr>
        <p:spPr>
          <a:xfrm>
            <a:off x="1475670" y="2216542"/>
            <a:ext cx="412879" cy="3187"/>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959502C-FD49-DB48-8910-E0788C62E356}"/>
              </a:ext>
            </a:extLst>
          </p:cNvPr>
          <p:cNvPicPr>
            <a:picLocks noChangeAspect="1"/>
          </p:cNvPicPr>
          <p:nvPr/>
        </p:nvPicPr>
        <p:blipFill rotWithShape="1">
          <a:blip r:embed="rId3">
            <a:clrChange>
              <a:clrFrom>
                <a:srgbClr val="F5F5F5"/>
              </a:clrFrom>
              <a:clrTo>
                <a:srgbClr val="F5F5F5">
                  <a:alpha val="0"/>
                </a:srgbClr>
              </a:clrTo>
            </a:clrChange>
          </a:blip>
          <a:srcRect t="27737" r="22330" b="53589"/>
          <a:stretch/>
        </p:blipFill>
        <p:spPr>
          <a:xfrm>
            <a:off x="390616" y="1776614"/>
            <a:ext cx="1085054" cy="879855"/>
          </a:xfrm>
          <a:prstGeom prst="rect">
            <a:avLst/>
          </a:prstGeom>
        </p:spPr>
      </p:pic>
      <p:sp>
        <p:nvSpPr>
          <p:cNvPr id="32" name="Folded Corner 31">
            <a:extLst>
              <a:ext uri="{FF2B5EF4-FFF2-40B4-BE49-F238E27FC236}">
                <a16:creationId xmlns:a16="http://schemas.microsoft.com/office/drawing/2014/main" id="{913847BA-C01A-BA47-9CB1-52F624E3531C}"/>
              </a:ext>
            </a:extLst>
          </p:cNvPr>
          <p:cNvSpPr/>
          <p:nvPr/>
        </p:nvSpPr>
        <p:spPr>
          <a:xfrm>
            <a:off x="1888549" y="3444018"/>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a:p>
            <a:pPr algn="ctr"/>
            <a:endParaRPr lang="en-US" dirty="0"/>
          </a:p>
        </p:txBody>
      </p:sp>
      <p:sp>
        <p:nvSpPr>
          <p:cNvPr id="33" name="Folded Corner 32">
            <a:extLst>
              <a:ext uri="{FF2B5EF4-FFF2-40B4-BE49-F238E27FC236}">
                <a16:creationId xmlns:a16="http://schemas.microsoft.com/office/drawing/2014/main" id="{2CE59228-B758-8E4B-90F1-8DCA881447AC}"/>
              </a:ext>
            </a:extLst>
          </p:cNvPr>
          <p:cNvSpPr/>
          <p:nvPr/>
        </p:nvSpPr>
        <p:spPr>
          <a:xfrm>
            <a:off x="1888549" y="509928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cxnSp>
        <p:nvCxnSpPr>
          <p:cNvPr id="37" name="Elbow Connector 36">
            <a:extLst>
              <a:ext uri="{FF2B5EF4-FFF2-40B4-BE49-F238E27FC236}">
                <a16:creationId xmlns:a16="http://schemas.microsoft.com/office/drawing/2014/main" id="{78A4AB1C-8A45-FC4D-876D-37FB911B0DEC}"/>
              </a:ext>
            </a:extLst>
          </p:cNvPr>
          <p:cNvCxnSpPr>
            <a:cxnSpLocks/>
            <a:stCxn id="33" idx="3"/>
            <a:endCxn id="68" idx="2"/>
          </p:cNvCxnSpPr>
          <p:nvPr/>
        </p:nvCxnSpPr>
        <p:spPr>
          <a:xfrm flipV="1">
            <a:off x="2832941" y="4483427"/>
            <a:ext cx="1331718" cy="1155543"/>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506ACD-0FD3-9E47-9323-4824988EE524}"/>
              </a:ext>
            </a:extLst>
          </p:cNvPr>
          <p:cNvCxnSpPr>
            <a:cxnSpLocks/>
            <a:stCxn id="52" idx="3"/>
            <a:endCxn id="32" idx="1"/>
          </p:cNvCxnSpPr>
          <p:nvPr/>
        </p:nvCxnSpPr>
        <p:spPr>
          <a:xfrm>
            <a:off x="1466602" y="3983699"/>
            <a:ext cx="421947" cy="0"/>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B7F9ACD-356C-2542-A291-1D687D17B9D0}"/>
              </a:ext>
            </a:extLst>
          </p:cNvPr>
          <p:cNvCxnSpPr>
            <a:cxnSpLocks/>
            <a:stCxn id="55" idx="3"/>
            <a:endCxn id="33" idx="1"/>
          </p:cNvCxnSpPr>
          <p:nvPr/>
        </p:nvCxnSpPr>
        <p:spPr>
          <a:xfrm>
            <a:off x="1483843" y="5630755"/>
            <a:ext cx="404706" cy="821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BC78A175-EF09-F84D-8642-AA48079F25EA}"/>
              </a:ext>
            </a:extLst>
          </p:cNvPr>
          <p:cNvPicPr>
            <a:picLocks noChangeAspect="1"/>
          </p:cNvPicPr>
          <p:nvPr/>
        </p:nvPicPr>
        <p:blipFill rotWithShape="1">
          <a:blip r:embed="rId3">
            <a:clrChange>
              <a:clrFrom>
                <a:srgbClr val="F5F5F5"/>
              </a:clrFrom>
              <a:clrTo>
                <a:srgbClr val="F5F5F5">
                  <a:alpha val="0"/>
                </a:srgbClr>
              </a:clrTo>
            </a:clrChange>
          </a:blip>
          <a:srcRect l="11235" t="75444" r="23311" b="2354"/>
          <a:stretch/>
        </p:blipFill>
        <p:spPr>
          <a:xfrm>
            <a:off x="552202" y="3460643"/>
            <a:ext cx="914400" cy="1046112"/>
          </a:xfrm>
          <a:prstGeom prst="rect">
            <a:avLst/>
          </a:prstGeom>
        </p:spPr>
      </p:pic>
      <p:pic>
        <p:nvPicPr>
          <p:cNvPr id="55" name="Picture 54">
            <a:extLst>
              <a:ext uri="{FF2B5EF4-FFF2-40B4-BE49-F238E27FC236}">
                <a16:creationId xmlns:a16="http://schemas.microsoft.com/office/drawing/2014/main" id="{CB4A65D7-36AE-E844-8A0E-4572A2536B58}"/>
              </a:ext>
            </a:extLst>
          </p:cNvPr>
          <p:cNvPicPr>
            <a:picLocks noChangeAspect="1"/>
          </p:cNvPicPr>
          <p:nvPr/>
        </p:nvPicPr>
        <p:blipFill rotWithShape="1">
          <a:blip r:embed="rId3">
            <a:clrChange>
              <a:clrFrom>
                <a:srgbClr val="F5F5F5"/>
              </a:clrFrom>
              <a:clrTo>
                <a:srgbClr val="F5F5F5">
                  <a:alpha val="0"/>
                </a:srgbClr>
              </a:clrTo>
            </a:clrChange>
          </a:blip>
          <a:srcRect l="9354" t="51336" r="25191" b="29447"/>
          <a:stretch/>
        </p:blipFill>
        <p:spPr>
          <a:xfrm>
            <a:off x="569443" y="5178035"/>
            <a:ext cx="914400" cy="905440"/>
          </a:xfrm>
          <a:prstGeom prst="rect">
            <a:avLst/>
          </a:prstGeom>
        </p:spPr>
      </p:pic>
      <p:sp>
        <p:nvSpPr>
          <p:cNvPr id="65" name="Rectangle 64">
            <a:extLst>
              <a:ext uri="{FF2B5EF4-FFF2-40B4-BE49-F238E27FC236}">
                <a16:creationId xmlns:a16="http://schemas.microsoft.com/office/drawing/2014/main" id="{A4215178-AB33-2844-93BA-82514C814B12}"/>
              </a:ext>
            </a:extLst>
          </p:cNvPr>
          <p:cNvSpPr/>
          <p:nvPr/>
        </p:nvSpPr>
        <p:spPr>
          <a:xfrm>
            <a:off x="530108" y="4396930"/>
            <a:ext cx="936494" cy="367875"/>
          </a:xfrm>
          <a:prstGeom prst="rect">
            <a:avLst/>
          </a:prstGeom>
        </p:spPr>
        <p:txBody>
          <a:bodyPr wrap="square">
            <a:spAutoFit/>
          </a:bodyP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john</a:t>
            </a:r>
          </a:p>
        </p:txBody>
      </p:sp>
      <p:sp>
        <p:nvSpPr>
          <p:cNvPr id="66" name="Rectangle 65">
            <a:extLst>
              <a:ext uri="{FF2B5EF4-FFF2-40B4-BE49-F238E27FC236}">
                <a16:creationId xmlns:a16="http://schemas.microsoft.com/office/drawing/2014/main" id="{B2DA7D23-70A0-A846-A8E5-54859D3AFB08}"/>
              </a:ext>
            </a:extLst>
          </p:cNvPr>
          <p:cNvSpPr/>
          <p:nvPr/>
        </p:nvSpPr>
        <p:spPr>
          <a:xfrm>
            <a:off x="539176" y="2589371"/>
            <a:ext cx="936494" cy="367875"/>
          </a:xfrm>
          <a:prstGeom prst="rect">
            <a:avLst/>
          </a:prstGeom>
        </p:spPr>
        <p:txBody>
          <a:bodyPr wrap="square">
            <a:spAutoFit/>
          </a:bodyPr>
          <a:lstStyle/>
          <a:p>
            <a:pPr algn="ctr"/>
            <a:r>
              <a:rPr lang="en-US"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zhang</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7" name="Rectangle 66">
            <a:extLst>
              <a:ext uri="{FF2B5EF4-FFF2-40B4-BE49-F238E27FC236}">
                <a16:creationId xmlns:a16="http://schemas.microsoft.com/office/drawing/2014/main" id="{67112713-484C-5B47-82D4-765BA0C7E501}"/>
              </a:ext>
            </a:extLst>
          </p:cNvPr>
          <p:cNvSpPr/>
          <p:nvPr/>
        </p:nvSpPr>
        <p:spPr>
          <a:xfrm>
            <a:off x="547349" y="6011771"/>
            <a:ext cx="936494" cy="367875"/>
          </a:xfrm>
          <a:prstGeom prst="rect">
            <a:avLst/>
          </a:prstGeom>
        </p:spPr>
        <p:txBody>
          <a:bodyPr wrap="square">
            <a:spAutoFit/>
          </a:bodyPr>
          <a:lstStyle/>
          <a:p>
            <a:pPr algn="ctr"/>
            <a:r>
              <a:rPr lang="en-US"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maria</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8" name="Rounded Rectangle 67">
            <a:extLst>
              <a:ext uri="{FF2B5EF4-FFF2-40B4-BE49-F238E27FC236}">
                <a16:creationId xmlns:a16="http://schemas.microsoft.com/office/drawing/2014/main" id="{1E05A92C-5DCC-1A49-8C08-6C6639C4C80F}"/>
              </a:ext>
            </a:extLst>
          </p:cNvPr>
          <p:cNvSpPr/>
          <p:nvPr/>
        </p:nvSpPr>
        <p:spPr>
          <a:xfrm>
            <a:off x="3212290" y="3494081"/>
            <a:ext cx="1904737" cy="989346"/>
          </a:xfrm>
          <a:prstGeom prst="roundRect">
            <a:avLst/>
          </a:prstGeom>
          <a:solidFill>
            <a:srgbClr val="B3E3FF"/>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system</a:t>
            </a:r>
          </a:p>
        </p:txBody>
      </p:sp>
      <p:cxnSp>
        <p:nvCxnSpPr>
          <p:cNvPr id="84" name="Straight Arrow Connector 83">
            <a:extLst>
              <a:ext uri="{FF2B5EF4-FFF2-40B4-BE49-F238E27FC236}">
                <a16:creationId xmlns:a16="http://schemas.microsoft.com/office/drawing/2014/main" id="{8BE47E23-A5B7-E547-893A-7E4358F6306C}"/>
              </a:ext>
            </a:extLst>
          </p:cNvPr>
          <p:cNvCxnSpPr>
            <a:cxnSpLocks/>
            <a:stCxn id="32" idx="3"/>
            <a:endCxn id="68" idx="1"/>
          </p:cNvCxnSpPr>
          <p:nvPr/>
        </p:nvCxnSpPr>
        <p:spPr>
          <a:xfrm>
            <a:off x="2832941" y="3983699"/>
            <a:ext cx="379349" cy="505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D37946D7-594E-E647-BACA-F73B2AD29ED0}"/>
              </a:ext>
            </a:extLst>
          </p:cNvPr>
          <p:cNvCxnSpPr>
            <a:cxnSpLocks/>
            <a:endCxn id="68" idx="0"/>
          </p:cNvCxnSpPr>
          <p:nvPr/>
        </p:nvCxnSpPr>
        <p:spPr>
          <a:xfrm>
            <a:off x="2804564" y="2168928"/>
            <a:ext cx="1360095" cy="1325153"/>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p:txBody>
          <a:bodyPr>
            <a:normAutofit fontScale="90000"/>
          </a:bodyPr>
          <a:lstStyle/>
          <a:p>
            <a:r>
              <a:rPr lang="en-US" dirty="0"/>
              <a:t>Context:</a:t>
            </a:r>
            <a:br>
              <a:rPr lang="en-US" dirty="0"/>
            </a:br>
            <a:r>
              <a:rPr lang="en-US" dirty="0">
                <a:solidFill>
                  <a:schemeClr val="accent5"/>
                </a:solidFill>
                <a:ea typeface="Helvetica Neue" panose="02000503000000020004" pitchFamily="2" charset="0"/>
                <a:cs typeface="Helvetica Neue" panose="02000503000000020004" pitchFamily="2" charset="0"/>
              </a:rPr>
              <a:t>Bug Report and Bug Tracking System</a:t>
            </a:r>
            <a:endParaRPr lang="en-US" sz="3900" dirty="0">
              <a:solidFill>
                <a:schemeClr val="accent5"/>
              </a:solidFill>
            </a:endParaRPr>
          </a:p>
        </p:txBody>
      </p:sp>
      <p:sp>
        <p:nvSpPr>
          <p:cNvPr id="36" name="Folded Corner 35">
            <a:extLst>
              <a:ext uri="{FF2B5EF4-FFF2-40B4-BE49-F238E27FC236}">
                <a16:creationId xmlns:a16="http://schemas.microsoft.com/office/drawing/2014/main" id="{59601703-FCB5-2D48-B8EE-40503CF1CB06}"/>
              </a:ext>
            </a:extLst>
          </p:cNvPr>
          <p:cNvSpPr/>
          <p:nvPr/>
        </p:nvSpPr>
        <p:spPr>
          <a:xfrm>
            <a:off x="8967538" y="306006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a:p>
            <a:pPr algn="ctr"/>
            <a:endParaRPr lang="en-US" dirty="0"/>
          </a:p>
        </p:txBody>
      </p:sp>
      <p:sp>
        <p:nvSpPr>
          <p:cNvPr id="38" name="Folded Corner 37">
            <a:extLst>
              <a:ext uri="{FF2B5EF4-FFF2-40B4-BE49-F238E27FC236}">
                <a16:creationId xmlns:a16="http://schemas.microsoft.com/office/drawing/2014/main" id="{CEBCABAD-1231-0C4A-A5AC-329740B378E0}"/>
              </a:ext>
            </a:extLst>
          </p:cNvPr>
          <p:cNvSpPr/>
          <p:nvPr/>
        </p:nvSpPr>
        <p:spPr>
          <a:xfrm>
            <a:off x="8854621" y="3196691"/>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sp>
        <p:nvSpPr>
          <p:cNvPr id="39" name="Folded Corner 38">
            <a:extLst>
              <a:ext uri="{FF2B5EF4-FFF2-40B4-BE49-F238E27FC236}">
                <a16:creationId xmlns:a16="http://schemas.microsoft.com/office/drawing/2014/main" id="{93197993-BAB8-0F42-A9CD-C04C8F3BCA71}"/>
              </a:ext>
            </a:extLst>
          </p:cNvPr>
          <p:cNvSpPr/>
          <p:nvPr/>
        </p:nvSpPr>
        <p:spPr>
          <a:xfrm>
            <a:off x="8731216" y="3333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a:p>
            <a:pPr algn="ctr"/>
            <a:endParaRPr lang="en-US" dirty="0"/>
          </a:p>
        </p:txBody>
      </p:sp>
      <p:sp>
        <p:nvSpPr>
          <p:cNvPr id="40" name="Folded Corner 39">
            <a:extLst>
              <a:ext uri="{FF2B5EF4-FFF2-40B4-BE49-F238E27FC236}">
                <a16:creationId xmlns:a16="http://schemas.microsoft.com/office/drawing/2014/main" id="{033AF869-D3CD-704A-8A82-6E27A3160C6A}"/>
              </a:ext>
            </a:extLst>
          </p:cNvPr>
          <p:cNvSpPr/>
          <p:nvPr/>
        </p:nvSpPr>
        <p:spPr>
          <a:xfrm>
            <a:off x="8636228" y="346994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cxnSp>
        <p:nvCxnSpPr>
          <p:cNvPr id="41" name="Straight Arrow Connector 40">
            <a:extLst>
              <a:ext uri="{FF2B5EF4-FFF2-40B4-BE49-F238E27FC236}">
                <a16:creationId xmlns:a16="http://schemas.microsoft.com/office/drawing/2014/main" id="{CEABF6DE-CC3B-924B-BAA0-916F844346FC}"/>
              </a:ext>
            </a:extLst>
          </p:cNvPr>
          <p:cNvCxnSpPr>
            <a:cxnSpLocks/>
            <a:stCxn id="36" idx="3"/>
            <a:endCxn id="74" idx="1"/>
          </p:cNvCxnSpPr>
          <p:nvPr/>
        </p:nvCxnSpPr>
        <p:spPr>
          <a:xfrm flipV="1">
            <a:off x="9911930" y="3593742"/>
            <a:ext cx="442844" cy="600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83040FB-4B0A-CC43-8DE6-6613E1B0F44C}"/>
              </a:ext>
            </a:extLst>
          </p:cNvPr>
          <p:cNvSpPr/>
          <p:nvPr/>
        </p:nvSpPr>
        <p:spPr>
          <a:xfrm>
            <a:off x="10292256" y="4045089"/>
            <a:ext cx="1244548" cy="923330"/>
          </a:xfrm>
          <a:prstGeom prst="rect">
            <a:avLst/>
          </a:prstGeom>
        </p:spPr>
        <p:txBody>
          <a:bodyPr wrap="square">
            <a:spAutoFit/>
          </a:bodyP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developer </a:t>
            </a:r>
          </a:p>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team members</a:t>
            </a:r>
          </a:p>
        </p:txBody>
      </p:sp>
      <p:sp>
        <p:nvSpPr>
          <p:cNvPr id="44" name="Rounded Rectangle 43">
            <a:extLst>
              <a:ext uri="{FF2B5EF4-FFF2-40B4-BE49-F238E27FC236}">
                <a16:creationId xmlns:a16="http://schemas.microsoft.com/office/drawing/2014/main" id="{B91008BA-5797-B747-998F-81EB8D0DC380}"/>
              </a:ext>
            </a:extLst>
          </p:cNvPr>
          <p:cNvSpPr/>
          <p:nvPr/>
        </p:nvSpPr>
        <p:spPr>
          <a:xfrm>
            <a:off x="6069395" y="3517409"/>
            <a:ext cx="2093854" cy="989346"/>
          </a:xfrm>
          <a:prstGeom prst="roundRect">
            <a:avLst/>
          </a:prstGeom>
          <a:solidFill>
            <a:srgbClr val="B3E3FF"/>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system</a:t>
            </a:r>
          </a:p>
        </p:txBody>
      </p:sp>
      <p:cxnSp>
        <p:nvCxnSpPr>
          <p:cNvPr id="60" name="Elbow Connector 59">
            <a:extLst>
              <a:ext uri="{FF2B5EF4-FFF2-40B4-BE49-F238E27FC236}">
                <a16:creationId xmlns:a16="http://schemas.microsoft.com/office/drawing/2014/main" id="{62F6FF76-075D-2F44-B593-6B9C4866F260}"/>
              </a:ext>
            </a:extLst>
          </p:cNvPr>
          <p:cNvCxnSpPr>
            <a:cxnSpLocks/>
            <a:stCxn id="44" idx="2"/>
            <a:endCxn id="7" idx="4"/>
          </p:cNvCxnSpPr>
          <p:nvPr/>
        </p:nvCxnSpPr>
        <p:spPr>
          <a:xfrm rot="5400000">
            <a:off x="6398917" y="4542072"/>
            <a:ext cx="752723" cy="682088"/>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904EB379-5E70-974A-B36E-270B931528EE}"/>
              </a:ext>
            </a:extLst>
          </p:cNvPr>
          <p:cNvCxnSpPr>
            <a:cxnSpLocks/>
            <a:stCxn id="68" idx="3"/>
            <a:endCxn id="7" idx="1"/>
          </p:cNvCxnSpPr>
          <p:nvPr/>
        </p:nvCxnSpPr>
        <p:spPr>
          <a:xfrm>
            <a:off x="5117027" y="3988754"/>
            <a:ext cx="570600" cy="776051"/>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37AA9A7-19A5-9944-A9B5-F7172EFEBFD6}"/>
              </a:ext>
            </a:extLst>
          </p:cNvPr>
          <p:cNvCxnSpPr>
            <a:cxnSpLocks/>
            <a:stCxn id="44" idx="3"/>
            <a:endCxn id="40" idx="1"/>
          </p:cNvCxnSpPr>
          <p:nvPr/>
        </p:nvCxnSpPr>
        <p:spPr>
          <a:xfrm flipV="1">
            <a:off x="8163249" y="4009630"/>
            <a:ext cx="472979" cy="2452"/>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FD7FB573-0F61-7749-B698-8B5B101107C8}"/>
              </a:ext>
            </a:extLst>
          </p:cNvPr>
          <p:cNvPicPr>
            <a:picLocks noChangeAspect="1"/>
          </p:cNvPicPr>
          <p:nvPr/>
        </p:nvPicPr>
        <p:blipFill>
          <a:blip r:embed="rId4"/>
          <a:stretch>
            <a:fillRect/>
          </a:stretch>
        </p:blipFill>
        <p:spPr>
          <a:xfrm>
            <a:off x="10354774" y="3003239"/>
            <a:ext cx="1083600" cy="1181005"/>
          </a:xfrm>
          <a:prstGeom prst="rect">
            <a:avLst/>
          </a:prstGeom>
        </p:spPr>
      </p:pic>
      <p:sp>
        <p:nvSpPr>
          <p:cNvPr id="94" name="Rectangle 93">
            <a:extLst>
              <a:ext uri="{FF2B5EF4-FFF2-40B4-BE49-F238E27FC236}">
                <a16:creationId xmlns:a16="http://schemas.microsoft.com/office/drawing/2014/main" id="{41D3584D-85B9-ED4E-B3C5-A62E77075408}"/>
              </a:ext>
            </a:extLst>
          </p:cNvPr>
          <p:cNvSpPr/>
          <p:nvPr/>
        </p:nvSpPr>
        <p:spPr>
          <a:xfrm>
            <a:off x="8426829" y="2240645"/>
            <a:ext cx="3388659" cy="3398326"/>
          </a:xfrm>
          <a:prstGeom prst="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18C9BA7-A7F2-6A41-9BF1-27CE3B4E951A}"/>
              </a:ext>
            </a:extLst>
          </p:cNvPr>
          <p:cNvSpPr txBox="1"/>
          <p:nvPr/>
        </p:nvSpPr>
        <p:spPr>
          <a:xfrm>
            <a:off x="9353716" y="2357650"/>
            <a:ext cx="1701363"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Triage Process</a:t>
            </a:r>
          </a:p>
        </p:txBody>
      </p:sp>
    </p:spTree>
    <p:extLst>
      <p:ext uri="{BB962C8B-B14F-4D97-AF65-F5344CB8AC3E}">
        <p14:creationId xmlns:p14="http://schemas.microsoft.com/office/powerpoint/2010/main" val="99006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Proposal:</a:t>
            </a:r>
            <a:br>
              <a:rPr lang="en-US" dirty="0"/>
            </a:br>
            <a:r>
              <a:rPr lang="en-US" dirty="0">
                <a:solidFill>
                  <a:schemeClr val="accent5"/>
                </a:solidFill>
                <a:ea typeface="Helvetica Neue" panose="02000503000000020004" pitchFamily="2" charset="0"/>
                <a:cs typeface="Helvetica Neue" panose="02000503000000020004" pitchFamily="2" charset="0"/>
              </a:rPr>
              <a:t>Data-preprocessor</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3480889"/>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Written in R using many popular libraries (e.g., )</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Transform bug report in raw format in consistent for machine learning.</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Activities: type checking, normalizing, fix and imputation.</a:t>
            </a:r>
          </a:p>
        </p:txBody>
      </p:sp>
      <p:sp>
        <p:nvSpPr>
          <p:cNvPr id="8" name="Rounded Rectangle 7">
            <a:extLst>
              <a:ext uri="{FF2B5EF4-FFF2-40B4-BE49-F238E27FC236}">
                <a16:creationId xmlns:a16="http://schemas.microsoft.com/office/drawing/2014/main" id="{D6ACA727-5CA2-6C4F-92FF-A2E9E7A18375}"/>
              </a:ext>
            </a:extLst>
          </p:cNvPr>
          <p:cNvSpPr/>
          <p:nvPr/>
        </p:nvSpPr>
        <p:spPr>
          <a:xfrm>
            <a:off x="372686" y="1828801"/>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pic>
        <p:nvPicPr>
          <p:cNvPr id="5" name="Graphic 4" descr="Checkmark">
            <a:extLst>
              <a:ext uri="{FF2B5EF4-FFF2-40B4-BE49-F238E27FC236}">
                <a16:creationId xmlns:a16="http://schemas.microsoft.com/office/drawing/2014/main" id="{69081F58-C57A-3F46-9775-3D05D7138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939" y="1882588"/>
            <a:ext cx="421321" cy="421321"/>
          </a:xfrm>
          <a:prstGeom prst="rect">
            <a:avLst/>
          </a:prstGeom>
        </p:spPr>
      </p:pic>
    </p:spTree>
    <p:extLst>
      <p:ext uri="{BB962C8B-B14F-4D97-AF65-F5344CB8AC3E}">
        <p14:creationId xmlns:p14="http://schemas.microsoft.com/office/powerpoint/2010/main" val="204557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Proposal:</a:t>
            </a:r>
            <a:br>
              <a:rPr lang="en-US" dirty="0"/>
            </a:br>
            <a:r>
              <a:rPr lang="en-US" dirty="0">
                <a:solidFill>
                  <a:schemeClr val="accent5"/>
                </a:solidFill>
                <a:ea typeface="Helvetica Neue" panose="02000503000000020004" pitchFamily="2" charset="0"/>
                <a:cs typeface="Helvetica Neue" panose="02000503000000020004" pitchFamily="2" charset="0"/>
              </a:rPr>
              <a:t>Severity Predictor</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5299360" y="1649406"/>
            <a:ext cx="6892640" cy="2326727"/>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will organize the temporal context of long-lived bug report</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We will extend Bag Textual Graph to support that temporal context</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63541"/>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Tree>
    <p:extLst>
      <p:ext uri="{BB962C8B-B14F-4D97-AF65-F5344CB8AC3E}">
        <p14:creationId xmlns:p14="http://schemas.microsoft.com/office/powerpoint/2010/main" val="1254481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Proposal:</a:t>
            </a:r>
            <a:br>
              <a:rPr lang="en-US" dirty="0"/>
            </a:br>
            <a:r>
              <a:rPr lang="en-US" dirty="0">
                <a:solidFill>
                  <a:schemeClr val="accent5"/>
                </a:solidFill>
                <a:ea typeface="Helvetica Neue" panose="02000503000000020004" pitchFamily="2" charset="0"/>
                <a:cs typeface="Helvetica Neue" panose="02000503000000020004" pitchFamily="2" charset="0"/>
              </a:rPr>
              <a:t>Severity Predictor</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4635051"/>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will select most discriminative features for severity predicting</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should handle the temporal context of long-lived bug report</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should be suitable for handling imbalance and high dimensional data</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We will feature selection based on Genetic Programming (GP) </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63541"/>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lumMod val="75000"/>
                  </a:schemeClr>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2"/>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Tree>
    <p:extLst>
      <p:ext uri="{BB962C8B-B14F-4D97-AF65-F5344CB8AC3E}">
        <p14:creationId xmlns:p14="http://schemas.microsoft.com/office/powerpoint/2010/main" val="3344707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Proposal:</a:t>
            </a:r>
            <a:br>
              <a:rPr lang="en-US" dirty="0"/>
            </a:br>
            <a:r>
              <a:rPr lang="en-US" dirty="0">
                <a:solidFill>
                  <a:schemeClr val="accent5"/>
                </a:solidFill>
                <a:ea typeface="Helvetica Neue" panose="02000503000000020004" pitchFamily="2" charset="0"/>
                <a:cs typeface="Helvetica Neue" panose="02000503000000020004" pitchFamily="2" charset="0"/>
              </a:rPr>
              <a:t>Severity Predictor</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6727"/>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will predict severity using traditional machine learning </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We will use most used ML algorithms in our mapping review</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63541"/>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lumMod val="75000"/>
                  </a:schemeClr>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2"/>
                </a:solidFill>
              </a:rPr>
              <a:t>Machine Learning </a:t>
            </a:r>
          </a:p>
          <a:p>
            <a:pPr algn="ctr"/>
            <a:r>
              <a:rPr lang="en-US" dirty="0">
                <a:solidFill>
                  <a:schemeClr val="tx2"/>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pic>
        <p:nvPicPr>
          <p:cNvPr id="12" name="Graphic 11" descr="Checkmark">
            <a:extLst>
              <a:ext uri="{FF2B5EF4-FFF2-40B4-BE49-F238E27FC236}">
                <a16:creationId xmlns:a16="http://schemas.microsoft.com/office/drawing/2014/main" id="{D3304DC7-6B97-234C-906A-29C591D4D5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319" y="3689833"/>
            <a:ext cx="421321" cy="421321"/>
          </a:xfrm>
          <a:prstGeom prst="rect">
            <a:avLst/>
          </a:prstGeom>
        </p:spPr>
      </p:pic>
    </p:spTree>
    <p:extLst>
      <p:ext uri="{BB962C8B-B14F-4D97-AF65-F5344CB8AC3E}">
        <p14:creationId xmlns:p14="http://schemas.microsoft.com/office/powerpoint/2010/main" val="47917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Proposal:</a:t>
            </a:r>
            <a:br>
              <a:rPr lang="en-US" dirty="0"/>
            </a:br>
            <a:r>
              <a:rPr lang="en-US" dirty="0">
                <a:solidFill>
                  <a:schemeClr val="accent5"/>
                </a:solidFill>
                <a:ea typeface="Helvetica Neue" panose="02000503000000020004" pitchFamily="2" charset="0"/>
                <a:cs typeface="Helvetica Neue" panose="02000503000000020004" pitchFamily="2" charset="0"/>
              </a:rPr>
              <a:t>Severity Predictor</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5310446" y="1649406"/>
            <a:ext cx="6593379" cy="1749646"/>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will predict severity using data-driven methods</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We will investigated CNN and RNN</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63541"/>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lumMod val="75000"/>
                  </a:schemeClr>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2"/>
                </a:solidFill>
              </a:rPr>
              <a:t>Data-driven</a:t>
            </a:r>
          </a:p>
          <a:p>
            <a:pPr algn="ctr"/>
            <a:r>
              <a:rPr lang="en-US" dirty="0">
                <a:solidFill>
                  <a:schemeClr val="tx2"/>
                </a:solidFill>
              </a:rPr>
              <a:t>Predictor</a:t>
            </a:r>
          </a:p>
        </p:txBody>
      </p:sp>
    </p:spTree>
    <p:extLst>
      <p:ext uri="{BB962C8B-B14F-4D97-AF65-F5344CB8AC3E}">
        <p14:creationId xmlns:p14="http://schemas.microsoft.com/office/powerpoint/2010/main" val="1851195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7CC0860E-ED5E-6344-9B46-07950900279E}"/>
              </a:ext>
            </a:extLst>
          </p:cNvPr>
          <p:cNvCxnSpPr>
            <a:cxnSpLocks/>
          </p:cNvCxnSpPr>
          <p:nvPr/>
        </p:nvCxnSpPr>
        <p:spPr>
          <a:xfrm>
            <a:off x="10792233" y="6273481"/>
            <a:ext cx="928254" cy="0"/>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98A0EF19-2987-054A-8BD8-EB67956D1571}"/>
              </a:ext>
            </a:extLst>
          </p:cNvPr>
          <p:cNvGraphicFramePr>
            <a:graphicFrameLocks noGrp="1"/>
          </p:cNvGraphicFramePr>
          <p:nvPr>
            <p:extLst/>
          </p:nvPr>
        </p:nvGraphicFramePr>
        <p:xfrm>
          <a:off x="3382027" y="2847030"/>
          <a:ext cx="8521797" cy="3235960"/>
        </p:xfrm>
        <a:graphic>
          <a:graphicData uri="http://schemas.openxmlformats.org/drawingml/2006/table">
            <a:tbl>
              <a:tblPr firstRow="1" bandRow="1">
                <a:tableStyleId>{5940675A-B579-460E-94D1-54222C63F5DA}</a:tableStyleId>
              </a:tblPr>
              <a:tblGrid>
                <a:gridCol w="1056969">
                  <a:extLst>
                    <a:ext uri="{9D8B030D-6E8A-4147-A177-3AD203B41FA5}">
                      <a16:colId xmlns:a16="http://schemas.microsoft.com/office/drawing/2014/main" val="2736370445"/>
                    </a:ext>
                  </a:extLst>
                </a:gridCol>
                <a:gridCol w="1180408">
                  <a:extLst>
                    <a:ext uri="{9D8B030D-6E8A-4147-A177-3AD203B41FA5}">
                      <a16:colId xmlns:a16="http://schemas.microsoft.com/office/drawing/2014/main" val="3293671448"/>
                    </a:ext>
                  </a:extLst>
                </a:gridCol>
                <a:gridCol w="1712421">
                  <a:extLst>
                    <a:ext uri="{9D8B030D-6E8A-4147-A177-3AD203B41FA5}">
                      <a16:colId xmlns:a16="http://schemas.microsoft.com/office/drawing/2014/main" val="1562936265"/>
                    </a:ext>
                  </a:extLst>
                </a:gridCol>
                <a:gridCol w="897775">
                  <a:extLst>
                    <a:ext uri="{9D8B030D-6E8A-4147-A177-3AD203B41FA5}">
                      <a16:colId xmlns:a16="http://schemas.microsoft.com/office/drawing/2014/main" val="724887301"/>
                    </a:ext>
                  </a:extLst>
                </a:gridCol>
                <a:gridCol w="831273">
                  <a:extLst>
                    <a:ext uri="{9D8B030D-6E8A-4147-A177-3AD203B41FA5}">
                      <a16:colId xmlns:a16="http://schemas.microsoft.com/office/drawing/2014/main" val="1464952805"/>
                    </a:ext>
                  </a:extLst>
                </a:gridCol>
                <a:gridCol w="764771">
                  <a:extLst>
                    <a:ext uri="{9D8B030D-6E8A-4147-A177-3AD203B41FA5}">
                      <a16:colId xmlns:a16="http://schemas.microsoft.com/office/drawing/2014/main" val="566466459"/>
                    </a:ext>
                  </a:extLst>
                </a:gridCol>
                <a:gridCol w="914400">
                  <a:extLst>
                    <a:ext uri="{9D8B030D-6E8A-4147-A177-3AD203B41FA5}">
                      <a16:colId xmlns:a16="http://schemas.microsoft.com/office/drawing/2014/main" val="2798874409"/>
                    </a:ext>
                  </a:extLst>
                </a:gridCol>
                <a:gridCol w="1163780">
                  <a:extLst>
                    <a:ext uri="{9D8B030D-6E8A-4147-A177-3AD203B41FA5}">
                      <a16:colId xmlns:a16="http://schemas.microsoft.com/office/drawing/2014/main" val="3594482428"/>
                    </a:ext>
                  </a:extLst>
                </a:gridCol>
              </a:tblGrid>
              <a:tr h="370840">
                <a:tc>
                  <a:txBody>
                    <a:bodyPr/>
                    <a:lstStyle/>
                    <a:p>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Product</a:t>
                      </a:r>
                    </a:p>
                  </a:txBody>
                  <a:tcPr>
                    <a:lnL w="12700" cap="flat" cmpd="sng" algn="ctr">
                      <a:solidFill>
                        <a:schemeClr val="tx1"/>
                      </a:solidFill>
                      <a:prstDash val="solid"/>
                      <a:round/>
                      <a:headEnd type="none" w="med" len="med"/>
                      <a:tailEnd type="none" w="med" len="med"/>
                    </a:lnL>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Number of Dependents</a:t>
                      </a:r>
                    </a:p>
                  </a:txBody>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Term</a:t>
                      </a:r>
                      <a:r>
                        <a:rPr lang="en-US" sz="1800" b="0" baseline="-25000" dirty="0">
                          <a:latin typeface="Helvetica Neue" panose="02000503000000020004" pitchFamily="2" charset="0"/>
                          <a:ea typeface="Helvetica Neue" panose="02000503000000020004" pitchFamily="2" charset="0"/>
                          <a:cs typeface="Helvetica Neue" panose="02000503000000020004" pitchFamily="2" charset="0"/>
                        </a:rPr>
                        <a:t>1</a:t>
                      </a:r>
                    </a:p>
                  </a:txBody>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Term</a:t>
                      </a:r>
                      <a:r>
                        <a:rPr lang="en-US" sz="1800" b="0" baseline="-25000" dirty="0">
                          <a:latin typeface="Helvetica Neue" panose="02000503000000020004" pitchFamily="2" charset="0"/>
                          <a:ea typeface="Helvetica Neue" panose="02000503000000020004" pitchFamily="2" charset="0"/>
                          <a:cs typeface="Helvetica Neue" panose="02000503000000020004" pitchFamily="2" charset="0"/>
                        </a:rPr>
                        <a:t>2</a:t>
                      </a:r>
                    </a:p>
                  </a:txBody>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a:t>
                      </a:r>
                    </a:p>
                  </a:txBody>
                  <a:tcPr/>
                </a:tc>
                <a:tc>
                  <a:txBody>
                    <a:bodyPr/>
                    <a:lstStyle/>
                    <a:p>
                      <a:pPr algn="ctr"/>
                      <a:r>
                        <a:rPr lang="en-US" sz="1800" b="0" dirty="0" err="1">
                          <a:latin typeface="Helvetica Neue" panose="02000503000000020004" pitchFamily="2" charset="0"/>
                          <a:ea typeface="Helvetica Neue" panose="02000503000000020004" pitchFamily="2" charset="0"/>
                          <a:cs typeface="Helvetica Neue" panose="02000503000000020004" pitchFamily="2" charset="0"/>
                        </a:rPr>
                        <a:t>Term</a:t>
                      </a:r>
                      <a:r>
                        <a:rPr lang="en-US" sz="1800" b="0" baseline="-25000" dirty="0" err="1">
                          <a:latin typeface="Helvetica Neue" panose="02000503000000020004" pitchFamily="2" charset="0"/>
                          <a:ea typeface="Helvetica Neue" panose="02000503000000020004" pitchFamily="2" charset="0"/>
                          <a:cs typeface="Helvetica Neue" panose="02000503000000020004" pitchFamily="2" charset="0"/>
                        </a:rPr>
                        <a:t>n</a:t>
                      </a:r>
                      <a:endParaRPr lang="en-US" sz="1800" b="0" baseline="-250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US" sz="1800" b="0" baseline="0" dirty="0">
                          <a:latin typeface="Helvetica Neue" panose="02000503000000020004" pitchFamily="2" charset="0"/>
                          <a:ea typeface="Helvetica Neue" panose="02000503000000020004" pitchFamily="2" charset="0"/>
                          <a:cs typeface="Helvetica Neue" panose="02000503000000020004" pitchFamily="2" charset="0"/>
                        </a:rPr>
                        <a:t>Severity</a:t>
                      </a:r>
                    </a:p>
                  </a:txBody>
                  <a:tcPr/>
                </a:tc>
                <a:extLst>
                  <a:ext uri="{0D108BD9-81ED-4DB2-BD59-A6C34878D82A}">
                    <a16:rowId xmlns:a16="http://schemas.microsoft.com/office/drawing/2014/main" val="2573383651"/>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655697815"/>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434380790"/>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730979530"/>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9778032"/>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4056034639"/>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3101270903"/>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929195835"/>
                  </a:ext>
                </a:extLst>
              </a:tr>
            </a:tbl>
          </a:graphicData>
        </a:graphic>
      </p:graphicFrame>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p:txBody>
          <a:bodyPr>
            <a:normAutofit fontScale="90000"/>
          </a:bodyPr>
          <a:lstStyle/>
          <a:p>
            <a:r>
              <a:rPr lang="en-US" dirty="0"/>
              <a:t>Context:</a:t>
            </a:r>
            <a:br>
              <a:rPr lang="en-US" dirty="0"/>
            </a:br>
            <a:r>
              <a:rPr lang="en-US" dirty="0">
                <a:solidFill>
                  <a:schemeClr val="accent5"/>
                </a:solidFill>
                <a:ea typeface="Helvetica Neue" panose="02000503000000020004" pitchFamily="2" charset="0"/>
                <a:cs typeface="Helvetica Neue" panose="02000503000000020004" pitchFamily="2" charset="0"/>
              </a:rPr>
              <a:t>Predicting Severity Level</a:t>
            </a:r>
            <a:endParaRPr lang="en-US" dirty="0">
              <a:solidFill>
                <a:schemeClr val="accent5"/>
              </a:solidFill>
            </a:endParaRPr>
          </a:p>
        </p:txBody>
      </p:sp>
      <p:sp>
        <p:nvSpPr>
          <p:cNvPr id="17" name="Folded Corner 16">
            <a:extLst>
              <a:ext uri="{FF2B5EF4-FFF2-40B4-BE49-F238E27FC236}">
                <a16:creationId xmlns:a16="http://schemas.microsoft.com/office/drawing/2014/main" id="{6241E7C3-FC16-FA4D-A8CA-26C2622A7F79}"/>
              </a:ext>
            </a:extLst>
          </p:cNvPr>
          <p:cNvSpPr/>
          <p:nvPr/>
        </p:nvSpPr>
        <p:spPr>
          <a:xfrm>
            <a:off x="493756" y="2747856"/>
            <a:ext cx="2704026" cy="3434308"/>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a:t>
            </a:r>
          </a:p>
          <a:p>
            <a:endPar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BUG REPORT</a:t>
            </a:r>
          </a:p>
          <a:p>
            <a:endPar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CC list</a:t>
            </a:r>
          </a:p>
          <a:p>
            <a:r>
              <a:rPr lang="en-US" sz="16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Comment</a:t>
            </a:r>
          </a:p>
          <a:p>
            <a:r>
              <a:rPr lang="en-US" sz="16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Description</a:t>
            </a:r>
          </a:p>
          <a:p>
            <a:r>
              <a:rPr lang="en-US"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t>
            </a:r>
          </a:p>
          <a:p>
            <a:r>
              <a:rPr lang="en-US" sz="1600" dirty="0">
                <a:solidFill>
                  <a:schemeClr val="accent5">
                    <a:lumMod val="75000"/>
                  </a:schemeClr>
                </a:solidFill>
                <a:latin typeface="Helvetica Neue" panose="02000503000000020004" pitchFamily="2" charset="0"/>
                <a:ea typeface="Helvetica Neue" panose="02000503000000020004" pitchFamily="2" charset="0"/>
                <a:cs typeface="Helvetica Neue" panose="02000503000000020004" pitchFamily="2" charset="0"/>
              </a:rPr>
              <a:t>Number of Dependents</a:t>
            </a:r>
          </a:p>
          <a:p>
            <a:r>
              <a:rPr lang="en-US" sz="16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Product</a:t>
            </a:r>
          </a:p>
          <a:p>
            <a:r>
              <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Reporter Name</a:t>
            </a:r>
          </a:p>
          <a:p>
            <a:r>
              <a:rPr lang="en-US" sz="16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Summary</a:t>
            </a:r>
          </a:p>
          <a:p>
            <a:r>
              <a:rPr lang="en-US" sz="16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a:t>
            </a:r>
          </a:p>
          <a:p>
            <a:r>
              <a:rPr lang="en-US" sz="1600" dirty="0">
                <a:solidFill>
                  <a:srgbClr val="F03B20"/>
                </a:solidFill>
                <a:latin typeface="Helvetica Neue" panose="02000503000000020004" pitchFamily="2" charset="0"/>
                <a:ea typeface="Helvetica Neue" panose="02000503000000020004" pitchFamily="2" charset="0"/>
                <a:cs typeface="Helvetica Neue" panose="02000503000000020004" pitchFamily="2" charset="0"/>
              </a:rPr>
              <a:t>Severity</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3" name="Straight Connector 2">
            <a:extLst>
              <a:ext uri="{FF2B5EF4-FFF2-40B4-BE49-F238E27FC236}">
                <a16:creationId xmlns:a16="http://schemas.microsoft.com/office/drawing/2014/main" id="{5933A5C6-EDF1-8949-8084-76D4F31ED352}"/>
              </a:ext>
            </a:extLst>
          </p:cNvPr>
          <p:cNvCxnSpPr/>
          <p:nvPr/>
        </p:nvCxnSpPr>
        <p:spPr>
          <a:xfrm>
            <a:off x="4438996" y="2576933"/>
            <a:ext cx="1235294" cy="0"/>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F27EEC1-C335-7041-8D63-B7645FF464CA}"/>
              </a:ext>
            </a:extLst>
          </p:cNvPr>
          <p:cNvSpPr txBox="1"/>
          <p:nvPr/>
        </p:nvSpPr>
        <p:spPr>
          <a:xfrm>
            <a:off x="4510506" y="2218347"/>
            <a:ext cx="1098442" cy="584775"/>
          </a:xfrm>
          <a:prstGeom prst="rect">
            <a:avLst/>
          </a:prstGeom>
          <a:solidFill>
            <a:schemeClr val="bg1"/>
          </a:solidFill>
        </p:spPr>
        <p:txBody>
          <a:bodyPr wrap="none" rtlCol="0" anchor="ctr">
            <a:spAutoFit/>
          </a:bodyPr>
          <a:lstStyle/>
          <a:p>
            <a:r>
              <a:rPr lang="en-US" sz="1600" dirty="0"/>
              <a:t>Qualitative</a:t>
            </a:r>
          </a:p>
          <a:p>
            <a:r>
              <a:rPr lang="en-US" sz="1600" dirty="0"/>
              <a:t>categorical</a:t>
            </a:r>
            <a:endParaRPr lang="en-US" dirty="0"/>
          </a:p>
        </p:txBody>
      </p:sp>
      <p:cxnSp>
        <p:nvCxnSpPr>
          <p:cNvPr id="19" name="Straight Connector 18">
            <a:extLst>
              <a:ext uri="{FF2B5EF4-FFF2-40B4-BE49-F238E27FC236}">
                <a16:creationId xmlns:a16="http://schemas.microsoft.com/office/drawing/2014/main" id="{4F87ED0D-B2A3-0346-A476-3B82EC27064A}"/>
              </a:ext>
            </a:extLst>
          </p:cNvPr>
          <p:cNvCxnSpPr>
            <a:cxnSpLocks/>
          </p:cNvCxnSpPr>
          <p:nvPr/>
        </p:nvCxnSpPr>
        <p:spPr>
          <a:xfrm>
            <a:off x="5674290" y="2576933"/>
            <a:ext cx="1624285" cy="0"/>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F977032-DD2D-9D46-A844-FD18F62FBCC7}"/>
              </a:ext>
            </a:extLst>
          </p:cNvPr>
          <p:cNvSpPr txBox="1"/>
          <p:nvPr/>
        </p:nvSpPr>
        <p:spPr>
          <a:xfrm>
            <a:off x="5865413" y="2218347"/>
            <a:ext cx="1219886" cy="584775"/>
          </a:xfrm>
          <a:prstGeom prst="rect">
            <a:avLst/>
          </a:prstGeom>
          <a:solidFill>
            <a:schemeClr val="bg1"/>
          </a:solidFill>
        </p:spPr>
        <p:txBody>
          <a:bodyPr wrap="none" rtlCol="0" anchor="ctr">
            <a:spAutoFit/>
          </a:bodyPr>
          <a:lstStyle/>
          <a:p>
            <a:pPr algn="ctr"/>
            <a:r>
              <a:rPr lang="en-US" sz="1600" dirty="0"/>
              <a:t>Quantitative</a:t>
            </a:r>
          </a:p>
          <a:p>
            <a:pPr algn="ctr"/>
            <a:r>
              <a:rPr lang="en-US" sz="1600" dirty="0"/>
              <a:t>discrete</a:t>
            </a:r>
            <a:endParaRPr lang="en-US" dirty="0"/>
          </a:p>
        </p:txBody>
      </p:sp>
      <p:cxnSp>
        <p:nvCxnSpPr>
          <p:cNvPr id="21" name="Straight Connector 20">
            <a:extLst>
              <a:ext uri="{FF2B5EF4-FFF2-40B4-BE49-F238E27FC236}">
                <a16:creationId xmlns:a16="http://schemas.microsoft.com/office/drawing/2014/main" id="{9A5AF25F-9F9E-1D45-A77C-30F54907CEDE}"/>
              </a:ext>
            </a:extLst>
          </p:cNvPr>
          <p:cNvCxnSpPr>
            <a:cxnSpLocks/>
          </p:cNvCxnSpPr>
          <p:nvPr/>
        </p:nvCxnSpPr>
        <p:spPr>
          <a:xfrm flipV="1">
            <a:off x="7383164" y="2575544"/>
            <a:ext cx="3311999" cy="2777"/>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A12B06-E726-824F-B675-F40250A23682}"/>
              </a:ext>
            </a:extLst>
          </p:cNvPr>
          <p:cNvSpPr txBox="1"/>
          <p:nvPr/>
        </p:nvSpPr>
        <p:spPr>
          <a:xfrm>
            <a:off x="8237380" y="2218347"/>
            <a:ext cx="1292149" cy="584775"/>
          </a:xfrm>
          <a:prstGeom prst="rect">
            <a:avLst/>
          </a:prstGeom>
          <a:solidFill>
            <a:schemeClr val="bg1"/>
          </a:solidFill>
        </p:spPr>
        <p:txBody>
          <a:bodyPr wrap="none" rtlCol="0" anchor="ctr">
            <a:spAutoFit/>
          </a:bodyPr>
          <a:lstStyle/>
          <a:p>
            <a:pPr algn="ctr"/>
            <a:r>
              <a:rPr lang="en-US" sz="1600" dirty="0"/>
              <a:t>Unstructured</a:t>
            </a:r>
          </a:p>
          <a:p>
            <a:pPr algn="ctr"/>
            <a:r>
              <a:rPr lang="en-US" sz="1600" dirty="0"/>
              <a:t>text</a:t>
            </a:r>
            <a:endParaRPr lang="en-US" dirty="0"/>
          </a:p>
        </p:txBody>
      </p:sp>
      <p:cxnSp>
        <p:nvCxnSpPr>
          <p:cNvPr id="26" name="Straight Connector 25">
            <a:extLst>
              <a:ext uri="{FF2B5EF4-FFF2-40B4-BE49-F238E27FC236}">
                <a16:creationId xmlns:a16="http://schemas.microsoft.com/office/drawing/2014/main" id="{5136DA24-932A-D54D-85A6-7BC0C6C11C9F}"/>
              </a:ext>
            </a:extLst>
          </p:cNvPr>
          <p:cNvCxnSpPr/>
          <p:nvPr/>
        </p:nvCxnSpPr>
        <p:spPr>
          <a:xfrm>
            <a:off x="10654368" y="2576933"/>
            <a:ext cx="1235294" cy="0"/>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493DFD-0B28-C949-90C6-3CA32CF26848}"/>
              </a:ext>
            </a:extLst>
          </p:cNvPr>
          <p:cNvSpPr txBox="1"/>
          <p:nvPr/>
        </p:nvSpPr>
        <p:spPr>
          <a:xfrm>
            <a:off x="10842253" y="2218347"/>
            <a:ext cx="1098442" cy="584775"/>
          </a:xfrm>
          <a:prstGeom prst="rect">
            <a:avLst/>
          </a:prstGeom>
          <a:solidFill>
            <a:schemeClr val="bg1"/>
          </a:solidFill>
        </p:spPr>
        <p:txBody>
          <a:bodyPr wrap="none" rtlCol="0" anchor="ctr">
            <a:spAutoFit/>
          </a:bodyPr>
          <a:lstStyle/>
          <a:p>
            <a:pPr algn="ctr"/>
            <a:r>
              <a:rPr lang="en-US" sz="1600" dirty="0"/>
              <a:t>Qualitative</a:t>
            </a:r>
          </a:p>
          <a:p>
            <a:pPr algn="ctr"/>
            <a:r>
              <a:rPr lang="en-US" sz="1600" dirty="0"/>
              <a:t>ordinal</a:t>
            </a:r>
            <a:endParaRPr lang="en-US" dirty="0"/>
          </a:p>
        </p:txBody>
      </p:sp>
      <p:cxnSp>
        <p:nvCxnSpPr>
          <p:cNvPr id="28" name="Straight Connector 27">
            <a:extLst>
              <a:ext uri="{FF2B5EF4-FFF2-40B4-BE49-F238E27FC236}">
                <a16:creationId xmlns:a16="http://schemas.microsoft.com/office/drawing/2014/main" id="{9E015FF8-9A0A-D649-979B-C816C31D2247}"/>
              </a:ext>
            </a:extLst>
          </p:cNvPr>
          <p:cNvCxnSpPr>
            <a:cxnSpLocks/>
          </p:cNvCxnSpPr>
          <p:nvPr/>
        </p:nvCxnSpPr>
        <p:spPr>
          <a:xfrm>
            <a:off x="4438996" y="1951029"/>
            <a:ext cx="6331747" cy="11439"/>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7FC9332-55FD-2E4A-8DD4-0D33D4491027}"/>
              </a:ext>
            </a:extLst>
          </p:cNvPr>
          <p:cNvSpPr txBox="1"/>
          <p:nvPr/>
        </p:nvSpPr>
        <p:spPr>
          <a:xfrm>
            <a:off x="6635904" y="1714010"/>
            <a:ext cx="1505540" cy="369332"/>
          </a:xfrm>
          <a:prstGeom prst="rect">
            <a:avLst/>
          </a:prstGeom>
          <a:solidFill>
            <a:schemeClr val="bg1"/>
          </a:solidFill>
        </p:spPr>
        <p:txBody>
          <a:bodyPr wrap="none" rtlCol="0" anchor="ctr">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{x</a:t>
            </a:r>
            <a:r>
              <a:rPr lang="en-US" baseline="-25000" dirty="0">
                <a:latin typeface="Helvetica Neue" panose="02000503000000020004" pitchFamily="2" charset="0"/>
                <a:ea typeface="Helvetica Neue" panose="02000503000000020004" pitchFamily="2" charset="0"/>
                <a:cs typeface="Helvetica Neue" panose="02000503000000020004" pitchFamily="2" charset="0"/>
              </a:rPr>
              <a:t>1</a:t>
            </a:r>
            <a:r>
              <a:rPr lang="en-US" dirty="0">
                <a:latin typeface="Helvetica Neue" panose="02000503000000020004" pitchFamily="2" charset="0"/>
                <a:ea typeface="Helvetica Neue" panose="02000503000000020004" pitchFamily="2" charset="0"/>
                <a:cs typeface="Helvetica Neue" panose="02000503000000020004" pitchFamily="2" charset="0"/>
              </a:rPr>
              <a:t>, x</a:t>
            </a:r>
            <a:r>
              <a:rPr lang="en-US"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x</a:t>
            </a:r>
            <a:r>
              <a:rPr lang="en-US" baseline="-25000" dirty="0" err="1">
                <a:latin typeface="Helvetica Neue" panose="02000503000000020004" pitchFamily="2" charset="0"/>
                <a:ea typeface="Helvetica Neue" panose="02000503000000020004" pitchFamily="2" charset="0"/>
                <a:cs typeface="Helvetica Neue" panose="02000503000000020004" pitchFamily="2" charset="0"/>
              </a:rPr>
              <a:t>n</a:t>
            </a:r>
            <a:r>
              <a:rPr lang="en-US" dirty="0">
                <a:latin typeface="Helvetica Neue" panose="02000503000000020004" pitchFamily="2" charset="0"/>
                <a:ea typeface="Helvetica Neue" panose="02000503000000020004" pitchFamily="2" charset="0"/>
                <a:cs typeface="Helvetica Neue" panose="02000503000000020004" pitchFamily="2" charset="0"/>
              </a:rPr>
              <a:t>}</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33" name="Straight Connector 32">
            <a:extLst>
              <a:ext uri="{FF2B5EF4-FFF2-40B4-BE49-F238E27FC236}">
                <a16:creationId xmlns:a16="http://schemas.microsoft.com/office/drawing/2014/main" id="{4509B97E-8D7A-5048-B1B9-5859783BD19D}"/>
              </a:ext>
            </a:extLst>
          </p:cNvPr>
          <p:cNvCxnSpPr>
            <a:cxnSpLocks/>
          </p:cNvCxnSpPr>
          <p:nvPr/>
        </p:nvCxnSpPr>
        <p:spPr>
          <a:xfrm flipV="1">
            <a:off x="10842253" y="1951029"/>
            <a:ext cx="1061571" cy="11439"/>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3EEF6A5-1540-594A-9976-109D05F35A23}"/>
              </a:ext>
            </a:extLst>
          </p:cNvPr>
          <p:cNvSpPr txBox="1"/>
          <p:nvPr/>
        </p:nvSpPr>
        <p:spPr>
          <a:xfrm>
            <a:off x="11238349" y="1772082"/>
            <a:ext cx="300082" cy="369332"/>
          </a:xfrm>
          <a:prstGeom prst="rect">
            <a:avLst/>
          </a:prstGeom>
          <a:solidFill>
            <a:schemeClr val="bg1"/>
          </a:solidFill>
        </p:spPr>
        <p:txBody>
          <a:bodyPr wrap="none" rtlCol="0" anchor="ctr">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y</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7" name="TextBox 36">
            <a:extLst>
              <a:ext uri="{FF2B5EF4-FFF2-40B4-BE49-F238E27FC236}">
                <a16:creationId xmlns:a16="http://schemas.microsoft.com/office/drawing/2014/main" id="{90EA85DA-D450-1D40-99E1-06712CFF4696}"/>
              </a:ext>
            </a:extLst>
          </p:cNvPr>
          <p:cNvSpPr txBox="1"/>
          <p:nvPr/>
        </p:nvSpPr>
        <p:spPr>
          <a:xfrm>
            <a:off x="11045515" y="6133783"/>
            <a:ext cx="479618" cy="369332"/>
          </a:xfrm>
          <a:prstGeom prst="rect">
            <a:avLst/>
          </a:prstGeom>
          <a:solidFill>
            <a:schemeClr val="bg1"/>
          </a:solidFill>
        </p:spPr>
        <p:txBody>
          <a:bodyPr wrap="none" rtlCol="0">
            <a:spAutoFit/>
          </a:bodyPr>
          <a:lstStyle/>
          <a:p>
            <a:pPr algn="ctr"/>
            <a:r>
              <a:rPr lang="en-US" dirty="0"/>
              <a:t>ML</a:t>
            </a:r>
          </a:p>
        </p:txBody>
      </p:sp>
      <p:cxnSp>
        <p:nvCxnSpPr>
          <p:cNvPr id="38" name="Straight Connector 37">
            <a:extLst>
              <a:ext uri="{FF2B5EF4-FFF2-40B4-BE49-F238E27FC236}">
                <a16:creationId xmlns:a16="http://schemas.microsoft.com/office/drawing/2014/main" id="{659C04E7-1D45-B240-AFF1-C229329FFB8F}"/>
              </a:ext>
            </a:extLst>
          </p:cNvPr>
          <p:cNvCxnSpPr>
            <a:cxnSpLocks/>
          </p:cNvCxnSpPr>
          <p:nvPr/>
        </p:nvCxnSpPr>
        <p:spPr>
          <a:xfrm>
            <a:off x="7298575" y="6273481"/>
            <a:ext cx="3396588" cy="0"/>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153CA7-DAB0-6B4B-A2D1-0E28FAD84F82}"/>
              </a:ext>
            </a:extLst>
          </p:cNvPr>
          <p:cNvSpPr txBox="1"/>
          <p:nvPr/>
        </p:nvSpPr>
        <p:spPr>
          <a:xfrm>
            <a:off x="7816847" y="6088815"/>
            <a:ext cx="2656818" cy="369332"/>
          </a:xfrm>
          <a:prstGeom prst="rect">
            <a:avLst/>
          </a:prstGeom>
          <a:solidFill>
            <a:schemeClr val="bg1"/>
          </a:solid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Bag-Of-Words + TF-IDF</a:t>
            </a:r>
          </a:p>
        </p:txBody>
      </p:sp>
    </p:spTree>
    <p:extLst>
      <p:ext uri="{BB962C8B-B14F-4D97-AF65-F5344CB8AC3E}">
        <p14:creationId xmlns:p14="http://schemas.microsoft.com/office/powerpoint/2010/main" val="3325601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A64D-B1E9-A440-9061-14288DFC023F}"/>
              </a:ext>
            </a:extLst>
          </p:cNvPr>
          <p:cNvSpPr>
            <a:spLocks noGrp="1"/>
          </p:cNvSpPr>
          <p:nvPr>
            <p:ph type="title"/>
          </p:nvPr>
        </p:nvSpPr>
        <p:spPr/>
        <p:txBody>
          <a:bodyPr>
            <a:normAutofit/>
          </a:bodyPr>
          <a:lstStyle/>
          <a:p>
            <a:r>
              <a:rPr lang="en-US" dirty="0" err="1"/>
              <a:t>Desafios</a:t>
            </a:r>
            <a:endParaRPr lang="en-US" dirty="0"/>
          </a:p>
        </p:txBody>
      </p:sp>
      <p:sp>
        <p:nvSpPr>
          <p:cNvPr id="3" name="Content Placeholder 2">
            <a:extLst>
              <a:ext uri="{FF2B5EF4-FFF2-40B4-BE49-F238E27FC236}">
                <a16:creationId xmlns:a16="http://schemas.microsoft.com/office/drawing/2014/main" id="{2BCB820A-C5F4-E446-A974-42084E2BB5FD}"/>
              </a:ext>
            </a:extLst>
          </p:cNvPr>
          <p:cNvSpPr>
            <a:spLocks noGrp="1"/>
          </p:cNvSpPr>
          <p:nvPr>
            <p:ph idx="1"/>
          </p:nvPr>
        </p:nvSpPr>
        <p:spPr/>
        <p:txBody>
          <a:bodyPr/>
          <a:lstStyle/>
          <a:p>
            <a:r>
              <a:rPr lang="en-US" dirty="0" err="1"/>
              <a:t>Repositórios</a:t>
            </a:r>
            <a:r>
              <a:rPr lang="en-US" dirty="0"/>
              <a:t> </a:t>
            </a:r>
            <a:r>
              <a:rPr lang="en-US" dirty="0" err="1"/>
              <a:t>tem</a:t>
            </a:r>
            <a:r>
              <a:rPr lang="en-US" dirty="0"/>
              <a:t> </a:t>
            </a:r>
            <a:r>
              <a:rPr lang="en-US" dirty="0" err="1"/>
              <a:t>formatos</a:t>
            </a:r>
            <a:r>
              <a:rPr lang="en-US" dirty="0"/>
              <a:t> </a:t>
            </a:r>
            <a:r>
              <a:rPr lang="en-US" dirty="0" err="1"/>
              <a:t>diferentes</a:t>
            </a:r>
            <a:r>
              <a:rPr lang="en-US" dirty="0"/>
              <a:t> e severidade </a:t>
            </a:r>
            <a:r>
              <a:rPr lang="en-US" dirty="0" err="1"/>
              <a:t>diferentes</a:t>
            </a:r>
            <a:endParaRPr lang="en-US" dirty="0"/>
          </a:p>
          <a:p>
            <a:r>
              <a:rPr lang="en-US" dirty="0" err="1"/>
              <a:t>Modelar</a:t>
            </a:r>
            <a:r>
              <a:rPr lang="en-US" dirty="0"/>
              <a:t> o context temporal do long-lived report.</a:t>
            </a:r>
          </a:p>
          <a:p>
            <a:r>
              <a:rPr lang="en-US" dirty="0"/>
              <a:t>Alta </a:t>
            </a:r>
            <a:r>
              <a:rPr lang="en-US" dirty="0" err="1"/>
              <a:t>disponibilidade</a:t>
            </a:r>
            <a:r>
              <a:rPr lang="en-US" dirty="0"/>
              <a:t> e </a:t>
            </a:r>
            <a:r>
              <a:rPr lang="en-US" dirty="0" err="1"/>
              <a:t>desbalanceamento</a:t>
            </a:r>
            <a:r>
              <a:rPr lang="en-US" dirty="0"/>
              <a:t> de classes </a:t>
            </a:r>
            <a:r>
              <a:rPr lang="en-US" dirty="0" err="1"/>
              <a:t>nos</a:t>
            </a:r>
            <a:r>
              <a:rPr lang="en-US" dirty="0"/>
              <a:t> </a:t>
            </a:r>
            <a:r>
              <a:rPr lang="en-US" dirty="0" err="1"/>
              <a:t>repositórios</a:t>
            </a:r>
            <a:r>
              <a:rPr lang="en-US" dirty="0"/>
              <a: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334421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6B50-2CFF-B545-A72F-B73B189942D2}"/>
              </a:ext>
            </a:extLst>
          </p:cNvPr>
          <p:cNvSpPr>
            <a:spLocks noGrp="1"/>
          </p:cNvSpPr>
          <p:nvPr>
            <p:ph type="title"/>
          </p:nvPr>
        </p:nvSpPr>
        <p:spPr/>
        <p:txBody>
          <a:bodyPr>
            <a:normAutofit/>
          </a:bodyPr>
          <a:lstStyle/>
          <a:p>
            <a:r>
              <a:rPr lang="en-US" dirty="0" err="1"/>
              <a:t>Contribuições</a:t>
            </a:r>
            <a:endParaRPr lang="en-US" dirty="0"/>
          </a:p>
        </p:txBody>
      </p:sp>
      <p:sp>
        <p:nvSpPr>
          <p:cNvPr id="3" name="Content Placeholder 2">
            <a:extLst>
              <a:ext uri="{FF2B5EF4-FFF2-40B4-BE49-F238E27FC236}">
                <a16:creationId xmlns:a16="http://schemas.microsoft.com/office/drawing/2014/main" id="{482B9B85-3773-1B4C-B388-CBA49993D4E9}"/>
              </a:ext>
            </a:extLst>
          </p:cNvPr>
          <p:cNvSpPr>
            <a:spLocks noGrp="1"/>
          </p:cNvSpPr>
          <p:nvPr>
            <p:ph idx="1"/>
          </p:nvPr>
        </p:nvSpPr>
        <p:spPr/>
        <p:txBody>
          <a:bodyPr/>
          <a:lstStyle/>
          <a:p>
            <a:r>
              <a:rPr lang="en-US" dirty="0" err="1"/>
              <a:t>Mapamento</a:t>
            </a:r>
            <a:r>
              <a:rPr lang="en-US" dirty="0"/>
              <a:t> </a:t>
            </a:r>
            <a:r>
              <a:rPr lang="en-US" dirty="0" err="1"/>
              <a:t>sistemático</a:t>
            </a:r>
            <a:r>
              <a:rPr lang="en-US" dirty="0"/>
              <a:t> com </a:t>
            </a:r>
            <a:r>
              <a:rPr lang="en-US" dirty="0" err="1"/>
              <a:t>os</a:t>
            </a:r>
            <a:r>
              <a:rPr lang="en-US" dirty="0"/>
              <a:t> </a:t>
            </a:r>
            <a:r>
              <a:rPr lang="en-US" dirty="0" err="1"/>
              <a:t>problemas</a:t>
            </a:r>
            <a:r>
              <a:rPr lang="en-US" dirty="0"/>
              <a:t> e </a:t>
            </a:r>
            <a:r>
              <a:rPr lang="en-US" dirty="0" err="1"/>
              <a:t>oportunidades</a:t>
            </a:r>
            <a:r>
              <a:rPr lang="en-US" dirty="0"/>
              <a:t> da </a:t>
            </a:r>
            <a:r>
              <a:rPr lang="en-US" dirty="0" err="1"/>
              <a:t>área</a:t>
            </a:r>
            <a:r>
              <a:rPr lang="en-US" dirty="0"/>
              <a:t> de </a:t>
            </a:r>
            <a:r>
              <a:rPr lang="en-US" dirty="0" err="1"/>
              <a:t>predição</a:t>
            </a:r>
            <a:r>
              <a:rPr lang="en-US" dirty="0"/>
              <a:t> de severidade de bug reports (</a:t>
            </a:r>
            <a:r>
              <a:rPr lang="en-US" dirty="0" err="1"/>
              <a:t>submetido</a:t>
            </a:r>
            <a:r>
              <a:rPr lang="en-US" dirty="0"/>
              <a:t>)</a:t>
            </a:r>
          </a:p>
          <a:p>
            <a:r>
              <a:rPr lang="en-US" dirty="0" err="1"/>
              <a:t>Novos</a:t>
            </a:r>
            <a:r>
              <a:rPr lang="en-US" dirty="0"/>
              <a:t> </a:t>
            </a:r>
            <a:r>
              <a:rPr lang="en-US" dirty="0" err="1"/>
              <a:t>modelos</a:t>
            </a:r>
            <a:r>
              <a:rPr lang="en-US" dirty="0"/>
              <a:t> de </a:t>
            </a:r>
            <a:r>
              <a:rPr lang="en-US" dirty="0" err="1"/>
              <a:t>aprendizado</a:t>
            </a:r>
            <a:r>
              <a:rPr lang="en-US" dirty="0"/>
              <a:t> </a:t>
            </a:r>
            <a:r>
              <a:rPr lang="en-US" dirty="0" err="1"/>
              <a:t>baseados</a:t>
            </a:r>
            <a:r>
              <a:rPr lang="en-US" dirty="0"/>
              <a:t> </a:t>
            </a:r>
            <a:r>
              <a:rPr lang="en-US" dirty="0" err="1"/>
              <a:t>em</a:t>
            </a:r>
            <a:r>
              <a:rPr lang="en-US" dirty="0"/>
              <a:t> </a:t>
            </a:r>
            <a:r>
              <a:rPr lang="en-US" dirty="0" err="1"/>
              <a:t>métodos</a:t>
            </a:r>
            <a:r>
              <a:rPr lang="en-US" dirty="0"/>
              <a:t> </a:t>
            </a:r>
            <a:r>
              <a:rPr lang="en-US" dirty="0" err="1"/>
              <a:t>recentes</a:t>
            </a:r>
            <a:r>
              <a:rPr lang="en-US" dirty="0"/>
              <a:t> de feature selection que </a:t>
            </a:r>
            <a:r>
              <a:rPr lang="en-US" dirty="0" err="1"/>
              <a:t>consideram</a:t>
            </a:r>
            <a:r>
              <a:rPr lang="en-US" dirty="0"/>
              <a:t> o context temporal e que </a:t>
            </a:r>
            <a:r>
              <a:rPr lang="en-US" dirty="0" err="1"/>
              <a:t>sejam</a:t>
            </a:r>
            <a:r>
              <a:rPr lang="en-US" dirty="0"/>
              <a:t> </a:t>
            </a:r>
            <a:r>
              <a:rPr lang="en-US" dirty="0" err="1"/>
              <a:t>resilientes</a:t>
            </a:r>
            <a:r>
              <a:rPr lang="en-US" dirty="0"/>
              <a:t> a dados </a:t>
            </a:r>
            <a:r>
              <a:rPr lang="en-US" dirty="0" err="1"/>
              <a:t>desbalanceados</a:t>
            </a:r>
            <a:r>
              <a:rPr lang="en-US" dirty="0"/>
              <a:t> e </a:t>
            </a:r>
            <a:r>
              <a:rPr lang="en-US" dirty="0" err="1"/>
              <a:t>alta</a:t>
            </a:r>
            <a:r>
              <a:rPr lang="en-US" dirty="0"/>
              <a:t> </a:t>
            </a:r>
            <a:r>
              <a:rPr lang="en-US" dirty="0" err="1"/>
              <a:t>dimensionalidade</a:t>
            </a:r>
            <a:endParaRPr lang="en-US" dirty="0"/>
          </a:p>
          <a:p>
            <a:r>
              <a:rPr lang="en-US" dirty="0" err="1"/>
              <a:t>Novos</a:t>
            </a:r>
            <a:r>
              <a:rPr lang="en-US" dirty="0"/>
              <a:t> </a:t>
            </a:r>
            <a:r>
              <a:rPr lang="en-US" dirty="0" err="1"/>
              <a:t>modelos</a:t>
            </a:r>
            <a:r>
              <a:rPr lang="en-US" dirty="0"/>
              <a:t> de </a:t>
            </a:r>
            <a:r>
              <a:rPr lang="en-US" dirty="0" err="1"/>
              <a:t>aprendizado</a:t>
            </a:r>
            <a:r>
              <a:rPr lang="en-US" dirty="0"/>
              <a:t> </a:t>
            </a:r>
            <a:r>
              <a:rPr lang="en-US" dirty="0" err="1"/>
              <a:t>baseados</a:t>
            </a:r>
            <a:r>
              <a:rPr lang="en-US" dirty="0"/>
              <a:t> </a:t>
            </a:r>
            <a:r>
              <a:rPr lang="en-US" dirty="0" err="1"/>
              <a:t>em</a:t>
            </a:r>
            <a:r>
              <a:rPr lang="en-US" dirty="0"/>
              <a:t> data-driven que </a:t>
            </a:r>
            <a:r>
              <a:rPr lang="en-US" dirty="0" err="1"/>
              <a:t>consideram</a:t>
            </a:r>
            <a:r>
              <a:rPr lang="en-US" dirty="0"/>
              <a:t> o </a:t>
            </a:r>
            <a:r>
              <a:rPr lang="en-US" dirty="0" err="1"/>
              <a:t>contexto</a:t>
            </a:r>
            <a:r>
              <a:rPr lang="en-US" dirty="0"/>
              <a:t> temporal e que </a:t>
            </a:r>
            <a:r>
              <a:rPr lang="en-US" dirty="0" err="1"/>
              <a:t>sejam</a:t>
            </a:r>
            <a:r>
              <a:rPr lang="en-US" dirty="0"/>
              <a:t> </a:t>
            </a:r>
            <a:r>
              <a:rPr lang="en-US" dirty="0" err="1"/>
              <a:t>resilientes</a:t>
            </a:r>
            <a:r>
              <a:rPr lang="en-US" dirty="0"/>
              <a:t> a dados </a:t>
            </a:r>
            <a:r>
              <a:rPr lang="en-US" dirty="0" err="1"/>
              <a:t>desbalanceados</a:t>
            </a:r>
            <a:r>
              <a:rPr lang="en-US" dirty="0"/>
              <a:t> e </a:t>
            </a:r>
            <a:r>
              <a:rPr lang="en-US" dirty="0" err="1"/>
              <a:t>alta</a:t>
            </a:r>
            <a:r>
              <a:rPr lang="en-US" dirty="0"/>
              <a:t> </a:t>
            </a:r>
            <a:r>
              <a:rPr lang="en-US" dirty="0" err="1"/>
              <a:t>dimensionalidade</a:t>
            </a:r>
            <a:endParaRPr lang="en-US" dirty="0"/>
          </a:p>
          <a:p>
            <a:r>
              <a:rPr lang="en-US" dirty="0" err="1"/>
              <a:t>Novos</a:t>
            </a:r>
            <a:r>
              <a:rPr lang="en-US" dirty="0"/>
              <a:t> </a:t>
            </a:r>
            <a:r>
              <a:rPr lang="en-US" dirty="0" err="1"/>
              <a:t>modelos</a:t>
            </a:r>
            <a:r>
              <a:rPr lang="en-US" dirty="0"/>
              <a:t> de </a:t>
            </a:r>
            <a:r>
              <a:rPr lang="en-US" dirty="0" err="1"/>
              <a:t>aprendizado</a:t>
            </a:r>
            <a:r>
              <a:rPr lang="en-US" dirty="0"/>
              <a:t> que </a:t>
            </a:r>
            <a:r>
              <a:rPr lang="en-US" dirty="0" err="1"/>
              <a:t>efetivamente</a:t>
            </a:r>
            <a:r>
              <a:rPr lang="en-US" dirty="0"/>
              <a:t> </a:t>
            </a:r>
            <a:r>
              <a:rPr lang="en-US" dirty="0" err="1"/>
              <a:t>tratem</a:t>
            </a:r>
            <a:r>
              <a:rPr lang="en-US" dirty="0"/>
              <a:t> a </a:t>
            </a:r>
            <a:r>
              <a:rPr lang="en-US" dirty="0" err="1"/>
              <a:t>predição</a:t>
            </a:r>
            <a:r>
              <a:rPr lang="en-US" dirty="0"/>
              <a:t> de severidade </a:t>
            </a:r>
            <a:r>
              <a:rPr lang="en-US" dirty="0" err="1"/>
              <a:t>em</a:t>
            </a:r>
            <a:r>
              <a:rPr lang="en-US" dirty="0"/>
              <a:t> long-lived bug report.</a:t>
            </a:r>
          </a:p>
          <a:p>
            <a:endParaRPr lang="en-US" dirty="0"/>
          </a:p>
          <a:p>
            <a:endParaRPr lang="en-US" dirty="0"/>
          </a:p>
        </p:txBody>
      </p:sp>
    </p:spTree>
    <p:extLst>
      <p:ext uri="{BB962C8B-B14F-4D97-AF65-F5344CB8AC3E}">
        <p14:creationId xmlns:p14="http://schemas.microsoft.com/office/powerpoint/2010/main" val="2952091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6B50-2CFF-B545-A72F-B73B189942D2}"/>
              </a:ext>
            </a:extLst>
          </p:cNvPr>
          <p:cNvSpPr>
            <a:spLocks noGrp="1"/>
          </p:cNvSpPr>
          <p:nvPr>
            <p:ph type="title"/>
          </p:nvPr>
        </p:nvSpPr>
        <p:spPr/>
        <p:txBody>
          <a:bodyPr>
            <a:normAutofit/>
          </a:bodyPr>
          <a:lstStyle/>
          <a:p>
            <a:r>
              <a:rPr lang="en-US" dirty="0" err="1"/>
              <a:t>Objetivos</a:t>
            </a:r>
            <a:endParaRPr lang="en-US" dirty="0"/>
          </a:p>
        </p:txBody>
      </p:sp>
      <p:sp>
        <p:nvSpPr>
          <p:cNvPr id="3" name="Content Placeholder 2">
            <a:extLst>
              <a:ext uri="{FF2B5EF4-FFF2-40B4-BE49-F238E27FC236}">
                <a16:creationId xmlns:a16="http://schemas.microsoft.com/office/drawing/2014/main" id="{482B9B85-3773-1B4C-B388-CBA49993D4E9}"/>
              </a:ext>
            </a:extLst>
          </p:cNvPr>
          <p:cNvSpPr>
            <a:spLocks noGrp="1"/>
          </p:cNvSpPr>
          <p:nvPr>
            <p:ph idx="1"/>
          </p:nvPr>
        </p:nvSpPr>
        <p:spPr/>
        <p:txBody>
          <a:bodyPr/>
          <a:lstStyle/>
          <a:p>
            <a:r>
              <a:rPr lang="en-US" dirty="0" err="1"/>
              <a:t>Estudar</a:t>
            </a:r>
            <a:r>
              <a:rPr lang="en-US" dirty="0"/>
              <a:t> o </a:t>
            </a:r>
            <a:r>
              <a:rPr lang="en-US" dirty="0" err="1"/>
              <a:t>estado</a:t>
            </a:r>
            <a:r>
              <a:rPr lang="en-US" dirty="0"/>
              <a:t> da </a:t>
            </a:r>
            <a:r>
              <a:rPr lang="en-US" dirty="0" err="1"/>
              <a:t>arte</a:t>
            </a:r>
            <a:r>
              <a:rPr lang="en-US" dirty="0"/>
              <a:t> </a:t>
            </a:r>
            <a:r>
              <a:rPr lang="en-US" dirty="0" err="1"/>
              <a:t>na</a:t>
            </a:r>
            <a:r>
              <a:rPr lang="en-US" dirty="0"/>
              <a:t> </a:t>
            </a:r>
            <a:r>
              <a:rPr lang="en-US" dirty="0" err="1"/>
              <a:t>área</a:t>
            </a:r>
            <a:r>
              <a:rPr lang="en-US" dirty="0"/>
              <a:t> de </a:t>
            </a:r>
            <a:r>
              <a:rPr lang="en-US" dirty="0" err="1"/>
              <a:t>predição</a:t>
            </a:r>
            <a:r>
              <a:rPr lang="en-US" dirty="0"/>
              <a:t> de severidade de bug reports</a:t>
            </a:r>
          </a:p>
          <a:p>
            <a:r>
              <a:rPr lang="en-US" dirty="0" err="1"/>
              <a:t>Escrever</a:t>
            </a:r>
            <a:r>
              <a:rPr lang="en-US" dirty="0"/>
              <a:t> um </a:t>
            </a:r>
            <a:r>
              <a:rPr lang="en-US" dirty="0" err="1"/>
              <a:t>mapeamento</a:t>
            </a:r>
            <a:r>
              <a:rPr lang="en-US" dirty="0"/>
              <a:t> </a:t>
            </a:r>
            <a:r>
              <a:rPr lang="en-US" dirty="0" err="1"/>
              <a:t>sistemático</a:t>
            </a:r>
            <a:r>
              <a:rPr lang="en-US" dirty="0"/>
              <a:t> </a:t>
            </a:r>
            <a:r>
              <a:rPr lang="en-US" dirty="0" err="1"/>
              <a:t>na</a:t>
            </a:r>
            <a:r>
              <a:rPr lang="en-US" dirty="0"/>
              <a:t> </a:t>
            </a:r>
            <a:r>
              <a:rPr lang="en-US" dirty="0" err="1"/>
              <a:t>predição</a:t>
            </a:r>
            <a:r>
              <a:rPr lang="en-US" dirty="0"/>
              <a:t> de bug report severity para </a:t>
            </a:r>
            <a:r>
              <a:rPr lang="en-US" dirty="0" err="1"/>
              <a:t>identificar</a:t>
            </a:r>
            <a:r>
              <a:rPr lang="en-US" dirty="0"/>
              <a:t> </a:t>
            </a:r>
            <a:r>
              <a:rPr lang="en-US" dirty="0" err="1"/>
              <a:t>os</a:t>
            </a:r>
            <a:r>
              <a:rPr lang="en-US" dirty="0"/>
              <a:t> </a:t>
            </a:r>
            <a:r>
              <a:rPr lang="en-US" dirty="0" err="1"/>
              <a:t>principais</a:t>
            </a:r>
            <a:r>
              <a:rPr lang="en-US" dirty="0"/>
              <a:t> </a:t>
            </a:r>
            <a:r>
              <a:rPr lang="en-US" dirty="0" err="1"/>
              <a:t>problemas</a:t>
            </a:r>
            <a:r>
              <a:rPr lang="en-US" dirty="0"/>
              <a:t>.</a:t>
            </a:r>
          </a:p>
          <a:p>
            <a:r>
              <a:rPr lang="en-US" dirty="0" err="1"/>
              <a:t>Desenvolver</a:t>
            </a:r>
            <a:r>
              <a:rPr lang="en-US" dirty="0"/>
              <a:t> </a:t>
            </a:r>
            <a:r>
              <a:rPr lang="en-US" dirty="0" err="1"/>
              <a:t>ou</a:t>
            </a:r>
            <a:r>
              <a:rPr lang="en-US" dirty="0"/>
              <a:t> extender </a:t>
            </a:r>
            <a:r>
              <a:rPr lang="en-US" dirty="0" err="1"/>
              <a:t>métodos</a:t>
            </a:r>
            <a:r>
              <a:rPr lang="en-US" dirty="0"/>
              <a:t> de </a:t>
            </a:r>
            <a:r>
              <a:rPr lang="en-US" dirty="0" err="1"/>
              <a:t>seleção</a:t>
            </a:r>
            <a:r>
              <a:rPr lang="en-US" dirty="0"/>
              <a:t> de features e data-driven para </a:t>
            </a:r>
            <a:r>
              <a:rPr lang="en-US" dirty="0" err="1"/>
              <a:t>predição</a:t>
            </a:r>
            <a:r>
              <a:rPr lang="en-US" dirty="0"/>
              <a:t> de severidade que </a:t>
            </a:r>
            <a:r>
              <a:rPr lang="en-US" dirty="0" err="1"/>
              <a:t>considerem</a:t>
            </a:r>
            <a:r>
              <a:rPr lang="en-US" dirty="0"/>
              <a:t>:</a:t>
            </a:r>
          </a:p>
          <a:p>
            <a:pPr lvl="1"/>
            <a:r>
              <a:rPr lang="en-US" dirty="0" err="1"/>
              <a:t>Contexto</a:t>
            </a:r>
            <a:r>
              <a:rPr lang="en-US" dirty="0"/>
              <a:t> temporal</a:t>
            </a:r>
          </a:p>
          <a:p>
            <a:pPr lvl="1"/>
            <a:r>
              <a:rPr lang="en-US" dirty="0" err="1"/>
              <a:t>Desbalanceamento</a:t>
            </a:r>
            <a:r>
              <a:rPr lang="en-US" dirty="0"/>
              <a:t> de dados</a:t>
            </a:r>
          </a:p>
          <a:p>
            <a:pPr lvl="1"/>
            <a:r>
              <a:rPr lang="en-US" dirty="0"/>
              <a:t>Alta </a:t>
            </a:r>
            <a:r>
              <a:rPr lang="en-US" dirty="0" err="1"/>
              <a:t>dimensionalidade</a:t>
            </a:r>
            <a:r>
              <a:rPr lang="en-US" dirty="0"/>
              <a:t> </a:t>
            </a:r>
          </a:p>
          <a:p>
            <a:endParaRPr lang="en-US" dirty="0"/>
          </a:p>
        </p:txBody>
      </p:sp>
    </p:spTree>
    <p:extLst>
      <p:ext uri="{BB962C8B-B14F-4D97-AF65-F5344CB8AC3E}">
        <p14:creationId xmlns:p14="http://schemas.microsoft.com/office/powerpoint/2010/main" val="1086151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6B50-2CFF-B545-A72F-B73B189942D2}"/>
              </a:ext>
            </a:extLst>
          </p:cNvPr>
          <p:cNvSpPr>
            <a:spLocks noGrp="1"/>
          </p:cNvSpPr>
          <p:nvPr>
            <p:ph type="title"/>
          </p:nvPr>
        </p:nvSpPr>
        <p:spPr/>
        <p:txBody>
          <a:bodyPr>
            <a:normAutofit/>
          </a:bodyPr>
          <a:lstStyle/>
          <a:p>
            <a:r>
              <a:rPr lang="en-US" dirty="0" err="1"/>
              <a:t>Metodologia</a:t>
            </a:r>
            <a:endParaRPr lang="en-US" dirty="0"/>
          </a:p>
        </p:txBody>
      </p:sp>
      <p:sp>
        <p:nvSpPr>
          <p:cNvPr id="3" name="Content Placeholder 2">
            <a:extLst>
              <a:ext uri="{FF2B5EF4-FFF2-40B4-BE49-F238E27FC236}">
                <a16:creationId xmlns:a16="http://schemas.microsoft.com/office/drawing/2014/main" id="{482B9B85-3773-1B4C-B388-CBA49993D4E9}"/>
              </a:ext>
            </a:extLst>
          </p:cNvPr>
          <p:cNvSpPr>
            <a:spLocks noGrp="1"/>
          </p:cNvSpPr>
          <p:nvPr>
            <p:ph idx="1"/>
          </p:nvPr>
        </p:nvSpPr>
        <p:spPr/>
        <p:txBody>
          <a:bodyPr>
            <a:normAutofit fontScale="92500" lnSpcReduction="20000"/>
          </a:bodyPr>
          <a:lstStyle/>
          <a:p>
            <a:pPr marL="0" indent="0">
              <a:buNone/>
            </a:pPr>
            <a:endParaRPr lang="en-US" dirty="0"/>
          </a:p>
          <a:p>
            <a:r>
              <a:rPr lang="en-US" dirty="0"/>
              <a:t>Data Extraction</a:t>
            </a:r>
          </a:p>
          <a:p>
            <a:pPr lvl="1"/>
            <a:r>
              <a:rPr lang="en-US" dirty="0" err="1"/>
              <a:t>Extração</a:t>
            </a:r>
            <a:r>
              <a:rPr lang="en-US" dirty="0"/>
              <a:t> de dados de </a:t>
            </a:r>
            <a:r>
              <a:rPr lang="en-US" dirty="0" err="1"/>
              <a:t>vários</a:t>
            </a:r>
            <a:r>
              <a:rPr lang="en-US" dirty="0"/>
              <a:t> </a:t>
            </a:r>
            <a:r>
              <a:rPr lang="en-US" dirty="0" err="1"/>
              <a:t>repositórios</a:t>
            </a:r>
            <a:r>
              <a:rPr lang="en-US" dirty="0"/>
              <a:t> de FLOSS.</a:t>
            </a:r>
          </a:p>
          <a:p>
            <a:pPr lvl="1"/>
            <a:r>
              <a:rPr lang="en-US" dirty="0" err="1"/>
              <a:t>Desenvolver</a:t>
            </a:r>
            <a:r>
              <a:rPr lang="en-US" dirty="0"/>
              <a:t> </a:t>
            </a:r>
            <a:r>
              <a:rPr lang="en-US" dirty="0" err="1"/>
              <a:t>programas</a:t>
            </a:r>
            <a:r>
              <a:rPr lang="en-US" dirty="0"/>
              <a:t> Java para </a:t>
            </a:r>
            <a:r>
              <a:rPr lang="en-US" dirty="0" err="1"/>
              <a:t>extração</a:t>
            </a:r>
            <a:r>
              <a:rPr lang="en-US" dirty="0"/>
              <a:t> de bug reports </a:t>
            </a:r>
            <a:r>
              <a:rPr lang="en-US" dirty="0" err="1"/>
              <a:t>em</a:t>
            </a:r>
            <a:r>
              <a:rPr lang="en-US" dirty="0"/>
              <a:t> </a:t>
            </a:r>
            <a:r>
              <a:rPr lang="en-US" dirty="0" err="1"/>
              <a:t>uma</a:t>
            </a:r>
            <a:r>
              <a:rPr lang="en-US" dirty="0"/>
              <a:t> </a:t>
            </a:r>
            <a:r>
              <a:rPr lang="en-US" dirty="0" err="1"/>
              <a:t>linguagem</a:t>
            </a:r>
            <a:r>
              <a:rPr lang="en-US" dirty="0"/>
              <a:t> de </a:t>
            </a:r>
            <a:r>
              <a:rPr lang="en-US" dirty="0" err="1"/>
              <a:t>programação</a:t>
            </a:r>
            <a:r>
              <a:rPr lang="en-US" dirty="0"/>
              <a:t> (e.g., Java)</a:t>
            </a:r>
          </a:p>
          <a:p>
            <a:r>
              <a:rPr lang="en-US" dirty="0"/>
              <a:t>Data preprocessing</a:t>
            </a:r>
          </a:p>
          <a:p>
            <a:pPr lvl="1"/>
            <a:r>
              <a:rPr lang="en-US" dirty="0" err="1"/>
              <a:t>Preprocessamento</a:t>
            </a:r>
            <a:r>
              <a:rPr lang="en-US" dirty="0"/>
              <a:t> do dados para </a:t>
            </a:r>
            <a:r>
              <a:rPr lang="en-US" dirty="0" err="1"/>
              <a:t>colocar</a:t>
            </a:r>
            <a:r>
              <a:rPr lang="en-US" dirty="0"/>
              <a:t> </a:t>
            </a:r>
            <a:r>
              <a:rPr lang="en-US" dirty="0" err="1"/>
              <a:t>em</a:t>
            </a:r>
            <a:r>
              <a:rPr lang="en-US" dirty="0"/>
              <a:t> um </a:t>
            </a:r>
            <a:r>
              <a:rPr lang="en-US" dirty="0" err="1"/>
              <a:t>formato</a:t>
            </a:r>
            <a:r>
              <a:rPr lang="en-US" dirty="0"/>
              <a:t> </a:t>
            </a:r>
            <a:r>
              <a:rPr lang="en-US" dirty="0" err="1"/>
              <a:t>consistente</a:t>
            </a:r>
            <a:r>
              <a:rPr lang="en-US" dirty="0"/>
              <a:t> </a:t>
            </a:r>
          </a:p>
          <a:p>
            <a:pPr lvl="1"/>
            <a:r>
              <a:rPr lang="en-US" dirty="0" err="1"/>
              <a:t>Desenvolvimento</a:t>
            </a:r>
            <a:r>
              <a:rPr lang="en-US" dirty="0"/>
              <a:t> de scripts </a:t>
            </a:r>
            <a:r>
              <a:rPr lang="en-US" dirty="0" err="1"/>
              <a:t>na</a:t>
            </a:r>
            <a:r>
              <a:rPr lang="en-US" dirty="0"/>
              <a:t> </a:t>
            </a:r>
            <a:r>
              <a:rPr lang="en-US" dirty="0" err="1"/>
              <a:t>linguagem</a:t>
            </a:r>
            <a:r>
              <a:rPr lang="en-US" dirty="0"/>
              <a:t> R para </a:t>
            </a:r>
            <a:r>
              <a:rPr lang="en-US" dirty="0" err="1"/>
              <a:t>normalização</a:t>
            </a:r>
            <a:r>
              <a:rPr lang="en-US" dirty="0"/>
              <a:t>, </a:t>
            </a:r>
            <a:r>
              <a:rPr lang="en-US" dirty="0" err="1"/>
              <a:t>imputação</a:t>
            </a:r>
            <a:r>
              <a:rPr lang="en-US" dirty="0"/>
              <a:t> e etc.</a:t>
            </a:r>
          </a:p>
          <a:p>
            <a:r>
              <a:rPr lang="en-US" dirty="0"/>
              <a:t>Training and testing</a:t>
            </a:r>
          </a:p>
          <a:p>
            <a:pPr lvl="1"/>
            <a:r>
              <a:rPr lang="en-US" dirty="0" err="1"/>
              <a:t>Treinamento</a:t>
            </a:r>
            <a:r>
              <a:rPr lang="en-US" dirty="0"/>
              <a:t> e </a:t>
            </a:r>
            <a:r>
              <a:rPr lang="en-US" dirty="0" err="1"/>
              <a:t>validação</a:t>
            </a:r>
            <a:r>
              <a:rPr lang="en-US" dirty="0"/>
              <a:t> dos </a:t>
            </a:r>
            <a:r>
              <a:rPr lang="en-US" dirty="0" err="1"/>
              <a:t>modelos</a:t>
            </a:r>
            <a:r>
              <a:rPr lang="en-US" dirty="0"/>
              <a:t> </a:t>
            </a:r>
            <a:r>
              <a:rPr lang="en-US" dirty="0" err="1"/>
              <a:t>propostos</a:t>
            </a:r>
            <a:r>
              <a:rPr lang="en-US" dirty="0"/>
              <a:t>. </a:t>
            </a:r>
          </a:p>
          <a:p>
            <a:pPr lvl="1"/>
            <a:r>
              <a:rPr lang="en-US" dirty="0" err="1"/>
              <a:t>Particinamento</a:t>
            </a:r>
            <a:r>
              <a:rPr lang="en-US" dirty="0"/>
              <a:t> do conjunto de dados (75% </a:t>
            </a:r>
            <a:r>
              <a:rPr lang="en-US" dirty="0" err="1"/>
              <a:t>treinamento</a:t>
            </a:r>
            <a:r>
              <a:rPr lang="en-US" dirty="0"/>
              <a:t>, 15% </a:t>
            </a:r>
            <a:r>
              <a:rPr lang="en-US" dirty="0" err="1"/>
              <a:t>validação</a:t>
            </a:r>
            <a:r>
              <a:rPr lang="en-US" dirty="0"/>
              <a:t> e 10% testes)</a:t>
            </a:r>
          </a:p>
          <a:p>
            <a:r>
              <a:rPr lang="en-US" dirty="0" err="1"/>
              <a:t>Evalution</a:t>
            </a:r>
            <a:r>
              <a:rPr lang="en-US" dirty="0"/>
              <a:t> </a:t>
            </a:r>
          </a:p>
          <a:p>
            <a:pPr lvl="1"/>
            <a:r>
              <a:rPr lang="en-US" dirty="0" err="1"/>
              <a:t>Avaliação</a:t>
            </a:r>
            <a:r>
              <a:rPr lang="en-US" dirty="0"/>
              <a:t> dos </a:t>
            </a:r>
            <a:r>
              <a:rPr lang="en-US" dirty="0" err="1"/>
              <a:t>resultados</a:t>
            </a:r>
            <a:r>
              <a:rPr lang="en-US" dirty="0"/>
              <a:t> </a:t>
            </a:r>
            <a:r>
              <a:rPr lang="en-US" dirty="0" err="1"/>
              <a:t>utilizando</a:t>
            </a:r>
            <a:r>
              <a:rPr lang="en-US" dirty="0"/>
              <a:t> testes </a:t>
            </a:r>
            <a:r>
              <a:rPr lang="en-US" dirty="0" err="1"/>
              <a:t>estatísticos</a:t>
            </a:r>
            <a:r>
              <a:rPr lang="en-US" dirty="0"/>
              <a:t>.</a:t>
            </a:r>
          </a:p>
          <a:p>
            <a:endParaRPr lang="en-US" dirty="0"/>
          </a:p>
        </p:txBody>
      </p:sp>
    </p:spTree>
    <p:extLst>
      <p:ext uri="{BB962C8B-B14F-4D97-AF65-F5344CB8AC3E}">
        <p14:creationId xmlns:p14="http://schemas.microsoft.com/office/powerpoint/2010/main" val="102765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dirty="0"/>
              <a:t>Main research goal:</a:t>
            </a:r>
            <a:endParaRPr lang="en-US" sz="3900" dirty="0">
              <a:solidFill>
                <a:schemeClr val="accent5"/>
              </a:solidFill>
            </a:endParaRPr>
          </a:p>
        </p:txBody>
      </p:sp>
      <p:sp>
        <p:nvSpPr>
          <p:cNvPr id="2" name="TextBox 1">
            <a:extLst>
              <a:ext uri="{FF2B5EF4-FFF2-40B4-BE49-F238E27FC236}">
                <a16:creationId xmlns:a16="http://schemas.microsoft.com/office/drawing/2014/main" id="{1A6D1727-35D4-9348-A383-D5570CB3AE98}"/>
              </a:ext>
            </a:extLst>
          </p:cNvPr>
          <p:cNvSpPr txBox="1"/>
          <p:nvPr/>
        </p:nvSpPr>
        <p:spPr>
          <a:xfrm>
            <a:off x="842682" y="2402541"/>
            <a:ext cx="10793506" cy="2123658"/>
          </a:xfrm>
          <a:prstGeom prst="rect">
            <a:avLst/>
          </a:prstGeom>
          <a:noFill/>
        </p:spPr>
        <p:txBody>
          <a:bodyPr wrap="square" rtlCol="0">
            <a:spAutoFit/>
          </a:bodyPr>
          <a:lstStyle/>
          <a:p>
            <a:pPr algn="ctr"/>
            <a:r>
              <a:rPr lang="en-US" sz="4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Improving  Bug Report Severity Level Prediction on Free/Libre Open Source Software</a:t>
            </a:r>
          </a:p>
        </p:txBody>
      </p:sp>
    </p:spTree>
    <p:extLst>
      <p:ext uri="{BB962C8B-B14F-4D97-AF65-F5344CB8AC3E}">
        <p14:creationId xmlns:p14="http://schemas.microsoft.com/office/powerpoint/2010/main" val="953561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6B50-2CFF-B545-A72F-B73B189942D2}"/>
              </a:ext>
            </a:extLst>
          </p:cNvPr>
          <p:cNvSpPr>
            <a:spLocks noGrp="1"/>
          </p:cNvSpPr>
          <p:nvPr>
            <p:ph type="title"/>
          </p:nvPr>
        </p:nvSpPr>
        <p:spPr/>
        <p:txBody>
          <a:bodyPr>
            <a:normAutofit/>
          </a:bodyPr>
          <a:lstStyle/>
          <a:p>
            <a:r>
              <a:rPr lang="en-US" dirty="0" err="1"/>
              <a:t>Metodologia</a:t>
            </a:r>
            <a:r>
              <a:rPr lang="en-US" dirty="0"/>
              <a:t> </a:t>
            </a:r>
          </a:p>
        </p:txBody>
      </p:sp>
      <p:sp>
        <p:nvSpPr>
          <p:cNvPr id="3" name="Content Placeholder 2">
            <a:extLst>
              <a:ext uri="{FF2B5EF4-FFF2-40B4-BE49-F238E27FC236}">
                <a16:creationId xmlns:a16="http://schemas.microsoft.com/office/drawing/2014/main" id="{482B9B85-3773-1B4C-B388-CBA49993D4E9}"/>
              </a:ext>
            </a:extLst>
          </p:cNvPr>
          <p:cNvSpPr>
            <a:spLocks noGrp="1"/>
          </p:cNvSpPr>
          <p:nvPr>
            <p:ph idx="1"/>
          </p:nvPr>
        </p:nvSpPr>
        <p:spPr/>
        <p:txBody>
          <a:bodyPr>
            <a:normAutofit lnSpcReduction="10000"/>
          </a:bodyPr>
          <a:lstStyle/>
          <a:p>
            <a:pPr marL="0" indent="0">
              <a:buNone/>
            </a:pPr>
            <a:endParaRPr lang="en-US" dirty="0"/>
          </a:p>
          <a:p>
            <a:r>
              <a:rPr lang="en-US" dirty="0"/>
              <a:t>Datasets</a:t>
            </a:r>
          </a:p>
          <a:p>
            <a:pPr lvl="1"/>
            <a:r>
              <a:rPr lang="en-US" dirty="0"/>
              <a:t>Eclipse, Mozilla, </a:t>
            </a:r>
            <a:r>
              <a:rPr lang="en-US" dirty="0" err="1"/>
              <a:t>Openoffice</a:t>
            </a:r>
            <a:r>
              <a:rPr lang="en-US" dirty="0"/>
              <a:t> (</a:t>
            </a:r>
          </a:p>
          <a:p>
            <a:r>
              <a:rPr lang="en-US" dirty="0" err="1"/>
              <a:t>Algoritmos</a:t>
            </a:r>
            <a:r>
              <a:rPr lang="en-US" dirty="0"/>
              <a:t> de ML</a:t>
            </a:r>
          </a:p>
          <a:p>
            <a:pPr lvl="1"/>
            <a:r>
              <a:rPr lang="en-US" dirty="0"/>
              <a:t>KNN, </a:t>
            </a:r>
            <a:r>
              <a:rPr lang="en-US" dirty="0" err="1"/>
              <a:t>Näive</a:t>
            </a:r>
            <a:r>
              <a:rPr lang="en-US" dirty="0"/>
              <a:t> Bayes, </a:t>
            </a:r>
            <a:r>
              <a:rPr lang="en-US" dirty="0" err="1"/>
              <a:t>Näyve</a:t>
            </a:r>
            <a:r>
              <a:rPr lang="en-US" dirty="0"/>
              <a:t> Bayes Multinomial</a:t>
            </a:r>
          </a:p>
          <a:p>
            <a:r>
              <a:rPr lang="en-US" dirty="0" err="1"/>
              <a:t>Métricas</a:t>
            </a:r>
            <a:r>
              <a:rPr lang="en-US" dirty="0"/>
              <a:t> de </a:t>
            </a:r>
            <a:r>
              <a:rPr lang="en-US" dirty="0" err="1"/>
              <a:t>Avaliação</a:t>
            </a:r>
            <a:endParaRPr lang="en-US" dirty="0"/>
          </a:p>
          <a:p>
            <a:pPr lvl="1"/>
            <a:r>
              <a:rPr lang="en-US" dirty="0"/>
              <a:t>Precision, recall e f-measure</a:t>
            </a:r>
          </a:p>
          <a:p>
            <a:r>
              <a:rPr lang="en-US" dirty="0"/>
              <a:t>Data-driven</a:t>
            </a:r>
          </a:p>
          <a:p>
            <a:pPr lvl="1"/>
            <a:r>
              <a:rPr lang="en-US" dirty="0"/>
              <a:t>CNN e RNN</a:t>
            </a:r>
          </a:p>
          <a:p>
            <a:r>
              <a:rPr lang="en-US" dirty="0"/>
              <a:t>Baselines</a:t>
            </a:r>
          </a:p>
          <a:p>
            <a:pPr lvl="1"/>
            <a:r>
              <a:rPr lang="en-US" dirty="0" err="1"/>
              <a:t>Artigos</a:t>
            </a:r>
            <a:r>
              <a:rPr lang="en-US" dirty="0"/>
              <a:t> da </a:t>
            </a:r>
            <a:r>
              <a:rPr lang="en-US" dirty="0" err="1"/>
              <a:t>revisão</a:t>
            </a:r>
            <a:r>
              <a:rPr lang="en-US" dirty="0"/>
              <a:t> </a:t>
            </a:r>
            <a:r>
              <a:rPr lang="en-US" dirty="0" err="1"/>
              <a:t>sistemática</a:t>
            </a:r>
            <a:r>
              <a:rPr lang="en-US" dirty="0"/>
              <a:t>.</a:t>
            </a:r>
          </a:p>
        </p:txBody>
      </p:sp>
    </p:spTree>
    <p:extLst>
      <p:ext uri="{BB962C8B-B14F-4D97-AF65-F5344CB8AC3E}">
        <p14:creationId xmlns:p14="http://schemas.microsoft.com/office/powerpoint/2010/main" val="3836659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6B50-2CFF-B545-A72F-B73B189942D2}"/>
              </a:ext>
            </a:extLst>
          </p:cNvPr>
          <p:cNvSpPr>
            <a:spLocks noGrp="1"/>
          </p:cNvSpPr>
          <p:nvPr>
            <p:ph type="title"/>
          </p:nvPr>
        </p:nvSpPr>
        <p:spPr/>
        <p:txBody>
          <a:bodyPr>
            <a:normAutofit/>
          </a:bodyPr>
          <a:lstStyle/>
          <a:p>
            <a:r>
              <a:rPr lang="en-US" dirty="0" err="1"/>
              <a:t>Trabalho</a:t>
            </a:r>
            <a:r>
              <a:rPr lang="en-US" dirty="0"/>
              <a:t> a Ser </a:t>
            </a:r>
            <a:r>
              <a:rPr lang="en-US" dirty="0" err="1"/>
              <a:t>Desenvolvido</a:t>
            </a:r>
            <a:r>
              <a:rPr lang="en-US" dirty="0"/>
              <a:t> </a:t>
            </a:r>
          </a:p>
        </p:txBody>
      </p:sp>
      <p:sp>
        <p:nvSpPr>
          <p:cNvPr id="3" name="Content Placeholder 2">
            <a:extLst>
              <a:ext uri="{FF2B5EF4-FFF2-40B4-BE49-F238E27FC236}">
                <a16:creationId xmlns:a16="http://schemas.microsoft.com/office/drawing/2014/main" id="{482B9B85-3773-1B4C-B388-CBA49993D4E9}"/>
              </a:ext>
            </a:extLst>
          </p:cNvPr>
          <p:cNvSpPr>
            <a:spLocks noGrp="1"/>
          </p:cNvSpPr>
          <p:nvPr>
            <p:ph idx="1"/>
          </p:nvPr>
        </p:nvSpPr>
        <p:spPr/>
        <p:txBody>
          <a:bodyPr>
            <a:normAutofit/>
          </a:bodyPr>
          <a:lstStyle/>
          <a:p>
            <a:pPr marL="0" indent="0">
              <a:buNone/>
            </a:pPr>
            <a:endParaRPr lang="en-US" dirty="0"/>
          </a:p>
          <a:p>
            <a:r>
              <a:rPr lang="en-US" dirty="0" err="1"/>
              <a:t>Modelagem</a:t>
            </a:r>
            <a:r>
              <a:rPr lang="en-US" dirty="0"/>
              <a:t> do context temporal do long-lived bug report (local e global). </a:t>
            </a:r>
            <a:r>
              <a:rPr lang="en-US" dirty="0" err="1"/>
              <a:t>Inicialmente</a:t>
            </a:r>
            <a:r>
              <a:rPr lang="en-US" dirty="0"/>
              <a:t> </a:t>
            </a:r>
            <a:r>
              <a:rPr lang="en-US" dirty="0" err="1"/>
              <a:t>utilizando</a:t>
            </a:r>
            <a:r>
              <a:rPr lang="en-US" dirty="0"/>
              <a:t> </a:t>
            </a:r>
            <a:r>
              <a:rPr lang="en-US" dirty="0" err="1"/>
              <a:t>BoTG</a:t>
            </a:r>
            <a:endParaRPr lang="en-US" dirty="0"/>
          </a:p>
          <a:p>
            <a:r>
              <a:rPr lang="en-US" dirty="0" err="1"/>
              <a:t>Desenvolvimento</a:t>
            </a:r>
            <a:r>
              <a:rPr lang="en-US" dirty="0"/>
              <a:t> </a:t>
            </a:r>
            <a:r>
              <a:rPr lang="en-US" dirty="0" err="1"/>
              <a:t>ou</a:t>
            </a:r>
            <a:r>
              <a:rPr lang="en-US" dirty="0"/>
              <a:t> </a:t>
            </a:r>
            <a:r>
              <a:rPr lang="en-US" dirty="0" err="1"/>
              <a:t>adaptação</a:t>
            </a:r>
            <a:r>
              <a:rPr lang="en-US" dirty="0"/>
              <a:t> de </a:t>
            </a:r>
            <a:r>
              <a:rPr lang="en-US" dirty="0" err="1"/>
              <a:t>métodos</a:t>
            </a:r>
            <a:r>
              <a:rPr lang="en-US" dirty="0"/>
              <a:t> de </a:t>
            </a:r>
            <a:r>
              <a:rPr lang="en-US" dirty="0" err="1"/>
              <a:t>seleção</a:t>
            </a:r>
            <a:r>
              <a:rPr lang="en-US" dirty="0"/>
              <a:t> de features que </a:t>
            </a:r>
            <a:r>
              <a:rPr lang="en-US" dirty="0" err="1"/>
              <a:t>leve</a:t>
            </a:r>
            <a:r>
              <a:rPr lang="en-US" dirty="0"/>
              <a:t> </a:t>
            </a:r>
            <a:r>
              <a:rPr lang="en-US" dirty="0" err="1"/>
              <a:t>em</a:t>
            </a:r>
            <a:r>
              <a:rPr lang="en-US" dirty="0"/>
              <a:t> </a:t>
            </a:r>
            <a:r>
              <a:rPr lang="en-US" dirty="0" err="1"/>
              <a:t>consideração</a:t>
            </a:r>
            <a:r>
              <a:rPr lang="en-US" dirty="0"/>
              <a:t> o </a:t>
            </a:r>
            <a:r>
              <a:rPr lang="en-US" dirty="0" err="1"/>
              <a:t>contexto</a:t>
            </a:r>
            <a:r>
              <a:rPr lang="en-US" dirty="0"/>
              <a:t> </a:t>
            </a:r>
            <a:r>
              <a:rPr lang="en-US" dirty="0" err="1"/>
              <a:t>acima</a:t>
            </a:r>
            <a:r>
              <a:rPr lang="en-US" dirty="0"/>
              <a:t>.</a:t>
            </a:r>
          </a:p>
          <a:p>
            <a:r>
              <a:rPr lang="en-US" dirty="0" err="1"/>
              <a:t>Desenvolvimento</a:t>
            </a:r>
            <a:r>
              <a:rPr lang="en-US" dirty="0"/>
              <a:t> </a:t>
            </a:r>
            <a:r>
              <a:rPr lang="en-US" dirty="0" err="1"/>
              <a:t>ou</a:t>
            </a:r>
            <a:r>
              <a:rPr lang="en-US" dirty="0"/>
              <a:t> </a:t>
            </a:r>
            <a:r>
              <a:rPr lang="en-US" dirty="0" err="1"/>
              <a:t>adaptação</a:t>
            </a:r>
            <a:r>
              <a:rPr lang="en-US" dirty="0"/>
              <a:t> de </a:t>
            </a:r>
            <a:r>
              <a:rPr lang="en-US" dirty="0" err="1"/>
              <a:t>métodos</a:t>
            </a:r>
            <a:r>
              <a:rPr lang="en-US" dirty="0"/>
              <a:t> </a:t>
            </a:r>
            <a:r>
              <a:rPr lang="en-US" dirty="0" err="1"/>
              <a:t>baseados</a:t>
            </a:r>
            <a:r>
              <a:rPr lang="en-US" dirty="0"/>
              <a:t> </a:t>
            </a:r>
            <a:r>
              <a:rPr lang="en-US" dirty="0" err="1"/>
              <a:t>em</a:t>
            </a:r>
            <a:r>
              <a:rPr lang="en-US" dirty="0"/>
              <a:t> data-driven que </a:t>
            </a:r>
            <a:r>
              <a:rPr lang="en-US" dirty="0" err="1"/>
              <a:t>leve</a:t>
            </a:r>
            <a:r>
              <a:rPr lang="en-US" dirty="0"/>
              <a:t> </a:t>
            </a:r>
            <a:r>
              <a:rPr lang="en-US" dirty="0" err="1"/>
              <a:t>em</a:t>
            </a:r>
            <a:r>
              <a:rPr lang="en-US" dirty="0"/>
              <a:t> </a:t>
            </a:r>
            <a:r>
              <a:rPr lang="en-US" dirty="0" err="1"/>
              <a:t>consideração</a:t>
            </a:r>
            <a:r>
              <a:rPr lang="en-US" dirty="0"/>
              <a:t> o </a:t>
            </a:r>
            <a:r>
              <a:rPr lang="en-US" dirty="0" err="1"/>
              <a:t>contexto</a:t>
            </a:r>
            <a:r>
              <a:rPr lang="en-US" dirty="0"/>
              <a:t> </a:t>
            </a:r>
            <a:r>
              <a:rPr lang="en-US" dirty="0" err="1"/>
              <a:t>acima</a:t>
            </a:r>
            <a:r>
              <a:rPr lang="en-US" dirty="0"/>
              <a:t>.</a:t>
            </a:r>
          </a:p>
          <a:p>
            <a:endParaRPr lang="en-US" dirty="0"/>
          </a:p>
          <a:p>
            <a:endParaRPr lang="en-US" dirty="0"/>
          </a:p>
        </p:txBody>
      </p:sp>
    </p:spTree>
    <p:extLst>
      <p:ext uri="{BB962C8B-B14F-4D97-AF65-F5344CB8AC3E}">
        <p14:creationId xmlns:p14="http://schemas.microsoft.com/office/powerpoint/2010/main" val="25968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lded Corner 30">
            <a:extLst>
              <a:ext uri="{FF2B5EF4-FFF2-40B4-BE49-F238E27FC236}">
                <a16:creationId xmlns:a16="http://schemas.microsoft.com/office/drawing/2014/main" id="{89E3D41D-48DA-074A-AEC4-98F20551776B}"/>
              </a:ext>
            </a:extLst>
          </p:cNvPr>
          <p:cNvSpPr/>
          <p:nvPr/>
        </p:nvSpPr>
        <p:spPr>
          <a:xfrm>
            <a:off x="2013145" y="2997051"/>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sp>
        <p:nvSpPr>
          <p:cNvPr id="35" name="Folded Corner 34">
            <a:extLst>
              <a:ext uri="{FF2B5EF4-FFF2-40B4-BE49-F238E27FC236}">
                <a16:creationId xmlns:a16="http://schemas.microsoft.com/office/drawing/2014/main" id="{46E72B86-F5D0-014F-BB76-967389586E30}"/>
              </a:ext>
            </a:extLst>
          </p:cNvPr>
          <p:cNvSpPr/>
          <p:nvPr/>
        </p:nvSpPr>
        <p:spPr>
          <a:xfrm>
            <a:off x="1858651" y="3166668"/>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sp>
        <p:nvSpPr>
          <p:cNvPr id="30" name="Folded Corner 29">
            <a:extLst>
              <a:ext uri="{FF2B5EF4-FFF2-40B4-BE49-F238E27FC236}">
                <a16:creationId xmlns:a16="http://schemas.microsoft.com/office/drawing/2014/main" id="{563FBBFD-36A8-8B4C-B193-561FE1DA15F7}"/>
              </a:ext>
            </a:extLst>
          </p:cNvPr>
          <p:cNvSpPr/>
          <p:nvPr/>
        </p:nvSpPr>
        <p:spPr>
          <a:xfrm>
            <a:off x="1705427" y="33451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sp>
        <p:nvSpPr>
          <p:cNvPr id="4" name="Oval 3">
            <a:extLst>
              <a:ext uri="{FF2B5EF4-FFF2-40B4-BE49-F238E27FC236}">
                <a16:creationId xmlns:a16="http://schemas.microsoft.com/office/drawing/2014/main" id="{FD3192A8-F457-CD40-A6F0-E8BE886A1666}"/>
              </a:ext>
            </a:extLst>
          </p:cNvPr>
          <p:cNvSpPr/>
          <p:nvPr/>
        </p:nvSpPr>
        <p:spPr>
          <a:xfrm>
            <a:off x="4039552" y="2208358"/>
            <a:ext cx="540000" cy="540000"/>
          </a:xfrm>
          <a:prstGeom prst="ellipse">
            <a:avLst/>
          </a:prstGeom>
          <a:solidFill>
            <a:srgbClr val="BE1325"/>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6C4DA8-A8F0-3949-8519-A006A2BABA73}"/>
              </a:ext>
            </a:extLst>
          </p:cNvPr>
          <p:cNvSpPr/>
          <p:nvPr/>
        </p:nvSpPr>
        <p:spPr>
          <a:xfrm>
            <a:off x="4039552" y="2953796"/>
            <a:ext cx="540000" cy="540000"/>
          </a:xfrm>
          <a:prstGeom prst="ellipse">
            <a:avLst/>
          </a:prstGeom>
          <a:solidFill>
            <a:srgbClr val="F03B2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00318F-5139-F14A-BA1E-066F266C5A00}"/>
              </a:ext>
            </a:extLst>
          </p:cNvPr>
          <p:cNvSpPr/>
          <p:nvPr/>
        </p:nvSpPr>
        <p:spPr>
          <a:xfrm>
            <a:off x="4039553" y="3699234"/>
            <a:ext cx="540000" cy="540000"/>
          </a:xfrm>
          <a:prstGeom prst="ellipse">
            <a:avLst/>
          </a:prstGeom>
          <a:solidFill>
            <a:srgbClr val="FD8D3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2B0821D-8F67-D84D-947E-809C009BDFDA}"/>
              </a:ext>
            </a:extLst>
          </p:cNvPr>
          <p:cNvSpPr/>
          <p:nvPr/>
        </p:nvSpPr>
        <p:spPr>
          <a:xfrm>
            <a:off x="4039553" y="4444672"/>
            <a:ext cx="540000" cy="540000"/>
          </a:xfrm>
          <a:prstGeom prst="ellipse">
            <a:avLst/>
          </a:prstGeom>
          <a:solidFill>
            <a:srgbClr val="FEB24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538F909-AAE5-F146-A854-5D7816732522}"/>
              </a:ext>
            </a:extLst>
          </p:cNvPr>
          <p:cNvSpPr/>
          <p:nvPr/>
        </p:nvSpPr>
        <p:spPr>
          <a:xfrm>
            <a:off x="4027027" y="5190110"/>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F5A655-D652-CC47-A419-605033809219}"/>
              </a:ext>
            </a:extLst>
          </p:cNvPr>
          <p:cNvSpPr/>
          <p:nvPr/>
        </p:nvSpPr>
        <p:spPr>
          <a:xfrm>
            <a:off x="4027027" y="5935548"/>
            <a:ext cx="540000" cy="540000"/>
          </a:xfrm>
          <a:prstGeom prst="ellipse">
            <a:avLst/>
          </a:prstGeom>
          <a:solidFill>
            <a:srgbClr val="FFFFB3"/>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8001C9-44EF-A74F-B511-00E0C6625359}"/>
              </a:ext>
            </a:extLst>
          </p:cNvPr>
          <p:cNvSpPr/>
          <p:nvPr/>
        </p:nvSpPr>
        <p:spPr>
          <a:xfrm>
            <a:off x="6626482" y="2484600"/>
            <a:ext cx="450000" cy="450000"/>
          </a:xfrm>
          <a:prstGeom prst="rect">
            <a:avLst/>
          </a:prstGeom>
          <a:solidFill>
            <a:schemeClr val="accent5">
              <a:lumMod val="7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BC1A120-F425-C043-8395-56501EC308D7}"/>
              </a:ext>
            </a:extLst>
          </p:cNvPr>
          <p:cNvSpPr/>
          <p:nvPr/>
        </p:nvSpPr>
        <p:spPr>
          <a:xfrm>
            <a:off x="6626482" y="3098382"/>
            <a:ext cx="450000" cy="450000"/>
          </a:xfrm>
          <a:prstGeom prst="rect">
            <a:avLst/>
          </a:prstGeom>
          <a:solidFill>
            <a:schemeClr val="accent5">
              <a:lumMod val="60000"/>
              <a:lumOff val="4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89B2D8-88DA-AF40-9BA5-E91DBA803EEE}"/>
              </a:ext>
            </a:extLst>
          </p:cNvPr>
          <p:cNvSpPr/>
          <p:nvPr/>
        </p:nvSpPr>
        <p:spPr>
          <a:xfrm>
            <a:off x="6626482" y="3712164"/>
            <a:ext cx="450000" cy="450000"/>
          </a:xfrm>
          <a:prstGeom prst="rect">
            <a:avLst/>
          </a:prstGeom>
          <a:solidFill>
            <a:schemeClr val="accent5">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C03095-80CF-0143-B805-DB9BA2D28602}"/>
              </a:ext>
            </a:extLst>
          </p:cNvPr>
          <p:cNvSpPr/>
          <p:nvPr/>
        </p:nvSpPr>
        <p:spPr>
          <a:xfrm>
            <a:off x="6626482" y="4325946"/>
            <a:ext cx="450000" cy="450000"/>
          </a:xfrm>
          <a:prstGeom prst="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a:extLst>
              <a:ext uri="{FF2B5EF4-FFF2-40B4-BE49-F238E27FC236}">
                <a16:creationId xmlns:a16="http://schemas.microsoft.com/office/drawing/2014/main" id="{FFF81715-C339-1C40-99C9-2264A3F9E594}"/>
              </a:ext>
            </a:extLst>
          </p:cNvPr>
          <p:cNvSpPr/>
          <p:nvPr/>
        </p:nvSpPr>
        <p:spPr>
          <a:xfrm>
            <a:off x="1550933" y="351480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______</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______</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______</a:t>
            </a:r>
          </a:p>
        </p:txBody>
      </p:sp>
      <p:sp>
        <p:nvSpPr>
          <p:cNvPr id="41" name="Rectangle 40">
            <a:extLst>
              <a:ext uri="{FF2B5EF4-FFF2-40B4-BE49-F238E27FC236}">
                <a16:creationId xmlns:a16="http://schemas.microsoft.com/office/drawing/2014/main" id="{B42E0F0F-DC51-BB40-9BD8-0FBB2ADCEAED}"/>
              </a:ext>
            </a:extLst>
          </p:cNvPr>
          <p:cNvSpPr/>
          <p:nvPr/>
        </p:nvSpPr>
        <p:spPr>
          <a:xfrm>
            <a:off x="2052125" y="3927139"/>
            <a:ext cx="272839" cy="150475"/>
          </a:xfrm>
          <a:prstGeom prst="rect">
            <a:avLst/>
          </a:prstGeom>
          <a:solidFill>
            <a:schemeClr val="bg1"/>
          </a:solidFill>
          <a:ln w="38100">
            <a:solidFill>
              <a:srgbClr val="41C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B63B683-38ED-2342-A216-B2FA3351E7BB}"/>
              </a:ext>
            </a:extLst>
          </p:cNvPr>
          <p:cNvCxnSpPr>
            <a:cxnSpLocks/>
          </p:cNvCxnSpPr>
          <p:nvPr/>
        </p:nvCxnSpPr>
        <p:spPr>
          <a:xfrm flipV="1">
            <a:off x="2409627" y="3993528"/>
            <a:ext cx="1584000" cy="8849"/>
          </a:xfrm>
          <a:prstGeom prst="straightConnector1">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470860-B598-5E49-AA89-085D5C6A54AF}"/>
              </a:ext>
            </a:extLst>
          </p:cNvPr>
          <p:cNvSpPr txBox="1"/>
          <p:nvPr/>
        </p:nvSpPr>
        <p:spPr>
          <a:xfrm>
            <a:off x="3530113" y="1634220"/>
            <a:ext cx="1596912" cy="584775"/>
          </a:xfrm>
          <a:prstGeom prst="rect">
            <a:avLst/>
          </a:prstGeom>
          <a:noFill/>
        </p:spPr>
        <p:txBody>
          <a:bodyPr wrap="none" rtlCol="0">
            <a:spAutoFit/>
          </a:bodyPr>
          <a:lstStyle/>
          <a:p>
            <a:r>
              <a:rPr lang="en-US" sz="3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severity</a:t>
            </a:r>
            <a:endPar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8" name="Rectangle 47">
            <a:extLst>
              <a:ext uri="{FF2B5EF4-FFF2-40B4-BE49-F238E27FC236}">
                <a16:creationId xmlns:a16="http://schemas.microsoft.com/office/drawing/2014/main" id="{B6BAF592-C8C3-C84C-8353-94045D6F1DA3}"/>
              </a:ext>
            </a:extLst>
          </p:cNvPr>
          <p:cNvSpPr/>
          <p:nvPr/>
        </p:nvSpPr>
        <p:spPr>
          <a:xfrm>
            <a:off x="1696527" y="4164204"/>
            <a:ext cx="272839" cy="150475"/>
          </a:xfrm>
          <a:prstGeom prst="rect">
            <a:avLst/>
          </a:prstGeom>
          <a:solidFill>
            <a:schemeClr val="bg1"/>
          </a:solidFill>
          <a:ln w="38100">
            <a:solidFill>
              <a:srgbClr val="A582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a:extLst>
              <a:ext uri="{FF2B5EF4-FFF2-40B4-BE49-F238E27FC236}">
                <a16:creationId xmlns:a16="http://schemas.microsoft.com/office/drawing/2014/main" id="{26851594-8669-2E49-AABD-3D5402A770BC}"/>
              </a:ext>
            </a:extLst>
          </p:cNvPr>
          <p:cNvCxnSpPr>
            <a:cxnSpLocks/>
          </p:cNvCxnSpPr>
          <p:nvPr/>
        </p:nvCxnSpPr>
        <p:spPr>
          <a:xfrm>
            <a:off x="1858651" y="4387348"/>
            <a:ext cx="4974023" cy="1031809"/>
          </a:xfrm>
          <a:prstGeom prst="bentConnector4">
            <a:avLst>
              <a:gd name="adj1" fmla="val 518"/>
              <a:gd name="adj2" fmla="val 210776"/>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242AEB5-B62F-294A-99C3-43CC788CF7B4}"/>
              </a:ext>
            </a:extLst>
          </p:cNvPr>
          <p:cNvSpPr/>
          <p:nvPr/>
        </p:nvSpPr>
        <p:spPr>
          <a:xfrm>
            <a:off x="4591393" y="2296793"/>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blocker</a:t>
            </a:r>
          </a:p>
        </p:txBody>
      </p:sp>
      <p:sp>
        <p:nvSpPr>
          <p:cNvPr id="51" name="Rectangle 50">
            <a:extLst>
              <a:ext uri="{FF2B5EF4-FFF2-40B4-BE49-F238E27FC236}">
                <a16:creationId xmlns:a16="http://schemas.microsoft.com/office/drawing/2014/main" id="{C5FCC585-395A-DD47-AF6D-53EAD0662190}"/>
              </a:ext>
            </a:extLst>
          </p:cNvPr>
          <p:cNvSpPr/>
          <p:nvPr/>
        </p:nvSpPr>
        <p:spPr>
          <a:xfrm>
            <a:off x="4591393" y="3041569"/>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critical</a:t>
            </a:r>
          </a:p>
        </p:txBody>
      </p:sp>
      <p:sp>
        <p:nvSpPr>
          <p:cNvPr id="52" name="Rectangle 51">
            <a:extLst>
              <a:ext uri="{FF2B5EF4-FFF2-40B4-BE49-F238E27FC236}">
                <a16:creationId xmlns:a16="http://schemas.microsoft.com/office/drawing/2014/main" id="{E0EAD678-D737-E444-9E63-72480A715937}"/>
              </a:ext>
            </a:extLst>
          </p:cNvPr>
          <p:cNvSpPr/>
          <p:nvPr/>
        </p:nvSpPr>
        <p:spPr>
          <a:xfrm>
            <a:off x="4578868" y="3768221"/>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major</a:t>
            </a:r>
          </a:p>
        </p:txBody>
      </p:sp>
      <p:sp>
        <p:nvSpPr>
          <p:cNvPr id="53" name="Rectangle 52">
            <a:extLst>
              <a:ext uri="{FF2B5EF4-FFF2-40B4-BE49-F238E27FC236}">
                <a16:creationId xmlns:a16="http://schemas.microsoft.com/office/drawing/2014/main" id="{9CF34D81-7A67-0441-B9E1-0F471D6D1077}"/>
              </a:ext>
            </a:extLst>
          </p:cNvPr>
          <p:cNvSpPr/>
          <p:nvPr/>
        </p:nvSpPr>
        <p:spPr>
          <a:xfrm>
            <a:off x="4591393" y="4513659"/>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normal</a:t>
            </a:r>
          </a:p>
        </p:txBody>
      </p:sp>
      <p:sp>
        <p:nvSpPr>
          <p:cNvPr id="54" name="Rectangle 53">
            <a:extLst>
              <a:ext uri="{FF2B5EF4-FFF2-40B4-BE49-F238E27FC236}">
                <a16:creationId xmlns:a16="http://schemas.microsoft.com/office/drawing/2014/main" id="{980789F7-5AE4-184A-8281-88A3CAED464D}"/>
              </a:ext>
            </a:extLst>
          </p:cNvPr>
          <p:cNvSpPr/>
          <p:nvPr/>
        </p:nvSpPr>
        <p:spPr>
          <a:xfrm>
            <a:off x="4578868" y="5328736"/>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minor</a:t>
            </a:r>
          </a:p>
        </p:txBody>
      </p:sp>
      <p:sp>
        <p:nvSpPr>
          <p:cNvPr id="55" name="Rectangle 54">
            <a:extLst>
              <a:ext uri="{FF2B5EF4-FFF2-40B4-BE49-F238E27FC236}">
                <a16:creationId xmlns:a16="http://schemas.microsoft.com/office/drawing/2014/main" id="{1A2671DD-D8B8-964D-BC07-A44D30B1052C}"/>
              </a:ext>
            </a:extLst>
          </p:cNvPr>
          <p:cNvSpPr/>
          <p:nvPr/>
        </p:nvSpPr>
        <p:spPr>
          <a:xfrm>
            <a:off x="4591393" y="6056040"/>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trivial</a:t>
            </a:r>
          </a:p>
        </p:txBody>
      </p:sp>
      <p:sp>
        <p:nvSpPr>
          <p:cNvPr id="59" name="Rectangle 58">
            <a:extLst>
              <a:ext uri="{FF2B5EF4-FFF2-40B4-BE49-F238E27FC236}">
                <a16:creationId xmlns:a16="http://schemas.microsoft.com/office/drawing/2014/main" id="{3CF37ED4-5032-3B48-B947-5F438DDA6B9C}"/>
              </a:ext>
            </a:extLst>
          </p:cNvPr>
          <p:cNvSpPr/>
          <p:nvPr/>
        </p:nvSpPr>
        <p:spPr>
          <a:xfrm>
            <a:off x="7112456" y="2487613"/>
            <a:ext cx="485974"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p1</a:t>
            </a:r>
          </a:p>
        </p:txBody>
      </p:sp>
      <p:sp>
        <p:nvSpPr>
          <p:cNvPr id="60" name="Rectangle 59">
            <a:extLst>
              <a:ext uri="{FF2B5EF4-FFF2-40B4-BE49-F238E27FC236}">
                <a16:creationId xmlns:a16="http://schemas.microsoft.com/office/drawing/2014/main" id="{798DD029-7A44-0545-9A47-DB5615AFA1AD}"/>
              </a:ext>
            </a:extLst>
          </p:cNvPr>
          <p:cNvSpPr/>
          <p:nvPr/>
        </p:nvSpPr>
        <p:spPr>
          <a:xfrm>
            <a:off x="7082627" y="3138716"/>
            <a:ext cx="485974"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p2</a:t>
            </a:r>
          </a:p>
        </p:txBody>
      </p:sp>
      <p:sp>
        <p:nvSpPr>
          <p:cNvPr id="61" name="Rectangle 60">
            <a:extLst>
              <a:ext uri="{FF2B5EF4-FFF2-40B4-BE49-F238E27FC236}">
                <a16:creationId xmlns:a16="http://schemas.microsoft.com/office/drawing/2014/main" id="{640A8529-87FC-FD48-B772-CD4E65F224D2}"/>
              </a:ext>
            </a:extLst>
          </p:cNvPr>
          <p:cNvSpPr/>
          <p:nvPr/>
        </p:nvSpPr>
        <p:spPr>
          <a:xfrm>
            <a:off x="7066746" y="3737708"/>
            <a:ext cx="485974"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p3</a:t>
            </a:r>
          </a:p>
        </p:txBody>
      </p:sp>
      <p:sp>
        <p:nvSpPr>
          <p:cNvPr id="62" name="Rectangle 61">
            <a:extLst>
              <a:ext uri="{FF2B5EF4-FFF2-40B4-BE49-F238E27FC236}">
                <a16:creationId xmlns:a16="http://schemas.microsoft.com/office/drawing/2014/main" id="{109F2302-190B-FB44-851D-C9599F29C096}"/>
              </a:ext>
            </a:extLst>
          </p:cNvPr>
          <p:cNvSpPr/>
          <p:nvPr/>
        </p:nvSpPr>
        <p:spPr>
          <a:xfrm>
            <a:off x="7082388" y="4351490"/>
            <a:ext cx="485974"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p4</a:t>
            </a:r>
          </a:p>
        </p:txBody>
      </p:sp>
      <p:sp>
        <p:nvSpPr>
          <p:cNvPr id="63" name="TextBox 62">
            <a:extLst>
              <a:ext uri="{FF2B5EF4-FFF2-40B4-BE49-F238E27FC236}">
                <a16:creationId xmlns:a16="http://schemas.microsoft.com/office/drawing/2014/main" id="{3435D1A1-FDA3-7641-BF6E-05DF213E2BA1}"/>
              </a:ext>
            </a:extLst>
          </p:cNvPr>
          <p:cNvSpPr txBox="1"/>
          <p:nvPr/>
        </p:nvSpPr>
        <p:spPr>
          <a:xfrm>
            <a:off x="5612695" y="3449589"/>
            <a:ext cx="569387" cy="861774"/>
          </a:xfrm>
          <a:prstGeom prst="rect">
            <a:avLst/>
          </a:prstGeom>
          <a:solidFill>
            <a:srgbClr val="F5F5F5"/>
          </a:solidFill>
        </p:spPr>
        <p:txBody>
          <a:bodyPr wrap="none" rtlCol="0">
            <a:spAutoFit/>
          </a:bodyPr>
          <a:lstStyle/>
          <a:p>
            <a:r>
              <a:rPr lang="en-US" sz="5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70" name="TextBox 69">
            <a:extLst>
              <a:ext uri="{FF2B5EF4-FFF2-40B4-BE49-F238E27FC236}">
                <a16:creationId xmlns:a16="http://schemas.microsoft.com/office/drawing/2014/main" id="{D0C3F55C-15D4-F542-AF72-04FDDE07AAB2}"/>
              </a:ext>
            </a:extLst>
          </p:cNvPr>
          <p:cNvSpPr txBox="1"/>
          <p:nvPr/>
        </p:nvSpPr>
        <p:spPr>
          <a:xfrm>
            <a:off x="7872134" y="3408890"/>
            <a:ext cx="569387" cy="861774"/>
          </a:xfrm>
          <a:prstGeom prst="rect">
            <a:avLst/>
          </a:prstGeom>
          <a:solidFill>
            <a:srgbClr val="F5F5F5"/>
          </a:solidFill>
        </p:spPr>
        <p:txBody>
          <a:bodyPr wrap="none" rtlCol="0">
            <a:spAutoFit/>
          </a:bodyPr>
          <a:lstStyle/>
          <a:p>
            <a:r>
              <a:rPr lang="en-US" sz="5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71" name="TextBox 70">
            <a:extLst>
              <a:ext uri="{FF2B5EF4-FFF2-40B4-BE49-F238E27FC236}">
                <a16:creationId xmlns:a16="http://schemas.microsoft.com/office/drawing/2014/main" id="{A9AFECC9-16FB-5249-9EA7-8F3381E389EA}"/>
              </a:ext>
            </a:extLst>
          </p:cNvPr>
          <p:cNvSpPr txBox="1"/>
          <p:nvPr/>
        </p:nvSpPr>
        <p:spPr>
          <a:xfrm>
            <a:off x="5948871" y="1634220"/>
            <a:ext cx="1454244" cy="584775"/>
          </a:xfrm>
          <a:prstGeom prst="rect">
            <a:avLst/>
          </a:prstGeom>
          <a:noFill/>
        </p:spPr>
        <p:txBody>
          <a:bodyPr wrap="none" rtlCol="0">
            <a:spAutoFit/>
          </a:bodyPr>
          <a:lstStyle/>
          <a:p>
            <a:r>
              <a:rPr lang="en-US" sz="3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priority</a:t>
            </a:r>
            <a:endPar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2" name="TextBox 71">
            <a:extLst>
              <a:ext uri="{FF2B5EF4-FFF2-40B4-BE49-F238E27FC236}">
                <a16:creationId xmlns:a16="http://schemas.microsoft.com/office/drawing/2014/main" id="{770FEDFF-77AA-6F44-89E6-95DFA74E083B}"/>
              </a:ext>
            </a:extLst>
          </p:cNvPr>
          <p:cNvSpPr txBox="1"/>
          <p:nvPr/>
        </p:nvSpPr>
        <p:spPr>
          <a:xfrm>
            <a:off x="8520260" y="1613856"/>
            <a:ext cx="2257349" cy="584775"/>
          </a:xfrm>
          <a:prstGeom prst="rect">
            <a:avLst/>
          </a:prstGeom>
          <a:noFill/>
        </p:spPr>
        <p:txBody>
          <a:bodyPr wrap="none" rtlCol="0">
            <a:spAutoFit/>
          </a:bodyPr>
          <a:lstStyle/>
          <a:p>
            <a:r>
              <a:rPr lang="en-US" sz="3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importance</a:t>
            </a:r>
            <a:endPar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6" name="Rectangle 75">
            <a:extLst>
              <a:ext uri="{FF2B5EF4-FFF2-40B4-BE49-F238E27FC236}">
                <a16:creationId xmlns:a16="http://schemas.microsoft.com/office/drawing/2014/main" id="{EB03B9F0-67BC-B643-948B-684DC5E624A7}"/>
              </a:ext>
            </a:extLst>
          </p:cNvPr>
          <p:cNvSpPr/>
          <p:nvPr/>
        </p:nvSpPr>
        <p:spPr>
          <a:xfrm>
            <a:off x="6607674" y="4933299"/>
            <a:ext cx="450000" cy="450000"/>
          </a:xfrm>
          <a:prstGeom prst="rect">
            <a:avLst/>
          </a:prstGeom>
          <a:solidFill>
            <a:schemeClr val="bg1">
              <a:lumMod val="9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BE1B657-72A8-4F4A-888D-70B5FAAD9582}"/>
              </a:ext>
            </a:extLst>
          </p:cNvPr>
          <p:cNvSpPr/>
          <p:nvPr/>
        </p:nvSpPr>
        <p:spPr>
          <a:xfrm>
            <a:off x="7066746" y="4961089"/>
            <a:ext cx="485974"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p5</a:t>
            </a:r>
          </a:p>
        </p:txBody>
      </p:sp>
      <p:pic>
        <p:nvPicPr>
          <p:cNvPr id="85" name="Picture 84">
            <a:extLst>
              <a:ext uri="{FF2B5EF4-FFF2-40B4-BE49-F238E27FC236}">
                <a16:creationId xmlns:a16="http://schemas.microsoft.com/office/drawing/2014/main" id="{7398FE21-B258-5B41-8EC3-C96F38BA2930}"/>
              </a:ext>
            </a:extLst>
          </p:cNvPr>
          <p:cNvPicPr>
            <a:picLocks noChangeAspect="1"/>
          </p:cNvPicPr>
          <p:nvPr/>
        </p:nvPicPr>
        <p:blipFill>
          <a:blip r:embed="rId3"/>
          <a:stretch>
            <a:fillRect/>
          </a:stretch>
        </p:blipFill>
        <p:spPr>
          <a:xfrm>
            <a:off x="8753519" y="3233427"/>
            <a:ext cx="1796969" cy="1403882"/>
          </a:xfrm>
          <a:prstGeom prst="rect">
            <a:avLst/>
          </a:prstGeom>
        </p:spPr>
      </p:pic>
      <p:sp>
        <p:nvSpPr>
          <p:cNvPr id="7" name="TextBox 6">
            <a:extLst>
              <a:ext uri="{FF2B5EF4-FFF2-40B4-BE49-F238E27FC236}">
                <a16:creationId xmlns:a16="http://schemas.microsoft.com/office/drawing/2014/main" id="{F2079D9C-A1C0-D74A-B685-27128FE312C6}"/>
              </a:ext>
            </a:extLst>
          </p:cNvPr>
          <p:cNvSpPr txBox="1"/>
          <p:nvPr/>
        </p:nvSpPr>
        <p:spPr>
          <a:xfrm>
            <a:off x="566894" y="3732484"/>
            <a:ext cx="914674" cy="646331"/>
          </a:xfrm>
          <a:prstGeom prst="rect">
            <a:avLst/>
          </a:prstGeom>
          <a:noFill/>
        </p:spPr>
        <p:txBody>
          <a:bodyPr wrap="none" rtlCol="0">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bug </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reports</a:t>
            </a:r>
          </a:p>
        </p:txBody>
      </p:sp>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5" y="365125"/>
            <a:ext cx="11657949" cy="935152"/>
          </a:xfrm>
        </p:spPr>
        <p:txBody>
          <a:bodyPr>
            <a:normAutofit fontScale="90000"/>
          </a:bodyPr>
          <a:lstStyle/>
          <a:p>
            <a:r>
              <a:rPr lang="en-US" dirty="0"/>
              <a:t>Why:</a:t>
            </a:r>
            <a:br>
              <a:rPr lang="en-US" dirty="0"/>
            </a:br>
            <a:r>
              <a:rPr lang="en-US" dirty="0">
                <a:solidFill>
                  <a:schemeClr val="accent5"/>
                </a:solidFill>
                <a:ea typeface="Helvetica Neue" panose="02000503000000020004" pitchFamily="2" charset="0"/>
                <a:cs typeface="Helvetica Neue" panose="02000503000000020004" pitchFamily="2" charset="0"/>
              </a:rPr>
              <a:t>Severity level is a critical variable for prioritization </a:t>
            </a:r>
            <a:endParaRPr lang="en-US" sz="3900" dirty="0">
              <a:solidFill>
                <a:schemeClr val="accent5"/>
              </a:solidFill>
            </a:endParaRPr>
          </a:p>
        </p:txBody>
      </p:sp>
    </p:spTree>
    <p:extLst>
      <p:ext uri="{BB962C8B-B14F-4D97-AF65-F5344CB8AC3E}">
        <p14:creationId xmlns:p14="http://schemas.microsoft.com/office/powerpoint/2010/main" val="171607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dirty="0"/>
              <a:t>How to meet the main research goal:</a:t>
            </a:r>
            <a:endParaRPr lang="en-US" sz="3900" dirty="0">
              <a:solidFill>
                <a:schemeClr val="accent5"/>
              </a:solidFill>
            </a:endParaRPr>
          </a:p>
        </p:txBody>
      </p:sp>
      <p:sp>
        <p:nvSpPr>
          <p:cNvPr id="2" name="TextBox 1">
            <a:extLst>
              <a:ext uri="{FF2B5EF4-FFF2-40B4-BE49-F238E27FC236}">
                <a16:creationId xmlns:a16="http://schemas.microsoft.com/office/drawing/2014/main" id="{1A6D1727-35D4-9348-A383-D5570CB3AE98}"/>
              </a:ext>
            </a:extLst>
          </p:cNvPr>
          <p:cNvSpPr txBox="1"/>
          <p:nvPr/>
        </p:nvSpPr>
        <p:spPr>
          <a:xfrm>
            <a:off x="842682" y="2402541"/>
            <a:ext cx="10793506" cy="2123658"/>
          </a:xfrm>
          <a:prstGeom prst="rect">
            <a:avLst/>
          </a:prstGeom>
          <a:noFill/>
        </p:spPr>
        <p:txBody>
          <a:bodyPr wrap="square" rtlCol="0">
            <a:spAutoFit/>
          </a:bodyPr>
          <a:lstStyle/>
          <a:p>
            <a:pPr algn="ctr"/>
            <a:r>
              <a:rPr lang="en-US" sz="4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Predicting  the Long-lived Bug Report Severity Level Prediction on Free/Libre Open Source Software</a:t>
            </a:r>
          </a:p>
        </p:txBody>
      </p:sp>
    </p:spTree>
    <p:extLst>
      <p:ext uri="{BB962C8B-B14F-4D97-AF65-F5344CB8AC3E}">
        <p14:creationId xmlns:p14="http://schemas.microsoft.com/office/powerpoint/2010/main" val="264892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1487308" cy="935152"/>
          </a:xfrm>
        </p:spPr>
        <p:txBody>
          <a:bodyPr>
            <a:normAutofit fontScale="90000"/>
          </a:bodyPr>
          <a:lstStyle/>
          <a:p>
            <a:r>
              <a:rPr lang="en-US" dirty="0"/>
              <a:t>Why:</a:t>
            </a:r>
            <a:br>
              <a:rPr lang="en-US" dirty="0"/>
            </a:br>
            <a:r>
              <a:rPr lang="en-US" sz="3600" dirty="0">
                <a:solidFill>
                  <a:schemeClr val="accent5"/>
                </a:solidFill>
              </a:rPr>
              <a:t>Predicting short-lived bug report severity level seems to be useless</a:t>
            </a:r>
            <a:endParaRPr lang="en-US" dirty="0">
              <a:solidFill>
                <a:schemeClr val="accent5"/>
              </a:solidFill>
            </a:endParaRPr>
          </a:p>
        </p:txBody>
      </p:sp>
      <p:pic>
        <p:nvPicPr>
          <p:cNvPr id="7" name="Picture 6">
            <a:extLst>
              <a:ext uri="{FF2B5EF4-FFF2-40B4-BE49-F238E27FC236}">
                <a16:creationId xmlns:a16="http://schemas.microsoft.com/office/drawing/2014/main" id="{C611CC71-4356-B540-B178-C84D5867F7EE}"/>
              </a:ext>
            </a:extLst>
          </p:cNvPr>
          <p:cNvPicPr>
            <a:picLocks noChangeAspect="1"/>
          </p:cNvPicPr>
          <p:nvPr/>
        </p:nvPicPr>
        <p:blipFill>
          <a:blip r:embed="rId3"/>
          <a:stretch>
            <a:fillRect/>
          </a:stretch>
        </p:blipFill>
        <p:spPr>
          <a:xfrm>
            <a:off x="372686" y="1695805"/>
            <a:ext cx="11625317" cy="3009208"/>
          </a:xfrm>
          <a:prstGeom prst="rect">
            <a:avLst/>
          </a:prstGeom>
        </p:spPr>
      </p:pic>
      <p:sp>
        <p:nvSpPr>
          <p:cNvPr id="11" name="Rectangle 10">
            <a:extLst>
              <a:ext uri="{FF2B5EF4-FFF2-40B4-BE49-F238E27FC236}">
                <a16:creationId xmlns:a16="http://schemas.microsoft.com/office/drawing/2014/main" id="{AF22DD78-F314-ED4C-9CBE-6AC27234A7BF}"/>
              </a:ext>
            </a:extLst>
          </p:cNvPr>
          <p:cNvSpPr/>
          <p:nvPr/>
        </p:nvSpPr>
        <p:spPr>
          <a:xfrm>
            <a:off x="372686" y="2377448"/>
            <a:ext cx="11625317" cy="631768"/>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3E834DF-0605-7443-8417-79DF3C4E8C9F}"/>
              </a:ext>
            </a:extLst>
          </p:cNvPr>
          <p:cNvSpPr txBox="1"/>
          <p:nvPr/>
        </p:nvSpPr>
        <p:spPr>
          <a:xfrm>
            <a:off x="9916577" y="4671771"/>
            <a:ext cx="1943417" cy="369332"/>
          </a:xfrm>
          <a:prstGeom prst="rect">
            <a:avLst/>
          </a:prstGeom>
          <a:noFill/>
        </p:spPr>
        <p:txBody>
          <a:bodyPr wrap="none" rtlCol="0">
            <a:spAutoFit/>
          </a:bodyPr>
          <a:lstStyle/>
          <a:p>
            <a:r>
              <a:rPr lang="en-US" b="1" dirty="0">
                <a:solidFill>
                  <a:schemeClr val="tx2"/>
                </a:solidFill>
              </a:rPr>
              <a:t>Fonte: </a:t>
            </a:r>
            <a:r>
              <a:rPr lang="en-US" b="1" dirty="0" err="1">
                <a:solidFill>
                  <a:schemeClr val="tx2"/>
                </a:solidFill>
              </a:rPr>
              <a:t>Saha</a:t>
            </a:r>
            <a:r>
              <a:rPr lang="en-US" b="1" dirty="0">
                <a:solidFill>
                  <a:schemeClr val="tx2"/>
                </a:solidFill>
              </a:rPr>
              <a:t>, 2014.</a:t>
            </a:r>
          </a:p>
        </p:txBody>
      </p:sp>
      <p:sp>
        <p:nvSpPr>
          <p:cNvPr id="29" name="TextBox 28">
            <a:extLst>
              <a:ext uri="{FF2B5EF4-FFF2-40B4-BE49-F238E27FC236}">
                <a16:creationId xmlns:a16="http://schemas.microsoft.com/office/drawing/2014/main" id="{D959F4E3-7E02-8C46-8E8C-02B2FD9F0A76}"/>
              </a:ext>
            </a:extLst>
          </p:cNvPr>
          <p:cNvSpPr txBox="1"/>
          <p:nvPr/>
        </p:nvSpPr>
        <p:spPr>
          <a:xfrm>
            <a:off x="1021005" y="4848047"/>
            <a:ext cx="8020337" cy="830997"/>
          </a:xfrm>
          <a:prstGeom prst="rect">
            <a:avLst/>
          </a:prstGeom>
          <a:noFill/>
        </p:spPr>
        <p:txBody>
          <a:bodyPr wrap="none" rtlCol="0">
            <a:spAutoFit/>
          </a:bodyPr>
          <a:lstStyle/>
          <a:p>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50% (+/-4%) were fixed within a week in Java projects </a:t>
            </a:r>
          </a:p>
          <a:p>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and within one month in C projects.</a:t>
            </a:r>
          </a:p>
        </p:txBody>
      </p:sp>
      <p:cxnSp>
        <p:nvCxnSpPr>
          <p:cNvPr id="5" name="Elbow Connector 4">
            <a:extLst>
              <a:ext uri="{FF2B5EF4-FFF2-40B4-BE49-F238E27FC236}">
                <a16:creationId xmlns:a16="http://schemas.microsoft.com/office/drawing/2014/main" id="{E4DCC022-50D6-2648-B4FC-193E4863924A}"/>
              </a:ext>
            </a:extLst>
          </p:cNvPr>
          <p:cNvCxnSpPr>
            <a:cxnSpLocks/>
            <a:stCxn id="11" idx="1"/>
            <a:endCxn id="29" idx="1"/>
          </p:cNvCxnSpPr>
          <p:nvPr/>
        </p:nvCxnSpPr>
        <p:spPr>
          <a:xfrm rot="10800000" flipH="1" flipV="1">
            <a:off x="372685" y="2693332"/>
            <a:ext cx="648319" cy="2570214"/>
          </a:xfrm>
          <a:prstGeom prst="bentConnector3">
            <a:avLst>
              <a:gd name="adj1" fmla="val -3526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221677-662B-BD40-9285-9C530AC813E3}"/>
              </a:ext>
            </a:extLst>
          </p:cNvPr>
          <p:cNvSpPr/>
          <p:nvPr/>
        </p:nvSpPr>
        <p:spPr>
          <a:xfrm>
            <a:off x="372685" y="3624505"/>
            <a:ext cx="11487310" cy="63176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7CABF909-29C8-144F-8BDA-2F84A75F9576}"/>
              </a:ext>
            </a:extLst>
          </p:cNvPr>
          <p:cNvCxnSpPr>
            <a:cxnSpLocks/>
            <a:stCxn id="8" idx="3"/>
            <a:endCxn id="19" idx="3"/>
          </p:cNvCxnSpPr>
          <p:nvPr/>
        </p:nvCxnSpPr>
        <p:spPr>
          <a:xfrm flipH="1">
            <a:off x="8733544" y="3940389"/>
            <a:ext cx="3126451" cy="2219479"/>
          </a:xfrm>
          <a:prstGeom prst="bentConnector3">
            <a:avLst>
              <a:gd name="adj1" fmla="val -731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F8B3BC-B91F-B64F-B026-9093A3AA7CD4}"/>
              </a:ext>
            </a:extLst>
          </p:cNvPr>
          <p:cNvSpPr txBox="1"/>
          <p:nvPr/>
        </p:nvSpPr>
        <p:spPr>
          <a:xfrm>
            <a:off x="740074" y="5744369"/>
            <a:ext cx="7993470" cy="830997"/>
          </a:xfrm>
          <a:prstGeom prst="rect">
            <a:avLst/>
          </a:prstGeom>
          <a:noFill/>
        </p:spPr>
        <p:txBody>
          <a:bodyPr wrap="none" rtlCol="0">
            <a:spAutoFit/>
          </a:bodyPr>
          <a:lstStyle/>
          <a:p>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over 90% of them adversely affect the user’s experience </a:t>
            </a:r>
          </a:p>
          <a:p>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throughout many releases.</a:t>
            </a:r>
          </a:p>
        </p:txBody>
      </p:sp>
    </p:spTree>
    <p:extLst>
      <p:ext uri="{BB962C8B-B14F-4D97-AF65-F5344CB8AC3E}">
        <p14:creationId xmlns:p14="http://schemas.microsoft.com/office/powerpoint/2010/main" val="13667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68EB3167-24F0-AF42-90D7-837D675804DF}"/>
              </a:ext>
            </a:extLst>
          </p:cNvPr>
          <p:cNvCxnSpPr>
            <a:cxnSpLocks/>
          </p:cNvCxnSpPr>
          <p:nvPr/>
        </p:nvCxnSpPr>
        <p:spPr>
          <a:xfrm flipH="1" flipV="1">
            <a:off x="3526957"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F76D57-7696-274D-9022-403C62904F68}"/>
              </a:ext>
            </a:extLst>
          </p:cNvPr>
          <p:cNvCxnSpPr>
            <a:cxnSpLocks/>
          </p:cNvCxnSpPr>
          <p:nvPr/>
        </p:nvCxnSpPr>
        <p:spPr>
          <a:xfrm flipH="1" flipV="1">
            <a:off x="1243572"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274579"/>
            <a:ext cx="11442796" cy="935152"/>
          </a:xfrm>
        </p:spPr>
        <p:txBody>
          <a:bodyPr>
            <a:normAutofit fontScale="90000"/>
          </a:bodyPr>
          <a:lstStyle/>
          <a:p>
            <a:r>
              <a:rPr lang="en-US" dirty="0"/>
              <a:t>Challenge(1):</a:t>
            </a:r>
            <a:br>
              <a:rPr lang="en-US" dirty="0"/>
            </a:br>
            <a:r>
              <a:rPr lang="en-US" dirty="0">
                <a:solidFill>
                  <a:schemeClr val="accent5"/>
                </a:solidFill>
                <a:ea typeface="Helvetica Neue" panose="02000503000000020004" pitchFamily="2" charset="0"/>
                <a:cs typeface="Helvetica Neue" panose="02000503000000020004" pitchFamily="2" charset="0"/>
              </a:rPr>
              <a:t>Modeling of Long-Lived Bug Reports Temporal Context</a:t>
            </a:r>
            <a:endParaRPr lang="en-US" dirty="0">
              <a:solidFill>
                <a:schemeClr val="accent5"/>
              </a:solidFill>
            </a:endParaRPr>
          </a:p>
        </p:txBody>
      </p: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39951" y="2236497"/>
            <a:ext cx="1973035" cy="1521634"/>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HADOOP-10078</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1073493"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369881"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9474534"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5" name="TextBox 4">
            <a:extLst>
              <a:ext uri="{FF2B5EF4-FFF2-40B4-BE49-F238E27FC236}">
                <a16:creationId xmlns:a16="http://schemas.microsoft.com/office/drawing/2014/main" id="{31A01F4B-05FD-E440-9685-792C5125A844}"/>
              </a:ext>
            </a:extLst>
          </p:cNvPr>
          <p:cNvSpPr txBox="1"/>
          <p:nvPr/>
        </p:nvSpPr>
        <p:spPr>
          <a:xfrm>
            <a:off x="457178" y="2676429"/>
            <a:ext cx="1254574" cy="369332"/>
          </a:xfrm>
          <a:prstGeom prst="rect">
            <a:avLst/>
          </a:prstGeom>
          <a:noFill/>
        </p:spPr>
        <p:txBody>
          <a:bodyPr wrap="square" rtlCol="0">
            <a:spAutoFit/>
          </a:bodyPr>
          <a:lstStyle/>
          <a:p>
            <a:r>
              <a:rPr lang="en-US" b="1" dirty="0"/>
              <a:t>comments</a:t>
            </a:r>
          </a:p>
        </p:txBody>
      </p:sp>
      <p:sp>
        <p:nvSpPr>
          <p:cNvPr id="31" name="Folded Corner 30">
            <a:extLst>
              <a:ext uri="{FF2B5EF4-FFF2-40B4-BE49-F238E27FC236}">
                <a16:creationId xmlns:a16="http://schemas.microsoft.com/office/drawing/2014/main" id="{FDB1EA34-6A28-6D45-8518-9C76CDD6592C}"/>
              </a:ext>
            </a:extLst>
          </p:cNvPr>
          <p:cNvSpPr/>
          <p:nvPr/>
        </p:nvSpPr>
        <p:spPr>
          <a:xfrm>
            <a:off x="2579017" y="2236497"/>
            <a:ext cx="2064850" cy="199100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HADOOP-10078</a:t>
            </a:r>
          </a:p>
        </p:txBody>
      </p:sp>
      <p:sp>
        <p:nvSpPr>
          <p:cNvPr id="32" name="Rectangle 31">
            <a:extLst>
              <a:ext uri="{FF2B5EF4-FFF2-40B4-BE49-F238E27FC236}">
                <a16:creationId xmlns:a16="http://schemas.microsoft.com/office/drawing/2014/main" id="{CFCD484E-F59E-4645-B47F-1380D853B0AE}"/>
              </a:ext>
            </a:extLst>
          </p:cNvPr>
          <p:cNvSpPr/>
          <p:nvPr/>
        </p:nvSpPr>
        <p:spPr>
          <a:xfrm>
            <a:off x="2901242"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1315F3-3402-E04D-A200-FFB5E4B78C1D}"/>
              </a:ext>
            </a:extLst>
          </p:cNvPr>
          <p:cNvSpPr txBox="1"/>
          <p:nvPr/>
        </p:nvSpPr>
        <p:spPr>
          <a:xfrm>
            <a:off x="2822321" y="2676429"/>
            <a:ext cx="1254574" cy="369332"/>
          </a:xfrm>
          <a:prstGeom prst="rect">
            <a:avLst/>
          </a:prstGeom>
          <a:noFill/>
        </p:spPr>
        <p:txBody>
          <a:bodyPr wrap="square" rtlCol="0">
            <a:spAutoFit/>
          </a:bodyPr>
          <a:lstStyle/>
          <a:p>
            <a:r>
              <a:rPr lang="en-US" b="1" dirty="0"/>
              <a:t>comments</a:t>
            </a:r>
          </a:p>
        </p:txBody>
      </p:sp>
      <p:sp>
        <p:nvSpPr>
          <p:cNvPr id="35" name="Rectangle 34">
            <a:extLst>
              <a:ext uri="{FF2B5EF4-FFF2-40B4-BE49-F238E27FC236}">
                <a16:creationId xmlns:a16="http://schemas.microsoft.com/office/drawing/2014/main" id="{4577E15C-7A72-0347-8071-14951EFF1F1A}"/>
              </a:ext>
            </a:extLst>
          </p:cNvPr>
          <p:cNvSpPr/>
          <p:nvPr/>
        </p:nvSpPr>
        <p:spPr>
          <a:xfrm>
            <a:off x="2901242"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1349D6C-96BD-2342-96C2-6A3BC9B6BCFD}"/>
              </a:ext>
            </a:extLst>
          </p:cNvPr>
          <p:cNvCxnSpPr>
            <a:cxnSpLocks/>
          </p:cNvCxnSpPr>
          <p:nvPr/>
        </p:nvCxnSpPr>
        <p:spPr>
          <a:xfrm flipH="1" flipV="1">
            <a:off x="590855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Folded Corner 36">
            <a:extLst>
              <a:ext uri="{FF2B5EF4-FFF2-40B4-BE49-F238E27FC236}">
                <a16:creationId xmlns:a16="http://schemas.microsoft.com/office/drawing/2014/main" id="{7715524D-F67B-9345-8234-C5D8D3719E67}"/>
              </a:ext>
            </a:extLst>
          </p:cNvPr>
          <p:cNvSpPr/>
          <p:nvPr/>
        </p:nvSpPr>
        <p:spPr>
          <a:xfrm>
            <a:off x="4960615" y="2236497"/>
            <a:ext cx="2032314" cy="222088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HADOOP-10078</a:t>
            </a:r>
          </a:p>
        </p:txBody>
      </p:sp>
      <p:sp>
        <p:nvSpPr>
          <p:cNvPr id="38" name="Rectangle 37">
            <a:extLst>
              <a:ext uri="{FF2B5EF4-FFF2-40B4-BE49-F238E27FC236}">
                <a16:creationId xmlns:a16="http://schemas.microsoft.com/office/drawing/2014/main" id="{ABA64379-1BBB-FC43-B2A5-8B36F0F4D018}"/>
              </a:ext>
            </a:extLst>
          </p:cNvPr>
          <p:cNvSpPr/>
          <p:nvPr/>
        </p:nvSpPr>
        <p:spPr>
          <a:xfrm>
            <a:off x="5282840"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ECA1921-2C85-FA49-B4F1-38EC6D9F14DD}"/>
              </a:ext>
            </a:extLst>
          </p:cNvPr>
          <p:cNvSpPr txBox="1"/>
          <p:nvPr/>
        </p:nvSpPr>
        <p:spPr>
          <a:xfrm>
            <a:off x="5203919" y="2676429"/>
            <a:ext cx="1254574" cy="369332"/>
          </a:xfrm>
          <a:prstGeom prst="rect">
            <a:avLst/>
          </a:prstGeom>
          <a:noFill/>
        </p:spPr>
        <p:txBody>
          <a:bodyPr wrap="square" rtlCol="0">
            <a:spAutoFit/>
          </a:bodyPr>
          <a:lstStyle/>
          <a:p>
            <a:r>
              <a:rPr lang="en-US" b="1" dirty="0"/>
              <a:t>comments</a:t>
            </a:r>
          </a:p>
        </p:txBody>
      </p:sp>
      <p:sp>
        <p:nvSpPr>
          <p:cNvPr id="40" name="Rectangle 39">
            <a:extLst>
              <a:ext uri="{FF2B5EF4-FFF2-40B4-BE49-F238E27FC236}">
                <a16:creationId xmlns:a16="http://schemas.microsoft.com/office/drawing/2014/main" id="{5FEBE870-5979-1A43-B3C1-A767B05C4042}"/>
              </a:ext>
            </a:extLst>
          </p:cNvPr>
          <p:cNvSpPr/>
          <p:nvPr/>
        </p:nvSpPr>
        <p:spPr>
          <a:xfrm>
            <a:off x="5282840"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E65D2A-B6E8-444E-BAFA-002FD34628E7}"/>
              </a:ext>
            </a:extLst>
          </p:cNvPr>
          <p:cNvSpPr/>
          <p:nvPr/>
        </p:nvSpPr>
        <p:spPr>
          <a:xfrm>
            <a:off x="5282840" y="3616093"/>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16A24854-434A-8549-9D1F-10EE874D7036}"/>
              </a:ext>
            </a:extLst>
          </p:cNvPr>
          <p:cNvCxnSpPr>
            <a:cxnSpLocks/>
          </p:cNvCxnSpPr>
          <p:nvPr/>
        </p:nvCxnSpPr>
        <p:spPr>
          <a:xfrm flipH="1" flipV="1">
            <a:off x="960529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Folded Corner 43">
            <a:extLst>
              <a:ext uri="{FF2B5EF4-FFF2-40B4-BE49-F238E27FC236}">
                <a16:creationId xmlns:a16="http://schemas.microsoft.com/office/drawing/2014/main" id="{75BD0F3A-FA18-054D-B538-A16E46072F82}"/>
              </a:ext>
            </a:extLst>
          </p:cNvPr>
          <p:cNvSpPr/>
          <p:nvPr/>
        </p:nvSpPr>
        <p:spPr>
          <a:xfrm>
            <a:off x="8657355" y="2236497"/>
            <a:ext cx="2082367" cy="255065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HADOOP-10078</a:t>
            </a:r>
          </a:p>
        </p:txBody>
      </p:sp>
      <p:sp>
        <p:nvSpPr>
          <p:cNvPr id="45" name="Rectangle 44">
            <a:extLst>
              <a:ext uri="{FF2B5EF4-FFF2-40B4-BE49-F238E27FC236}">
                <a16:creationId xmlns:a16="http://schemas.microsoft.com/office/drawing/2014/main" id="{C71771BE-1DE1-5E45-B0FD-998AF81CDF55}"/>
              </a:ext>
            </a:extLst>
          </p:cNvPr>
          <p:cNvSpPr/>
          <p:nvPr/>
        </p:nvSpPr>
        <p:spPr>
          <a:xfrm>
            <a:off x="8979580" y="3056643"/>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234262-E589-F04E-9E90-2D30720F492A}"/>
              </a:ext>
            </a:extLst>
          </p:cNvPr>
          <p:cNvSpPr txBox="1"/>
          <p:nvPr/>
        </p:nvSpPr>
        <p:spPr>
          <a:xfrm>
            <a:off x="8900659" y="2687310"/>
            <a:ext cx="1254574" cy="369332"/>
          </a:xfrm>
          <a:prstGeom prst="rect">
            <a:avLst/>
          </a:prstGeom>
          <a:noFill/>
        </p:spPr>
        <p:txBody>
          <a:bodyPr wrap="square" rtlCol="0">
            <a:spAutoFit/>
          </a:bodyPr>
          <a:lstStyle/>
          <a:p>
            <a:r>
              <a:rPr lang="en-US" b="1" dirty="0"/>
              <a:t>comments</a:t>
            </a:r>
          </a:p>
        </p:txBody>
      </p:sp>
      <p:sp>
        <p:nvSpPr>
          <p:cNvPr id="52" name="Rectangle 51">
            <a:extLst>
              <a:ext uri="{FF2B5EF4-FFF2-40B4-BE49-F238E27FC236}">
                <a16:creationId xmlns:a16="http://schemas.microsoft.com/office/drawing/2014/main" id="{447C2A7A-F456-5F4C-A2FC-4FC36E3D6D32}"/>
              </a:ext>
            </a:extLst>
          </p:cNvPr>
          <p:cNvSpPr/>
          <p:nvPr/>
        </p:nvSpPr>
        <p:spPr>
          <a:xfrm>
            <a:off x="8979580" y="3334645"/>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5869122-6A86-1B4D-8A7C-648FA8A2E684}"/>
              </a:ext>
            </a:extLst>
          </p:cNvPr>
          <p:cNvSpPr/>
          <p:nvPr/>
        </p:nvSpPr>
        <p:spPr>
          <a:xfrm>
            <a:off x="8979580" y="3626974"/>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8AB649-4DC3-E346-8037-8B5153E6EC49}"/>
              </a:ext>
            </a:extLst>
          </p:cNvPr>
          <p:cNvSpPr/>
          <p:nvPr/>
        </p:nvSpPr>
        <p:spPr>
          <a:xfrm>
            <a:off x="8980177" y="3921289"/>
            <a:ext cx="1533054" cy="172810"/>
          </a:xfrm>
          <a:prstGeom prst="rect">
            <a:avLst/>
          </a:prstGeom>
          <a:noFill/>
          <a:ln w="38100">
            <a:solidFill>
              <a:srgbClr val="C71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B38AE9B-629A-CD45-BA94-F4797010C3D2}"/>
              </a:ext>
            </a:extLst>
          </p:cNvPr>
          <p:cNvSpPr txBox="1"/>
          <p:nvPr/>
        </p:nvSpPr>
        <p:spPr>
          <a:xfrm>
            <a:off x="5709209"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3</a:t>
            </a:r>
          </a:p>
        </p:txBody>
      </p:sp>
      <p:sp>
        <p:nvSpPr>
          <p:cNvPr id="7" name="Oval 6">
            <a:extLst>
              <a:ext uri="{FF2B5EF4-FFF2-40B4-BE49-F238E27FC236}">
                <a16:creationId xmlns:a16="http://schemas.microsoft.com/office/drawing/2014/main" id="{99CD6932-7987-DE4B-9C40-B774F81B162F}"/>
              </a:ext>
            </a:extLst>
          </p:cNvPr>
          <p:cNvSpPr/>
          <p:nvPr/>
        </p:nvSpPr>
        <p:spPr>
          <a:xfrm>
            <a:off x="7422784"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7B93FC7-1A87-C443-90F3-BAC92E657ABD}"/>
              </a:ext>
            </a:extLst>
          </p:cNvPr>
          <p:cNvSpPr/>
          <p:nvPr/>
        </p:nvSpPr>
        <p:spPr>
          <a:xfrm>
            <a:off x="7736547"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A57A3C2-8A39-2D4F-A200-5F1D5C77701E}"/>
              </a:ext>
            </a:extLst>
          </p:cNvPr>
          <p:cNvSpPr/>
          <p:nvPr/>
        </p:nvSpPr>
        <p:spPr>
          <a:xfrm>
            <a:off x="8059275"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1406938" cy="935152"/>
          </a:xfrm>
        </p:spPr>
        <p:txBody>
          <a:bodyPr>
            <a:normAutofit fontScale="90000"/>
          </a:bodyPr>
          <a:lstStyle/>
          <a:p>
            <a:r>
              <a:rPr lang="en-US" dirty="0"/>
              <a:t>Challenges (1):</a:t>
            </a:r>
            <a:br>
              <a:rPr lang="en-US" dirty="0"/>
            </a:br>
            <a:r>
              <a:rPr lang="en-US" dirty="0">
                <a:solidFill>
                  <a:schemeClr val="accent5"/>
                </a:solidFill>
                <a:ea typeface="Helvetica Neue" panose="02000503000000020004" pitchFamily="2" charset="0"/>
                <a:cs typeface="Helvetica Neue" panose="02000503000000020004" pitchFamily="2" charset="0"/>
              </a:rPr>
              <a:t>Modeling of Long-Lived Bug Reports Temporal Context</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OOZIE</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OOZIE</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1368</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10078</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10895</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10770</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OOZIE</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OOZIE</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breaks</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22285" cy="338554"/>
          </a:xfrm>
          <a:prstGeom prst="rect">
            <a:avLst/>
          </a:prstGeom>
          <a:noFill/>
        </p:spPr>
        <p:txBody>
          <a:bodyPr wrap="none" rtlCol="0">
            <a:spAutoFit/>
          </a:bodyPr>
          <a:lstStyle/>
          <a:p>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69524"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Legend:</a:t>
            </a:r>
          </a:p>
        </p:txBody>
      </p:sp>
    </p:spTree>
    <p:extLst>
      <p:ext uri="{BB962C8B-B14F-4D97-AF65-F5344CB8AC3E}">
        <p14:creationId xmlns:p14="http://schemas.microsoft.com/office/powerpoint/2010/main" val="136907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1406938" cy="935152"/>
          </a:xfrm>
        </p:spPr>
        <p:txBody>
          <a:bodyPr>
            <a:normAutofit fontScale="90000"/>
          </a:bodyPr>
          <a:lstStyle/>
          <a:p>
            <a:r>
              <a:rPr lang="en-US" dirty="0"/>
              <a:t>Challenges (2):</a:t>
            </a:r>
            <a:br>
              <a:rPr lang="en-US" dirty="0"/>
            </a:br>
            <a:r>
              <a:rPr lang="en-US" dirty="0">
                <a:solidFill>
                  <a:schemeClr val="accent5"/>
                </a:solidFill>
                <a:ea typeface="Helvetica Neue" panose="02000503000000020004" pitchFamily="2" charset="0"/>
                <a:cs typeface="Helvetica Neue" panose="02000503000000020004" pitchFamily="2" charset="0"/>
              </a:rPr>
              <a:t>Imbalanced Dataset</a:t>
            </a:r>
            <a:endParaRPr lang="en-US" dirty="0">
              <a:solidFill>
                <a:schemeClr val="accent5"/>
              </a:solidFill>
            </a:endParaRPr>
          </a:p>
        </p:txBody>
      </p:sp>
      <p:pic>
        <p:nvPicPr>
          <p:cNvPr id="3" name="Picture 2">
            <a:extLst>
              <a:ext uri="{FF2B5EF4-FFF2-40B4-BE49-F238E27FC236}">
                <a16:creationId xmlns:a16="http://schemas.microsoft.com/office/drawing/2014/main" id="{65CBD08F-1E14-4743-B528-2ABE5633416C}"/>
              </a:ext>
            </a:extLst>
          </p:cNvPr>
          <p:cNvPicPr>
            <a:picLocks noChangeAspect="1"/>
          </p:cNvPicPr>
          <p:nvPr/>
        </p:nvPicPr>
        <p:blipFill>
          <a:blip r:embed="rId3"/>
          <a:stretch>
            <a:fillRect/>
          </a:stretch>
        </p:blipFill>
        <p:spPr>
          <a:xfrm>
            <a:off x="229254" y="2068122"/>
            <a:ext cx="5226174" cy="3793191"/>
          </a:xfrm>
          <a:prstGeom prst="rect">
            <a:avLst/>
          </a:prstGeom>
        </p:spPr>
      </p:pic>
      <p:pic>
        <p:nvPicPr>
          <p:cNvPr id="6" name="Picture 5">
            <a:extLst>
              <a:ext uri="{FF2B5EF4-FFF2-40B4-BE49-F238E27FC236}">
                <a16:creationId xmlns:a16="http://schemas.microsoft.com/office/drawing/2014/main" id="{4DCA0F55-9F98-694C-9AA9-4EF3F9196168}"/>
              </a:ext>
            </a:extLst>
          </p:cNvPr>
          <p:cNvPicPr>
            <a:picLocks noChangeAspect="1"/>
          </p:cNvPicPr>
          <p:nvPr/>
        </p:nvPicPr>
        <p:blipFill>
          <a:blip r:embed="rId4"/>
          <a:stretch>
            <a:fillRect/>
          </a:stretch>
        </p:blipFill>
        <p:spPr>
          <a:xfrm>
            <a:off x="5311803" y="1179747"/>
            <a:ext cx="5943600" cy="5029200"/>
          </a:xfrm>
          <a:prstGeom prst="rect">
            <a:avLst/>
          </a:prstGeom>
        </p:spPr>
      </p:pic>
      <p:sp>
        <p:nvSpPr>
          <p:cNvPr id="7" name="Rectangle 6">
            <a:extLst>
              <a:ext uri="{FF2B5EF4-FFF2-40B4-BE49-F238E27FC236}">
                <a16:creationId xmlns:a16="http://schemas.microsoft.com/office/drawing/2014/main" id="{1EB6B696-2B3F-D44B-B743-B0A8A22F6D4D}"/>
              </a:ext>
            </a:extLst>
          </p:cNvPr>
          <p:cNvSpPr/>
          <p:nvPr/>
        </p:nvSpPr>
        <p:spPr>
          <a:xfrm>
            <a:off x="8964706" y="2725269"/>
            <a:ext cx="1255059" cy="3245224"/>
          </a:xfrm>
          <a:prstGeom prst="rect">
            <a:avLst/>
          </a:prstGeom>
          <a:noFill/>
          <a:ln w="38100">
            <a:solidFill>
              <a:srgbClr val="F03B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99809A-D116-DE44-9894-DBDC23315063}"/>
              </a:ext>
            </a:extLst>
          </p:cNvPr>
          <p:cNvSpPr txBox="1"/>
          <p:nvPr/>
        </p:nvSpPr>
        <p:spPr>
          <a:xfrm>
            <a:off x="2814918" y="6299979"/>
            <a:ext cx="5576047" cy="461665"/>
          </a:xfrm>
          <a:prstGeom prst="rect">
            <a:avLst/>
          </a:prstGeom>
          <a:noFill/>
        </p:spPr>
        <p:txBody>
          <a:bodyPr wrap="square" rtlCol="0">
            <a:spAutoFit/>
          </a:bodyPr>
          <a:lstStyle/>
          <a:p>
            <a:r>
              <a:rPr lang="en-US" sz="2400" dirty="0">
                <a:solidFill>
                  <a:srgbClr val="FF0000"/>
                </a:solidFill>
              </a:rPr>
              <a:t>Only 7 papers address default severity level</a:t>
            </a:r>
          </a:p>
        </p:txBody>
      </p:sp>
      <p:cxnSp>
        <p:nvCxnSpPr>
          <p:cNvPr id="10" name="Elbow Connector 9">
            <a:extLst>
              <a:ext uri="{FF2B5EF4-FFF2-40B4-BE49-F238E27FC236}">
                <a16:creationId xmlns:a16="http://schemas.microsoft.com/office/drawing/2014/main" id="{0FAB1EE5-C768-F34A-96D6-95AB0A6E482F}"/>
              </a:ext>
            </a:extLst>
          </p:cNvPr>
          <p:cNvCxnSpPr>
            <a:cxnSpLocks/>
            <a:stCxn id="8" idx="3"/>
            <a:endCxn id="7" idx="2"/>
          </p:cNvCxnSpPr>
          <p:nvPr/>
        </p:nvCxnSpPr>
        <p:spPr>
          <a:xfrm flipV="1">
            <a:off x="8390965" y="5970493"/>
            <a:ext cx="1201271" cy="560319"/>
          </a:xfrm>
          <a:prstGeom prst="bentConnector2">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BFB44F1-12D7-C84E-96A1-D46AF5B157E9}"/>
              </a:ext>
            </a:extLst>
          </p:cNvPr>
          <p:cNvCxnSpPr>
            <a:cxnSpLocks/>
          </p:cNvCxnSpPr>
          <p:nvPr/>
        </p:nvCxnSpPr>
        <p:spPr>
          <a:xfrm>
            <a:off x="2727822" y="5210482"/>
            <a:ext cx="214314" cy="394228"/>
          </a:xfrm>
          <a:prstGeom prst="straightConnector1">
            <a:avLst/>
          </a:prstGeom>
          <a:ln w="381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1F1169-168B-C344-A503-C609436234AA}"/>
              </a:ext>
            </a:extLst>
          </p:cNvPr>
          <p:cNvSpPr txBox="1"/>
          <p:nvPr/>
        </p:nvSpPr>
        <p:spPr>
          <a:xfrm>
            <a:off x="1578403" y="5604710"/>
            <a:ext cx="3446529" cy="461665"/>
          </a:xfrm>
          <a:prstGeom prst="rect">
            <a:avLst/>
          </a:prstGeom>
          <a:noFill/>
        </p:spPr>
        <p:txBody>
          <a:bodyPr wrap="square" rtlCol="0">
            <a:spAutoFit/>
          </a:bodyPr>
          <a:lstStyle/>
          <a:p>
            <a:r>
              <a:rPr lang="en-US" sz="2400" dirty="0">
                <a:solidFill>
                  <a:srgbClr val="FF0000"/>
                </a:solidFill>
              </a:rPr>
              <a:t>Jira default severity level</a:t>
            </a:r>
          </a:p>
        </p:txBody>
      </p:sp>
      <p:sp>
        <p:nvSpPr>
          <p:cNvPr id="23" name="TextBox 22">
            <a:extLst>
              <a:ext uri="{FF2B5EF4-FFF2-40B4-BE49-F238E27FC236}">
                <a16:creationId xmlns:a16="http://schemas.microsoft.com/office/drawing/2014/main" id="{3A6F83BD-3345-F842-8864-0CF22FDCA1AA}"/>
              </a:ext>
            </a:extLst>
          </p:cNvPr>
          <p:cNvSpPr txBox="1"/>
          <p:nvPr/>
        </p:nvSpPr>
        <p:spPr>
          <a:xfrm>
            <a:off x="1006913" y="1478494"/>
            <a:ext cx="3984681" cy="461665"/>
          </a:xfrm>
          <a:prstGeom prst="rect">
            <a:avLst/>
          </a:prstGeom>
          <a:noFill/>
        </p:spPr>
        <p:txBody>
          <a:bodyPr wrap="non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From our experimental data</a:t>
            </a:r>
          </a:p>
        </p:txBody>
      </p:sp>
      <p:sp>
        <p:nvSpPr>
          <p:cNvPr id="24" name="TextBox 23">
            <a:extLst>
              <a:ext uri="{FF2B5EF4-FFF2-40B4-BE49-F238E27FC236}">
                <a16:creationId xmlns:a16="http://schemas.microsoft.com/office/drawing/2014/main" id="{7A1BC720-1C28-954E-90E9-FC1D7EF089B7}"/>
              </a:ext>
            </a:extLst>
          </p:cNvPr>
          <p:cNvSpPr txBox="1"/>
          <p:nvPr/>
        </p:nvSpPr>
        <p:spPr>
          <a:xfrm>
            <a:off x="7439037" y="653296"/>
            <a:ext cx="3816366" cy="461665"/>
          </a:xfrm>
          <a:prstGeom prst="rect">
            <a:avLst/>
          </a:prstGeom>
          <a:noFill/>
        </p:spPr>
        <p:txBody>
          <a:bodyPr wrap="non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From our Mapping Review</a:t>
            </a:r>
          </a:p>
        </p:txBody>
      </p:sp>
    </p:spTree>
    <p:extLst>
      <p:ext uri="{BB962C8B-B14F-4D97-AF65-F5344CB8AC3E}">
        <p14:creationId xmlns:p14="http://schemas.microsoft.com/office/powerpoint/2010/main" val="164657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1339</Words>
  <Application>Microsoft Macintosh PowerPoint</Application>
  <PresentationFormat>Widescreen</PresentationFormat>
  <Paragraphs>378</Paragraphs>
  <Slides>31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Apple Symbols</vt:lpstr>
      <vt:lpstr>Arial</vt:lpstr>
      <vt:lpstr>Calibri</vt:lpstr>
      <vt:lpstr>Calibri Light</vt:lpstr>
      <vt:lpstr>Helvetica Neue</vt:lpstr>
      <vt:lpstr>Helvetica Neue Light</vt:lpstr>
      <vt:lpstr>Noto Nastaliq Urdu</vt:lpstr>
      <vt:lpstr>Office Theme</vt:lpstr>
      <vt:lpstr>Improving Bug Report Severity Level Prediction on Free/Libre Open Source Software Doctorate Qualifying Exam </vt:lpstr>
      <vt:lpstr>Context: Bug Report and Bug Tracking System</vt:lpstr>
      <vt:lpstr>Main research goal:</vt:lpstr>
      <vt:lpstr>Why: Severity level is a critical variable for prioritization </vt:lpstr>
      <vt:lpstr>How to meet the main research goal:</vt:lpstr>
      <vt:lpstr>Why: Predicting short-lived bug report severity level seems to be useless</vt:lpstr>
      <vt:lpstr>Challenge(1): Modeling of Long-Lived Bug Reports Temporal Context</vt:lpstr>
      <vt:lpstr>Challenges (1): Modeling of Long-Lived Bug Reports Temporal Context</vt:lpstr>
      <vt:lpstr>Challenges (2): Imbalanced Dataset</vt:lpstr>
      <vt:lpstr>Challenge(3): High dimensional dataset</vt:lpstr>
      <vt:lpstr>Problem and Hypothesis: Formal Description </vt:lpstr>
      <vt:lpstr>Goals and Contributions:</vt:lpstr>
      <vt:lpstr>Work Done: Machine Learning Experiments</vt:lpstr>
      <vt:lpstr>Work Done: Data Describing</vt:lpstr>
      <vt:lpstr>Work Done: Paper Submitting</vt:lpstr>
      <vt:lpstr>Work Done: Bug Report Severity Prediction Mapping Review</vt:lpstr>
      <vt:lpstr>Work Done: Bug Report Severity Prediction Mapping Review</vt:lpstr>
      <vt:lpstr>Proposal: General Overview</vt:lpstr>
      <vt:lpstr>Proposal: Bug Report Crawler</vt:lpstr>
      <vt:lpstr>Proposal: Data-preprocessor</vt:lpstr>
      <vt:lpstr>Proposal: Severity Predictor</vt:lpstr>
      <vt:lpstr>Proposal: Severity Predictor</vt:lpstr>
      <vt:lpstr>Proposal: Severity Predictor</vt:lpstr>
      <vt:lpstr>Proposal: Severity Predictor</vt:lpstr>
      <vt:lpstr>Context: Predicting Severity Level</vt:lpstr>
      <vt:lpstr>Desafios</vt:lpstr>
      <vt:lpstr>Contribuições</vt:lpstr>
      <vt:lpstr>Objetivos</vt:lpstr>
      <vt:lpstr>Metodologia</vt:lpstr>
      <vt:lpstr>Metodologia </vt:lpstr>
      <vt:lpstr>Trabalho a Ser Desenvolvido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Luiz Alberto Ferreira Gomes</dc:creator>
  <cp:lastModifiedBy>Luiz Alberto Ferreira Gomes</cp:lastModifiedBy>
  <cp:revision>157</cp:revision>
  <dcterms:created xsi:type="dcterms:W3CDTF">2018-09-04T12:06:54Z</dcterms:created>
  <dcterms:modified xsi:type="dcterms:W3CDTF">2018-09-13T14:53:17Z</dcterms:modified>
</cp:coreProperties>
</file>