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5"/>
  </p:notesMasterIdLst>
  <p:sldIdLst>
    <p:sldId id="256" r:id="rId3"/>
    <p:sldId id="257" r:id="rId4"/>
    <p:sldId id="287" r:id="rId5"/>
    <p:sldId id="258" r:id="rId6"/>
    <p:sldId id="259" r:id="rId7"/>
    <p:sldId id="260" r:id="rId8"/>
    <p:sldId id="262" r:id="rId9"/>
    <p:sldId id="263" r:id="rId10"/>
    <p:sldId id="288" r:id="rId11"/>
    <p:sldId id="264" r:id="rId12"/>
    <p:sldId id="265" r:id="rId13"/>
    <p:sldId id="266" r:id="rId14"/>
    <p:sldId id="267" r:id="rId15"/>
    <p:sldId id="289" r:id="rId16"/>
    <p:sldId id="286" r:id="rId17"/>
    <p:sldId id="270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91" r:id="rId33"/>
    <p:sldId id="284" r:id="rId3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2004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19111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74239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57200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280" y="1775159"/>
            <a:ext cx="5796720" cy="46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280" y="1775159"/>
            <a:ext cx="5796720" cy="462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457200" y="155519"/>
            <a:ext cx="8229239" cy="5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74239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74239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419111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419111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74239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457200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280" y="1775159"/>
            <a:ext cx="5796720" cy="46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280" y="1775159"/>
            <a:ext cx="5796720" cy="462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0" y="0"/>
            <a:ext cx="4583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63750" y="739800"/>
            <a:ext cx="3855900" cy="53784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947375" y="739800"/>
            <a:ext cx="3855900" cy="53784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lIns="90000" tIns="45000" rIns="90000" bIns="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57200" y="155519"/>
            <a:ext cx="8229239" cy="5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674239" y="419111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74239" y="1775159"/>
            <a:ext cx="4015800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4191119"/>
            <a:ext cx="8229239" cy="2206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3639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5800" y="3355919"/>
            <a:ext cx="8076960" cy="167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477119"/>
            <a:ext cx="2133360" cy="27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640600" y="6477119"/>
            <a:ext cx="5507279" cy="27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204400" y="6477119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128200"/>
            <a:ext cx="9143639" cy="453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59" dir="5400000" algn="tl" rotWithShape="0">
              <a:srgbClr val="000000">
                <a:alpha val="6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1436040"/>
            <a:ext cx="9143639" cy="453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59" dir="5400000" algn="tl" rotWithShape="0">
              <a:srgbClr val="000000">
                <a:alpha val="6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9143639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477119"/>
            <a:ext cx="2133360" cy="27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640600" y="6477119"/>
            <a:ext cx="5507279" cy="27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204400" y="6477119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54545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45454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arxiv.or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753125" y="2592609"/>
            <a:ext cx="8076900" cy="1672800"/>
          </a:xfrm>
          <a:prstGeom prst="rect">
            <a:avLst/>
          </a:prstGeom>
          <a:noFill/>
          <a:ln>
            <a:noFill/>
          </a:ln>
        </p:spPr>
        <p:txBody>
          <a:bodyPr lIns="91425" tIns="0" rIns="457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Aspectos</a:t>
            </a:r>
            <a:r>
              <a:rPr lang="en-US" sz="54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práticos</a:t>
            </a:r>
            <a:r>
              <a:rPr lang="en-US" sz="54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da </a:t>
            </a: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bibliometria</a:t>
            </a:r>
            <a:r>
              <a:rPr lang="en-US" sz="54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e </a:t>
            </a: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ferramentas</a:t>
            </a:r>
            <a:r>
              <a:rPr lang="en-US" sz="54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difusão</a:t>
            </a:r>
            <a:r>
              <a:rPr lang="en-US" sz="54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científica</a:t>
            </a:r>
            <a:endParaRPr lang="en-US" sz="54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1558" y="37341"/>
            <a:ext cx="3617640" cy="1310039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Prof. Me. Fabio Gomes Rocha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gomesrocha@gmail.com</a:t>
            </a:r>
            <a:endParaRPr lang="en-US"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www.fabiogomesrocha.com</a:t>
            </a:r>
            <a:endParaRPr lang="en-US"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logo PPED_fundo transparente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01" y="4858752"/>
            <a:ext cx="4573776" cy="226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Fator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impacto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Fator de Impacto: número de citações recebidas nos últimos dois anos, dividido pelo número de artigos publicados no mesmo período. 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Por ser o índice mais importante para a média da comunidade, faz parte das informações oferecidas pelo Portal de Periódicos da CAPES.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Calculando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Fator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impacto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04800" y="1394150"/>
            <a:ext cx="8686800" cy="4864200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524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versão “oficial” é a que consta no JCR (Journal Citation Reports), mas é uma informação relativamente restrita e cara;</a:t>
            </a:r>
          </a:p>
          <a:p>
            <a:pPr marL="438839" marR="0" lvl="0" indent="-3524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Publish or Perish fornece gratuitamente dados comparativos úteis (http://www.harzing.com/pop.htm);</a:t>
            </a:r>
          </a:p>
          <a:p>
            <a:pPr marL="438839" marR="0" lvl="0" indent="-3524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SCImago é outro recurso ainda mais poderoso e, também, gratuito (http://www.scimagojr.com); </a:t>
            </a:r>
          </a:p>
          <a:p>
            <a:pPr marL="438839" marR="0" lvl="0" indent="-3524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Google Scholar permite você analisar seu fator de impacto.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Usando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o Google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ver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impacto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t="-48732" b="-48731"/>
          <a:stretch/>
        </p:blipFill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Qualis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está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usando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ou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usará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e o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todos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usam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no </a:t>
            </a:r>
            <a:r>
              <a:rPr lang="en-US" sz="36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mundo</a:t>
            </a:r>
            <a:r>
              <a:rPr lang="en-US" sz="36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Eigenfactor</a:t>
            </a:r>
          </a:p>
          <a:p>
            <a:pPr marL="118800" marR="0" lvl="0" indent="-450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Article Influence</a:t>
            </a:r>
          </a:p>
          <a:p>
            <a:pPr marL="118800" marR="0" lvl="0" indent="-450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Cited-half life</a:t>
            </a:r>
          </a:p>
          <a:p>
            <a:pPr marL="118800" marR="0" lvl="0" indent="-450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HIndex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x-none" sz="2400" dirty="0" smtClean="0"/>
              <a:t>Pesquisa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Fator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impacto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800000"/>
                </a:solidFill>
              </a:rPr>
              <a:t>Revisão</a:t>
            </a:r>
            <a:r>
              <a:rPr lang="en-US" sz="2800" b="1" dirty="0" smtClean="0">
                <a:solidFill>
                  <a:srgbClr val="800000"/>
                </a:solidFill>
              </a:rPr>
              <a:t> </a:t>
            </a:r>
            <a:r>
              <a:rPr lang="en-US" sz="2800" b="1" dirty="0" err="1" smtClean="0">
                <a:solidFill>
                  <a:srgbClr val="800000"/>
                </a:solidFill>
              </a:rPr>
              <a:t>Sistemática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Buscas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Mão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massa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pt-BR" sz="2400" dirty="0" smtClean="0"/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91" y="1775159"/>
            <a:ext cx="250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Revis</a:t>
            </a:r>
            <a:r>
              <a:rPr lang="en-US" sz="4500" b="1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ão</a:t>
            </a:r>
            <a:r>
              <a:rPr lang="en-US" sz="4500" b="1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Sistemática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839" r="48971"/>
          <a:stretch/>
        </p:blipFill>
        <p:spPr>
          <a:xfrm>
            <a:off x="1299429" y="1695656"/>
            <a:ext cx="6910605" cy="51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Bases de dados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Portal de periódico da Capes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Portal de Teses da Capes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ISI Wef of Science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Scopus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Google Scholar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Outras.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x-none" sz="2400" dirty="0" smtClean="0"/>
              <a:t>Pesquisa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Fator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impacto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Revisão</a:t>
            </a:r>
            <a:r>
              <a:rPr lang="en-US" sz="2400" dirty="0" smtClean="0"/>
              <a:t> </a:t>
            </a:r>
            <a:r>
              <a:rPr lang="en-US" sz="2400" dirty="0" err="1" smtClean="0"/>
              <a:t>Sistemática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800000"/>
                </a:solidFill>
              </a:rPr>
              <a:t>Buscas</a:t>
            </a:r>
            <a:r>
              <a:rPr lang="en-US" sz="2800" b="1" dirty="0" smtClean="0">
                <a:solidFill>
                  <a:srgbClr val="800000"/>
                </a:solidFill>
              </a:rPr>
              <a:t> de </a:t>
            </a:r>
            <a:r>
              <a:rPr lang="en-US" sz="2800" b="1" dirty="0" err="1" smtClean="0">
                <a:solidFill>
                  <a:srgbClr val="800000"/>
                </a:solidFill>
              </a:rPr>
              <a:t>trabalhos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Mão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massa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pt-BR" sz="2400" dirty="0" smtClean="0"/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91" y="1775159"/>
            <a:ext cx="250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155519"/>
            <a:ext cx="8229300" cy="1252500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Google Scholar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775159"/>
            <a:ext cx="8229300" cy="4625400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“texto”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busca texto na íntegra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texto +texto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traz as duas informações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texto ext:pdf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traz dados com informações com base no texto, desde que a extensão seja em pdf;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texto –texto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traz informações com o primeiro texto sem o segundo.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Periódicos da CAPES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l="28448" t="53540" r="32400" b="8444"/>
          <a:stretch/>
        </p:blipFill>
        <p:spPr>
          <a:xfrm>
            <a:off x="1442520" y="2279519"/>
            <a:ext cx="6176879" cy="374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2478600" y="4406400"/>
            <a:ext cx="3411720" cy="1131839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EAA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Permite buscar bases como 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sz="2400" dirty="0" smtClean="0"/>
              <a:t>Doutorando do PPED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Mestre em Ci</a:t>
            </a:r>
            <a:r>
              <a:rPr lang="pt-BR" sz="2400" dirty="0" smtClean="0"/>
              <a:t>ências da Computação </a:t>
            </a:r>
            <a:r>
              <a:rPr lang="mr-IN" sz="2400" dirty="0" smtClean="0"/>
              <a:t>–</a:t>
            </a:r>
            <a:r>
              <a:rPr lang="pt-BR" sz="2400" dirty="0" smtClean="0"/>
              <a:t> UFS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Bacharel em Sistemas de Informação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Tecnólogo em Programação Web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Professor dos cursos de Ci</a:t>
            </a:r>
            <a:r>
              <a:rPr lang="pt-BR" sz="2400" dirty="0" smtClean="0"/>
              <a:t>ências da Computação e Sistemas de Informação </a:t>
            </a:r>
            <a:r>
              <a:rPr lang="mr-IN" sz="2400" dirty="0" smtClean="0"/>
              <a:t>–</a:t>
            </a:r>
            <a:r>
              <a:rPr lang="pt-BR" sz="2400" dirty="0" smtClean="0"/>
              <a:t> Unit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Líder do GPITIC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Membro do </a:t>
            </a:r>
            <a:r>
              <a:rPr lang="pt-BR" sz="2400" dirty="0" smtClean="0"/>
              <a:t>GPHPE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Editor executivo da Revista Interfaces Cient</a:t>
            </a:r>
            <a:r>
              <a:rPr lang="pt-BR" sz="2400" dirty="0" smtClean="0"/>
              <a:t>í</a:t>
            </a:r>
            <a:r>
              <a:rPr lang="pt-BR" sz="2400" dirty="0" smtClean="0"/>
              <a:t>ficas: Exatas e Tecnol</a:t>
            </a:r>
            <a:r>
              <a:rPr lang="pt-BR" sz="2400" dirty="0" smtClean="0"/>
              <a:t>ógica</a:t>
            </a:r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133" name="Shape 133"/>
          <p:cNvSpPr/>
          <p:nvPr/>
        </p:nvSpPr>
        <p:spPr>
          <a:xfrm>
            <a:off x="3518639" y="6400800"/>
            <a:ext cx="5960100" cy="36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Baseado na palestra do Prof. Dr. Alejandro C. Frery</a:t>
            </a:r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Qualifica</a:t>
            </a:r>
            <a:r>
              <a:rPr lang="en-US" sz="4500" b="1" i="0" u="none" strike="noStrike" cap="none" dirty="0" err="1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ção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Periódicos da CAPES: Busca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Permite identificar as bases disponíveis no portal por: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Palavras do título ou ordem alfabética;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Tipo de conteúdo abrangido, editor/fornecedor; e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Área/ subárea com opções de exibição de todo o conteúdo do portal ou apenas bases de livre acesso ou nacionais.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Busca por assunto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Dispõe de ferramenta de busca que permite identificar artigos e documentos  que tratam sobre os termos utilizados na busca. 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busca é realizada em diferentes fontes de informação e os resultados podem ser analisados com filtros referentes aos conteúdos recuperados.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Termos de busca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583684"/>
            <a:ext cx="8229300" cy="4625400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Buscando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expressão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-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termos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simples 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compostos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731520" lvl="1" indent="-228600">
              <a:spcBef>
                <a:spcPts val="561"/>
              </a:spcBef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aspas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no “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termo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composto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registros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contenham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juntas. </a:t>
            </a:r>
            <a:r>
              <a:rPr lang="en-US" sz="1800" dirty="0">
                <a:latin typeface="Corbel"/>
                <a:ea typeface="Corbel"/>
                <a:cs typeface="Corbel"/>
                <a:sym typeface="Corbel"/>
              </a:rPr>
              <a:t>“Educational technology”</a:t>
            </a:r>
            <a:endParaRPr lang="en-US" sz="18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31520" marR="0" lvl="1" indent="-228600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termo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composto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aspas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sistema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localiza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registros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contenham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importando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posição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booleanos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731520" marR="0" lvl="1" indent="-2286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operadores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devem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digitados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letras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maiúsculas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contrário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considerado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parte da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expressão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busca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marL="996840" marR="0" lvl="2" indent="-1967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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significa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 e</a:t>
            </a:r>
            <a:endParaRPr lang="en-US" sz="18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96840" marR="0" lvl="2" indent="-1967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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significa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/>
              </a:rPr>
              <a:t>ou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	</a:t>
            </a:r>
          </a:p>
          <a:p>
            <a:pPr marL="996840" marR="0" lvl="2" indent="-196740" algn="l" rtl="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SzPct val="100000"/>
              <a:buFont typeface="Arial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NOT </a:t>
            </a:r>
            <a:r>
              <a:rPr lang="en-US" sz="1800" dirty="0" smtClean="0">
                <a:latin typeface="Corbel"/>
                <a:ea typeface="Corbel"/>
                <a:cs typeface="Corbel"/>
                <a:sym typeface="Wingdings"/>
              </a:rPr>
              <a:t> </a:t>
            </a:r>
            <a:r>
              <a:rPr lang="en-US" sz="1800" dirty="0" err="1" smtClean="0">
                <a:latin typeface="Corbel"/>
                <a:ea typeface="Corbel"/>
                <a:cs typeface="Corbel"/>
                <a:sym typeface="Wingdings"/>
              </a:rPr>
              <a:t>signigica</a:t>
            </a:r>
            <a:r>
              <a:rPr lang="en-US" sz="1800" dirty="0" smtClean="0">
                <a:latin typeface="Corbel"/>
                <a:ea typeface="Corbel"/>
                <a:cs typeface="Corbel"/>
                <a:sym typeface="Wingdings"/>
              </a:rPr>
              <a:t> </a:t>
            </a:r>
            <a:r>
              <a:rPr lang="en-US" sz="1800" dirty="0" err="1" smtClean="0">
                <a:latin typeface="Corbel"/>
                <a:ea typeface="Corbel"/>
                <a:cs typeface="Corbel"/>
                <a:sym typeface="Wingdings"/>
              </a:rPr>
              <a:t>n</a:t>
            </a:r>
            <a:r>
              <a:rPr lang="en-US" sz="1800" dirty="0" err="1" smtClean="0">
                <a:latin typeface="Corbel"/>
                <a:ea typeface="Corbel"/>
                <a:cs typeface="Corbel"/>
                <a:sym typeface="Wingdings"/>
              </a:rPr>
              <a:t>ão</a:t>
            </a:r>
            <a:endParaRPr lang="en-US" sz="18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nenhum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operador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for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incluído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busca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é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realizada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procurando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todas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Termos de busca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143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caracteres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curinga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438839" marR="0" lvl="0" indent="-314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?     Use 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sinal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interrogação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no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lugar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letra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ferramenta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busca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encontre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variações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grafia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marL="731520" marR="0" lvl="1" indent="-266700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Wom?n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woman e women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14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	  Use 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sinal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asterisco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no final da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palavra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variações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dos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sufixos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731520" marR="0" lvl="1" indent="-2667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Behavio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     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behavior 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behaviour</a:t>
            </a:r>
            <a:endParaRPr lang="en-US" sz="24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31520" marR="0" lvl="1" indent="-2667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Sustain*       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sustainable , sustainability</a:t>
            </a:r>
          </a:p>
          <a:p>
            <a:pPr marL="731520" marR="0" lvl="1" indent="-266700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Develop*      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recuperar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development , developing, developmental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Exemplos de busca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57200" y="1622759"/>
            <a:ext cx="8229300" cy="4625400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52480" algn="just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Documentos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sobre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tecnologia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educacional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crian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ça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jovens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tecnologia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educacional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”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  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crian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ça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OR 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jovens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 lang="en-US" sz="3000" b="1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38839" marR="0" lvl="0" indent="-352480" algn="just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Whatsapp</a:t>
            </a:r>
            <a:r>
              <a:rPr lang="en-US" sz="3000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 no </a:t>
            </a: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ensino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use: </a:t>
            </a:r>
            <a:r>
              <a:rPr lang="en-US" sz="3000" b="1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whatsapp</a:t>
            </a:r>
            <a:r>
              <a:rPr lang="en-US" sz="3000" b="1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 AND (</a:t>
            </a:r>
            <a:r>
              <a:rPr lang="en-US" sz="3000" b="1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ensino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OR 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educa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ção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 lang="en-US" sz="3000" b="1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38839" marR="0" lvl="0" indent="-352480" algn="just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Curr</a:t>
            </a: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í</a:t>
            </a: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culo</a:t>
            </a:r>
            <a:r>
              <a:rPr lang="en-US" sz="3000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 dos </a:t>
            </a: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cursos</a:t>
            </a:r>
            <a:r>
              <a:rPr lang="en-US" sz="3000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 de </a:t>
            </a:r>
            <a:r>
              <a:rPr lang="en-US" sz="3000" dirty="0" err="1" smtClean="0">
                <a:latin typeface="Palatino Linotype"/>
                <a:ea typeface="Palatino Linotype"/>
                <a:cs typeface="Palatino Linotype"/>
                <a:sym typeface="Palatino Linotype"/>
              </a:rPr>
              <a:t>pedagogia</a:t>
            </a:r>
            <a:r>
              <a:rPr lang="en-US" sz="3000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use: 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curriculo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curs* AND superior AND </a:t>
            </a:r>
            <a:r>
              <a:rPr lang="en-US" sz="3000" b="1" i="0" u="none" strike="noStrike" cap="none" dirty="0" err="1" smtClean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pedagogia</a:t>
            </a:r>
            <a:endParaRPr lang="en-US" sz="3000" b="1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457200" y="155519"/>
            <a:ext cx="8229300" cy="1252500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ISI - Web os Science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39" y="1627200"/>
            <a:ext cx="8017200" cy="5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Onde fazer a revisão bibliográfica?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Depende da área e do tipo de trabalho. Dica: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Periódico da Capes;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ISI Web of Knowledge;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Scopus;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Esgotar o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http://www.arXiv.org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Esgotar anais de eventos de alta qualificação;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Referenciar bons livros, teses e dissertações (Portal de teses da Capes).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Processo evolutivo</a:t>
            </a:r>
          </a:p>
        </p:txBody>
      </p:sp>
      <p:sp>
        <p:nvSpPr>
          <p:cNvPr id="278" name="Shape 278"/>
          <p:cNvSpPr/>
          <p:nvPr/>
        </p:nvSpPr>
        <p:spPr>
          <a:xfrm>
            <a:off x="457200" y="2499480"/>
            <a:ext cx="8229239" cy="317663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95994"/>
              </a:gs>
              <a:gs pos="55000">
                <a:srgbClr val="306AB0"/>
              </a:gs>
              <a:gs pos="100000">
                <a:srgbClr val="397CCF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397200" y="3293639"/>
            <a:ext cx="1466279" cy="1588319"/>
          </a:xfrm>
          <a:prstGeom prst="rect">
            <a:avLst/>
          </a:prstGeom>
          <a:noFill/>
          <a:ln>
            <a:noFill/>
          </a:ln>
        </p:spPr>
        <p:txBody>
          <a:bodyPr lIns="0" tIns="213475" rIns="0" bIns="213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Impacto/citação</a:t>
            </a:r>
          </a:p>
        </p:txBody>
      </p:sp>
      <p:sp>
        <p:nvSpPr>
          <p:cNvPr id="280" name="Shape 280"/>
          <p:cNvSpPr/>
          <p:nvPr/>
        </p:nvSpPr>
        <p:spPr>
          <a:xfrm>
            <a:off x="4637160" y="3293639"/>
            <a:ext cx="1466279" cy="1588319"/>
          </a:xfrm>
          <a:prstGeom prst="rect">
            <a:avLst/>
          </a:prstGeom>
          <a:noFill/>
          <a:ln>
            <a:noFill/>
          </a:ln>
        </p:spPr>
        <p:txBody>
          <a:bodyPr lIns="0" tIns="213475" rIns="0" bIns="213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Publicação em revista internacional de qualidade</a:t>
            </a:r>
          </a:p>
        </p:txBody>
      </p:sp>
      <p:sp>
        <p:nvSpPr>
          <p:cNvPr id="281" name="Shape 281"/>
          <p:cNvSpPr/>
          <p:nvPr/>
        </p:nvSpPr>
        <p:spPr>
          <a:xfrm>
            <a:off x="2877119" y="3293639"/>
            <a:ext cx="1466279" cy="1588319"/>
          </a:xfrm>
          <a:prstGeom prst="rect">
            <a:avLst/>
          </a:prstGeom>
          <a:noFill/>
          <a:ln>
            <a:noFill/>
          </a:ln>
        </p:spPr>
        <p:txBody>
          <a:bodyPr lIns="0" tIns="213475" rIns="0" bIns="213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Publicação indexada</a:t>
            </a:r>
          </a:p>
        </p:txBody>
      </p:sp>
      <p:sp>
        <p:nvSpPr>
          <p:cNvPr id="282" name="Shape 282"/>
          <p:cNvSpPr/>
          <p:nvPr/>
        </p:nvSpPr>
        <p:spPr>
          <a:xfrm>
            <a:off x="1117079" y="3293639"/>
            <a:ext cx="1466279" cy="1588319"/>
          </a:xfrm>
          <a:prstGeom prst="rect">
            <a:avLst/>
          </a:prstGeom>
          <a:noFill/>
          <a:ln>
            <a:noFill/>
          </a:ln>
        </p:spPr>
        <p:txBody>
          <a:bodyPr lIns="0" tIns="213475" rIns="0" bIns="213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Publicação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63750" y="739800"/>
            <a:ext cx="3855900" cy="537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b="1" i="0" u="none" strike="noStrike" cap="none"/>
              <a:t>Ferramentas úteis para pesquisa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2"/>
          </p:nvPr>
        </p:nvSpPr>
        <p:spPr>
          <a:xfrm>
            <a:off x="4947375" y="739800"/>
            <a:ext cx="3855900" cy="537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38839" marR="0" lvl="0" indent="-161979" rtl="0">
              <a:spcBef>
                <a:spcPts val="0"/>
              </a:spcBef>
              <a:buChar char="◼"/>
            </a:pPr>
            <a:r>
              <a:rPr lang="en-US" b="0" i="0" u="none" strike="noStrike" cap="none"/>
              <a:t>Jabref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b="0" i="0" u="none" strike="noStrike" cap="none"/>
          </a:p>
          <a:p>
            <a:pPr marL="438839" marR="0" lvl="0" indent="-161979" rtl="0">
              <a:spcBef>
                <a:spcPts val="0"/>
              </a:spcBef>
              <a:buChar char="◼"/>
            </a:pPr>
            <a:r>
              <a:rPr lang="en-US" b="0" i="0" u="none" strike="noStrike" cap="none"/>
              <a:t>Zotero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b="0" i="0" u="none" strike="noStrike" cap="none"/>
          </a:p>
          <a:p>
            <a:pPr marL="438839" marR="0" lvl="0" indent="-161979" rtl="0">
              <a:spcBef>
                <a:spcPts val="0"/>
              </a:spcBef>
              <a:buChar char="◼"/>
            </a:pPr>
            <a:r>
              <a:rPr lang="en-US" b="0" i="0" u="none" strike="noStrike" cap="none"/>
              <a:t>Mendley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b="0" i="0" u="none" strike="noStrike" cap="none"/>
          </a:p>
          <a:p>
            <a:pPr marL="438839" marR="0" lvl="0" indent="-161979" rtl="0">
              <a:spcBef>
                <a:spcPts val="0"/>
              </a:spcBef>
              <a:buChar char="◼"/>
            </a:pPr>
            <a:r>
              <a:rPr lang="en-US" b="0" i="0" u="none" strike="noStrike" cap="none"/>
              <a:t>http://lapes.dc.ufscar.br/tools/start_tool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b="0" i="0" u="none" strike="noStrike" cap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Difusão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Mendeley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ResearchGate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Academia Edu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Figshare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marL="438839" lvl="0" indent="-324539" rtl="0"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Orcid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x-none" sz="2400" dirty="0" smtClean="0"/>
              <a:t>Pesquisa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Fator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impacto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Revisão</a:t>
            </a:r>
            <a:r>
              <a:rPr lang="en-US" sz="2400" dirty="0" smtClean="0"/>
              <a:t> </a:t>
            </a:r>
            <a:r>
              <a:rPr lang="en-US" sz="2400" dirty="0" err="1" smtClean="0"/>
              <a:t>Sistemática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Buscas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Mão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massa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pt-BR" sz="2400" dirty="0" smtClean="0"/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133" name="Shape 133"/>
          <p:cNvSpPr/>
          <p:nvPr/>
        </p:nvSpPr>
        <p:spPr>
          <a:xfrm>
            <a:off x="3518639" y="6400800"/>
            <a:ext cx="5960100" cy="36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Baseado na palestra do Prof. Dr. Alejandro C. Frery</a:t>
            </a:r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5319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E agora?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1880" y="1897200"/>
            <a:ext cx="5101919" cy="37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x-none" sz="2400" dirty="0" smtClean="0">
                <a:solidFill>
                  <a:schemeClr val="bg2">
                    <a:lumMod val="75000"/>
                  </a:schemeClr>
                </a:solidFill>
              </a:rPr>
              <a:t>Pesquisa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Fator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impacto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Revisão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Sistemática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Buscas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trabalhos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Mão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na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massa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pt-BR" sz="2400" dirty="0" smtClean="0"/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429000"/>
            <a:ext cx="250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Referências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Hirsch, J. E. (2005), ‘An index to quantify an individual’s scientific research output’, Proceedings of The National Academy of Sciences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(46), 16569–16572.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SCImago (2007), ‘SJR – SCImago Journal &amp; Country Rank’, http://www.scimagojr.com. Última consulta em novembro de 2009.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(2009a), Administração da Vida Científica, Cultura Acadêmica.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(2009b), Pérolas da Redação Científica, Cultura Acadêmica.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L. (2006), Dicas para redação científica: por que não somos citados?, 2 ed., Gilson Luiz Volpato, Botucatu.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L. (2007a), Bases teóricas para redação científica: por que seu artigo foi negado?, Cultura Acadêmica, São Paulo.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L. (2007b), Ciência: da filosofia à publicação, 5 ed., Cultura Acadêmica, São Paulo.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Volpato, G. L. (2008), Publicação científica, 3 ed., Cultura Acadêmica, São Paulo. </a:t>
            </a:r>
          </a:p>
          <a:p>
            <a:pPr marL="438839" marR="0" lvl="0" indent="-276280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100000"/>
              <a:buFont typeface="Noto Sans Symbols"/>
              <a:buChar char="◼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Pereira, M. G. (2012), Artigos Científicos: como redigir, publicar e avaliar. Guanabara Koogan, Rio de Janeiro.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Pesquisa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Conforme Volpato (2007b):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Pesquisa: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toda atividade realizada para descobrir a resposta à alguma indagação. Nem toda pesquisa é pesquisa científica.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Pesquisa científica: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que utiliza  metodologia e pressupostos científicos, independentemente do objeto de estudo. 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Ciência é internacional por natureza.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Qual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relação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da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publicação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com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fazer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ciência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?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118800" marR="0" lvl="0" indent="-450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Lembrando Volpato (2006, 2007a,b) 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Pesquisa sem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originalidade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não é pesquisa científica ;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Pesquisa sem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método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não é pesquisa científica; </a:t>
            </a:r>
          </a:p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Pesquisa não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publicada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em veículos de impacto não é pesquisa científica.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que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são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veículos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impacto</a:t>
            </a:r>
            <a:r>
              <a:rPr lang="en-US" sz="4500" b="1" i="0" u="none" strike="noStrike" cap="none" dirty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?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1775159"/>
            <a:ext cx="8229239" cy="4803120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Quanto maior o impacto pretendido, melhor deverá ser o veículo. “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Melhor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 deve ser entendido como: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Mais internacional na sua composição editorial, no seu conteúdo e na sua divulgação;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Mais validado;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Mais perene;</a:t>
            </a:r>
          </a:p>
          <a:p>
            <a:pPr marL="731520" marR="0" lvl="1" indent="-274319" algn="l" rtl="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Mais visível e facilmente acessível.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err="1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Bibliometria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389319" y="2261519"/>
            <a:ext cx="4381560" cy="4381560"/>
          </a:xfrm>
          <a:prstGeom prst="blockArc">
            <a:avLst>
              <a:gd name="adj1" fmla="val 9000000"/>
              <a:gd name="adj2" fmla="val 16200000"/>
              <a:gd name="adj3" fmla="val 4636"/>
            </a:avLst>
          </a:prstGeom>
          <a:gradFill>
            <a:gsLst>
              <a:gs pos="0">
                <a:srgbClr val="79869D"/>
              </a:gs>
              <a:gs pos="55000">
                <a:srgbClr val="8FA0BA"/>
              </a:gs>
              <a:gs pos="100000">
                <a:srgbClr val="A7BCDC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389319" y="2261519"/>
            <a:ext cx="4381560" cy="4381560"/>
          </a:xfrm>
          <a:prstGeom prst="blockArc">
            <a:avLst>
              <a:gd name="adj1" fmla="val 1800000"/>
              <a:gd name="adj2" fmla="val 9000000"/>
              <a:gd name="adj3" fmla="val 4636"/>
            </a:avLst>
          </a:prstGeom>
          <a:gradFill>
            <a:gsLst>
              <a:gs pos="0">
                <a:srgbClr val="79869D"/>
              </a:gs>
              <a:gs pos="55000">
                <a:srgbClr val="8FA0BA"/>
              </a:gs>
              <a:gs pos="100000">
                <a:srgbClr val="A7BCDC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389319" y="2261519"/>
            <a:ext cx="4381560" cy="4381560"/>
          </a:xfrm>
          <a:prstGeom prst="blockArc">
            <a:avLst>
              <a:gd name="adj1" fmla="val 16200000"/>
              <a:gd name="adj2" fmla="val 1800000"/>
              <a:gd name="adj3" fmla="val 4636"/>
            </a:avLst>
          </a:prstGeom>
          <a:gradFill>
            <a:gsLst>
              <a:gs pos="0">
                <a:srgbClr val="79869D"/>
              </a:gs>
              <a:gs pos="55000">
                <a:srgbClr val="8FA0BA"/>
              </a:gs>
              <a:gs pos="100000">
                <a:srgbClr val="A7BCDC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572280" y="3444839"/>
            <a:ext cx="2014919" cy="2014919"/>
          </a:xfrm>
          <a:prstGeom prst="ellipse">
            <a:avLst/>
          </a:prstGeom>
          <a:gradFill>
            <a:gsLst>
              <a:gs pos="0">
                <a:srgbClr val="295994"/>
              </a:gs>
              <a:gs pos="55000">
                <a:srgbClr val="306AB0"/>
              </a:gs>
              <a:gs pos="100000">
                <a:srgbClr val="397CCF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26625" tIns="26625" rIns="26625" bIns="266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Bibliometria</a:t>
            </a:r>
          </a:p>
        </p:txBody>
      </p:sp>
      <p:sp>
        <p:nvSpPr>
          <p:cNvPr id="167" name="Shape 167"/>
          <p:cNvSpPr/>
          <p:nvPr/>
        </p:nvSpPr>
        <p:spPr>
          <a:xfrm>
            <a:off x="3874680" y="1607040"/>
            <a:ext cx="1410480" cy="1410480"/>
          </a:xfrm>
          <a:prstGeom prst="ellipse">
            <a:avLst/>
          </a:prstGeom>
          <a:gradFill>
            <a:gsLst>
              <a:gs pos="0">
                <a:srgbClr val="295994"/>
              </a:gs>
              <a:gs pos="55000">
                <a:srgbClr val="306AB0"/>
              </a:gs>
              <a:gs pos="100000">
                <a:srgbClr val="397CCF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20150" tIns="20150" rIns="20150" bIns="20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O que foi produzido?</a:t>
            </a:r>
          </a:p>
        </p:txBody>
      </p:sp>
      <p:sp>
        <p:nvSpPr>
          <p:cNvPr id="168" name="Shape 168"/>
          <p:cNvSpPr/>
          <p:nvPr/>
        </p:nvSpPr>
        <p:spPr>
          <a:xfrm>
            <a:off x="5728319" y="4817160"/>
            <a:ext cx="1410480" cy="1410480"/>
          </a:xfrm>
          <a:prstGeom prst="ellipse">
            <a:avLst/>
          </a:prstGeom>
          <a:gradFill>
            <a:gsLst>
              <a:gs pos="0">
                <a:srgbClr val="295994"/>
              </a:gs>
              <a:gs pos="55000">
                <a:srgbClr val="306AB0"/>
              </a:gs>
              <a:gs pos="100000">
                <a:srgbClr val="397CCF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20150" tIns="20150" rIns="20150" bIns="20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Quem utilizou?</a:t>
            </a:r>
          </a:p>
        </p:txBody>
      </p:sp>
      <p:sp>
        <p:nvSpPr>
          <p:cNvPr id="169" name="Shape 169"/>
          <p:cNvSpPr/>
          <p:nvPr/>
        </p:nvSpPr>
        <p:spPr>
          <a:xfrm>
            <a:off x="2021400" y="4817160"/>
            <a:ext cx="1410480" cy="1410480"/>
          </a:xfrm>
          <a:prstGeom prst="ellipse">
            <a:avLst/>
          </a:prstGeom>
          <a:gradFill>
            <a:gsLst>
              <a:gs pos="0">
                <a:srgbClr val="295994"/>
              </a:gs>
              <a:gs pos="55000">
                <a:srgbClr val="306AB0"/>
              </a:gs>
              <a:gs pos="100000">
                <a:srgbClr val="397CCF"/>
              </a:gs>
            </a:gsLst>
            <a:lin ang="16200000" scaled="0"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lIns="20150" tIns="20150" rIns="20150" bIns="20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Quem e onde foi publicado?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57200" y="1555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Bibliometria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7200" y="1775159"/>
            <a:ext cx="8229239" cy="4625279"/>
          </a:xfrm>
          <a:prstGeom prst="rect">
            <a:avLst/>
          </a:prstGeom>
          <a:noFill/>
          <a:ln>
            <a:noFill/>
          </a:ln>
        </p:spPr>
        <p:txBody>
          <a:bodyPr lIns="54700" tIns="91425" rIns="90000" bIns="45000" anchor="t" anchorCtr="0">
            <a:noAutofit/>
          </a:bodyPr>
          <a:lstStyle/>
          <a:p>
            <a:pPr marL="438839" marR="0" lvl="0" indent="-324539" algn="l" rtl="0">
              <a:lnSpc>
                <a:spcPct val="10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É um campo das áreas de Biblioteconomia e Ciência da Informação que aplica métodos estatísticos e matemáticos para analisar o curso da comunicação escrita de uma determinada disciplina.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Fabi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x-none" sz="2400" dirty="0" smtClean="0"/>
              <a:t>Pesquisa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800000"/>
                </a:solidFill>
              </a:rPr>
              <a:t>Fator</a:t>
            </a:r>
            <a:r>
              <a:rPr lang="en-US" sz="2800" b="1" dirty="0" smtClean="0">
                <a:solidFill>
                  <a:srgbClr val="800000"/>
                </a:solidFill>
              </a:rPr>
              <a:t> </a:t>
            </a:r>
            <a:r>
              <a:rPr lang="en-US" sz="2800" b="1" dirty="0">
                <a:solidFill>
                  <a:srgbClr val="800000"/>
                </a:solidFill>
              </a:rPr>
              <a:t>de </a:t>
            </a:r>
            <a:r>
              <a:rPr lang="en-US" sz="2800" b="1" dirty="0" err="1" smtClean="0">
                <a:solidFill>
                  <a:srgbClr val="800000"/>
                </a:solidFill>
              </a:rPr>
              <a:t>impacto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Revisão</a:t>
            </a:r>
            <a:r>
              <a:rPr lang="en-US" sz="2400" dirty="0" smtClean="0"/>
              <a:t> </a:t>
            </a:r>
            <a:r>
              <a:rPr lang="en-US" sz="2400" dirty="0" err="1" smtClean="0"/>
              <a:t>Sistemática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Buscas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Mão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massa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pt-BR" sz="2400" dirty="0" smtClean="0"/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sp>
        <p:nvSpPr>
          <p:cNvPr id="7" name="Shape 138"/>
          <p:cNvSpPr txBox="1"/>
          <p:nvPr/>
        </p:nvSpPr>
        <p:spPr>
          <a:xfrm>
            <a:off x="609600" y="307919"/>
            <a:ext cx="8229239" cy="1252439"/>
          </a:xfrm>
          <a:prstGeom prst="rect">
            <a:avLst/>
          </a:prstGeom>
          <a:noFill/>
          <a:ln>
            <a:noFill/>
          </a:ln>
        </p:spPr>
        <p:txBody>
          <a:bodyPr lIns="91425" tIns="45000" rIns="457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500" b="1" i="0" u="none" strike="noStrike" cap="none" dirty="0" smtClean="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lang="en-US" sz="4500" b="1" i="0" u="none" strike="noStrike" cap="none" dirty="0">
              <a:solidFill>
                <a:srgbClr val="F0AD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91" y="1775159"/>
            <a:ext cx="250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1231</Words>
  <Application>Microsoft Macintosh PowerPoint</Application>
  <PresentationFormat>On-screen Show (4:3)</PresentationFormat>
  <Paragraphs>216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PowerPoint Presentation</vt:lpstr>
      <vt:lpstr>Fabi</vt:lpstr>
      <vt:lpstr>Fabi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Fabi</vt:lpstr>
      <vt:lpstr>PowerPoint Presentation</vt:lpstr>
      <vt:lpstr>PowerPoint Presentation</vt:lpstr>
      <vt:lpstr>PowerPoint Presentation</vt:lpstr>
      <vt:lpstr>PowerPoint Presentation</vt:lpstr>
      <vt:lpstr>Fabi</vt:lpstr>
      <vt:lpstr>PowerPoint Presentation</vt:lpstr>
      <vt:lpstr>PowerPoint Presentation</vt:lpstr>
      <vt:lpstr>Fabi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Fabi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Pablo Menezes</cp:lastModifiedBy>
  <cp:revision>20</cp:revision>
  <dcterms:modified xsi:type="dcterms:W3CDTF">2017-10-04T14:14:54Z</dcterms:modified>
</cp:coreProperties>
</file>