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58" r:id="rId5"/>
    <p:sldId id="260" r:id="rId6"/>
    <p:sldId id="261" r:id="rId7"/>
    <p:sldId id="262" r:id="rId8"/>
    <p:sldId id="263" r:id="rId9"/>
    <p:sldId id="264" r:id="rId10"/>
    <p:sldId id="265" r:id="rId11"/>
    <p:sldId id="268" r:id="rId12"/>
    <p:sldId id="267" r:id="rId13"/>
    <p:sldId id="269" r:id="rId14"/>
    <p:sldId id="270" r:id="rId15"/>
    <p:sldId id="266"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initials="C"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1" d="100"/>
          <a:sy n="91" d="100"/>
        </p:scale>
        <p:origin x="-9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10/13/2016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870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883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10/13/2016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2883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10/13/2016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5981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10/13/2016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726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2805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7918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04411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10/13/2016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31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736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10/13/2016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3359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613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002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015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130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7866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2382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10/13/2016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22127901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interfacesweb.github.io/ejercicios/scrum_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WAI/intro/w3c-process.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8165" y="1388775"/>
            <a:ext cx="9448800" cy="2366371"/>
          </a:xfrm>
        </p:spPr>
        <p:txBody>
          <a:bodyPr>
            <a:normAutofit fontScale="90000"/>
          </a:bodyPr>
          <a:lstStyle/>
          <a:p>
            <a:r>
              <a:rPr lang="es-ES_tradnl" b="1" cap="none"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2"/>
              </a:rPr>
              <a:t>Website</a:t>
            </a:r>
            <a:r>
              <a:rPr lang="es-ES_tradnl"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2"/>
              </a:rPr>
              <a:t> </a:t>
            </a:r>
            <a:r>
              <a:rPr lang="es-ES_tradnl" b="1" cap="none"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2"/>
              </a:rPr>
              <a:t>analysis</a:t>
            </a:r>
            <a:r>
              <a:rPr lang="es-ES_tradnl"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2"/>
              </a:rPr>
              <a:t> &amp; </a:t>
            </a:r>
            <a:r>
              <a:rPr lang="es-ES_tradnl" b="1" cap="none"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2"/>
              </a:rPr>
              <a:t>prototyping</a:t>
            </a:r>
            <a:r>
              <a:rPr lang="es-ES_tradnl"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r>
            <a:br>
              <a:rPr lang="es-ES_tradnl"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s-ES_tradnl"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ítulo 2"/>
          <p:cNvSpPr>
            <a:spLocks noGrp="1"/>
          </p:cNvSpPr>
          <p:nvPr>
            <p:ph type="subTitle" idx="1"/>
          </p:nvPr>
        </p:nvSpPr>
        <p:spPr>
          <a:xfrm>
            <a:off x="2279560" y="3755146"/>
            <a:ext cx="3788817" cy="1847164"/>
          </a:xfrm>
        </p:spPr>
        <p:txBody>
          <a:bodyPr>
            <a:normAutofit/>
          </a:bodyPr>
          <a:lstStyle/>
          <a:p>
            <a:r>
              <a:rPr lang="es-ES" sz="3600" b="1" dirty="0" smtClean="0">
                <a:ln w="12700">
                  <a:solidFill>
                    <a:schemeClr val="accent5"/>
                  </a:solidFill>
                  <a:prstDash val="solid"/>
                </a:ln>
                <a:pattFill prst="ltDnDiag">
                  <a:fgClr>
                    <a:schemeClr val="accent5">
                      <a:lumMod val="60000"/>
                      <a:lumOff val="40000"/>
                    </a:schemeClr>
                  </a:fgClr>
                  <a:bgClr>
                    <a:schemeClr val="bg1"/>
                  </a:bgClr>
                </a:pattFill>
              </a:rPr>
              <a:t>Los Cobras</a:t>
            </a:r>
            <a:endParaRPr lang="es-ES_tradnl" sz="36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4" name="Imagen 3"/>
          <p:cNvPicPr>
            <a:picLocks noChangeAspect="1"/>
          </p:cNvPicPr>
          <p:nvPr/>
        </p:nvPicPr>
        <p:blipFill>
          <a:blip r:embed="rId3"/>
          <a:stretch>
            <a:fillRect/>
          </a:stretch>
        </p:blipFill>
        <p:spPr>
          <a:xfrm>
            <a:off x="8330855" y="1388775"/>
            <a:ext cx="2960467" cy="2960467"/>
          </a:xfrm>
          <a:prstGeom prst="ellipse">
            <a:avLst/>
          </a:prstGeom>
          <a:ln>
            <a:noFill/>
          </a:ln>
          <a:effectLst>
            <a:softEdge rad="112500"/>
          </a:effectLst>
        </p:spPr>
      </p:pic>
    </p:spTree>
    <p:extLst>
      <p:ext uri="{BB962C8B-B14F-4D97-AF65-F5344CB8AC3E}">
        <p14:creationId xmlns:p14="http://schemas.microsoft.com/office/powerpoint/2010/main" val="2221824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584069"/>
            <a:ext cx="8610600" cy="1293028"/>
          </a:xfrm>
        </p:spPr>
        <p:txBody>
          <a:bodyPr/>
          <a:lstStyle/>
          <a:p>
            <a:r>
              <a:rPr lang="es-ES_tradnl" dirty="0" err="1"/>
              <a:t>Website</a:t>
            </a:r>
            <a:r>
              <a:rPr lang="es-ES_tradnl" dirty="0"/>
              <a:t> </a:t>
            </a:r>
            <a:r>
              <a:rPr lang="es-ES_tradnl" dirty="0" err="1"/>
              <a:t>analysis</a:t>
            </a:r>
            <a:r>
              <a:rPr lang="es-ES_tradnl" dirty="0"/>
              <a:t/>
            </a:r>
            <a:br>
              <a:rPr lang="es-ES_tradnl" dirty="0"/>
            </a:br>
            <a:r>
              <a:rPr lang="es-ES_tradnl" dirty="0"/>
              <a:t>www.avis.es</a:t>
            </a:r>
          </a:p>
        </p:txBody>
      </p:sp>
      <p:sp>
        <p:nvSpPr>
          <p:cNvPr id="3" name="Marcador de contenido 2"/>
          <p:cNvSpPr>
            <a:spLocks noGrp="1"/>
          </p:cNvSpPr>
          <p:nvPr>
            <p:ph idx="1"/>
          </p:nvPr>
        </p:nvSpPr>
        <p:spPr>
          <a:xfrm>
            <a:off x="685800" y="1877097"/>
            <a:ext cx="10820400" cy="4663440"/>
          </a:xfrm>
        </p:spPr>
        <p:txBody>
          <a:bodyPr>
            <a:normAutofit/>
          </a:bodyPr>
          <a:lstStyle/>
          <a:p>
            <a:pPr>
              <a:buFont typeface="Wingdings" panose="05000000000000000000" pitchFamily="2" charset="2"/>
              <a:buChar char="q"/>
            </a:pPr>
            <a:r>
              <a:rPr lang="en-US" dirty="0"/>
              <a:t>What site is this? (Is it clear enough</a:t>
            </a:r>
            <a:r>
              <a:rPr lang="en-US" dirty="0" smtClean="0"/>
              <a:t>?)</a:t>
            </a:r>
          </a:p>
          <a:p>
            <a:pPr lvl="1">
              <a:buFont typeface="Wingdings" panose="05000000000000000000" pitchFamily="2" charset="2"/>
              <a:buChar char="§"/>
            </a:pPr>
            <a:r>
              <a:rPr lang="es-ES_tradnl" dirty="0" err="1"/>
              <a:t>The</a:t>
            </a:r>
            <a:r>
              <a:rPr lang="es-ES_tradnl" dirty="0"/>
              <a:t> page </a:t>
            </a:r>
            <a:r>
              <a:rPr lang="es-ES_tradnl" dirty="0" err="1"/>
              <a:t>you</a:t>
            </a:r>
            <a:r>
              <a:rPr lang="es-ES_tradnl" dirty="0"/>
              <a:t> </a:t>
            </a:r>
            <a:r>
              <a:rPr lang="es-ES_tradnl" dirty="0" err="1"/>
              <a:t>have</a:t>
            </a:r>
            <a:r>
              <a:rPr lang="es-ES_tradnl" dirty="0"/>
              <a:t> </a:t>
            </a:r>
            <a:r>
              <a:rPr lang="es-ES_tradnl" dirty="0" err="1"/>
              <a:t>to</a:t>
            </a:r>
            <a:r>
              <a:rPr lang="es-ES_tradnl" dirty="0"/>
              <a:t> </a:t>
            </a:r>
            <a:r>
              <a:rPr lang="es-ES_tradnl" dirty="0" err="1"/>
              <a:t>analyze</a:t>
            </a:r>
            <a:r>
              <a:rPr lang="es-ES_tradnl" dirty="0"/>
              <a:t> </a:t>
            </a:r>
            <a:r>
              <a:rPr lang="es-ES_tradnl" dirty="0" err="1"/>
              <a:t>is</a:t>
            </a:r>
            <a:r>
              <a:rPr lang="es-ES_tradnl" dirty="0"/>
              <a:t> </a:t>
            </a:r>
            <a:r>
              <a:rPr lang="es-ES_tradnl" dirty="0" err="1"/>
              <a:t>to</a:t>
            </a:r>
            <a:r>
              <a:rPr lang="es-ES_tradnl" dirty="0"/>
              <a:t> </a:t>
            </a:r>
            <a:r>
              <a:rPr lang="es-ES_tradnl" dirty="0" err="1"/>
              <a:t>rent</a:t>
            </a:r>
            <a:r>
              <a:rPr lang="es-ES_tradnl" dirty="0"/>
              <a:t> cars. </a:t>
            </a:r>
            <a:r>
              <a:rPr lang="es-ES_tradnl" dirty="0" err="1"/>
              <a:t>It</a:t>
            </a:r>
            <a:r>
              <a:rPr lang="es-ES_tradnl" dirty="0"/>
              <a:t> </a:t>
            </a:r>
            <a:r>
              <a:rPr lang="es-ES_tradnl" dirty="0" err="1"/>
              <a:t>is</a:t>
            </a:r>
            <a:r>
              <a:rPr lang="es-ES_tradnl" dirty="0"/>
              <a:t> </a:t>
            </a:r>
            <a:r>
              <a:rPr lang="es-ES_tradnl" dirty="0" err="1"/>
              <a:t>very</a:t>
            </a:r>
            <a:r>
              <a:rPr lang="es-ES_tradnl" dirty="0"/>
              <a:t> </a:t>
            </a:r>
            <a:r>
              <a:rPr lang="es-ES_tradnl" dirty="0" err="1"/>
              <a:t>clear</a:t>
            </a:r>
            <a:r>
              <a:rPr lang="es-ES_tradnl" dirty="0"/>
              <a:t> and </a:t>
            </a:r>
            <a:r>
              <a:rPr lang="es-ES_tradnl" dirty="0" err="1" smtClean="0"/>
              <a:t>detailed</a:t>
            </a:r>
            <a:endParaRPr lang="es-ES_tradnl" dirty="0" smtClean="0"/>
          </a:p>
          <a:p>
            <a:pPr lvl="1">
              <a:buFont typeface="Wingdings" panose="05000000000000000000" pitchFamily="2" charset="2"/>
              <a:buChar char="q"/>
            </a:pPr>
            <a:endParaRPr lang="en-US" dirty="0"/>
          </a:p>
          <a:p>
            <a:pPr>
              <a:buFont typeface="Wingdings" panose="05000000000000000000" pitchFamily="2" charset="2"/>
              <a:buChar char="q"/>
            </a:pPr>
            <a:r>
              <a:rPr lang="en-US" dirty="0"/>
              <a:t>Does it follow conventions?</a:t>
            </a:r>
          </a:p>
          <a:p>
            <a:pPr lvl="1"/>
            <a:r>
              <a:rPr lang="en-US" dirty="0"/>
              <a:t>Menus, logos, content,…</a:t>
            </a:r>
          </a:p>
          <a:p>
            <a:pPr lvl="2"/>
            <a:r>
              <a:rPr lang="en-GB" dirty="0" smtClean="0"/>
              <a:t>Yes </a:t>
            </a:r>
            <a:r>
              <a:rPr lang="en-GB" dirty="0"/>
              <a:t>it does. The web site developments did an in-depth work. For example: when you do 2 and 3 tabs, two hidden links appears. Even they are using WAI-ARIA </a:t>
            </a:r>
            <a:r>
              <a:rPr lang="en-GB" dirty="0" smtClean="0"/>
              <a:t>statements</a:t>
            </a:r>
            <a:endParaRPr lang="en-GB" dirty="0"/>
          </a:p>
          <a:p>
            <a:pPr lvl="2"/>
            <a:r>
              <a:rPr lang="en-GB" dirty="0" smtClean="0"/>
              <a:t>*</a:t>
            </a:r>
            <a:r>
              <a:rPr lang="en-GB" b="1" dirty="0" smtClean="0"/>
              <a:t>WAI-ARIA</a:t>
            </a:r>
            <a:r>
              <a:rPr lang="en-GB" b="1" dirty="0"/>
              <a:t>, the Accessible Rich Internet Applications Suite</a:t>
            </a:r>
            <a:r>
              <a:rPr lang="en-GB" dirty="0"/>
              <a:t>, defines a way to make Web content and Web applications more accessible to people with disabilities. It especially helps with dynamic content and advanced user interface controls developed with Ajax, HTML, JavaScript, and related </a:t>
            </a:r>
            <a:r>
              <a:rPr lang="en-GB" dirty="0" smtClean="0"/>
              <a:t>technologies</a:t>
            </a:r>
          </a:p>
          <a:p>
            <a:pPr lvl="1"/>
            <a:r>
              <a:rPr lang="en-US" dirty="0" smtClean="0"/>
              <a:t>Are elements </a:t>
            </a:r>
            <a:r>
              <a:rPr lang="en-US" dirty="0"/>
              <a:t>clear enough? (Search inputs, icons, social networks</a:t>
            </a:r>
            <a:r>
              <a:rPr lang="en-US" dirty="0" smtClean="0"/>
              <a:t>,…)</a:t>
            </a:r>
          </a:p>
          <a:p>
            <a:pPr lvl="2"/>
            <a:r>
              <a:rPr lang="en-US" dirty="0" smtClean="0"/>
              <a:t>In the same home page has a search engine. As well as its menu header to make it accessible from any page or sublevel. It has few icons: save the company and icons belonging to the social networks </a:t>
            </a:r>
            <a:r>
              <a:rPr lang="en-US" dirty="0" err="1" smtClean="0"/>
              <a:t>thar</a:t>
            </a:r>
            <a:r>
              <a:rPr lang="en-US" dirty="0" smtClean="0"/>
              <a:t> are often almost as footnotes.</a:t>
            </a:r>
            <a:endParaRPr lang="en-US" dirty="0"/>
          </a:p>
          <a:p>
            <a:pPr lvl="2"/>
            <a:endParaRPr lang="es-ES_tradnl" dirty="0"/>
          </a:p>
          <a:p>
            <a:pPr marL="457200" lvl="1" indent="0">
              <a:buNone/>
            </a:pPr>
            <a:endParaRPr lang="en-US" dirty="0"/>
          </a:p>
          <a:p>
            <a:pPr marL="0" indent="0">
              <a:buNone/>
            </a:pPr>
            <a:endParaRPr lang="es-ES_tradnl" dirty="0"/>
          </a:p>
        </p:txBody>
      </p:sp>
    </p:spTree>
    <p:extLst>
      <p:ext uri="{BB962C8B-B14F-4D97-AF65-F5344CB8AC3E}">
        <p14:creationId xmlns:p14="http://schemas.microsoft.com/office/powerpoint/2010/main" val="1714792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Website</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analysis</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r>
            <a:b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www.avis.es</a:t>
            </a:r>
            <a:endParaRPr lang="es-ES_tradnl" dirty="0"/>
          </a:p>
        </p:txBody>
      </p:sp>
      <p:sp>
        <p:nvSpPr>
          <p:cNvPr id="3" name="Marcador de contenido 2"/>
          <p:cNvSpPr>
            <a:spLocks noGrp="1"/>
          </p:cNvSpPr>
          <p:nvPr>
            <p:ph idx="1"/>
          </p:nvPr>
        </p:nvSpPr>
        <p:spPr/>
        <p:txBody>
          <a:bodyPr/>
          <a:lstStyle/>
          <a:p>
            <a:r>
              <a:rPr lang="en-US" dirty="0"/>
              <a:t>Is the hierarchy evident (sections, subsections,…)? Can I see the major sections of the site? What options do I have at this level of the hierarchy</a:t>
            </a:r>
            <a:r>
              <a:rPr lang="en-US" dirty="0" smtClean="0"/>
              <a:t>?</a:t>
            </a:r>
          </a:p>
          <a:p>
            <a:pPr lvl="1"/>
            <a:r>
              <a:rPr lang="es-ES_tradnl" dirty="0"/>
              <a:t>Yes, </a:t>
            </a:r>
            <a:r>
              <a:rPr lang="es-ES_tradnl" dirty="0" err="1"/>
              <a:t>you</a:t>
            </a:r>
            <a:r>
              <a:rPr lang="es-ES_tradnl" dirty="0"/>
              <a:t> </a:t>
            </a:r>
            <a:r>
              <a:rPr lang="es-ES_tradnl" dirty="0" err="1"/>
              <a:t>have</a:t>
            </a:r>
            <a:r>
              <a:rPr lang="es-ES_tradnl" dirty="0"/>
              <a:t> de </a:t>
            </a:r>
            <a:r>
              <a:rPr lang="es-ES_tradnl" dirty="0" err="1"/>
              <a:t>navegation</a:t>
            </a:r>
            <a:r>
              <a:rPr lang="es-ES_tradnl" dirty="0"/>
              <a:t> bar in </a:t>
            </a:r>
            <a:r>
              <a:rPr lang="es-ES_tradnl" dirty="0" err="1"/>
              <a:t>the</a:t>
            </a:r>
            <a:r>
              <a:rPr lang="es-ES_tradnl" dirty="0"/>
              <a:t> home page </a:t>
            </a:r>
            <a:r>
              <a:rPr lang="es-ES_tradnl" dirty="0" err="1"/>
              <a:t>with</a:t>
            </a:r>
            <a:r>
              <a:rPr lang="es-ES_tradnl" dirty="0"/>
              <a:t> </a:t>
            </a:r>
            <a:r>
              <a:rPr lang="es-ES_tradnl" dirty="0" err="1"/>
              <a:t>the</a:t>
            </a:r>
            <a:r>
              <a:rPr lang="es-ES_tradnl" dirty="0"/>
              <a:t> </a:t>
            </a:r>
            <a:r>
              <a:rPr lang="es-ES_tradnl" dirty="0" err="1"/>
              <a:t>first</a:t>
            </a:r>
            <a:r>
              <a:rPr lang="es-ES_tradnl" dirty="0"/>
              <a:t> </a:t>
            </a:r>
            <a:r>
              <a:rPr lang="es-ES_tradnl" dirty="0" err="1"/>
              <a:t>level</a:t>
            </a:r>
            <a:r>
              <a:rPr lang="es-ES_tradnl" dirty="0"/>
              <a:t> and, </a:t>
            </a:r>
            <a:r>
              <a:rPr lang="es-ES_tradnl" dirty="0" err="1"/>
              <a:t>if</a:t>
            </a:r>
            <a:r>
              <a:rPr lang="es-ES_tradnl" dirty="0"/>
              <a:t> </a:t>
            </a:r>
            <a:r>
              <a:rPr lang="es-ES_tradnl" dirty="0" err="1"/>
              <a:t>you</a:t>
            </a:r>
            <a:r>
              <a:rPr lang="es-ES_tradnl" dirty="0"/>
              <a:t> </a:t>
            </a:r>
            <a:r>
              <a:rPr lang="es-ES_tradnl" dirty="0" err="1"/>
              <a:t>click</a:t>
            </a:r>
            <a:r>
              <a:rPr lang="es-ES_tradnl" dirty="0"/>
              <a:t> in </a:t>
            </a:r>
            <a:r>
              <a:rPr lang="es-ES_tradnl" dirty="0" err="1"/>
              <a:t>one</a:t>
            </a:r>
            <a:r>
              <a:rPr lang="es-ES_tradnl" dirty="0"/>
              <a:t> of </a:t>
            </a:r>
            <a:r>
              <a:rPr lang="es-ES_tradnl" dirty="0" err="1"/>
              <a:t>them</a:t>
            </a:r>
            <a:r>
              <a:rPr lang="es-ES_tradnl" dirty="0"/>
              <a:t>, </a:t>
            </a:r>
            <a:r>
              <a:rPr lang="es-ES_tradnl" dirty="0" err="1"/>
              <a:t>you</a:t>
            </a:r>
            <a:r>
              <a:rPr lang="es-ES_tradnl" dirty="0"/>
              <a:t> </a:t>
            </a:r>
            <a:r>
              <a:rPr lang="es-ES_tradnl" dirty="0" err="1"/>
              <a:t>will</a:t>
            </a:r>
            <a:r>
              <a:rPr lang="es-ES_tradnl" dirty="0"/>
              <a:t> </a:t>
            </a:r>
            <a:r>
              <a:rPr lang="es-ES_tradnl" dirty="0" err="1"/>
              <a:t>go</a:t>
            </a:r>
            <a:r>
              <a:rPr lang="es-ES_tradnl" dirty="0"/>
              <a:t> </a:t>
            </a:r>
            <a:r>
              <a:rPr lang="es-ES_tradnl" dirty="0" err="1"/>
              <a:t>to</a:t>
            </a:r>
            <a:r>
              <a:rPr lang="es-ES_tradnl" dirty="0"/>
              <a:t> </a:t>
            </a:r>
            <a:r>
              <a:rPr lang="es-ES_tradnl" dirty="0" err="1"/>
              <a:t>the</a:t>
            </a:r>
            <a:r>
              <a:rPr lang="es-ES_tradnl" dirty="0"/>
              <a:t> </a:t>
            </a:r>
            <a:r>
              <a:rPr lang="es-ES_tradnl" dirty="0" err="1"/>
              <a:t>second</a:t>
            </a:r>
            <a:r>
              <a:rPr lang="es-ES_tradnl" dirty="0"/>
              <a:t> </a:t>
            </a:r>
            <a:r>
              <a:rPr lang="es-ES_tradnl" dirty="0" err="1" smtClean="0"/>
              <a:t>level</a:t>
            </a:r>
            <a:endParaRPr lang="es-ES_tradnl" dirty="0"/>
          </a:p>
          <a:p>
            <a:pPr lvl="1"/>
            <a:endParaRPr lang="es-ES" dirty="0"/>
          </a:p>
          <a:p>
            <a:r>
              <a:rPr lang="es-ES" sz="2400" b="1" dirty="0"/>
              <a:t>Are </a:t>
            </a:r>
            <a:r>
              <a:rPr lang="es-ES" sz="2400" b="1" dirty="0" err="1"/>
              <a:t>the</a:t>
            </a:r>
            <a:r>
              <a:rPr lang="es-ES" sz="2400" b="1" dirty="0"/>
              <a:t> </a:t>
            </a:r>
            <a:r>
              <a:rPr lang="es-ES" sz="2400" dirty="0" err="1"/>
              <a:t>pages</a:t>
            </a:r>
            <a:r>
              <a:rPr lang="es-ES" sz="2400" b="1" dirty="0"/>
              <a:t> </a:t>
            </a:r>
            <a:r>
              <a:rPr lang="es-ES" sz="2400" b="1" dirty="0" err="1"/>
              <a:t>divided</a:t>
            </a:r>
            <a:r>
              <a:rPr lang="es-ES" sz="2400" b="1" dirty="0"/>
              <a:t> in </a:t>
            </a:r>
            <a:r>
              <a:rPr lang="es-ES" sz="2400" b="1" dirty="0" err="1"/>
              <a:t>well</a:t>
            </a:r>
            <a:r>
              <a:rPr lang="es-ES" sz="2400" b="1" dirty="0"/>
              <a:t> </a:t>
            </a:r>
            <a:r>
              <a:rPr lang="es-ES" sz="2400" b="1" dirty="0" err="1"/>
              <a:t>defined</a:t>
            </a:r>
            <a:r>
              <a:rPr lang="es-ES" sz="2400" b="1" dirty="0"/>
              <a:t> </a:t>
            </a:r>
            <a:r>
              <a:rPr lang="es-ES" sz="2400" b="1" dirty="0" err="1"/>
              <a:t>sections</a:t>
            </a:r>
            <a:r>
              <a:rPr lang="es-ES" sz="2400" b="1" dirty="0"/>
              <a:t> / </a:t>
            </a:r>
            <a:r>
              <a:rPr lang="es-ES" sz="2400" b="1" dirty="0" err="1" smtClean="0"/>
              <a:t>layers</a:t>
            </a:r>
            <a:r>
              <a:rPr lang="es-ES" sz="2400" b="1" dirty="0" smtClean="0"/>
              <a:t>?</a:t>
            </a:r>
            <a:endParaRPr lang="es-ES_tradnl" sz="2400" b="1" dirty="0"/>
          </a:p>
          <a:p>
            <a:pPr lvl="1"/>
            <a:r>
              <a:rPr lang="es-ES_tradnl" dirty="0" smtClean="0"/>
              <a:t>Yes</a:t>
            </a:r>
            <a:r>
              <a:rPr lang="es-ES_tradnl" dirty="0"/>
              <a:t>. </a:t>
            </a:r>
            <a:r>
              <a:rPr lang="es-ES_tradnl" dirty="0" err="1"/>
              <a:t>They</a:t>
            </a:r>
            <a:r>
              <a:rPr lang="es-ES_tradnl" dirty="0"/>
              <a:t> </a:t>
            </a:r>
            <a:r>
              <a:rPr lang="es-ES_tradnl" dirty="0" err="1"/>
              <a:t>have</a:t>
            </a:r>
            <a:r>
              <a:rPr lang="es-ES_tradnl" dirty="0"/>
              <a:t> a </a:t>
            </a:r>
            <a:r>
              <a:rPr lang="es-ES_tradnl" dirty="0" err="1"/>
              <a:t>header</a:t>
            </a:r>
            <a:r>
              <a:rPr lang="es-ES_tradnl" dirty="0"/>
              <a:t> </a:t>
            </a:r>
            <a:r>
              <a:rPr lang="es-ES_tradnl" dirty="0" err="1"/>
              <a:t>with</a:t>
            </a:r>
            <a:r>
              <a:rPr lang="es-ES_tradnl" dirty="0"/>
              <a:t> a </a:t>
            </a:r>
            <a:r>
              <a:rPr lang="es-ES_tradnl" dirty="0" err="1"/>
              <a:t>main</a:t>
            </a:r>
            <a:r>
              <a:rPr lang="es-ES_tradnl" dirty="0"/>
              <a:t> </a:t>
            </a:r>
            <a:r>
              <a:rPr lang="es-ES_tradnl" dirty="0" err="1"/>
              <a:t>menu</a:t>
            </a:r>
            <a:r>
              <a:rPr lang="es-ES_tradnl" dirty="0"/>
              <a:t>. And </a:t>
            </a:r>
            <a:r>
              <a:rPr lang="es-ES_tradnl" dirty="0" err="1"/>
              <a:t>depending</a:t>
            </a:r>
            <a:r>
              <a:rPr lang="es-ES_tradnl" dirty="0"/>
              <a:t> </a:t>
            </a:r>
            <a:r>
              <a:rPr lang="es-ES_tradnl" dirty="0" err="1"/>
              <a:t>on</a:t>
            </a:r>
            <a:r>
              <a:rPr lang="es-ES_tradnl" dirty="0"/>
              <a:t> </a:t>
            </a:r>
            <a:r>
              <a:rPr lang="es-ES_tradnl" dirty="0" err="1"/>
              <a:t>where</a:t>
            </a:r>
            <a:r>
              <a:rPr lang="es-ES_tradnl" dirty="0"/>
              <a:t> </a:t>
            </a:r>
            <a:r>
              <a:rPr lang="es-ES_tradnl" dirty="0" err="1" smtClean="0"/>
              <a:t>we</a:t>
            </a:r>
            <a:r>
              <a:rPr lang="es-ES_tradnl" dirty="0" smtClean="0"/>
              <a:t> </a:t>
            </a:r>
            <a:r>
              <a:rPr lang="es-ES_tradnl" dirty="0"/>
              <a:t>are page </a:t>
            </a:r>
            <a:r>
              <a:rPr lang="es-ES_tradnl" dirty="0" err="1"/>
              <a:t>will</a:t>
            </a:r>
            <a:r>
              <a:rPr lang="es-ES_tradnl" dirty="0"/>
              <a:t> </a:t>
            </a:r>
            <a:r>
              <a:rPr lang="es-ES_tradnl" dirty="0" err="1"/>
              <a:t>have</a:t>
            </a:r>
            <a:r>
              <a:rPr lang="es-ES_tradnl" dirty="0"/>
              <a:t> a </a:t>
            </a:r>
            <a:r>
              <a:rPr lang="es-ES_tradnl" dirty="0" err="1"/>
              <a:t>submenu</a:t>
            </a:r>
            <a:r>
              <a:rPr lang="es-ES_tradnl" dirty="0"/>
              <a:t>. And </a:t>
            </a:r>
            <a:r>
              <a:rPr lang="es-ES_tradnl" dirty="0" err="1"/>
              <a:t>then</a:t>
            </a:r>
            <a:r>
              <a:rPr lang="es-ES_tradnl" dirty="0"/>
              <a:t> </a:t>
            </a:r>
            <a:r>
              <a:rPr lang="es-ES_tradnl" dirty="0" err="1"/>
              <a:t>the</a:t>
            </a:r>
            <a:r>
              <a:rPr lang="es-ES_tradnl" dirty="0"/>
              <a:t> </a:t>
            </a:r>
            <a:r>
              <a:rPr lang="es-ES_tradnl" dirty="0" err="1"/>
              <a:t>content</a:t>
            </a:r>
            <a:r>
              <a:rPr lang="es-ES_tradnl" dirty="0"/>
              <a:t>. </a:t>
            </a:r>
            <a:r>
              <a:rPr lang="es-ES_tradnl" dirty="0" err="1"/>
              <a:t>Followed</a:t>
            </a:r>
            <a:r>
              <a:rPr lang="es-ES_tradnl" dirty="0"/>
              <a:t> </a:t>
            </a:r>
            <a:r>
              <a:rPr lang="es-ES_tradnl" dirty="0" err="1"/>
              <a:t>by</a:t>
            </a:r>
            <a:r>
              <a:rPr lang="es-ES_tradnl" dirty="0"/>
              <a:t> </a:t>
            </a:r>
            <a:r>
              <a:rPr lang="es-ES_tradnl" dirty="0" err="1" smtClean="0"/>
              <a:t>advertising</a:t>
            </a:r>
            <a:r>
              <a:rPr lang="es-ES_tradnl" dirty="0" smtClean="0"/>
              <a:t> </a:t>
            </a:r>
            <a:r>
              <a:rPr lang="es-ES_tradnl" dirty="0"/>
              <a:t>and </a:t>
            </a:r>
            <a:r>
              <a:rPr lang="es-ES_tradnl" dirty="0" err="1"/>
              <a:t>promotions</a:t>
            </a:r>
            <a:r>
              <a:rPr lang="es-ES_tradnl" dirty="0"/>
              <a:t> and </a:t>
            </a:r>
            <a:r>
              <a:rPr lang="es-ES_tradnl" dirty="0" err="1"/>
              <a:t>other</a:t>
            </a:r>
            <a:r>
              <a:rPr lang="es-ES_tradnl" dirty="0"/>
              <a:t> general </a:t>
            </a:r>
            <a:r>
              <a:rPr lang="es-ES_tradnl" dirty="0" err="1"/>
              <a:t>information</a:t>
            </a:r>
            <a:r>
              <a:rPr lang="es-ES_tradnl" dirty="0"/>
              <a:t> </a:t>
            </a:r>
            <a:r>
              <a:rPr lang="es-ES_tradnl" dirty="0" err="1"/>
              <a:t>section</a:t>
            </a:r>
            <a:r>
              <a:rPr lang="es-ES_tradnl" dirty="0"/>
              <a:t> of </a:t>
            </a:r>
            <a:r>
              <a:rPr lang="es-ES_tradnl" dirty="0" err="1" smtClean="0"/>
              <a:t>the</a:t>
            </a:r>
            <a:r>
              <a:rPr lang="es-ES_tradnl" dirty="0" smtClean="0"/>
              <a:t> </a:t>
            </a:r>
            <a:r>
              <a:rPr lang="es-ES_tradnl" dirty="0" err="1"/>
              <a:t>Company</a:t>
            </a:r>
            <a:endParaRPr lang="es-ES_tradnl" dirty="0"/>
          </a:p>
          <a:p>
            <a:pPr lvl="1"/>
            <a:endParaRPr lang="en-US" dirty="0" smtClean="0"/>
          </a:p>
          <a:p>
            <a:pPr lvl="1"/>
            <a:endParaRPr lang="en-US" dirty="0"/>
          </a:p>
          <a:p>
            <a:endParaRPr lang="es-ES_tradnl" dirty="0"/>
          </a:p>
        </p:txBody>
      </p:sp>
    </p:spTree>
    <p:extLst>
      <p:ext uri="{BB962C8B-B14F-4D97-AF65-F5344CB8AC3E}">
        <p14:creationId xmlns:p14="http://schemas.microsoft.com/office/powerpoint/2010/main" val="2222911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Website</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analysis</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r>
            <a:b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www.avis.es</a:t>
            </a:r>
            <a:endParaRPr lang="es-ES_tradnl" dirty="0"/>
          </a:p>
        </p:txBody>
      </p:sp>
      <p:sp>
        <p:nvSpPr>
          <p:cNvPr id="3" name="Marcador de contenido 2"/>
          <p:cNvSpPr>
            <a:spLocks noGrp="1"/>
          </p:cNvSpPr>
          <p:nvPr>
            <p:ph idx="1"/>
          </p:nvPr>
        </p:nvSpPr>
        <p:spPr/>
        <p:txBody>
          <a:bodyPr>
            <a:normAutofit fontScale="85000" lnSpcReduction="20000"/>
          </a:bodyPr>
          <a:lstStyle/>
          <a:p>
            <a:r>
              <a:rPr lang="en-US" dirty="0" smtClean="0"/>
              <a:t>Can </a:t>
            </a:r>
            <a:r>
              <a:rPr lang="en-US" dirty="0"/>
              <a:t>you distinguish links and </a:t>
            </a:r>
            <a:r>
              <a:rPr lang="en-US" dirty="0" smtClean="0"/>
              <a:t>buttons?</a:t>
            </a:r>
          </a:p>
          <a:p>
            <a:pPr lvl="1"/>
            <a:r>
              <a:rPr lang="es-ES_tradnl" dirty="0" smtClean="0"/>
              <a:t>Yes</a:t>
            </a:r>
            <a:r>
              <a:rPr lang="es-ES_tradnl" dirty="0"/>
              <a:t>, </a:t>
            </a:r>
            <a:r>
              <a:rPr lang="es-ES_tradnl" dirty="0" err="1"/>
              <a:t>the</a:t>
            </a:r>
            <a:r>
              <a:rPr lang="es-ES_tradnl" dirty="0"/>
              <a:t> </a:t>
            </a:r>
            <a:r>
              <a:rPr lang="es-ES_tradnl" dirty="0" err="1"/>
              <a:t>buttons</a:t>
            </a:r>
            <a:r>
              <a:rPr lang="es-ES_tradnl" dirty="0"/>
              <a:t> </a:t>
            </a:r>
            <a:r>
              <a:rPr lang="es-ES_tradnl" dirty="0" err="1"/>
              <a:t>have</a:t>
            </a:r>
            <a:r>
              <a:rPr lang="es-ES_tradnl" dirty="0"/>
              <a:t> a </a:t>
            </a:r>
            <a:r>
              <a:rPr lang="es-ES_tradnl" dirty="0" err="1"/>
              <a:t>distinctive</a:t>
            </a:r>
            <a:r>
              <a:rPr lang="es-ES_tradnl" dirty="0"/>
              <a:t> color </a:t>
            </a:r>
            <a:r>
              <a:rPr lang="es-ES_tradnl" dirty="0" err="1"/>
              <a:t>with</a:t>
            </a:r>
            <a:r>
              <a:rPr lang="es-ES_tradnl" dirty="0"/>
              <a:t> a 3D </a:t>
            </a:r>
            <a:r>
              <a:rPr lang="es-ES_tradnl" dirty="0" err="1"/>
              <a:t>form</a:t>
            </a:r>
            <a:r>
              <a:rPr lang="es-ES_tradnl" dirty="0"/>
              <a:t> </a:t>
            </a:r>
          </a:p>
          <a:p>
            <a:pPr marL="0" indent="0">
              <a:buNone/>
            </a:pPr>
            <a:endParaRPr lang="en-US" dirty="0"/>
          </a:p>
          <a:p>
            <a:r>
              <a:rPr lang="en-US" dirty="0"/>
              <a:t>Is there any content that distracts the user</a:t>
            </a:r>
            <a:r>
              <a:rPr lang="en-US" dirty="0" smtClean="0"/>
              <a:t>?</a:t>
            </a:r>
          </a:p>
          <a:p>
            <a:pPr lvl="1"/>
            <a:r>
              <a:rPr lang="en-US" dirty="0" smtClean="0"/>
              <a:t> </a:t>
            </a:r>
            <a:r>
              <a:rPr lang="es-ES_tradnl" dirty="0"/>
              <a:t>Yes, a </a:t>
            </a:r>
            <a:r>
              <a:rPr lang="es-ES_tradnl" dirty="0" err="1"/>
              <a:t>floating</a:t>
            </a:r>
            <a:r>
              <a:rPr lang="es-ES_tradnl" dirty="0"/>
              <a:t> chat bar in </a:t>
            </a:r>
            <a:r>
              <a:rPr lang="es-ES_tradnl" dirty="0" err="1"/>
              <a:t>the</a:t>
            </a:r>
            <a:r>
              <a:rPr lang="es-ES_tradnl" dirty="0"/>
              <a:t> </a:t>
            </a:r>
            <a:r>
              <a:rPr lang="es-ES_tradnl" dirty="0" err="1"/>
              <a:t>left</a:t>
            </a:r>
            <a:r>
              <a:rPr lang="es-ES_tradnl" dirty="0"/>
              <a:t> </a:t>
            </a:r>
            <a:r>
              <a:rPr lang="es-ES_tradnl" dirty="0" err="1"/>
              <a:t>side</a:t>
            </a:r>
            <a:r>
              <a:rPr lang="es-ES_tradnl" dirty="0"/>
              <a:t>.</a:t>
            </a:r>
          </a:p>
          <a:p>
            <a:endParaRPr lang="en-US" dirty="0"/>
          </a:p>
          <a:p>
            <a:r>
              <a:rPr lang="en-US" dirty="0"/>
              <a:t>Is the content structured</a:t>
            </a:r>
            <a:r>
              <a:rPr lang="en-US" dirty="0" smtClean="0"/>
              <a:t>?</a:t>
            </a:r>
          </a:p>
          <a:p>
            <a:pPr lvl="1"/>
            <a:r>
              <a:rPr lang="es-ES_tradnl" dirty="0"/>
              <a:t>Yes, </a:t>
            </a:r>
            <a:r>
              <a:rPr lang="es-ES_tradnl" dirty="0" err="1"/>
              <a:t>there</a:t>
            </a:r>
            <a:r>
              <a:rPr lang="es-ES_tradnl" dirty="0"/>
              <a:t> </a:t>
            </a:r>
            <a:r>
              <a:rPr lang="es-ES_tradnl" dirty="0" err="1"/>
              <a:t>is</a:t>
            </a:r>
            <a:r>
              <a:rPr lang="es-ES_tradnl" dirty="0"/>
              <a:t> </a:t>
            </a:r>
            <a:r>
              <a:rPr lang="es-ES_tradnl" dirty="0" err="1"/>
              <a:t>the</a:t>
            </a:r>
            <a:r>
              <a:rPr lang="es-ES_tradnl" dirty="0"/>
              <a:t> head, </a:t>
            </a:r>
            <a:r>
              <a:rPr lang="es-ES_tradnl" dirty="0" err="1"/>
              <a:t>where</a:t>
            </a:r>
            <a:r>
              <a:rPr lang="es-ES_tradnl" dirty="0"/>
              <a:t> </a:t>
            </a:r>
            <a:r>
              <a:rPr lang="es-ES_tradnl" dirty="0" err="1"/>
              <a:t>you</a:t>
            </a:r>
            <a:r>
              <a:rPr lang="es-ES_tradnl" dirty="0"/>
              <a:t> can </a:t>
            </a:r>
            <a:r>
              <a:rPr lang="es-ES_tradnl" dirty="0" err="1"/>
              <a:t>find</a:t>
            </a:r>
            <a:r>
              <a:rPr lang="es-ES_tradnl" dirty="0"/>
              <a:t> </a:t>
            </a:r>
            <a:r>
              <a:rPr lang="es-ES_tradnl" dirty="0" err="1"/>
              <a:t>the</a:t>
            </a:r>
            <a:r>
              <a:rPr lang="es-ES_tradnl" dirty="0"/>
              <a:t> </a:t>
            </a:r>
            <a:r>
              <a:rPr lang="es-ES_tradnl" dirty="0" err="1"/>
              <a:t>different</a:t>
            </a:r>
            <a:r>
              <a:rPr lang="es-ES_tradnl" dirty="0"/>
              <a:t> </a:t>
            </a:r>
            <a:r>
              <a:rPr lang="es-ES_tradnl" dirty="0" err="1"/>
              <a:t>sections</a:t>
            </a:r>
            <a:r>
              <a:rPr lang="es-ES_tradnl" dirty="0"/>
              <a:t>, </a:t>
            </a:r>
            <a:r>
              <a:rPr lang="es-ES_tradnl" dirty="0" err="1"/>
              <a:t>the</a:t>
            </a:r>
            <a:r>
              <a:rPr lang="es-ES_tradnl" dirty="0"/>
              <a:t> </a:t>
            </a:r>
            <a:r>
              <a:rPr lang="es-ES_tradnl" dirty="0" err="1"/>
              <a:t>body</a:t>
            </a:r>
            <a:r>
              <a:rPr lang="es-ES_tradnl" dirty="0"/>
              <a:t> </a:t>
            </a:r>
            <a:r>
              <a:rPr lang="es-ES_tradnl" dirty="0" err="1"/>
              <a:t>where</a:t>
            </a:r>
            <a:r>
              <a:rPr lang="es-ES_tradnl" dirty="0"/>
              <a:t> shows </a:t>
            </a:r>
            <a:r>
              <a:rPr lang="es-ES_tradnl" dirty="0" err="1"/>
              <a:t>the</a:t>
            </a:r>
            <a:r>
              <a:rPr lang="es-ES_tradnl" dirty="0"/>
              <a:t> </a:t>
            </a:r>
            <a:r>
              <a:rPr lang="es-ES_tradnl" dirty="0" err="1"/>
              <a:t>content</a:t>
            </a:r>
            <a:r>
              <a:rPr lang="es-ES_tradnl" dirty="0"/>
              <a:t> and in </a:t>
            </a:r>
            <a:r>
              <a:rPr lang="es-ES_tradnl" dirty="0" err="1"/>
              <a:t>the</a:t>
            </a:r>
            <a:r>
              <a:rPr lang="es-ES_tradnl" dirty="0"/>
              <a:t> </a:t>
            </a:r>
            <a:r>
              <a:rPr lang="es-ES_tradnl" dirty="0" err="1"/>
              <a:t>bottom</a:t>
            </a:r>
            <a:r>
              <a:rPr lang="es-ES_tradnl" dirty="0"/>
              <a:t> </a:t>
            </a:r>
            <a:r>
              <a:rPr lang="es-ES_tradnl" dirty="0" err="1"/>
              <a:t>the</a:t>
            </a:r>
            <a:r>
              <a:rPr lang="es-ES_tradnl" dirty="0"/>
              <a:t> page </a:t>
            </a:r>
            <a:r>
              <a:rPr lang="es-ES_tradnl" dirty="0" err="1"/>
              <a:t>the</a:t>
            </a:r>
            <a:r>
              <a:rPr lang="es-ES_tradnl" dirty="0"/>
              <a:t> </a:t>
            </a:r>
            <a:r>
              <a:rPr lang="es-ES_tradnl" dirty="0" err="1"/>
              <a:t>site</a:t>
            </a:r>
            <a:r>
              <a:rPr lang="es-ES_tradnl" dirty="0"/>
              <a:t> </a:t>
            </a:r>
            <a:r>
              <a:rPr lang="es-ES_tradnl" dirty="0" err="1"/>
              <a:t>you</a:t>
            </a:r>
            <a:r>
              <a:rPr lang="es-ES_tradnl" dirty="0"/>
              <a:t> can </a:t>
            </a:r>
            <a:r>
              <a:rPr lang="es-ES_tradnl" dirty="0" err="1"/>
              <a:t>see</a:t>
            </a:r>
            <a:r>
              <a:rPr lang="es-ES_tradnl" dirty="0"/>
              <a:t> </a:t>
            </a:r>
            <a:r>
              <a:rPr lang="es-ES_tradnl" dirty="0" err="1"/>
              <a:t>FAQs</a:t>
            </a:r>
            <a:r>
              <a:rPr lang="es-ES_tradnl" dirty="0"/>
              <a:t>, </a:t>
            </a:r>
            <a:r>
              <a:rPr lang="es-ES_tradnl" dirty="0" err="1"/>
              <a:t>contact</a:t>
            </a:r>
            <a:r>
              <a:rPr lang="es-ES_tradnl" dirty="0"/>
              <a:t> links, </a:t>
            </a:r>
            <a:r>
              <a:rPr lang="es-ES_tradnl" dirty="0" err="1"/>
              <a:t>privacy</a:t>
            </a:r>
            <a:r>
              <a:rPr lang="es-ES_tradnl" dirty="0"/>
              <a:t> </a:t>
            </a:r>
            <a:r>
              <a:rPr lang="es-ES_tradnl" dirty="0" err="1"/>
              <a:t>politics</a:t>
            </a:r>
            <a:r>
              <a:rPr lang="es-ES_tradnl" dirty="0"/>
              <a:t> etc.</a:t>
            </a:r>
          </a:p>
          <a:p>
            <a:pPr lvl="1"/>
            <a:endParaRPr lang="en-US" dirty="0"/>
          </a:p>
          <a:p>
            <a:r>
              <a:rPr lang="en-US" dirty="0"/>
              <a:t>Are there any search options? Are they clear enough</a:t>
            </a:r>
            <a:r>
              <a:rPr lang="en-US" dirty="0" smtClean="0"/>
              <a:t>?</a:t>
            </a:r>
          </a:p>
          <a:p>
            <a:pPr lvl="1"/>
            <a:r>
              <a:rPr lang="es-ES_tradnl" dirty="0" err="1"/>
              <a:t>The</a:t>
            </a:r>
            <a:r>
              <a:rPr lang="es-ES_tradnl" dirty="0"/>
              <a:t> </a:t>
            </a:r>
            <a:r>
              <a:rPr lang="es-ES_tradnl" dirty="0" err="1"/>
              <a:t>website</a:t>
            </a:r>
            <a:r>
              <a:rPr lang="es-ES_tradnl" dirty="0"/>
              <a:t> has a </a:t>
            </a:r>
            <a:r>
              <a:rPr lang="es-ES_tradnl" dirty="0" err="1"/>
              <a:t>search</a:t>
            </a:r>
            <a:r>
              <a:rPr lang="es-ES_tradnl" dirty="0"/>
              <a:t> </a:t>
            </a:r>
            <a:r>
              <a:rPr lang="es-ES_tradnl" dirty="0" err="1"/>
              <a:t>engine</a:t>
            </a:r>
            <a:r>
              <a:rPr lang="es-ES_tradnl" dirty="0"/>
              <a:t>. </a:t>
            </a:r>
            <a:r>
              <a:rPr lang="es-ES_tradnl" dirty="0" err="1"/>
              <a:t>It</a:t>
            </a:r>
            <a:r>
              <a:rPr lang="es-ES_tradnl" dirty="0"/>
              <a:t> </a:t>
            </a:r>
            <a:r>
              <a:rPr lang="es-ES_tradnl" dirty="0" err="1"/>
              <a:t>is</a:t>
            </a:r>
            <a:r>
              <a:rPr lang="es-ES_tradnl" dirty="0"/>
              <a:t> </a:t>
            </a:r>
            <a:r>
              <a:rPr lang="es-ES_tradnl" dirty="0" err="1"/>
              <a:t>present</a:t>
            </a:r>
            <a:r>
              <a:rPr lang="es-ES_tradnl" dirty="0"/>
              <a:t> in </a:t>
            </a:r>
            <a:r>
              <a:rPr lang="es-ES_tradnl" dirty="0" err="1"/>
              <a:t>the</a:t>
            </a:r>
            <a:r>
              <a:rPr lang="es-ES_tradnl" dirty="0"/>
              <a:t> top </a:t>
            </a:r>
            <a:r>
              <a:rPr lang="es-ES_tradnl" dirty="0" err="1"/>
              <a:t>menu</a:t>
            </a:r>
            <a:r>
              <a:rPr lang="es-ES_tradnl" dirty="0"/>
              <a:t>. </a:t>
            </a:r>
            <a:r>
              <a:rPr lang="es-ES_tradnl" dirty="0" err="1"/>
              <a:t>By</a:t>
            </a:r>
            <a:r>
              <a:rPr lang="es-ES_tradnl" dirty="0"/>
              <a:t> </a:t>
            </a:r>
            <a:r>
              <a:rPr lang="es-ES_tradnl" dirty="0" err="1"/>
              <a:t>testing</a:t>
            </a:r>
            <a:r>
              <a:rPr lang="es-ES_tradnl" dirty="0"/>
              <a:t>, I </a:t>
            </a:r>
            <a:r>
              <a:rPr lang="es-ES_tradnl" dirty="0" err="1"/>
              <a:t>tried</a:t>
            </a:r>
            <a:r>
              <a:rPr lang="es-ES_tradnl" dirty="0"/>
              <a:t> </a:t>
            </a:r>
            <a:r>
              <a:rPr lang="es-ES_tradnl" dirty="0" err="1"/>
              <a:t>to</a:t>
            </a:r>
            <a:r>
              <a:rPr lang="es-ES_tradnl" dirty="0"/>
              <a:t> </a:t>
            </a:r>
            <a:r>
              <a:rPr lang="es-ES_tradnl" dirty="0" err="1"/>
              <a:t>find</a:t>
            </a:r>
            <a:r>
              <a:rPr lang="es-ES_tradnl" dirty="0"/>
              <a:t> </a:t>
            </a:r>
            <a:r>
              <a:rPr lang="es-ES_tradnl" dirty="0" err="1"/>
              <a:t>something</a:t>
            </a:r>
            <a:r>
              <a:rPr lang="es-ES_tradnl" dirty="0"/>
              <a:t> and </a:t>
            </a:r>
            <a:r>
              <a:rPr lang="es-ES_tradnl" dirty="0" err="1"/>
              <a:t>found</a:t>
            </a:r>
            <a:r>
              <a:rPr lang="es-ES_tradnl" dirty="0"/>
              <a:t> </a:t>
            </a:r>
            <a:r>
              <a:rPr lang="es-ES_tradnl" dirty="0" err="1"/>
              <a:t>nothing</a:t>
            </a:r>
            <a:r>
              <a:rPr lang="es-ES_tradnl" dirty="0"/>
              <a:t>.</a:t>
            </a:r>
          </a:p>
          <a:p>
            <a:endParaRPr lang="en-US" dirty="0"/>
          </a:p>
          <a:p>
            <a:endParaRPr lang="es-ES_tradnl" dirty="0"/>
          </a:p>
        </p:txBody>
      </p:sp>
    </p:spTree>
    <p:extLst>
      <p:ext uri="{BB962C8B-B14F-4D97-AF65-F5344CB8AC3E}">
        <p14:creationId xmlns:p14="http://schemas.microsoft.com/office/powerpoint/2010/main" val="3077087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82721" y="339370"/>
            <a:ext cx="8610600" cy="1293028"/>
          </a:xfrm>
        </p:spPr>
        <p:txBody>
          <a:bodyPr/>
          <a:lstStyle/>
          <a:p>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Prototyping</a:t>
            </a:r>
            <a:r>
              <a:rPr lang="es-ES_tradnl" dirty="0"/>
              <a:t/>
            </a:r>
            <a:br>
              <a:rPr lang="es-ES_tradnl" dirty="0"/>
            </a:br>
            <a:endParaRPr lang="es-ES_tradnl" dirty="0"/>
          </a:p>
        </p:txBody>
      </p:sp>
      <p:pic>
        <p:nvPicPr>
          <p:cNvPr id="4" name="Marcador de contenido 3"/>
          <p:cNvPicPr>
            <a:picLocks noGrp="1" noChangeAspect="1"/>
          </p:cNvPicPr>
          <p:nvPr>
            <p:ph idx="1"/>
          </p:nvPr>
        </p:nvPicPr>
        <p:blipFill>
          <a:blip r:embed="rId2"/>
          <a:stretch>
            <a:fillRect/>
          </a:stretch>
        </p:blipFill>
        <p:spPr>
          <a:xfrm>
            <a:off x="579550" y="1159100"/>
            <a:ext cx="6774287" cy="5567282"/>
          </a:xfrm>
          <a:prstGeom prst="rect">
            <a:avLst/>
          </a:prstGeom>
        </p:spPr>
      </p:pic>
    </p:spTree>
    <p:extLst>
      <p:ext uri="{BB962C8B-B14F-4D97-AF65-F5344CB8AC3E}">
        <p14:creationId xmlns:p14="http://schemas.microsoft.com/office/powerpoint/2010/main" val="1305861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66727" y="438945"/>
            <a:ext cx="1563710" cy="446242"/>
          </a:xfrm>
        </p:spPr>
        <p:txBody>
          <a:bodyPr>
            <a:normAutofit fontScale="90000"/>
          </a:bodyPr>
          <a:lstStyle/>
          <a:p>
            <a:r>
              <a:rPr lang="es-ES"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LEVEL 1</a:t>
            </a:r>
            <a:endPar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Marcador de contenido 3"/>
          <p:cNvPicPr>
            <a:picLocks noGrp="1" noChangeAspect="1"/>
          </p:cNvPicPr>
          <p:nvPr>
            <p:ph idx="1"/>
          </p:nvPr>
        </p:nvPicPr>
        <p:blipFill>
          <a:blip r:embed="rId2"/>
          <a:stretch>
            <a:fillRect/>
          </a:stretch>
        </p:blipFill>
        <p:spPr>
          <a:xfrm>
            <a:off x="489398" y="438945"/>
            <a:ext cx="6877318" cy="6200114"/>
          </a:xfrm>
          <a:prstGeom prst="rect">
            <a:avLst/>
          </a:prstGeom>
        </p:spPr>
      </p:pic>
    </p:spTree>
    <p:extLst>
      <p:ext uri="{BB962C8B-B14F-4D97-AF65-F5344CB8AC3E}">
        <p14:creationId xmlns:p14="http://schemas.microsoft.com/office/powerpoint/2010/main" val="103410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
            </a:r>
            <a:br>
              <a:rPr lang="es-ES_tradnl" dirty="0"/>
            </a:br>
            <a:endParaRPr lang="es-ES_tradnl" dirty="0"/>
          </a:p>
        </p:txBody>
      </p:sp>
      <p:pic>
        <p:nvPicPr>
          <p:cNvPr id="4" name="Marcador de contenido 3"/>
          <p:cNvPicPr>
            <a:picLocks noGrp="1" noChangeAspect="1"/>
          </p:cNvPicPr>
          <p:nvPr>
            <p:ph idx="1"/>
          </p:nvPr>
        </p:nvPicPr>
        <p:blipFill>
          <a:blip r:embed="rId2"/>
          <a:stretch>
            <a:fillRect/>
          </a:stretch>
        </p:blipFill>
        <p:spPr>
          <a:xfrm>
            <a:off x="723336" y="1030310"/>
            <a:ext cx="6063830" cy="5642823"/>
          </a:xfrm>
          <a:prstGeom prst="rect">
            <a:avLst/>
          </a:prstGeom>
        </p:spPr>
      </p:pic>
      <p:sp>
        <p:nvSpPr>
          <p:cNvPr id="5" name="Rectángulo 4"/>
          <p:cNvSpPr/>
          <p:nvPr/>
        </p:nvSpPr>
        <p:spPr>
          <a:xfrm>
            <a:off x="6697013" y="0"/>
            <a:ext cx="5022761" cy="923330"/>
          </a:xfrm>
          <a:prstGeom prst="rect">
            <a:avLst/>
          </a:prstGeom>
          <a:noFill/>
        </p:spPr>
        <p:txBody>
          <a:bodyPr wrap="square" lIns="91440" tIns="45720" rIns="91440" bIns="45720">
            <a:spAutoFit/>
          </a:bodyPr>
          <a:lstStyle/>
          <a:p>
            <a:pPr algn="ctr"/>
            <a:r>
              <a:rPr lang="es-ES" sz="54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Second</a:t>
            </a:r>
            <a:r>
              <a:rPr lang="es-ES" sz="5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 sz="54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level</a:t>
            </a:r>
            <a:endParaRPr lang="es-E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29600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12936" y="352249"/>
            <a:ext cx="2954628" cy="1000034"/>
          </a:xfrm>
        </p:spPr>
        <p:txBody>
          <a:bodyPr>
            <a:normAutofit fontScale="90000"/>
          </a:bodyPr>
          <a:lstStyle/>
          <a:p>
            <a:r>
              <a:rPr lang="es-ES"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LOGIN / REGISTER</a:t>
            </a:r>
            <a:endPar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5" name="Imagen 4"/>
          <p:cNvPicPr>
            <a:picLocks noChangeAspect="1"/>
          </p:cNvPicPr>
          <p:nvPr/>
        </p:nvPicPr>
        <p:blipFill>
          <a:blip r:embed="rId2"/>
          <a:stretch>
            <a:fillRect/>
          </a:stretch>
        </p:blipFill>
        <p:spPr>
          <a:xfrm>
            <a:off x="631129" y="179653"/>
            <a:ext cx="6568162" cy="6678347"/>
          </a:xfrm>
          <a:prstGeom prst="rect">
            <a:avLst/>
          </a:prstGeom>
        </p:spPr>
      </p:pic>
    </p:spTree>
    <p:extLst>
      <p:ext uri="{BB962C8B-B14F-4D97-AF65-F5344CB8AC3E}">
        <p14:creationId xmlns:p14="http://schemas.microsoft.com/office/powerpoint/2010/main" val="1671629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9600" y="764373"/>
            <a:ext cx="3276599" cy="1476551"/>
          </a:xfrm>
        </p:spPr>
        <p:txBody>
          <a:bodyPr/>
          <a:lstStyle/>
          <a:p>
            <a:r>
              <a:rPr lang="es-ES"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CONTACT</a:t>
            </a:r>
            <a:endPar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Marcador de contenido 3"/>
          <p:cNvPicPr>
            <a:picLocks noGrp="1" noChangeAspect="1"/>
          </p:cNvPicPr>
          <p:nvPr>
            <p:ph idx="1"/>
          </p:nvPr>
        </p:nvPicPr>
        <p:blipFill>
          <a:blip r:embed="rId2"/>
          <a:stretch>
            <a:fillRect/>
          </a:stretch>
        </p:blipFill>
        <p:spPr>
          <a:xfrm>
            <a:off x="723276" y="569697"/>
            <a:ext cx="7751022" cy="5833382"/>
          </a:xfrm>
          <a:prstGeom prst="rect">
            <a:avLst/>
          </a:prstGeom>
        </p:spPr>
      </p:pic>
    </p:spTree>
    <p:extLst>
      <p:ext uri="{BB962C8B-B14F-4D97-AF65-F5344CB8AC3E}">
        <p14:creationId xmlns:p14="http://schemas.microsoft.com/office/powerpoint/2010/main" val="389346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LOCATION</a:t>
            </a:r>
            <a:endParaRPr lang="es-ES" sz="3600" b="1" dirty="0">
              <a:effectLst>
                <a:outerShdw blurRad="38100" dist="38100" dir="2700000" algn="tl">
                  <a:srgbClr val="000000">
                    <a:alpha val="43137"/>
                  </a:srgbClr>
                </a:outerShdw>
              </a:effectLst>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3075" y="460396"/>
            <a:ext cx="5878369" cy="5852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674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HTML </a:t>
            </a:r>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Layout</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with</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PUG</a:t>
            </a:r>
            <a:b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endPar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Marcador de contenido 2"/>
          <p:cNvSpPr>
            <a:spLocks noGrp="1"/>
          </p:cNvSpPr>
          <p:nvPr>
            <p:ph idx="1"/>
          </p:nvPr>
        </p:nvSpPr>
        <p:spPr>
          <a:xfrm>
            <a:off x="3554569" y="2413501"/>
            <a:ext cx="6625107" cy="986522"/>
          </a:xfrm>
        </p:spPr>
        <p:txBody>
          <a:bodyPr/>
          <a:lstStyle/>
          <a:p>
            <a:pPr algn="ctr"/>
            <a:r>
              <a:rPr lang="es-ES_tradnl" b="1" dirty="0">
                <a:ln w="9525">
                  <a:solidFill>
                    <a:schemeClr val="bg1"/>
                  </a:solidFill>
                  <a:prstDash val="solid"/>
                </a:ln>
                <a:effectLst>
                  <a:outerShdw blurRad="12700" dist="38100" dir="2700000" algn="tl" rotWithShape="0">
                    <a:schemeClr val="bg1">
                      <a:lumMod val="50000"/>
                    </a:schemeClr>
                  </a:outerShdw>
                </a:effectLst>
              </a:rPr>
              <a:t>https://</a:t>
            </a:r>
            <a:r>
              <a:rPr lang="es-ES_tradnl" b="1" dirty="0" smtClean="0">
                <a:ln w="9525">
                  <a:solidFill>
                    <a:schemeClr val="bg1"/>
                  </a:solidFill>
                  <a:prstDash val="solid"/>
                </a:ln>
                <a:effectLst>
                  <a:outerShdw blurRad="12700" dist="38100" dir="2700000" algn="tl" rotWithShape="0">
                    <a:schemeClr val="bg1">
                      <a:lumMod val="50000"/>
                    </a:schemeClr>
                  </a:outerShdw>
                </a:effectLst>
              </a:rPr>
              <a:t>github.com/interfacesweb16-17/s1_cobras</a:t>
            </a:r>
            <a:endParaRPr lang="es-ES_tradnl" b="1" dirty="0">
              <a:ln w="9525">
                <a:solidFill>
                  <a:schemeClr val="bg1"/>
                </a:solidFill>
                <a:prstDash val="solid"/>
              </a:ln>
              <a:effectLst>
                <a:outerShdw blurRad="12700" dist="38100" dir="2700000" algn="tl" rotWithShape="0">
                  <a:schemeClr val="bg1">
                    <a:lumMod val="50000"/>
                  </a:schemeClr>
                </a:outerShdw>
              </a:effectLst>
            </a:endParaRPr>
          </a:p>
        </p:txBody>
      </p:sp>
      <p:pic>
        <p:nvPicPr>
          <p:cNvPr id="4" name="Imagen 3"/>
          <p:cNvPicPr>
            <a:picLocks noChangeAspect="1"/>
          </p:cNvPicPr>
          <p:nvPr/>
        </p:nvPicPr>
        <p:blipFill>
          <a:blip r:embed="rId2"/>
          <a:stretch>
            <a:fillRect/>
          </a:stretch>
        </p:blipFill>
        <p:spPr>
          <a:xfrm>
            <a:off x="552854" y="2941883"/>
            <a:ext cx="3671417" cy="367141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44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93216" y="764373"/>
            <a:ext cx="6212983" cy="1347762"/>
          </a:xfrm>
        </p:spPr>
        <p:txBody>
          <a:bodyPr/>
          <a:lstStyle/>
          <a:p>
            <a: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Reading: Don't Make Me Think</a:t>
            </a:r>
          </a:p>
        </p:txBody>
      </p:sp>
      <p:pic>
        <p:nvPicPr>
          <p:cNvPr id="1026" name="Picture 2" descr="http://img.appnee.com/appnee.com/Dont-Make-Me-Think-Revisited-3rd-Edition-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629" y="1219466"/>
            <a:ext cx="3902042" cy="50154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735650" y="2372988"/>
            <a:ext cx="4770549" cy="1354217"/>
          </a:xfrm>
          <a:prstGeom prst="rect">
            <a:avLst/>
          </a:prstGeom>
          <a:noFill/>
        </p:spPr>
        <p:txBody>
          <a:bodyPr wrap="square" rtlCol="0">
            <a:spAutoFit/>
          </a:bodyPr>
          <a:lstStyle/>
          <a:p>
            <a:pPr marL="457200" indent="-457200">
              <a:buFont typeface="Arial" panose="020B0604020202020204" pitchFamily="34" charset="0"/>
              <a:buChar char="•"/>
            </a:pPr>
            <a:r>
              <a:rPr lang="es-ES_tradnl" sz="32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Chapters</a:t>
            </a:r>
            <a:r>
              <a:rPr lang="es-ES_tradnl"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10, 11 &amp; 12</a:t>
            </a:r>
          </a:p>
          <a:p>
            <a:endParaRPr lang="es-ES_tradnl" sz="3200" dirty="0" smtClean="0">
              <a:ln w="0"/>
              <a:effectLst>
                <a:outerShdw blurRad="38100" dist="19050" dir="2700000" algn="tl" rotWithShape="0">
                  <a:schemeClr val="dk1">
                    <a:alpha val="40000"/>
                  </a:schemeClr>
                </a:outerShdw>
              </a:effectLst>
            </a:endParaRPr>
          </a:p>
          <a:p>
            <a:endParaRPr lang="es-ES_tradnl"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09817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GLOSSARY</a:t>
            </a:r>
            <a:endParaRPr lang="es-ES_tradnl" dirty="0"/>
          </a:p>
        </p:txBody>
      </p:sp>
      <p:sp>
        <p:nvSpPr>
          <p:cNvPr id="7" name="Marcador de contenido 6"/>
          <p:cNvSpPr>
            <a:spLocks noGrp="1"/>
          </p:cNvSpPr>
          <p:nvPr>
            <p:ph idx="1"/>
          </p:nvPr>
        </p:nvSpPr>
        <p:spPr>
          <a:xfrm>
            <a:off x="685800" y="2194561"/>
            <a:ext cx="9887755" cy="3060020"/>
          </a:xfrm>
        </p:spPr>
        <p:txBody>
          <a:bodyPr>
            <a:noAutofit/>
          </a:bodyPr>
          <a:lstStyle/>
          <a:p>
            <a:r>
              <a:rPr lang="en-US" sz="1800" dirty="0" smtClean="0"/>
              <a:t>Constraints: Things </a:t>
            </a:r>
            <a:r>
              <a:rPr lang="en-US" sz="1800" dirty="0"/>
              <a:t>you have to do and things you can’t </a:t>
            </a:r>
            <a:r>
              <a:rPr lang="en-US" sz="1800" dirty="0" smtClean="0"/>
              <a:t>do.</a:t>
            </a:r>
          </a:p>
          <a:p>
            <a:r>
              <a:rPr lang="en-US" sz="1800" dirty="0" smtClean="0"/>
              <a:t>Meme:</a:t>
            </a:r>
          </a:p>
          <a:p>
            <a:pPr marL="457200" lvl="1" indent="0">
              <a:buNone/>
            </a:pPr>
            <a:r>
              <a:rPr lang="en-US" sz="1800" dirty="0" smtClean="0"/>
              <a:t>1 </a:t>
            </a:r>
            <a:r>
              <a:rPr lang="en-US" sz="1800" dirty="0"/>
              <a:t>: an idea, belief or belief system, or pattern of behavior that spreads throughout a culture either vertically by cultural inheritance (as by parents to children) or horizontally by cultural acquisition (as by peers, information media, and entertainment media) </a:t>
            </a:r>
            <a:r>
              <a:rPr lang="en-US" sz="1800" dirty="0" smtClean="0"/>
              <a:t> Etc.</a:t>
            </a:r>
          </a:p>
          <a:p>
            <a:pPr marL="457200" lvl="1" indent="0">
              <a:buNone/>
            </a:pPr>
            <a:endParaRPr lang="en-US" sz="1800" dirty="0"/>
          </a:p>
          <a:p>
            <a:r>
              <a:rPr lang="en-US" sz="1800" dirty="0" smtClean="0"/>
              <a:t>Responsiveness</a:t>
            </a:r>
          </a:p>
          <a:p>
            <a:pPr marL="914400" lvl="1" indent="-457200">
              <a:buAutoNum type="arabicPeriod"/>
            </a:pPr>
            <a:r>
              <a:rPr lang="en-US" sz="1800" dirty="0" smtClean="0"/>
              <a:t>As </a:t>
            </a:r>
            <a:r>
              <a:rPr lang="en-US" sz="1800" dirty="0"/>
              <a:t>a concept of computer science refers to the specific ability of a system or functional unit to complete assigned tasks within a given time</a:t>
            </a:r>
            <a:r>
              <a:rPr lang="en-US" sz="1800" dirty="0" smtClean="0"/>
              <a:t>.</a:t>
            </a:r>
          </a:p>
          <a:p>
            <a:pPr marL="914400" lvl="1" indent="-457200">
              <a:buAutoNum type="arabicPeriod"/>
            </a:pPr>
            <a:endParaRPr lang="en-US" sz="1800" dirty="0"/>
          </a:p>
          <a:p>
            <a:r>
              <a:rPr lang="en-US" sz="1800" dirty="0" smtClean="0"/>
              <a:t>Tradeoff: The </a:t>
            </a:r>
            <a:r>
              <a:rPr lang="en-US" sz="1800" dirty="0"/>
              <a:t>exchange of one thing for another of equal </a:t>
            </a:r>
            <a:r>
              <a:rPr lang="en-US" sz="1800" dirty="0" smtClean="0"/>
              <a:t>value.</a:t>
            </a:r>
            <a:endParaRPr lang="en-US" sz="1800" dirty="0"/>
          </a:p>
          <a:p>
            <a:pPr marL="457200" lvl="1" indent="0">
              <a:buNone/>
            </a:pPr>
            <a:endParaRPr lang="en-US" sz="1800" dirty="0"/>
          </a:p>
          <a:p>
            <a:pPr marL="457200" lvl="1" indent="0">
              <a:buNone/>
            </a:pPr>
            <a:endParaRPr lang="en-US" sz="1800" dirty="0" smtClean="0"/>
          </a:p>
          <a:p>
            <a:pPr marL="457200" lvl="1" indent="0">
              <a:buNone/>
            </a:pPr>
            <a:endParaRPr lang="en-US" sz="1800" dirty="0"/>
          </a:p>
          <a:p>
            <a:pPr marL="457200" lvl="1" indent="0">
              <a:buNone/>
            </a:pPr>
            <a:endParaRPr lang="en-US" sz="1800" dirty="0" smtClean="0"/>
          </a:p>
          <a:p>
            <a:pPr marL="457200" lvl="1" indent="0">
              <a:buNone/>
            </a:pPr>
            <a:endParaRPr lang="en-US" sz="1800" dirty="0" smtClean="0"/>
          </a:p>
          <a:p>
            <a:pPr marL="457200" lvl="1" indent="0">
              <a:buNone/>
            </a:pPr>
            <a:r>
              <a:rPr lang="en-US" sz="1800" dirty="0"/>
              <a:t/>
            </a:r>
            <a:br>
              <a:rPr lang="en-US" sz="1800" dirty="0"/>
            </a:br>
            <a:r>
              <a:rPr lang="en-US" sz="1800" dirty="0"/>
              <a:t/>
            </a:r>
            <a:br>
              <a:rPr lang="en-US" sz="1800" dirty="0"/>
            </a:br>
            <a:endParaRPr lang="es-ES_tradnl" sz="1800" dirty="0"/>
          </a:p>
        </p:txBody>
      </p:sp>
      <p:sp>
        <p:nvSpPr>
          <p:cNvPr id="8" name="CuadroTexto 7"/>
          <p:cNvSpPr txBox="1"/>
          <p:nvPr/>
        </p:nvSpPr>
        <p:spPr>
          <a:xfrm>
            <a:off x="9053848" y="5473521"/>
            <a:ext cx="2691684" cy="369332"/>
          </a:xfrm>
          <a:prstGeom prst="rect">
            <a:avLst/>
          </a:prstGeom>
          <a:solidFill>
            <a:schemeClr val="accent1">
              <a:lumMod val="75000"/>
            </a:schemeClr>
          </a:solidFill>
        </p:spPr>
        <p:txBody>
          <a:bodyPr wrap="square" rtlCol="0">
            <a:spAutoFit/>
          </a:bodyPr>
          <a:lstStyle/>
          <a:p>
            <a:pPr algn="ctr"/>
            <a:r>
              <a:rPr lang="es-ES" dirty="0" smtClean="0"/>
              <a:t>CECILIA</a:t>
            </a:r>
            <a:endParaRPr lang="es-ES_tradnl" dirty="0"/>
          </a:p>
        </p:txBody>
      </p:sp>
    </p:spTree>
    <p:extLst>
      <p:ext uri="{BB962C8B-B14F-4D97-AF65-F5344CB8AC3E}">
        <p14:creationId xmlns:p14="http://schemas.microsoft.com/office/powerpoint/2010/main" val="3147923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GLOSSARY</a:t>
            </a:r>
            <a:endParaRPr lang="es-ES_tradnl" dirty="0"/>
          </a:p>
        </p:txBody>
      </p:sp>
      <p:sp>
        <p:nvSpPr>
          <p:cNvPr id="3" name="Marcador de contenido 2"/>
          <p:cNvSpPr>
            <a:spLocks noGrp="1"/>
          </p:cNvSpPr>
          <p:nvPr>
            <p:ph idx="1"/>
          </p:nvPr>
        </p:nvSpPr>
        <p:spPr/>
        <p:txBody>
          <a:bodyPr/>
          <a:lstStyle/>
          <a:p>
            <a:r>
              <a:rPr lang="es-ES_tradnl" dirty="0" smtClean="0"/>
              <a:t>Apps: </a:t>
            </a:r>
            <a:r>
              <a:rPr lang="en-US" dirty="0"/>
              <a:t>A</a:t>
            </a:r>
            <a:r>
              <a:rPr lang="en-US" dirty="0" smtClean="0"/>
              <a:t> </a:t>
            </a:r>
            <a:r>
              <a:rPr lang="en-US" dirty="0"/>
              <a:t>App is an application of software that one installs in mobile devices or tablets</a:t>
            </a:r>
            <a:endParaRPr lang="es-ES_tradnl" dirty="0"/>
          </a:p>
          <a:p>
            <a:r>
              <a:rPr lang="es-ES_tradnl" dirty="0" err="1" smtClean="0"/>
              <a:t>multi-finger</a:t>
            </a:r>
            <a:r>
              <a:rPr lang="es-ES_tradnl" dirty="0" smtClean="0"/>
              <a:t>: </a:t>
            </a:r>
            <a:r>
              <a:rPr lang="en-US" dirty="0"/>
              <a:t>Is a technology that enables a surface to recognize the presence of more than one, or more than two points of contact with the surface.</a:t>
            </a:r>
            <a:endParaRPr lang="es-ES_tradnl" dirty="0"/>
          </a:p>
          <a:p>
            <a:r>
              <a:rPr lang="es-ES_tradnl" dirty="0" err="1" smtClean="0"/>
              <a:t>Stakeholders</a:t>
            </a:r>
            <a:r>
              <a:rPr lang="es-ES_tradnl" dirty="0" smtClean="0"/>
              <a:t>: </a:t>
            </a:r>
            <a:r>
              <a:rPr lang="en-US" dirty="0"/>
              <a:t>The term groups workers, social organizations, shareholders and suppliers, between many other key actors who meet affected by the decisions of a company.</a:t>
            </a:r>
            <a:endParaRPr lang="es-ES_tradnl" dirty="0"/>
          </a:p>
          <a:p>
            <a:r>
              <a:rPr lang="es-ES_tradnl" dirty="0" err="1" smtClean="0"/>
              <a:t>Testing</a:t>
            </a:r>
            <a:r>
              <a:rPr lang="es-ES_tradnl" dirty="0" smtClean="0"/>
              <a:t>: </a:t>
            </a:r>
            <a:r>
              <a:rPr lang="en-US" dirty="0"/>
              <a:t>The testing is defined as a technical investigation of a low product tries in order to offer information relative to the quality of the software, to the different actors involved in a project.</a:t>
            </a:r>
            <a:endParaRPr lang="es-ES_tradnl" dirty="0"/>
          </a:p>
          <a:p>
            <a:endParaRPr lang="es-ES_tradnl" dirty="0"/>
          </a:p>
        </p:txBody>
      </p:sp>
      <p:sp>
        <p:nvSpPr>
          <p:cNvPr id="10" name="CuadroTexto 9"/>
          <p:cNvSpPr txBox="1"/>
          <p:nvPr/>
        </p:nvSpPr>
        <p:spPr>
          <a:xfrm>
            <a:off x="9092484" y="5849353"/>
            <a:ext cx="2691684" cy="369332"/>
          </a:xfrm>
          <a:prstGeom prst="rect">
            <a:avLst/>
          </a:prstGeom>
          <a:solidFill>
            <a:schemeClr val="accent1">
              <a:lumMod val="75000"/>
            </a:schemeClr>
          </a:solidFill>
        </p:spPr>
        <p:txBody>
          <a:bodyPr wrap="square" rtlCol="0">
            <a:spAutoFit/>
          </a:bodyPr>
          <a:lstStyle/>
          <a:p>
            <a:pPr algn="ctr"/>
            <a:r>
              <a:rPr lang="es-ES" dirty="0" smtClean="0"/>
              <a:t>ANTONIO</a:t>
            </a:r>
            <a:endParaRPr lang="es-ES_tradnl" dirty="0"/>
          </a:p>
        </p:txBody>
      </p:sp>
    </p:spTree>
    <p:extLst>
      <p:ext uri="{BB962C8B-B14F-4D97-AF65-F5344CB8AC3E}">
        <p14:creationId xmlns:p14="http://schemas.microsoft.com/office/powerpoint/2010/main" val="4180689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GLOSSARY</a:t>
            </a:r>
            <a:endParaRPr lang="es-ES_tradnl" dirty="0"/>
          </a:p>
        </p:txBody>
      </p:sp>
      <p:sp>
        <p:nvSpPr>
          <p:cNvPr id="3" name="Marcador de contenido 2"/>
          <p:cNvSpPr>
            <a:spLocks noGrp="1"/>
          </p:cNvSpPr>
          <p:nvPr>
            <p:ph idx="1"/>
          </p:nvPr>
        </p:nvSpPr>
        <p:spPr/>
        <p:txBody>
          <a:bodyPr>
            <a:normAutofit/>
          </a:bodyPr>
          <a:lstStyle/>
          <a:p>
            <a:r>
              <a:rPr lang="en-US" dirty="0" smtClean="0"/>
              <a:t>Affordances: Intuitive </a:t>
            </a:r>
            <a:r>
              <a:rPr lang="en-US" dirty="0"/>
              <a:t>understanding (or property from obvious part of the object on which we perform the action and how) is a principle known as affordance and constitutes a basic concept of vital importance in the design of any type of </a:t>
            </a:r>
            <a:r>
              <a:rPr lang="en-US" dirty="0" smtClean="0"/>
              <a:t>interface.</a:t>
            </a:r>
            <a:endParaRPr lang="en-US" dirty="0"/>
          </a:p>
          <a:p>
            <a:pPr>
              <a:lnSpc>
                <a:spcPct val="200000"/>
              </a:lnSpc>
            </a:pPr>
            <a:r>
              <a:rPr lang="en-US" dirty="0" smtClean="0"/>
              <a:t>Efforts: Action </a:t>
            </a:r>
            <a:r>
              <a:rPr lang="en-US" dirty="0"/>
              <a:t>to use great physical or moral force any particular purpose.</a:t>
            </a:r>
          </a:p>
          <a:p>
            <a:r>
              <a:rPr lang="en-US" dirty="0" smtClean="0"/>
              <a:t>Madness: Pathological </a:t>
            </a:r>
            <a:r>
              <a:rPr lang="en-US" dirty="0"/>
              <a:t>disorder or disruption of mental </a:t>
            </a:r>
            <a:r>
              <a:rPr lang="en-US" dirty="0" smtClean="0"/>
              <a:t>faculties.</a:t>
            </a:r>
            <a:endParaRPr lang="en-US" dirty="0"/>
          </a:p>
          <a:p>
            <a:r>
              <a:rPr lang="en-US" dirty="0" smtClean="0"/>
              <a:t>Revenue: Income </a:t>
            </a:r>
            <a:r>
              <a:rPr lang="en-US" dirty="0"/>
              <a:t>Amount of money earned or </a:t>
            </a:r>
            <a:r>
              <a:rPr lang="en-US" dirty="0" smtClean="0"/>
              <a:t>collected.</a:t>
            </a:r>
          </a:p>
          <a:p>
            <a:r>
              <a:rPr lang="en-US" dirty="0" smtClean="0"/>
              <a:t>Willing: Voluntary</a:t>
            </a:r>
            <a:r>
              <a:rPr lang="en-US" dirty="0"/>
              <a:t>, compliant. That aims to please or satisfy the desires of </a:t>
            </a:r>
            <a:r>
              <a:rPr lang="en-US" dirty="0" smtClean="0"/>
              <a:t>someone.</a:t>
            </a:r>
            <a:endParaRPr lang="en-US" dirty="0"/>
          </a:p>
          <a:p>
            <a:endParaRPr lang="en-US" dirty="0" smtClean="0"/>
          </a:p>
          <a:p>
            <a:endParaRPr lang="en-US" dirty="0"/>
          </a:p>
          <a:p>
            <a:pPr marL="0" indent="0">
              <a:buNone/>
            </a:pPr>
            <a:endParaRPr lang="es-ES_tradnl" dirty="0"/>
          </a:p>
        </p:txBody>
      </p:sp>
      <p:sp>
        <p:nvSpPr>
          <p:cNvPr id="19" name="CuadroTexto 18"/>
          <p:cNvSpPr txBox="1"/>
          <p:nvPr/>
        </p:nvSpPr>
        <p:spPr>
          <a:xfrm>
            <a:off x="8963696" y="5849353"/>
            <a:ext cx="2691684" cy="369332"/>
          </a:xfrm>
          <a:prstGeom prst="rect">
            <a:avLst/>
          </a:prstGeom>
          <a:solidFill>
            <a:schemeClr val="accent1">
              <a:lumMod val="75000"/>
            </a:schemeClr>
          </a:solidFill>
        </p:spPr>
        <p:txBody>
          <a:bodyPr wrap="square" rtlCol="0">
            <a:spAutoFit/>
          </a:bodyPr>
          <a:lstStyle/>
          <a:p>
            <a:pPr algn="ctr"/>
            <a:r>
              <a:rPr lang="es-ES" dirty="0" smtClean="0"/>
              <a:t>EDUARDO</a:t>
            </a:r>
            <a:endParaRPr lang="es-ES_tradnl" dirty="0"/>
          </a:p>
        </p:txBody>
      </p:sp>
      <p:pic>
        <p:nvPicPr>
          <p:cNvPr id="4097" name="Picture 1"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om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069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GLOSSARY</a:t>
            </a:r>
            <a:endParaRPr lang="es-ES_tradnl" dirty="0"/>
          </a:p>
        </p:txBody>
      </p:sp>
      <p:sp>
        <p:nvSpPr>
          <p:cNvPr id="3" name="Marcador de contenido 2"/>
          <p:cNvSpPr>
            <a:spLocks noGrp="1"/>
          </p:cNvSpPr>
          <p:nvPr>
            <p:ph idx="1"/>
          </p:nvPr>
        </p:nvSpPr>
        <p:spPr/>
        <p:txBody>
          <a:bodyPr>
            <a:normAutofit fontScale="77500" lnSpcReduction="20000"/>
          </a:bodyPr>
          <a:lstStyle/>
          <a:p>
            <a:r>
              <a:rPr lang="en-US" dirty="0"/>
              <a:t>Closed Caption (</a:t>
            </a:r>
            <a:r>
              <a:rPr lang="en-US" dirty="0" smtClean="0"/>
              <a:t>CC): Captions </a:t>
            </a:r>
            <a:r>
              <a:rPr lang="en-US" dirty="0"/>
              <a:t>are transcription or translation of the dialogue, sound effects, relevant musical cues, and other relevant audio information ... when sound is unavailable or not clearly audible (for example, when audio is muted or the viewer is deaf or hard of hearing</a:t>
            </a:r>
            <a:r>
              <a:rPr lang="en-US" dirty="0" smtClean="0"/>
              <a:t>).</a:t>
            </a:r>
          </a:p>
          <a:p>
            <a:r>
              <a:rPr lang="en-US" dirty="0" smtClean="0"/>
              <a:t>Screen-reader: A</a:t>
            </a:r>
            <a:r>
              <a:rPr lang="en-US" dirty="0"/>
              <a:t> screen reader is a </a:t>
            </a:r>
            <a:r>
              <a:rPr lang="en-US" dirty="0" smtClean="0"/>
              <a:t>software </a:t>
            </a:r>
            <a:r>
              <a:rPr lang="en-US" dirty="0"/>
              <a:t>application which, rather than presenting web content visually, converts text into '</a:t>
            </a:r>
            <a:r>
              <a:rPr lang="en-US" dirty="0" err="1"/>
              <a:t>synthesised</a:t>
            </a:r>
            <a:r>
              <a:rPr lang="en-US" dirty="0"/>
              <a:t> speech' allowing user to alternatively listen to content</a:t>
            </a:r>
            <a:r>
              <a:rPr lang="en-US" dirty="0" smtClean="0"/>
              <a:t>.</a:t>
            </a:r>
          </a:p>
          <a:p>
            <a:r>
              <a:rPr lang="en-US" dirty="0"/>
              <a:t>User Experience (</a:t>
            </a:r>
            <a:r>
              <a:rPr lang="en-US" dirty="0" smtClean="0"/>
              <a:t>UX): Is </a:t>
            </a:r>
            <a:r>
              <a:rPr lang="en-US" dirty="0"/>
              <a:t>a person's entire experience using a particular product, system or service. It includes the practical, experiential, </a:t>
            </a:r>
            <a:r>
              <a:rPr lang="en-US" dirty="0" smtClean="0"/>
              <a:t>affective</a:t>
            </a:r>
            <a:r>
              <a:rPr lang="en-US" dirty="0"/>
              <a:t>, meaningful and valuable aspects of human-computer interaction and product ownership. </a:t>
            </a:r>
            <a:endParaRPr lang="en-US" dirty="0" smtClean="0"/>
          </a:p>
          <a:p>
            <a:r>
              <a:rPr lang="en-US" dirty="0"/>
              <a:t>Web Content Accessibility Guidelines (</a:t>
            </a:r>
            <a:r>
              <a:rPr lang="en-US" dirty="0" smtClean="0"/>
              <a:t>WCAG): Web </a:t>
            </a:r>
            <a:r>
              <a:rPr lang="en-US" dirty="0"/>
              <a:t>Content Accessibility Guidelines (WCAG) is developed through the W3C</a:t>
            </a:r>
            <a:r>
              <a:rPr lang="en-US" dirty="0">
                <a:hlinkClick r:id="rId2"/>
              </a:rPr>
              <a:t> </a:t>
            </a:r>
            <a:r>
              <a:rPr lang="en-US" dirty="0"/>
              <a:t>process in cooperation with individuals and organizations around the world, with a goal of proving a single shared standard for web content accessibility that meets the needs of individuals, organizations, and governments </a:t>
            </a:r>
            <a:r>
              <a:rPr lang="en-US" dirty="0" smtClean="0"/>
              <a:t>internationally.</a:t>
            </a:r>
          </a:p>
          <a:p>
            <a:r>
              <a:rPr lang="en-US" dirty="0"/>
              <a:t>Web </a:t>
            </a:r>
            <a:r>
              <a:rPr lang="en-US" dirty="0" smtClean="0"/>
              <a:t>Template: A </a:t>
            </a:r>
            <a:r>
              <a:rPr lang="en-US" dirty="0"/>
              <a:t>website template is a predesigned resource that shows the structure for the comprehensive layout and display features of any website. It is provided by various suppliers to help make Web design a lot easier for </a:t>
            </a:r>
            <a:r>
              <a:rPr lang="en-US" dirty="0" smtClean="0"/>
              <a:t>designers.</a:t>
            </a:r>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a:p>
            <a:endParaRPr lang="en-US" dirty="0"/>
          </a:p>
          <a:p>
            <a:endParaRPr lang="es-ES_tradnl" dirty="0"/>
          </a:p>
        </p:txBody>
      </p:sp>
      <p:sp>
        <p:nvSpPr>
          <p:cNvPr id="8" name="CuadroTexto 7"/>
          <p:cNvSpPr txBox="1"/>
          <p:nvPr/>
        </p:nvSpPr>
        <p:spPr>
          <a:xfrm>
            <a:off x="8814516" y="5849353"/>
            <a:ext cx="2691684" cy="369332"/>
          </a:xfrm>
          <a:prstGeom prst="rect">
            <a:avLst/>
          </a:prstGeom>
          <a:solidFill>
            <a:schemeClr val="accent1">
              <a:lumMod val="75000"/>
            </a:schemeClr>
          </a:solidFill>
        </p:spPr>
        <p:txBody>
          <a:bodyPr wrap="square" rtlCol="0">
            <a:spAutoFit/>
          </a:bodyPr>
          <a:lstStyle/>
          <a:p>
            <a:pPr algn="ctr"/>
            <a:r>
              <a:rPr lang="es-ES" dirty="0" smtClean="0"/>
              <a:t>JULIO</a:t>
            </a:r>
            <a:endParaRPr lang="es-ES_tradnl" dirty="0"/>
          </a:p>
        </p:txBody>
      </p:sp>
    </p:spTree>
    <p:extLst>
      <p:ext uri="{BB962C8B-B14F-4D97-AF65-F5344CB8AC3E}">
        <p14:creationId xmlns:p14="http://schemas.microsoft.com/office/powerpoint/2010/main" val="269393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Glossary</a:t>
            </a:r>
            <a:endParaRPr lang="es-ES_tradnl" dirty="0"/>
          </a:p>
        </p:txBody>
      </p:sp>
      <p:sp>
        <p:nvSpPr>
          <p:cNvPr id="18" name="Marcador de contenido 17"/>
          <p:cNvSpPr>
            <a:spLocks noGrp="1"/>
          </p:cNvSpPr>
          <p:nvPr>
            <p:ph idx="1"/>
          </p:nvPr>
        </p:nvSpPr>
        <p:spPr/>
        <p:txBody>
          <a:bodyPr>
            <a:normAutofit/>
          </a:bodyPr>
          <a:lstStyle/>
          <a:p>
            <a:r>
              <a:rPr lang="en-US" sz="2000" dirty="0" smtClean="0"/>
              <a:t>Printer-friendly :Is </a:t>
            </a:r>
            <a:r>
              <a:rPr lang="en-US" sz="2000" dirty="0"/>
              <a:t>a term used on the Internet to describe a version of a web page formatted for </a:t>
            </a:r>
            <a:r>
              <a:rPr lang="en-US" sz="2000" dirty="0" smtClean="0"/>
              <a:t>printing</a:t>
            </a:r>
          </a:p>
          <a:p>
            <a:r>
              <a:rPr lang="en-US" sz="2000" dirty="0" smtClean="0"/>
              <a:t>Shucking </a:t>
            </a:r>
            <a:r>
              <a:rPr lang="en-US" sz="2000" dirty="0"/>
              <a:t>and </a:t>
            </a:r>
            <a:r>
              <a:rPr lang="en-US" sz="2000" dirty="0" smtClean="0"/>
              <a:t>jiving: Is </a:t>
            </a:r>
            <a:r>
              <a:rPr lang="en-US" sz="2000" dirty="0"/>
              <a:t>a term for the behavior of joking and acting evasively</a:t>
            </a:r>
          </a:p>
          <a:p>
            <a:r>
              <a:rPr lang="en-US" sz="2000" dirty="0"/>
              <a:t>Sole </a:t>
            </a:r>
            <a:r>
              <a:rPr lang="en-US" sz="2000" dirty="0" smtClean="0"/>
              <a:t>Source: One </a:t>
            </a:r>
            <a:r>
              <a:rPr lang="en-US" sz="2000" dirty="0"/>
              <a:t>and only one source that possesses a unique product having singular characteristics or performance capabilities</a:t>
            </a:r>
          </a:p>
          <a:p>
            <a:r>
              <a:rPr lang="en-US" sz="2000" dirty="0"/>
              <a:t>T</a:t>
            </a:r>
            <a:r>
              <a:rPr lang="en-US" sz="2000" dirty="0" smtClean="0"/>
              <a:t>echnical support: Refers </a:t>
            </a:r>
            <a:r>
              <a:rPr lang="en-US" sz="2000" dirty="0"/>
              <a:t>to services by which enterprises provide assistance to users of technology products such as phones, computers, software products or other </a:t>
            </a:r>
            <a:r>
              <a:rPr lang="en-US" sz="2000" dirty="0" err="1"/>
              <a:t>informatic</a:t>
            </a:r>
            <a:r>
              <a:rPr lang="en-US" sz="2000" dirty="0"/>
              <a:t>, electronic or mechanical </a:t>
            </a:r>
            <a:r>
              <a:rPr lang="en-US" sz="2000" dirty="0" smtClean="0"/>
              <a:t>goods.</a:t>
            </a:r>
            <a:endParaRPr lang="en-US" sz="2000" dirty="0"/>
          </a:p>
          <a:p>
            <a:endParaRPr lang="es-ES_tradnl" dirty="0"/>
          </a:p>
        </p:txBody>
      </p:sp>
      <p:sp>
        <p:nvSpPr>
          <p:cNvPr id="22" name="CuadroTexto 21"/>
          <p:cNvSpPr txBox="1"/>
          <p:nvPr/>
        </p:nvSpPr>
        <p:spPr>
          <a:xfrm>
            <a:off x="9053848" y="5473521"/>
            <a:ext cx="2691684" cy="369332"/>
          </a:xfrm>
          <a:prstGeom prst="rect">
            <a:avLst/>
          </a:prstGeom>
          <a:solidFill>
            <a:schemeClr val="accent1">
              <a:lumMod val="75000"/>
            </a:schemeClr>
          </a:solidFill>
        </p:spPr>
        <p:txBody>
          <a:bodyPr wrap="square" rtlCol="0">
            <a:spAutoFit/>
          </a:bodyPr>
          <a:lstStyle/>
          <a:p>
            <a:pPr algn="ctr"/>
            <a:r>
              <a:rPr lang="es-ES" dirty="0" smtClean="0"/>
              <a:t>VLADISLAV</a:t>
            </a:r>
            <a:endParaRPr lang="es-ES_tradnl" dirty="0"/>
          </a:p>
        </p:txBody>
      </p:sp>
    </p:spTree>
    <p:extLst>
      <p:ext uri="{BB962C8B-B14F-4D97-AF65-F5344CB8AC3E}">
        <p14:creationId xmlns:p14="http://schemas.microsoft.com/office/powerpoint/2010/main" val="416013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Website</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_tradnl" b="1" cap="none"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analysis</a:t>
            </a:r>
            <a:r>
              <a:rPr lang="es-ES_tradnl"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r>
            <a:br>
              <a:rPr lang="es-ES_tradnl"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s-ES_tradnl" b="1" cap="none"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www.avis.es</a:t>
            </a:r>
            <a:r>
              <a:rPr lang="es-ES_tradnl" dirty="0"/>
              <a:t/>
            </a:r>
            <a:br>
              <a:rPr lang="es-ES_tradnl" dirty="0"/>
            </a:br>
            <a:endParaRPr lang="es-ES_tradnl" dirty="0"/>
          </a:p>
        </p:txBody>
      </p:sp>
      <p:pic>
        <p:nvPicPr>
          <p:cNvPr id="4" name="Marcador de contenido 3"/>
          <p:cNvPicPr>
            <a:picLocks noGrp="1" noChangeAspect="1"/>
          </p:cNvPicPr>
          <p:nvPr>
            <p:ph idx="1"/>
          </p:nvPr>
        </p:nvPicPr>
        <p:blipFill>
          <a:blip r:embed="rId2"/>
          <a:stretch>
            <a:fillRect/>
          </a:stretch>
        </p:blipFill>
        <p:spPr>
          <a:xfrm>
            <a:off x="1074907" y="2193925"/>
            <a:ext cx="10042185" cy="40243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6310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20506" y="764373"/>
            <a:ext cx="3585693" cy="1293028"/>
          </a:xfrm>
        </p:spPr>
        <p:txBody>
          <a:bodyPr>
            <a:normAutofit fontScale="90000"/>
          </a:bodyPr>
          <a:lstStyle/>
          <a:p>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Website</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s-ES_tradnl" b="1" cap="none"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analysis</a:t>
            </a: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r>
            <a:b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s-ES_tradnl"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www.avis.es</a:t>
            </a:r>
            <a:endParaRPr lang="es-ES_tradnl" dirty="0"/>
          </a:p>
        </p:txBody>
      </p:sp>
      <p:pic>
        <p:nvPicPr>
          <p:cNvPr id="4" name="Marcador de contenido 3"/>
          <p:cNvPicPr>
            <a:picLocks noGrp="1" noChangeAspect="1"/>
          </p:cNvPicPr>
          <p:nvPr>
            <p:ph idx="1"/>
          </p:nvPr>
        </p:nvPicPr>
        <p:blipFill>
          <a:blip r:embed="rId2"/>
          <a:stretch>
            <a:fillRect/>
          </a:stretch>
        </p:blipFill>
        <p:spPr>
          <a:xfrm>
            <a:off x="1046355" y="1493163"/>
            <a:ext cx="5023766" cy="2278089"/>
          </a:xfrm>
          <a:prstGeom prst="rect">
            <a:avLst/>
          </a:prstGeom>
          <a:ln w="228600" cap="sq" cmpd="thickThin">
            <a:solidFill>
              <a:srgbClr val="000000"/>
            </a:solidFill>
            <a:prstDash val="solid"/>
            <a:miter lim="800000"/>
          </a:ln>
          <a:effectLst>
            <a:innerShdw blurRad="76200">
              <a:srgbClr val="000000"/>
            </a:innerShdw>
          </a:effectLst>
        </p:spPr>
      </p:pic>
      <p:pic>
        <p:nvPicPr>
          <p:cNvPr id="5" name="Imagen 4"/>
          <p:cNvPicPr>
            <a:picLocks noChangeAspect="1"/>
          </p:cNvPicPr>
          <p:nvPr/>
        </p:nvPicPr>
        <p:blipFill>
          <a:blip r:embed="rId3"/>
          <a:stretch>
            <a:fillRect/>
          </a:stretch>
        </p:blipFill>
        <p:spPr>
          <a:xfrm>
            <a:off x="6365989" y="2513616"/>
            <a:ext cx="5542609" cy="2515271"/>
          </a:xfrm>
          <a:prstGeom prst="rect">
            <a:avLst/>
          </a:prstGeom>
        </p:spPr>
      </p:pic>
      <p:pic>
        <p:nvPicPr>
          <p:cNvPr id="6" name="Imagen 5"/>
          <p:cNvPicPr>
            <a:picLocks noChangeAspect="1"/>
          </p:cNvPicPr>
          <p:nvPr/>
        </p:nvPicPr>
        <p:blipFill>
          <a:blip r:embed="rId4"/>
          <a:stretch>
            <a:fillRect/>
          </a:stretch>
        </p:blipFill>
        <p:spPr>
          <a:xfrm>
            <a:off x="1046355" y="4126483"/>
            <a:ext cx="5023766" cy="2355479"/>
          </a:xfrm>
          <a:prstGeom prst="rect">
            <a:avLst/>
          </a:prstGeom>
        </p:spPr>
      </p:pic>
    </p:spTree>
    <p:extLst>
      <p:ext uri="{BB962C8B-B14F-4D97-AF65-F5344CB8AC3E}">
        <p14:creationId xmlns:p14="http://schemas.microsoft.com/office/powerpoint/2010/main" val="3768795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106</TotalTime>
  <Words>713</Words>
  <Application>Microsoft Office PowerPoint</Application>
  <PresentationFormat>Personalizado</PresentationFormat>
  <Paragraphs>95</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Estela de condensación</vt:lpstr>
      <vt:lpstr>Website analysis &amp; prototyping </vt:lpstr>
      <vt:lpstr>Reading: Don't Make Me Think</vt:lpstr>
      <vt:lpstr>GLOSSARY</vt:lpstr>
      <vt:lpstr>GLOSSARY</vt:lpstr>
      <vt:lpstr>GLOSSARY</vt:lpstr>
      <vt:lpstr>GLOSSARY</vt:lpstr>
      <vt:lpstr>Glossary</vt:lpstr>
      <vt:lpstr>Website analysis www.avis.es </vt:lpstr>
      <vt:lpstr>Website analysis www.avis.es</vt:lpstr>
      <vt:lpstr>Website analysis www.avis.es</vt:lpstr>
      <vt:lpstr>Website analysis www.avis.es</vt:lpstr>
      <vt:lpstr>Website analysis www.avis.es</vt:lpstr>
      <vt:lpstr>Prototyping </vt:lpstr>
      <vt:lpstr>LEVEL 1</vt:lpstr>
      <vt:lpstr> </vt:lpstr>
      <vt:lpstr>LOGIN / REGISTER</vt:lpstr>
      <vt:lpstr>CONTACT</vt:lpstr>
      <vt:lpstr>LOCATION</vt:lpstr>
      <vt:lpstr>HTML Layout with PUG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analysis &amp; prototyping</dc:title>
  <dc:creator>Cecilia</dc:creator>
  <cp:lastModifiedBy>user</cp:lastModifiedBy>
  <cp:revision>11</cp:revision>
  <dcterms:created xsi:type="dcterms:W3CDTF">2016-10-11T15:14:47Z</dcterms:created>
  <dcterms:modified xsi:type="dcterms:W3CDTF">2016-10-13T15:27:09Z</dcterms:modified>
</cp:coreProperties>
</file>