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56" r:id="rId4"/>
    <p:sldId id="265" r:id="rId5"/>
    <p:sldId id="266" r:id="rId6"/>
    <p:sldId id="263" r:id="rId7"/>
    <p:sldId id="270" r:id="rId8"/>
    <p:sldId id="269" r:id="rId9"/>
    <p:sldId id="267" r:id="rId10"/>
    <p:sldId id="259" r:id="rId11"/>
    <p:sldId id="25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2FE0D-8FE0-61F2-ADFC-14E36847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69B21-7A6B-A6F6-2201-8154B2FDE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A3161-AA87-7268-B0F7-72AC1DE1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12616-62D3-8CB6-AE68-B3A9D2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601FF-5597-2963-D48D-977E5D7B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13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6F25-90B4-2BDC-D241-DABFF482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0A8197-7EC7-1961-053B-E0C5EFE05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41B32-932F-318A-6C8B-7DEF055D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77863-12AE-D535-1EF1-060A4095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CC2A1D-CA2C-40F5-85AD-64AF2B08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75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7AC265-A592-E422-5F0B-1EA8A4BC2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3ED3D2-5792-14E8-9415-B787F2A9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8EAE0-8FAD-7F5D-7F0A-565A420A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0BF89-F739-821C-5508-64AE30FC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AE845-4642-0C02-F090-BF04C999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64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0EBF2-B4B1-4A99-D3E4-8E035B66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26379-AF4F-52A2-4F6B-14161494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1EADCA-03C3-6E4D-6F3A-F412A474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12B0-2BA5-F353-1E32-3C345899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4D22D-2AF1-8916-12CD-0E3915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8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3F29-3A3C-CA2A-290B-2EBFCC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3CCBD5-3D7B-C5EA-32C0-46564AEF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B2759-D1DD-6D15-AF0A-9D5DDD03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DBFD12-84B4-5C07-712A-D34EADE3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BC556-4E1C-9276-FB03-F87B5BB7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3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E82B-4B22-26BE-5888-5DACAAB7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074DE-E3C4-A5BC-88D4-D47A91EC7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E63810-FBA2-AB73-0534-2D6C76A7C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2622A8-C15F-F985-628F-94C2B680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6EA640-C651-9ED0-A8C3-6002C77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80A0BB-8DC0-C027-C687-B4372706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8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795CE-53A0-64D9-0C50-BC448D5E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593FA-CF1D-9990-6C40-DD8416328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54CBD-F5CE-64EA-088B-95A55B4B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EF4215-188B-F9AE-10CD-B826F855C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78DCD5-285A-4377-3813-94E493C8A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03CCAF-C24E-2832-41CF-627FA476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9A0470-C1B6-003C-9494-621B446A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46FF77-6524-C898-5A3E-753D4A99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23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64230-BF3A-2664-8425-76FAFB94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BD0B5D-5C2C-B8BD-6AEF-76CE9672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40C3B1-8F11-CE0E-58CE-F11D0D63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D40D44-D5FB-82FE-4F07-26EC500E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979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B68B81-895B-DB6B-A880-96E68708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B1ADEC-9621-F5D2-ED24-14E0536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70801C-8A3D-7E97-D080-8DCF483A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2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A2E31-E88F-F9DA-B128-2B78B03C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87210-5A02-6637-B162-04DCDEB0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26B26D-3118-002D-A579-F3DD4A364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1BCC18-0F38-C5B2-31D5-A271CD8C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32035E-42A8-AB0C-5F11-3699D70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3E125-A800-A6E5-5AA9-D858DBA5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1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A6C41-D314-A3F7-BA87-BD05EB0D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A0E3CF-6242-B76A-8AE6-BC45C691E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0D374A-49A9-A1C8-91DE-86CFF844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61E3C8-E007-2614-3C21-C063AA28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5EB307-3E9F-6C8C-F1BB-31213E5F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28AA85-D972-1A74-9DA5-084C8655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4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9819B6-A97B-93BD-1649-6CAB7642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3CE45-C88E-AD72-4F7C-18F56B09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9A5C2-9641-D00C-A8E0-AB7BFD7D4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94A-DD81-4DE4-A000-4130DD5DBBED}" type="datetimeFigureOut">
              <a:rPr lang="es-CO" smtClean="0"/>
              <a:t>13/04/23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BB706-E0E2-17B2-356C-BE1B23B4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F7E13-23CE-40B9-E504-E734DA33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DB9B-156A-465E-A1F5-4AEDFE7808B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10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ure 3">
            <a:extLst>
              <a:ext uri="{FF2B5EF4-FFF2-40B4-BE49-F238E27FC236}">
                <a16:creationId xmlns:a16="http://schemas.microsoft.com/office/drawing/2014/main" id="{2C7EC8D8-34BF-CD82-70E9-FB00DD63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9" y="975046"/>
            <a:ext cx="4240933" cy="57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D330D1-DBF9-11A9-129C-74ABC0058907}"/>
              </a:ext>
            </a:extLst>
          </p:cNvPr>
          <p:cNvSpPr txBox="1"/>
          <p:nvPr/>
        </p:nvSpPr>
        <p:spPr>
          <a:xfrm>
            <a:off x="254000" y="267160"/>
            <a:ext cx="911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4000" dirty="0">
                <a:latin typeface="American Typewriter" panose="02090604020004020304" pitchFamily="18" charset="77"/>
              </a:rPr>
              <a:t>Aplicaciones y usos actuales</a:t>
            </a:r>
          </a:p>
        </p:txBody>
      </p:sp>
      <p:pic>
        <p:nvPicPr>
          <p:cNvPr id="1030" name="Picture 6" descr="History of species distribution models | ConservationBytes.com">
            <a:extLst>
              <a:ext uri="{FF2B5EF4-FFF2-40B4-BE49-F238E27FC236}">
                <a16:creationId xmlns:a16="http://schemas.microsoft.com/office/drawing/2014/main" id="{250B3C78-5045-6229-9183-C12057CD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7" y="1454150"/>
            <a:ext cx="65532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5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librí Ventrizafiro - eBird">
            <a:extLst>
              <a:ext uri="{FF2B5EF4-FFF2-40B4-BE49-F238E27FC236}">
                <a16:creationId xmlns:a16="http://schemas.microsoft.com/office/drawing/2014/main" id="{F6069D5B-B9CE-50DC-371A-201F296DD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65208"/>
            <a:ext cx="6395389" cy="47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DB320E-3E32-B52A-C4D9-F62A4DDB8982}"/>
              </a:ext>
            </a:extLst>
          </p:cNvPr>
          <p:cNvSpPr txBox="1"/>
          <p:nvPr/>
        </p:nvSpPr>
        <p:spPr>
          <a:xfrm>
            <a:off x="254000" y="267160"/>
            <a:ext cx="911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4000" dirty="0">
                <a:latin typeface="American Typewriter" panose="02090604020004020304" pitchFamily="18" charset="77"/>
              </a:rPr>
              <a:t>Especies amenazadas</a:t>
            </a:r>
          </a:p>
        </p:txBody>
      </p:sp>
      <p:pic>
        <p:nvPicPr>
          <p:cNvPr id="2052" name="Picture 4" descr="Distribution of the Sapphire-bellied Hummingbird - Range Map">
            <a:extLst>
              <a:ext uri="{FF2B5EF4-FFF2-40B4-BE49-F238E27FC236}">
                <a16:creationId xmlns:a16="http://schemas.microsoft.com/office/drawing/2014/main" id="{7C79DFA6-8BF8-2480-08BF-2DE756C21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1"/>
          <a:stretch/>
        </p:blipFill>
        <p:spPr bwMode="auto">
          <a:xfrm>
            <a:off x="6946900" y="975046"/>
            <a:ext cx="4514850" cy="37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40798E3-337E-5013-4A25-C17943057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4662170"/>
            <a:ext cx="10979150" cy="21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9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A47A0-C922-ADB2-BC06-8B776A9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3200" dirty="0">
                <a:latin typeface="American Typewriter" panose="02090604020004020304" pitchFamily="18" charset="77"/>
              </a:rPr>
              <a:t>https://github.com/gomez444/DataChallenge.git</a:t>
            </a:r>
          </a:p>
        </p:txBody>
      </p:sp>
    </p:spTree>
    <p:extLst>
      <p:ext uri="{BB962C8B-B14F-4D97-AF65-F5344CB8AC3E}">
        <p14:creationId xmlns:p14="http://schemas.microsoft.com/office/powerpoint/2010/main" val="37755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omigas, incursionando en el mundo autónomo - Risaraldahoy.com">
            <a:extLst>
              <a:ext uri="{FF2B5EF4-FFF2-40B4-BE49-F238E27FC236}">
                <a16:creationId xmlns:a16="http://schemas.microsoft.com/office/drawing/2014/main" id="{F771776F-B7FA-BC95-D95D-0D02534FB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5"/>
          <a:stretch/>
        </p:blipFill>
        <p:spPr bwMode="auto">
          <a:xfrm>
            <a:off x="1052708" y="557213"/>
            <a:ext cx="10086584" cy="48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7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oding An Important Aspect Of Biodiversity - Wildlife SOS">
            <a:extLst>
              <a:ext uri="{FF2B5EF4-FFF2-40B4-BE49-F238E27FC236}">
                <a16:creationId xmlns:a16="http://schemas.microsoft.com/office/drawing/2014/main" id="{10207BD0-4A92-441A-E7AF-F05EE791F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66CDA-A394-6A4C-8CF6-FAED059D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5"/>
            <a:ext cx="12192000" cy="68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6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66CDA-A394-6A4C-8CF6-FAED059D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5"/>
            <a:ext cx="12192000" cy="6847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BA9F28-C7DB-AE1E-8B3B-2030AF46A415}"/>
              </a:ext>
            </a:extLst>
          </p:cNvPr>
          <p:cNvSpPr txBox="1"/>
          <p:nvPr/>
        </p:nvSpPr>
        <p:spPr>
          <a:xfrm>
            <a:off x="1543794" y="2493795"/>
            <a:ext cx="8128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O" sz="3200" dirty="0">
                <a:solidFill>
                  <a:schemeClr val="bg1"/>
                </a:solidFill>
                <a:latin typeface="American Typewriter" panose="02090604020004020304" pitchFamily="18" charset="77"/>
              </a:rPr>
              <a:t>Número de especies</a:t>
            </a:r>
          </a:p>
          <a:p>
            <a:pPr marL="285750" indent="-285750">
              <a:buFontTx/>
              <a:buChar char="-"/>
            </a:pPr>
            <a:r>
              <a:rPr lang="en-CO" sz="3200" dirty="0">
                <a:solidFill>
                  <a:schemeClr val="bg1"/>
                </a:solidFill>
                <a:latin typeface="American Typewriter" panose="02090604020004020304" pitchFamily="18" charset="77"/>
              </a:rPr>
              <a:t>Número de individuos</a:t>
            </a:r>
          </a:p>
          <a:p>
            <a:pPr marL="285750" indent="-285750">
              <a:buFontTx/>
              <a:buChar char="-"/>
            </a:pPr>
            <a:r>
              <a:rPr lang="en-CO" sz="3200" dirty="0">
                <a:solidFill>
                  <a:schemeClr val="bg1"/>
                </a:solidFill>
                <a:latin typeface="American Typewriter" panose="02090604020004020304" pitchFamily="18" charset="77"/>
              </a:rPr>
              <a:t>Número de especies compartidas</a:t>
            </a:r>
          </a:p>
        </p:txBody>
      </p:sp>
    </p:spTree>
    <p:extLst>
      <p:ext uri="{BB962C8B-B14F-4D97-AF65-F5344CB8AC3E}">
        <p14:creationId xmlns:p14="http://schemas.microsoft.com/office/powerpoint/2010/main" val="5855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66CDA-A394-6A4C-8CF6-FAED059D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5"/>
            <a:ext cx="12192000" cy="684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668A4C-D42F-A5AF-D293-DC1916273E98}"/>
              </a:ext>
            </a:extLst>
          </p:cNvPr>
          <p:cNvSpPr/>
          <p:nvPr/>
        </p:nvSpPr>
        <p:spPr>
          <a:xfrm>
            <a:off x="4814888" y="2843213"/>
            <a:ext cx="257175" cy="2428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2DC8F-72E6-B412-9ED1-3A76787006E1}"/>
              </a:ext>
            </a:extLst>
          </p:cNvPr>
          <p:cNvSpPr/>
          <p:nvPr/>
        </p:nvSpPr>
        <p:spPr>
          <a:xfrm>
            <a:off x="5838825" y="2839749"/>
            <a:ext cx="257175" cy="2428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DC502-4089-E5C8-5760-6E4F0AF06F5F}"/>
              </a:ext>
            </a:extLst>
          </p:cNvPr>
          <p:cNvSpPr/>
          <p:nvPr/>
        </p:nvSpPr>
        <p:spPr>
          <a:xfrm>
            <a:off x="4380881" y="2338570"/>
            <a:ext cx="2209924" cy="11854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F77214-442C-CFBE-9F56-EA3A138FB2B9}"/>
                  </a:ext>
                </a:extLst>
              </p:cNvPr>
              <p:cNvSpPr txBox="1"/>
              <p:nvPr/>
            </p:nvSpPr>
            <p:spPr>
              <a:xfrm>
                <a:off x="4828619" y="3368581"/>
                <a:ext cx="486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F77214-442C-CFBE-9F56-EA3A138FB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19" y="3368581"/>
                <a:ext cx="486888" cy="584775"/>
              </a:xfrm>
              <a:prstGeom prst="rect">
                <a:avLst/>
              </a:prstGeom>
              <a:blipFill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A56D5A-1D2E-E4A7-016D-6FF10A60D35F}"/>
                  </a:ext>
                </a:extLst>
              </p:cNvPr>
              <p:cNvSpPr txBox="1"/>
              <p:nvPr/>
            </p:nvSpPr>
            <p:spPr>
              <a:xfrm>
                <a:off x="4369007" y="2642565"/>
                <a:ext cx="486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A56D5A-1D2E-E4A7-016D-6FF10A60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07" y="2642565"/>
                <a:ext cx="48688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2ACF5B-48D0-617E-1868-8DE643D4F643}"/>
              </a:ext>
            </a:extLst>
          </p:cNvPr>
          <p:cNvCxnSpPr/>
          <p:nvPr/>
        </p:nvCxnSpPr>
        <p:spPr>
          <a:xfrm>
            <a:off x="5072063" y="2961192"/>
            <a:ext cx="76676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7AC5D5-DF5E-E2A4-F055-37DCA53A5D4B}"/>
                  </a:ext>
                </a:extLst>
              </p:cNvPr>
              <p:cNvSpPr txBox="1"/>
              <p:nvPr/>
            </p:nvSpPr>
            <p:spPr>
              <a:xfrm>
                <a:off x="5196445" y="2337673"/>
                <a:ext cx="486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7AC5D5-DF5E-E2A4-F055-37DCA53A5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45" y="2337673"/>
                <a:ext cx="486888" cy="584775"/>
              </a:xfrm>
              <a:prstGeom prst="rect">
                <a:avLst/>
              </a:prstGeom>
              <a:blipFill>
                <a:blip r:embed="rId5"/>
                <a:stretch>
                  <a:fillRect l="-10000" r="-10000" b="-2127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8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B320E-3E32-B52A-C4D9-F62A4DDB8982}"/>
              </a:ext>
            </a:extLst>
          </p:cNvPr>
          <p:cNvSpPr txBox="1"/>
          <p:nvPr/>
        </p:nvSpPr>
        <p:spPr>
          <a:xfrm>
            <a:off x="254000" y="267160"/>
            <a:ext cx="911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4000" dirty="0">
                <a:latin typeface="American Typewriter" panose="02090604020004020304" pitchFamily="18" charset="77"/>
              </a:rPr>
              <a:t>Estimadores e indices de diversidad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E4C6D-8387-EAD0-DE94-1404F2DA89A0}"/>
                  </a:ext>
                </a:extLst>
              </p:cNvPr>
              <p:cNvSpPr txBox="1"/>
              <p:nvPr/>
            </p:nvSpPr>
            <p:spPr>
              <a:xfrm>
                <a:off x="0" y="1154823"/>
                <a:ext cx="5046663" cy="117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𝐶h𝑎𝑜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E4C6D-8387-EAD0-DE94-1404F2DA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4823"/>
                <a:ext cx="5046663" cy="1174039"/>
              </a:xfrm>
              <a:prstGeom prst="rect">
                <a:avLst/>
              </a:prstGeom>
              <a:blipFill>
                <a:blip r:embed="rId2"/>
                <a:stretch>
                  <a:fillRect b="-1170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8DC95-D608-93D4-E353-411CF2C5511D}"/>
                  </a:ext>
                </a:extLst>
              </p:cNvPr>
              <p:cNvSpPr txBox="1"/>
              <p:nvPr/>
            </p:nvSpPr>
            <p:spPr>
              <a:xfrm>
                <a:off x="712771" y="2735252"/>
                <a:ext cx="3621119" cy="1387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8DC95-D608-93D4-E353-411CF2C55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1" y="2735252"/>
                <a:ext cx="3621119" cy="1387496"/>
              </a:xfrm>
              <a:prstGeom prst="rect">
                <a:avLst/>
              </a:prstGeom>
              <a:blipFill>
                <a:blip r:embed="rId3"/>
                <a:stretch>
                  <a:fillRect l="-4545" t="-113636" r="-3497" b="-17545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051758-E68B-7EB3-6690-1E1EAEC227B6}"/>
                  </a:ext>
                </a:extLst>
              </p:cNvPr>
              <p:cNvSpPr txBox="1"/>
              <p:nvPr/>
            </p:nvSpPr>
            <p:spPr>
              <a:xfrm>
                <a:off x="828675" y="4782339"/>
                <a:ext cx="3272499" cy="1078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O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051758-E68B-7EB3-6690-1E1EAEC2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4782339"/>
                <a:ext cx="3272499" cy="1078244"/>
              </a:xfrm>
              <a:prstGeom prst="rect">
                <a:avLst/>
              </a:prstGeom>
              <a:blipFill>
                <a:blip r:embed="rId4"/>
                <a:stretch>
                  <a:fillRect l="-2317" r="-1158" b="-12791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E9A949-DDD6-15E9-4F49-FF1E98186EEF}"/>
              </a:ext>
            </a:extLst>
          </p:cNvPr>
          <p:cNvSpPr txBox="1"/>
          <p:nvPr/>
        </p:nvSpPr>
        <p:spPr>
          <a:xfrm>
            <a:off x="5414964" y="1557176"/>
            <a:ext cx="645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800" dirty="0">
                <a:latin typeface="American Typewriter" panose="02090604020004020304" pitchFamily="18" charset="77"/>
              </a:rPr>
              <a:t>Estimador de riqueza de Chao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FDB2-B48E-1A12-A97B-90A4E7A3FAF8}"/>
              </a:ext>
            </a:extLst>
          </p:cNvPr>
          <p:cNvSpPr txBox="1"/>
          <p:nvPr/>
        </p:nvSpPr>
        <p:spPr>
          <a:xfrm>
            <a:off x="5414963" y="3244334"/>
            <a:ext cx="645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800" dirty="0">
                <a:latin typeface="American Typewriter" panose="02090604020004020304" pitchFamily="18" charset="77"/>
              </a:rPr>
              <a:t>Indice de diversidad de Shannon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DA88F-CDB9-F365-302C-E99962EEC8D9}"/>
              </a:ext>
            </a:extLst>
          </p:cNvPr>
          <p:cNvSpPr txBox="1"/>
          <p:nvPr/>
        </p:nvSpPr>
        <p:spPr>
          <a:xfrm>
            <a:off x="5386375" y="5136795"/>
            <a:ext cx="645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800" dirty="0">
                <a:latin typeface="American Typewriter" panose="02090604020004020304" pitchFamily="18" charset="77"/>
              </a:rPr>
              <a:t>Indice de diversidad de Bray-Curtis</a:t>
            </a:r>
          </a:p>
        </p:txBody>
      </p:sp>
    </p:spTree>
    <p:extLst>
      <p:ext uri="{BB962C8B-B14F-4D97-AF65-F5344CB8AC3E}">
        <p14:creationId xmlns:p14="http://schemas.microsoft.com/office/powerpoint/2010/main" val="70638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B320E-3E32-B52A-C4D9-F62A4DDB8982}"/>
              </a:ext>
            </a:extLst>
          </p:cNvPr>
          <p:cNvSpPr txBox="1"/>
          <p:nvPr/>
        </p:nvSpPr>
        <p:spPr>
          <a:xfrm>
            <a:off x="254000" y="267160"/>
            <a:ext cx="911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4000" dirty="0">
                <a:latin typeface="American Typewriter" panose="02090604020004020304" pitchFamily="18" charset="77"/>
              </a:rPr>
              <a:t>Especies endémicas</a:t>
            </a:r>
          </a:p>
        </p:txBody>
      </p:sp>
      <p:pic>
        <p:nvPicPr>
          <p:cNvPr id="4098" name="Picture 2" descr="Chachalaca Alirroja - eBird">
            <a:extLst>
              <a:ext uri="{FF2B5EF4-FFF2-40B4-BE49-F238E27FC236}">
                <a16:creationId xmlns:a16="http://schemas.microsoft.com/office/drawing/2014/main" id="{B5A89C73-45B9-2506-55CE-D835AD7B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7" y="1254296"/>
            <a:ext cx="6859587" cy="51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ED9C0D-0B6D-AC04-67BB-78D1AC4B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544" y="1254296"/>
            <a:ext cx="4766838" cy="33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4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B320E-3E32-B52A-C4D9-F62A4DDB8982}"/>
              </a:ext>
            </a:extLst>
          </p:cNvPr>
          <p:cNvSpPr txBox="1"/>
          <p:nvPr/>
        </p:nvSpPr>
        <p:spPr>
          <a:xfrm>
            <a:off x="254000" y="267160"/>
            <a:ext cx="911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4000" dirty="0">
                <a:latin typeface="American Typewriter" panose="02090604020004020304" pitchFamily="18" charset="77"/>
              </a:rPr>
              <a:t>Especies amenazadas</a:t>
            </a:r>
          </a:p>
        </p:txBody>
      </p:sp>
      <p:pic>
        <p:nvPicPr>
          <p:cNvPr id="3074" name="Picture 2" descr="IUCN Classification : Critically Endangered, Endangered and Vulnerable">
            <a:extLst>
              <a:ext uri="{FF2B5EF4-FFF2-40B4-BE49-F238E27FC236}">
                <a16:creationId xmlns:a16="http://schemas.microsoft.com/office/drawing/2014/main" id="{FD0B16A0-F76B-61CF-D208-A56014BC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8" y="2412407"/>
            <a:ext cx="11224704" cy="40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UCN Red List - Wikipedia">
            <a:extLst>
              <a:ext uri="{FF2B5EF4-FFF2-40B4-BE49-F238E27FC236}">
                <a16:creationId xmlns:a16="http://schemas.microsoft.com/office/drawing/2014/main" id="{0469335F-6E35-107E-D3A5-04A155DA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425" y="0"/>
            <a:ext cx="2306637" cy="214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25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72</Words>
  <Application>Microsoft Macintosh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American Typewriter</vt:lpstr>
      <vt:lpstr>Arial</vt:lpstr>
      <vt:lpstr>Calibri</vt:lpstr>
      <vt:lpstr>Calibri Light</vt:lpstr>
      <vt:lpstr>Cambria Math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https://github.com/gomez444/DataChallenge.git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GOMEZ ECHEVERRI</dc:creator>
  <cp:lastModifiedBy>Gomez Echeverri,Juan Pablo</cp:lastModifiedBy>
  <cp:revision>2</cp:revision>
  <dcterms:created xsi:type="dcterms:W3CDTF">2023-04-13T12:40:53Z</dcterms:created>
  <dcterms:modified xsi:type="dcterms:W3CDTF">2023-04-13T21:45:21Z</dcterms:modified>
</cp:coreProperties>
</file>