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544" r:id="rId2"/>
    <p:sldId id="545" r:id="rId3"/>
    <p:sldId id="546" r:id="rId4"/>
    <p:sldId id="547" r:id="rId5"/>
    <p:sldId id="548" r:id="rId6"/>
    <p:sldId id="568" r:id="rId7"/>
    <p:sldId id="550" r:id="rId8"/>
    <p:sldId id="551" r:id="rId9"/>
    <p:sldId id="552" r:id="rId10"/>
    <p:sldId id="570" r:id="rId11"/>
    <p:sldId id="554" r:id="rId12"/>
    <p:sldId id="555" r:id="rId13"/>
    <p:sldId id="556" r:id="rId14"/>
    <p:sldId id="557" r:id="rId15"/>
    <p:sldId id="571" r:id="rId16"/>
    <p:sldId id="572" r:id="rId17"/>
    <p:sldId id="560" r:id="rId18"/>
    <p:sldId id="561" r:id="rId19"/>
    <p:sldId id="562" r:id="rId20"/>
    <p:sldId id="563" r:id="rId21"/>
    <p:sldId id="564" r:id="rId22"/>
    <p:sldId id="569" r:id="rId23"/>
    <p:sldId id="5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825F486-7BED-4D60-8296-64739C9072E1}">
          <p14:sldIdLst>
            <p14:sldId id="544"/>
            <p14:sldId id="545"/>
            <p14:sldId id="546"/>
            <p14:sldId id="547"/>
            <p14:sldId id="548"/>
            <p14:sldId id="568"/>
            <p14:sldId id="550"/>
            <p14:sldId id="551"/>
            <p14:sldId id="552"/>
            <p14:sldId id="570"/>
            <p14:sldId id="554"/>
            <p14:sldId id="555"/>
            <p14:sldId id="556"/>
            <p14:sldId id="557"/>
            <p14:sldId id="571"/>
            <p14:sldId id="572"/>
            <p14:sldId id="560"/>
            <p14:sldId id="561"/>
            <p14:sldId id="562"/>
            <p14:sldId id="563"/>
            <p14:sldId id="564"/>
            <p14:sldId id="569"/>
            <p14:sldId id="5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FF"/>
    <a:srgbClr val="F5F5F5"/>
    <a:srgbClr val="EFF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48AC-3ABD-4678-9033-4B7BAB775C9F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3468-26AC-4337-9EF2-A6A8D0C60A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ULH – MPE - AU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MTMEMAT1</a:t>
            </a:r>
          </a:p>
          <a:p>
            <a:endParaRPr lang="en-US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5EF-BC52-4A90-80C5-E901A7AF3F7A}" type="slidenum">
              <a:rPr lang="en-US" smtClean="0"/>
              <a:pPr/>
              <a:t>‹nr.›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56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4657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Rediger typografien i masterens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4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slide" Target="slide23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70.png"/><Relationship Id="rId7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62.png"/><Relationship Id="rId4" Type="http://schemas.openxmlformats.org/officeDocument/2006/relationships/image" Target="../media/image51.png"/><Relationship Id="rId9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73.png"/><Relationship Id="rId7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5" Type="http://schemas.openxmlformats.org/officeDocument/2006/relationships/image" Target="../media/image74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79.png"/><Relationship Id="rId7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50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51.png"/><Relationship Id="rId4" Type="http://schemas.openxmlformats.org/officeDocument/2006/relationships/image" Target="../media/image89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3.png"/><Relationship Id="rId7" Type="http://schemas.openxmlformats.org/officeDocument/2006/relationships/image" Target="../media/image9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92.png"/><Relationship Id="rId10" Type="http://schemas.openxmlformats.org/officeDocument/2006/relationships/image" Target="../media/image98.png"/><Relationship Id="rId4" Type="http://schemas.openxmlformats.org/officeDocument/2006/relationships/image" Target="../media/image51.pn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3" Type="http://schemas.openxmlformats.org/officeDocument/2006/relationships/image" Target="../media/image42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" Type="http://schemas.openxmlformats.org/officeDocument/2006/relationships/image" Target="../media/image101.png"/><Relationship Id="rId16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0.png"/><Relationship Id="rId15" Type="http://schemas.openxmlformats.org/officeDocument/2006/relationships/image" Target="../media/image112.png"/><Relationship Id="rId10" Type="http://schemas.openxmlformats.org/officeDocument/2006/relationships/image" Target="../media/image107.png"/><Relationship Id="rId19" Type="http://schemas.openxmlformats.org/officeDocument/2006/relationships/slide" Target="slide10.xml"/><Relationship Id="rId4" Type="http://schemas.openxmlformats.org/officeDocument/2006/relationships/image" Target="../media/image102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Vector</a:t>
            </a:r>
            <a:r>
              <a:rPr lang="da-DK" sz="3200" dirty="0" smtClean="0"/>
              <a:t> Integral </a:t>
            </a:r>
            <a:r>
              <a:rPr lang="da-DK" sz="3200" dirty="0" err="1" smtClean="0"/>
              <a:t>Calculus</a:t>
            </a:r>
            <a:r>
              <a:rPr lang="da-DK" sz="3200" smtClean="0"/>
              <a:t> 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569033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 smtClean="0">
                <a:latin typeface="+mj-lt"/>
              </a:rPr>
              <a:t>  </a:t>
            </a:r>
            <a:endParaRPr lang="da-DK" dirty="0">
              <a:latin typeface="+mj-lt"/>
            </a:endParaRPr>
          </a:p>
          <a:p>
            <a:pPr marL="0" indent="0" algn="ctr">
              <a:buNone/>
            </a:pPr>
            <a:r>
              <a:rPr lang="da-DK" alt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da-DK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pPr marL="0" indent="0" algn="ctr">
              <a:buNone/>
            </a:pPr>
            <a:endParaRPr lang="da-DK" alt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a-DK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 </a:t>
            </a:r>
            <a:r>
              <a:rPr lang="da-DK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integrals</a:t>
            </a:r>
          </a:p>
          <a:p>
            <a:pPr marL="0" indent="0" algn="ctr">
              <a:buNone/>
            </a:pPr>
            <a:r>
              <a:rPr lang="en-US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Triple </a:t>
            </a:r>
            <a:r>
              <a:rPr lang="en-US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integrals. Divergence theorem of Gauss</a:t>
            </a:r>
            <a:endParaRPr lang="da-DK" alt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583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280570" y="2887705"/>
                <a:ext cx="11576035" cy="3065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b="1" dirty="0" smtClean="0">
                    <a:latin typeface="+mj-lt"/>
                  </a:rPr>
                  <a:t>Ex</a:t>
                </a:r>
                <a:r>
                  <a:rPr lang="en-US" sz="2100" b="1" dirty="0" smtClean="0">
                    <a:latin typeface="+mj-lt"/>
                  </a:rPr>
                  <a:t>.</a:t>
                </a:r>
              </a:p>
              <a:p>
                <a:r>
                  <a:rPr lang="da-DK" sz="2100" dirty="0" smtClean="0">
                    <a:latin typeface="+mj-lt"/>
                  </a:rPr>
                  <a:t>Given the </a:t>
                </a:r>
                <a:r>
                  <a:rPr lang="da-DK" sz="2100" dirty="0" err="1" smtClean="0">
                    <a:latin typeface="+mj-lt"/>
                  </a:rPr>
                  <a:t>sphere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with radius</a:t>
                </a:r>
                <a:r>
                  <a:rPr lang="en-US" sz="2100" i="1" dirty="0">
                    <a:latin typeface="+mj-lt"/>
                  </a:rPr>
                  <a:t> a </a:t>
                </a:r>
                <a:r>
                  <a:rPr lang="en-US" sz="2100" dirty="0">
                    <a:latin typeface="+mj-lt"/>
                  </a:rPr>
                  <a:t>and parametric </a:t>
                </a:r>
                <a:r>
                  <a:rPr lang="en-US" sz="2100" dirty="0" smtClean="0">
                    <a:latin typeface="+mj-lt"/>
                  </a:rPr>
                  <a:t>representation:</a:t>
                </a:r>
              </a:p>
              <a:p>
                <a:endParaRPr lang="da-DK" sz="2100" dirty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                                                                                                                   </a:t>
                </a:r>
              </a:p>
              <a:p>
                <a:r>
                  <a:rPr lang="da-DK" sz="210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1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da-DK" sz="2100" dirty="0"/>
                          <m:t>	</m:t>
                        </m:r>
                        <m:sSub>
                          <m:sSub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1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da-DK" sz="21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a-DK" sz="2100" dirty="0" smtClean="0"/>
              </a:p>
              <a:p>
                <a:endParaRPr lang="da-DK" sz="2100" dirty="0"/>
              </a:p>
              <a:p>
                <a:r>
                  <a:rPr lang="da-DK" sz="2100" dirty="0" smtClean="0">
                    <a:latin typeface="+mj-lt"/>
                  </a:rPr>
                  <a:t>The </a:t>
                </a:r>
                <a:r>
                  <a:rPr lang="en-US" sz="2100" dirty="0">
                    <a:latin typeface="+mj-lt"/>
                  </a:rPr>
                  <a:t>area </a:t>
                </a:r>
                <a:r>
                  <a:rPr lang="en-US" sz="2100" i="1" dirty="0">
                    <a:latin typeface="+mj-lt"/>
                  </a:rPr>
                  <a:t>A</a:t>
                </a:r>
                <a:r>
                  <a:rPr lang="en-US" sz="2100" dirty="0">
                    <a:latin typeface="+mj-lt"/>
                  </a:rPr>
                  <a:t>(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) of the sphere </a:t>
                </a:r>
                <a:r>
                  <a:rPr lang="en-US" sz="2100" i="1" dirty="0" smtClean="0">
                    <a:latin typeface="+mj-lt"/>
                  </a:rPr>
                  <a:t>S</a:t>
                </a:r>
                <a:r>
                  <a:rPr lang="en-US" sz="2100" dirty="0" smtClean="0">
                    <a:latin typeface="+mj-lt"/>
                  </a:rPr>
                  <a:t> is:</a:t>
                </a:r>
              </a:p>
              <a:p>
                <a:r>
                  <a:rPr lang="en-US" sz="2100" dirty="0" smtClean="0">
                    <a:latin typeface="+mj-lt"/>
                  </a:rPr>
                  <a:t> </a:t>
                </a:r>
                <a:endParaRPr lang="da-DK" sz="2100" dirty="0">
                  <a:latin typeface="+mj-lt"/>
                </a:endParaRPr>
              </a:p>
              <a:p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2887705"/>
                <a:ext cx="11576035" cy="3065904"/>
              </a:xfrm>
              <a:prstGeom prst="rect">
                <a:avLst/>
              </a:prstGeom>
              <a:blipFill>
                <a:blip r:embed="rId2"/>
                <a:stretch>
                  <a:fillRect l="-632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Area of a surface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4977" y="996721"/>
                <a:ext cx="11842045" cy="1184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Given </a:t>
                </a:r>
                <a:r>
                  <a:rPr lang="da-DK" sz="2100" dirty="0" err="1" smtClean="0">
                    <a:latin typeface="+mj-lt"/>
                  </a:rPr>
                  <a:t>surface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i="1" dirty="0" smtClean="0">
                    <a:latin typeface="+mj-lt"/>
                  </a:rPr>
                  <a:t>S </a:t>
                </a:r>
                <a:r>
                  <a:rPr lang="da-DK" sz="2100" dirty="0" smtClean="0">
                    <a:latin typeface="+mj-lt"/>
                  </a:rPr>
                  <a:t>by the </a:t>
                </a:r>
                <a:r>
                  <a:rPr lang="en-US" sz="2100" dirty="0" smtClean="0">
                    <a:latin typeface="+mj-lt"/>
                  </a:rPr>
                  <a:t>parametric </a:t>
                </a:r>
                <a:r>
                  <a:rPr lang="en-US" sz="2100" dirty="0">
                    <a:latin typeface="+mj-lt"/>
                  </a:rPr>
                  <a:t>representation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a-DK" sz="2100" i="1" dirty="0"/>
                  <a:t>, </a:t>
                </a:r>
                <a14:m>
                  <m:oMath xmlns:m="http://schemas.openxmlformats.org/officeDocument/2006/math">
                    <m:r>
                      <a:rPr lang="da-DK" sz="2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1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10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a-DK" sz="2100" i="1" dirty="0"/>
                  <a:t> </a:t>
                </a:r>
                <a:endParaRPr lang="en-US" sz="2100" dirty="0"/>
              </a:p>
              <a:p>
                <a:endParaRPr lang="en-US" sz="800" dirty="0" smtClean="0">
                  <a:latin typeface="+mj-lt"/>
                </a:endParaRPr>
              </a:p>
              <a:p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>
                    <a:latin typeface="+mj-lt"/>
                  </a:rPr>
                  <a:t>area of the surface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is:</a:t>
                </a:r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996721"/>
                <a:ext cx="11842045" cy="1184940"/>
              </a:xfrm>
              <a:prstGeom prst="rect">
                <a:avLst/>
              </a:prstGeom>
              <a:blipFill>
                <a:blip r:embed="rId3"/>
                <a:stretch>
                  <a:fillRect l="-618" t="-5155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578592"/>
            <a:ext cx="5054330" cy="72724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59" y="3639213"/>
            <a:ext cx="7642280" cy="553407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762" y="5433512"/>
            <a:ext cx="6124926" cy="778892"/>
          </a:xfrm>
          <a:prstGeom prst="rect">
            <a:avLst/>
          </a:prstGeom>
        </p:spPr>
      </p:pic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958160" y="3934918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Ellipse 5">
            <a:hlinkClick r:id="rId7" action="ppaction://hlinksldjump"/>
          </p:cNvPr>
          <p:cNvSpPr/>
          <p:nvPr/>
        </p:nvSpPr>
        <p:spPr>
          <a:xfrm>
            <a:off x="5805941" y="4274830"/>
            <a:ext cx="176570" cy="20962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574" y="2620250"/>
            <a:ext cx="3049558" cy="26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ktangel 8"/>
          <p:cNvSpPr/>
          <p:nvPr/>
        </p:nvSpPr>
        <p:spPr>
          <a:xfrm>
            <a:off x="322721" y="2322805"/>
            <a:ext cx="115760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Triple integrals. Divergence theorem of Gauss</a:t>
            </a:r>
            <a:endParaRPr lang="da-DK" sz="3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3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smtClean="0"/>
              <a:t> </a:t>
            </a:r>
            <a:r>
              <a:rPr lang="da-DK" sz="3200" dirty="0" err="1" smtClean="0"/>
              <a:t>Useful</a:t>
            </a:r>
            <a:r>
              <a:rPr lang="da-DK" sz="3200" dirty="0" smtClean="0"/>
              <a:t> </a:t>
            </a:r>
            <a:r>
              <a:rPr lang="da-DK" sz="3200" dirty="0" err="1" smtClean="0"/>
              <a:t>formulas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280571" y="1382567"/>
            <a:ext cx="26432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Integration by parts: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837" y="1135835"/>
            <a:ext cx="6349411" cy="924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/>
              <p:cNvSpPr txBox="1"/>
              <p:nvPr/>
            </p:nvSpPr>
            <p:spPr>
              <a:xfrm>
                <a:off x="4038600" y="3768535"/>
                <a:ext cx="2790059" cy="633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a-DK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da-DK" sz="2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kstfel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768535"/>
                <a:ext cx="2790059" cy="633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/>
              <p:cNvSpPr txBox="1"/>
              <p:nvPr/>
            </p:nvSpPr>
            <p:spPr>
              <a:xfrm>
                <a:off x="4032180" y="4727709"/>
                <a:ext cx="2709396" cy="633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a-DK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da-DK" sz="22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kstfel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80" y="4727709"/>
                <a:ext cx="2709396" cy="633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ktangel 15"/>
          <p:cNvSpPr/>
          <p:nvPr/>
        </p:nvSpPr>
        <p:spPr>
          <a:xfrm>
            <a:off x="280571" y="2976663"/>
            <a:ext cx="4754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The powers of </a:t>
            </a:r>
            <a:r>
              <a:rPr lang="da-DK" sz="2200" dirty="0" err="1" smtClean="0">
                <a:latin typeface="+mj-lt"/>
              </a:rPr>
              <a:t>trigonometric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dirty="0" err="1" smtClean="0">
                <a:latin typeface="+mj-lt"/>
              </a:rPr>
              <a:t>functions</a:t>
            </a:r>
            <a:r>
              <a:rPr lang="da-DK" sz="2200" dirty="0" smtClean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705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Triple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4977" y="1430081"/>
                <a:ext cx="1184204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Given </a:t>
                </a:r>
                <a:r>
                  <a:rPr lang="en-US" sz="2100" dirty="0" smtClean="0">
                    <a:latin typeface="+mj-lt"/>
                  </a:rPr>
                  <a:t>a </a:t>
                </a:r>
                <a:r>
                  <a:rPr lang="en-US" sz="2100" dirty="0">
                    <a:latin typeface="+mj-lt"/>
                  </a:rPr>
                  <a:t>closed and bounded region </a:t>
                </a:r>
                <a:r>
                  <a:rPr lang="en-US" sz="2100" i="1" dirty="0">
                    <a:latin typeface="+mj-lt"/>
                  </a:rPr>
                  <a:t>T</a:t>
                </a:r>
                <a:r>
                  <a:rPr lang="en-US" sz="2100" dirty="0">
                    <a:latin typeface="+mj-lt"/>
                  </a:rPr>
                  <a:t> in space and a scalar </a:t>
                </a:r>
                <a:r>
                  <a:rPr lang="en-US" sz="2100" dirty="0" smtClean="0">
                    <a:latin typeface="+mj-lt"/>
                  </a:rPr>
                  <a:t>ﬁeld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/>
                  <a:t>. </a:t>
                </a:r>
                <a:endParaRPr lang="en-US" sz="2100" dirty="0" smtClean="0">
                  <a:latin typeface="+mj-lt"/>
                </a:endParaRPr>
              </a:p>
              <a:p>
                <a:endParaRPr lang="en-US" sz="2100" dirty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triple integral </a:t>
                </a:r>
                <a:r>
                  <a:rPr lang="en-US" sz="2100" dirty="0" smtClean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100" dirty="0" smtClean="0">
                    <a:latin typeface="+mj-lt"/>
                  </a:rPr>
                  <a:t> over </a:t>
                </a:r>
                <a:r>
                  <a:rPr lang="en-US" sz="2100" dirty="0">
                    <a:latin typeface="+mj-lt"/>
                  </a:rPr>
                  <a:t>the region </a:t>
                </a:r>
                <a:r>
                  <a:rPr lang="en-US" sz="2100" i="1">
                    <a:latin typeface="+mj-lt"/>
                  </a:rPr>
                  <a:t>T</a:t>
                </a:r>
                <a:r>
                  <a:rPr lang="en-US" sz="2100">
                    <a:latin typeface="+mj-lt"/>
                  </a:rPr>
                  <a:t> </a:t>
                </a:r>
                <a:r>
                  <a:rPr lang="en-US" sz="2100" smtClean="0">
                    <a:latin typeface="+mj-lt"/>
                  </a:rPr>
                  <a:t>is:</a:t>
                </a:r>
                <a:endParaRPr lang="en-US" sz="2100" dirty="0" smtClean="0">
                  <a:latin typeface="+mj-lt"/>
                </a:endParaRPr>
              </a:p>
              <a:p>
                <a:endParaRPr lang="da-DK" sz="2100" dirty="0">
                  <a:latin typeface="+mj-lt"/>
                </a:endParaRPr>
              </a:p>
              <a:p>
                <a:endParaRPr lang="da-DK" sz="2100" dirty="0" smtClean="0">
                  <a:latin typeface="+mj-lt"/>
                </a:endParaRPr>
              </a:p>
              <a:p>
                <a:endParaRPr lang="da-DK" sz="2100" i="1" dirty="0">
                  <a:latin typeface="+mj-lt"/>
                </a:endParaRPr>
              </a:p>
              <a:p>
                <a:endParaRPr lang="en-US" sz="2100" dirty="0" smtClean="0">
                  <a:latin typeface="+mj-lt"/>
                </a:endParaRPr>
              </a:p>
              <a:p>
                <a:r>
                  <a:rPr lang="da-DK" sz="2100" dirty="0" err="1">
                    <a:latin typeface="+mj-lt"/>
                  </a:rPr>
                  <a:t>w</a:t>
                </a:r>
                <a:r>
                  <a:rPr lang="da-DK" sz="2100" dirty="0" err="1" smtClean="0">
                    <a:latin typeface="+mj-lt"/>
                  </a:rPr>
                  <a:t>here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where </a:t>
                </a:r>
                <a:r>
                  <a:rPr lang="en-US" sz="2100" dirty="0" err="1">
                    <a:latin typeface="+mj-lt"/>
                  </a:rPr>
                  <a:t>d</a:t>
                </a:r>
                <a:r>
                  <a:rPr lang="en-US" sz="2100" i="1" dirty="0" err="1">
                    <a:latin typeface="+mj-lt"/>
                  </a:rPr>
                  <a:t>V</a:t>
                </a:r>
                <a:r>
                  <a:rPr lang="en-US" sz="2100" dirty="0">
                    <a:latin typeface="+mj-lt"/>
                  </a:rPr>
                  <a:t> = </a:t>
                </a:r>
                <a:r>
                  <a:rPr lang="en-US" sz="2100" dirty="0" err="1">
                    <a:latin typeface="+mj-lt"/>
                  </a:rPr>
                  <a:t>d</a:t>
                </a:r>
                <a:r>
                  <a:rPr lang="en-US" sz="2100" i="1" dirty="0" err="1">
                    <a:latin typeface="+mj-lt"/>
                  </a:rPr>
                  <a:t>x</a:t>
                </a:r>
                <a:r>
                  <a:rPr lang="en-US" sz="2100" dirty="0" err="1">
                    <a:latin typeface="+mj-lt"/>
                  </a:rPr>
                  <a:t>d</a:t>
                </a:r>
                <a:r>
                  <a:rPr lang="en-US" sz="2100" i="1" dirty="0" err="1">
                    <a:latin typeface="+mj-lt"/>
                  </a:rPr>
                  <a:t>y</a:t>
                </a:r>
                <a:r>
                  <a:rPr lang="en-US" sz="2100" dirty="0" err="1">
                    <a:latin typeface="+mj-lt"/>
                  </a:rPr>
                  <a:t>d</a:t>
                </a:r>
                <a:r>
                  <a:rPr lang="en-US" sz="2100" i="1" dirty="0" err="1">
                    <a:latin typeface="+mj-lt"/>
                  </a:rPr>
                  <a:t>z</a:t>
                </a:r>
                <a:r>
                  <a:rPr lang="en-US" sz="2100" dirty="0">
                    <a:latin typeface="+mj-lt"/>
                  </a:rPr>
                  <a:t> denotes the inﬁnitesimal volume </a:t>
                </a:r>
                <a:r>
                  <a:rPr lang="en-US" sz="2100" dirty="0" smtClean="0">
                    <a:latin typeface="+mj-lt"/>
                  </a:rPr>
                  <a:t>element</a:t>
                </a:r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1430081"/>
                <a:ext cx="11842045" cy="2677656"/>
              </a:xfrm>
              <a:prstGeom prst="rect">
                <a:avLst/>
              </a:prstGeom>
              <a:blipFill>
                <a:blip r:embed="rId2"/>
                <a:stretch>
                  <a:fillRect l="-618" t="-2278" b="-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786" y="2638234"/>
            <a:ext cx="5191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1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Divergence </a:t>
            </a:r>
            <a:r>
              <a:rPr lang="en-US" sz="3200" dirty="0"/>
              <a:t>theorem of Gauss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4977" y="1273042"/>
                <a:ext cx="11842045" cy="2716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Given </a:t>
                </a:r>
                <a:r>
                  <a:rPr lang="en-US" sz="2100" dirty="0" smtClean="0">
                    <a:latin typeface="+mj-lt"/>
                  </a:rPr>
                  <a:t>a </a:t>
                </a:r>
                <a:r>
                  <a:rPr lang="en-US" sz="2100" dirty="0">
                    <a:latin typeface="+mj-lt"/>
                  </a:rPr>
                  <a:t>closed and bounded region </a:t>
                </a:r>
                <a:r>
                  <a:rPr lang="en-US" sz="2100" i="1" dirty="0">
                    <a:latin typeface="+mj-lt"/>
                  </a:rPr>
                  <a:t>T</a:t>
                </a:r>
                <a:r>
                  <a:rPr lang="en-US" sz="2100" dirty="0">
                    <a:latin typeface="+mj-lt"/>
                  </a:rPr>
                  <a:t> in space with boundary surface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and unit surface normal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points outwards of </a:t>
                </a:r>
                <a:r>
                  <a:rPr lang="en-US" sz="2100" i="1" dirty="0" smtClean="0">
                    <a:latin typeface="+mj-lt"/>
                  </a:rPr>
                  <a:t>T</a:t>
                </a:r>
                <a:r>
                  <a:rPr lang="en-US" sz="2100" dirty="0" smtClean="0">
                    <a:latin typeface="+mj-lt"/>
                  </a:rPr>
                  <a:t>.</a:t>
                </a:r>
              </a:p>
              <a:p>
                <a:r>
                  <a:rPr lang="en-US" sz="21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be </a:t>
                </a:r>
                <a:r>
                  <a:rPr lang="en-US" sz="2100" dirty="0">
                    <a:latin typeface="+mj-lt"/>
                  </a:rPr>
                  <a:t>a diﬀerentiable vector ﬁeld. </a:t>
                </a:r>
                <a:endParaRPr lang="en-US" sz="2100" dirty="0" smtClean="0">
                  <a:latin typeface="+mj-lt"/>
                </a:endParaRPr>
              </a:p>
              <a:p>
                <a:endParaRPr lang="en-US" sz="2100" dirty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Then the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divergence theorem of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Gauss </a:t>
                </a:r>
                <a:r>
                  <a:rPr lang="en-US" sz="2100" dirty="0" smtClean="0">
                    <a:latin typeface="+mj-lt"/>
                  </a:rPr>
                  <a:t>is:</a:t>
                </a:r>
                <a:endParaRPr lang="en-US" sz="2100" dirty="0" smtClean="0">
                  <a:solidFill>
                    <a:srgbClr val="3333FF"/>
                  </a:solidFill>
                  <a:latin typeface="+mj-lt"/>
                </a:endParaRPr>
              </a:p>
              <a:p>
                <a:endParaRPr lang="da-DK" sz="2100" dirty="0" smtClean="0">
                  <a:latin typeface="+mj-lt"/>
                </a:endParaRPr>
              </a:p>
              <a:p>
                <a:endParaRPr lang="da-DK" sz="2100" dirty="0">
                  <a:latin typeface="+mj-lt"/>
                </a:endParaRPr>
              </a:p>
              <a:p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1273042"/>
                <a:ext cx="11842045" cy="2716834"/>
              </a:xfrm>
              <a:prstGeom prst="rect">
                <a:avLst/>
              </a:prstGeom>
              <a:blipFill>
                <a:blip r:embed="rId2"/>
                <a:stretch>
                  <a:fillRect l="-618" t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39" y="3352020"/>
            <a:ext cx="4876800" cy="762000"/>
          </a:xfrm>
          <a:prstGeom prst="rect">
            <a:avLst/>
          </a:prstGeom>
        </p:spPr>
      </p:pic>
      <p:sp>
        <p:nvSpPr>
          <p:cNvPr id="7" name="Tekstfelt 6"/>
          <p:cNvSpPr txBox="1"/>
          <p:nvPr/>
        </p:nvSpPr>
        <p:spPr>
          <a:xfrm>
            <a:off x="280570" y="5214026"/>
            <a:ext cx="85827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>
                <a:latin typeface="+mj-lt"/>
              </a:rPr>
              <a:t>The </a:t>
            </a:r>
            <a:r>
              <a:rPr lang="en-US" sz="2100" dirty="0">
                <a:latin typeface="+mj-lt"/>
              </a:rPr>
              <a:t>divergence theorem of Gauss relates a triple integral to a surface integral.</a:t>
            </a:r>
          </a:p>
        </p:txBody>
      </p:sp>
      <p:pic>
        <p:nvPicPr>
          <p:cNvPr id="11" name="Billed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4638" y="2110607"/>
            <a:ext cx="1689590" cy="248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915" y="3682219"/>
            <a:ext cx="2476500" cy="2486025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301" y="483179"/>
            <a:ext cx="2223501" cy="1512709"/>
          </a:xfrm>
          <a:prstGeom prst="rect">
            <a:avLst/>
          </a:prstGeom>
        </p:spPr>
      </p:pic>
      <p:sp>
        <p:nvSpPr>
          <p:cNvPr id="14" name="Rektangel 13"/>
          <p:cNvSpPr/>
          <p:nvPr/>
        </p:nvSpPr>
        <p:spPr>
          <a:xfrm>
            <a:off x="248420" y="963016"/>
            <a:ext cx="11576035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b="1" dirty="0" smtClean="0">
                <a:latin typeface="+mj-lt"/>
              </a:rPr>
              <a:t>Ex</a:t>
            </a:r>
            <a:r>
              <a:rPr lang="en-US" sz="2100" b="1" dirty="0" smtClean="0">
                <a:latin typeface="+mj-lt"/>
              </a:rPr>
              <a:t>.</a:t>
            </a:r>
          </a:p>
          <a:p>
            <a:r>
              <a:rPr lang="da-DK" sz="2100" dirty="0" smtClean="0">
                <a:latin typeface="+mj-lt"/>
              </a:rPr>
              <a:t>Given </a:t>
            </a:r>
            <a:r>
              <a:rPr lang="en-US" sz="2100" dirty="0" smtClean="0">
                <a:latin typeface="+mj-lt"/>
              </a:rPr>
              <a:t>a </a:t>
            </a:r>
            <a:r>
              <a:rPr lang="en-US" sz="2100" dirty="0">
                <a:latin typeface="+mj-lt"/>
              </a:rPr>
              <a:t>region </a:t>
            </a:r>
            <a:r>
              <a:rPr lang="en-US" sz="2100" i="1" dirty="0">
                <a:latin typeface="+mj-lt"/>
              </a:rPr>
              <a:t>T</a:t>
            </a:r>
            <a:r>
              <a:rPr lang="en-US" sz="2100" dirty="0">
                <a:latin typeface="+mj-lt"/>
              </a:rPr>
              <a:t> bounded by a cylinder along the </a:t>
            </a:r>
            <a:r>
              <a:rPr lang="en-US" sz="2100" i="1" dirty="0">
                <a:latin typeface="+mj-lt"/>
              </a:rPr>
              <a:t>z</a:t>
            </a:r>
            <a:r>
              <a:rPr lang="en-US" sz="2100" dirty="0">
                <a:latin typeface="+mj-lt"/>
              </a:rPr>
              <a:t>–axis of height </a:t>
            </a:r>
            <a:r>
              <a:rPr lang="en-US" sz="2100" i="1" dirty="0">
                <a:latin typeface="+mj-lt"/>
              </a:rPr>
              <a:t>b</a:t>
            </a:r>
            <a:r>
              <a:rPr lang="en-US" sz="2100" dirty="0">
                <a:latin typeface="+mj-lt"/>
              </a:rPr>
              <a:t> and radius </a:t>
            </a:r>
            <a:r>
              <a:rPr lang="en-US" sz="2100" i="1" dirty="0">
                <a:latin typeface="+mj-lt"/>
              </a:rPr>
              <a:t>R</a:t>
            </a:r>
            <a:r>
              <a:rPr lang="en-US" sz="2100" dirty="0">
                <a:latin typeface="+mj-lt"/>
              </a:rPr>
              <a:t> and </a:t>
            </a:r>
            <a:endParaRPr lang="en-US" sz="2100" dirty="0" smtClean="0">
              <a:latin typeface="+mj-lt"/>
            </a:endParaRPr>
          </a:p>
          <a:p>
            <a:endParaRPr lang="en-US" sz="1200" dirty="0" smtClean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a </a:t>
            </a:r>
            <a:r>
              <a:rPr lang="en-US" sz="2100" dirty="0">
                <a:latin typeface="+mj-lt"/>
              </a:rPr>
              <a:t>vector </a:t>
            </a:r>
            <a:r>
              <a:rPr lang="en-US" sz="2100" dirty="0" smtClean="0">
                <a:latin typeface="+mj-lt"/>
              </a:rPr>
              <a:t>ﬁeld</a:t>
            </a:r>
          </a:p>
          <a:p>
            <a:endParaRPr lang="da-DK" sz="2100" dirty="0">
              <a:latin typeface="+mj-lt"/>
            </a:endParaRPr>
          </a:p>
          <a:p>
            <a:r>
              <a:rPr lang="en-US" sz="2100" dirty="0">
                <a:latin typeface="+mj-lt"/>
              </a:rPr>
              <a:t>Let </a:t>
            </a:r>
            <a:r>
              <a:rPr lang="en-US" sz="2100" i="1" dirty="0" smtClean="0">
                <a:latin typeface="+mj-lt"/>
              </a:rPr>
              <a:t>P</a:t>
            </a:r>
            <a:r>
              <a:rPr lang="en-US" sz="2100" dirty="0" smtClean="0">
                <a:latin typeface="+mj-lt"/>
              </a:rPr>
              <a:t>(</a:t>
            </a:r>
            <a:r>
              <a:rPr lang="en-US" sz="2100" i="1" dirty="0" smtClean="0">
                <a:latin typeface="+mj-lt"/>
              </a:rPr>
              <a:t>x</a:t>
            </a:r>
            <a:r>
              <a:rPr lang="en-US" sz="2100" dirty="0">
                <a:latin typeface="+mj-lt"/>
              </a:rPr>
              <a:t>, </a:t>
            </a:r>
            <a:r>
              <a:rPr lang="en-US" sz="2100" i="1" dirty="0">
                <a:latin typeface="+mj-lt"/>
              </a:rPr>
              <a:t>y</a:t>
            </a:r>
            <a:r>
              <a:rPr lang="en-US" sz="2100" dirty="0">
                <a:latin typeface="+mj-lt"/>
              </a:rPr>
              <a:t>, </a:t>
            </a:r>
            <a:r>
              <a:rPr lang="en-US" sz="2100" i="1" dirty="0">
                <a:latin typeface="+mj-lt"/>
              </a:rPr>
              <a:t>z</a:t>
            </a:r>
            <a:r>
              <a:rPr lang="en-US" sz="2100" dirty="0">
                <a:latin typeface="+mj-lt"/>
              </a:rPr>
              <a:t>) be any point in </a:t>
            </a:r>
            <a:r>
              <a:rPr lang="en-US" sz="2100" i="1" dirty="0" smtClean="0">
                <a:latin typeface="+mj-lt"/>
              </a:rPr>
              <a:t>T</a:t>
            </a:r>
            <a:r>
              <a:rPr lang="en-US" sz="2100" dirty="0" smtClean="0">
                <a:latin typeface="+mj-lt"/>
              </a:rPr>
              <a:t>. </a:t>
            </a:r>
          </a:p>
          <a:p>
            <a:endParaRPr lang="en-US" sz="800" dirty="0" smtClean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For </a:t>
            </a:r>
            <a:r>
              <a:rPr lang="en-US" sz="2100" dirty="0">
                <a:latin typeface="+mj-lt"/>
              </a:rPr>
              <a:t>the </a:t>
            </a:r>
            <a:r>
              <a:rPr lang="en-US" sz="2100" i="1" dirty="0" err="1">
                <a:latin typeface="+mj-lt"/>
              </a:rPr>
              <a:t>xy</a:t>
            </a:r>
            <a:r>
              <a:rPr lang="en-US" sz="2100" dirty="0">
                <a:latin typeface="+mj-lt"/>
              </a:rPr>
              <a:t>–coordinates of </a:t>
            </a:r>
            <a:r>
              <a:rPr lang="en-US" sz="2100" i="1" dirty="0">
                <a:latin typeface="+mj-lt"/>
              </a:rPr>
              <a:t>P</a:t>
            </a:r>
            <a:r>
              <a:rPr lang="en-US" sz="2100" dirty="0">
                <a:latin typeface="+mj-lt"/>
              </a:rPr>
              <a:t> we use polar </a:t>
            </a:r>
            <a:r>
              <a:rPr lang="en-US" sz="2100" dirty="0" smtClean="0">
                <a:latin typeface="+mj-lt"/>
              </a:rPr>
              <a:t>coordinates:  </a:t>
            </a:r>
            <a:endParaRPr lang="en-US" sz="21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Triple integrals. Divergence theorem of Gauss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963509" y="4645037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301" y="1739330"/>
            <a:ext cx="3876675" cy="47625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525" y="2882206"/>
            <a:ext cx="5553075" cy="381000"/>
          </a:xfrm>
          <a:prstGeom prst="rect">
            <a:avLst/>
          </a:prstGeom>
        </p:spPr>
      </p:pic>
      <p:sp>
        <p:nvSpPr>
          <p:cNvPr id="16" name="Rektangel 15"/>
          <p:cNvSpPr/>
          <p:nvPr/>
        </p:nvSpPr>
        <p:spPr>
          <a:xfrm>
            <a:off x="190550" y="3496204"/>
            <a:ext cx="611731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 smtClean="0">
                <a:latin typeface="+mj-lt"/>
              </a:rPr>
              <a:t>The </a:t>
            </a:r>
            <a:r>
              <a:rPr lang="en-US" sz="2100" dirty="0">
                <a:latin typeface="+mj-lt"/>
              </a:rPr>
              <a:t>volume element </a:t>
            </a:r>
            <a:r>
              <a:rPr lang="en-US" sz="2100" dirty="0" err="1">
                <a:latin typeface="+mj-lt"/>
              </a:rPr>
              <a:t>d</a:t>
            </a:r>
            <a:r>
              <a:rPr lang="en-US" sz="2100" i="1" dirty="0" err="1">
                <a:latin typeface="+mj-lt"/>
              </a:rPr>
              <a:t>V</a:t>
            </a:r>
            <a:r>
              <a:rPr lang="en-US" sz="2100" i="1" dirty="0">
                <a:latin typeface="+mj-lt"/>
              </a:rPr>
              <a:t> </a:t>
            </a:r>
            <a:r>
              <a:rPr lang="en-US" sz="2100" dirty="0">
                <a:latin typeface="+mj-lt"/>
              </a:rPr>
              <a:t>= </a:t>
            </a:r>
            <a:r>
              <a:rPr lang="en-US" sz="2100" dirty="0" err="1">
                <a:latin typeface="+mj-lt"/>
              </a:rPr>
              <a:t>d</a:t>
            </a:r>
            <a:r>
              <a:rPr lang="en-US" sz="2100" i="1" dirty="0" err="1">
                <a:latin typeface="+mj-lt"/>
              </a:rPr>
              <a:t>x</a:t>
            </a:r>
            <a:r>
              <a:rPr lang="en-US" sz="2100" dirty="0" err="1">
                <a:latin typeface="+mj-lt"/>
              </a:rPr>
              <a:t>d</a:t>
            </a:r>
            <a:r>
              <a:rPr lang="en-US" sz="2100" i="1" dirty="0" err="1">
                <a:latin typeface="+mj-lt"/>
              </a:rPr>
              <a:t>y</a:t>
            </a:r>
            <a:r>
              <a:rPr lang="en-US" sz="2100" dirty="0" err="1">
                <a:latin typeface="+mj-lt"/>
              </a:rPr>
              <a:t>d</a:t>
            </a:r>
            <a:r>
              <a:rPr lang="en-US" sz="2100" i="1" dirty="0" err="1">
                <a:latin typeface="+mj-lt"/>
              </a:rPr>
              <a:t>z</a:t>
            </a:r>
            <a:r>
              <a:rPr lang="en-US" sz="2100" dirty="0">
                <a:latin typeface="+mj-lt"/>
              </a:rPr>
              <a:t> then transforms </a:t>
            </a:r>
            <a:r>
              <a:rPr lang="en-US" sz="2100" dirty="0" smtClean="0">
                <a:latin typeface="+mj-lt"/>
              </a:rPr>
              <a:t>into:</a:t>
            </a:r>
            <a:endParaRPr lang="en-US" sz="2100" dirty="0">
              <a:latin typeface="+mj-lt"/>
            </a:endParaRPr>
          </a:p>
        </p:txBody>
      </p:sp>
      <p:pic>
        <p:nvPicPr>
          <p:cNvPr id="17" name="Billed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95" y="4146564"/>
            <a:ext cx="3817177" cy="1398202"/>
          </a:xfrm>
          <a:prstGeom prst="rect">
            <a:avLst/>
          </a:prstGeom>
        </p:spPr>
      </p:pic>
      <p:pic>
        <p:nvPicPr>
          <p:cNvPr id="19" name="Billed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3134" y="4337523"/>
            <a:ext cx="3429000" cy="771525"/>
          </a:xfrm>
          <a:prstGeom prst="rect">
            <a:avLst/>
          </a:prstGeom>
        </p:spPr>
      </p:pic>
      <p:pic>
        <p:nvPicPr>
          <p:cNvPr id="20" name="Billed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5652448"/>
            <a:ext cx="3091774" cy="447956"/>
          </a:xfrm>
          <a:prstGeom prst="rect">
            <a:avLst/>
          </a:prstGeom>
        </p:spPr>
      </p:pic>
      <p:pic>
        <p:nvPicPr>
          <p:cNvPr id="21" name="Billed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6694" y="5744419"/>
            <a:ext cx="12382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4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le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00" y="2494979"/>
            <a:ext cx="2476500" cy="2486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52819" y="765350"/>
                <a:ext cx="11853033" cy="1670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b="1" dirty="0" smtClean="0">
                    <a:latin typeface="+mj-lt"/>
                  </a:rPr>
                  <a:t>Ex</a:t>
                </a:r>
                <a:r>
                  <a:rPr lang="en-US" sz="2100" b="1" dirty="0" smtClean="0">
                    <a:latin typeface="+mj-lt"/>
                  </a:rPr>
                  <a:t>. </a:t>
                </a:r>
                <a:r>
                  <a:rPr lang="en-US" sz="2100" b="1" dirty="0">
                    <a:latin typeface="+mj-lt"/>
                  </a:rPr>
                  <a:t>c</a:t>
                </a:r>
                <a:r>
                  <a:rPr lang="en-US" sz="2100" b="1" dirty="0" smtClean="0">
                    <a:latin typeface="+mj-lt"/>
                  </a:rPr>
                  <a:t>ont.</a:t>
                </a:r>
              </a:p>
              <a:p>
                <a:endParaRPr lang="en-US" sz="2100" b="1" dirty="0" smtClean="0">
                  <a:latin typeface="+mj-lt"/>
                </a:endParaRPr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da-DK" sz="2100" dirty="0" smtClean="0">
                    <a:solidFill>
                      <a:srgbClr val="00B050"/>
                    </a:solidFill>
                    <a:latin typeface="+mj-lt"/>
                  </a:rPr>
                  <a:t>-----------------------------------------------------------------------------------------------------------------------------------</a:t>
                </a:r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The </a:t>
                </a:r>
                <a:r>
                  <a:rPr lang="da-DK" sz="2100" dirty="0" err="1" smtClean="0">
                    <a:latin typeface="+mj-lt"/>
                  </a:rPr>
                  <a:t>divergence</a:t>
                </a:r>
                <a:r>
                  <a:rPr lang="da-DK" sz="21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2100" b="0" i="0" smtClean="0">
                        <a:latin typeface="Cambria Math" panose="02040503050406030204" pitchFamily="18" charset="0"/>
                      </a:rPr>
                      <m:t>div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b="0" i="0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sz="2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9" y="765350"/>
                <a:ext cx="11853033" cy="1670394"/>
              </a:xfrm>
              <a:prstGeom prst="rect">
                <a:avLst/>
              </a:prstGeom>
              <a:blipFill>
                <a:blip r:embed="rId3"/>
                <a:stretch>
                  <a:fillRect l="-617" t="-2555" r="-566" b="-6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Triple integrals. Divergence theorem of Gauss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862558" y="3538562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37" y="1274128"/>
            <a:ext cx="3795763" cy="466310"/>
          </a:xfrm>
          <a:prstGeom prst="rect">
            <a:avLst/>
          </a:prstGeom>
        </p:spPr>
      </p:pic>
      <p:pic>
        <p:nvPicPr>
          <p:cNvPr id="18" name="Billed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856" y="1326252"/>
            <a:ext cx="5553075" cy="381000"/>
          </a:xfrm>
          <a:prstGeom prst="rect">
            <a:avLst/>
          </a:prstGeom>
        </p:spPr>
      </p:pic>
      <p:sp>
        <p:nvSpPr>
          <p:cNvPr id="22" name="Rektangel 21"/>
          <p:cNvSpPr/>
          <p:nvPr/>
        </p:nvSpPr>
        <p:spPr>
          <a:xfrm>
            <a:off x="152818" y="2614302"/>
            <a:ext cx="115760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Then the triple integral is:</a:t>
            </a:r>
            <a:endParaRPr lang="da-DK" sz="2100" dirty="0">
              <a:latin typeface="+mj-lt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69" y="3320018"/>
            <a:ext cx="7872831" cy="714089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62" y="4202562"/>
            <a:ext cx="6818076" cy="778442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312" y="5203041"/>
            <a:ext cx="7685088" cy="818686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0638" y="5274450"/>
            <a:ext cx="2568639" cy="639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/>
              <p:cNvSpPr/>
              <p:nvPr/>
            </p:nvSpPr>
            <p:spPr>
              <a:xfrm>
                <a:off x="10200745" y="1272068"/>
                <a:ext cx="1953676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100" i="1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da-DK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100" i="1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𝑑𝑟𝑑𝑧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745" y="1272068"/>
                <a:ext cx="1953676" cy="4154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40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led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200" y="3634594"/>
            <a:ext cx="2806049" cy="2362540"/>
          </a:xfrm>
          <a:prstGeom prst="rect">
            <a:avLst/>
          </a:prstGeom>
        </p:spPr>
      </p:pic>
      <p:sp>
        <p:nvSpPr>
          <p:cNvPr id="14" name="Rektangel 13"/>
          <p:cNvSpPr/>
          <p:nvPr/>
        </p:nvSpPr>
        <p:spPr>
          <a:xfrm>
            <a:off x="152819" y="765350"/>
            <a:ext cx="11576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solidFill>
                  <a:srgbClr val="3333FF"/>
                </a:solidFill>
                <a:latin typeface="+mj-lt"/>
              </a:rPr>
              <a:t>We</a:t>
            </a:r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 </a:t>
            </a:r>
            <a:r>
              <a:rPr lang="da-DK" sz="2100" dirty="0" err="1" smtClean="0">
                <a:solidFill>
                  <a:srgbClr val="3333FF"/>
                </a:solidFill>
                <a:latin typeface="+mj-lt"/>
              </a:rPr>
              <a:t>now</a:t>
            </a:r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 </a:t>
            </a:r>
            <a:r>
              <a:rPr lang="da-DK" sz="2100" dirty="0" err="1" smtClean="0">
                <a:solidFill>
                  <a:srgbClr val="3333FF"/>
                </a:solidFill>
                <a:latin typeface="+mj-lt"/>
              </a:rPr>
              <a:t>calculate</a:t>
            </a:r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 the same integral </a:t>
            </a:r>
            <a:r>
              <a:rPr lang="da-DK" sz="2100" dirty="0" err="1" smtClean="0">
                <a:solidFill>
                  <a:srgbClr val="3333FF"/>
                </a:solidFill>
                <a:latin typeface="+mj-lt"/>
              </a:rPr>
              <a:t>using</a:t>
            </a:r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 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divergence theorem of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Gauss: </a:t>
            </a:r>
          </a:p>
          <a:p>
            <a:endParaRPr lang="en-US" sz="2100" b="1" dirty="0" smtClean="0">
              <a:latin typeface="+mj-lt"/>
            </a:endParaRPr>
          </a:p>
          <a:p>
            <a:endParaRPr lang="da-DK" sz="2100" dirty="0" smtClean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Triple integrals. Divergence theorem of Gauss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1001595" y="4072383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ktangel 21"/>
              <p:cNvSpPr/>
              <p:nvPr/>
            </p:nvSpPr>
            <p:spPr>
              <a:xfrm>
                <a:off x="152818" y="2459973"/>
                <a:ext cx="1157603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For surface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100" dirty="0" smtClean="0">
                    <a:latin typeface="+mj-lt"/>
                  </a:rPr>
                  <a:t>:</a:t>
                </a:r>
              </a:p>
              <a:p>
                <a:endParaRPr lang="da-DK" sz="2100" dirty="0" smtClean="0">
                  <a:latin typeface="+mj-lt"/>
                </a:endParaRPr>
              </a:p>
              <a:p>
                <a:r>
                  <a:rPr lang="da-DK" sz="2100" dirty="0" err="1" smtClean="0">
                    <a:latin typeface="+mj-lt"/>
                  </a:rPr>
                  <a:t>We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use</a:t>
                </a:r>
                <a:r>
                  <a:rPr lang="da-DK" sz="2100" dirty="0" smtClean="0">
                    <a:latin typeface="+mj-lt"/>
                  </a:rPr>
                  <a:t> the </a:t>
                </a:r>
                <a:r>
                  <a:rPr lang="en-US" sz="2100" dirty="0">
                    <a:latin typeface="+mj-lt"/>
                  </a:rPr>
                  <a:t>parametric </a:t>
                </a:r>
                <a:r>
                  <a:rPr lang="en-US" sz="2100" dirty="0" smtClean="0">
                    <a:latin typeface="+mj-lt"/>
                  </a:rPr>
                  <a:t>representation: </a:t>
                </a:r>
                <a:endParaRPr lang="da-DK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ktange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8" y="2459973"/>
                <a:ext cx="11576035" cy="1061829"/>
              </a:xfrm>
              <a:prstGeom prst="rect">
                <a:avLst/>
              </a:prstGeom>
              <a:blipFill>
                <a:blip r:embed="rId3"/>
                <a:stretch>
                  <a:fillRect l="-632" t="-402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Billed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19" y="1370724"/>
            <a:ext cx="3938973" cy="662919"/>
          </a:xfrm>
          <a:prstGeom prst="rect">
            <a:avLst/>
          </a:prstGeom>
        </p:spPr>
      </p:pic>
      <p:pic>
        <p:nvPicPr>
          <p:cNvPr id="25" name="Billed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516" y="1383117"/>
            <a:ext cx="6877067" cy="641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ktangel 25"/>
              <p:cNvSpPr/>
              <p:nvPr/>
            </p:nvSpPr>
            <p:spPr>
              <a:xfrm>
                <a:off x="1898358" y="1993205"/>
                <a:ext cx="17328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ktange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358" y="1993205"/>
                <a:ext cx="1732846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Billed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3760" y="3075198"/>
            <a:ext cx="6296025" cy="39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ktangel 45"/>
              <p:cNvSpPr/>
              <p:nvPr/>
            </p:nvSpPr>
            <p:spPr>
              <a:xfrm>
                <a:off x="152818" y="3772936"/>
                <a:ext cx="11194648" cy="1096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The tangent vectors: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da-DK" sz="20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da-DK" sz="20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da-DK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da-DK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0,0,1)</m:t>
                    </m:r>
                  </m:oMath>
                </a14:m>
                <a:endParaRPr lang="da-DK" sz="2000" dirty="0" smtClean="0"/>
              </a:p>
              <a:p>
                <a:endParaRPr lang="da-DK" sz="2000" dirty="0" smtClean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The </a:t>
                </a:r>
                <a:r>
                  <a:rPr lang="da-DK" sz="2100" dirty="0" err="1" smtClean="0">
                    <a:latin typeface="+mj-lt"/>
                  </a:rPr>
                  <a:t>surface</a:t>
                </a:r>
                <a:r>
                  <a:rPr lang="da-DK" sz="2100" dirty="0" smtClean="0">
                    <a:latin typeface="+mj-lt"/>
                  </a:rPr>
                  <a:t> normal </a:t>
                </a:r>
                <a:r>
                  <a:rPr lang="da-DK" sz="2100" dirty="0" err="1" smtClean="0">
                    <a:latin typeface="+mj-lt"/>
                  </a:rPr>
                  <a:t>vector</a:t>
                </a:r>
                <a:r>
                  <a:rPr lang="da-DK" sz="2100" dirty="0" smtClean="0">
                    <a:latin typeface="+mj-lt"/>
                  </a:rPr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da-DK" sz="2000" dirty="0"/>
                      <m:t>	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da-DK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6" name="Rektange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8" y="3772936"/>
                <a:ext cx="11194648" cy="1096967"/>
              </a:xfrm>
              <a:prstGeom prst="rect">
                <a:avLst/>
              </a:prstGeom>
              <a:blipFill>
                <a:blip r:embed="rId8"/>
                <a:stretch>
                  <a:fillRect l="-654" t="-5000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Billede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5738" y="4210883"/>
            <a:ext cx="2262425" cy="901913"/>
          </a:xfrm>
          <a:prstGeom prst="rect">
            <a:avLst/>
          </a:prstGeom>
        </p:spPr>
      </p:pic>
      <p:pic>
        <p:nvPicPr>
          <p:cNvPr id="51" name="Billede 5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0746" y="4973090"/>
            <a:ext cx="2419350" cy="466725"/>
          </a:xfrm>
          <a:prstGeom prst="rect">
            <a:avLst/>
          </a:prstGeom>
        </p:spPr>
      </p:pic>
      <p:sp>
        <p:nvSpPr>
          <p:cNvPr id="52" name="Rektangel 51"/>
          <p:cNvSpPr/>
          <p:nvPr/>
        </p:nvSpPr>
        <p:spPr>
          <a:xfrm>
            <a:off x="152819" y="5558984"/>
            <a:ext cx="39389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The </a:t>
            </a:r>
            <a:r>
              <a:rPr lang="da-DK" sz="2100" dirty="0" err="1" smtClean="0">
                <a:latin typeface="+mj-lt"/>
              </a:rPr>
              <a:t>length</a:t>
            </a:r>
            <a:r>
              <a:rPr lang="da-DK" sz="2100" dirty="0" smtClean="0"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:</a:t>
            </a:r>
            <a:endParaRPr lang="da-DK" sz="2100" dirty="0">
              <a:latin typeface="+mj-lt"/>
            </a:endParaRPr>
          </a:p>
        </p:txBody>
      </p:sp>
      <p:pic>
        <p:nvPicPr>
          <p:cNvPr id="53" name="Billede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1125" y="5611353"/>
            <a:ext cx="46958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led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650" y="1827875"/>
            <a:ext cx="2806049" cy="2362540"/>
          </a:xfrm>
          <a:prstGeom prst="rect">
            <a:avLst/>
          </a:prstGeom>
        </p:spPr>
      </p:pic>
      <p:sp>
        <p:nvSpPr>
          <p:cNvPr id="14" name="Rektangel 13"/>
          <p:cNvSpPr/>
          <p:nvPr/>
        </p:nvSpPr>
        <p:spPr>
          <a:xfrm>
            <a:off x="152819" y="765350"/>
            <a:ext cx="115760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b="1" dirty="0" smtClean="0">
                <a:latin typeface="+mj-lt"/>
              </a:rPr>
              <a:t>Ex. </a:t>
            </a:r>
            <a:r>
              <a:rPr lang="da-DK" sz="2100" b="1" dirty="0" err="1">
                <a:latin typeface="+mj-lt"/>
              </a:rPr>
              <a:t>c</a:t>
            </a:r>
            <a:r>
              <a:rPr lang="da-DK" sz="2100" b="1" dirty="0" err="1" smtClean="0">
                <a:latin typeface="+mj-lt"/>
              </a:rPr>
              <a:t>ont</a:t>
            </a:r>
            <a:r>
              <a:rPr lang="da-DK" sz="2100" b="1" dirty="0" smtClean="0">
                <a:latin typeface="+mj-lt"/>
              </a:rPr>
              <a:t>.</a:t>
            </a:r>
          </a:p>
          <a:p>
            <a:r>
              <a:rPr lang="da-DK" sz="2100" b="1" dirty="0" smtClean="0">
                <a:solidFill>
                  <a:srgbClr val="00B050"/>
                </a:solidFill>
                <a:latin typeface="+mj-lt"/>
              </a:rPr>
              <a:t>--------------------------------------------------------------------------------------------------------------------------------</a:t>
            </a:r>
            <a:endParaRPr lang="en-US" sz="21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Triple integrals. Divergence theorem of Gauss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919305" y="3047121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ktangel 21"/>
              <p:cNvSpPr/>
              <p:nvPr/>
            </p:nvSpPr>
            <p:spPr>
              <a:xfrm>
                <a:off x="122078" y="1370743"/>
                <a:ext cx="11576035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For surface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cont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.:</a:t>
                </a:r>
              </a:p>
              <a:p>
                <a:endParaRPr lang="da-DK" sz="800" dirty="0" smtClean="0">
                  <a:solidFill>
                    <a:srgbClr val="3333FF"/>
                  </a:solidFill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The unit </a:t>
                </a:r>
                <a:r>
                  <a:rPr lang="da-DK" sz="2100" dirty="0" err="1" smtClean="0">
                    <a:latin typeface="+mj-lt"/>
                  </a:rPr>
                  <a:t>surface</a:t>
                </a:r>
                <a:r>
                  <a:rPr lang="da-DK" sz="2100" dirty="0" smtClean="0">
                    <a:latin typeface="+mj-lt"/>
                  </a:rPr>
                  <a:t> normal </a:t>
                </a:r>
                <a:r>
                  <a:rPr lang="da-DK" sz="2100" dirty="0" err="1" smtClean="0">
                    <a:latin typeface="+mj-lt"/>
                  </a:rPr>
                  <a:t>vector</a:t>
                </a:r>
                <a:r>
                  <a:rPr lang="en-US" sz="2100" dirty="0" smtClean="0">
                    <a:latin typeface="+mj-lt"/>
                  </a:rPr>
                  <a:t>: </a:t>
                </a:r>
                <a:endParaRPr lang="da-DK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ktange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78" y="1370743"/>
                <a:ext cx="11576035" cy="861774"/>
              </a:xfrm>
              <a:prstGeom prst="rect">
                <a:avLst/>
              </a:prstGeom>
              <a:blipFill>
                <a:blip r:embed="rId3"/>
                <a:stretch>
                  <a:fillRect l="-632" t="-4255" b="-1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ktangel 45"/>
          <p:cNvSpPr/>
          <p:nvPr/>
        </p:nvSpPr>
        <p:spPr>
          <a:xfrm>
            <a:off x="159152" y="2396433"/>
            <a:ext cx="25645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surface integral:</a:t>
            </a:r>
            <a:endParaRPr lang="da-DK" sz="2000" dirty="0">
              <a:latin typeface="+mj-lt"/>
            </a:endParaRP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100" y="1773245"/>
            <a:ext cx="4016195" cy="703258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19" y="2964895"/>
            <a:ext cx="5878330" cy="637217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0" y="3681310"/>
            <a:ext cx="7305067" cy="656542"/>
          </a:xfrm>
          <a:prstGeom prst="rect">
            <a:avLst/>
          </a:prstGeom>
        </p:spPr>
      </p:pic>
      <p:pic>
        <p:nvPicPr>
          <p:cNvPr id="28" name="Billed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8180" y="781080"/>
            <a:ext cx="3876675" cy="476250"/>
          </a:xfrm>
          <a:prstGeom prst="rect">
            <a:avLst/>
          </a:prstGeom>
        </p:spPr>
      </p:pic>
      <p:pic>
        <p:nvPicPr>
          <p:cNvPr id="29" name="Billed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0894" y="813071"/>
            <a:ext cx="5299412" cy="328708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8150" y="4599719"/>
            <a:ext cx="4406224" cy="665090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9605" y="4542198"/>
            <a:ext cx="4744857" cy="722611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4462" y="4684428"/>
            <a:ext cx="817651" cy="43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52819" y="765350"/>
            <a:ext cx="115760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b="1" dirty="0">
                <a:latin typeface="+mj-lt"/>
              </a:rPr>
              <a:t>Ex. </a:t>
            </a:r>
            <a:r>
              <a:rPr lang="da-DK" sz="2100" b="1" dirty="0" err="1">
                <a:latin typeface="+mj-lt"/>
              </a:rPr>
              <a:t>cont</a:t>
            </a:r>
            <a:r>
              <a:rPr lang="da-DK" sz="2100" b="1" dirty="0" smtClean="0">
                <a:latin typeface="+mj-lt"/>
              </a:rPr>
              <a:t>.</a:t>
            </a:r>
          </a:p>
          <a:p>
            <a:r>
              <a:rPr lang="da-DK" sz="2100" b="1" dirty="0" smtClean="0">
                <a:solidFill>
                  <a:srgbClr val="00B050"/>
                </a:solidFill>
                <a:latin typeface="+mj-lt"/>
              </a:rPr>
              <a:t>--------------------------------------------------------------------------------------------------------------------------------</a:t>
            </a:r>
            <a:endParaRPr lang="da-DK" sz="21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Triple integrals. Divergence theorem of Gauss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927323" y="4547481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ktangel 21"/>
              <p:cNvSpPr/>
              <p:nvPr/>
            </p:nvSpPr>
            <p:spPr>
              <a:xfrm>
                <a:off x="152819" y="1422706"/>
                <a:ext cx="11576035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For surface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sz="2100" dirty="0" smtClean="0">
                    <a:latin typeface="+mj-lt"/>
                  </a:rPr>
                  <a:t>:</a:t>
                </a:r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da-DK" sz="2100" dirty="0" err="1" smtClean="0">
                    <a:latin typeface="+mj-lt"/>
                  </a:rPr>
                  <a:t>We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use</a:t>
                </a:r>
                <a:r>
                  <a:rPr lang="da-DK" sz="2100" dirty="0" smtClean="0">
                    <a:latin typeface="+mj-lt"/>
                  </a:rPr>
                  <a:t> the </a:t>
                </a:r>
                <a:r>
                  <a:rPr lang="en-US" sz="2100" dirty="0">
                    <a:latin typeface="+mj-lt"/>
                  </a:rPr>
                  <a:t>parametric </a:t>
                </a:r>
                <a:r>
                  <a:rPr lang="en-US" sz="2100" dirty="0" smtClean="0">
                    <a:latin typeface="+mj-lt"/>
                  </a:rPr>
                  <a:t>representation: </a:t>
                </a:r>
                <a:endParaRPr lang="da-DK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ktange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9" y="1422706"/>
                <a:ext cx="11576035" cy="861774"/>
              </a:xfrm>
              <a:prstGeom prst="rect">
                <a:avLst/>
              </a:prstGeom>
              <a:blipFill>
                <a:blip r:embed="rId2"/>
                <a:stretch>
                  <a:fillRect l="-632" t="-4225" b="-1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ktangel 45"/>
              <p:cNvSpPr/>
              <p:nvPr/>
            </p:nvSpPr>
            <p:spPr>
              <a:xfrm>
                <a:off x="152819" y="2595565"/>
                <a:ext cx="11194648" cy="1567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The tangent vectors: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sz="20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da-DK" sz="20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da-DK" sz="20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da-DK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da-DK" sz="20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da-DK" sz="2000" dirty="0" smtClean="0"/>
              </a:p>
              <a:p>
                <a:endParaRPr lang="da-DK" sz="2100" dirty="0" smtClean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The </a:t>
                </a:r>
                <a:r>
                  <a:rPr lang="da-DK" sz="2100" dirty="0" err="1" smtClean="0">
                    <a:latin typeface="+mj-lt"/>
                  </a:rPr>
                  <a:t>surface</a:t>
                </a:r>
                <a:r>
                  <a:rPr lang="da-DK" sz="2100" dirty="0" smtClean="0">
                    <a:latin typeface="+mj-lt"/>
                  </a:rPr>
                  <a:t> normal </a:t>
                </a:r>
                <a:r>
                  <a:rPr lang="da-DK" sz="2100" dirty="0" err="1" smtClean="0">
                    <a:latin typeface="+mj-lt"/>
                  </a:rPr>
                  <a:t>vector</a:t>
                </a:r>
                <a:r>
                  <a:rPr lang="da-DK" sz="2100" dirty="0" smtClean="0">
                    <a:latin typeface="+mj-lt"/>
                  </a:rPr>
                  <a:t>:</a:t>
                </a:r>
              </a:p>
              <a:p>
                <a:endParaRPr lang="da-DK" sz="8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da-DK" sz="2000" dirty="0"/>
                      <m:t>	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a-DK" sz="2000" dirty="0" smtClean="0">
                    <a:latin typeface="+mj-lt"/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da-DK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0,0,−</m:t>
                        </m:r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da-DK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a-DK" sz="2000" b="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da-DK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sSup>
                          <m:sSupPr>
                            <m:ctrlPr>
                              <a:rPr lang="da-DK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a-DK" sz="2000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da-DK" sz="20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da-DK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0,0,−</m:t>
                        </m:r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da-DK" sz="2000" dirty="0">
                  <a:latin typeface="+mj-lt"/>
                </a:endParaRPr>
              </a:p>
            </p:txBody>
          </p:sp>
        </mc:Choice>
        <mc:Fallback>
          <p:sp>
            <p:nvSpPr>
              <p:cNvPr id="46" name="Rektange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9" y="2595565"/>
                <a:ext cx="11194648" cy="1567032"/>
              </a:xfrm>
              <a:prstGeom prst="rect">
                <a:avLst/>
              </a:prstGeom>
              <a:blipFill>
                <a:blip r:embed="rId3"/>
                <a:stretch>
                  <a:fillRect l="-654" t="-3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ktangel 51"/>
          <p:cNvSpPr/>
          <p:nvPr/>
        </p:nvSpPr>
        <p:spPr>
          <a:xfrm>
            <a:off x="99625" y="4605728"/>
            <a:ext cx="376225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The unit </a:t>
            </a:r>
            <a:r>
              <a:rPr lang="da-DK" sz="2100" dirty="0" err="1" smtClean="0">
                <a:latin typeface="+mj-lt"/>
              </a:rPr>
              <a:t>surface</a:t>
            </a:r>
            <a:r>
              <a:rPr lang="da-DK" sz="2100" dirty="0" smtClean="0">
                <a:latin typeface="+mj-lt"/>
              </a:rPr>
              <a:t> normal </a:t>
            </a:r>
            <a:r>
              <a:rPr lang="da-DK" sz="2100" dirty="0" err="1" smtClean="0">
                <a:latin typeface="+mj-lt"/>
              </a:rPr>
              <a:t>vector</a:t>
            </a:r>
            <a:r>
              <a:rPr lang="da-DK" sz="2100" dirty="0" smtClean="0">
                <a:latin typeface="+mj-lt"/>
              </a:rPr>
              <a:t>: </a:t>
            </a:r>
            <a:r>
              <a:rPr lang="en-US" sz="2100" dirty="0" smtClean="0">
                <a:latin typeface="+mj-lt"/>
              </a:rPr>
              <a:t>:</a:t>
            </a:r>
            <a:endParaRPr lang="da-DK" sz="2100" dirty="0">
              <a:latin typeface="+mj-lt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9448" y="1881982"/>
            <a:ext cx="6200775" cy="390525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278" y="3367122"/>
            <a:ext cx="3009900" cy="10668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1805" y="4418189"/>
            <a:ext cx="3876675" cy="790575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727" y="5372977"/>
            <a:ext cx="8583443" cy="671894"/>
          </a:xfrm>
          <a:prstGeom prst="rect">
            <a:avLst/>
          </a:prstGeom>
        </p:spPr>
      </p:pic>
      <p:pic>
        <p:nvPicPr>
          <p:cNvPr id="27" name="Billed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8180" y="781080"/>
            <a:ext cx="3876675" cy="476250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1981" y="4226040"/>
            <a:ext cx="2790825" cy="1266825"/>
          </a:xfrm>
          <a:prstGeom prst="rect">
            <a:avLst/>
          </a:prstGeom>
        </p:spPr>
      </p:pic>
      <p:pic>
        <p:nvPicPr>
          <p:cNvPr id="18" name="Billed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7116" y="262142"/>
            <a:ext cx="2223501" cy="15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0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Transforming</a:t>
            </a:r>
            <a:r>
              <a:rPr lang="da-DK" sz="3200" dirty="0" smtClean="0"/>
              <a:t> </a:t>
            </a:r>
            <a:r>
              <a:rPr lang="da-DK" sz="3200" dirty="0" err="1"/>
              <a:t>different</a:t>
            </a:r>
            <a:r>
              <a:rPr lang="da-DK" sz="3200" dirty="0"/>
              <a:t> integrals </a:t>
            </a:r>
            <a:r>
              <a:rPr lang="da-DK" sz="3200" dirty="0" err="1"/>
              <a:t>into</a:t>
            </a:r>
            <a:r>
              <a:rPr lang="da-DK" sz="3200" dirty="0"/>
              <a:t> </a:t>
            </a:r>
            <a:r>
              <a:rPr lang="da-DK" sz="3200" dirty="0" err="1"/>
              <a:t>one</a:t>
            </a:r>
            <a:r>
              <a:rPr lang="da-DK" sz="3200" dirty="0"/>
              <a:t> </a:t>
            </a:r>
            <a:r>
              <a:rPr lang="da-DK" sz="3200" dirty="0" err="1"/>
              <a:t>another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Rektangel 12"/>
          <p:cNvSpPr/>
          <p:nvPr/>
        </p:nvSpPr>
        <p:spPr>
          <a:xfrm>
            <a:off x="424653" y="979921"/>
            <a:ext cx="11537248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smtClean="0">
                <a:latin typeface="+mj-lt"/>
              </a:rPr>
              <a:t>One </a:t>
            </a:r>
            <a:r>
              <a:rPr lang="da-DK" sz="2100" dirty="0" smtClean="0">
                <a:latin typeface="+mj-lt"/>
              </a:rPr>
              <a:t>type of integral </a:t>
            </a:r>
            <a:r>
              <a:rPr lang="da-DK" sz="2100" dirty="0" err="1" smtClean="0">
                <a:latin typeface="+mj-lt"/>
              </a:rPr>
              <a:t>might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be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easier</a:t>
            </a:r>
            <a:r>
              <a:rPr lang="da-DK" sz="2100" dirty="0" smtClean="0">
                <a:latin typeface="+mj-lt"/>
              </a:rPr>
              <a:t> to </a:t>
            </a:r>
            <a:r>
              <a:rPr lang="da-DK" sz="2100" dirty="0" err="1" smtClean="0">
                <a:latin typeface="+mj-lt"/>
              </a:rPr>
              <a:t>evaluate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than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another</a:t>
            </a:r>
            <a:r>
              <a:rPr lang="da-DK" sz="2100" dirty="0" smtClean="0">
                <a:latin typeface="+mj-lt"/>
              </a:rPr>
              <a:t>.</a:t>
            </a:r>
          </a:p>
          <a:p>
            <a:endParaRPr lang="da-DK" sz="800" dirty="0" smtClean="0">
              <a:latin typeface="+mj-lt"/>
            </a:endParaRPr>
          </a:p>
          <a:p>
            <a:r>
              <a:rPr lang="da-DK" sz="2100" dirty="0" smtClean="0">
                <a:latin typeface="+mj-lt"/>
              </a:rPr>
              <a:t>Last time </a:t>
            </a:r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transformed</a:t>
            </a:r>
            <a:r>
              <a:rPr lang="da-DK" sz="2100" dirty="0" smtClean="0">
                <a:latin typeface="+mj-lt"/>
              </a:rPr>
              <a:t> double integrals </a:t>
            </a:r>
            <a:r>
              <a:rPr lang="da-DK" sz="2100" dirty="0" err="1" smtClean="0">
                <a:latin typeface="+mj-lt"/>
              </a:rPr>
              <a:t>into</a:t>
            </a:r>
            <a:r>
              <a:rPr lang="da-DK" sz="2100" dirty="0" smtClean="0">
                <a:latin typeface="+mj-lt"/>
              </a:rPr>
              <a:t> line integrals and : </a:t>
            </a:r>
          </a:p>
          <a:p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Greens </a:t>
            </a:r>
            <a:r>
              <a:rPr lang="da-DK" sz="2100" dirty="0" err="1" smtClean="0">
                <a:solidFill>
                  <a:srgbClr val="3333FF"/>
                </a:solidFill>
                <a:latin typeface="+mj-lt"/>
              </a:rPr>
              <a:t>theorem</a:t>
            </a:r>
            <a:r>
              <a:rPr lang="da-DK" sz="2100" dirty="0" smtClean="0">
                <a:latin typeface="+mj-lt"/>
              </a:rPr>
              <a:t>:</a:t>
            </a:r>
            <a:endParaRPr lang="da-DK" sz="2100" dirty="0">
              <a:latin typeface="+mj-lt"/>
            </a:endParaRP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98" y="2712074"/>
            <a:ext cx="8904153" cy="893068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424653" y="4005253"/>
            <a:ext cx="115372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Today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are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working</a:t>
            </a:r>
            <a:r>
              <a:rPr lang="da-DK" sz="2100" dirty="0" smtClean="0">
                <a:latin typeface="+mj-lt"/>
              </a:rPr>
              <a:t> with </a:t>
            </a:r>
            <a:r>
              <a:rPr lang="da-DK" sz="2100" dirty="0" err="1" smtClean="0">
                <a:latin typeface="+mj-lt"/>
              </a:rPr>
              <a:t>surface</a:t>
            </a:r>
            <a:r>
              <a:rPr lang="da-DK" sz="2100" dirty="0" smtClean="0">
                <a:latin typeface="+mj-lt"/>
              </a:rPr>
              <a:t> integrals, </a:t>
            </a:r>
            <a:r>
              <a:rPr lang="da-DK" sz="2100" dirty="0" err="1" smtClean="0">
                <a:latin typeface="+mj-lt"/>
              </a:rPr>
              <a:t>triple</a:t>
            </a:r>
            <a:r>
              <a:rPr lang="da-DK" sz="2100" dirty="0" smtClean="0">
                <a:latin typeface="+mj-lt"/>
              </a:rPr>
              <a:t> integrals and Gauss </a:t>
            </a:r>
            <a:r>
              <a:rPr lang="da-DK" sz="2100" dirty="0" err="1" smtClean="0">
                <a:latin typeface="+mj-lt"/>
              </a:rPr>
              <a:t>divergence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theorem</a:t>
            </a:r>
            <a:r>
              <a:rPr lang="da-DK" sz="2100" dirty="0" smtClean="0">
                <a:latin typeface="+mj-lt"/>
              </a:rPr>
              <a:t>.</a:t>
            </a:r>
          </a:p>
          <a:p>
            <a:endParaRPr lang="da-DK" sz="800" dirty="0" smtClean="0">
              <a:latin typeface="+mj-lt"/>
            </a:endParaRPr>
          </a:p>
          <a:p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Gauss </a:t>
            </a:r>
            <a:r>
              <a:rPr lang="da-DK" sz="2100" dirty="0" err="1" smtClean="0">
                <a:solidFill>
                  <a:srgbClr val="3333FF"/>
                </a:solidFill>
                <a:latin typeface="+mj-lt"/>
              </a:rPr>
              <a:t>divergence</a:t>
            </a:r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 </a:t>
            </a:r>
            <a:r>
              <a:rPr lang="da-DK" sz="2100" dirty="0" err="1" smtClean="0">
                <a:solidFill>
                  <a:srgbClr val="3333FF"/>
                </a:solidFill>
                <a:latin typeface="+mj-lt"/>
              </a:rPr>
              <a:t>theorem</a:t>
            </a:r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transforms</a:t>
            </a:r>
            <a:r>
              <a:rPr lang="da-DK" sz="2100" dirty="0" smtClean="0">
                <a:latin typeface="+mj-lt"/>
              </a:rPr>
              <a:t> a </a:t>
            </a:r>
            <a:r>
              <a:rPr lang="da-DK" sz="2100" dirty="0" err="1">
                <a:latin typeface="+mj-lt"/>
              </a:rPr>
              <a:t>triple</a:t>
            </a:r>
            <a:r>
              <a:rPr lang="da-DK" sz="2100" dirty="0">
                <a:latin typeface="+mj-lt"/>
              </a:rPr>
              <a:t> </a:t>
            </a:r>
            <a:r>
              <a:rPr lang="da-DK" sz="2100" dirty="0" smtClean="0">
                <a:latin typeface="+mj-lt"/>
              </a:rPr>
              <a:t>integral  </a:t>
            </a:r>
            <a:r>
              <a:rPr lang="da-DK" sz="2100" dirty="0" err="1" smtClean="0">
                <a:latin typeface="+mj-lt"/>
              </a:rPr>
              <a:t>into</a:t>
            </a:r>
            <a:r>
              <a:rPr lang="da-DK" sz="2100" dirty="0" smtClean="0">
                <a:latin typeface="+mj-lt"/>
              </a:rPr>
              <a:t> a </a:t>
            </a:r>
            <a:r>
              <a:rPr lang="da-DK" sz="2100" dirty="0" err="1">
                <a:latin typeface="+mj-lt"/>
              </a:rPr>
              <a:t>surface</a:t>
            </a:r>
            <a:r>
              <a:rPr lang="da-DK" sz="2100" dirty="0">
                <a:latin typeface="+mj-lt"/>
              </a:rPr>
              <a:t> </a:t>
            </a:r>
            <a:r>
              <a:rPr lang="da-DK" sz="2100" dirty="0" smtClean="0">
                <a:latin typeface="+mj-lt"/>
              </a:rPr>
              <a:t>integral and vice versa: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498" y="5267138"/>
            <a:ext cx="4484451" cy="714815"/>
          </a:xfrm>
          <a:prstGeom prst="rect">
            <a:avLst/>
          </a:prstGeom>
        </p:spPr>
      </p:pic>
      <p:sp>
        <p:nvSpPr>
          <p:cNvPr id="10" name="Tekstboks 4"/>
          <p:cNvSpPr txBox="1">
            <a:spLocks noChangeArrowheads="1"/>
          </p:cNvSpPr>
          <p:nvPr/>
        </p:nvSpPr>
        <p:spPr bwMode="auto">
          <a:xfrm rot="16200000">
            <a:off x="11048706" y="2861959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Billed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025" y="2512670"/>
            <a:ext cx="1437747" cy="1226486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3953" y="4420762"/>
            <a:ext cx="1271203" cy="18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3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led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032" y="4474038"/>
            <a:ext cx="2100066" cy="2160937"/>
          </a:xfrm>
          <a:prstGeom prst="rect">
            <a:avLst/>
          </a:prstGeom>
        </p:spPr>
      </p:pic>
      <p:sp>
        <p:nvSpPr>
          <p:cNvPr id="14" name="Rektangel 13"/>
          <p:cNvSpPr/>
          <p:nvPr/>
        </p:nvSpPr>
        <p:spPr>
          <a:xfrm>
            <a:off x="152819" y="765350"/>
            <a:ext cx="115760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b="1" dirty="0">
                <a:latin typeface="+mj-lt"/>
              </a:rPr>
              <a:t>Ex. </a:t>
            </a:r>
            <a:r>
              <a:rPr lang="da-DK" sz="2100" b="1" dirty="0" err="1">
                <a:latin typeface="+mj-lt"/>
              </a:rPr>
              <a:t>cont</a:t>
            </a:r>
            <a:r>
              <a:rPr lang="da-DK" sz="2100" b="1" dirty="0" smtClean="0">
                <a:latin typeface="+mj-lt"/>
              </a:rPr>
              <a:t>.</a:t>
            </a:r>
          </a:p>
          <a:p>
            <a:r>
              <a:rPr lang="da-DK" sz="2100" b="1" dirty="0" smtClean="0">
                <a:solidFill>
                  <a:srgbClr val="00B050"/>
                </a:solidFill>
                <a:latin typeface="+mj-lt"/>
              </a:rPr>
              <a:t>--------------------------------------------------------------------------------------------------------------------------------</a:t>
            </a:r>
            <a:endParaRPr lang="da-DK" sz="21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Triple integrals. Divergence theorem of Gauss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886340" y="5275105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ktangel 21"/>
              <p:cNvSpPr/>
              <p:nvPr/>
            </p:nvSpPr>
            <p:spPr>
              <a:xfrm>
                <a:off x="152819" y="1422706"/>
                <a:ext cx="1157603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For surface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a-DK" sz="2100" dirty="0" smtClean="0">
                    <a:latin typeface="+mj-lt"/>
                  </a:rPr>
                  <a:t>:</a:t>
                </a:r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da-DK" sz="2100" dirty="0" err="1" smtClean="0">
                    <a:latin typeface="+mj-lt"/>
                  </a:rPr>
                  <a:t>We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use</a:t>
                </a:r>
                <a:r>
                  <a:rPr lang="da-DK" sz="2100" dirty="0" smtClean="0">
                    <a:latin typeface="+mj-lt"/>
                  </a:rPr>
                  <a:t> the </a:t>
                </a:r>
                <a:r>
                  <a:rPr lang="en-US" sz="2100" dirty="0">
                    <a:latin typeface="+mj-lt"/>
                  </a:rPr>
                  <a:t>parametric </a:t>
                </a:r>
                <a:r>
                  <a:rPr lang="en-US" sz="2100" dirty="0" smtClean="0">
                    <a:latin typeface="+mj-lt"/>
                  </a:rPr>
                  <a:t>representation:</a:t>
                </a:r>
              </a:p>
              <a:p>
                <a:endParaRPr lang="en-US" sz="8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Note the exchange of the parameters </a:t>
                </a:r>
                <a:r>
                  <a:rPr lang="en-US" sz="2100" i="1" dirty="0" smtClean="0">
                    <a:latin typeface="+mj-lt"/>
                  </a:rPr>
                  <a:t>u </a:t>
                </a:r>
                <a:r>
                  <a:rPr lang="en-US" sz="2100" dirty="0" smtClean="0">
                    <a:latin typeface="+mj-lt"/>
                  </a:rPr>
                  <a:t>and</a:t>
                </a:r>
                <a:r>
                  <a:rPr lang="en-US" sz="2100" i="1" dirty="0" smtClean="0">
                    <a:latin typeface="+mj-lt"/>
                  </a:rPr>
                  <a:t> v</a:t>
                </a:r>
                <a:r>
                  <a:rPr lang="en-US" sz="2100" dirty="0" smtClean="0">
                    <a:latin typeface="+mj-lt"/>
                  </a:rPr>
                  <a:t> in the </a:t>
                </a:r>
                <a:r>
                  <a:rPr lang="en-US" sz="2100" dirty="0">
                    <a:latin typeface="+mj-lt"/>
                  </a:rPr>
                  <a:t>parametric </a:t>
                </a:r>
                <a:r>
                  <a:rPr lang="en-US" sz="2100" dirty="0" smtClean="0">
                    <a:latin typeface="+mj-lt"/>
                  </a:rPr>
                  <a:t>representation compared to the one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In that way the unit surface normal vector points outwards the region </a:t>
                </a:r>
                <a:r>
                  <a:rPr lang="en-US" sz="2100" i="1" dirty="0" smtClean="0">
                    <a:latin typeface="+mj-lt"/>
                  </a:rPr>
                  <a:t>T</a:t>
                </a:r>
                <a:r>
                  <a:rPr lang="en-US" sz="2100" dirty="0" smtClean="0">
                    <a:latin typeface="+mj-lt"/>
                  </a:rPr>
                  <a:t>  </a:t>
                </a:r>
                <a:endParaRPr lang="da-DK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ktange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9" y="1422706"/>
                <a:ext cx="11576035" cy="1631216"/>
              </a:xfrm>
              <a:prstGeom prst="rect">
                <a:avLst/>
              </a:prstGeom>
              <a:blipFill>
                <a:blip r:embed="rId3"/>
                <a:stretch>
                  <a:fillRect l="-632" t="-2239" b="-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ktangel 45"/>
              <p:cNvSpPr/>
              <p:nvPr/>
            </p:nvSpPr>
            <p:spPr>
              <a:xfrm>
                <a:off x="152818" y="3271848"/>
                <a:ext cx="11194648" cy="1348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The tangent vectors: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da-DK" sz="200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da-DK" sz="2000" b="0" i="0" smtClean="0">
                        <a:latin typeface="Cambria Math" panose="02040503050406030204" pitchFamily="18" charset="0"/>
                      </a:rPr>
                      <m:t>os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da-DK" sz="20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da-DK" sz="20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sty m:val="p"/>
                      </m:rPr>
                      <a:rPr lang="da-DK" sz="20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sty m:val="p"/>
                      </m:rPr>
                      <a:rPr lang="da-DK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endParaRPr lang="da-DK" sz="2000" dirty="0" smtClean="0"/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The </a:t>
                </a:r>
                <a:r>
                  <a:rPr lang="da-DK" sz="2100" dirty="0" err="1" smtClean="0">
                    <a:latin typeface="+mj-lt"/>
                  </a:rPr>
                  <a:t>surface</a:t>
                </a:r>
                <a:r>
                  <a:rPr lang="da-DK" sz="2100" dirty="0" smtClean="0">
                    <a:latin typeface="+mj-lt"/>
                  </a:rPr>
                  <a:t> normal </a:t>
                </a:r>
                <a:r>
                  <a:rPr lang="da-DK" sz="2100" dirty="0" err="1" smtClean="0">
                    <a:latin typeface="+mj-lt"/>
                  </a:rPr>
                  <a:t>vector</a:t>
                </a:r>
                <a:r>
                  <a:rPr lang="da-DK" sz="2100" dirty="0" smtClean="0">
                    <a:latin typeface="+mj-lt"/>
                  </a:rPr>
                  <a:t>:</a:t>
                </a:r>
              </a:p>
              <a:p>
                <a:endParaRPr lang="da-DK" sz="800" dirty="0" smtClean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a-DK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e>
                      <m:sub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da-DK" sz="2000" dirty="0"/>
                      <m:t>	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a-DK" sz="2100" dirty="0" smtClean="0">
                    <a:latin typeface="+mj-lt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da-DK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0,0, </m:t>
                        </m:r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da-DK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a-DK" sz="2000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da-DK" sz="20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da-DK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da-DK" sz="2000" dirty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da-DK" sz="2000" b="0" i="0" dirty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sup>
                            <m:r>
                              <a:rPr lang="da-DK" sz="20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0,0,</m:t>
                        </m:r>
                        <m:r>
                          <a:rPr lang="da-DK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da-DK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6" name="Rektange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8" y="3271848"/>
                <a:ext cx="11194648" cy="1348703"/>
              </a:xfrm>
              <a:prstGeom prst="rect">
                <a:avLst/>
              </a:prstGeom>
              <a:blipFill>
                <a:blip r:embed="rId4"/>
                <a:stretch>
                  <a:fillRect l="-654" t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ktangel 51"/>
          <p:cNvSpPr/>
          <p:nvPr/>
        </p:nvSpPr>
        <p:spPr>
          <a:xfrm>
            <a:off x="135117" y="5033846"/>
            <a:ext cx="376225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The unit </a:t>
            </a:r>
            <a:r>
              <a:rPr lang="da-DK" sz="2100" dirty="0" err="1" smtClean="0">
                <a:latin typeface="+mj-lt"/>
              </a:rPr>
              <a:t>surface</a:t>
            </a:r>
            <a:r>
              <a:rPr lang="da-DK" sz="2100" dirty="0" smtClean="0">
                <a:latin typeface="+mj-lt"/>
              </a:rPr>
              <a:t> normal </a:t>
            </a:r>
            <a:r>
              <a:rPr lang="da-DK" sz="2100" dirty="0" err="1" smtClean="0">
                <a:latin typeface="+mj-lt"/>
              </a:rPr>
              <a:t>vector</a:t>
            </a:r>
            <a:r>
              <a:rPr lang="da-DK" sz="2100" dirty="0" smtClean="0">
                <a:latin typeface="+mj-lt"/>
              </a:rPr>
              <a:t>: </a:t>
            </a:r>
            <a:r>
              <a:rPr lang="en-US" sz="2100" dirty="0" smtClean="0">
                <a:latin typeface="+mj-lt"/>
              </a:rPr>
              <a:t>:</a:t>
            </a:r>
            <a:endParaRPr lang="da-DK" sz="2100" dirty="0">
              <a:latin typeface="+mj-lt"/>
            </a:endParaRPr>
          </a:p>
        </p:txBody>
      </p:sp>
      <p:pic>
        <p:nvPicPr>
          <p:cNvPr id="27" name="Billed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180" y="781080"/>
            <a:ext cx="3876675" cy="47625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448" y="1894571"/>
            <a:ext cx="5619750" cy="38100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9651" y="3905796"/>
            <a:ext cx="2605646" cy="1055103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7898" y="5449344"/>
            <a:ext cx="3781425" cy="895350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7116" y="262142"/>
            <a:ext cx="2223501" cy="151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led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1484930"/>
            <a:ext cx="1736928" cy="1787273"/>
          </a:xfrm>
          <a:prstGeom prst="rect">
            <a:avLst/>
          </a:prstGeom>
        </p:spPr>
      </p:pic>
      <p:sp>
        <p:nvSpPr>
          <p:cNvPr id="14" name="Rektangel 13"/>
          <p:cNvSpPr/>
          <p:nvPr/>
        </p:nvSpPr>
        <p:spPr>
          <a:xfrm>
            <a:off x="152819" y="765350"/>
            <a:ext cx="115760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b="1" dirty="0">
                <a:latin typeface="+mj-lt"/>
              </a:rPr>
              <a:t>Ex. </a:t>
            </a:r>
            <a:r>
              <a:rPr lang="da-DK" sz="2100" b="1" dirty="0" err="1">
                <a:latin typeface="+mj-lt"/>
              </a:rPr>
              <a:t>cont</a:t>
            </a:r>
            <a:r>
              <a:rPr lang="da-DK" sz="2100" b="1" dirty="0" smtClean="0">
                <a:latin typeface="+mj-lt"/>
              </a:rPr>
              <a:t>.</a:t>
            </a:r>
          </a:p>
          <a:p>
            <a:r>
              <a:rPr lang="da-DK" sz="2100" b="1" dirty="0" smtClean="0">
                <a:solidFill>
                  <a:srgbClr val="00B050"/>
                </a:solidFill>
                <a:latin typeface="+mj-lt"/>
              </a:rPr>
              <a:t>--------------------------------------------------------------------------------------------------------------------------------</a:t>
            </a:r>
            <a:endParaRPr lang="da-DK" sz="2100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Triple integrals. Divergence theorem of Gauss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906874" y="2094644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ktangel 21"/>
              <p:cNvSpPr/>
              <p:nvPr/>
            </p:nvSpPr>
            <p:spPr>
              <a:xfrm>
                <a:off x="152819" y="1422706"/>
                <a:ext cx="11576035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For surface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a-DK" sz="21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da-DK" sz="2100" dirty="0" err="1" smtClean="0">
                    <a:solidFill>
                      <a:srgbClr val="3333FF"/>
                    </a:solidFill>
                    <a:latin typeface="+mj-lt"/>
                  </a:rPr>
                  <a:t>cont</a:t>
                </a:r>
                <a:r>
                  <a:rPr lang="da-DK" sz="2100" dirty="0" smtClean="0">
                    <a:solidFill>
                      <a:srgbClr val="3333FF"/>
                    </a:solidFill>
                    <a:latin typeface="+mj-lt"/>
                  </a:rPr>
                  <a:t>.:</a:t>
                </a:r>
              </a:p>
            </p:txBody>
          </p:sp>
        </mc:Choice>
        <mc:Fallback xmlns="">
          <p:sp>
            <p:nvSpPr>
              <p:cNvPr id="22" name="Rektange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19" y="1422706"/>
                <a:ext cx="11576035" cy="415498"/>
              </a:xfrm>
              <a:prstGeom prst="rect">
                <a:avLst/>
              </a:prstGeom>
              <a:blipFill>
                <a:blip r:embed="rId3"/>
                <a:stretch>
                  <a:fillRect l="-632" t="-8696" b="-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ktangel 51"/>
          <p:cNvSpPr/>
          <p:nvPr/>
        </p:nvSpPr>
        <p:spPr>
          <a:xfrm>
            <a:off x="152818" y="4427154"/>
            <a:ext cx="49816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The total </a:t>
            </a:r>
            <a:r>
              <a:rPr lang="da-DK" sz="2100" dirty="0" err="1" smtClean="0">
                <a:solidFill>
                  <a:srgbClr val="3333FF"/>
                </a:solidFill>
                <a:latin typeface="+mj-lt"/>
              </a:rPr>
              <a:t>flux</a:t>
            </a:r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 </a:t>
            </a:r>
            <a:r>
              <a:rPr lang="da-DK" sz="2100" dirty="0" err="1" smtClean="0">
                <a:solidFill>
                  <a:srgbClr val="3333FF"/>
                </a:solidFill>
                <a:latin typeface="+mj-lt"/>
              </a:rPr>
              <a:t>through</a:t>
            </a:r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 the 3 </a:t>
            </a:r>
            <a:r>
              <a:rPr lang="da-DK" sz="2100" dirty="0" err="1" smtClean="0">
                <a:solidFill>
                  <a:srgbClr val="3333FF"/>
                </a:solidFill>
                <a:latin typeface="+mj-lt"/>
              </a:rPr>
              <a:t>surfaces</a:t>
            </a:r>
            <a:r>
              <a:rPr lang="da-DK" sz="2100" dirty="0" smtClean="0">
                <a:solidFill>
                  <a:srgbClr val="3333FF"/>
                </a:solidFill>
                <a:latin typeface="+mj-lt"/>
              </a:rPr>
              <a:t>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:</a:t>
            </a:r>
            <a:endParaRPr lang="da-DK" sz="2100" dirty="0">
              <a:solidFill>
                <a:srgbClr val="3333FF"/>
              </a:solidFill>
              <a:latin typeface="+mj-lt"/>
            </a:endParaRPr>
          </a:p>
        </p:txBody>
      </p:sp>
      <p:pic>
        <p:nvPicPr>
          <p:cNvPr id="27" name="Billed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80" y="781080"/>
            <a:ext cx="3876675" cy="476250"/>
          </a:xfrm>
          <a:prstGeom prst="rect">
            <a:avLst/>
          </a:prstGeom>
        </p:spPr>
      </p:pic>
      <p:sp>
        <p:nvSpPr>
          <p:cNvPr id="16" name="Rektangel 15"/>
          <p:cNvSpPr/>
          <p:nvPr/>
        </p:nvSpPr>
        <p:spPr>
          <a:xfrm>
            <a:off x="152818" y="2043750"/>
            <a:ext cx="25645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surface integral:</a:t>
            </a:r>
            <a:endParaRPr lang="da-DK" sz="2000" dirty="0">
              <a:latin typeface="+mj-lt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32" y="3465302"/>
            <a:ext cx="5241081" cy="733251"/>
          </a:xfrm>
          <a:prstGeom prst="rect">
            <a:avLst/>
          </a:prstGeom>
        </p:spPr>
      </p:pic>
      <p:pic>
        <p:nvPicPr>
          <p:cNvPr id="21" name="Billed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1979" y="836160"/>
            <a:ext cx="5619750" cy="381000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70" y="2508121"/>
            <a:ext cx="9438654" cy="764082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8383" y="3480970"/>
            <a:ext cx="5880471" cy="672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ktangel 25"/>
              <p:cNvSpPr/>
              <p:nvPr/>
            </p:nvSpPr>
            <p:spPr>
              <a:xfrm>
                <a:off x="1898358" y="5641081"/>
                <a:ext cx="5244962" cy="706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=0+</m:t>
                      </m:r>
                      <m:sSup>
                        <m:sSup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a-DK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a-DK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da-DK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a-DK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ktange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358" y="5641081"/>
                <a:ext cx="5244962" cy="706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Billed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183" y="4895444"/>
            <a:ext cx="107346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23" y="1228725"/>
            <a:ext cx="5895975" cy="29337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35943"/>
            <a:ext cx="10515600" cy="792466"/>
          </a:xfrm>
        </p:spPr>
        <p:txBody>
          <a:bodyPr/>
          <a:lstStyle/>
          <a:p>
            <a:pPr algn="ctr"/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r>
              <a:rPr lang="da-DK" dirty="0" smtClean="0"/>
              <a:t> from </a:t>
            </a:r>
            <a:r>
              <a:rPr lang="da-DK" dirty="0" err="1" smtClean="0"/>
              <a:t>lecture</a:t>
            </a:r>
            <a:r>
              <a:rPr lang="da-DK" dirty="0" smtClean="0"/>
              <a:t> notes 5 </a:t>
            </a:r>
            <a:endParaRPr lang="en-US" dirty="0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1228725"/>
            <a:ext cx="5934075" cy="5391150"/>
          </a:xfrm>
          <a:prstGeom prst="rect">
            <a:avLst/>
          </a:prstGeom>
        </p:spPr>
      </p:pic>
      <p:cxnSp>
        <p:nvCxnSpPr>
          <p:cNvPr id="7" name="Lige forbindelse 6"/>
          <p:cNvCxnSpPr/>
          <p:nvPr/>
        </p:nvCxnSpPr>
        <p:spPr>
          <a:xfrm>
            <a:off x="6134729" y="992221"/>
            <a:ext cx="1" cy="5286307"/>
          </a:xfrm>
          <a:prstGeom prst="line">
            <a:avLst/>
          </a:prstGeom>
          <a:ln w="15875">
            <a:solidFill>
              <a:srgbClr val="33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9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10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4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324559" y="865369"/>
                <a:ext cx="11576035" cy="1773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b="1" dirty="0" smtClean="0">
                    <a:latin typeface="+mj-lt"/>
                  </a:rPr>
                  <a:t>Ex</a:t>
                </a:r>
                <a:r>
                  <a:rPr lang="en-US" sz="2100" b="1" dirty="0" smtClean="0">
                    <a:latin typeface="+mj-lt"/>
                  </a:rPr>
                  <a:t>.</a:t>
                </a:r>
              </a:p>
              <a:p>
                <a:r>
                  <a:rPr lang="da-DK" sz="2100" dirty="0" smtClean="0">
                    <a:latin typeface="+mj-lt"/>
                  </a:rPr>
                  <a:t>Given the </a:t>
                </a:r>
                <a:r>
                  <a:rPr lang="da-DK" sz="2100" dirty="0" err="1" smtClean="0">
                    <a:latin typeface="+mj-lt"/>
                  </a:rPr>
                  <a:t>sphere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with radius</a:t>
                </a:r>
                <a:r>
                  <a:rPr lang="en-US" sz="2100" i="1" dirty="0">
                    <a:latin typeface="+mj-lt"/>
                  </a:rPr>
                  <a:t> a </a:t>
                </a:r>
                <a:r>
                  <a:rPr lang="en-US" sz="2100" dirty="0">
                    <a:latin typeface="+mj-lt"/>
                  </a:rPr>
                  <a:t>and parametric </a:t>
                </a:r>
                <a:r>
                  <a:rPr lang="en-US" sz="2100" dirty="0" smtClean="0">
                    <a:latin typeface="+mj-lt"/>
                  </a:rPr>
                  <a:t>representation:</a:t>
                </a:r>
              </a:p>
              <a:p>
                <a:endParaRPr lang="da-DK" sz="2100" dirty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                                                                                                                   </a:t>
                </a:r>
              </a:p>
              <a:p>
                <a:r>
                  <a:rPr lang="da-DK" sz="200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a-DK" sz="200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00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b="0" i="1" smtClean="0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da-DK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a-DK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da-DK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da-DK" sz="2000" dirty="0"/>
                          <m:t>	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da-DK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da-DK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sz="2000" b="0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da-DK" sz="2000" b="0" i="0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sz="2000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a-DK" sz="2000" dirty="0" smtClean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59" y="865369"/>
                <a:ext cx="11576035" cy="1773242"/>
              </a:xfrm>
              <a:prstGeom prst="rect">
                <a:avLst/>
              </a:prstGeom>
              <a:blipFill>
                <a:blip r:embed="rId2"/>
                <a:stretch>
                  <a:fillRect l="-632" t="-2062" b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Area of a surface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9" y="1643117"/>
            <a:ext cx="7642280" cy="553407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090" y="370557"/>
            <a:ext cx="2519362" cy="2268054"/>
          </a:xfrm>
          <a:prstGeom prst="rect">
            <a:avLst/>
          </a:prstGeom>
        </p:spPr>
      </p:pic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810034" y="1504617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felt 5"/>
              <p:cNvSpPr txBox="1"/>
              <p:nvPr/>
            </p:nvSpPr>
            <p:spPr>
              <a:xfrm>
                <a:off x="1938950" y="2839919"/>
                <a:ext cx="38745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=(−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kstfel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950" y="2839919"/>
                <a:ext cx="3874522" cy="276999"/>
              </a:xfrm>
              <a:prstGeom prst="rect">
                <a:avLst/>
              </a:prstGeom>
              <a:blipFill>
                <a:blip r:embed="rId5"/>
                <a:stretch>
                  <a:fillRect l="-314" t="-46667" r="-78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kstfelt 15"/>
              <p:cNvSpPr txBox="1"/>
              <p:nvPr/>
            </p:nvSpPr>
            <p:spPr>
              <a:xfrm>
                <a:off x="6383703" y="2830159"/>
                <a:ext cx="4384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=(−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kstfel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703" y="2830159"/>
                <a:ext cx="4384405" cy="276999"/>
              </a:xfrm>
              <a:prstGeom prst="rect">
                <a:avLst/>
              </a:prstGeom>
              <a:blipFill>
                <a:blip r:embed="rId6"/>
                <a:stretch>
                  <a:fillRect l="-695" t="-43478" r="-125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ktangel 8"/>
              <p:cNvSpPr/>
              <p:nvPr/>
            </p:nvSpPr>
            <p:spPr>
              <a:xfrm>
                <a:off x="-80898" y="3256630"/>
                <a:ext cx="5659434" cy="911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da-DK" dirty="0"/>
                        <m:t>	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⃗"/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sty m:val="p"/>
                              </m:rPr>
                              <a:rPr lang="da-DK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m:rPr>
                                <m:sty m:val="p"/>
                              </m:rPr>
                              <a:rPr lang="da-DK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sty m:val="p"/>
                              </m:rPr>
                              <a:rPr lang="da-DK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m:rPr>
                                <m:sty m:val="p"/>
                              </m:rPr>
                              <a:rPr lang="da-DK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sty m:val="p"/>
                              </m:rPr>
                              <a:rPr lang="da-DK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m:rPr>
                                <m:sty m:val="p"/>
                              </m:rPr>
                              <a:rPr lang="da-DK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sty m:val="p"/>
                              </m:rPr>
                              <a:rPr lang="da-DK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m:rPr>
                                <m:sty m:val="p"/>
                              </m:rPr>
                              <a:rPr lang="da-DK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sty m:val="p"/>
                              </m:rPr>
                              <a:rPr lang="da-DK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ktange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898" y="3256630"/>
                <a:ext cx="5659434" cy="911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Lige forbindelse 16"/>
          <p:cNvCxnSpPr/>
          <p:nvPr/>
        </p:nvCxnSpPr>
        <p:spPr>
          <a:xfrm>
            <a:off x="2052528" y="3350374"/>
            <a:ext cx="9727" cy="7980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ige forbindelse 22"/>
          <p:cNvCxnSpPr/>
          <p:nvPr/>
        </p:nvCxnSpPr>
        <p:spPr>
          <a:xfrm>
            <a:off x="5444239" y="3350373"/>
            <a:ext cx="9727" cy="79804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felt 24"/>
              <p:cNvSpPr txBox="1"/>
              <p:nvPr/>
            </p:nvSpPr>
            <p:spPr>
              <a:xfrm>
                <a:off x="5522199" y="357376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kstfel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199" y="3573767"/>
                <a:ext cx="237244" cy="276999"/>
              </a:xfrm>
              <a:prstGeom prst="rect">
                <a:avLst/>
              </a:prstGeom>
              <a:blipFill>
                <a:blip r:embed="rId8"/>
                <a:stretch>
                  <a:fillRect l="-10256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kstfelt 25"/>
              <p:cNvSpPr txBox="1"/>
              <p:nvPr/>
            </p:nvSpPr>
            <p:spPr>
              <a:xfrm>
                <a:off x="5813472" y="3575707"/>
                <a:ext cx="6294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i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i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sup>
                        <m:r>
                          <a:rPr lang="da-DK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sty m:val="p"/>
                      </m:rPr>
                      <a:rPr lang="da-DK" i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i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sty m:val="p"/>
                      </m:rPr>
                      <a:rPr lang="da-DK" i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6" name="Tekstfel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72" y="3575707"/>
                <a:ext cx="6294095" cy="276999"/>
              </a:xfrm>
              <a:prstGeom prst="rect">
                <a:avLst/>
              </a:prstGeom>
              <a:blipFill>
                <a:blip r:embed="rId9"/>
                <a:stretch>
                  <a:fillRect l="-1744" t="-28889" r="-155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ktangel 29"/>
              <p:cNvSpPr/>
              <p:nvPr/>
            </p:nvSpPr>
            <p:spPr>
              <a:xfrm>
                <a:off x="17881" y="5129260"/>
                <a:ext cx="3092257" cy="478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da-DK" b="0" i="0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da-DK" dirty="0"/>
                                <m:t>	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ktange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1" y="5129260"/>
                <a:ext cx="3092257" cy="4787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ktangel 30"/>
              <p:cNvSpPr/>
              <p:nvPr/>
            </p:nvSpPr>
            <p:spPr>
              <a:xfrm>
                <a:off x="2942410" y="5210494"/>
                <a:ext cx="884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a-DK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a-DK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a-DK" i="1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a-DK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𝑣</m:t>
                          </m:r>
                          <m:sSup>
                            <m:sSupPr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a-DK" i="1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a-DK" i="1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a-DK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a-DK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a-DK" i="1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a-DK" i="1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a-DK" i="1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ktangel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410" y="5210494"/>
                <a:ext cx="8843190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felt 31"/>
              <p:cNvSpPr txBox="1"/>
              <p:nvPr/>
            </p:nvSpPr>
            <p:spPr>
              <a:xfrm>
                <a:off x="131029" y="431342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kstfel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29" y="4313429"/>
                <a:ext cx="237244" cy="276999"/>
              </a:xfrm>
              <a:prstGeom prst="rect">
                <a:avLst/>
              </a:prstGeom>
              <a:blipFill>
                <a:blip r:embed="rId12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kstfelt 32"/>
              <p:cNvSpPr txBox="1"/>
              <p:nvPr/>
            </p:nvSpPr>
            <p:spPr>
              <a:xfrm>
                <a:off x="422302" y="4315369"/>
                <a:ext cx="5754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i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i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sup>
                        <m:r>
                          <a:rPr lang="da-DK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sty m:val="p"/>
                      </m:rPr>
                      <a:rPr lang="da-DK" i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i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sty m:val="p"/>
                      </m:rPr>
                      <a:rPr lang="da-DK" i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33" name="Tekstfel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2" y="4315369"/>
                <a:ext cx="5754268" cy="276999"/>
              </a:xfrm>
              <a:prstGeom prst="rect">
                <a:avLst/>
              </a:prstGeom>
              <a:blipFill>
                <a:blip r:embed="rId13"/>
                <a:stretch>
                  <a:fillRect l="-1907" t="-28889" r="-1695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kstfelt 33"/>
              <p:cNvSpPr txBox="1"/>
              <p:nvPr/>
            </p:nvSpPr>
            <p:spPr>
              <a:xfrm>
                <a:off x="6146459" y="431255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kstfel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459" y="4312551"/>
                <a:ext cx="237244" cy="276999"/>
              </a:xfrm>
              <a:prstGeom prst="rect">
                <a:avLst/>
              </a:prstGeom>
              <a:blipFill>
                <a:blip r:embed="rId14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kstfelt 34"/>
              <p:cNvSpPr txBox="1"/>
              <p:nvPr/>
            </p:nvSpPr>
            <p:spPr>
              <a:xfrm>
                <a:off x="6470158" y="4301751"/>
                <a:ext cx="4980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i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m:rPr>
                            <m:sty m:val="p"/>
                          </m:rPr>
                          <a:rPr lang="da-DK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a-DK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a-DK" i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sup>
                        <m:r>
                          <a:rPr lang="da-DK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i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+mj-lt"/>
                  </a:rPr>
                  <a:t>u</a:t>
                </a:r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35" name="Tekstfel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158" y="4301751"/>
                <a:ext cx="4980722" cy="276999"/>
              </a:xfrm>
              <a:prstGeom prst="rect">
                <a:avLst/>
              </a:prstGeom>
              <a:blipFill>
                <a:blip r:embed="rId15"/>
                <a:stretch>
                  <a:fillRect l="-2203" t="-28889" r="-183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kstfelt 37"/>
              <p:cNvSpPr txBox="1"/>
              <p:nvPr/>
            </p:nvSpPr>
            <p:spPr>
              <a:xfrm>
                <a:off x="131029" y="4688682"/>
                <a:ext cx="75840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i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da-DK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da-DK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sty m:val="p"/>
                      </m:rPr>
                      <a:rPr lang="da-DK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a-DK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Tekstfel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29" y="4688682"/>
                <a:ext cx="7584064" cy="553998"/>
              </a:xfrm>
              <a:prstGeom prst="rect">
                <a:avLst/>
              </a:prstGeom>
              <a:blipFill>
                <a:blip r:embed="rId16"/>
                <a:stretch>
                  <a:fillRect l="-643" t="-14286" r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ktangel 38"/>
              <p:cNvSpPr/>
              <p:nvPr/>
            </p:nvSpPr>
            <p:spPr>
              <a:xfrm>
                <a:off x="2496313" y="5640830"/>
                <a:ext cx="3973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a-DK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a-DK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a-DK" i="1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a-DK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ktange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13" y="5640830"/>
                <a:ext cx="397384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ktangel 39"/>
              <p:cNvSpPr/>
              <p:nvPr/>
            </p:nvSpPr>
            <p:spPr>
              <a:xfrm>
                <a:off x="131029" y="6002783"/>
                <a:ext cx="4177554" cy="424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a-DK" dirty="0" smtClean="0">
                    <a:latin typeface="+mj-lt"/>
                  </a:rPr>
                  <a:t>and then     </a:t>
                </a:r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da-DK" dirty="0"/>
                          <m:t>	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da-DK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da-DK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da-DK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0" name="Rektange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29" y="6002783"/>
                <a:ext cx="4177554" cy="424090"/>
              </a:xfrm>
              <a:prstGeom prst="rect">
                <a:avLst/>
              </a:prstGeom>
              <a:blipFill>
                <a:blip r:embed="rId18"/>
                <a:stretch>
                  <a:fillRect l="-1166" t="-10145"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kstfelt 40"/>
          <p:cNvSpPr txBox="1"/>
          <p:nvPr/>
        </p:nvSpPr>
        <p:spPr>
          <a:xfrm>
            <a:off x="107944" y="2786075"/>
            <a:ext cx="104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 smtClean="0">
                <a:latin typeface="+mj-lt"/>
              </a:rPr>
              <a:t>We</a:t>
            </a:r>
            <a:r>
              <a:rPr lang="da-DK" dirty="0" smtClean="0">
                <a:latin typeface="+mj-lt"/>
              </a:rPr>
              <a:t> have:</a:t>
            </a:r>
            <a:endParaRPr lang="en-US" dirty="0">
              <a:latin typeface="+mj-lt"/>
            </a:endParaRPr>
          </a:p>
        </p:txBody>
      </p:sp>
      <p:sp>
        <p:nvSpPr>
          <p:cNvPr id="27" name="Ellipse 26">
            <a:hlinkClick r:id="rId19" action="ppaction://hlinksldjump"/>
          </p:cNvPr>
          <p:cNvSpPr/>
          <p:nvPr/>
        </p:nvSpPr>
        <p:spPr>
          <a:xfrm>
            <a:off x="4503137" y="6127249"/>
            <a:ext cx="262646" cy="22910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927" y="1302233"/>
            <a:ext cx="2257439" cy="211345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375" y="155953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Parametric representation of a surface </a:t>
            </a:r>
            <a:r>
              <a:rPr lang="en-US" i="1" dirty="0"/>
              <a:t>S</a:t>
            </a:r>
            <a:endParaRPr lang="en-US" sz="3200" i="1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18745" y="63952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19145" y="639526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591145" y="63952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952654" y="1777057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75378" y="986654"/>
            <a:ext cx="114245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A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parametric </a:t>
            </a:r>
            <a:r>
              <a:rPr lang="en-US" sz="2100" dirty="0">
                <a:solidFill>
                  <a:srgbClr val="3333FF"/>
                </a:solidFill>
                <a:latin typeface="+mj-lt"/>
              </a:rPr>
              <a:t>representation 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of a surface </a:t>
            </a:r>
            <a:r>
              <a:rPr lang="en-US" sz="2100" i="1" dirty="0" smtClean="0">
                <a:solidFill>
                  <a:srgbClr val="3333FF"/>
                </a:solidFill>
                <a:latin typeface="+mj-lt"/>
              </a:rPr>
              <a:t> S</a:t>
            </a:r>
            <a:r>
              <a:rPr lang="en-US" sz="2100" dirty="0" smtClean="0">
                <a:solidFill>
                  <a:srgbClr val="3333FF"/>
                </a:solidFill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is described by </a:t>
            </a:r>
            <a:r>
              <a:rPr lang="en-US" sz="2100" dirty="0">
                <a:latin typeface="+mj-lt"/>
              </a:rPr>
              <a:t>the position </a:t>
            </a:r>
            <a:r>
              <a:rPr lang="en-US" sz="2100" dirty="0" smtClean="0">
                <a:latin typeface="+mj-lt"/>
              </a:rPr>
              <a:t>vectors of </a:t>
            </a:r>
            <a:r>
              <a:rPr lang="en-US" sz="2100" dirty="0">
                <a:latin typeface="+mj-lt"/>
              </a:rPr>
              <a:t>the points on </a:t>
            </a:r>
            <a:r>
              <a:rPr lang="en-US" sz="2100" i="1" dirty="0" smtClean="0">
                <a:latin typeface="+mj-lt"/>
              </a:rPr>
              <a:t>S</a:t>
            </a:r>
          </a:p>
          <a:p>
            <a:endParaRPr lang="en-US" sz="2100" dirty="0">
              <a:latin typeface="+mj-lt"/>
            </a:endParaRPr>
          </a:p>
          <a:p>
            <a:endParaRPr lang="en-US" sz="2100" dirty="0" smtClean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where </a:t>
            </a:r>
            <a:r>
              <a:rPr lang="en-US" sz="2100" i="1" dirty="0">
                <a:latin typeface="+mj-lt"/>
              </a:rPr>
              <a:t>u</a:t>
            </a:r>
            <a:r>
              <a:rPr lang="en-US" sz="2100" dirty="0">
                <a:latin typeface="+mj-lt"/>
              </a:rPr>
              <a:t> and </a:t>
            </a:r>
            <a:r>
              <a:rPr lang="en-US" sz="2100" i="1" dirty="0">
                <a:latin typeface="+mj-lt"/>
              </a:rPr>
              <a:t>v</a:t>
            </a:r>
            <a:r>
              <a:rPr lang="en-US" sz="2100" dirty="0">
                <a:latin typeface="+mj-lt"/>
              </a:rPr>
              <a:t> are suitable variables within a certain range. 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119" y="1511111"/>
            <a:ext cx="4038600" cy="457200"/>
          </a:xfrm>
          <a:prstGeom prst="rect">
            <a:avLst/>
          </a:prstGeom>
        </p:spPr>
      </p:pic>
      <p:sp>
        <p:nvSpPr>
          <p:cNvPr id="10" name="Tekstboks 4"/>
          <p:cNvSpPr txBox="1">
            <a:spLocks noChangeArrowheads="1"/>
          </p:cNvSpPr>
          <p:nvPr/>
        </p:nvSpPr>
        <p:spPr bwMode="auto">
          <a:xfrm rot="16200000">
            <a:off x="10952655" y="7625889"/>
            <a:ext cx="200958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21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21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21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175378" y="3433148"/>
                <a:ext cx="11860645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Given </a:t>
                </a:r>
                <a:r>
                  <a:rPr lang="en-US" sz="2100" dirty="0">
                    <a:latin typeface="+mj-lt"/>
                  </a:rPr>
                  <a:t>a </a:t>
                </a:r>
                <a:r>
                  <a:rPr lang="en-US" sz="2100" dirty="0" smtClean="0">
                    <a:latin typeface="+mj-lt"/>
                  </a:rPr>
                  <a:t>surface </a:t>
                </a:r>
                <a:r>
                  <a:rPr lang="en-US" sz="2100" i="1" dirty="0" smtClean="0">
                    <a:latin typeface="+mj-lt"/>
                  </a:rPr>
                  <a:t>S </a:t>
                </a:r>
                <a:r>
                  <a:rPr lang="en-US" sz="2100" dirty="0" smtClean="0">
                    <a:latin typeface="+mj-lt"/>
                  </a:rPr>
                  <a:t>with the </a:t>
                </a:r>
                <a:r>
                  <a:rPr lang="en-US" sz="2100" dirty="0">
                    <a:latin typeface="+mj-lt"/>
                  </a:rPr>
                  <a:t>parametric </a:t>
                </a:r>
                <a:r>
                  <a:rPr lang="en-US" sz="2100" dirty="0" smtClean="0">
                    <a:latin typeface="+mj-lt"/>
                  </a:rPr>
                  <a:t>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100" dirty="0" smtClean="0">
                    <a:latin typeface="+mj-lt"/>
                  </a:rPr>
                  <a:t> and a unit surface normal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100" dirty="0" smtClean="0">
                    <a:latin typeface="+mj-lt"/>
                  </a:rPr>
                  <a:t>.</a:t>
                </a:r>
              </a:p>
              <a:p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solidFill>
                      <a:srgbClr val="0066FF"/>
                    </a:solidFill>
                    <a:latin typeface="+mj-lt"/>
                  </a:rPr>
                  <a:t>The </a:t>
                </a:r>
                <a:r>
                  <a:rPr lang="en-US" sz="2100" dirty="0">
                    <a:solidFill>
                      <a:srgbClr val="0066FF"/>
                    </a:solidFill>
                    <a:latin typeface="+mj-lt"/>
                  </a:rPr>
                  <a:t>surface </a:t>
                </a:r>
                <a:r>
                  <a:rPr lang="en-US" sz="2100" i="1" dirty="0">
                    <a:solidFill>
                      <a:srgbClr val="0066FF"/>
                    </a:solidFill>
                    <a:latin typeface="+mj-lt"/>
                  </a:rPr>
                  <a:t>S</a:t>
                </a:r>
                <a:r>
                  <a:rPr lang="en-US" sz="2100" dirty="0">
                    <a:solidFill>
                      <a:srgbClr val="0066FF"/>
                    </a:solidFill>
                    <a:latin typeface="+mj-lt"/>
                  </a:rPr>
                  <a:t> is called </a:t>
                </a:r>
                <a:r>
                  <a:rPr lang="en-US" sz="2100" dirty="0" smtClean="0">
                    <a:solidFill>
                      <a:srgbClr val="0066FF"/>
                    </a:solidFill>
                    <a:latin typeface="+mj-lt"/>
                  </a:rPr>
                  <a:t>smooth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100" dirty="0">
                    <a:solidFill>
                      <a:srgbClr val="0066FF"/>
                    </a:solidFill>
                    <a:latin typeface="+mj-lt"/>
                  </a:rPr>
                  <a:t>changes continuously over </a:t>
                </a:r>
                <a:r>
                  <a:rPr lang="en-US" sz="2100" i="1" dirty="0">
                    <a:solidFill>
                      <a:srgbClr val="0066FF"/>
                    </a:solidFill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. </a:t>
                </a:r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78" y="3433148"/>
                <a:ext cx="11860645" cy="1061829"/>
              </a:xfrm>
              <a:prstGeom prst="rect">
                <a:avLst/>
              </a:prstGeom>
              <a:blipFill>
                <a:blip r:embed="rId4"/>
                <a:stretch>
                  <a:fillRect l="-617" t="-5747" b="-10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ktangel 12"/>
          <p:cNvSpPr/>
          <p:nvPr/>
        </p:nvSpPr>
        <p:spPr>
          <a:xfrm>
            <a:off x="175377" y="4945462"/>
            <a:ext cx="118606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 </a:t>
            </a:r>
            <a:r>
              <a:rPr lang="en-US" sz="2100" dirty="0">
                <a:latin typeface="+mj-lt"/>
              </a:rPr>
              <a:t>surface </a:t>
            </a:r>
            <a:r>
              <a:rPr lang="en-US" sz="2100" i="1" dirty="0">
                <a:latin typeface="+mj-lt"/>
              </a:rPr>
              <a:t>S </a:t>
            </a:r>
            <a:r>
              <a:rPr lang="en-US" sz="2100" dirty="0">
                <a:latin typeface="+mj-lt"/>
              </a:rPr>
              <a:t>is called </a:t>
            </a:r>
            <a:r>
              <a:rPr lang="en-US" sz="2100" dirty="0">
                <a:solidFill>
                  <a:srgbClr val="0066FF"/>
                </a:solidFill>
                <a:latin typeface="+mj-lt"/>
              </a:rPr>
              <a:t>piecewise smooth</a:t>
            </a:r>
            <a:r>
              <a:rPr lang="en-US" sz="2100" dirty="0">
                <a:latin typeface="+mj-lt"/>
              </a:rPr>
              <a:t> if </a:t>
            </a:r>
            <a:r>
              <a:rPr lang="en-US" sz="2100" i="1" dirty="0">
                <a:latin typeface="+mj-lt"/>
              </a:rPr>
              <a:t>S</a:t>
            </a:r>
            <a:r>
              <a:rPr lang="en-US" sz="2100" dirty="0">
                <a:latin typeface="+mj-lt"/>
              </a:rPr>
              <a:t> consists of ﬁnitely many smooth surfaces. </a:t>
            </a:r>
            <a:endParaRPr lang="en-US" sz="2100" dirty="0" smtClean="0">
              <a:latin typeface="+mj-lt"/>
            </a:endParaRPr>
          </a:p>
        </p:txBody>
      </p:sp>
      <p:pic>
        <p:nvPicPr>
          <p:cNvPr id="15" name="Billed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9139" y="3963505"/>
            <a:ext cx="1479227" cy="1281704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1752" y="5286642"/>
            <a:ext cx="1765697" cy="1198326"/>
          </a:xfrm>
          <a:prstGeom prst="rect">
            <a:avLst/>
          </a:prstGeom>
        </p:spPr>
      </p:pic>
      <p:sp>
        <p:nvSpPr>
          <p:cNvPr id="18" name="Tekstboks 4"/>
          <p:cNvSpPr txBox="1">
            <a:spLocks noChangeArrowheads="1"/>
          </p:cNvSpPr>
          <p:nvPr/>
        </p:nvSpPr>
        <p:spPr bwMode="auto">
          <a:xfrm rot="16200000">
            <a:off x="10987083" y="4623164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6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902" y="4914628"/>
            <a:ext cx="4494698" cy="169389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8045" y="120072"/>
            <a:ext cx="11627555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Surface integrals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893962" y="5360321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284505" y="846142"/>
                <a:ext cx="11842045" cy="4741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 smtClean="0">
                    <a:latin typeface="+mj-lt"/>
                  </a:rPr>
                  <a:t>Definition:</a:t>
                </a:r>
              </a:p>
              <a:p>
                <a:r>
                  <a:rPr lang="da-DK" sz="2100" dirty="0" smtClean="0">
                    <a:latin typeface="+mj-lt"/>
                  </a:rPr>
                  <a:t>Given </a:t>
                </a:r>
                <a:r>
                  <a:rPr lang="en-US" sz="2100" dirty="0">
                    <a:latin typeface="+mj-lt"/>
                  </a:rPr>
                  <a:t>a piecewise smooth surface </a:t>
                </a:r>
                <a:r>
                  <a:rPr lang="en-US" sz="2100" i="1" dirty="0" smtClean="0">
                    <a:latin typeface="+mj-lt"/>
                  </a:rPr>
                  <a:t>S</a:t>
                </a:r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with parametric 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a-DK" sz="2100" i="1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a-DK" sz="2100" i="1" dirty="0" smtClean="0">
                    <a:latin typeface="+mj-lt"/>
                  </a:rPr>
                  <a:t> </a:t>
                </a:r>
                <a:r>
                  <a:rPr lang="da-DK" sz="2100" dirty="0" smtClean="0">
                    <a:latin typeface="+mj-lt"/>
                  </a:rPr>
                  <a:t>and</a:t>
                </a:r>
                <a:r>
                  <a:rPr lang="da-DK" sz="2100" i="1" dirty="0" smtClean="0">
                    <a:latin typeface="+mj-lt"/>
                  </a:rPr>
                  <a:t> </a:t>
                </a:r>
                <a:r>
                  <a:rPr lang="da-DK" sz="2100" dirty="0" smtClean="0">
                    <a:latin typeface="+mj-lt"/>
                  </a:rPr>
                  <a:t>a </a:t>
                </a:r>
                <a:r>
                  <a:rPr lang="da-DK" sz="2100" dirty="0" err="1" smtClean="0">
                    <a:latin typeface="+mj-lt"/>
                  </a:rPr>
                  <a:t>vector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field</a:t>
                </a:r>
                <a:r>
                  <a:rPr lang="da-DK" sz="21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a-DK" sz="2100" b="0" dirty="0" smtClean="0">
                  <a:latin typeface="+mj-lt"/>
                </a:endParaRPr>
              </a:p>
              <a:p>
                <a:r>
                  <a:rPr lang="en-US" sz="2100" dirty="0">
                    <a:latin typeface="+mj-lt"/>
                  </a:rPr>
                  <a:t>T</a:t>
                </a:r>
                <a:r>
                  <a:rPr lang="en-US" sz="2100" dirty="0" smtClean="0">
                    <a:latin typeface="+mj-lt"/>
                  </a:rPr>
                  <a:t>he </a:t>
                </a:r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surface integral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100" dirty="0" smtClean="0">
                    <a:solidFill>
                      <a:srgbClr val="3333FF"/>
                    </a:solidFill>
                    <a:latin typeface="+mj-lt"/>
                  </a:rPr>
                  <a:t> over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the surface </a:t>
                </a:r>
                <a:r>
                  <a:rPr lang="en-US" sz="2100" i="1" dirty="0">
                    <a:solidFill>
                      <a:srgbClr val="3333FF"/>
                    </a:solidFill>
                    <a:latin typeface="+mj-lt"/>
                  </a:rPr>
                  <a:t>S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is defined as:</a:t>
                </a:r>
              </a:p>
              <a:p>
                <a:endParaRPr lang="da-DK" sz="2100" dirty="0">
                  <a:latin typeface="+mj-lt"/>
                </a:endParaRPr>
              </a:p>
              <a:p>
                <a:endParaRPr lang="da-DK" sz="21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err="1" smtClean="0">
                    <a:latin typeface="+mj-lt"/>
                  </a:rPr>
                  <a:t>where</a:t>
                </a:r>
                <a:endParaRPr lang="da-DK" sz="2200" dirty="0" smtClean="0">
                  <a:latin typeface="+mj-lt"/>
                </a:endParaRPr>
              </a:p>
              <a:p>
                <a:r>
                  <a:rPr lang="en-US" sz="2100" dirty="0" err="1">
                    <a:latin typeface="+mj-lt"/>
                  </a:rPr>
                  <a:t>d</a:t>
                </a:r>
                <a:r>
                  <a:rPr lang="en-US" sz="2100" i="1" dirty="0" err="1" smtClean="0">
                    <a:latin typeface="+mj-lt"/>
                  </a:rPr>
                  <a:t>A</a:t>
                </a:r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is an </a:t>
                </a:r>
                <a:r>
                  <a:rPr lang="en-US" sz="2100" dirty="0" smtClean="0">
                    <a:latin typeface="+mj-lt"/>
                  </a:rPr>
                  <a:t>infinitesimal </a:t>
                </a:r>
                <a:r>
                  <a:rPr lang="en-US" sz="2100" dirty="0">
                    <a:latin typeface="+mj-lt"/>
                  </a:rPr>
                  <a:t>surface element of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calculated </a:t>
                </a:r>
                <a:r>
                  <a:rPr lang="en-US" sz="2100" dirty="0">
                    <a:latin typeface="+mj-lt"/>
                  </a:rPr>
                  <a:t>as </a:t>
                </a:r>
                <a:r>
                  <a:rPr lang="en-US" sz="2100" dirty="0" smtClean="0">
                    <a:latin typeface="+mj-lt"/>
                  </a:rPr>
                  <a:t>the area </a:t>
                </a:r>
                <a:r>
                  <a:rPr lang="en-US" sz="2100" dirty="0">
                    <a:latin typeface="+mj-lt"/>
                  </a:rPr>
                  <a:t>of the parallelogram spanned by the </a:t>
                </a:r>
                <a:r>
                  <a:rPr lang="en-US" sz="2100" dirty="0" smtClean="0">
                    <a:latin typeface="+mj-lt"/>
                  </a:rPr>
                  <a:t>vectors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100" dirty="0" smtClean="0"/>
                  <a:t>:</a:t>
                </a:r>
              </a:p>
              <a:p>
                <a:endParaRPr lang="en-US" sz="2100" dirty="0"/>
              </a:p>
              <a:p>
                <a:endParaRPr lang="da-DK" sz="2100" dirty="0" smtClean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and </a:t>
                </a:r>
                <a:r>
                  <a:rPr lang="da-DK" sz="2100" dirty="0" err="1">
                    <a:latin typeface="+mj-lt"/>
                  </a:rPr>
                  <a:t>we</a:t>
                </a:r>
                <a:r>
                  <a:rPr lang="da-DK" sz="2100" dirty="0">
                    <a:latin typeface="+mj-lt"/>
                  </a:rPr>
                  <a:t> have:</a:t>
                </a:r>
              </a:p>
              <a:p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5" y="846142"/>
                <a:ext cx="11842045" cy="4741170"/>
              </a:xfrm>
              <a:prstGeom prst="rect">
                <a:avLst/>
              </a:prstGeom>
              <a:blipFill>
                <a:blip r:embed="rId3"/>
                <a:stretch>
                  <a:fillRect l="-669" t="-900" r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135" y="2445202"/>
            <a:ext cx="6257925" cy="771525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9726" y="4366068"/>
            <a:ext cx="8485311" cy="435610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394" y="5158408"/>
            <a:ext cx="5774412" cy="8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6157" y="908429"/>
                <a:ext cx="11523596" cy="328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Given a fluid with density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and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 smtClean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The </a:t>
                </a:r>
                <a:r>
                  <a:rPr lang="da-DK" sz="2100" dirty="0" err="1" smtClean="0">
                    <a:latin typeface="+mj-lt"/>
                  </a:rPr>
                  <a:t>vector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field</a:t>
                </a:r>
                <a:r>
                  <a:rPr lang="da-DK" sz="2100" dirty="0" smtClean="0">
                    <a:latin typeface="+mj-lt"/>
                  </a:rPr>
                  <a:t> is </a:t>
                </a:r>
                <a:r>
                  <a:rPr lang="da-DK" sz="2100" dirty="0" err="1" smtClean="0">
                    <a:latin typeface="+mj-lt"/>
                  </a:rPr>
                  <a:t>written</a:t>
                </a:r>
                <a:r>
                  <a:rPr lang="da-DK" sz="2100" dirty="0" smtClean="0">
                    <a:latin typeface="+mj-lt"/>
                  </a:rPr>
                  <a:t>:	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endParaRPr lang="da-DK" sz="800" dirty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Let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be a surface with parametric </a:t>
                </a:r>
                <a:r>
                  <a:rPr lang="en-US" sz="2100" dirty="0" smtClean="0">
                    <a:latin typeface="+mj-lt"/>
                  </a:rPr>
                  <a:t>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a-DK" sz="2100" i="1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da-DK" sz="2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1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10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a-DK" sz="2100" i="1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. </a:t>
                </a:r>
              </a:p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>
                    <a:latin typeface="+mj-lt"/>
                  </a:rPr>
                  <a:t>ﬂux of the ﬂuid through the surface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is deﬁned as the mass per time that streams through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. </a:t>
                </a:r>
                <a:endParaRPr lang="en-US" sz="2100" dirty="0" smtClean="0">
                  <a:latin typeface="+mj-lt"/>
                </a:endParaRPr>
              </a:p>
              <a:p>
                <a:endParaRPr lang="en-US" sz="800" dirty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>
                    <a:latin typeface="+mj-lt"/>
                  </a:rPr>
                  <a:t>ﬂux is calculated as</a:t>
                </a:r>
              </a:p>
              <a:p>
                <a:endParaRPr lang="en-US" sz="2100" dirty="0" smtClean="0">
                  <a:latin typeface="+mj-lt"/>
                </a:endParaRPr>
              </a:p>
              <a:p>
                <a:endParaRPr lang="en-US" sz="2100" dirty="0">
                  <a:latin typeface="+mj-lt"/>
                </a:endParaRPr>
              </a:p>
              <a:p>
                <a:endParaRPr lang="en-US" sz="2100" dirty="0" smtClean="0">
                  <a:latin typeface="+mj-lt"/>
                </a:endParaRPr>
              </a:p>
              <a:p>
                <a:r>
                  <a:rPr lang="en-US" sz="2100" dirty="0">
                    <a:latin typeface="+mj-lt"/>
                  </a:rPr>
                  <a:t>The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surface integral </a:t>
                </a:r>
                <a:r>
                  <a:rPr lang="en-US" sz="2100" dirty="0">
                    <a:latin typeface="+mj-lt"/>
                  </a:rPr>
                  <a:t>is </a:t>
                </a:r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also called the </a:t>
                </a:r>
                <a:r>
                  <a:rPr lang="en-US" sz="2100" dirty="0" smtClean="0">
                    <a:latin typeface="+mj-lt"/>
                  </a:rPr>
                  <a:t>flux </a:t>
                </a:r>
                <a:r>
                  <a:rPr lang="en-US" sz="2100" dirty="0">
                    <a:solidFill>
                      <a:srgbClr val="3333FF"/>
                    </a:solidFill>
                    <a:latin typeface="+mj-lt"/>
                  </a:rPr>
                  <a:t>integral</a:t>
                </a:r>
                <a:r>
                  <a:rPr lang="en-US" dirty="0"/>
                  <a:t>.</a:t>
                </a:r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" y="908429"/>
                <a:ext cx="11523596" cy="3286221"/>
              </a:xfrm>
              <a:prstGeom prst="rect">
                <a:avLst/>
              </a:prstGeom>
              <a:blipFill>
                <a:blip r:embed="rId2"/>
                <a:stretch>
                  <a:fillRect l="-635" t="-1855" b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Flux through a surface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018" y="2734775"/>
            <a:ext cx="32289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99" y="3427315"/>
            <a:ext cx="5285362" cy="669363"/>
          </a:xfrm>
          <a:prstGeom prst="rect">
            <a:avLst/>
          </a:prstGeom>
        </p:spPr>
      </p:pic>
      <p:sp>
        <p:nvSpPr>
          <p:cNvPr id="10" name="Rektangel 9"/>
          <p:cNvSpPr/>
          <p:nvPr/>
        </p:nvSpPr>
        <p:spPr>
          <a:xfrm>
            <a:off x="139381" y="1044573"/>
            <a:ext cx="1152359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The </a:t>
            </a:r>
            <a:r>
              <a:rPr lang="da-DK" sz="2100" dirty="0" err="1" smtClean="0">
                <a:latin typeface="+mj-lt"/>
              </a:rPr>
              <a:t>geometry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behind</a:t>
            </a:r>
            <a:r>
              <a:rPr lang="da-DK" sz="2100" dirty="0" smtClean="0">
                <a:latin typeface="+mj-lt"/>
              </a:rPr>
              <a:t> the </a:t>
            </a:r>
            <a:r>
              <a:rPr lang="da-DK" sz="2100" dirty="0" err="1" smtClean="0">
                <a:latin typeface="+mj-lt"/>
              </a:rPr>
              <a:t>flux</a:t>
            </a:r>
            <a:r>
              <a:rPr lang="da-DK" sz="2100" dirty="0" smtClean="0">
                <a:latin typeface="+mj-lt"/>
              </a:rPr>
              <a:t> integral</a:t>
            </a:r>
            <a:endParaRPr lang="en-US" sz="2100" dirty="0" smtClean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Flux through a surface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898" y="977401"/>
            <a:ext cx="3228975" cy="733425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115194" y="4609851"/>
            <a:ext cx="35901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Then the </a:t>
            </a:r>
            <a:r>
              <a:rPr lang="en-US" sz="2100" dirty="0">
                <a:latin typeface="+mj-lt"/>
              </a:rPr>
              <a:t>mass of ﬂuid in </a:t>
            </a:r>
            <a:r>
              <a:rPr lang="en-US" sz="2100" i="1" dirty="0">
                <a:latin typeface="+mj-lt"/>
              </a:rPr>
              <a:t>V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139380" y="1669883"/>
                <a:ext cx="10142755" cy="1831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  <a:ea typeface="Cambria Math" panose="02040503050406030204" pitchFamily="18" charset="0"/>
                  </a:rPr>
                  <a:t>Let</a:t>
                </a:r>
                <a:r>
                  <a:rPr lang="en-US" sz="21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be </a:t>
                </a:r>
                <a:r>
                  <a:rPr lang="en-US" sz="2100" dirty="0">
                    <a:latin typeface="+mj-lt"/>
                  </a:rPr>
                  <a:t>a small time </a:t>
                </a:r>
                <a:r>
                  <a:rPr lang="en-US" sz="2100" dirty="0" smtClean="0">
                    <a:latin typeface="+mj-lt"/>
                  </a:rPr>
                  <a:t>interval, </a:t>
                </a:r>
                <a:r>
                  <a:rPr lang="en-US" sz="2100" dirty="0">
                    <a:latin typeface="+mj-lt"/>
                  </a:rPr>
                  <a:t>small enough such that all ﬂuid elements within the volume </a:t>
                </a:r>
                <a:r>
                  <a:rPr lang="en-US" sz="2100" i="1" dirty="0">
                    <a:latin typeface="+mj-lt"/>
                  </a:rPr>
                  <a:t>V</a:t>
                </a:r>
                <a:r>
                  <a:rPr lang="en-US" sz="2100" dirty="0">
                    <a:latin typeface="+mj-lt"/>
                  </a:rPr>
                  <a:t> have approximately the same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100" dirty="0" smtClean="0">
                    <a:latin typeface="+mj-lt"/>
                  </a:rPr>
                  <a:t> at </a:t>
                </a:r>
                <a:r>
                  <a:rPr lang="en-US" sz="2100" dirty="0">
                    <a:latin typeface="+mj-lt"/>
                  </a:rPr>
                  <a:t>the location of the surface element </a:t>
                </a:r>
                <a:r>
                  <a:rPr lang="en-US" sz="2100" dirty="0" err="1">
                    <a:latin typeface="+mj-lt"/>
                  </a:rPr>
                  <a:t>d</a:t>
                </a:r>
                <a:r>
                  <a:rPr lang="en-US" sz="2100" i="1" dirty="0" err="1">
                    <a:latin typeface="+mj-lt"/>
                  </a:rPr>
                  <a:t>A</a:t>
                </a:r>
                <a:r>
                  <a:rPr lang="en-US" sz="2100" dirty="0" err="1">
                    <a:latin typeface="+mj-lt"/>
                  </a:rPr>
                  <a:t>.</a:t>
                </a:r>
                <a:r>
                  <a:rPr lang="en-US" sz="2100" dirty="0">
                    <a:latin typeface="+mj-lt"/>
                  </a:rPr>
                  <a:t> </a:t>
                </a:r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I.e. </a:t>
                </a:r>
                <a:r>
                  <a:rPr lang="en-US" sz="2100" dirty="0">
                    <a:latin typeface="+mj-lt"/>
                  </a:rPr>
                  <a:t>all ﬂuid elements in </a:t>
                </a:r>
                <a:r>
                  <a:rPr lang="en-US" sz="2100" i="1" dirty="0">
                    <a:latin typeface="+mj-lt"/>
                  </a:rPr>
                  <a:t>V</a:t>
                </a:r>
                <a:r>
                  <a:rPr lang="en-US" sz="2100" dirty="0">
                    <a:latin typeface="+mj-lt"/>
                  </a:rPr>
                  <a:t> are streaming through the </a:t>
                </a:r>
                <a:r>
                  <a:rPr lang="en-US" sz="2100" dirty="0" err="1">
                    <a:latin typeface="+mj-lt"/>
                  </a:rPr>
                  <a:t>dA</a:t>
                </a:r>
                <a:r>
                  <a:rPr lang="en-US" sz="2100" dirty="0">
                    <a:latin typeface="+mj-lt"/>
                  </a:rPr>
                  <a:t> within time </a:t>
                </a:r>
                <a14:m>
                  <m:oMath xmlns:m="http://schemas.openxmlformats.org/officeDocument/2006/math">
                    <m:r>
                      <a:rPr lang="en-US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.</a:t>
                </a:r>
              </a:p>
              <a:p>
                <a:endParaRPr lang="en-US" sz="8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>
                    <a:latin typeface="+mj-lt"/>
                  </a:rPr>
                  <a:t>volume </a:t>
                </a:r>
                <a:r>
                  <a:rPr lang="en-US" sz="2100" i="1" dirty="0">
                    <a:latin typeface="+mj-lt"/>
                  </a:rPr>
                  <a:t>V </a:t>
                </a:r>
                <a:r>
                  <a:rPr lang="en-US" sz="2100" dirty="0">
                    <a:latin typeface="+mj-lt"/>
                  </a:rPr>
                  <a:t>is given </a:t>
                </a:r>
                <a:r>
                  <a:rPr lang="en-US" sz="2100" dirty="0" smtClean="0">
                    <a:latin typeface="+mj-lt"/>
                  </a:rPr>
                  <a:t>as</a:t>
                </a:r>
              </a:p>
              <a:p>
                <a:endParaRPr lang="en-US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0" y="1669883"/>
                <a:ext cx="10142755" cy="1831271"/>
              </a:xfrm>
              <a:prstGeom prst="rect">
                <a:avLst/>
              </a:prstGeom>
              <a:blipFill>
                <a:blip r:embed="rId4"/>
                <a:stretch>
                  <a:fillRect l="-72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pe 23"/>
          <p:cNvGrpSpPr/>
          <p:nvPr/>
        </p:nvGrpSpPr>
        <p:grpSpPr>
          <a:xfrm>
            <a:off x="2322473" y="3842422"/>
            <a:ext cx="1043293" cy="663888"/>
            <a:chOff x="2390569" y="3842422"/>
            <a:chExt cx="1043293" cy="663888"/>
          </a:xfrm>
        </p:grpSpPr>
        <p:sp>
          <p:nvSpPr>
            <p:cNvPr id="22" name="Højre klammeparentes 21"/>
            <p:cNvSpPr/>
            <p:nvPr/>
          </p:nvSpPr>
          <p:spPr>
            <a:xfrm rot="5400000">
              <a:off x="2783040" y="3449951"/>
              <a:ext cx="258351" cy="1043293"/>
            </a:xfrm>
            <a:prstGeom prst="rightBrace">
              <a:avLst>
                <a:gd name="adj1" fmla="val 8332"/>
                <a:gd name="adj2" fmla="val 53728"/>
              </a:avLst>
            </a:prstGeom>
            <a:ln w="127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kstfelt 22"/>
            <p:cNvSpPr txBox="1"/>
            <p:nvPr/>
          </p:nvSpPr>
          <p:spPr>
            <a:xfrm>
              <a:off x="2732253" y="4136978"/>
              <a:ext cx="359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 smtClean="0">
                  <a:solidFill>
                    <a:srgbClr val="0066FF"/>
                  </a:solidFill>
                  <a:latin typeface="+mj-lt"/>
                </a:rPr>
                <a:t>h</a:t>
              </a:r>
              <a:endParaRPr lang="en-US" i="1" dirty="0">
                <a:solidFill>
                  <a:srgbClr val="0066FF"/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ktangel 38"/>
              <p:cNvSpPr/>
              <p:nvPr/>
            </p:nvSpPr>
            <p:spPr>
              <a:xfrm>
                <a:off x="10660650" y="4732476"/>
                <a:ext cx="964687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da-DK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ktange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0650" y="4732476"/>
                <a:ext cx="964687" cy="402931"/>
              </a:xfrm>
              <a:prstGeom prst="rect">
                <a:avLst/>
              </a:prstGeom>
              <a:blipFill>
                <a:blip r:embed="rId6"/>
                <a:stretch>
                  <a:fillRect t="-21212" r="-2594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Billed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981" y="4605955"/>
            <a:ext cx="1362075" cy="447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ktangel 41"/>
              <p:cNvSpPr/>
              <p:nvPr/>
            </p:nvSpPr>
            <p:spPr>
              <a:xfrm>
                <a:off x="129653" y="5370844"/>
                <a:ext cx="678671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>
                    <a:latin typeface="+mj-lt"/>
                  </a:rPr>
                  <a:t>a</a:t>
                </a:r>
                <a:r>
                  <a:rPr lang="en-US" sz="2100" dirty="0" smtClean="0">
                    <a:latin typeface="+mj-lt"/>
                  </a:rPr>
                  <a:t>nd the mass per time streaming through </a:t>
                </a:r>
                <a:r>
                  <a:rPr lang="en-US" sz="2100" dirty="0" err="1">
                    <a:latin typeface="+mj-lt"/>
                  </a:rPr>
                  <a:t>d</a:t>
                </a:r>
                <a:r>
                  <a:rPr lang="en-US" sz="2100" i="1" dirty="0" err="1">
                    <a:latin typeface="+mj-lt"/>
                  </a:rPr>
                  <a:t>A</a:t>
                </a:r>
                <a:r>
                  <a:rPr lang="en-US" sz="2100" dirty="0">
                    <a:latin typeface="+mj-lt"/>
                  </a:rPr>
                  <a:t> in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100" dirty="0" smtClean="0">
                    <a:latin typeface="+mj-lt"/>
                  </a:rPr>
                  <a:t> is:</a:t>
                </a:r>
              </a:p>
            </p:txBody>
          </p:sp>
        </mc:Choice>
        <mc:Fallback xmlns="">
          <p:sp>
            <p:nvSpPr>
              <p:cNvPr id="42" name="Rektange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3" y="5370844"/>
                <a:ext cx="6786713" cy="415498"/>
              </a:xfrm>
              <a:prstGeom prst="rect">
                <a:avLst/>
              </a:prstGeom>
              <a:blipFill>
                <a:blip r:embed="rId8"/>
                <a:stretch>
                  <a:fillRect l="-1077" t="-8824" r="-180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Billede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7128" y="5445872"/>
            <a:ext cx="1038225" cy="304800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20769" y="2584692"/>
            <a:ext cx="3584264" cy="21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319" y="125112"/>
            <a:ext cx="1551044" cy="1411223"/>
          </a:xfrm>
          <a:prstGeom prst="rect">
            <a:avLst/>
          </a:prstGeom>
        </p:spPr>
      </p:pic>
      <p:pic>
        <p:nvPicPr>
          <p:cNvPr id="22" name="Billed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77" y="5009510"/>
            <a:ext cx="5010150" cy="119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27960" y="2666481"/>
                <a:ext cx="1043093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The </a:t>
                </a:r>
                <a:r>
                  <a:rPr lang="en-US" sz="2100" dirty="0" smtClean="0">
                    <a:latin typeface="+mj-lt"/>
                  </a:rPr>
                  <a:t>parametric representation for </a:t>
                </a:r>
                <a:r>
                  <a:rPr lang="en-US" sz="2100" i="1" dirty="0" smtClean="0">
                    <a:latin typeface="+mj-lt"/>
                  </a:rPr>
                  <a:t>S</a:t>
                </a:r>
                <a:r>
                  <a:rPr lang="en-US" sz="2100" dirty="0" smtClean="0">
                    <a:latin typeface="+mj-lt"/>
                  </a:rPr>
                  <a:t>:</a:t>
                </a:r>
              </a:p>
              <a:p>
                <a:r>
                  <a:rPr lang="en-US" sz="2100" dirty="0" smtClean="0">
                    <a:latin typeface="+mj-lt"/>
                  </a:rPr>
                  <a:t>Choosing:	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      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da-DK" sz="2100" b="0" dirty="0" smtClean="0">
                  <a:latin typeface="+mj-lt"/>
                </a:endParaRPr>
              </a:p>
              <a:p>
                <a:endParaRPr lang="da-DK" sz="2100" dirty="0" smtClean="0">
                  <a:latin typeface="+mj-lt"/>
                </a:endParaRPr>
              </a:p>
              <a:p>
                <a:r>
                  <a:rPr lang="da-DK" sz="2100" dirty="0" err="1" smtClean="0">
                    <a:latin typeface="+mj-lt"/>
                  </a:rPr>
                  <a:t>We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get</a:t>
                </a:r>
                <a:r>
                  <a:rPr lang="da-DK" sz="2100" dirty="0" smtClean="0">
                    <a:latin typeface="+mj-lt"/>
                  </a:rPr>
                  <a:t>:	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,1−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</a:rPr>
                      <m:t>,      0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≤1,      0≤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≤1−</m:t>
                    </m:r>
                    <m:r>
                      <a:rPr lang="da-DK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60" y="2666481"/>
                <a:ext cx="10430933" cy="1384995"/>
              </a:xfrm>
              <a:prstGeom prst="rect">
                <a:avLst/>
              </a:prstGeom>
              <a:blipFill>
                <a:blip r:embed="rId4"/>
                <a:stretch>
                  <a:fillRect l="-701" t="-2632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Flux through a surface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4977" y="778326"/>
                <a:ext cx="11842045" cy="1586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b="1" dirty="0" smtClean="0">
                    <a:latin typeface="+mj-lt"/>
                  </a:rPr>
                  <a:t>Ex.:</a:t>
                </a:r>
              </a:p>
              <a:p>
                <a:r>
                  <a:rPr lang="da-DK" sz="2100" dirty="0" smtClean="0">
                    <a:latin typeface="+mj-lt"/>
                  </a:rPr>
                  <a:t>Given a</a:t>
                </a:r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ﬂow with </a:t>
                </a:r>
                <a:r>
                  <a:rPr lang="en-US" sz="2100" dirty="0" smtClean="0">
                    <a:latin typeface="+mj-lt"/>
                  </a:rPr>
                  <a:t>density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and </a:t>
                </a:r>
                <a:r>
                  <a:rPr lang="en-US" sz="2100" dirty="0">
                    <a:latin typeface="+mj-lt"/>
                  </a:rPr>
                  <a:t>a velocity </a:t>
                </a:r>
                <a:r>
                  <a:rPr lang="en-US" sz="2100" dirty="0" smtClean="0">
                    <a:latin typeface="+mj-lt"/>
                  </a:rPr>
                  <a:t>ﬁeld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p>
                          <m:sSupPr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endParaRPr lang="da-DK" sz="2100" dirty="0" smtClean="0">
                  <a:latin typeface="+mj-lt"/>
                </a:endParaRPr>
              </a:p>
              <a:p>
                <a:r>
                  <a:rPr lang="da-DK" sz="2100" dirty="0" err="1">
                    <a:latin typeface="+mj-lt"/>
                  </a:rPr>
                  <a:t>s</a:t>
                </a:r>
                <a:r>
                  <a:rPr lang="da-DK" sz="2100" dirty="0" err="1" smtClean="0">
                    <a:latin typeface="+mj-lt"/>
                  </a:rPr>
                  <a:t>ince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we</a:t>
                </a:r>
                <a:r>
                  <a:rPr lang="da-DK" sz="2100" dirty="0" smtClean="0">
                    <a:latin typeface="+mj-lt"/>
                  </a:rPr>
                  <a:t> know </a:t>
                </a:r>
                <a:r>
                  <a:rPr lang="da-DK" sz="2100" dirty="0" err="1" smtClean="0">
                    <a:latin typeface="+mj-lt"/>
                  </a:rPr>
                  <a:t>that</a:t>
                </a:r>
                <a:r>
                  <a:rPr lang="da-DK" sz="2100" dirty="0" smtClean="0">
                    <a:latin typeface="+mj-lt"/>
                  </a:rPr>
                  <a:t> the </a:t>
                </a:r>
                <a:r>
                  <a:rPr lang="da-DK" sz="2100" dirty="0" err="1">
                    <a:latin typeface="+mj-lt"/>
                  </a:rPr>
                  <a:t>vector</a:t>
                </a:r>
                <a:r>
                  <a:rPr lang="da-DK" sz="2100" dirty="0">
                    <a:latin typeface="+mj-lt"/>
                  </a:rPr>
                  <a:t> </a:t>
                </a:r>
                <a:r>
                  <a:rPr lang="da-DK" sz="2100" dirty="0" err="1">
                    <a:latin typeface="+mj-lt"/>
                  </a:rPr>
                  <a:t>field</a:t>
                </a:r>
                <a:r>
                  <a:rPr lang="da-DK" sz="2100" dirty="0">
                    <a:latin typeface="+mj-lt"/>
                  </a:rPr>
                  <a:t> </a:t>
                </a:r>
                <a:r>
                  <a:rPr lang="da-DK" sz="2100" dirty="0" smtClean="0">
                    <a:latin typeface="+mj-lt"/>
                  </a:rPr>
                  <a:t>is:</a:t>
                </a:r>
                <a:r>
                  <a:rPr lang="da-DK" sz="2100" dirty="0" smtClean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endParaRPr lang="en-US" sz="2100" dirty="0"/>
              </a:p>
              <a:p>
                <a:endParaRPr lang="da-DK" sz="8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>
                    <a:latin typeface="+mj-lt"/>
                  </a:rPr>
                  <a:t>surface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is a triangle consisting of all points </a:t>
                </a:r>
                <a:r>
                  <a:rPr lang="en-US" sz="2100" i="1" dirty="0" smtClean="0">
                    <a:latin typeface="+mj-lt"/>
                  </a:rPr>
                  <a:t>P</a:t>
                </a:r>
                <a:r>
                  <a:rPr lang="en-US" sz="2100" dirty="0" smtClean="0">
                    <a:latin typeface="+mj-lt"/>
                  </a:rPr>
                  <a:t>(</a:t>
                </a:r>
                <a:r>
                  <a:rPr lang="en-US" sz="2100" i="1" dirty="0" smtClean="0">
                    <a:latin typeface="+mj-lt"/>
                  </a:rPr>
                  <a:t>x</a:t>
                </a:r>
                <a:r>
                  <a:rPr lang="en-US" sz="2100" dirty="0">
                    <a:latin typeface="+mj-lt"/>
                  </a:rPr>
                  <a:t>, </a:t>
                </a:r>
                <a:r>
                  <a:rPr lang="en-US" sz="2100" i="1" dirty="0">
                    <a:latin typeface="+mj-lt"/>
                  </a:rPr>
                  <a:t>y</a:t>
                </a:r>
                <a:r>
                  <a:rPr lang="en-US" sz="2100" dirty="0">
                    <a:latin typeface="+mj-lt"/>
                  </a:rPr>
                  <a:t>, </a:t>
                </a:r>
                <a:r>
                  <a:rPr lang="en-US" sz="2100" i="1" dirty="0">
                    <a:latin typeface="+mj-lt"/>
                  </a:rPr>
                  <a:t>z</a:t>
                </a:r>
                <a:r>
                  <a:rPr lang="en-US" sz="2100" dirty="0">
                    <a:latin typeface="+mj-lt"/>
                  </a:rPr>
                  <a:t>) </a:t>
                </a:r>
                <a:r>
                  <a:rPr lang="en-US" sz="2100" dirty="0" smtClean="0">
                    <a:latin typeface="+mj-lt"/>
                  </a:rPr>
                  <a:t>with  </a:t>
                </a:r>
                <a:r>
                  <a:rPr lang="en-US" sz="2100" i="1" dirty="0" smtClean="0">
                    <a:latin typeface="+mj-lt"/>
                  </a:rPr>
                  <a:t>x</a:t>
                </a:r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+ </a:t>
                </a:r>
                <a:r>
                  <a:rPr lang="en-US" sz="2100" i="1" dirty="0">
                    <a:latin typeface="+mj-lt"/>
                  </a:rPr>
                  <a:t>y</a:t>
                </a:r>
                <a:r>
                  <a:rPr lang="en-US" sz="2100" dirty="0">
                    <a:latin typeface="+mj-lt"/>
                  </a:rPr>
                  <a:t> + </a:t>
                </a:r>
                <a:r>
                  <a:rPr lang="en-US" sz="2100" i="1" dirty="0">
                    <a:latin typeface="+mj-lt"/>
                  </a:rPr>
                  <a:t>z</a:t>
                </a:r>
                <a:r>
                  <a:rPr lang="en-US" sz="2100" dirty="0">
                    <a:latin typeface="+mj-lt"/>
                  </a:rPr>
                  <a:t> = </a:t>
                </a:r>
                <a:r>
                  <a:rPr lang="en-US" sz="2100" dirty="0" smtClean="0">
                    <a:latin typeface="+mj-lt"/>
                  </a:rPr>
                  <a:t>1  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  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  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da-DK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778326"/>
                <a:ext cx="11842045" cy="1586460"/>
              </a:xfrm>
              <a:prstGeom prst="rect">
                <a:avLst/>
              </a:prstGeom>
              <a:blipFill>
                <a:blip r:embed="rId5"/>
                <a:stretch>
                  <a:fillRect l="-618" t="-2692" b="-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kstboks 4"/>
          <p:cNvSpPr txBox="1">
            <a:spLocks noChangeArrowheads="1"/>
          </p:cNvSpPr>
          <p:nvPr/>
        </p:nvSpPr>
        <p:spPr bwMode="auto">
          <a:xfrm rot="16200000">
            <a:off x="10751030" y="3279506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Billed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0588" y="2413211"/>
            <a:ext cx="2065459" cy="2189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ktangel 19"/>
              <p:cNvSpPr/>
              <p:nvPr/>
            </p:nvSpPr>
            <p:spPr>
              <a:xfrm>
                <a:off x="110126" y="4304746"/>
                <a:ext cx="10430933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The </a:t>
                </a:r>
                <a:r>
                  <a:rPr lang="en-US" sz="2100" dirty="0" smtClean="0">
                    <a:latin typeface="+mj-lt"/>
                  </a:rPr>
                  <a:t>tangent vectors: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=(1,0,−1)</m:t>
                    </m:r>
                  </m:oMath>
                </a14:m>
                <a:r>
                  <a:rPr lang="da-DK" sz="21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,−1)</m:t>
                    </m:r>
                  </m:oMath>
                </a14:m>
                <a:endParaRPr lang="da-DK" sz="2100" dirty="0"/>
              </a:p>
            </p:txBody>
          </p:sp>
        </mc:Choice>
        <mc:Fallback xmlns="">
          <p:sp>
            <p:nvSpPr>
              <p:cNvPr id="20" name="Rektange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26" y="4304746"/>
                <a:ext cx="10430933" cy="415498"/>
              </a:xfrm>
              <a:prstGeom prst="rect">
                <a:avLst/>
              </a:prstGeom>
              <a:blipFill>
                <a:blip r:embed="rId7"/>
                <a:stretch>
                  <a:fillRect l="-701" t="-14706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ktangel 20"/>
          <p:cNvSpPr/>
          <p:nvPr/>
        </p:nvSpPr>
        <p:spPr>
          <a:xfrm>
            <a:off x="127960" y="4801761"/>
            <a:ext cx="1043093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The </a:t>
            </a:r>
            <a:r>
              <a:rPr lang="da-DK" sz="2100" dirty="0" err="1" smtClean="0">
                <a:latin typeface="+mj-lt"/>
              </a:rPr>
              <a:t>surface</a:t>
            </a:r>
            <a:r>
              <a:rPr lang="da-DK" sz="2100" dirty="0" smtClean="0"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normal vector:	</a:t>
            </a:r>
            <a:endParaRPr lang="da-DK" sz="2100" dirty="0"/>
          </a:p>
        </p:txBody>
      </p:sp>
      <p:sp>
        <p:nvSpPr>
          <p:cNvPr id="23" name="Rektangel 22"/>
          <p:cNvSpPr/>
          <p:nvPr/>
        </p:nvSpPr>
        <p:spPr>
          <a:xfrm>
            <a:off x="5185128" y="5426770"/>
            <a:ext cx="12960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=  (1,1,1)</a:t>
            </a:r>
            <a:endParaRPr lang="da-DK" sz="2100" dirty="0"/>
          </a:p>
        </p:txBody>
      </p:sp>
    </p:spTree>
    <p:extLst>
      <p:ext uri="{BB962C8B-B14F-4D97-AF65-F5344CB8AC3E}">
        <p14:creationId xmlns:p14="http://schemas.microsoft.com/office/powerpoint/2010/main" val="330502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Flux through a surface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74977" y="778326"/>
            <a:ext cx="1184204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 cont.:</a:t>
            </a:r>
          </a:p>
          <a:p>
            <a:endParaRPr lang="en-US" sz="800" b="1" dirty="0" smtClean="0">
              <a:latin typeface="+mj-lt"/>
            </a:endParaRPr>
          </a:p>
          <a:p>
            <a:r>
              <a:rPr lang="en-US" sz="2100" dirty="0">
                <a:latin typeface="+mj-lt"/>
              </a:rPr>
              <a:t>The ﬂux through the surface </a:t>
            </a:r>
            <a:r>
              <a:rPr lang="en-US" sz="2100" i="1" dirty="0">
                <a:latin typeface="+mj-lt"/>
              </a:rPr>
              <a:t>S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is:</a:t>
            </a:r>
            <a:endParaRPr lang="da-DK" sz="21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kstboks 4"/>
              <p:cNvSpPr txBox="1">
                <a:spLocks noChangeArrowheads="1"/>
              </p:cNvSpPr>
              <p:nvPr/>
            </p:nvSpPr>
            <p:spPr bwMode="auto">
              <a:xfrm rot="16200000">
                <a:off x="10738052" y="1248480"/>
                <a:ext cx="200958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a:fld id="{5C0B3D0A-EEC1-4C21-BBBB-EE744C69D573}" type="mathplaceholder">
                      <a:rPr lang="da-DK" sz="12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a:t>Skriv ligningen her.</a:t>
                    </a:fld>
                  </m:oMath>
                </a14:m>
                <a:r>
                  <a:rPr lang="da-DK" sz="1200" dirty="0" smtClean="0">
                    <a:latin typeface="Times New Roman" pitchFamily="18" charset="0"/>
                    <a:cs typeface="Times New Roman" pitchFamily="18" charset="0"/>
                  </a:rPr>
                  <a:t>J. Schmiegel: </a:t>
                </a:r>
                <a:r>
                  <a:rPr lang="da-DK" sz="1200" dirty="0" err="1" smtClean="0">
                    <a:latin typeface="Times New Roman" pitchFamily="18" charset="0"/>
                    <a:cs typeface="Times New Roman" pitchFamily="18" charset="0"/>
                  </a:rPr>
                  <a:t>Lecture</a:t>
                </a:r>
                <a:r>
                  <a:rPr lang="da-DK" sz="1200" dirty="0" smtClean="0">
                    <a:latin typeface="Times New Roman" pitchFamily="18" charset="0"/>
                    <a:cs typeface="Times New Roman" pitchFamily="18" charset="0"/>
                  </a:rPr>
                  <a:t> notes</a:t>
                </a:r>
                <a:endParaRPr lang="da-DK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Tekstboks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6200000">
                <a:off x="10738052" y="1248480"/>
                <a:ext cx="2009589" cy="461665"/>
              </a:xfrm>
              <a:prstGeom prst="rect">
                <a:avLst/>
              </a:prstGeom>
              <a:blipFill>
                <a:blip r:embed="rId2"/>
                <a:stretch>
                  <a:fillRect r="-9211" b="-3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Billed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035" y="492001"/>
            <a:ext cx="2065459" cy="2189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ktangel 20"/>
              <p:cNvSpPr/>
              <p:nvPr/>
            </p:nvSpPr>
            <p:spPr>
              <a:xfrm>
                <a:off x="280570" y="5545126"/>
                <a:ext cx="10430933" cy="566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i.e. </a:t>
                </a:r>
                <a:r>
                  <a:rPr lang="da-DK" sz="2100" dirty="0" err="1" smtClean="0">
                    <a:latin typeface="+mj-lt"/>
                  </a:rPr>
                  <a:t>that</a:t>
                </a:r>
                <a:r>
                  <a:rPr lang="da-DK" sz="2100" dirty="0" smtClean="0">
                    <a:latin typeface="+mj-lt"/>
                  </a:rPr>
                  <a:t> the </a:t>
                </a:r>
                <a:r>
                  <a:rPr lang="da-DK" sz="2100" dirty="0" err="1" smtClean="0">
                    <a:latin typeface="+mj-lt"/>
                  </a:rPr>
                  <a:t>flux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streaming through </a:t>
                </a:r>
                <a:r>
                  <a:rPr lang="en-US" sz="2100" dirty="0" smtClean="0">
                    <a:latin typeface="+mj-lt"/>
                  </a:rPr>
                  <a:t>the surface </a:t>
                </a:r>
                <a:r>
                  <a:rPr lang="en-US" sz="2100" i="1" dirty="0" smtClean="0">
                    <a:latin typeface="+mj-lt"/>
                  </a:rPr>
                  <a:t>S </a:t>
                </a:r>
                <a:r>
                  <a:rPr lang="en-US" sz="2100" dirty="0" smtClean="0">
                    <a:latin typeface="+mj-lt"/>
                  </a:rPr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100" i="1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a-DK" sz="2100" b="0" i="0" dirty="0" smtClean="0">
                            <a:latin typeface="Cambria Math" panose="02040503050406030204" pitchFamily="18" charset="0"/>
                          </a:rPr>
                          <m:t>kg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a-DK" sz="21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sz="2100" i="1" dirty="0" smtClean="0">
                    <a:latin typeface="+mj-lt"/>
                  </a:rPr>
                  <a:t>  </a:t>
                </a:r>
                <a:r>
                  <a:rPr lang="en-US" sz="2100" dirty="0" smtClean="0">
                    <a:latin typeface="+mj-lt"/>
                  </a:rPr>
                  <a:t>in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</m:oMath>
                </a14:m>
                <a:r>
                  <a:rPr lang="en-US" sz="2100" dirty="0" smtClean="0">
                    <a:latin typeface="+mj-lt"/>
                  </a:rPr>
                  <a:t>	</a:t>
                </a:r>
                <a:endParaRPr lang="da-DK" sz="2100" dirty="0"/>
              </a:p>
            </p:txBody>
          </p:sp>
        </mc:Choice>
        <mc:Fallback xmlns="">
          <p:sp>
            <p:nvSpPr>
              <p:cNvPr id="21" name="Rektange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5545126"/>
                <a:ext cx="10430933" cy="566309"/>
              </a:xfrm>
              <a:prstGeom prst="rect">
                <a:avLst/>
              </a:prstGeom>
              <a:blipFill>
                <a:blip r:embed="rId4"/>
                <a:stretch>
                  <a:fillRect l="-701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70" y="1829475"/>
            <a:ext cx="6480153" cy="764957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836" y="2728455"/>
            <a:ext cx="3530431" cy="659245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264" y="2675949"/>
            <a:ext cx="5757795" cy="700395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836" y="3533958"/>
            <a:ext cx="6429547" cy="794861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8417" y="3599843"/>
            <a:ext cx="4304430" cy="728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/>
              <p:cNvSpPr txBox="1"/>
              <p:nvPr/>
            </p:nvSpPr>
            <p:spPr>
              <a:xfrm>
                <a:off x="1012113" y="4483897"/>
                <a:ext cx="3511249" cy="665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a-DK" sz="1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da-DK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19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a-DK" sz="19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da-DK" sz="1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19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a-DK" sz="19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a-DK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9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da-DK" sz="19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da-DK" sz="19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a-DK" sz="1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a-DK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19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da-DK" sz="19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da-DK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sz="19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da-DK" sz="19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da-DK" sz="19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5" name="Tekstfel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13" y="4483897"/>
                <a:ext cx="3511249" cy="6655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Billed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23362" y="4450188"/>
            <a:ext cx="3398884" cy="74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4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359803" y="3842778"/>
                <a:ext cx="1157603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If</a:t>
                </a:r>
                <a:r>
                  <a:rPr lang="da-DK" sz="2100" dirty="0"/>
                  <a:t>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 smtClean="0">
                    <a:latin typeface="+mj-lt"/>
                  </a:rPr>
                  <a:t>is </a:t>
                </a:r>
                <a:r>
                  <a:rPr lang="en-US" sz="2100" dirty="0">
                    <a:latin typeface="+mj-lt"/>
                  </a:rPr>
                  <a:t>the surface density at the point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100" dirty="0" smtClean="0">
                    <a:latin typeface="+mj-lt"/>
                  </a:rPr>
                  <a:t> (</a:t>
                </a:r>
                <a:r>
                  <a:rPr lang="en-US" sz="2100" dirty="0">
                    <a:latin typeface="+mj-lt"/>
                  </a:rPr>
                  <a:t>mass per area) then the surface integral gives the mass of the surface.</a:t>
                </a:r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03" y="3842778"/>
                <a:ext cx="11576035" cy="738664"/>
              </a:xfrm>
              <a:prstGeom prst="rect">
                <a:avLst/>
              </a:prstGeom>
              <a:blipFill>
                <a:blip r:embed="rId2"/>
                <a:stretch>
                  <a:fillRect l="-632" t="-8197" b="-15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Another surface integral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4977" y="778326"/>
                <a:ext cx="11842045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b="1" dirty="0" smtClean="0">
                    <a:latin typeface="+mj-lt"/>
                  </a:rPr>
                  <a:t>Definition:</a:t>
                </a:r>
              </a:p>
              <a:p>
                <a:endParaRPr lang="da-DK" sz="2100" b="1" dirty="0" smtClean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Given a</a:t>
                </a:r>
                <a:r>
                  <a:rPr lang="en-US" sz="2100" dirty="0" smtClean="0">
                    <a:latin typeface="+mj-lt"/>
                  </a:rPr>
                  <a:t> scalar field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over a surface </a:t>
                </a:r>
                <a:r>
                  <a:rPr lang="en-US" sz="2100" i="1" dirty="0" smtClean="0">
                    <a:latin typeface="+mj-lt"/>
                  </a:rPr>
                  <a:t>S.  S</a:t>
                </a:r>
                <a:r>
                  <a:rPr lang="en-US" sz="2100" dirty="0" smtClean="0">
                    <a:latin typeface="+mj-lt"/>
                  </a:rPr>
                  <a:t> has the </a:t>
                </a:r>
                <a:r>
                  <a:rPr lang="en-US" sz="2100" dirty="0">
                    <a:latin typeface="+mj-lt"/>
                  </a:rPr>
                  <a:t>parametric representation</a:t>
                </a:r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a-DK" sz="2100" i="1" dirty="0"/>
                  <a:t>, </a:t>
                </a:r>
                <a14:m>
                  <m:oMath xmlns:m="http://schemas.openxmlformats.org/officeDocument/2006/math">
                    <m:r>
                      <a:rPr lang="da-DK" sz="21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1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100" i="1" dirty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da-DK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a-DK" sz="2100" i="1" dirty="0"/>
                  <a:t> </a:t>
                </a:r>
                <a:endParaRPr lang="en-US" sz="2100" dirty="0"/>
              </a:p>
              <a:p>
                <a:endParaRPr lang="en-US" sz="8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>
                    <a:latin typeface="+mj-lt"/>
                  </a:rPr>
                  <a:t>surface integral of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 smtClean="0">
                    <a:latin typeface="+mj-lt"/>
                  </a:rPr>
                  <a:t>over </a:t>
                </a:r>
                <a:r>
                  <a:rPr lang="en-US" sz="2100" dirty="0">
                    <a:latin typeface="+mj-lt"/>
                  </a:rPr>
                  <a:t>a surface </a:t>
                </a:r>
                <a:r>
                  <a:rPr lang="en-US" sz="2100" i="1" dirty="0">
                    <a:latin typeface="+mj-lt"/>
                  </a:rPr>
                  <a:t>S</a:t>
                </a:r>
                <a:r>
                  <a:rPr lang="en-US" sz="2100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is then defined as:</a:t>
                </a:r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77" y="778326"/>
                <a:ext cx="11842045" cy="1508105"/>
              </a:xfrm>
              <a:prstGeom prst="rect">
                <a:avLst/>
              </a:prstGeom>
              <a:blipFill>
                <a:blip r:embed="rId3"/>
                <a:stretch>
                  <a:fillRect l="-618" t="-2834" b="-7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514" y="2647456"/>
            <a:ext cx="52006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5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6446</TotalTime>
  <Words>2947</Words>
  <Application>Microsoft Office PowerPoint</Application>
  <PresentationFormat>Widescreen</PresentationFormat>
  <Paragraphs>296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Office-tema</vt:lpstr>
      <vt:lpstr>Vector Integral Calculus </vt:lpstr>
      <vt:lpstr>Transforming different integrals into one another</vt:lpstr>
      <vt:lpstr>Parametric representation of a surface S</vt:lpstr>
      <vt:lpstr>Surface integrals</vt:lpstr>
      <vt:lpstr>Flux through a surface</vt:lpstr>
      <vt:lpstr>Flux through a surface</vt:lpstr>
      <vt:lpstr>Flux through a surface</vt:lpstr>
      <vt:lpstr>Flux through a surface</vt:lpstr>
      <vt:lpstr>Another surface integral</vt:lpstr>
      <vt:lpstr>Area of a surface</vt:lpstr>
      <vt:lpstr>PowerPoint-præsentation</vt:lpstr>
      <vt:lpstr> Useful formulas</vt:lpstr>
      <vt:lpstr>Triple integrals</vt:lpstr>
      <vt:lpstr>Divergence theorem of Gauss</vt:lpstr>
      <vt:lpstr>Triple integrals. Divergence theorem of Gauss</vt:lpstr>
      <vt:lpstr>Triple integrals. Divergence theorem of Gauss</vt:lpstr>
      <vt:lpstr>Triple integrals. Divergence theorem of Gauss</vt:lpstr>
      <vt:lpstr>Triple integrals. Divergence theorem of Gauss</vt:lpstr>
      <vt:lpstr>Triple integrals. Divergence theorem of Gauss</vt:lpstr>
      <vt:lpstr>Triple integrals. Divergence theorem of Gauss</vt:lpstr>
      <vt:lpstr>Triple integrals. Divergence theorem of Gauss</vt:lpstr>
      <vt:lpstr>We are doing exercises from lecture notes 5 </vt:lpstr>
      <vt:lpstr>Area of a surface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865</cp:revision>
  <dcterms:created xsi:type="dcterms:W3CDTF">2021-01-29T15:14:26Z</dcterms:created>
  <dcterms:modified xsi:type="dcterms:W3CDTF">2023-03-03T09:24:43Z</dcterms:modified>
</cp:coreProperties>
</file>