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581" r:id="rId2"/>
    <p:sldId id="559" r:id="rId3"/>
    <p:sldId id="424" r:id="rId4"/>
    <p:sldId id="552" r:id="rId5"/>
    <p:sldId id="587" r:id="rId6"/>
    <p:sldId id="586" r:id="rId7"/>
    <p:sldId id="562" r:id="rId8"/>
    <p:sldId id="588" r:id="rId9"/>
    <p:sldId id="589" r:id="rId10"/>
    <p:sldId id="567" r:id="rId11"/>
    <p:sldId id="568" r:id="rId12"/>
    <p:sldId id="583" r:id="rId13"/>
    <p:sldId id="584" r:id="rId14"/>
    <p:sldId id="585" r:id="rId15"/>
    <p:sldId id="574" r:id="rId16"/>
    <p:sldId id="575" r:id="rId17"/>
    <p:sldId id="576" r:id="rId18"/>
    <p:sldId id="577" r:id="rId19"/>
    <p:sldId id="579" r:id="rId20"/>
    <p:sldId id="590" r:id="rId21"/>
    <p:sldId id="5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825F486-7BED-4D60-8296-64739C9072E1}">
          <p14:sldIdLst>
            <p14:sldId id="581"/>
            <p14:sldId id="559"/>
            <p14:sldId id="424"/>
            <p14:sldId id="552"/>
            <p14:sldId id="587"/>
            <p14:sldId id="586"/>
            <p14:sldId id="562"/>
            <p14:sldId id="588"/>
            <p14:sldId id="589"/>
            <p14:sldId id="567"/>
            <p14:sldId id="568"/>
            <p14:sldId id="583"/>
            <p14:sldId id="584"/>
            <p14:sldId id="585"/>
            <p14:sldId id="574"/>
            <p14:sldId id="575"/>
            <p14:sldId id="576"/>
            <p14:sldId id="577"/>
            <p14:sldId id="579"/>
            <p14:sldId id="590"/>
            <p14:sldId id="5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3333FF"/>
    <a:srgbClr val="993300"/>
    <a:srgbClr val="66CCFF"/>
    <a:srgbClr val="00FFFF"/>
    <a:srgbClr val="CC00FF"/>
    <a:srgbClr val="0066FF"/>
    <a:srgbClr val="F5F5F5"/>
    <a:srgbClr val="EFF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48AC-3ABD-4678-9033-4B7BAB775C9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3468-26AC-4337-9EF2-A6A8D0C60A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5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43468-26AC-4337-9EF2-A6A8D0C60A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ULH – MPE - AU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MTMEMAT1</a:t>
            </a:r>
          </a:p>
          <a:p>
            <a:endParaRPr lang="en-US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5EF-BC52-4A90-80C5-E901A7AF3F7A}" type="slidenum">
              <a:rPr lang="en-US" smtClean="0"/>
              <a:pPr/>
              <a:t>‹nr.›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56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4657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Rediger typografien i masterens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4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12" Type="http://schemas.openxmlformats.org/officeDocument/2006/relationships/slide" Target="slide7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6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0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3.xml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6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7.png"/><Relationship Id="rId9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67.png"/><Relationship Id="rId7" Type="http://schemas.openxmlformats.org/officeDocument/2006/relationships/image" Target="../media/image8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image" Target="../media/image81.png"/><Relationship Id="rId4" Type="http://schemas.openxmlformats.org/officeDocument/2006/relationships/image" Target="../media/image59.png"/><Relationship Id="rId9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67.png"/><Relationship Id="rId7" Type="http://schemas.openxmlformats.org/officeDocument/2006/relationships/image" Target="../media/image8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59.png"/><Relationship Id="rId9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7" Type="http://schemas.openxmlformats.org/officeDocument/2006/relationships/slide" Target="slide18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slide" Target="slide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10" Type="http://schemas.openxmlformats.org/officeDocument/2006/relationships/slide" Target="slide9.xml"/><Relationship Id="rId4" Type="http://schemas.openxmlformats.org/officeDocument/2006/relationships/image" Target="../media/image31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slide" Target="slide8.xml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Vector</a:t>
            </a:r>
            <a:r>
              <a:rPr lang="da-DK" sz="3200" dirty="0" smtClean="0"/>
              <a:t> Integral </a:t>
            </a:r>
            <a:r>
              <a:rPr lang="da-DK" sz="3200" dirty="0" err="1" smtClean="0"/>
              <a:t>Calculus</a:t>
            </a:r>
            <a:r>
              <a:rPr lang="da-DK" sz="3200" smtClean="0"/>
              <a:t> 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145915" y="1306386"/>
            <a:ext cx="11867745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2400" dirty="0" smtClean="0">
                <a:latin typeface="+mj-lt"/>
              </a:rPr>
              <a:t>  </a:t>
            </a:r>
            <a:r>
              <a:rPr lang="da-DK" alt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da-DK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indent="0" algn="ctr">
              <a:buNone/>
            </a:pPr>
            <a:endParaRPr lang="en-US" altLang="da-D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divergence theorem of </a:t>
            </a:r>
            <a:r>
              <a:rPr lang="en-US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Gauss:</a:t>
            </a:r>
          </a:p>
          <a:p>
            <a:pPr lvl="5"/>
            <a:r>
              <a:rPr lang="da-DK" sz="2800" dirty="0" err="1" smtClean="0">
                <a:latin typeface="+mj-lt"/>
              </a:rPr>
              <a:t>Modelling</a:t>
            </a:r>
            <a:r>
              <a:rPr lang="da-DK" sz="2800" dirty="0" smtClean="0">
                <a:latin typeface="+mj-lt"/>
              </a:rPr>
              <a:t> </a:t>
            </a:r>
            <a:r>
              <a:rPr lang="da-DK" sz="2800" dirty="0">
                <a:latin typeface="+mj-lt"/>
              </a:rPr>
              <a:t>of heat </a:t>
            </a:r>
            <a:r>
              <a:rPr lang="da-DK" sz="2800" dirty="0" smtClean="0">
                <a:latin typeface="+mj-lt"/>
              </a:rPr>
              <a:t>flow </a:t>
            </a:r>
          </a:p>
          <a:p>
            <a:pPr lvl="5"/>
            <a:r>
              <a:rPr lang="da-DK" sz="2800" dirty="0">
                <a:latin typeface="+mj-lt"/>
              </a:rPr>
              <a:t>P</a:t>
            </a:r>
            <a:r>
              <a:rPr lang="da-DK" sz="2800" smtClean="0">
                <a:latin typeface="+mj-lt"/>
              </a:rPr>
              <a:t>otential </a:t>
            </a:r>
            <a:r>
              <a:rPr lang="da-DK" sz="2800" dirty="0" err="1" smtClean="0">
                <a:latin typeface="+mj-lt"/>
              </a:rPr>
              <a:t>theory</a:t>
            </a:r>
            <a:endParaRPr lang="da-DK" sz="2800" dirty="0" smtClean="0">
              <a:latin typeface="+mj-lt"/>
            </a:endParaRPr>
          </a:p>
          <a:p>
            <a:pPr lvl="5"/>
            <a:r>
              <a:rPr lang="da-DK" sz="2800" dirty="0" smtClean="0">
                <a:latin typeface="+mj-lt"/>
              </a:rPr>
              <a:t>Greens </a:t>
            </a:r>
            <a:r>
              <a:rPr lang="da-DK" sz="2800" dirty="0" err="1" smtClean="0">
                <a:latin typeface="+mj-lt"/>
              </a:rPr>
              <a:t>first</a:t>
            </a:r>
            <a:r>
              <a:rPr lang="da-DK" sz="2800" dirty="0" smtClean="0">
                <a:latin typeface="+mj-lt"/>
              </a:rPr>
              <a:t> formular</a:t>
            </a:r>
            <a:endParaRPr lang="en-US" altLang="da-DK" sz="2800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alt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Stoke’s</a:t>
            </a:r>
            <a:r>
              <a:rPr lang="en-US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23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Green’s</a:t>
            </a:r>
            <a:r>
              <a:rPr lang="da-DK" sz="3200" dirty="0"/>
              <a:t> </a:t>
            </a:r>
            <a:r>
              <a:rPr lang="da-DK" sz="3200" dirty="0" err="1"/>
              <a:t>ﬁrst</a:t>
            </a:r>
            <a:r>
              <a:rPr lang="da-DK" sz="3200" dirty="0"/>
              <a:t> </a:t>
            </a:r>
            <a:r>
              <a:rPr lang="da-DK" sz="3200" dirty="0" err="1" smtClean="0"/>
              <a:t>formula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" name="Rektangel 22"/>
          <p:cNvSpPr/>
          <p:nvPr/>
        </p:nvSpPr>
        <p:spPr>
          <a:xfrm>
            <a:off x="130385" y="1697637"/>
            <a:ext cx="1780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latin typeface="+mj-lt"/>
              </a:rPr>
              <a:t>We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then</a:t>
            </a:r>
            <a:r>
              <a:rPr lang="da-DK" sz="2100" dirty="0" smtClean="0">
                <a:latin typeface="+mj-lt"/>
              </a:rPr>
              <a:t> have:</a:t>
            </a:r>
            <a:endParaRPr lang="en-US" sz="21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45112" y="807172"/>
                <a:ext cx="1153724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b="1" dirty="0" smtClean="0">
                    <a:latin typeface="+mj-lt"/>
                  </a:rPr>
                  <a:t>Ex.: </a:t>
                </a:r>
                <a:r>
                  <a:rPr lang="en-US" sz="2100" dirty="0" smtClean="0">
                    <a:latin typeface="+mj-lt"/>
                  </a:rPr>
                  <a:t>Let </a:t>
                </a:r>
                <a:r>
                  <a:rPr lang="en-US" sz="2100" i="1" dirty="0">
                    <a:latin typeface="+mj-lt"/>
                  </a:rPr>
                  <a:t>T</a:t>
                </a:r>
                <a:r>
                  <a:rPr lang="en-US" sz="2100" dirty="0">
                    <a:latin typeface="+mj-lt"/>
                  </a:rPr>
                  <a:t> be a closed and bounded region with </a:t>
                </a:r>
                <a:r>
                  <a:rPr lang="en-US" sz="2100" dirty="0" smtClean="0">
                    <a:latin typeface="+mj-lt"/>
                  </a:rPr>
                  <a:t>closed boundary </a:t>
                </a:r>
                <a:r>
                  <a:rPr lang="en-US" sz="2100" dirty="0">
                    <a:latin typeface="+mj-lt"/>
                  </a:rPr>
                  <a:t>surface </a:t>
                </a:r>
                <a:r>
                  <a:rPr lang="en-US" sz="2100" i="1" dirty="0" smtClean="0">
                    <a:latin typeface="+mj-lt"/>
                  </a:rPr>
                  <a:t>S</a:t>
                </a:r>
                <a:r>
                  <a:rPr lang="en-US" sz="2100" dirty="0" smtClean="0">
                    <a:latin typeface="+mj-lt"/>
                  </a:rPr>
                  <a:t>(</a:t>
                </a:r>
                <a:r>
                  <a:rPr lang="en-US" sz="2100" i="1" dirty="0" smtClean="0">
                    <a:latin typeface="+mj-lt"/>
                  </a:rPr>
                  <a:t>T</a:t>
                </a:r>
                <a:r>
                  <a:rPr lang="en-US" sz="2100" dirty="0" smtClean="0">
                    <a:latin typeface="+mj-lt"/>
                  </a:rPr>
                  <a:t>) with </a:t>
                </a:r>
                <a:r>
                  <a:rPr lang="en-US" sz="2100" dirty="0">
                    <a:latin typeface="+mj-lt"/>
                  </a:rPr>
                  <a:t>outwards pointing unit surface normal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100" dirty="0">
                    <a:latin typeface="+mj-lt"/>
                  </a:rPr>
                  <a:t>. </a:t>
                </a:r>
                <a:r>
                  <a:rPr lang="en-US" sz="2100" dirty="0" smtClean="0">
                    <a:latin typeface="+mj-lt"/>
                  </a:rPr>
                  <a:t>And </a:t>
                </a:r>
                <a:r>
                  <a:rPr lang="da-DK" sz="21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be</a:t>
                </a:r>
                <a:r>
                  <a:rPr lang="da-DK" sz="2100" dirty="0" smtClean="0">
                    <a:latin typeface="+mj-lt"/>
                  </a:rPr>
                  <a:t> a </a:t>
                </a:r>
                <a:r>
                  <a:rPr lang="da-DK" sz="2100" dirty="0" err="1" smtClean="0">
                    <a:latin typeface="+mj-lt"/>
                  </a:rPr>
                  <a:t>harmonic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function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that</a:t>
                </a:r>
                <a:r>
                  <a:rPr lang="da-DK" sz="2100" dirty="0" smtClean="0">
                    <a:latin typeface="+mj-lt"/>
                  </a:rPr>
                  <a:t> is </a:t>
                </a:r>
                <a:r>
                  <a:rPr lang="en-US" sz="2100" dirty="0" smtClean="0">
                    <a:latin typeface="+mj-lt"/>
                  </a:rPr>
                  <a:t>continuous </a:t>
                </a:r>
                <a:r>
                  <a:rPr lang="en-US" sz="2100" dirty="0">
                    <a:latin typeface="+mj-lt"/>
                  </a:rPr>
                  <a:t>and zero </a:t>
                </a:r>
                <a:r>
                  <a:rPr lang="en-US" sz="2100" dirty="0" smtClean="0">
                    <a:latin typeface="+mj-lt"/>
                  </a:rPr>
                  <a:t>on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(</a:t>
                </a:r>
                <a:r>
                  <a:rPr lang="en-US" sz="2100" i="1" dirty="0">
                    <a:latin typeface="+mj-lt"/>
                  </a:rPr>
                  <a:t>T</a:t>
                </a:r>
                <a:r>
                  <a:rPr lang="en-US" sz="2100" dirty="0" smtClean="0">
                    <a:latin typeface="+mj-lt"/>
                  </a:rPr>
                  <a:t>)</a:t>
                </a:r>
                <a:r>
                  <a:rPr lang="en-US" sz="2100" i="1" dirty="0">
                    <a:latin typeface="+mj-lt"/>
                  </a:rPr>
                  <a:t>.</a:t>
                </a:r>
                <a:r>
                  <a:rPr lang="en-US" sz="2100" dirty="0" smtClean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2" y="807172"/>
                <a:ext cx="11537248" cy="738664"/>
              </a:xfrm>
              <a:prstGeom prst="rect">
                <a:avLst/>
              </a:prstGeom>
              <a:blipFill>
                <a:blip r:embed="rId2"/>
                <a:stretch>
                  <a:fillRect l="-634" t="-4918" r="-793" b="-15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ktangel 15"/>
              <p:cNvSpPr/>
              <p:nvPr/>
            </p:nvSpPr>
            <p:spPr>
              <a:xfrm>
                <a:off x="145111" y="2381315"/>
                <a:ext cx="6917169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Using Greens </a:t>
                </a:r>
                <a:r>
                  <a:rPr lang="da-DK" sz="2100" dirty="0" err="1" smtClean="0">
                    <a:latin typeface="+mj-lt"/>
                  </a:rPr>
                  <a:t>first</a:t>
                </a:r>
                <a:r>
                  <a:rPr lang="da-DK" sz="2100" dirty="0" smtClean="0">
                    <a:latin typeface="+mj-lt"/>
                  </a:rPr>
                  <a:t> formular with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100" dirty="0" smtClean="0">
                    <a:latin typeface="+mj-lt"/>
                  </a:rPr>
                  <a:t>: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6" name="Rektange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1" y="2381315"/>
                <a:ext cx="6917169" cy="415498"/>
              </a:xfrm>
              <a:prstGeom prst="rect">
                <a:avLst/>
              </a:prstGeom>
              <a:blipFill>
                <a:blip r:embed="rId3"/>
                <a:stretch>
                  <a:fillRect l="-1057" t="-14706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ktangel 23"/>
          <p:cNvSpPr/>
          <p:nvPr/>
        </p:nvSpPr>
        <p:spPr>
          <a:xfrm>
            <a:off x="145111" y="3830422"/>
            <a:ext cx="10947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latin typeface="+mj-lt"/>
              </a:rPr>
              <a:t>We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get</a:t>
            </a:r>
            <a:r>
              <a:rPr lang="da-DK" sz="2100" dirty="0" smtClean="0">
                <a:latin typeface="+mj-lt"/>
              </a:rPr>
              <a:t> :</a:t>
            </a:r>
            <a:endParaRPr lang="en-US" sz="2100" dirty="0" smtClean="0">
              <a:latin typeface="+mj-lt"/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127893" y="5542834"/>
            <a:ext cx="58254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This </a:t>
            </a:r>
            <a:r>
              <a:rPr lang="en-US" sz="2100" dirty="0">
                <a:latin typeface="+mj-lt"/>
              </a:rPr>
              <a:t>is an 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important property of harmonic 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functions</a:t>
            </a:r>
            <a:r>
              <a:rPr lang="en-US" sz="2100" dirty="0" smtClean="0">
                <a:latin typeface="+mj-lt"/>
              </a:rPr>
              <a:t>:</a:t>
            </a: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123" y="1499670"/>
            <a:ext cx="1258921" cy="2134692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893" y="1570217"/>
            <a:ext cx="3193868" cy="721479"/>
          </a:xfrm>
          <a:prstGeom prst="rect">
            <a:avLst/>
          </a:prstGeom>
        </p:spPr>
      </p:pic>
      <p:pic>
        <p:nvPicPr>
          <p:cNvPr id="26" name="Billed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205" y="2863287"/>
            <a:ext cx="8298041" cy="735945"/>
          </a:xfrm>
          <a:prstGeom prst="rect">
            <a:avLst/>
          </a:prstGeom>
        </p:spPr>
      </p:pic>
      <p:pic>
        <p:nvPicPr>
          <p:cNvPr id="20" name="Billed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8428" y="2927515"/>
            <a:ext cx="8630030" cy="677205"/>
          </a:xfrm>
          <a:prstGeom prst="rect">
            <a:avLst/>
          </a:prstGeom>
        </p:spPr>
      </p:pic>
      <p:pic>
        <p:nvPicPr>
          <p:cNvPr id="21" name="Billed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149" y="3699425"/>
            <a:ext cx="7654636" cy="675409"/>
          </a:xfrm>
          <a:prstGeom prst="rect">
            <a:avLst/>
          </a:prstGeom>
        </p:spPr>
      </p:pic>
      <p:sp>
        <p:nvSpPr>
          <p:cNvPr id="27" name="Rektangel 26"/>
          <p:cNvSpPr/>
          <p:nvPr/>
        </p:nvSpPr>
        <p:spPr>
          <a:xfrm>
            <a:off x="127893" y="4496851"/>
            <a:ext cx="178345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This </a:t>
            </a:r>
            <a:r>
              <a:rPr lang="da-DK" sz="2100" dirty="0" err="1" smtClean="0">
                <a:latin typeface="+mj-lt"/>
              </a:rPr>
              <a:t>implies</a:t>
            </a:r>
            <a:r>
              <a:rPr lang="da-DK" sz="2100" dirty="0" smtClean="0">
                <a:latin typeface="+mj-lt"/>
              </a:rPr>
              <a:t>:</a:t>
            </a:r>
            <a:endParaRPr lang="en-US" sz="2100" dirty="0" smtClean="0">
              <a:latin typeface="+mj-lt"/>
            </a:endParaRPr>
          </a:p>
        </p:txBody>
      </p:sp>
      <p:grpSp>
        <p:nvGrpSpPr>
          <p:cNvPr id="34" name="Gruppe 33"/>
          <p:cNvGrpSpPr/>
          <p:nvPr/>
        </p:nvGrpSpPr>
        <p:grpSpPr>
          <a:xfrm>
            <a:off x="2012374" y="4476000"/>
            <a:ext cx="8400884" cy="457200"/>
            <a:chOff x="1970701" y="5677754"/>
            <a:chExt cx="8400884" cy="457200"/>
          </a:xfrm>
        </p:grpSpPr>
        <p:sp>
          <p:nvSpPr>
            <p:cNvPr id="31" name="Rektangel 30"/>
            <p:cNvSpPr/>
            <p:nvPr/>
          </p:nvSpPr>
          <p:spPr>
            <a:xfrm>
              <a:off x="8704165" y="5677754"/>
              <a:ext cx="166742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a-DK" sz="2100" dirty="0" smtClean="0">
                  <a:latin typeface="+mj-lt"/>
                </a:rPr>
                <a:t>= </a:t>
              </a:r>
              <a:r>
                <a:rPr lang="da-DK" sz="2100" dirty="0" err="1" smtClean="0">
                  <a:latin typeface="+mj-lt"/>
                </a:rPr>
                <a:t>constant</a:t>
              </a:r>
              <a:endParaRPr lang="en-US" sz="2100" dirty="0" smtClean="0">
                <a:latin typeface="+mj-lt"/>
              </a:endParaRPr>
            </a:p>
          </p:txBody>
        </p:sp>
        <p:pic>
          <p:nvPicPr>
            <p:cNvPr id="33" name="Billed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70701" y="5677754"/>
              <a:ext cx="6810375" cy="4572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ktangel 34"/>
              <p:cNvSpPr/>
              <p:nvPr/>
            </p:nvSpPr>
            <p:spPr>
              <a:xfrm>
                <a:off x="147463" y="5026170"/>
                <a:ext cx="1145775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Since: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a-DK" sz="2100" dirty="0"/>
                  <a:t> </a:t>
                </a:r>
                <a:r>
                  <a:rPr lang="da-DK" sz="2100" dirty="0" smtClean="0">
                    <a:latin typeface="+mj-lt"/>
                  </a:rPr>
                  <a:t> on </a:t>
                </a:r>
                <a:r>
                  <a:rPr lang="da-DK" sz="2100" i="1" dirty="0" smtClean="0">
                    <a:latin typeface="+mj-lt"/>
                  </a:rPr>
                  <a:t>S</a:t>
                </a:r>
                <a:r>
                  <a:rPr lang="da-DK" sz="2100" dirty="0" smtClean="0">
                    <a:latin typeface="+mj-lt"/>
                  </a:rPr>
                  <a:t>(</a:t>
                </a:r>
                <a:r>
                  <a:rPr lang="da-DK" sz="2100" i="1" dirty="0" smtClean="0">
                    <a:latin typeface="+mj-lt"/>
                  </a:rPr>
                  <a:t>T</a:t>
                </a:r>
                <a:r>
                  <a:rPr lang="da-DK" sz="2100" dirty="0" smtClean="0">
                    <a:latin typeface="+mj-lt"/>
                  </a:rPr>
                  <a:t>) 	</a:t>
                </a:r>
                <a:r>
                  <a:rPr lang="da-DK" sz="2100" dirty="0" err="1" smtClean="0">
                    <a:latin typeface="+mj-lt"/>
                  </a:rPr>
                  <a:t>then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we</a:t>
                </a:r>
                <a:r>
                  <a:rPr lang="da-DK" sz="2100" dirty="0" smtClean="0">
                    <a:latin typeface="+mj-lt"/>
                  </a:rPr>
                  <a:t> have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a-DK" sz="2100" dirty="0" smtClean="0">
                    <a:latin typeface="+mj-lt"/>
                  </a:rPr>
                  <a:t> in </a:t>
                </a:r>
                <a:r>
                  <a:rPr lang="da-DK" sz="2100" i="1" dirty="0" smtClean="0">
                    <a:latin typeface="+mj-lt"/>
                  </a:rPr>
                  <a:t>T</a:t>
                </a:r>
                <a:r>
                  <a:rPr lang="da-DK" sz="2100" dirty="0" smtClean="0">
                    <a:latin typeface="+mj-lt"/>
                  </a:rPr>
                  <a:t> 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5" name="Rektange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3" y="5026170"/>
                <a:ext cx="11457750" cy="415498"/>
              </a:xfrm>
              <a:prstGeom prst="rect">
                <a:avLst/>
              </a:prstGeom>
              <a:blipFill>
                <a:blip r:embed="rId10"/>
                <a:stretch>
                  <a:fillRect l="-638" t="-14706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ktangel 35"/>
              <p:cNvSpPr/>
              <p:nvPr/>
            </p:nvSpPr>
            <p:spPr>
              <a:xfrm>
                <a:off x="3034860" y="5940852"/>
                <a:ext cx="599645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sz="21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100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on a closed surface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00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in </a:t>
                </a:r>
                <a:r>
                  <a:rPr lang="en-US" sz="2100" i="1" dirty="0" smtClean="0">
                    <a:solidFill>
                      <a:srgbClr val="3333FF"/>
                    </a:solidFill>
                    <a:latin typeface="+mj-lt"/>
                  </a:rPr>
                  <a:t>T</a:t>
                </a:r>
                <a:r>
                  <a:rPr lang="en-US" sz="2100" dirty="0" smtClean="0">
                    <a:solidFill>
                      <a:srgbClr val="3333FF"/>
                    </a:solidFill>
                  </a:rPr>
                  <a:t> </a:t>
                </a:r>
                <a:endParaRPr lang="en-US" sz="21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6" name="Rektange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860" y="5940852"/>
                <a:ext cx="5996450" cy="415498"/>
              </a:xfrm>
              <a:prstGeom prst="rect">
                <a:avLst/>
              </a:prstGeom>
              <a:blipFill>
                <a:blip r:embed="rId11"/>
                <a:stretch>
                  <a:fillRect l="-610" t="-14706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lipse 5">
            <a:hlinkClick r:id="rId12" action="ppaction://hlinksldjump"/>
          </p:cNvPr>
          <p:cNvSpPr/>
          <p:nvPr/>
        </p:nvSpPr>
        <p:spPr>
          <a:xfrm flipH="1" flipV="1">
            <a:off x="0" y="3993627"/>
            <a:ext cx="165372" cy="1879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4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Green’s</a:t>
            </a:r>
            <a:r>
              <a:rPr lang="da-DK" sz="3200" dirty="0"/>
              <a:t> </a:t>
            </a:r>
            <a:r>
              <a:rPr lang="da-DK" sz="3200" dirty="0" err="1"/>
              <a:t>ﬁrst</a:t>
            </a:r>
            <a:r>
              <a:rPr lang="da-DK" sz="3200" dirty="0"/>
              <a:t> </a:t>
            </a:r>
            <a:r>
              <a:rPr lang="da-DK" sz="3200" dirty="0" err="1" smtClean="0"/>
              <a:t>formula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45112" y="807172"/>
                <a:ext cx="11537248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b="1" dirty="0" err="1" smtClean="0">
                    <a:latin typeface="+mj-lt"/>
                  </a:rPr>
                  <a:t>Another</a:t>
                </a:r>
                <a:r>
                  <a:rPr lang="da-DK" sz="2100" b="1" dirty="0" smtClean="0">
                    <a:latin typeface="+mj-lt"/>
                  </a:rPr>
                  <a:t> ex.: </a:t>
                </a:r>
              </a:p>
              <a:p>
                <a:r>
                  <a:rPr lang="en-US" sz="2100" dirty="0" smtClean="0">
                    <a:latin typeface="+mj-lt"/>
                  </a:rPr>
                  <a:t>Let </a:t>
                </a:r>
                <a:r>
                  <a:rPr lang="en-US" sz="2100" i="1" dirty="0">
                    <a:latin typeface="+mj-lt"/>
                  </a:rPr>
                  <a:t>T</a:t>
                </a:r>
                <a:r>
                  <a:rPr lang="en-US" sz="2100" dirty="0">
                    <a:latin typeface="+mj-lt"/>
                  </a:rPr>
                  <a:t> be a closed and bounded region with </a:t>
                </a:r>
                <a:r>
                  <a:rPr lang="en-US" sz="2100" dirty="0" smtClean="0">
                    <a:latin typeface="+mj-lt"/>
                  </a:rPr>
                  <a:t>closed boundary </a:t>
                </a:r>
                <a:r>
                  <a:rPr lang="en-US" sz="2100" dirty="0">
                    <a:latin typeface="+mj-lt"/>
                  </a:rPr>
                  <a:t>surface </a:t>
                </a:r>
                <a:r>
                  <a:rPr lang="en-US" sz="2100" i="1" dirty="0" smtClean="0">
                    <a:latin typeface="+mj-lt"/>
                  </a:rPr>
                  <a:t>S</a:t>
                </a:r>
                <a:r>
                  <a:rPr lang="en-US" sz="2100" dirty="0" smtClean="0">
                    <a:latin typeface="+mj-lt"/>
                  </a:rPr>
                  <a:t>(</a:t>
                </a:r>
                <a:r>
                  <a:rPr lang="en-US" sz="2100" i="1" dirty="0" smtClean="0">
                    <a:latin typeface="+mj-lt"/>
                  </a:rPr>
                  <a:t>T</a:t>
                </a:r>
                <a:r>
                  <a:rPr lang="en-US" sz="2100" dirty="0" smtClean="0">
                    <a:latin typeface="+mj-lt"/>
                  </a:rPr>
                  <a:t>) .</a:t>
                </a:r>
              </a:p>
              <a:p>
                <a:r>
                  <a:rPr lang="en-US" sz="2100" dirty="0">
                    <a:latin typeface="+mj-lt"/>
                  </a:rPr>
                  <a:t>L</a:t>
                </a:r>
                <a:r>
                  <a:rPr lang="da-DK" sz="2100" dirty="0" smtClean="0">
                    <a:latin typeface="+mj-lt"/>
                  </a:rPr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1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1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100" dirty="0"/>
                  <a:t> </a:t>
                </a:r>
                <a:r>
                  <a:rPr lang="da-DK" sz="2100" dirty="0" err="1" smtClean="0">
                    <a:latin typeface="+mj-lt"/>
                  </a:rPr>
                  <a:t>be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two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harmonic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functions</a:t>
                </a:r>
                <a:r>
                  <a:rPr lang="da-DK" sz="2100" dirty="0" smtClean="0">
                    <a:latin typeface="+mj-lt"/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1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100" dirty="0" smtClean="0">
                    <a:latin typeface="+mj-lt"/>
                  </a:rPr>
                  <a:t> on </a:t>
                </a:r>
                <a:r>
                  <a:rPr lang="en-US" sz="2100" i="1" dirty="0" smtClean="0">
                    <a:latin typeface="+mj-lt"/>
                  </a:rPr>
                  <a:t>S</a:t>
                </a:r>
                <a:r>
                  <a:rPr lang="en-US" sz="2100" dirty="0" smtClean="0">
                    <a:latin typeface="+mj-lt"/>
                  </a:rPr>
                  <a:t>(</a:t>
                </a:r>
                <a:r>
                  <a:rPr lang="en-US" sz="2100" i="1" dirty="0" smtClean="0">
                    <a:latin typeface="+mj-lt"/>
                  </a:rPr>
                  <a:t>T</a:t>
                </a:r>
                <a:r>
                  <a:rPr lang="en-US" sz="2100" dirty="0" smtClean="0">
                    <a:latin typeface="+mj-lt"/>
                  </a:rPr>
                  <a:t>)</a:t>
                </a:r>
                <a:r>
                  <a:rPr lang="en-US" sz="2100" i="1" dirty="0">
                    <a:latin typeface="+mj-lt"/>
                  </a:rPr>
                  <a:t>.</a:t>
                </a:r>
                <a:r>
                  <a:rPr lang="en-US" sz="2100" dirty="0" smtClean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2" y="807172"/>
                <a:ext cx="11537248" cy="1061829"/>
              </a:xfrm>
              <a:prstGeom prst="rect">
                <a:avLst/>
              </a:prstGeom>
              <a:blipFill>
                <a:blip r:embed="rId2"/>
                <a:stretch>
                  <a:fillRect l="-634" t="-3429" b="-10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ktangel 23"/>
          <p:cNvSpPr/>
          <p:nvPr/>
        </p:nvSpPr>
        <p:spPr>
          <a:xfrm>
            <a:off x="191372" y="2675357"/>
            <a:ext cx="12775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latin typeface="+mj-lt"/>
              </a:rPr>
              <a:t>We</a:t>
            </a:r>
            <a:r>
              <a:rPr lang="da-DK" sz="2100" dirty="0" smtClean="0">
                <a:latin typeface="+mj-lt"/>
              </a:rPr>
              <a:t> have :</a:t>
            </a:r>
            <a:endParaRPr lang="en-US" sz="21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ktangel 24"/>
              <p:cNvSpPr/>
              <p:nvPr/>
            </p:nvSpPr>
            <p:spPr>
              <a:xfrm>
                <a:off x="145112" y="4589772"/>
                <a:ext cx="1004947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This 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is an important property of harmonic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100" dirty="0">
                    <a:solidFill>
                      <a:srgbClr val="3333FF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25" name="Rektange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2" y="4589772"/>
                <a:ext cx="10049475" cy="415498"/>
              </a:xfrm>
              <a:prstGeom prst="rect">
                <a:avLst/>
              </a:prstGeom>
              <a:blipFill>
                <a:blip r:embed="rId3"/>
                <a:stretch>
                  <a:fillRect l="-728" t="-14706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ktangel 34"/>
              <p:cNvSpPr/>
              <p:nvPr/>
            </p:nvSpPr>
            <p:spPr>
              <a:xfrm>
                <a:off x="147209" y="2032291"/>
                <a:ext cx="1145775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For </a:t>
                </a:r>
                <a:r>
                  <a:rPr lang="da-DK" sz="2100" dirty="0" err="1" smtClean="0">
                    <a:latin typeface="+mj-lt"/>
                  </a:rPr>
                  <a:t>harmonic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functions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we</a:t>
                </a:r>
                <a:r>
                  <a:rPr lang="da-DK" sz="2100" dirty="0" smtClean="0">
                    <a:latin typeface="+mj-lt"/>
                  </a:rPr>
                  <a:t> have: 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1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100" dirty="0"/>
                  <a:t> </a:t>
                </a:r>
                <a:r>
                  <a:rPr lang="en-US" sz="2100" dirty="0" smtClean="0">
                    <a:solidFill>
                      <a:schemeClr val="tx1"/>
                    </a:solidFill>
                    <a:latin typeface="+mj-lt"/>
                  </a:rPr>
                  <a:t>is also a harmonic function</a:t>
                </a:r>
              </a:p>
            </p:txBody>
          </p:sp>
        </mc:Choice>
        <mc:Fallback xmlns="">
          <p:sp>
            <p:nvSpPr>
              <p:cNvPr id="35" name="Rektange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9" y="2032291"/>
                <a:ext cx="11457750" cy="415498"/>
              </a:xfrm>
              <a:prstGeom prst="rect">
                <a:avLst/>
              </a:prstGeom>
              <a:blipFill>
                <a:blip r:embed="rId4"/>
                <a:stretch>
                  <a:fillRect l="-638" t="-14493" b="-27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ktangel 35"/>
              <p:cNvSpPr/>
              <p:nvPr/>
            </p:nvSpPr>
            <p:spPr>
              <a:xfrm>
                <a:off x="1767500" y="3254145"/>
                <a:ext cx="599645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sz="210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100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on a closed surface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00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in </a:t>
                </a:r>
                <a:r>
                  <a:rPr lang="en-US" sz="2100" i="1" dirty="0" smtClean="0">
                    <a:solidFill>
                      <a:srgbClr val="3333FF"/>
                    </a:solidFill>
                    <a:latin typeface="+mj-lt"/>
                  </a:rPr>
                  <a:t>T</a:t>
                </a:r>
                <a:r>
                  <a:rPr lang="en-US" sz="2100" dirty="0" smtClean="0">
                    <a:solidFill>
                      <a:srgbClr val="3333FF"/>
                    </a:solidFill>
                  </a:rPr>
                  <a:t> </a:t>
                </a:r>
                <a:endParaRPr lang="en-US" sz="21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6" name="Rektangel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500" y="3254145"/>
                <a:ext cx="5996450" cy="415498"/>
              </a:xfrm>
              <a:prstGeom prst="rect">
                <a:avLst/>
              </a:prstGeom>
              <a:blipFill>
                <a:blip r:embed="rId5"/>
                <a:stretch>
                  <a:fillRect l="-610" t="-14706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8968" y="2699892"/>
            <a:ext cx="3584864" cy="4675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ktangel 6"/>
              <p:cNvSpPr/>
              <p:nvPr/>
            </p:nvSpPr>
            <p:spPr>
              <a:xfrm>
                <a:off x="120084" y="3878619"/>
                <a:ext cx="764386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Consequently: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da-DK" sz="21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100" dirty="0"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 and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sz="2100">
                        <a:latin typeface="Cambria Math" panose="02040503050406030204" pitchFamily="18" charset="0"/>
                      </a:rPr>
                      <m:t>in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100" dirty="0"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 </a:t>
                </a:r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ktange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84" y="3878619"/>
                <a:ext cx="7643866" cy="415498"/>
              </a:xfrm>
              <a:prstGeom prst="rect">
                <a:avLst/>
              </a:prstGeom>
              <a:blipFill>
                <a:blip r:embed="rId7"/>
                <a:stretch>
                  <a:fillRect l="-957" t="-14706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ktangel 27"/>
              <p:cNvSpPr/>
              <p:nvPr/>
            </p:nvSpPr>
            <p:spPr>
              <a:xfrm>
                <a:off x="1788968" y="5177101"/>
                <a:ext cx="693843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>
                    <a:solidFill>
                      <a:srgbClr val="3333FF"/>
                    </a:solidFill>
                  </a:rPr>
                  <a:t>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on a closed surface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da-DK" sz="21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 dirty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 in </a:t>
                </a:r>
                <a:r>
                  <a:rPr lang="en-US" sz="2100" i="1" dirty="0" smtClean="0">
                    <a:solidFill>
                      <a:srgbClr val="3333FF"/>
                    </a:solidFill>
                    <a:latin typeface="+mj-lt"/>
                  </a:rPr>
                  <a:t>T</a:t>
                </a:r>
                <a:r>
                  <a:rPr lang="en-US" sz="2100" dirty="0" smtClean="0">
                    <a:solidFill>
                      <a:srgbClr val="3333FF"/>
                    </a:solidFill>
                  </a:rPr>
                  <a:t> </a:t>
                </a:r>
                <a:endParaRPr lang="en-US" sz="21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8" name="Rektange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68" y="5177101"/>
                <a:ext cx="6938438" cy="415498"/>
              </a:xfrm>
              <a:prstGeom prst="rect">
                <a:avLst/>
              </a:prstGeom>
              <a:blipFill>
                <a:blip r:embed="rId8"/>
                <a:stretch>
                  <a:fillRect l="-439" t="-14706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Billed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5206" y="200571"/>
            <a:ext cx="1689590" cy="24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Vector</a:t>
            </a:r>
            <a:r>
              <a:rPr lang="da-DK" sz="3200" dirty="0" smtClean="0"/>
              <a:t> Integral </a:t>
            </a:r>
            <a:r>
              <a:rPr lang="da-DK" sz="3200" dirty="0" err="1" smtClean="0"/>
              <a:t>Calculus</a:t>
            </a:r>
            <a:r>
              <a:rPr lang="da-DK" sz="3200" dirty="0" smtClean="0"/>
              <a:t> 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145915" y="1306386"/>
            <a:ext cx="11867745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a-DK" sz="2400" dirty="0" smtClean="0">
              <a:latin typeface="+mj-lt"/>
            </a:endParaRPr>
          </a:p>
          <a:p>
            <a:pPr marL="0" indent="0" algn="ctr">
              <a:buNone/>
            </a:pPr>
            <a:endParaRPr lang="da-DK" alt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Stoke’s</a:t>
            </a:r>
            <a:r>
              <a:rPr lang="en-US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endParaRPr lang="en-US" sz="2400" dirty="0">
              <a:latin typeface="+mj-lt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955" y="3700044"/>
            <a:ext cx="5038725" cy="81915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822" y="1175595"/>
            <a:ext cx="1841715" cy="1194016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222" y="2380652"/>
            <a:ext cx="1951967" cy="1584881"/>
          </a:xfrm>
          <a:prstGeom prst="rect">
            <a:avLst/>
          </a:prstGeom>
        </p:spPr>
      </p:pic>
      <p:sp>
        <p:nvSpPr>
          <p:cNvPr id="11" name="Tekstboks 4"/>
          <p:cNvSpPr txBox="1">
            <a:spLocks noChangeArrowheads="1"/>
          </p:cNvSpPr>
          <p:nvPr/>
        </p:nvSpPr>
        <p:spPr bwMode="auto">
          <a:xfrm rot="16200000">
            <a:off x="10970154" y="2172681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395986" y="5059908"/>
            <a:ext cx="28614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Hass, D.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Weir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, G. Thomas: </a:t>
            </a:r>
          </a:p>
          <a:p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Calculus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Transcendentals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Billed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355" y="4696686"/>
            <a:ext cx="2662744" cy="171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111" y="4792935"/>
            <a:ext cx="2662744" cy="1710903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908" y="1876281"/>
            <a:ext cx="1841715" cy="1194016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289" y="3018752"/>
            <a:ext cx="1951967" cy="15848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alt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Stoke’s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</a:t>
            </a:r>
            <a:endParaRPr lang="en-US" sz="24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101771" y="949257"/>
                <a:ext cx="11537248" cy="2839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Let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 be a piecewise smooth surface with unit surface normal </a:t>
                </a:r>
                <a:r>
                  <a:rPr lang="en-US" sz="2100" dirty="0" smtClean="0">
                    <a:latin typeface="+mj-lt"/>
                  </a:rPr>
                  <a:t>vector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100" dirty="0" smtClean="0">
                    <a:latin typeface="+mj-lt"/>
                  </a:rPr>
                  <a:t> and </a:t>
                </a:r>
                <a:r>
                  <a:rPr lang="en-US" sz="2100" dirty="0">
                    <a:latin typeface="+mj-lt"/>
                  </a:rPr>
                  <a:t>let </a:t>
                </a:r>
                <a:r>
                  <a:rPr lang="en-US" sz="2100" i="1" dirty="0">
                    <a:latin typeface="+mj-lt"/>
                  </a:rPr>
                  <a:t>C</a:t>
                </a:r>
                <a:r>
                  <a:rPr lang="en-US" sz="2100" dirty="0">
                    <a:latin typeface="+mj-lt"/>
                  </a:rPr>
                  <a:t> be its boundary curve. </a:t>
                </a:r>
                <a:endParaRPr lang="en-US" sz="2100" dirty="0" smtClean="0">
                  <a:latin typeface="+mj-lt"/>
                </a:endParaRPr>
              </a:p>
              <a:p>
                <a:endParaRPr lang="en-US" sz="2100" dirty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We </a:t>
                </a:r>
                <a:r>
                  <a:rPr lang="en-US" sz="2100" dirty="0">
                    <a:latin typeface="+mj-lt"/>
                  </a:rPr>
                  <a:t>choose the orientation of </a:t>
                </a:r>
                <a:r>
                  <a:rPr lang="en-US" sz="2100" i="1" dirty="0">
                    <a:latin typeface="+mj-lt"/>
                  </a:rPr>
                  <a:t>C</a:t>
                </a:r>
                <a:r>
                  <a:rPr lang="en-US" sz="2100" dirty="0">
                    <a:latin typeface="+mj-lt"/>
                  </a:rPr>
                  <a:t> such that when walking around </a:t>
                </a:r>
                <a:r>
                  <a:rPr lang="en-US" sz="2100" i="1" dirty="0">
                    <a:latin typeface="+mj-lt"/>
                  </a:rPr>
                  <a:t>C</a:t>
                </a:r>
                <a:r>
                  <a:rPr lang="en-US" sz="2100" dirty="0">
                    <a:latin typeface="+mj-lt"/>
                  </a:rPr>
                  <a:t> in positive direction with the head in direction </a:t>
                </a:r>
                <a:r>
                  <a:rPr lang="en-US" sz="2100" dirty="0" smtClean="0">
                    <a:latin typeface="+mj-lt"/>
                  </a:rPr>
                  <a:t>of 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100" dirty="0" smtClean="0">
                    <a:latin typeface="+mj-lt"/>
                  </a:rPr>
                  <a:t> then </a:t>
                </a:r>
                <a:r>
                  <a:rPr lang="en-US" sz="2100" dirty="0">
                    <a:latin typeface="+mj-lt"/>
                  </a:rPr>
                  <a:t>the surface S is always on the left. </a:t>
                </a:r>
                <a:endParaRPr lang="en-US" sz="2100" dirty="0" smtClean="0">
                  <a:latin typeface="+mj-lt"/>
                </a:endParaRPr>
              </a:p>
              <a:p>
                <a:endParaRPr lang="en-US" sz="21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be a continuous vector ﬁeld with continuous partial derivatives</a:t>
                </a:r>
                <a:r>
                  <a:rPr lang="en-US" sz="2100" dirty="0">
                    <a:latin typeface="+mj-lt"/>
                  </a:rPr>
                  <a:t>. </a:t>
                </a:r>
                <a:endParaRPr lang="en-US" sz="2100" dirty="0" smtClean="0">
                  <a:latin typeface="+mj-lt"/>
                </a:endParaRPr>
              </a:p>
              <a:p>
                <a:endParaRPr lang="en-US" sz="8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Then </a:t>
                </a:r>
                <a:r>
                  <a:rPr lang="en-US" sz="2100" dirty="0">
                    <a:latin typeface="+mj-lt"/>
                  </a:rPr>
                  <a:t>we have </a:t>
                </a:r>
                <a:r>
                  <a:rPr lang="en-US" sz="2100" dirty="0" err="1">
                    <a:solidFill>
                      <a:srgbClr val="3333FF"/>
                    </a:solidFill>
                    <a:latin typeface="+mj-lt"/>
                  </a:rPr>
                  <a:t>Stoke’s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 theorem</a:t>
                </a:r>
                <a:endParaRPr lang="en-US" sz="2100" dirty="0" smtClean="0">
                  <a:solidFill>
                    <a:srgbClr val="3333FF"/>
                  </a:solidFill>
                  <a:latin typeface="+mj-lt"/>
                </a:endParaRPr>
              </a:p>
              <a:p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1" y="949257"/>
                <a:ext cx="11537248" cy="2839945"/>
              </a:xfrm>
              <a:prstGeom prst="rect">
                <a:avLst/>
              </a:prstGeom>
              <a:blipFill>
                <a:blip r:embed="rId6"/>
                <a:stretch>
                  <a:fillRect l="-634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ktangel 17"/>
          <p:cNvSpPr/>
          <p:nvPr/>
        </p:nvSpPr>
        <p:spPr>
          <a:xfrm>
            <a:off x="101771" y="4108269"/>
            <a:ext cx="948970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Note</a:t>
            </a:r>
          </a:p>
          <a:p>
            <a:r>
              <a:rPr lang="da-DK" sz="2100" dirty="0" err="1">
                <a:latin typeface="+mj-lt"/>
              </a:rPr>
              <a:t>w</a:t>
            </a:r>
            <a:r>
              <a:rPr lang="da-DK" sz="2100" dirty="0" err="1" smtClean="0">
                <a:latin typeface="+mj-lt"/>
              </a:rPr>
              <a:t>hen</a:t>
            </a:r>
            <a:r>
              <a:rPr lang="da-DK" sz="2100" dirty="0" smtClean="0">
                <a:latin typeface="+mj-lt"/>
              </a:rPr>
              <a:t> </a:t>
            </a:r>
            <a:r>
              <a:rPr lang="en-US" sz="2100" dirty="0" smtClean="0">
                <a:latin typeface="+mj-lt"/>
              </a:rPr>
              <a:t>calculating </a:t>
            </a:r>
            <a:r>
              <a:rPr lang="en-US" sz="2100" dirty="0">
                <a:latin typeface="+mj-lt"/>
              </a:rPr>
              <a:t>the line integral the parametric representation of </a:t>
            </a:r>
            <a:r>
              <a:rPr lang="en-US" sz="2100" i="1" dirty="0">
                <a:latin typeface="+mj-lt"/>
              </a:rPr>
              <a:t>C</a:t>
            </a:r>
            <a:r>
              <a:rPr lang="en-US" sz="2100" dirty="0">
                <a:latin typeface="+mj-lt"/>
              </a:rPr>
              <a:t> must </a:t>
            </a:r>
            <a:endParaRPr lang="en-US" sz="2100" dirty="0" smtClean="0">
              <a:latin typeface="+mj-lt"/>
            </a:endParaRPr>
          </a:p>
          <a:p>
            <a:r>
              <a:rPr lang="en-US" sz="2100" dirty="0" smtClean="0">
                <a:latin typeface="+mj-lt"/>
              </a:rPr>
              <a:t>be such that </a:t>
            </a:r>
            <a:r>
              <a:rPr lang="en-US" sz="2100" dirty="0">
                <a:latin typeface="+mj-lt"/>
              </a:rPr>
              <a:t>the orientation of </a:t>
            </a:r>
            <a:r>
              <a:rPr lang="en-US" sz="2100" i="1" dirty="0">
                <a:latin typeface="+mj-lt"/>
              </a:rPr>
              <a:t>C</a:t>
            </a:r>
            <a:r>
              <a:rPr lang="en-US" sz="2100" dirty="0">
                <a:latin typeface="+mj-lt"/>
              </a:rPr>
              <a:t> has the right </a:t>
            </a:r>
            <a:r>
              <a:rPr lang="en-US" sz="2100" dirty="0" smtClean="0">
                <a:latin typeface="+mj-lt"/>
              </a:rPr>
              <a:t>direction</a:t>
            </a:r>
          </a:p>
        </p:txBody>
      </p:sp>
      <p:pic>
        <p:nvPicPr>
          <p:cNvPr id="23" name="Billed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4866" y="3272150"/>
            <a:ext cx="4580659" cy="744682"/>
          </a:xfrm>
          <a:prstGeom prst="rect">
            <a:avLst/>
          </a:prstGeom>
        </p:spPr>
      </p:pic>
      <p:sp>
        <p:nvSpPr>
          <p:cNvPr id="24" name="Rektangel 23"/>
          <p:cNvSpPr/>
          <p:nvPr/>
        </p:nvSpPr>
        <p:spPr>
          <a:xfrm>
            <a:off x="101771" y="5126421"/>
            <a:ext cx="94897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Note t</a:t>
            </a:r>
            <a:r>
              <a:rPr lang="en-US" sz="2100" dirty="0" smtClean="0">
                <a:latin typeface="+mj-lt"/>
              </a:rPr>
              <a:t>hat </a:t>
            </a:r>
            <a:r>
              <a:rPr lang="en-US" sz="2100" dirty="0">
                <a:latin typeface="+mj-lt"/>
              </a:rPr>
              <a:t>Green’s theorem in the plane is a special case of </a:t>
            </a:r>
            <a:r>
              <a:rPr lang="en-US" sz="2100" dirty="0" err="1">
                <a:latin typeface="+mj-lt"/>
              </a:rPr>
              <a:t>Stoke’s</a:t>
            </a:r>
            <a:r>
              <a:rPr lang="en-US" sz="2100" dirty="0">
                <a:latin typeface="+mj-lt"/>
              </a:rPr>
              <a:t> theorem</a:t>
            </a:r>
            <a:endParaRPr lang="en-US" sz="2100" dirty="0" smtClean="0">
              <a:latin typeface="+mj-lt"/>
            </a:endParaRPr>
          </a:p>
        </p:txBody>
      </p:sp>
      <p:sp>
        <p:nvSpPr>
          <p:cNvPr id="26" name="Tekstboks 4"/>
          <p:cNvSpPr txBox="1">
            <a:spLocks noChangeArrowheads="1"/>
          </p:cNvSpPr>
          <p:nvPr/>
        </p:nvSpPr>
        <p:spPr bwMode="auto">
          <a:xfrm rot="16200000">
            <a:off x="10931656" y="2501197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Ellipse 14">
            <a:hlinkClick r:id="rId8" action="ppaction://hlinksldjump"/>
          </p:cNvPr>
          <p:cNvSpPr/>
          <p:nvPr/>
        </p:nvSpPr>
        <p:spPr>
          <a:xfrm>
            <a:off x="8816111" y="6493902"/>
            <a:ext cx="211157" cy="22757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450293" y="5109644"/>
            <a:ext cx="28614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Hass, D.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Weir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, G. Thomas: </a:t>
            </a:r>
          </a:p>
          <a:p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Calculus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Transcendentals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2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988" y="5133925"/>
            <a:ext cx="2835004" cy="1687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76157" y="908429"/>
                <a:ext cx="11523596" cy="3367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Green’s theorem in the plane: </a:t>
                </a:r>
              </a:p>
              <a:p>
                <a:endParaRPr lang="en-US" sz="2200" dirty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Given a </a:t>
                </a:r>
                <a:r>
                  <a:rPr lang="en-US" sz="2200" dirty="0">
                    <a:latin typeface="+mj-lt"/>
                  </a:rPr>
                  <a:t>closed bounded region </a:t>
                </a:r>
                <a:r>
                  <a:rPr lang="en-US" sz="2200" i="1" dirty="0">
                    <a:latin typeface="+mj-lt"/>
                  </a:rPr>
                  <a:t>R</a:t>
                </a:r>
                <a:r>
                  <a:rPr lang="en-US" sz="2200" dirty="0">
                    <a:latin typeface="+mj-lt"/>
                  </a:rPr>
                  <a:t> in the </a:t>
                </a:r>
                <a:r>
                  <a:rPr lang="en-US" sz="2200" i="1" dirty="0" err="1" smtClean="0">
                    <a:latin typeface="+mj-lt"/>
                  </a:rPr>
                  <a:t>xy</a:t>
                </a:r>
                <a:r>
                  <a:rPr lang="en-US" sz="2200" dirty="0" smtClean="0">
                    <a:latin typeface="+mj-lt"/>
                  </a:rPr>
                  <a:t>–plane.</a:t>
                </a:r>
              </a:p>
              <a:p>
                <a:r>
                  <a:rPr lang="en-US" sz="2200" dirty="0" smtClean="0">
                    <a:latin typeface="+mj-lt"/>
                  </a:rPr>
                  <a:t>Let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 be the boundary curve of </a:t>
                </a:r>
                <a:r>
                  <a:rPr lang="en-US" sz="2200" i="1" dirty="0">
                    <a:latin typeface="+mj-lt"/>
                  </a:rPr>
                  <a:t>R</a:t>
                </a:r>
                <a:r>
                  <a:rPr lang="en-US" sz="2200" dirty="0">
                    <a:latin typeface="+mj-lt"/>
                  </a:rPr>
                  <a:t> with an orientation such that </a:t>
                </a:r>
                <a:r>
                  <a:rPr lang="en-US" sz="2200" i="1" dirty="0">
                    <a:latin typeface="+mj-lt"/>
                  </a:rPr>
                  <a:t>R</a:t>
                </a:r>
                <a:r>
                  <a:rPr lang="en-US" sz="2200" dirty="0">
                    <a:latin typeface="+mj-lt"/>
                  </a:rPr>
                  <a:t> is always on the left when going along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 in positive direction. </a:t>
                </a:r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be </a:t>
                </a:r>
                <a:r>
                  <a:rPr lang="en-US" sz="2200" dirty="0">
                    <a:latin typeface="+mj-lt"/>
                  </a:rPr>
                  <a:t>a vector ﬁeld that only depends on </a:t>
                </a:r>
                <a:r>
                  <a:rPr lang="en-US" sz="2200" i="1" dirty="0">
                    <a:latin typeface="+mj-lt"/>
                  </a:rPr>
                  <a:t>x</a:t>
                </a:r>
                <a:r>
                  <a:rPr lang="en-US" sz="2200" dirty="0">
                    <a:latin typeface="+mj-lt"/>
                  </a:rPr>
                  <a:t> and </a:t>
                </a:r>
                <a:r>
                  <a:rPr lang="en-US" sz="2200" i="1" dirty="0">
                    <a:latin typeface="+mj-lt"/>
                  </a:rPr>
                  <a:t>y</a:t>
                </a:r>
                <a:r>
                  <a:rPr lang="en-US" sz="2200" dirty="0">
                    <a:latin typeface="+mj-lt"/>
                  </a:rPr>
                  <a:t> and whose third component is zero. </a:t>
                </a:r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and </a:t>
                </a:r>
                <a:r>
                  <a:rPr lang="en-US" sz="2200" dirty="0">
                    <a:latin typeface="+mj-lt"/>
                  </a:rPr>
                  <a:t>assume </a:t>
                </a:r>
                <a:r>
                  <a:rPr lang="en-US" sz="2200" dirty="0" smtClean="0">
                    <a:latin typeface="+mj-lt"/>
                  </a:rPr>
                  <a:t>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are </a:t>
                </a:r>
                <a:r>
                  <a:rPr lang="en-US" sz="2200" dirty="0">
                    <a:latin typeface="+mj-lt"/>
                  </a:rPr>
                  <a:t>continuous. </a:t>
                </a:r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Then</a:t>
                </a:r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7" y="908429"/>
                <a:ext cx="11523596" cy="3367397"/>
              </a:xfrm>
              <a:prstGeom prst="rect">
                <a:avLst/>
              </a:prstGeom>
              <a:blipFill>
                <a:blip r:embed="rId3"/>
                <a:stretch>
                  <a:fillRect l="-688" t="-1268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Green’s theorem in the plane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117" y="4415631"/>
            <a:ext cx="9591675" cy="962025"/>
          </a:xfrm>
          <a:prstGeom prst="rect">
            <a:avLst/>
          </a:prstGeom>
        </p:spPr>
      </p:pic>
      <p:sp>
        <p:nvSpPr>
          <p:cNvPr id="11" name="Ellipse 10">
            <a:hlinkClick r:id="rId5" action="ppaction://hlinksldjump"/>
          </p:cNvPr>
          <p:cNvSpPr/>
          <p:nvPr/>
        </p:nvSpPr>
        <p:spPr>
          <a:xfrm>
            <a:off x="11893521" y="6402408"/>
            <a:ext cx="168777" cy="20267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493372" y="4614310"/>
            <a:ext cx="28614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Hass, D.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Weir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, G. Thomas: </a:t>
            </a:r>
          </a:p>
          <a:p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Calculus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Transcendentals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3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alt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Stoke’s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84704" y="745901"/>
                <a:ext cx="11537248" cy="336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b="1" dirty="0" smtClean="0">
                    <a:latin typeface="+mj-lt"/>
                  </a:rPr>
                  <a:t>Ex.:</a:t>
                </a:r>
              </a:p>
              <a:p>
                <a:r>
                  <a:rPr lang="en-US" sz="2100" dirty="0" smtClean="0">
                    <a:latin typeface="+mj-lt"/>
                  </a:rPr>
                  <a:t>Let </a:t>
                </a:r>
                <a:r>
                  <a:rPr lang="en-US" sz="2100" dirty="0">
                    <a:latin typeface="+mj-lt"/>
                  </a:rPr>
                  <a:t>the surface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 be a paraboloid given by all points </a:t>
                </a:r>
                <a:r>
                  <a:rPr lang="en-US" sz="2100" i="1" dirty="0" smtClean="0">
                    <a:latin typeface="+mj-lt"/>
                  </a:rPr>
                  <a:t>P</a:t>
                </a:r>
                <a:r>
                  <a:rPr lang="en-US" sz="2100" dirty="0" smtClean="0">
                    <a:latin typeface="+mj-lt"/>
                  </a:rPr>
                  <a:t>(</a:t>
                </a:r>
                <a:r>
                  <a:rPr lang="en-US" sz="2100" i="1" dirty="0" smtClean="0">
                    <a:latin typeface="+mj-lt"/>
                  </a:rPr>
                  <a:t>x</a:t>
                </a:r>
                <a:r>
                  <a:rPr lang="en-US" sz="2100" i="1" dirty="0">
                    <a:latin typeface="+mj-lt"/>
                  </a:rPr>
                  <a:t>, y, z</a:t>
                </a:r>
                <a:r>
                  <a:rPr lang="en-US" sz="2100" dirty="0">
                    <a:latin typeface="+mj-lt"/>
                  </a:rPr>
                  <a:t>) </a:t>
                </a:r>
                <a:r>
                  <a:rPr lang="en-US" sz="2100" dirty="0" smtClean="0">
                    <a:latin typeface="+mj-lt"/>
                  </a:rPr>
                  <a:t>with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.</a:t>
                </a:r>
              </a:p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>
                    <a:latin typeface="+mj-lt"/>
                  </a:rPr>
                  <a:t>boundary curve of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 is a circle in the </a:t>
                </a:r>
                <a:r>
                  <a:rPr lang="en-US" sz="2100" i="1" dirty="0" err="1">
                    <a:latin typeface="+mj-lt"/>
                  </a:rPr>
                  <a:t>xy</a:t>
                </a:r>
                <a:r>
                  <a:rPr lang="en-US" sz="2100" dirty="0">
                    <a:latin typeface="+mj-lt"/>
                  </a:rPr>
                  <a:t>–plane with radius 1 and </a:t>
                </a:r>
                <a:r>
                  <a:rPr lang="en-US" sz="2100" dirty="0" err="1">
                    <a:latin typeface="+mj-lt"/>
                  </a:rPr>
                  <a:t>centre</a:t>
                </a:r>
                <a:r>
                  <a:rPr lang="en-US" sz="2100" dirty="0">
                    <a:latin typeface="+mj-lt"/>
                  </a:rPr>
                  <a:t> at the origin (0, 0, 0</a:t>
                </a:r>
                <a:r>
                  <a:rPr lang="en-US" sz="2100" dirty="0" smtClean="0">
                    <a:latin typeface="+mj-lt"/>
                  </a:rPr>
                  <a:t>).</a:t>
                </a:r>
              </a:p>
              <a:p>
                <a:endParaRPr lang="en-US" sz="2100" dirty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Consider the </a:t>
                </a:r>
                <a:r>
                  <a:rPr lang="en-US" sz="2100" dirty="0">
                    <a:latin typeface="+mj-lt"/>
                  </a:rPr>
                  <a:t>vector </a:t>
                </a:r>
                <a:r>
                  <a:rPr lang="en-US" sz="2100" dirty="0" smtClean="0">
                    <a:latin typeface="+mj-lt"/>
                  </a:rPr>
                  <a:t>ﬁeld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>
                  <a:latin typeface="+mj-lt"/>
                </a:endParaRPr>
              </a:p>
              <a:p>
                <a:endParaRPr lang="en-US" sz="2100" dirty="0">
                  <a:latin typeface="+mj-lt"/>
                </a:endParaRPr>
              </a:p>
              <a:p>
                <a:r>
                  <a:rPr lang="en-US" sz="2100" dirty="0">
                    <a:latin typeface="+mj-lt"/>
                  </a:rPr>
                  <a:t>Let </a:t>
                </a:r>
                <a:r>
                  <a:rPr lang="en-US" sz="2100" i="1" dirty="0">
                    <a:latin typeface="+mj-lt"/>
                  </a:rPr>
                  <a:t>P</a:t>
                </a:r>
                <a:r>
                  <a:rPr lang="en-US" sz="2100" dirty="0">
                    <a:latin typeface="+mj-lt"/>
                  </a:rPr>
                  <a:t>(</a:t>
                </a:r>
                <a:r>
                  <a:rPr lang="en-US" sz="2100" i="1" dirty="0">
                    <a:latin typeface="+mj-lt"/>
                  </a:rPr>
                  <a:t>x, y, z</a:t>
                </a:r>
                <a:r>
                  <a:rPr lang="en-US" sz="2100" dirty="0">
                    <a:latin typeface="+mj-lt"/>
                  </a:rPr>
                  <a:t>) </a:t>
                </a:r>
                <a:r>
                  <a:rPr lang="en-US" sz="2100" dirty="0" smtClean="0">
                    <a:latin typeface="+mj-lt"/>
                  </a:rPr>
                  <a:t>be </a:t>
                </a:r>
                <a:r>
                  <a:rPr lang="en-US" sz="2100" dirty="0">
                    <a:latin typeface="+mj-lt"/>
                  </a:rPr>
                  <a:t>a point on the paraboloid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a-DK" sz="21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1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b="0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be </a:t>
                </a:r>
                <a:r>
                  <a:rPr lang="en-US" sz="2100" dirty="0">
                    <a:latin typeface="+mj-lt"/>
                  </a:rPr>
                  <a:t>the projection of </a:t>
                </a:r>
                <a:r>
                  <a:rPr lang="en-US" sz="2100" i="1" dirty="0">
                    <a:latin typeface="+mj-lt"/>
                  </a:rPr>
                  <a:t>P</a:t>
                </a:r>
                <a:r>
                  <a:rPr lang="en-US" sz="2100" dirty="0">
                    <a:latin typeface="+mj-lt"/>
                  </a:rPr>
                  <a:t> onto the </a:t>
                </a:r>
                <a:r>
                  <a:rPr lang="en-US" sz="2100" i="1" dirty="0" err="1">
                    <a:latin typeface="+mj-lt"/>
                  </a:rPr>
                  <a:t>xy</a:t>
                </a:r>
                <a:r>
                  <a:rPr lang="en-US" sz="2100" dirty="0">
                    <a:latin typeface="+mj-lt"/>
                  </a:rPr>
                  <a:t>–plane. </a:t>
                </a:r>
                <a:endParaRPr lang="en-US" sz="2100" dirty="0" smtClean="0">
                  <a:latin typeface="+mj-lt"/>
                </a:endParaRPr>
              </a:p>
              <a:p>
                <a:endParaRPr lang="en-US" sz="2100" dirty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We </a:t>
                </a:r>
                <a:r>
                  <a:rPr lang="en-US" sz="2100" dirty="0">
                    <a:latin typeface="+mj-lt"/>
                  </a:rPr>
                  <a:t>choose the distance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a-DK" sz="21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>
                    <a:latin typeface="+mj-lt"/>
                  </a:rPr>
                  <a:t> from the origin of </a:t>
                </a:r>
                <a:r>
                  <a:rPr lang="en-US" sz="2100" dirty="0" smtClean="0">
                    <a:latin typeface="+mj-lt"/>
                  </a:rPr>
                  <a:t>our coordinate </a:t>
                </a:r>
                <a:r>
                  <a:rPr lang="en-US" sz="2100" dirty="0">
                    <a:latin typeface="+mj-lt"/>
                  </a:rPr>
                  <a:t>system as the variable </a:t>
                </a:r>
                <a:r>
                  <a:rPr lang="en-US" sz="2100" i="1" dirty="0">
                    <a:latin typeface="+mj-lt"/>
                  </a:rPr>
                  <a:t>u</a:t>
                </a:r>
                <a:r>
                  <a:rPr lang="en-US" sz="2100" dirty="0">
                    <a:latin typeface="+mj-lt"/>
                  </a:rPr>
                  <a:t> and the angle between the </a:t>
                </a:r>
                <a:r>
                  <a:rPr lang="en-US" sz="2100" i="1" dirty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–axis and the position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a-DK" sz="21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>
                    <a:latin typeface="+mj-lt"/>
                  </a:rPr>
                  <a:t> as the variable </a:t>
                </a:r>
                <a:r>
                  <a:rPr lang="en-US" sz="2100" i="1" dirty="0">
                    <a:latin typeface="+mj-lt"/>
                  </a:rPr>
                  <a:t>v</a:t>
                </a:r>
                <a:r>
                  <a:rPr lang="en-US" sz="2100" dirty="0" smtClean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04" y="745901"/>
                <a:ext cx="11537248" cy="3363165"/>
              </a:xfrm>
              <a:prstGeom prst="rect">
                <a:avLst/>
              </a:prstGeom>
              <a:blipFill>
                <a:blip r:embed="rId2"/>
                <a:stretch>
                  <a:fillRect l="-634" t="-1087" b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14" y="4266287"/>
            <a:ext cx="3759239" cy="2232717"/>
          </a:xfrm>
          <a:prstGeom prst="rect">
            <a:avLst/>
          </a:prstGeom>
        </p:spPr>
      </p:pic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919305" y="5132583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15" y="4537864"/>
            <a:ext cx="2182302" cy="20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led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53" y="4426420"/>
            <a:ext cx="6743700" cy="11049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alt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Stoke’s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ktangel 13"/>
          <p:cNvSpPr/>
          <p:nvPr/>
        </p:nvSpPr>
        <p:spPr>
          <a:xfrm>
            <a:off x="184704" y="745901"/>
            <a:ext cx="115372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b="1" dirty="0" smtClean="0">
                <a:latin typeface="+mj-lt"/>
              </a:rPr>
              <a:t>Ex. </a:t>
            </a:r>
            <a:r>
              <a:rPr lang="da-DK" sz="2100" b="1" dirty="0" err="1" smtClean="0">
                <a:latin typeface="+mj-lt"/>
              </a:rPr>
              <a:t>cont</a:t>
            </a:r>
            <a:r>
              <a:rPr lang="da-DK" sz="2100" b="1" dirty="0" smtClean="0">
                <a:latin typeface="+mj-lt"/>
              </a:rPr>
              <a:t>.:</a:t>
            </a:r>
          </a:p>
          <a:p>
            <a:r>
              <a:rPr lang="da-DK" sz="2100" dirty="0" err="1" smtClean="0">
                <a:latin typeface="+mj-lt"/>
              </a:rPr>
              <a:t>We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get</a:t>
            </a:r>
            <a:r>
              <a:rPr lang="da-DK" sz="2100" dirty="0" smtClean="0">
                <a:latin typeface="+mj-lt"/>
              </a:rPr>
              <a:t>:         </a:t>
            </a:r>
            <a:endParaRPr lang="en-US" sz="2100" dirty="0" smtClean="0">
              <a:latin typeface="+mj-lt"/>
            </a:endParaRPr>
          </a:p>
          <a:p>
            <a:endParaRPr lang="en-US" sz="2100" dirty="0">
              <a:latin typeface="+mj-lt"/>
            </a:endParaRPr>
          </a:p>
          <a:p>
            <a:endParaRPr lang="da-DK" sz="2100" dirty="0" smtClean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329" y="1477027"/>
            <a:ext cx="3759239" cy="2232717"/>
          </a:xfrm>
          <a:prstGeom prst="rect">
            <a:avLst/>
          </a:prstGeom>
        </p:spPr>
      </p:pic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1049827" y="2339416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978" y="71948"/>
            <a:ext cx="1171591" cy="107428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784" y="1164910"/>
            <a:ext cx="6429375" cy="1171575"/>
          </a:xfrm>
          <a:prstGeom prst="rect">
            <a:avLst/>
          </a:prstGeom>
        </p:spPr>
      </p:pic>
      <p:sp>
        <p:nvSpPr>
          <p:cNvPr id="12" name="Rektangel 11"/>
          <p:cNvSpPr/>
          <p:nvPr/>
        </p:nvSpPr>
        <p:spPr>
          <a:xfrm>
            <a:off x="184705" y="2370178"/>
            <a:ext cx="41635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</a:t>
            </a:r>
            <a:r>
              <a:rPr lang="en-US" sz="2100" dirty="0">
                <a:latin typeface="+mj-lt"/>
              </a:rPr>
              <a:t>parametric representation of </a:t>
            </a:r>
            <a:r>
              <a:rPr lang="en-US" sz="2100" i="1" dirty="0" smtClean="0">
                <a:latin typeface="+mj-lt"/>
              </a:rPr>
              <a:t>S</a:t>
            </a:r>
            <a:r>
              <a:rPr lang="en-US" sz="2100" dirty="0" smtClean="0">
                <a:latin typeface="+mj-lt"/>
              </a:rPr>
              <a:t>:</a:t>
            </a:r>
            <a:endParaRPr lang="en-US" sz="2100" i="1" dirty="0" smtClean="0">
              <a:latin typeface="+mj-lt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289" y="2732220"/>
            <a:ext cx="3895725" cy="44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felt 10"/>
              <p:cNvSpPr txBox="1"/>
              <p:nvPr/>
            </p:nvSpPr>
            <p:spPr>
              <a:xfrm>
                <a:off x="5786516" y="2785676"/>
                <a:ext cx="2578398" cy="292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9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da-DK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    0≤</m:t>
                      </m:r>
                      <m:r>
                        <a:rPr lang="da-DK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da-DK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da-DK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1" name="Tekstfel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516" y="2785676"/>
                <a:ext cx="2578398" cy="292388"/>
              </a:xfrm>
              <a:prstGeom prst="rect">
                <a:avLst/>
              </a:prstGeom>
              <a:blipFill>
                <a:blip r:embed="rId7"/>
                <a:stretch>
                  <a:fillRect l="-1655" r="-141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ktangel 15"/>
          <p:cNvSpPr/>
          <p:nvPr/>
        </p:nvSpPr>
        <p:spPr>
          <a:xfrm>
            <a:off x="184704" y="3240085"/>
            <a:ext cx="255849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tangent vectors:</a:t>
            </a:r>
            <a:endParaRPr lang="en-US" sz="2100" i="1" dirty="0" smtClean="0">
              <a:latin typeface="+mj-lt"/>
            </a:endParaRPr>
          </a:p>
        </p:txBody>
      </p:sp>
      <p:pic>
        <p:nvPicPr>
          <p:cNvPr id="13" name="Billed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4433" y="3715773"/>
            <a:ext cx="3219450" cy="419100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3115" y="3713650"/>
            <a:ext cx="3505200" cy="390525"/>
          </a:xfrm>
          <a:prstGeom prst="rect">
            <a:avLst/>
          </a:prstGeom>
        </p:spPr>
      </p:pic>
      <p:sp>
        <p:nvSpPr>
          <p:cNvPr id="19" name="Rektangel 18"/>
          <p:cNvSpPr/>
          <p:nvPr/>
        </p:nvSpPr>
        <p:spPr>
          <a:xfrm>
            <a:off x="184703" y="4191461"/>
            <a:ext cx="31810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surface normal vector:</a:t>
            </a:r>
            <a:endParaRPr lang="en-US" sz="2100" i="1" dirty="0" smtClean="0">
              <a:latin typeface="+mj-lt"/>
            </a:endParaRPr>
          </a:p>
        </p:txBody>
      </p:sp>
      <p:pic>
        <p:nvPicPr>
          <p:cNvPr id="20" name="Billed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881" y="5660155"/>
            <a:ext cx="6429375" cy="466725"/>
          </a:xfrm>
          <a:prstGeom prst="rect">
            <a:avLst/>
          </a:prstGeom>
        </p:spPr>
      </p:pic>
      <p:pic>
        <p:nvPicPr>
          <p:cNvPr id="21" name="Billed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9367" y="5679338"/>
            <a:ext cx="2688701" cy="4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55" y="2988501"/>
            <a:ext cx="3759239" cy="22327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alt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Stoke’s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84704" y="745901"/>
                <a:ext cx="11537248" cy="1747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b="1" dirty="0" smtClean="0">
                    <a:latin typeface="+mj-lt"/>
                  </a:rPr>
                  <a:t>Ex. </a:t>
                </a:r>
                <a:r>
                  <a:rPr lang="da-DK" sz="2100" b="1" dirty="0" err="1" smtClean="0">
                    <a:latin typeface="+mj-lt"/>
                  </a:rPr>
                  <a:t>cont</a:t>
                </a:r>
                <a:r>
                  <a:rPr lang="da-DK" sz="2100" b="1" dirty="0" smtClean="0">
                    <a:latin typeface="+mj-lt"/>
                  </a:rPr>
                  <a:t>.:</a:t>
                </a:r>
              </a:p>
              <a:p>
                <a:r>
                  <a:rPr lang="en-US" sz="2100" dirty="0" smtClean="0">
                    <a:latin typeface="+mj-lt"/>
                  </a:rPr>
                  <a:t>The surface normal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is pointing </a:t>
                </a:r>
                <a:r>
                  <a:rPr lang="en-US" sz="2100" dirty="0">
                    <a:latin typeface="+mj-lt"/>
                  </a:rPr>
                  <a:t>in direction of the positive </a:t>
                </a:r>
                <a:r>
                  <a:rPr lang="en-US" sz="2100" i="1" dirty="0">
                    <a:latin typeface="+mj-lt"/>
                  </a:rPr>
                  <a:t>z</a:t>
                </a:r>
                <a:r>
                  <a:rPr lang="en-US" sz="2100" dirty="0">
                    <a:latin typeface="+mj-lt"/>
                  </a:rPr>
                  <a:t>–axis. </a:t>
                </a:r>
                <a:endParaRPr lang="en-US" sz="2100" dirty="0" smtClean="0">
                  <a:latin typeface="+mj-lt"/>
                </a:endParaRPr>
              </a:p>
              <a:p>
                <a:r>
                  <a:rPr lang="da-DK" sz="2100" dirty="0" err="1" smtClean="0">
                    <a:latin typeface="+mj-lt"/>
                  </a:rPr>
                  <a:t>Therefore</a:t>
                </a:r>
                <a:endParaRPr lang="en-US" sz="2100" dirty="0" smtClean="0">
                  <a:latin typeface="+mj-lt"/>
                </a:endParaRPr>
              </a:p>
              <a:p>
                <a:r>
                  <a:rPr lang="en-US" sz="2100" dirty="0">
                    <a:latin typeface="+mj-lt"/>
                  </a:rPr>
                  <a:t>t</a:t>
                </a:r>
                <a:r>
                  <a:rPr lang="en-US" sz="2100" dirty="0" smtClean="0">
                    <a:latin typeface="+mj-lt"/>
                  </a:rPr>
                  <a:t>he boundary curve </a:t>
                </a:r>
                <a:r>
                  <a:rPr lang="en-US" sz="2100" i="1" dirty="0" smtClean="0">
                    <a:latin typeface="+mj-lt"/>
                  </a:rPr>
                  <a:t>C</a:t>
                </a:r>
                <a:r>
                  <a:rPr lang="en-US" sz="2100" dirty="0" smtClean="0">
                    <a:latin typeface="+mj-lt"/>
                  </a:rPr>
                  <a:t> has the possible parametric representation:</a:t>
                </a:r>
              </a:p>
              <a:p>
                <a:endParaRPr lang="da-DK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04" y="745901"/>
                <a:ext cx="11537248" cy="1747338"/>
              </a:xfrm>
              <a:prstGeom prst="rect">
                <a:avLst/>
              </a:prstGeom>
              <a:blipFill>
                <a:blip r:embed="rId3"/>
                <a:stretch>
                  <a:fillRect l="-634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855657" y="3985363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802237"/>
            <a:ext cx="1580794" cy="1449499"/>
          </a:xfrm>
          <a:prstGeom prst="rect">
            <a:avLst/>
          </a:prstGeom>
        </p:spPr>
      </p:pic>
      <p:sp>
        <p:nvSpPr>
          <p:cNvPr id="16" name="Rektangel 15"/>
          <p:cNvSpPr/>
          <p:nvPr/>
        </p:nvSpPr>
        <p:spPr>
          <a:xfrm>
            <a:off x="184703" y="2703570"/>
            <a:ext cx="28211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tangent vector of </a:t>
            </a:r>
            <a:r>
              <a:rPr lang="en-US" sz="2100" i="1" dirty="0" smtClean="0">
                <a:latin typeface="+mj-lt"/>
              </a:rPr>
              <a:t>C</a:t>
            </a:r>
            <a:r>
              <a:rPr lang="en-US" sz="2100" dirty="0" smtClean="0">
                <a:latin typeface="+mj-lt"/>
              </a:rPr>
              <a:t>:</a:t>
            </a:r>
            <a:endParaRPr lang="en-US" sz="2100" i="1" dirty="0" smtClean="0">
              <a:latin typeface="+mj-lt"/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226525" y="3689362"/>
            <a:ext cx="536006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rotation vector of the vector field </a:t>
            </a:r>
            <a:endParaRPr lang="en-US" sz="2100" i="1" dirty="0" smtClean="0">
              <a:latin typeface="+mj-lt"/>
            </a:endParaRP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433" y="2181424"/>
            <a:ext cx="4114800" cy="4191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433" y="3180940"/>
            <a:ext cx="2828925" cy="419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ktangel 23"/>
              <p:cNvSpPr/>
              <p:nvPr/>
            </p:nvSpPr>
            <p:spPr>
              <a:xfrm>
                <a:off x="4324336" y="3675498"/>
                <a:ext cx="1811971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ktange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36" y="3675498"/>
                <a:ext cx="1811971" cy="402931"/>
              </a:xfrm>
              <a:prstGeom prst="rect">
                <a:avLst/>
              </a:prstGeom>
              <a:blipFill>
                <a:blip r:embed="rId7"/>
                <a:stretch>
                  <a:fillRect t="-21212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Billed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6970" y="4200060"/>
            <a:ext cx="4845587" cy="10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3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100" y="4254392"/>
            <a:ext cx="3759239" cy="22327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r>
              <a:rPr lang="en-US" alt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Stoke’s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Rektangel 13"/>
          <p:cNvSpPr/>
          <p:nvPr/>
        </p:nvSpPr>
        <p:spPr>
          <a:xfrm>
            <a:off x="147614" y="917806"/>
            <a:ext cx="57668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b="1" dirty="0" smtClean="0">
                <a:latin typeface="+mj-lt"/>
              </a:rPr>
              <a:t>Ex. </a:t>
            </a:r>
            <a:r>
              <a:rPr lang="da-DK" sz="2100" b="1" dirty="0" err="1" smtClean="0">
                <a:latin typeface="+mj-lt"/>
              </a:rPr>
              <a:t>cont</a:t>
            </a:r>
            <a:r>
              <a:rPr lang="da-DK" sz="2100" b="1" dirty="0" smtClean="0">
                <a:latin typeface="+mj-lt"/>
              </a:rPr>
              <a:t>.:</a:t>
            </a:r>
          </a:p>
          <a:p>
            <a:r>
              <a:rPr lang="en-US" sz="2100" dirty="0" smtClean="0">
                <a:latin typeface="+mj-lt"/>
              </a:rPr>
              <a:t>The </a:t>
            </a:r>
            <a:r>
              <a:rPr lang="en-US" sz="2100" dirty="0">
                <a:latin typeface="+mj-lt"/>
              </a:rPr>
              <a:t>left hand side of </a:t>
            </a:r>
            <a:r>
              <a:rPr lang="en-US" sz="2100" dirty="0" err="1">
                <a:latin typeface="+mj-lt"/>
              </a:rPr>
              <a:t>Stoke’s</a:t>
            </a:r>
            <a:r>
              <a:rPr lang="en-US" sz="2100" dirty="0">
                <a:latin typeface="+mj-lt"/>
              </a:rPr>
              <a:t> theorem </a:t>
            </a:r>
            <a:r>
              <a:rPr lang="en-US" sz="2100" dirty="0" smtClean="0">
                <a:latin typeface="+mj-lt"/>
              </a:rPr>
              <a:t>gives:</a:t>
            </a:r>
          </a:p>
        </p:txBody>
      </p:sp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741894" y="5482313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157" y="21151"/>
            <a:ext cx="1580794" cy="1449499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735" y="202564"/>
            <a:ext cx="4580659" cy="744682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52" y="1769704"/>
            <a:ext cx="6349908" cy="614749"/>
          </a:xfrm>
          <a:prstGeom prst="rect">
            <a:avLst/>
          </a:prstGeom>
        </p:spPr>
      </p:pic>
      <p:sp>
        <p:nvSpPr>
          <p:cNvPr id="20" name="Ellipse 19">
            <a:hlinkClick r:id="rId6" action="ppaction://hlinksldjump"/>
          </p:cNvPr>
          <p:cNvSpPr/>
          <p:nvPr/>
        </p:nvSpPr>
        <p:spPr>
          <a:xfrm flipH="1">
            <a:off x="2773419" y="1738567"/>
            <a:ext cx="243192" cy="23346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544" y="1762202"/>
            <a:ext cx="5030145" cy="629752"/>
          </a:xfrm>
          <a:prstGeom prst="rect">
            <a:avLst/>
          </a:prstGeom>
        </p:spPr>
      </p:pic>
      <p:pic>
        <p:nvPicPr>
          <p:cNvPr id="26" name="Billed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984" y="3304452"/>
            <a:ext cx="11515725" cy="895350"/>
          </a:xfrm>
          <a:prstGeom prst="rect">
            <a:avLst/>
          </a:prstGeom>
        </p:spPr>
      </p:pic>
      <p:pic>
        <p:nvPicPr>
          <p:cNvPr id="27" name="Billed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984" y="2545012"/>
            <a:ext cx="83915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100" y="4254392"/>
            <a:ext cx="3759239" cy="223271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0158" y="173144"/>
            <a:ext cx="11505030" cy="752476"/>
          </a:xfrm>
        </p:spPr>
        <p:txBody>
          <a:bodyPr>
            <a:normAutofit/>
          </a:bodyPr>
          <a:lstStyle/>
          <a:p>
            <a:r>
              <a:rPr lang="en-US" alt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Stoke’s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4" name="Rektangel 13"/>
          <p:cNvSpPr/>
          <p:nvPr/>
        </p:nvSpPr>
        <p:spPr>
          <a:xfrm>
            <a:off x="147614" y="917806"/>
            <a:ext cx="57668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b="1" dirty="0" smtClean="0">
                <a:latin typeface="+mj-lt"/>
              </a:rPr>
              <a:t>Ex. </a:t>
            </a:r>
            <a:r>
              <a:rPr lang="da-DK" sz="2100" b="1" dirty="0" err="1" smtClean="0">
                <a:latin typeface="+mj-lt"/>
              </a:rPr>
              <a:t>cont</a:t>
            </a:r>
            <a:r>
              <a:rPr lang="da-DK" sz="2100" b="1" dirty="0" smtClean="0">
                <a:latin typeface="+mj-lt"/>
              </a:rPr>
              <a:t>.:</a:t>
            </a:r>
          </a:p>
          <a:p>
            <a:r>
              <a:rPr lang="en-US" sz="2100" dirty="0" smtClean="0">
                <a:latin typeface="+mj-lt"/>
              </a:rPr>
              <a:t>The right </a:t>
            </a:r>
            <a:r>
              <a:rPr lang="en-US" sz="2100" dirty="0">
                <a:latin typeface="+mj-lt"/>
              </a:rPr>
              <a:t>hand side of </a:t>
            </a:r>
            <a:r>
              <a:rPr lang="en-US" sz="2100" dirty="0" err="1">
                <a:latin typeface="+mj-lt"/>
              </a:rPr>
              <a:t>Stoke’s</a:t>
            </a:r>
            <a:r>
              <a:rPr lang="en-US" sz="2100" dirty="0">
                <a:latin typeface="+mj-lt"/>
              </a:rPr>
              <a:t> theorem </a:t>
            </a:r>
            <a:r>
              <a:rPr lang="en-US" sz="2100" dirty="0" smtClean="0">
                <a:latin typeface="+mj-lt"/>
              </a:rPr>
              <a:t>gives:</a:t>
            </a:r>
          </a:p>
        </p:txBody>
      </p:sp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741894" y="5482313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157" y="21151"/>
            <a:ext cx="1580794" cy="1449499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735" y="202564"/>
            <a:ext cx="4580659" cy="744682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14" y="1801825"/>
            <a:ext cx="3818659" cy="718705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606" y="1859788"/>
            <a:ext cx="5888182" cy="645495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2622" y="2701640"/>
            <a:ext cx="5526075" cy="653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314014" y="5768749"/>
                <a:ext cx="1751825" cy="333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14" y="5768749"/>
                <a:ext cx="1751825" cy="333001"/>
              </a:xfrm>
              <a:prstGeom prst="rect">
                <a:avLst/>
              </a:prstGeom>
              <a:blipFill>
                <a:blip r:embed="rId8"/>
                <a:stretch>
                  <a:fillRect t="-25455" b="-3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Billed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508" y="5432382"/>
            <a:ext cx="3400661" cy="3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Divergence </a:t>
            </a:r>
            <a:r>
              <a:rPr lang="en-US" sz="3200" dirty="0"/>
              <a:t>theorem of Gauss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74977" y="1273042"/>
                <a:ext cx="11842045" cy="2716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Given </a:t>
                </a:r>
                <a:r>
                  <a:rPr lang="en-US" sz="2100" dirty="0" smtClean="0">
                    <a:latin typeface="+mj-lt"/>
                  </a:rPr>
                  <a:t>a </a:t>
                </a:r>
                <a:r>
                  <a:rPr lang="en-US" sz="2100" dirty="0">
                    <a:latin typeface="+mj-lt"/>
                  </a:rPr>
                  <a:t>closed and bounded region </a:t>
                </a:r>
                <a:r>
                  <a:rPr lang="en-US" sz="2100" i="1" dirty="0">
                    <a:latin typeface="+mj-lt"/>
                  </a:rPr>
                  <a:t>T</a:t>
                </a:r>
                <a:r>
                  <a:rPr lang="en-US" sz="2100" dirty="0">
                    <a:latin typeface="+mj-lt"/>
                  </a:rPr>
                  <a:t> in space with boundary surface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 and unit surface normal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points outwards of </a:t>
                </a:r>
                <a:r>
                  <a:rPr lang="en-US" sz="2100" i="1" dirty="0" smtClean="0">
                    <a:latin typeface="+mj-lt"/>
                  </a:rPr>
                  <a:t>T</a:t>
                </a:r>
                <a:r>
                  <a:rPr lang="en-US" sz="2100" dirty="0" smtClean="0">
                    <a:latin typeface="+mj-lt"/>
                  </a:rPr>
                  <a:t>.</a:t>
                </a:r>
              </a:p>
              <a:p>
                <a:r>
                  <a:rPr lang="en-US" sz="21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be </a:t>
                </a:r>
                <a:r>
                  <a:rPr lang="en-US" sz="2100" dirty="0">
                    <a:latin typeface="+mj-lt"/>
                  </a:rPr>
                  <a:t>a diﬀerentiable vector ﬁeld. </a:t>
                </a:r>
                <a:endParaRPr lang="en-US" sz="2100" dirty="0" smtClean="0">
                  <a:latin typeface="+mj-lt"/>
                </a:endParaRPr>
              </a:p>
              <a:p>
                <a:endParaRPr lang="en-US" sz="2100" dirty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Then the 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divergence theorem of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Gauss </a:t>
                </a:r>
                <a:r>
                  <a:rPr lang="en-US" sz="2100" dirty="0" smtClean="0">
                    <a:latin typeface="+mj-lt"/>
                  </a:rPr>
                  <a:t>is:</a:t>
                </a:r>
                <a:endParaRPr lang="en-US" sz="2100" dirty="0" smtClean="0">
                  <a:solidFill>
                    <a:srgbClr val="3333FF"/>
                  </a:solidFill>
                  <a:latin typeface="+mj-lt"/>
                </a:endParaRPr>
              </a:p>
              <a:p>
                <a:endParaRPr lang="da-DK" sz="2100" dirty="0" smtClean="0">
                  <a:latin typeface="+mj-lt"/>
                </a:endParaRPr>
              </a:p>
              <a:p>
                <a:endParaRPr lang="da-DK" sz="2100" dirty="0">
                  <a:latin typeface="+mj-lt"/>
                </a:endParaRPr>
              </a:p>
              <a:p>
                <a:endParaRPr lang="da-DK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7" y="1273042"/>
                <a:ext cx="11842045" cy="2716834"/>
              </a:xfrm>
              <a:prstGeom prst="rect">
                <a:avLst/>
              </a:prstGeom>
              <a:blipFill>
                <a:blip r:embed="rId2"/>
                <a:stretch>
                  <a:fillRect l="-618" t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39" y="3352020"/>
            <a:ext cx="4876800" cy="762000"/>
          </a:xfrm>
          <a:prstGeom prst="rect">
            <a:avLst/>
          </a:prstGeom>
        </p:spPr>
      </p:pic>
      <p:sp>
        <p:nvSpPr>
          <p:cNvPr id="7" name="Tekstfelt 6"/>
          <p:cNvSpPr txBox="1"/>
          <p:nvPr/>
        </p:nvSpPr>
        <p:spPr>
          <a:xfrm>
            <a:off x="280570" y="5214026"/>
            <a:ext cx="85827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+mj-lt"/>
              </a:rPr>
              <a:t>The </a:t>
            </a:r>
            <a:r>
              <a:rPr lang="en-US" sz="2100" dirty="0">
                <a:latin typeface="+mj-lt"/>
              </a:rPr>
              <a:t>divergence theorem of Gauss relates a triple integral to a surface integral.</a:t>
            </a:r>
          </a:p>
        </p:txBody>
      </p:sp>
      <p:pic>
        <p:nvPicPr>
          <p:cNvPr id="11" name="Billed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4638" y="2110607"/>
            <a:ext cx="1689590" cy="24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3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5718"/>
            <a:ext cx="10515600" cy="792466"/>
          </a:xfrm>
        </p:spPr>
        <p:txBody>
          <a:bodyPr/>
          <a:lstStyle/>
          <a:p>
            <a:pPr algn="ctr"/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doing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r>
              <a:rPr lang="da-DK" dirty="0" smtClean="0"/>
              <a:t> from </a:t>
            </a:r>
            <a:r>
              <a:rPr lang="da-DK" dirty="0" err="1" smtClean="0"/>
              <a:t>lecture</a:t>
            </a:r>
            <a:r>
              <a:rPr lang="da-DK" dirty="0" smtClean="0"/>
              <a:t> notes 6 </a:t>
            </a:r>
            <a:endParaRPr lang="en-US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918184"/>
            <a:ext cx="8201025" cy="5324475"/>
          </a:xfrm>
          <a:prstGeom prst="rect">
            <a:avLst/>
          </a:prstGeom>
        </p:spPr>
      </p:pic>
      <p:sp>
        <p:nvSpPr>
          <p:cNvPr id="4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9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902" y="4914628"/>
            <a:ext cx="4494698" cy="16938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045" y="120072"/>
            <a:ext cx="11627555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Surface integrals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893962" y="5360321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284505" y="846142"/>
                <a:ext cx="11842045" cy="4741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Definition:</a:t>
                </a:r>
              </a:p>
              <a:p>
                <a:r>
                  <a:rPr lang="da-DK" sz="2100" dirty="0" smtClean="0">
                    <a:latin typeface="+mj-lt"/>
                  </a:rPr>
                  <a:t>Given </a:t>
                </a:r>
                <a:r>
                  <a:rPr lang="en-US" sz="2100" dirty="0">
                    <a:latin typeface="+mj-lt"/>
                  </a:rPr>
                  <a:t>a piecewise smooth surface </a:t>
                </a:r>
                <a:r>
                  <a:rPr lang="en-US" sz="2100" i="1" dirty="0" smtClean="0">
                    <a:latin typeface="+mj-lt"/>
                  </a:rPr>
                  <a:t>S</a:t>
                </a:r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with parametric 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a-DK" sz="2100" i="1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a-DK" sz="21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1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a-DK" sz="2100" b="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a-DK" sz="2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a-DK" sz="2100" i="1" dirty="0" smtClean="0">
                    <a:latin typeface="+mj-lt"/>
                  </a:rPr>
                  <a:t> </a:t>
                </a:r>
                <a:r>
                  <a:rPr lang="da-DK" sz="2100" dirty="0" smtClean="0">
                    <a:latin typeface="+mj-lt"/>
                  </a:rPr>
                  <a:t>and</a:t>
                </a:r>
                <a:r>
                  <a:rPr lang="da-DK" sz="2100" i="1" dirty="0" smtClean="0">
                    <a:latin typeface="+mj-lt"/>
                  </a:rPr>
                  <a:t> </a:t>
                </a:r>
                <a:r>
                  <a:rPr lang="da-DK" sz="2100" dirty="0" smtClean="0">
                    <a:latin typeface="+mj-lt"/>
                  </a:rPr>
                  <a:t>a </a:t>
                </a:r>
                <a:r>
                  <a:rPr lang="da-DK" sz="2100" dirty="0" err="1" smtClean="0">
                    <a:latin typeface="+mj-lt"/>
                  </a:rPr>
                  <a:t>vector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field</a:t>
                </a:r>
                <a:r>
                  <a:rPr lang="da-DK" sz="21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a-DK" sz="2100" b="0" dirty="0" smtClean="0">
                  <a:latin typeface="+mj-lt"/>
                </a:endParaRPr>
              </a:p>
              <a:p>
                <a:r>
                  <a:rPr lang="en-US" sz="2100" dirty="0">
                    <a:latin typeface="+mj-lt"/>
                  </a:rPr>
                  <a:t>T</a:t>
                </a:r>
                <a:r>
                  <a:rPr lang="en-US" sz="2100" dirty="0" smtClean="0">
                    <a:latin typeface="+mj-lt"/>
                  </a:rPr>
                  <a:t>he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surface integral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 over 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the surface </a:t>
                </a:r>
                <a:r>
                  <a:rPr lang="en-US" sz="2100" i="1" dirty="0">
                    <a:solidFill>
                      <a:srgbClr val="3333FF"/>
                    </a:solidFill>
                    <a:latin typeface="+mj-lt"/>
                  </a:rPr>
                  <a:t>S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is defined as:</a:t>
                </a:r>
              </a:p>
              <a:p>
                <a:endParaRPr lang="da-DK" sz="2100" dirty="0">
                  <a:latin typeface="+mj-lt"/>
                </a:endParaRPr>
              </a:p>
              <a:p>
                <a:endParaRPr lang="da-DK" sz="21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 err="1" smtClean="0">
                    <a:latin typeface="+mj-lt"/>
                  </a:rPr>
                  <a:t>where</a:t>
                </a:r>
                <a:endParaRPr lang="da-DK" sz="2200" dirty="0" smtClean="0">
                  <a:latin typeface="+mj-lt"/>
                </a:endParaRPr>
              </a:p>
              <a:p>
                <a:r>
                  <a:rPr lang="en-US" sz="2100" dirty="0" err="1">
                    <a:latin typeface="+mj-lt"/>
                  </a:rPr>
                  <a:t>d</a:t>
                </a:r>
                <a:r>
                  <a:rPr lang="en-US" sz="2100" i="1" dirty="0" err="1" smtClean="0">
                    <a:latin typeface="+mj-lt"/>
                  </a:rPr>
                  <a:t>A</a:t>
                </a:r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is an </a:t>
                </a:r>
                <a:r>
                  <a:rPr lang="en-US" sz="2100" dirty="0" smtClean="0">
                    <a:latin typeface="+mj-lt"/>
                  </a:rPr>
                  <a:t>infinitesimal </a:t>
                </a:r>
                <a:r>
                  <a:rPr lang="en-US" sz="2100" dirty="0">
                    <a:latin typeface="+mj-lt"/>
                  </a:rPr>
                  <a:t>surface element of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calculated </a:t>
                </a:r>
                <a:r>
                  <a:rPr lang="en-US" sz="2100" dirty="0">
                    <a:latin typeface="+mj-lt"/>
                  </a:rPr>
                  <a:t>as </a:t>
                </a:r>
                <a:r>
                  <a:rPr lang="en-US" sz="2100" dirty="0" smtClean="0">
                    <a:latin typeface="+mj-lt"/>
                  </a:rPr>
                  <a:t>the area </a:t>
                </a:r>
                <a:r>
                  <a:rPr lang="en-US" sz="2100" dirty="0">
                    <a:latin typeface="+mj-lt"/>
                  </a:rPr>
                  <a:t>of the parallelogram spanned by the </a:t>
                </a:r>
                <a:r>
                  <a:rPr lang="en-US" sz="2100" dirty="0" smtClean="0">
                    <a:latin typeface="+mj-lt"/>
                  </a:rPr>
                  <a:t>vectors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1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100" dirty="0" smtClean="0"/>
                  <a:t>:</a:t>
                </a:r>
              </a:p>
              <a:p>
                <a:endParaRPr lang="en-US" sz="2100" dirty="0"/>
              </a:p>
              <a:p>
                <a:endParaRPr lang="da-DK" sz="2100" dirty="0" smtClean="0"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and </a:t>
                </a:r>
                <a:r>
                  <a:rPr lang="da-DK" sz="2100" dirty="0" err="1">
                    <a:latin typeface="+mj-lt"/>
                  </a:rPr>
                  <a:t>we</a:t>
                </a:r>
                <a:r>
                  <a:rPr lang="da-DK" sz="2100" dirty="0">
                    <a:latin typeface="+mj-lt"/>
                  </a:rPr>
                  <a:t> have:</a:t>
                </a:r>
              </a:p>
              <a:p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5" y="846142"/>
                <a:ext cx="11842045" cy="4741170"/>
              </a:xfrm>
              <a:prstGeom prst="rect">
                <a:avLst/>
              </a:prstGeom>
              <a:blipFill>
                <a:blip r:embed="rId3"/>
                <a:stretch>
                  <a:fillRect l="-669" t="-900" r="-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135" y="2445202"/>
            <a:ext cx="6257925" cy="771525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726" y="4366068"/>
            <a:ext cx="8485311" cy="435610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394" y="5158408"/>
            <a:ext cx="5774412" cy="813423"/>
          </a:xfrm>
          <a:prstGeom prst="rect">
            <a:avLst/>
          </a:prstGeom>
        </p:spPr>
      </p:pic>
      <p:sp>
        <p:nvSpPr>
          <p:cNvPr id="6" name="Ellipse 5">
            <a:hlinkClick r:id="rId7" action="ppaction://hlinksldjump"/>
          </p:cNvPr>
          <p:cNvSpPr/>
          <p:nvPr/>
        </p:nvSpPr>
        <p:spPr>
          <a:xfrm flipH="1">
            <a:off x="10846341" y="2636197"/>
            <a:ext cx="243192" cy="23346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Modelling</a:t>
            </a:r>
            <a:r>
              <a:rPr lang="da-DK" sz="3200" dirty="0" smtClean="0"/>
              <a:t> of heat flow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Rektangel 12"/>
          <p:cNvSpPr/>
          <p:nvPr/>
        </p:nvSpPr>
        <p:spPr>
          <a:xfrm>
            <a:off x="424653" y="979921"/>
            <a:ext cx="115372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latin typeface="+mj-lt"/>
              </a:rPr>
              <a:t>We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want</a:t>
            </a:r>
            <a:r>
              <a:rPr lang="da-DK" sz="2100" dirty="0" smtClean="0">
                <a:latin typeface="+mj-lt"/>
              </a:rPr>
              <a:t> to set up a model for heat flow the so </a:t>
            </a:r>
            <a:r>
              <a:rPr lang="da-DK" sz="2100" dirty="0" err="1" smtClean="0">
                <a:latin typeface="+mj-lt"/>
              </a:rPr>
              <a:t>called</a:t>
            </a:r>
            <a:r>
              <a:rPr lang="da-DK" sz="2100" dirty="0" smtClean="0">
                <a:latin typeface="+mj-lt"/>
              </a:rPr>
              <a:t> heat </a:t>
            </a:r>
            <a:r>
              <a:rPr lang="da-DK" sz="2100" dirty="0" err="1" smtClean="0">
                <a:latin typeface="+mj-lt"/>
              </a:rPr>
              <a:t>equation</a:t>
            </a:r>
            <a:r>
              <a:rPr lang="da-DK" sz="2100" dirty="0" smtClean="0">
                <a:latin typeface="+mj-lt"/>
              </a:rPr>
              <a:t>. </a:t>
            </a:r>
            <a:endParaRPr lang="da-DK" sz="2100" dirty="0">
              <a:latin typeface="+mj-lt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518687" y="1724582"/>
            <a:ext cx="1153724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From </a:t>
            </a:r>
            <a:r>
              <a:rPr lang="da-DK" sz="2100" dirty="0" err="1" smtClean="0">
                <a:latin typeface="+mj-lt"/>
              </a:rPr>
              <a:t>physical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experiments</a:t>
            </a:r>
            <a:r>
              <a:rPr lang="da-DK" sz="2100" dirty="0" smtClean="0">
                <a:latin typeface="+mj-lt"/>
              </a:rPr>
              <a:t> :</a:t>
            </a:r>
          </a:p>
          <a:p>
            <a:r>
              <a:rPr lang="da-DK" sz="2100" dirty="0" smtClean="0">
                <a:latin typeface="+mj-lt"/>
              </a:rPr>
              <a:t>In a </a:t>
            </a:r>
            <a:r>
              <a:rPr lang="da-DK" sz="2100" dirty="0" err="1" smtClean="0">
                <a:latin typeface="+mj-lt"/>
              </a:rPr>
              <a:t>body</a:t>
            </a:r>
            <a:r>
              <a:rPr lang="da-DK" sz="2100" dirty="0" smtClean="0">
                <a:latin typeface="+mj-lt"/>
              </a:rPr>
              <a:t> heat </a:t>
            </a:r>
            <a:r>
              <a:rPr lang="da-DK" sz="2100" dirty="0" err="1" smtClean="0">
                <a:latin typeface="+mj-lt"/>
              </a:rPr>
              <a:t>always</a:t>
            </a:r>
            <a:r>
              <a:rPr lang="da-DK" sz="2100" dirty="0" smtClean="0">
                <a:latin typeface="+mj-lt"/>
              </a:rPr>
              <a:t> flows in the </a:t>
            </a:r>
            <a:r>
              <a:rPr lang="da-DK" sz="2100" dirty="0" err="1" smtClean="0">
                <a:latin typeface="+mj-lt"/>
              </a:rPr>
              <a:t>direction</a:t>
            </a:r>
            <a:r>
              <a:rPr lang="da-DK" sz="2100" dirty="0" smtClean="0">
                <a:latin typeface="+mj-lt"/>
              </a:rPr>
              <a:t> from </a:t>
            </a:r>
            <a:r>
              <a:rPr lang="da-DK" sz="2100" dirty="0" err="1" smtClean="0">
                <a:latin typeface="+mj-lt"/>
              </a:rPr>
              <a:t>high</a:t>
            </a:r>
            <a:r>
              <a:rPr lang="da-DK" sz="2100" dirty="0" smtClean="0">
                <a:latin typeface="+mj-lt"/>
              </a:rPr>
              <a:t> to </a:t>
            </a:r>
            <a:r>
              <a:rPr lang="da-DK" sz="2100" dirty="0" err="1" smtClean="0">
                <a:latin typeface="+mj-lt"/>
              </a:rPr>
              <a:t>low</a:t>
            </a:r>
            <a:r>
              <a:rPr lang="da-DK" sz="2100" dirty="0" smtClean="0">
                <a:latin typeface="+mj-lt"/>
              </a:rPr>
              <a:t> temperature.</a:t>
            </a:r>
          </a:p>
          <a:p>
            <a:r>
              <a:rPr lang="da-DK" sz="2100" dirty="0" smtClean="0">
                <a:latin typeface="+mj-lt"/>
              </a:rPr>
              <a:t>The rate of the flow is proportional to the gradient of the temperature.</a:t>
            </a:r>
            <a:endParaRPr lang="da-DK" sz="2100" dirty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911" y="921233"/>
            <a:ext cx="2414689" cy="19680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/>
              <p:cNvSpPr/>
              <p:nvPr/>
            </p:nvSpPr>
            <p:spPr>
              <a:xfrm>
                <a:off x="518687" y="2992138"/>
                <a:ext cx="11537248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Let the temperature field </a:t>
                </a:r>
                <a:r>
                  <a:rPr lang="en-US" sz="2100" i="1" dirty="0" smtClean="0">
                    <a:latin typeface="+mj-lt"/>
                  </a:rPr>
                  <a:t>U</a:t>
                </a:r>
                <a:r>
                  <a:rPr lang="en-US" sz="2100" dirty="0" smtClean="0">
                    <a:latin typeface="+mj-lt"/>
                  </a:rPr>
                  <a:t>(</a:t>
                </a:r>
                <a:r>
                  <a:rPr lang="en-US" sz="2100" i="1" dirty="0" smtClean="0">
                    <a:latin typeface="+mj-lt"/>
                  </a:rPr>
                  <a:t>x, y, z, </a:t>
                </a:r>
                <a:r>
                  <a:rPr lang="en-US" sz="2100" i="1" dirty="0">
                    <a:latin typeface="+mj-lt"/>
                  </a:rPr>
                  <a:t>t</a:t>
                </a:r>
                <a:r>
                  <a:rPr lang="en-US" sz="2100" dirty="0">
                    <a:latin typeface="+mj-lt"/>
                  </a:rPr>
                  <a:t>)</a:t>
                </a:r>
                <a:r>
                  <a:rPr lang="en-US" sz="2100" i="1" dirty="0"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be </a:t>
                </a:r>
                <a:r>
                  <a:rPr lang="en-US" sz="2100" dirty="0">
                    <a:latin typeface="+mj-lt"/>
                  </a:rPr>
                  <a:t>a </a:t>
                </a:r>
                <a:r>
                  <a:rPr lang="en-US" sz="2100" dirty="0" smtClean="0">
                    <a:latin typeface="+mj-lt"/>
                  </a:rPr>
                  <a:t>function of </a:t>
                </a:r>
                <a:r>
                  <a:rPr lang="en-US" sz="2100" dirty="0">
                    <a:latin typeface="+mj-lt"/>
                  </a:rPr>
                  <a:t>space (</a:t>
                </a:r>
                <a:r>
                  <a:rPr lang="en-US" sz="2100" i="1" dirty="0">
                    <a:latin typeface="+mj-lt"/>
                  </a:rPr>
                  <a:t>x; y; z</a:t>
                </a:r>
                <a:r>
                  <a:rPr lang="en-US" sz="2100" dirty="0">
                    <a:latin typeface="+mj-lt"/>
                  </a:rPr>
                  <a:t>)</a:t>
                </a:r>
                <a:r>
                  <a:rPr lang="en-US" sz="2100" i="1" dirty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and time </a:t>
                </a:r>
                <a:r>
                  <a:rPr lang="en-US" sz="2100" i="1" dirty="0" smtClean="0">
                    <a:latin typeface="+mj-lt"/>
                  </a:rPr>
                  <a:t>t</a:t>
                </a:r>
                <a:r>
                  <a:rPr lang="en-US" sz="2100" dirty="0" smtClean="0">
                    <a:latin typeface="+mj-lt"/>
                  </a:rPr>
                  <a:t>.</a:t>
                </a:r>
              </a:p>
              <a:p>
                <a:r>
                  <a:rPr lang="en-US" sz="2100" dirty="0">
                    <a:latin typeface="+mj-lt"/>
                  </a:rPr>
                  <a:t>The velocity of the heat flow i.e. heat per time and area that is streaming in direction of </a:t>
                </a:r>
                <a14:m>
                  <m:oMath xmlns:m="http://schemas.openxmlformats.org/officeDocument/2006/math">
                    <m:r>
                      <a:rPr lang="da-DK" sz="2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latin typeface="+mj-lt"/>
                  </a:rPr>
                  <a:t> </a:t>
                </a:r>
              </a:p>
              <a:p>
                <a:r>
                  <a:rPr lang="en-US" sz="2100" dirty="0">
                    <a:latin typeface="+mj-lt"/>
                  </a:rPr>
                  <a:t>is given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sz="21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1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sz="2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da-DK" sz="2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a-DK" sz="2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a-DK" sz="2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a-DK" sz="2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a-DK" sz="2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a-DK" sz="2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a-DK" sz="2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da-DK" sz="2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a-DK" sz="2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a-DK" sz="2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 smtClean="0">
                  <a:latin typeface="+mj-lt"/>
                </a:endParaRPr>
              </a:p>
              <a:p>
                <a:endParaRPr lang="en-US" sz="2100" dirty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2100" dirty="0">
                    <a:latin typeface="+mj-lt"/>
                  </a:rPr>
                  <a:t> is the thermal conductivity</a:t>
                </a:r>
                <a:r>
                  <a:rPr lang="en-US" dirty="0"/>
                  <a:t>.</a:t>
                </a:r>
                <a:endParaRPr lang="da-DK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Rektange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7" y="2992138"/>
                <a:ext cx="11537248" cy="2031325"/>
              </a:xfrm>
              <a:prstGeom prst="rect">
                <a:avLst/>
              </a:prstGeom>
              <a:blipFill>
                <a:blip r:embed="rId3"/>
                <a:stretch>
                  <a:fillRect l="-634" t="-1802" b="-5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Billed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911" y="924646"/>
            <a:ext cx="2580870" cy="2016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felt 13"/>
              <p:cNvSpPr txBox="1"/>
              <p:nvPr/>
            </p:nvSpPr>
            <p:spPr>
              <a:xfrm>
                <a:off x="8838882" y="3962418"/>
                <a:ext cx="13773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da-DK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heat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a-DK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  <m:r>
                                <a:rPr lang="da-DK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da-DK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area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kstfel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882" y="3962418"/>
                <a:ext cx="1377300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Modelling</a:t>
            </a:r>
            <a:r>
              <a:rPr lang="da-DK" sz="3200" dirty="0" smtClean="0"/>
              <a:t> of heat flow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280570" y="1220164"/>
                <a:ext cx="11537248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Let </a:t>
                </a:r>
                <a:r>
                  <a:rPr lang="en-US" sz="2100" i="1" dirty="0" smtClean="0">
                    <a:latin typeface="+mj-lt"/>
                  </a:rPr>
                  <a:t>T</a:t>
                </a:r>
                <a:r>
                  <a:rPr lang="en-US" sz="2100" dirty="0" smtClean="0">
                    <a:latin typeface="+mj-lt"/>
                  </a:rPr>
                  <a:t> be a closed </a:t>
                </a:r>
                <a:r>
                  <a:rPr lang="en-US" sz="2100" dirty="0">
                    <a:latin typeface="+mj-lt"/>
                  </a:rPr>
                  <a:t>and bounded region </a:t>
                </a:r>
                <a:r>
                  <a:rPr lang="en-US" sz="2100" dirty="0" smtClean="0">
                    <a:latin typeface="+mj-lt"/>
                  </a:rPr>
                  <a:t>with </a:t>
                </a:r>
                <a:r>
                  <a:rPr lang="en-US" sz="2100" dirty="0">
                    <a:latin typeface="+mj-lt"/>
                  </a:rPr>
                  <a:t>boundary surface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and with outwards </a:t>
                </a:r>
                <a:r>
                  <a:rPr lang="en-US" sz="2100" dirty="0">
                    <a:latin typeface="+mj-lt"/>
                  </a:rPr>
                  <a:t>pointing unit surface normal </a:t>
                </a:r>
                <a:r>
                  <a:rPr lang="en-US" sz="2100" dirty="0" smtClean="0">
                    <a:latin typeface="+mj-lt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100" dirty="0" smtClean="0">
                    <a:latin typeface="+mj-lt"/>
                  </a:rPr>
                  <a:t>. And assume </a:t>
                </a:r>
                <a:r>
                  <a:rPr lang="en-US" sz="2100" dirty="0">
                    <a:latin typeface="+mj-lt"/>
                  </a:rPr>
                  <a:t>that </a:t>
                </a:r>
                <a:r>
                  <a:rPr lang="en-US" sz="2100" i="1" dirty="0">
                    <a:latin typeface="+mj-lt"/>
                  </a:rPr>
                  <a:t>T </a:t>
                </a:r>
                <a:r>
                  <a:rPr lang="en-US" sz="2100" dirty="0">
                    <a:latin typeface="+mj-lt"/>
                  </a:rPr>
                  <a:t>does not contain any heat sources or sinks. 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1220164"/>
                <a:ext cx="11537248" cy="738664"/>
              </a:xfrm>
              <a:prstGeom prst="rect">
                <a:avLst/>
              </a:prstGeom>
              <a:blipFill>
                <a:blip r:embed="rId2"/>
                <a:stretch>
                  <a:fillRect l="-634" t="-4959" b="-16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22" y="2627847"/>
            <a:ext cx="5162550" cy="581025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572" y="2656422"/>
            <a:ext cx="3667125" cy="55245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349" y="3391326"/>
            <a:ext cx="3543300" cy="590550"/>
          </a:xfrm>
          <a:prstGeom prst="rect">
            <a:avLst/>
          </a:prstGeom>
        </p:spPr>
      </p:pic>
      <p:sp>
        <p:nvSpPr>
          <p:cNvPr id="18" name="Rektangel 17"/>
          <p:cNvSpPr/>
          <p:nvPr/>
        </p:nvSpPr>
        <p:spPr>
          <a:xfrm>
            <a:off x="280570" y="2218928"/>
            <a:ext cx="1153724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</a:t>
            </a:r>
            <a:r>
              <a:rPr lang="en-US" sz="2100" dirty="0">
                <a:latin typeface="+mj-lt"/>
              </a:rPr>
              <a:t>amount of heat leaving </a:t>
            </a:r>
            <a:r>
              <a:rPr lang="en-US" sz="2100" i="1" dirty="0">
                <a:latin typeface="+mj-lt"/>
              </a:rPr>
              <a:t>T</a:t>
            </a:r>
            <a:r>
              <a:rPr lang="en-US" sz="2100" dirty="0">
                <a:latin typeface="+mj-lt"/>
              </a:rPr>
              <a:t> per time is given </a:t>
            </a:r>
            <a:r>
              <a:rPr lang="en-US" sz="2100" dirty="0" smtClean="0">
                <a:latin typeface="+mj-lt"/>
              </a:rPr>
              <a:t>as:</a:t>
            </a:r>
          </a:p>
          <a:p>
            <a:endParaRPr lang="en-US" sz="2100" dirty="0" smtClean="0">
              <a:latin typeface="+mj-lt"/>
            </a:endParaRPr>
          </a:p>
          <a:p>
            <a:endParaRPr lang="da-DK" sz="2100" dirty="0">
              <a:latin typeface="+mj-lt"/>
            </a:endParaRPr>
          </a:p>
        </p:txBody>
      </p:sp>
      <p:grpSp>
        <p:nvGrpSpPr>
          <p:cNvPr id="20" name="Gruppe 19"/>
          <p:cNvGrpSpPr/>
          <p:nvPr/>
        </p:nvGrpSpPr>
        <p:grpSpPr>
          <a:xfrm>
            <a:off x="280570" y="3989583"/>
            <a:ext cx="4599523" cy="714375"/>
            <a:chOff x="424653" y="5145212"/>
            <a:chExt cx="4599523" cy="714375"/>
          </a:xfrm>
        </p:grpSpPr>
        <p:sp>
          <p:nvSpPr>
            <p:cNvPr id="10" name="Rektangel 9"/>
            <p:cNvSpPr/>
            <p:nvPr/>
          </p:nvSpPr>
          <p:spPr>
            <a:xfrm>
              <a:off x="424653" y="5264912"/>
              <a:ext cx="4599523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 smtClean="0">
                  <a:latin typeface="+mj-lt"/>
                </a:rPr>
                <a:t>Laplace operator : </a:t>
              </a:r>
            </a:p>
          </p:txBody>
        </p:sp>
        <p:pic>
          <p:nvPicPr>
            <p:cNvPr id="19" name="Billed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91148" y="5145212"/>
              <a:ext cx="2219325" cy="714375"/>
            </a:xfrm>
            <a:prstGeom prst="rect">
              <a:avLst/>
            </a:prstGeom>
          </p:spPr>
        </p:pic>
      </p:grpSp>
      <p:sp>
        <p:nvSpPr>
          <p:cNvPr id="17" name="Rektangel 16"/>
          <p:cNvSpPr/>
          <p:nvPr/>
        </p:nvSpPr>
        <p:spPr>
          <a:xfrm>
            <a:off x="19832" y="4139022"/>
            <a:ext cx="118420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Gauss divergence 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theorem </a:t>
            </a:r>
            <a:r>
              <a:rPr lang="en-US" sz="2100" dirty="0" smtClean="0">
                <a:latin typeface="+mj-lt"/>
              </a:rPr>
              <a:t>:</a:t>
            </a:r>
            <a:endParaRPr lang="en-US" sz="2100" dirty="0" smtClean="0">
              <a:solidFill>
                <a:srgbClr val="3333FF"/>
              </a:solidFill>
              <a:latin typeface="+mj-lt"/>
            </a:endParaRPr>
          </a:p>
        </p:txBody>
      </p:sp>
      <p:pic>
        <p:nvPicPr>
          <p:cNvPr id="21" name="Billed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9170" y="3950798"/>
            <a:ext cx="4445539" cy="694616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1863946"/>
            <a:ext cx="1689590" cy="2482825"/>
          </a:xfrm>
          <a:prstGeom prst="rect">
            <a:avLst/>
          </a:prstGeom>
        </p:spPr>
      </p:pic>
      <p:sp>
        <p:nvSpPr>
          <p:cNvPr id="22" name="Ellipse 21">
            <a:hlinkClick r:id="rId9" action="ppaction://hlinksldjump"/>
          </p:cNvPr>
          <p:cNvSpPr/>
          <p:nvPr/>
        </p:nvSpPr>
        <p:spPr>
          <a:xfrm flipH="1">
            <a:off x="11618685" y="6410233"/>
            <a:ext cx="243192" cy="2334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Modelling</a:t>
            </a:r>
            <a:r>
              <a:rPr lang="da-DK" sz="3200" dirty="0" smtClean="0"/>
              <a:t> of heat flow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134542" y="1070402"/>
                <a:ext cx="11537248" cy="2077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The total amount of heat in </a:t>
                </a:r>
                <a:r>
                  <a:rPr lang="en-US" sz="2100" dirty="0">
                    <a:latin typeface="+mj-lt"/>
                  </a:rPr>
                  <a:t>the region </a:t>
                </a:r>
                <a:r>
                  <a:rPr lang="en-US" sz="2100" i="1" dirty="0">
                    <a:latin typeface="+mj-lt"/>
                  </a:rPr>
                  <a:t>T</a:t>
                </a:r>
                <a:r>
                  <a:rPr lang="en-US" sz="2100" dirty="0"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is:</a:t>
                </a:r>
              </a:p>
              <a:p>
                <a:r>
                  <a:rPr lang="en-US" sz="2100" dirty="0" smtClean="0">
                    <a:latin typeface="+mj-lt"/>
                  </a:rPr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100" dirty="0">
                    <a:latin typeface="+mj-lt"/>
                  </a:rPr>
                  <a:t>: the speciﬁc heat of the </a:t>
                </a:r>
                <a:r>
                  <a:rPr lang="en-US" sz="2100" dirty="0" smtClean="0">
                    <a:latin typeface="+mj-lt"/>
                  </a:rPr>
                  <a:t>material</a:t>
                </a:r>
              </a:p>
              <a:p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latin typeface="+mj-lt"/>
                  </a:rPr>
                  <a:t>: the density of the material</a:t>
                </a:r>
              </a:p>
              <a:p>
                <a:r>
                  <a:rPr lang="en-US" sz="2100" dirty="0" smtClean="0">
                    <a:latin typeface="+mj-lt"/>
                  </a:rPr>
                  <a:t> </a:t>
                </a:r>
              </a:p>
              <a:p>
                <a:endParaRPr lang="da-DK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2" y="1070402"/>
                <a:ext cx="11537248" cy="2077492"/>
              </a:xfrm>
              <a:prstGeom prst="rect">
                <a:avLst/>
              </a:prstGeom>
              <a:blipFill>
                <a:blip r:embed="rId2"/>
                <a:stretch>
                  <a:fillRect l="-634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ktangel 17"/>
          <p:cNvSpPr/>
          <p:nvPr/>
        </p:nvSpPr>
        <p:spPr>
          <a:xfrm>
            <a:off x="134541" y="3185118"/>
            <a:ext cx="114413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rate </a:t>
            </a:r>
            <a:r>
              <a:rPr lang="en-US" sz="2100" dirty="0">
                <a:latin typeface="+mj-lt"/>
              </a:rPr>
              <a:t>of change of the total amount of heat</a:t>
            </a:r>
            <a:r>
              <a:rPr lang="en-US" sz="2100" i="1" dirty="0">
                <a:latin typeface="+mj-lt"/>
              </a:rPr>
              <a:t> H </a:t>
            </a:r>
            <a:r>
              <a:rPr lang="en-US" sz="2100" dirty="0" smtClean="0">
                <a:latin typeface="+mj-lt"/>
              </a:rPr>
              <a:t>is:</a:t>
            </a:r>
            <a:endParaRPr lang="da-DK" sz="2100" dirty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064" y="1033955"/>
            <a:ext cx="1689590" cy="2482825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800" y="872548"/>
            <a:ext cx="3156888" cy="8075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ktangel 21"/>
              <p:cNvSpPr/>
              <p:nvPr/>
            </p:nvSpPr>
            <p:spPr>
              <a:xfrm>
                <a:off x="116678" y="2620355"/>
                <a:ext cx="5398762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Assume </a:t>
                </a:r>
                <a:r>
                  <a:rPr lang="da-DK" sz="2100" dirty="0" err="1" smtClean="0">
                    <a:latin typeface="+mj-lt"/>
                  </a:rPr>
                  <a:t>that</a:t>
                </a:r>
                <a:r>
                  <a:rPr lang="da-DK" sz="2100" dirty="0" smtClean="0">
                    <a:latin typeface="+mj-lt"/>
                  </a:rPr>
                  <a:t> the </a:t>
                </a:r>
                <a:r>
                  <a:rPr lang="da-DK" sz="2100" dirty="0" err="1" smtClean="0">
                    <a:latin typeface="+mj-lt"/>
                  </a:rPr>
                  <a:t>density</a:t>
                </a:r>
                <a:r>
                  <a:rPr lang="da-DK" sz="2100" dirty="0" smtClean="0">
                    <a:latin typeface="+mj-lt"/>
                  </a:rPr>
                  <a:t> is a </a:t>
                </a:r>
                <a:r>
                  <a:rPr lang="da-DK" sz="2100" dirty="0" err="1" smtClean="0">
                    <a:latin typeface="+mj-lt"/>
                  </a:rPr>
                  <a:t>constant</a:t>
                </a:r>
                <a:r>
                  <a:rPr lang="da-DK" sz="2100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a-DK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da-DK" sz="2100" dirty="0" smtClean="0">
                    <a:latin typeface="+mj-lt"/>
                  </a:rPr>
                  <a:t> 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2" name="Rektange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78" y="2620355"/>
                <a:ext cx="5398762" cy="415498"/>
              </a:xfrm>
              <a:prstGeom prst="rect">
                <a:avLst/>
              </a:prstGeom>
              <a:blipFill>
                <a:blip r:embed="rId5"/>
                <a:stretch>
                  <a:fillRect l="-1354" t="-14706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Billed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070" y="3105458"/>
            <a:ext cx="3071939" cy="640835"/>
          </a:xfrm>
          <a:prstGeom prst="rect">
            <a:avLst/>
          </a:prstGeom>
        </p:spPr>
      </p:pic>
      <p:sp>
        <p:nvSpPr>
          <p:cNvPr id="23" name="Rektangel 22"/>
          <p:cNvSpPr/>
          <p:nvPr/>
        </p:nvSpPr>
        <p:spPr>
          <a:xfrm>
            <a:off x="134541" y="4118557"/>
            <a:ext cx="114413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+mj-lt"/>
              </a:rPr>
              <a:t>The heat entering </a:t>
            </a:r>
            <a:r>
              <a:rPr lang="en-US" sz="2100" i="1" dirty="0" smtClean="0">
                <a:latin typeface="+mj-lt"/>
              </a:rPr>
              <a:t>T </a:t>
            </a:r>
            <a:r>
              <a:rPr lang="en-US" sz="2100" dirty="0" smtClean="0">
                <a:latin typeface="+mj-lt"/>
              </a:rPr>
              <a:t>must be:                                                       </a:t>
            </a:r>
          </a:p>
        </p:txBody>
      </p:sp>
      <p:pic>
        <p:nvPicPr>
          <p:cNvPr id="15" name="Billed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3237" y="4034835"/>
            <a:ext cx="3167176" cy="1041696"/>
          </a:xfrm>
          <a:prstGeom prst="rect">
            <a:avLst/>
          </a:prstGeom>
        </p:spPr>
      </p:pic>
      <p:pic>
        <p:nvPicPr>
          <p:cNvPr id="16" name="Billed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3020" y="4113676"/>
            <a:ext cx="3322680" cy="611795"/>
          </a:xfrm>
          <a:prstGeom prst="rect">
            <a:avLst/>
          </a:prstGeom>
          <a:ln w="19050">
            <a:solidFill>
              <a:srgbClr val="3333FF"/>
            </a:solidFill>
          </a:ln>
        </p:spPr>
      </p:pic>
      <p:sp>
        <p:nvSpPr>
          <p:cNvPr id="25" name="Rektangel 24"/>
          <p:cNvSpPr/>
          <p:nvPr/>
        </p:nvSpPr>
        <p:spPr>
          <a:xfrm>
            <a:off x="182479" y="5321723"/>
            <a:ext cx="114413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Hence:                      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ktangel 25"/>
              <p:cNvSpPr/>
              <p:nvPr/>
            </p:nvSpPr>
            <p:spPr>
              <a:xfrm>
                <a:off x="6852806" y="4218489"/>
                <a:ext cx="4876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ktange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806" y="4218489"/>
                <a:ext cx="4876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Billed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8488" y="5477874"/>
            <a:ext cx="5066633" cy="665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ktangel 27"/>
              <p:cNvSpPr/>
              <p:nvPr/>
            </p:nvSpPr>
            <p:spPr>
              <a:xfrm>
                <a:off x="6848862" y="5533025"/>
                <a:ext cx="4876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ktange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862" y="5533025"/>
                <a:ext cx="48763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Billed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07654" y="5429108"/>
            <a:ext cx="4181475" cy="704850"/>
          </a:xfrm>
          <a:prstGeom prst="rect">
            <a:avLst/>
          </a:prstGeom>
        </p:spPr>
      </p:pic>
      <p:sp>
        <p:nvSpPr>
          <p:cNvPr id="20" name="Ellipse 19">
            <a:hlinkClick r:id="rId13" action="ppaction://hlinksldjump"/>
          </p:cNvPr>
          <p:cNvSpPr/>
          <p:nvPr/>
        </p:nvSpPr>
        <p:spPr>
          <a:xfrm flipH="1">
            <a:off x="5253981" y="6184119"/>
            <a:ext cx="243192" cy="233464"/>
          </a:xfrm>
          <a:prstGeom prst="ellipse">
            <a:avLst/>
          </a:prstGeom>
          <a:noFill/>
          <a:ln w="254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rgbClr val="00FFFF"/>
                </a:solidFill>
                <a:latin typeface="+mj-lt"/>
              </a:rPr>
              <a:t>4</a:t>
            </a:r>
            <a:endParaRPr lang="en-US" dirty="0">
              <a:solidFill>
                <a:srgbClr val="00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372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90889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Modelling</a:t>
            </a:r>
            <a:r>
              <a:rPr lang="da-DK" sz="3200" dirty="0" smtClean="0"/>
              <a:t> of heat flow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34541" y="2679279"/>
            <a:ext cx="227791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3333FF"/>
                </a:solidFill>
                <a:latin typeface="+mj-lt"/>
              </a:rPr>
              <a:t>The 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heat equation</a:t>
            </a:r>
            <a:r>
              <a:rPr lang="en-US" sz="2100" dirty="0" smtClean="0">
                <a:latin typeface="+mj-lt"/>
              </a:rPr>
              <a:t>:</a:t>
            </a:r>
            <a:endParaRPr lang="da-DK" sz="2100" dirty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663" y="196454"/>
            <a:ext cx="1689590" cy="2482825"/>
          </a:xfrm>
          <a:prstGeom prst="rect">
            <a:avLst/>
          </a:prstGeom>
        </p:spPr>
      </p:pic>
      <p:sp>
        <p:nvSpPr>
          <p:cNvPr id="22" name="Rektangel 21"/>
          <p:cNvSpPr/>
          <p:nvPr/>
        </p:nvSpPr>
        <p:spPr>
          <a:xfrm>
            <a:off x="134541" y="1008128"/>
            <a:ext cx="375652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For the </a:t>
            </a:r>
            <a:r>
              <a:rPr lang="da-DK" sz="2100" dirty="0" err="1" smtClean="0">
                <a:latin typeface="+mj-lt"/>
              </a:rPr>
              <a:t>closed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bounded</a:t>
            </a:r>
            <a:r>
              <a:rPr lang="da-DK" sz="2100" dirty="0" smtClean="0">
                <a:latin typeface="+mj-lt"/>
              </a:rPr>
              <a:t> region </a:t>
            </a:r>
            <a:r>
              <a:rPr lang="da-DK" sz="2100" i="1" dirty="0" smtClean="0">
                <a:latin typeface="+mj-lt"/>
              </a:rPr>
              <a:t>T</a:t>
            </a:r>
            <a:r>
              <a:rPr lang="da-DK" sz="2100" dirty="0" smtClean="0">
                <a:latin typeface="+mj-lt"/>
              </a:rPr>
              <a:t>:</a:t>
            </a:r>
            <a:endParaRPr lang="en-US" sz="2100" i="1" dirty="0" smtClean="0">
              <a:latin typeface="+mj-lt"/>
            </a:endParaRPr>
          </a:p>
        </p:txBody>
      </p:sp>
      <p:sp>
        <p:nvSpPr>
          <p:cNvPr id="23" name="Rektangel 22"/>
          <p:cNvSpPr/>
          <p:nvPr/>
        </p:nvSpPr>
        <p:spPr>
          <a:xfrm>
            <a:off x="134541" y="3509969"/>
            <a:ext cx="1144137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The solution is the temperature at a given point and at given time</a:t>
            </a:r>
            <a:endParaRPr lang="en-US" sz="2100" dirty="0" smtClean="0">
              <a:latin typeface="+mj-lt"/>
            </a:endParaRPr>
          </a:p>
        </p:txBody>
      </p:sp>
      <p:pic>
        <p:nvPicPr>
          <p:cNvPr id="29" name="Billed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032" y="910990"/>
            <a:ext cx="4181475" cy="704850"/>
          </a:xfrm>
          <a:prstGeom prst="rect">
            <a:avLst/>
          </a:prstGeom>
        </p:spPr>
      </p:pic>
      <p:sp>
        <p:nvSpPr>
          <p:cNvPr id="20" name="Rektangel 19"/>
          <p:cNvSpPr/>
          <p:nvPr/>
        </p:nvSpPr>
        <p:spPr>
          <a:xfrm>
            <a:off x="134541" y="1879314"/>
            <a:ext cx="8163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>
                <a:latin typeface="+mj-lt"/>
              </a:rPr>
              <a:t>i</a:t>
            </a:r>
            <a:r>
              <a:rPr lang="da-DK" sz="2100" dirty="0" smtClean="0">
                <a:latin typeface="+mj-lt"/>
              </a:rPr>
              <a:t>t is </a:t>
            </a:r>
            <a:r>
              <a:rPr lang="da-DK" sz="2100" dirty="0" err="1" smtClean="0">
                <a:latin typeface="+mj-lt"/>
              </a:rPr>
              <a:t>then</a:t>
            </a:r>
            <a:r>
              <a:rPr lang="da-DK" sz="2100" dirty="0" smtClean="0">
                <a:latin typeface="+mj-lt"/>
              </a:rPr>
              <a:t> a </a:t>
            </a:r>
            <a:r>
              <a:rPr lang="da-DK" sz="2100" dirty="0" err="1" smtClean="0">
                <a:latin typeface="+mj-lt"/>
              </a:rPr>
              <a:t>necessity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that</a:t>
            </a:r>
            <a:r>
              <a:rPr lang="da-DK" sz="2100" dirty="0" smtClean="0">
                <a:latin typeface="+mj-lt"/>
              </a:rPr>
              <a:t>:                                                    or</a:t>
            </a:r>
            <a:endParaRPr lang="en-US" sz="2100" i="1" dirty="0" smtClean="0">
              <a:latin typeface="+mj-lt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753" y="1819432"/>
            <a:ext cx="2819400" cy="552450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458" y="1677714"/>
            <a:ext cx="2162175" cy="685800"/>
          </a:xfrm>
          <a:prstGeom prst="rect">
            <a:avLst/>
          </a:prstGeom>
        </p:spPr>
      </p:pic>
      <p:pic>
        <p:nvPicPr>
          <p:cNvPr id="24" name="Billed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753" y="2505070"/>
            <a:ext cx="2410073" cy="764428"/>
          </a:xfrm>
          <a:prstGeom prst="rect">
            <a:avLst/>
          </a:prstGeom>
        </p:spPr>
      </p:pic>
      <p:sp>
        <p:nvSpPr>
          <p:cNvPr id="30" name="Rektangel 29"/>
          <p:cNvSpPr/>
          <p:nvPr/>
        </p:nvSpPr>
        <p:spPr>
          <a:xfrm>
            <a:off x="134539" y="4714416"/>
            <a:ext cx="8163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latin typeface="+mj-lt"/>
              </a:rPr>
              <a:t>Steady</a:t>
            </a:r>
            <a:r>
              <a:rPr lang="da-DK" sz="2100" dirty="0" smtClean="0">
                <a:latin typeface="+mj-lt"/>
              </a:rPr>
              <a:t> heat </a:t>
            </a:r>
            <a:r>
              <a:rPr lang="da-DK" sz="2100" dirty="0" smtClean="0">
                <a:latin typeface="+mj-lt"/>
              </a:rPr>
              <a:t>flow; </a:t>
            </a:r>
            <a:r>
              <a:rPr lang="da-DK" sz="2100" dirty="0" smtClean="0">
                <a:latin typeface="+mj-lt"/>
              </a:rPr>
              <a:t>with </a:t>
            </a:r>
            <a:r>
              <a:rPr lang="da-DK" sz="2100" dirty="0" err="1" smtClean="0">
                <a:latin typeface="+mj-lt"/>
              </a:rPr>
              <a:t>no</a:t>
            </a:r>
            <a:r>
              <a:rPr lang="da-DK" sz="2100" dirty="0" smtClean="0">
                <a:latin typeface="+mj-lt"/>
              </a:rPr>
              <a:t> time </a:t>
            </a:r>
            <a:r>
              <a:rPr lang="da-DK" sz="2100" dirty="0" err="1" smtClean="0">
                <a:latin typeface="+mj-lt"/>
              </a:rPr>
              <a:t>dependency</a:t>
            </a:r>
            <a:r>
              <a:rPr lang="da-DK" sz="2100" dirty="0" smtClean="0">
                <a:latin typeface="+mj-lt"/>
              </a:rPr>
              <a:t>:</a:t>
            </a:r>
            <a:endParaRPr lang="en-US" sz="2100" i="1" dirty="0" smtClean="0">
              <a:latin typeface="+mj-lt"/>
            </a:endParaRPr>
          </a:p>
        </p:txBody>
      </p:sp>
      <p:pic>
        <p:nvPicPr>
          <p:cNvPr id="31" name="Billed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745" y="4506667"/>
            <a:ext cx="3165350" cy="761424"/>
          </a:xfrm>
          <a:prstGeom prst="rect">
            <a:avLst/>
          </a:prstGeom>
        </p:spPr>
      </p:pic>
      <p:sp>
        <p:nvSpPr>
          <p:cNvPr id="32" name="Rektangel 31"/>
          <p:cNvSpPr/>
          <p:nvPr/>
        </p:nvSpPr>
        <p:spPr>
          <a:xfrm>
            <a:off x="105357" y="5435014"/>
            <a:ext cx="53810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The heat </a:t>
            </a:r>
            <a:r>
              <a:rPr lang="da-DK" sz="2100" dirty="0" err="1" smtClean="0">
                <a:latin typeface="+mj-lt"/>
              </a:rPr>
              <a:t>equation</a:t>
            </a:r>
            <a:r>
              <a:rPr lang="da-DK" sz="2100" dirty="0" smtClean="0">
                <a:latin typeface="+mj-lt"/>
              </a:rPr>
              <a:t> is </a:t>
            </a:r>
            <a:r>
              <a:rPr lang="da-DK" sz="2100" dirty="0" err="1" smtClean="0">
                <a:latin typeface="+mj-lt"/>
              </a:rPr>
              <a:t>then</a:t>
            </a:r>
            <a:r>
              <a:rPr lang="da-DK" sz="2100" dirty="0" smtClean="0">
                <a:latin typeface="+mj-lt"/>
              </a:rPr>
              <a:t> a </a:t>
            </a:r>
            <a:r>
              <a:rPr lang="da-DK" sz="2100" dirty="0" err="1" smtClean="0">
                <a:latin typeface="+mj-lt"/>
              </a:rPr>
              <a:t>Laplace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equation</a:t>
            </a:r>
            <a:r>
              <a:rPr lang="da-DK" sz="2100" dirty="0" smtClean="0">
                <a:latin typeface="+mj-lt"/>
              </a:rPr>
              <a:t>:</a:t>
            </a:r>
            <a:endParaRPr lang="en-US" sz="2100" i="1" dirty="0" smtClean="0">
              <a:latin typeface="+mj-lt"/>
            </a:endParaRPr>
          </a:p>
        </p:txBody>
      </p:sp>
      <p:pic>
        <p:nvPicPr>
          <p:cNvPr id="33" name="Billed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0442" y="5428703"/>
            <a:ext cx="1278255" cy="356235"/>
          </a:xfrm>
          <a:prstGeom prst="rect">
            <a:avLst/>
          </a:prstGeom>
        </p:spPr>
      </p:pic>
      <p:sp>
        <p:nvSpPr>
          <p:cNvPr id="34" name="Rektangel 33"/>
          <p:cNvSpPr/>
          <p:nvPr/>
        </p:nvSpPr>
        <p:spPr>
          <a:xfrm>
            <a:off x="134540" y="4188826"/>
            <a:ext cx="8163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Special case:</a:t>
            </a:r>
            <a:endParaRPr lang="en-US" sz="21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9351528" y="1769088"/>
                <a:ext cx="1115625" cy="613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28" y="1769088"/>
                <a:ext cx="1115625" cy="613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7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30" grpId="0"/>
      <p:bldP spid="32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Potential </a:t>
            </a:r>
            <a:r>
              <a:rPr lang="da-DK" sz="3200" dirty="0" err="1" smtClean="0"/>
              <a:t>theory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324" y="652641"/>
            <a:ext cx="1689590" cy="2482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ktangel 21"/>
              <p:cNvSpPr/>
              <p:nvPr/>
            </p:nvSpPr>
            <p:spPr>
              <a:xfrm>
                <a:off x="87524" y="1261510"/>
                <a:ext cx="9751783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Potential theory is the </a:t>
                </a:r>
                <a:r>
                  <a:rPr lang="en-US" sz="2100" dirty="0">
                    <a:latin typeface="+mj-lt"/>
                  </a:rPr>
                  <a:t>theory of solving the Laplace equation for a scalar </a:t>
                </a:r>
                <a:r>
                  <a:rPr lang="en-US" sz="2100" dirty="0" smtClean="0">
                    <a:latin typeface="+mj-lt"/>
                  </a:rPr>
                  <a:t>ﬁeld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a-DK" sz="2100" b="0" dirty="0" smtClean="0"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				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2" name="Rektange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4" y="1261510"/>
                <a:ext cx="9751783" cy="738664"/>
              </a:xfrm>
              <a:prstGeom prst="rect">
                <a:avLst/>
              </a:prstGeom>
              <a:blipFill>
                <a:blip r:embed="rId3"/>
                <a:stretch>
                  <a:fillRect l="-750" t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ktangel 22"/>
              <p:cNvSpPr/>
              <p:nvPr/>
            </p:nvSpPr>
            <p:spPr>
              <a:xfrm>
                <a:off x="106980" y="2408329"/>
                <a:ext cx="11441373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A solution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da-DK" sz="2100" dirty="0" smtClean="0">
                    <a:latin typeface="+mj-lt"/>
                  </a:rPr>
                  <a:t> is </a:t>
                </a:r>
                <a:r>
                  <a:rPr lang="da-DK" sz="2100" dirty="0" err="1" smtClean="0">
                    <a:latin typeface="+mj-lt"/>
                  </a:rPr>
                  <a:t>called</a:t>
                </a:r>
                <a:r>
                  <a:rPr lang="da-DK" sz="2100" dirty="0" smtClean="0">
                    <a:latin typeface="+mj-lt"/>
                  </a:rPr>
                  <a:t> the a </a:t>
                </a:r>
                <a:r>
                  <a:rPr lang="da-DK" sz="2100" dirty="0" err="1" smtClean="0">
                    <a:latin typeface="+mj-lt"/>
                  </a:rPr>
                  <a:t>harmonic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function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3" name="Rektange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0" y="2408329"/>
                <a:ext cx="11441373" cy="415498"/>
              </a:xfrm>
              <a:prstGeom prst="rect">
                <a:avLst/>
              </a:prstGeom>
              <a:blipFill>
                <a:blip r:embed="rId4"/>
                <a:stretch>
                  <a:fillRect l="-640" t="-14706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Billed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932" y="1786656"/>
            <a:ext cx="1383030" cy="461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ktangel 33"/>
              <p:cNvSpPr/>
              <p:nvPr/>
            </p:nvSpPr>
            <p:spPr>
              <a:xfrm>
                <a:off x="87524" y="3090016"/>
                <a:ext cx="11441373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An </a:t>
                </a:r>
                <a:r>
                  <a:rPr lang="da-DK" sz="2100" dirty="0" err="1" smtClean="0">
                    <a:latin typeface="+mj-lt"/>
                  </a:rPr>
                  <a:t>example</a:t>
                </a:r>
                <a:r>
                  <a:rPr lang="da-DK" sz="2100" dirty="0" smtClean="0">
                    <a:latin typeface="+mj-lt"/>
                  </a:rPr>
                  <a:t> of a </a:t>
                </a:r>
                <a:r>
                  <a:rPr lang="da-DK" sz="2100" dirty="0" err="1" smtClean="0">
                    <a:latin typeface="+mj-lt"/>
                  </a:rPr>
                  <a:t>harmonic</a:t>
                </a:r>
                <a:r>
                  <a:rPr lang="da-DK" sz="2100" dirty="0" smtClean="0">
                    <a:latin typeface="+mj-lt"/>
                  </a:rPr>
                  <a:t> solution is the </a:t>
                </a:r>
                <a:r>
                  <a:rPr lang="da-DK" sz="2100" dirty="0" err="1" smtClean="0">
                    <a:latin typeface="+mj-lt"/>
                  </a:rPr>
                  <a:t>scalar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field</a:t>
                </a:r>
                <a:r>
                  <a:rPr lang="da-DK" sz="21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4" name="Rektange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4" y="3090016"/>
                <a:ext cx="11441373" cy="415498"/>
              </a:xfrm>
              <a:prstGeom prst="rect">
                <a:avLst/>
              </a:prstGeom>
              <a:blipFill>
                <a:blip r:embed="rId6"/>
                <a:stretch>
                  <a:fillRect l="-639" t="-14706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hlinkClick r:id="rId7" action="ppaction://hlinksldjump"/>
          </p:cNvPr>
          <p:cNvSpPr/>
          <p:nvPr/>
        </p:nvSpPr>
        <p:spPr>
          <a:xfrm>
            <a:off x="11528897" y="6250761"/>
            <a:ext cx="194553" cy="21117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7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Green’s</a:t>
            </a:r>
            <a:r>
              <a:rPr lang="da-DK" sz="3200" dirty="0"/>
              <a:t> </a:t>
            </a:r>
            <a:r>
              <a:rPr lang="da-DK" sz="3200" dirty="0" err="1"/>
              <a:t>ﬁrst</a:t>
            </a:r>
            <a:r>
              <a:rPr lang="da-DK" sz="3200" dirty="0"/>
              <a:t> </a:t>
            </a:r>
            <a:r>
              <a:rPr lang="da-DK" sz="3200" dirty="0" err="1" smtClean="0"/>
              <a:t>formula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325" y="496310"/>
            <a:ext cx="1689590" cy="2482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ktangel 21"/>
              <p:cNvSpPr/>
              <p:nvPr/>
            </p:nvSpPr>
            <p:spPr>
              <a:xfrm>
                <a:off x="87524" y="1209311"/>
                <a:ext cx="9751783" cy="9009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Given the diﬀerentiable </a:t>
                </a:r>
                <a:r>
                  <a:rPr lang="en-US" sz="2100" dirty="0">
                    <a:latin typeface="+mj-lt"/>
                  </a:rPr>
                  <a:t>scalar </a:t>
                </a:r>
                <a:r>
                  <a:rPr lang="en-US" sz="2100" dirty="0" smtClean="0">
                    <a:latin typeface="+mj-lt"/>
                  </a:rPr>
                  <a:t>ﬁelds:	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1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100" dirty="0">
                    <a:latin typeface="+mj-lt"/>
                  </a:rPr>
                  <a:t> </a:t>
                </a:r>
                <a:endParaRPr lang="en-US" sz="2100" dirty="0" smtClean="0">
                  <a:latin typeface="+mj-lt"/>
                </a:endParaRPr>
              </a:p>
              <a:p>
                <a:endParaRPr lang="da-DK" sz="800" b="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Given the </a:t>
                </a:r>
                <a:r>
                  <a:rPr lang="en-US" sz="2100" dirty="0">
                    <a:latin typeface="+mj-lt"/>
                  </a:rPr>
                  <a:t>diﬀerentiable </a:t>
                </a:r>
                <a:r>
                  <a:rPr lang="en-US" sz="2100" dirty="0" smtClean="0">
                    <a:latin typeface="+mj-lt"/>
                  </a:rPr>
                  <a:t>vector field: 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da-DK" sz="2100" dirty="0" smtClean="0">
                    <a:latin typeface="+mj-lt"/>
                  </a:rPr>
                  <a:t>			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2" name="Rektange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4" y="1209311"/>
                <a:ext cx="9751783" cy="900952"/>
              </a:xfrm>
              <a:prstGeom prst="rect">
                <a:avLst/>
              </a:prstGeom>
              <a:blipFill>
                <a:blip r:embed="rId3"/>
                <a:stretch>
                  <a:fillRect l="-750" t="-6757" b="-12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ktangel 22"/>
          <p:cNvSpPr/>
          <p:nvPr/>
        </p:nvSpPr>
        <p:spPr>
          <a:xfrm>
            <a:off x="106980" y="2301321"/>
            <a:ext cx="101170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latin typeface="+mj-lt"/>
              </a:rPr>
              <a:t>Then</a:t>
            </a:r>
            <a:r>
              <a:rPr lang="da-DK" sz="2100" dirty="0" smtClean="0">
                <a:latin typeface="+mj-lt"/>
              </a:rPr>
              <a:t>:</a:t>
            </a:r>
            <a:endParaRPr lang="en-US" sz="21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/>
              <p:cNvSpPr txBox="1"/>
              <p:nvPr/>
            </p:nvSpPr>
            <p:spPr>
              <a:xfrm>
                <a:off x="238392" y="2936531"/>
                <a:ext cx="7375258" cy="483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100" b="1" i="0" smtClean="0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𝐝𝐢𝐯</m:t>
                      </m:r>
                      <m:acc>
                        <m:accPr>
                          <m:chr m:val="⃗"/>
                          <m:ctrlPr>
                            <a:rPr lang="da-DK" sz="2100" b="1" i="1" dirty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100" b="1" i="1" dirty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  <m:d>
                        <m:dPr>
                          <m:ctrlPr>
                            <a:rPr lang="da-DK" sz="2100" b="1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1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1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</m:d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a-DK" sz="2100">
                          <a:latin typeface="Cambria Math" panose="02040503050406030204" pitchFamily="18" charset="0"/>
                        </a:rPr>
                        <m:t>div</m:t>
                      </m:r>
                      <m:r>
                        <a:rPr lang="da-DK" sz="21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a:rPr lang="da-DK" sz="2100">
                          <a:latin typeface="Cambria Math" panose="02040503050406030204" pitchFamily="18" charset="0"/>
                        </a:rPr>
                        <m:t>grad</m:t>
                      </m:r>
                      <m:r>
                        <a:rPr lang="da-DK" sz="21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a-DK" sz="2100" b="0" i="0" smtClean="0">
                          <a:latin typeface="Cambria Math" panose="02040503050406030204" pitchFamily="18" charset="0"/>
                        </a:rPr>
                        <m:t>div</m:t>
                      </m:r>
                      <m:r>
                        <a:rPr lang="da-DK" sz="21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nor/>
                            </m:rPr>
                            <a:rPr lang="en-US" sz="2100" dirty="0"/>
                            <m:t>,</m:t>
                          </m:r>
                          <m:r>
                            <m:rPr>
                              <m:nor/>
                            </m:rPr>
                            <a:rPr lang="da-DK" sz="2100" dirty="0"/>
                            <m:t> </m:t>
                          </m:r>
                          <m:sSub>
                            <m:sSub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" name="Tekstfel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2" y="2936531"/>
                <a:ext cx="7375258" cy="4836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Billed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663" y="3646632"/>
            <a:ext cx="9495654" cy="4183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felt 20"/>
              <p:cNvSpPr txBox="1"/>
              <p:nvPr/>
            </p:nvSpPr>
            <p:spPr>
              <a:xfrm>
                <a:off x="1157663" y="4257133"/>
                <a:ext cx="4640022" cy="622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000" b="1" i="0" smtClean="0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000" b="1" i="0" smtClean="0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𝐠𝐫𝐚𝐝</m:t>
                      </m:r>
                      <m:r>
                        <a:rPr lang="da-DK" sz="2000" b="1" i="1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a-DK" sz="2000" b="1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</m:d>
                      <m:r>
                        <a:rPr lang="da-DK" sz="2000" b="1" i="1" smtClean="0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‧</m:t>
                      </m:r>
                      <m:r>
                        <a:rPr lang="da-DK" sz="2000" b="1" i="1" smtClean="0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𝒈𝒓𝒂𝒅𝒈</m:t>
                      </m:r>
                      <m:d>
                        <m:dPr>
                          <m:ctrlPr>
                            <a:rPr lang="da-DK" sz="2000" b="1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</m:d>
                      <m:r>
                        <a:rPr lang="da-DK" sz="2000" b="1" i="1" smtClean="0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2000" b="1" i="1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a-DK" sz="2000" b="1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da-DK" sz="2000" b="1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000" b="1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p>
                          <m:r>
                            <a:rPr lang="da-DK" sz="2000" b="1" i="1" smtClean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da-DK" sz="2000" b="1" i="1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da-DK" sz="2000" b="1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b="1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kstfel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63" y="4257133"/>
                <a:ext cx="4640022" cy="622543"/>
              </a:xfrm>
              <a:prstGeom prst="rect">
                <a:avLst/>
              </a:prstGeom>
              <a:blipFill>
                <a:blip r:embed="rId7"/>
                <a:stretch>
                  <a:fillRect l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ktangel 6"/>
              <p:cNvSpPr/>
              <p:nvPr/>
            </p:nvSpPr>
            <p:spPr>
              <a:xfrm>
                <a:off x="6816081" y="1679273"/>
                <a:ext cx="208537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a:rPr lang="da-DK" sz="21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grad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ktange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81" y="1679273"/>
                <a:ext cx="2085379" cy="415498"/>
              </a:xfrm>
              <a:prstGeom prst="rect">
                <a:avLst/>
              </a:prstGeom>
              <a:blipFill>
                <a:blip r:embed="rId8"/>
                <a:stretch>
                  <a:fillRect t="-13043" r="-96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0078" y="3001743"/>
            <a:ext cx="4171950" cy="390525"/>
          </a:xfrm>
          <a:prstGeom prst="rect">
            <a:avLst/>
          </a:prstGeom>
        </p:spPr>
      </p:pic>
      <p:sp>
        <p:nvSpPr>
          <p:cNvPr id="14" name="Ellipse 13">
            <a:hlinkClick r:id="rId10" action="ppaction://hlinksldjump"/>
          </p:cNvPr>
          <p:cNvSpPr/>
          <p:nvPr/>
        </p:nvSpPr>
        <p:spPr>
          <a:xfrm>
            <a:off x="11724163" y="6383360"/>
            <a:ext cx="211675" cy="192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Green’s</a:t>
            </a:r>
            <a:r>
              <a:rPr lang="da-DK" sz="3200" dirty="0"/>
              <a:t> </a:t>
            </a:r>
            <a:r>
              <a:rPr lang="da-DK" sz="3200" dirty="0" err="1"/>
              <a:t>ﬁrst</a:t>
            </a:r>
            <a:r>
              <a:rPr lang="da-DK" sz="3200" dirty="0"/>
              <a:t> </a:t>
            </a:r>
            <a:r>
              <a:rPr lang="da-DK" sz="3200" dirty="0" err="1" smtClean="0"/>
              <a:t>formula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206" y="200571"/>
            <a:ext cx="1689590" cy="2482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ktangel 22"/>
              <p:cNvSpPr/>
              <p:nvPr/>
            </p:nvSpPr>
            <p:spPr>
              <a:xfrm>
                <a:off x="145962" y="1689421"/>
                <a:ext cx="5904642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err="1" smtClean="0">
                    <a:latin typeface="+mj-lt"/>
                  </a:rPr>
                  <a:t>Since</a:t>
                </a:r>
                <a:r>
                  <a:rPr lang="da-DK" sz="21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a-DK" sz="2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da-DK" sz="2100" dirty="0" smtClean="0">
                    <a:solidFill>
                      <a:schemeClr val="tx1"/>
                    </a:solidFill>
                    <a:latin typeface="+mj-lt"/>
                  </a:rPr>
                  <a:t> is </a:t>
                </a:r>
                <a:r>
                  <a:rPr lang="da-DK" sz="2100" dirty="0" smtClean="0">
                    <a:latin typeface="+mj-lt"/>
                  </a:rPr>
                  <a:t>a </a:t>
                </a:r>
                <a:r>
                  <a:rPr lang="da-DK" sz="2100" dirty="0" err="1" smtClean="0">
                    <a:latin typeface="+mj-lt"/>
                  </a:rPr>
                  <a:t>scalar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function</a:t>
                </a:r>
                <a:r>
                  <a:rPr lang="da-DK" sz="2100" dirty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then</a:t>
                </a:r>
                <a:r>
                  <a:rPr lang="da-DK" sz="2100" dirty="0" smtClean="0">
                    <a:latin typeface="+mj-lt"/>
                  </a:rPr>
                  <a:t>: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3" name="Rektange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2" y="1689421"/>
                <a:ext cx="5904642" cy="415498"/>
              </a:xfrm>
              <a:prstGeom prst="rect">
                <a:avLst/>
              </a:prstGeom>
              <a:blipFill>
                <a:blip r:embed="rId3"/>
                <a:stretch>
                  <a:fillRect l="-1238" t="-14706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/>
              <p:cNvSpPr txBox="1"/>
              <p:nvPr/>
            </p:nvSpPr>
            <p:spPr>
              <a:xfrm>
                <a:off x="4290879" y="4581908"/>
                <a:ext cx="5256387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000" b="1" i="0" smtClean="0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𝐝𝐢𝐯</m:t>
                      </m:r>
                      <m:acc>
                        <m:accPr>
                          <m:chr m:val="⃗"/>
                          <m:ctrlPr>
                            <a:rPr lang="da-DK" sz="2000" b="1" i="1" dirty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b="1" i="1" dirty="0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  <m:d>
                        <m:dPr>
                          <m:ctrlPr>
                            <a:rPr lang="da-DK" sz="2000" b="1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</m:d>
                      <m:r>
                        <a:rPr lang="da-DK" sz="2000" b="0" i="1" smtClean="0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000" b="1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𝐠𝐫𝐚𝐝</m:t>
                      </m:r>
                      <m:r>
                        <a:rPr lang="da-DK" sz="2000" b="1" i="1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a-DK" sz="2000" b="1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</m:d>
                      <m:r>
                        <a:rPr lang="da-DK" sz="2000" b="1" i="1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‧</m:t>
                      </m:r>
                      <m:r>
                        <a:rPr lang="da-DK" sz="2000" b="1" i="1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𝒈𝒓𝒂𝒅𝒈</m:t>
                      </m:r>
                      <m:d>
                        <m:dPr>
                          <m:ctrlPr>
                            <a:rPr lang="da-DK" sz="2000" b="1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</m:d>
                      <m:r>
                        <a:rPr lang="da-DK" sz="2000" b="1" i="1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2000" b="1" i="1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da-DK" sz="2000" b="1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da-DK" sz="2000" b="1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000" b="1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  <m:sup>
                          <m:r>
                            <a:rPr lang="da-DK" sz="2000" b="1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da-DK" sz="2000" b="1" i="1">
                          <a:solidFill>
                            <a:srgbClr val="9933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da-DK" sz="2000" b="1" i="1">
                              <a:solidFill>
                                <a:srgbClr val="99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1" i="1">
                                  <a:solidFill>
                                    <a:srgbClr val="9933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kstfel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879" y="4581908"/>
                <a:ext cx="5256387" cy="345159"/>
              </a:xfrm>
              <a:prstGeom prst="rect">
                <a:avLst/>
              </a:prstGeom>
              <a:blipFill>
                <a:blip r:embed="rId4"/>
                <a:stretch>
                  <a:fillRect l="-1856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91373" y="879454"/>
                <a:ext cx="9808661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Now let </a:t>
                </a:r>
                <a:r>
                  <a:rPr lang="en-US" sz="2100" i="1" dirty="0" smtClean="0">
                    <a:latin typeface="+mj-lt"/>
                  </a:rPr>
                  <a:t>T</a:t>
                </a:r>
                <a:r>
                  <a:rPr lang="en-US" sz="2100" dirty="0" smtClean="0">
                    <a:latin typeface="+mj-lt"/>
                  </a:rPr>
                  <a:t> be a closed </a:t>
                </a:r>
                <a:r>
                  <a:rPr lang="en-US" sz="2100" dirty="0">
                    <a:latin typeface="+mj-lt"/>
                  </a:rPr>
                  <a:t>and bounded region </a:t>
                </a:r>
                <a:r>
                  <a:rPr lang="en-US" sz="2100" dirty="0" smtClean="0">
                    <a:latin typeface="+mj-lt"/>
                  </a:rPr>
                  <a:t>with </a:t>
                </a:r>
                <a:r>
                  <a:rPr lang="en-US" sz="2100" dirty="0">
                    <a:latin typeface="+mj-lt"/>
                  </a:rPr>
                  <a:t>boundary surface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 and </a:t>
                </a:r>
                <a:endParaRPr lang="en-US" sz="21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outwards </a:t>
                </a:r>
                <a:r>
                  <a:rPr lang="en-US" sz="2100" dirty="0">
                    <a:latin typeface="+mj-lt"/>
                  </a:rPr>
                  <a:t>pointing unit surface normal </a:t>
                </a:r>
                <a:r>
                  <a:rPr lang="en-US" sz="2100" dirty="0" smtClean="0">
                    <a:latin typeface="+mj-lt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100" dirty="0" smtClean="0">
                    <a:latin typeface="+mj-lt"/>
                  </a:rPr>
                  <a:t>. </a:t>
                </a: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73" y="879454"/>
                <a:ext cx="9808661" cy="738664"/>
              </a:xfrm>
              <a:prstGeom prst="rect">
                <a:avLst/>
              </a:prstGeom>
              <a:blipFill>
                <a:blip r:embed="rId5"/>
                <a:stretch>
                  <a:fillRect l="-746" t="-4959" b="-16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felt 14"/>
              <p:cNvSpPr txBox="1"/>
              <p:nvPr/>
            </p:nvSpPr>
            <p:spPr>
              <a:xfrm>
                <a:off x="275766" y="2149506"/>
                <a:ext cx="9549170" cy="377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sz="20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da-DK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da-DK" sz="2000" i="1" smtClean="0">
                          <a:latin typeface="Cambria Math" panose="02040503050406030204" pitchFamily="18" charset="0"/>
                        </a:rPr>
                        <m:t>‧</m:t>
                      </m:r>
                      <m:acc>
                        <m:accPr>
                          <m:chr m:val="⃗"/>
                          <m:ctrlPr>
                            <a:rPr lang="da-DK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da-DK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sz="20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𝑔𝑟𝑎𝑑𝑔</m:t>
                      </m:r>
                      <m:d>
                        <m:dPr>
                          <m:ctrlPr>
                            <a:rPr lang="da-DK" sz="20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da-DK" sz="20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da-DK" sz="20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0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0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sz="20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a-DK" sz="2000" b="0" i="1" dirty="0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da-DK" sz="20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a-DK" sz="20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0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0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da-DK" sz="20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da-DK" sz="2000" b="0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000" b="0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d>
                            <m:dPr>
                              <m:ctrlPr>
                                <a:rPr lang="da-DK" sz="2000" b="0" i="1" smtClean="0">
                                  <a:solidFill>
                                    <a:srgbClr val="CC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2000" b="0" i="1" smtClean="0">
                                      <a:solidFill>
                                        <a:srgbClr val="CC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000" b="0" i="1" smtClean="0">
                                      <a:solidFill>
                                        <a:srgbClr val="CC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r>
                        <a:rPr lang="da-DK" sz="20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da-DK" sz="20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da-DK" sz="20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b="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da-DK" sz="2000" b="0" i="1" smtClean="0">
                          <a:solidFill>
                            <a:srgbClr val="CC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5" name="Tekstfel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66" y="2149506"/>
                <a:ext cx="9549170" cy="377732"/>
              </a:xfrm>
              <a:prstGeom prst="rect">
                <a:avLst/>
              </a:prstGeom>
              <a:blipFill>
                <a:blip r:embed="rId6"/>
                <a:stretch>
                  <a:fillRect l="-893" t="-32258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ktangel 15"/>
          <p:cNvSpPr/>
          <p:nvPr/>
        </p:nvSpPr>
        <p:spPr>
          <a:xfrm>
            <a:off x="145962" y="3692490"/>
            <a:ext cx="390312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Using Gauss </a:t>
            </a:r>
            <a:r>
              <a:rPr lang="da-DK" sz="2100" dirty="0" err="1" smtClean="0">
                <a:latin typeface="+mj-lt"/>
              </a:rPr>
              <a:t>divergence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theorem</a:t>
            </a:r>
            <a:r>
              <a:rPr lang="da-DK" sz="2100" dirty="0" smtClean="0">
                <a:latin typeface="+mj-lt"/>
              </a:rPr>
              <a:t>:</a:t>
            </a:r>
            <a:endParaRPr lang="en-US" sz="2100" dirty="0" smtClean="0">
              <a:latin typeface="+mj-lt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3261" y="3568340"/>
            <a:ext cx="4515803" cy="74390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0425" y="5291543"/>
            <a:ext cx="8966645" cy="795243"/>
          </a:xfrm>
          <a:prstGeom prst="rect">
            <a:avLst/>
          </a:prstGeom>
          <a:effectLst>
            <a:outerShdw blurRad="50800" dist="50800" dir="5400000" algn="ctr" rotWithShape="0">
              <a:srgbClr val="00FF00"/>
            </a:outerShdw>
          </a:effectLst>
        </p:spPr>
      </p:pic>
      <p:sp>
        <p:nvSpPr>
          <p:cNvPr id="24" name="Rektangel 23"/>
          <p:cNvSpPr/>
          <p:nvPr/>
        </p:nvSpPr>
        <p:spPr>
          <a:xfrm>
            <a:off x="142733" y="5085657"/>
            <a:ext cx="332756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latin typeface="+mj-lt"/>
              </a:rPr>
              <a:t>We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get</a:t>
            </a:r>
            <a:r>
              <a:rPr lang="da-DK" sz="2100" dirty="0" smtClean="0">
                <a:latin typeface="+mj-lt"/>
              </a:rPr>
              <a:t> </a:t>
            </a:r>
          </a:p>
          <a:p>
            <a:endParaRPr lang="da-DK" sz="800" dirty="0">
              <a:latin typeface="+mj-lt"/>
            </a:endParaRPr>
          </a:p>
          <a:p>
            <a:r>
              <a:rPr lang="da-DK" sz="2100" dirty="0" smtClean="0">
                <a:latin typeface="+mj-lt"/>
              </a:rPr>
              <a:t>Greens </a:t>
            </a:r>
            <a:r>
              <a:rPr lang="da-DK" sz="2100" dirty="0" err="1" smtClean="0">
                <a:latin typeface="+mj-lt"/>
              </a:rPr>
              <a:t>first</a:t>
            </a:r>
            <a:r>
              <a:rPr lang="da-DK" sz="2100" dirty="0" smtClean="0">
                <a:latin typeface="+mj-lt"/>
              </a:rPr>
              <a:t> formular:</a:t>
            </a:r>
            <a:endParaRPr lang="en-US" sz="2100" dirty="0" smtClean="0">
              <a:latin typeface="+mj-lt"/>
            </a:endParaRPr>
          </a:p>
        </p:txBody>
      </p:sp>
      <p:sp>
        <p:nvSpPr>
          <p:cNvPr id="25" name="Rektangel 24"/>
          <p:cNvSpPr/>
          <p:nvPr/>
        </p:nvSpPr>
        <p:spPr>
          <a:xfrm>
            <a:off x="133005" y="4552633"/>
            <a:ext cx="70272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and</a:t>
            </a:r>
            <a:endParaRPr lang="en-US" sz="21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145962" y="2639772"/>
                <a:ext cx="11627061" cy="765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1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da-DK" sz="21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d>
                          <m:dPr>
                            <m:ctrlPr>
                              <a:rPr lang="da-DK" sz="2100" i="1">
                                <a:solidFill>
                                  <a:srgbClr val="CC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100" i="1">
                                    <a:solidFill>
                                      <a:srgbClr val="CC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100" i="1">
                                    <a:solidFill>
                                      <a:srgbClr val="CC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sub>
                    </m:sSub>
                    <m:r>
                      <a:rPr lang="da-DK" sz="2100" i="1">
                        <a:solidFill>
                          <a:srgbClr val="CC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da-DK" sz="2100" i="1">
                        <a:solidFill>
                          <a:srgbClr val="CC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solidFill>
                          <a:srgbClr val="CC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sz="2100" dirty="0" smtClean="0">
                    <a:latin typeface="+mj-lt"/>
                  </a:rPr>
                  <a:t>is the directional derivative of </a:t>
                </a:r>
                <a14:m>
                  <m:oMath xmlns:m="http://schemas.openxmlformats.org/officeDocument/2006/math">
                    <m:r>
                      <a:rPr lang="da-DK" sz="2100" i="1">
                        <a:solidFill>
                          <a:srgbClr val="CC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da-DK" sz="2100" i="1">
                        <a:solidFill>
                          <a:srgbClr val="CC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solidFill>
                              <a:srgbClr val="CC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solidFill>
                          <a:srgbClr val="CC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in the direction of the outwards </a:t>
                </a:r>
                <a:r>
                  <a:rPr lang="en-US" sz="2100" dirty="0">
                    <a:latin typeface="+mj-lt"/>
                  </a:rPr>
                  <a:t>pointing unit surface normal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100" dirty="0">
                    <a:latin typeface="+mj-lt"/>
                  </a:rPr>
                  <a:t>. </a:t>
                </a:r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2" y="2639772"/>
                <a:ext cx="11627061" cy="765722"/>
              </a:xfrm>
              <a:prstGeom prst="rect">
                <a:avLst/>
              </a:prstGeom>
              <a:blipFill>
                <a:blip r:embed="rId9"/>
                <a:stretch>
                  <a:fillRect l="-629" t="-7937" r="-315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hlinkClick r:id="rId10" action="ppaction://hlinksldjump"/>
          </p:cNvPr>
          <p:cNvSpPr/>
          <p:nvPr/>
        </p:nvSpPr>
        <p:spPr>
          <a:xfrm>
            <a:off x="11692474" y="4581815"/>
            <a:ext cx="182322" cy="2041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4" grpId="0"/>
      <p:bldP spid="25" grpId="0"/>
      <p:bldP spid="11" grpId="0"/>
      <p:bldP spid="10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7818</TotalTime>
  <Words>2369</Words>
  <Application>Microsoft Office PowerPoint</Application>
  <PresentationFormat>Widescreen</PresentationFormat>
  <Paragraphs>249</Paragraphs>
  <Slides>21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Office-tema</vt:lpstr>
      <vt:lpstr>Vector Integral Calculus </vt:lpstr>
      <vt:lpstr>Divergence theorem of Gauss</vt:lpstr>
      <vt:lpstr>Modelling of heat flow</vt:lpstr>
      <vt:lpstr>Modelling of heat flow</vt:lpstr>
      <vt:lpstr>Modelling of heat flow</vt:lpstr>
      <vt:lpstr>Modelling of heat flow</vt:lpstr>
      <vt:lpstr>Potential theory</vt:lpstr>
      <vt:lpstr>Green’s ﬁrst formula</vt:lpstr>
      <vt:lpstr>Green’s ﬁrst formula</vt:lpstr>
      <vt:lpstr>Green’s ﬁrst formula</vt:lpstr>
      <vt:lpstr>Green’s ﬁrst formula</vt:lpstr>
      <vt:lpstr>Vector Integral Calculus </vt:lpstr>
      <vt:lpstr>Stoke’s theorem</vt:lpstr>
      <vt:lpstr>Green’s theorem in the plane</vt:lpstr>
      <vt:lpstr>Stoke’s theorem</vt:lpstr>
      <vt:lpstr>Stoke’s theorem</vt:lpstr>
      <vt:lpstr>Stoke’s theorem</vt:lpstr>
      <vt:lpstr>Stoke’s theorem</vt:lpstr>
      <vt:lpstr>Stoke’s theorem</vt:lpstr>
      <vt:lpstr>We are doing exercises from lecture notes 6 </vt:lpstr>
      <vt:lpstr>Surface integrals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999</cp:revision>
  <dcterms:created xsi:type="dcterms:W3CDTF">2021-01-29T15:14:26Z</dcterms:created>
  <dcterms:modified xsi:type="dcterms:W3CDTF">2022-10-12T12:11:03Z</dcterms:modified>
</cp:coreProperties>
</file>