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35" r:id="rId2"/>
    <p:sldId id="421" r:id="rId3"/>
    <p:sldId id="514" r:id="rId4"/>
    <p:sldId id="423" r:id="rId5"/>
    <p:sldId id="479" r:id="rId6"/>
    <p:sldId id="483" r:id="rId7"/>
    <p:sldId id="481" r:id="rId8"/>
    <p:sldId id="482" r:id="rId9"/>
    <p:sldId id="484" r:id="rId10"/>
    <p:sldId id="485" r:id="rId11"/>
    <p:sldId id="486" r:id="rId12"/>
    <p:sldId id="517" r:id="rId13"/>
    <p:sldId id="488" r:id="rId14"/>
    <p:sldId id="489" r:id="rId15"/>
    <p:sldId id="490" r:id="rId16"/>
    <p:sldId id="493" r:id="rId17"/>
    <p:sldId id="495" r:id="rId18"/>
    <p:sldId id="496" r:id="rId19"/>
    <p:sldId id="515" r:id="rId20"/>
    <p:sldId id="51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sektion" id="{8825F486-7BED-4D60-8296-64739C9072E1}">
          <p14:sldIdLst>
            <p14:sldId id="335"/>
            <p14:sldId id="421"/>
            <p14:sldId id="514"/>
            <p14:sldId id="423"/>
            <p14:sldId id="479"/>
            <p14:sldId id="483"/>
            <p14:sldId id="481"/>
            <p14:sldId id="482"/>
            <p14:sldId id="484"/>
            <p14:sldId id="485"/>
            <p14:sldId id="486"/>
            <p14:sldId id="517"/>
            <p14:sldId id="488"/>
            <p14:sldId id="489"/>
            <p14:sldId id="490"/>
            <p14:sldId id="493"/>
            <p14:sldId id="495"/>
            <p14:sldId id="496"/>
            <p14:sldId id="515"/>
            <p14:sldId id="51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66FF"/>
    <a:srgbClr val="3333FF"/>
    <a:srgbClr val="F5F5F5"/>
    <a:srgbClr val="EFF5F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448AC-3ABD-4678-9033-4B7BAB775C9F}" type="datetimeFigureOut">
              <a:rPr lang="en-US" smtClean="0"/>
              <a:t>3/5/2023</a:t>
            </a:fld>
            <a:endParaRPr lang="en-US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43468-26AC-4337-9EF2-A6A8D0C60A7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5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ULH – MPE - AU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MTMEMAT1</a:t>
            </a:r>
          </a:p>
          <a:p>
            <a:endParaRPr lang="en-US" dirty="0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5EF-BC52-4A90-80C5-E901A7AF3F7A}" type="slidenum">
              <a:rPr lang="en-US" smtClean="0"/>
              <a:pPr/>
              <a:t>‹nr.›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0562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2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 smtClean="0"/>
              <a:t>Klik for at redigere i master</a:t>
            </a:r>
            <a:endParaRPr lang="en-US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46570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 smtClean="0"/>
              <a:t>Rediger typografien i masterens</a:t>
            </a:r>
          </a:p>
          <a:p>
            <a:pPr lvl="1"/>
            <a:r>
              <a:rPr lang="da-DK" dirty="0" smtClean="0"/>
              <a:t>Andet niveau</a:t>
            </a:r>
          </a:p>
          <a:p>
            <a:pPr lvl="2"/>
            <a:r>
              <a:rPr lang="da-DK" dirty="0" smtClean="0"/>
              <a:t>Tredje niveau</a:t>
            </a:r>
          </a:p>
          <a:p>
            <a:pPr lvl="3"/>
            <a:r>
              <a:rPr lang="da-DK" dirty="0" smtClean="0"/>
              <a:t>Fjerde niveau</a:t>
            </a:r>
          </a:p>
          <a:p>
            <a:pPr lvl="4"/>
            <a:r>
              <a:rPr lang="da-DK" dirty="0" smtClean="0"/>
              <a:t>Femte niveau</a:t>
            </a:r>
            <a:endParaRPr lang="en-US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64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5" Type="http://schemas.openxmlformats.org/officeDocument/2006/relationships/image" Target="../media/image31.png"/><Relationship Id="rId4" Type="http://schemas.openxmlformats.org/officeDocument/2006/relationships/image" Target="../media/image7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92.png"/><Relationship Id="rId7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5" Type="http://schemas.openxmlformats.org/officeDocument/2006/relationships/image" Target="../media/image91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20.png"/><Relationship Id="rId5" Type="http://schemas.openxmlformats.org/officeDocument/2006/relationships/image" Target="../media/image10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5.png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8.png"/><Relationship Id="rId7" Type="http://schemas.openxmlformats.org/officeDocument/2006/relationships/image" Target="../media/image4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2.png"/><Relationship Id="rId7" Type="http://schemas.openxmlformats.org/officeDocument/2006/relationships/image" Target="../media/image5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8836" y="226579"/>
            <a:ext cx="10734964" cy="1205057"/>
          </a:xfrm>
        </p:spPr>
        <p:txBody>
          <a:bodyPr>
            <a:normAutofit/>
          </a:bodyPr>
          <a:lstStyle/>
          <a:p>
            <a:pPr algn="ctr"/>
            <a:r>
              <a:rPr lang="da-DK" sz="3200" dirty="0" err="1" smtClean="0"/>
              <a:t>Vector</a:t>
            </a:r>
            <a:r>
              <a:rPr lang="da-DK" sz="3200" dirty="0" smtClean="0"/>
              <a:t> Integral </a:t>
            </a:r>
            <a:r>
              <a:rPr lang="da-DK" sz="3200" dirty="0" err="1" smtClean="0"/>
              <a:t>Calculus</a:t>
            </a:r>
            <a:r>
              <a:rPr lang="da-DK" sz="3200" smtClean="0"/>
              <a:t> 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Pladsholder til tekst 2"/>
              <p:cNvSpPr txBox="1">
                <a:spLocks/>
              </p:cNvSpPr>
              <p:nvPr/>
            </p:nvSpPr>
            <p:spPr>
              <a:xfrm>
                <a:off x="728518" y="1569033"/>
                <a:ext cx="10515600" cy="47873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da-DK" sz="2400" dirty="0" smtClean="0">
                    <a:latin typeface="+mj-lt"/>
                  </a:rPr>
                  <a:t>  </a:t>
                </a:r>
                <a:endParaRPr lang="da-DK" dirty="0">
                  <a:latin typeface="+mj-lt"/>
                </a:endParaRPr>
              </a:p>
              <a:p>
                <a:pPr marL="0" indent="0" algn="ctr">
                  <a:buNone/>
                </a:pPr>
                <a:r>
                  <a:rPr lang="da-DK" altLang="da-DK" sz="32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Lecture</a:t>
                </a:r>
                <a:r>
                  <a:rPr lang="da-DK" altLang="da-DK" sz="3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4</a:t>
                </a:r>
              </a:p>
              <a:p>
                <a:pPr marL="0" indent="0" algn="ctr">
                  <a:buNone/>
                </a:pPr>
                <a:endParaRPr lang="da-DK" altLang="da-DK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+mj-lt"/>
                  </a:rPr>
                  <a:t>			Green’s </a:t>
                </a:r>
                <a:r>
                  <a:rPr lang="en-US" dirty="0">
                    <a:latin typeface="+mj-lt"/>
                  </a:rPr>
                  <a:t>theorem in the </a:t>
                </a:r>
                <a:r>
                  <a:rPr lang="en-US" dirty="0" smtClean="0">
                    <a:latin typeface="+mj-lt"/>
                  </a:rPr>
                  <a:t>plane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+mj-lt"/>
                  </a:rPr>
                  <a:t>			Surfaces </a:t>
                </a:r>
                <a:r>
                  <a:rPr lang="en-US" i="1" dirty="0">
                    <a:latin typeface="+mj-lt"/>
                  </a:rPr>
                  <a:t>S</a:t>
                </a:r>
                <a:r>
                  <a:rPr lang="en-US" dirty="0">
                    <a:latin typeface="+mj-lt"/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a-DK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da-DK" altLang="da-DK" dirty="0" smtClean="0">
                  <a:latin typeface="+mj-lt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Pladsholder til teks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18" y="1569033"/>
                <a:ext cx="10515600" cy="47873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334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3375" y="155953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Parametric representation of a surface </a:t>
            </a:r>
            <a:r>
              <a:rPr lang="en-US" i="1" dirty="0"/>
              <a:t>S</a:t>
            </a:r>
            <a:endParaRPr lang="en-US" sz="3200" i="1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6" name="Tekstboks 4"/>
          <p:cNvSpPr txBox="1">
            <a:spLocks noChangeArrowheads="1"/>
          </p:cNvSpPr>
          <p:nvPr/>
        </p:nvSpPr>
        <p:spPr bwMode="auto">
          <a:xfrm rot="16200000">
            <a:off x="10833610" y="3855578"/>
            <a:ext cx="20095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notes</a:t>
            </a:r>
            <a:endParaRPr lang="da-DK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ktangel 11"/>
          <p:cNvSpPr/>
          <p:nvPr/>
        </p:nvSpPr>
        <p:spPr>
          <a:xfrm>
            <a:off x="194833" y="947743"/>
            <a:ext cx="1142456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+mj-lt"/>
              </a:rPr>
              <a:t>A parametric </a:t>
            </a:r>
            <a:r>
              <a:rPr lang="en-US" sz="2200" dirty="0">
                <a:latin typeface="+mj-lt"/>
              </a:rPr>
              <a:t>representation </a:t>
            </a:r>
            <a:r>
              <a:rPr lang="en-US" sz="2200" dirty="0" smtClean="0">
                <a:latin typeface="+mj-lt"/>
              </a:rPr>
              <a:t>of a surface </a:t>
            </a:r>
            <a:r>
              <a:rPr lang="en-US" sz="2200" i="1" dirty="0" smtClean="0">
                <a:latin typeface="+mj-lt"/>
              </a:rPr>
              <a:t> S</a:t>
            </a:r>
            <a:r>
              <a:rPr lang="en-US" sz="2200" dirty="0" smtClean="0">
                <a:latin typeface="+mj-lt"/>
              </a:rPr>
              <a:t> is described by </a:t>
            </a:r>
            <a:r>
              <a:rPr lang="en-US" sz="2200" dirty="0">
                <a:latin typeface="+mj-lt"/>
              </a:rPr>
              <a:t>the position </a:t>
            </a:r>
            <a:r>
              <a:rPr lang="en-US" sz="2200" dirty="0" smtClean="0">
                <a:latin typeface="+mj-lt"/>
              </a:rPr>
              <a:t>vectors of </a:t>
            </a:r>
            <a:r>
              <a:rPr lang="en-US" sz="2200" dirty="0">
                <a:latin typeface="+mj-lt"/>
              </a:rPr>
              <a:t>the points on </a:t>
            </a:r>
            <a:r>
              <a:rPr lang="en-US" sz="2200" dirty="0" smtClean="0">
                <a:latin typeface="+mj-lt"/>
              </a:rPr>
              <a:t>S</a:t>
            </a:r>
          </a:p>
          <a:p>
            <a:endParaRPr lang="en-US" sz="2200" dirty="0">
              <a:latin typeface="+mj-lt"/>
            </a:endParaRPr>
          </a:p>
          <a:p>
            <a:endParaRPr lang="en-US" sz="2200" dirty="0" smtClean="0">
              <a:latin typeface="+mj-lt"/>
            </a:endParaRPr>
          </a:p>
          <a:p>
            <a:endParaRPr lang="da-DK" sz="2200" dirty="0" smtClean="0">
              <a:latin typeface="+mj-lt"/>
            </a:endParaRPr>
          </a:p>
          <a:p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where </a:t>
            </a:r>
            <a:r>
              <a:rPr lang="en-US" sz="2200" i="1" dirty="0">
                <a:latin typeface="+mj-lt"/>
              </a:rPr>
              <a:t>u</a:t>
            </a:r>
            <a:r>
              <a:rPr lang="en-US" sz="2200" dirty="0">
                <a:latin typeface="+mj-lt"/>
              </a:rPr>
              <a:t> and </a:t>
            </a:r>
            <a:r>
              <a:rPr lang="en-US" sz="2200" i="1" dirty="0">
                <a:latin typeface="+mj-lt"/>
              </a:rPr>
              <a:t>v</a:t>
            </a:r>
            <a:r>
              <a:rPr lang="en-US" sz="2200" dirty="0">
                <a:latin typeface="+mj-lt"/>
              </a:rPr>
              <a:t> are suitable variables within a certain range. </a:t>
            </a:r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01" y="1865103"/>
            <a:ext cx="4038600" cy="457200"/>
          </a:xfrm>
          <a:prstGeom prst="rect">
            <a:avLst/>
          </a:prstGeom>
        </p:spPr>
      </p:pic>
      <p:pic>
        <p:nvPicPr>
          <p:cNvPr id="9" name="Billed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5638" y="2539119"/>
            <a:ext cx="3108162" cy="290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9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led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7638" y="3022405"/>
            <a:ext cx="3235464" cy="352014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3375" y="155953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Parametric representation of a surface </a:t>
            </a:r>
            <a:r>
              <a:rPr lang="en-US" i="1" dirty="0"/>
              <a:t>S</a:t>
            </a:r>
            <a:endParaRPr lang="en-US" sz="3200" i="1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6" name="Tekstboks 4"/>
          <p:cNvSpPr txBox="1">
            <a:spLocks noChangeArrowheads="1"/>
          </p:cNvSpPr>
          <p:nvPr/>
        </p:nvSpPr>
        <p:spPr bwMode="auto">
          <a:xfrm rot="16200000">
            <a:off x="10956419" y="4198201"/>
            <a:ext cx="20095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notes</a:t>
            </a:r>
            <a:endParaRPr lang="da-DK" sz="12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ktangel 11"/>
              <p:cNvSpPr/>
              <p:nvPr/>
            </p:nvSpPr>
            <p:spPr>
              <a:xfrm>
                <a:off x="100784" y="4800187"/>
                <a:ext cx="11424565" cy="1107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 smtClean="0">
                    <a:latin typeface="+mj-lt"/>
                  </a:rPr>
                  <a:t>Then we have the parametric representation</a:t>
                </a:r>
                <a:endParaRPr lang="en-US" sz="2200" dirty="0">
                  <a:latin typeface="+mj-lt"/>
                </a:endParaRPr>
              </a:p>
              <a:p>
                <a:r>
                  <a:rPr lang="da-DK" sz="2200" dirty="0" smtClean="0"/>
                  <a:t>		</a:t>
                </a:r>
              </a:p>
              <a:p>
                <a:r>
                  <a:rPr lang="da-DK" sz="2200" dirty="0"/>
                  <a:t>	</a:t>
                </a:r>
                <a:r>
                  <a:rPr lang="da-DK" sz="2200" dirty="0" smtClean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da-DK" sz="2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m:rPr>
                            <m:sty m:val="p"/>
                          </m:rPr>
                          <a:rPr lang="da-DK" sz="220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a-DK" sz="22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m:rPr>
                            <m:sty m:val="p"/>
                          </m:rPr>
                          <a:rPr lang="da-DK" sz="220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a-DK" sz="22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da-DK" sz="2200" b="0" i="0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da-DK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da-DK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da-DK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</m:t>
                    </m:r>
                    <m:r>
                      <a:rPr lang="da-DK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da-DK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</m:t>
                    </m:r>
                    <m:r>
                      <a:rPr lang="da-DK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da-DK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da-DK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da-DK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endParaRPr lang="en-US" sz="22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12" name="Rektange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4" y="4800187"/>
                <a:ext cx="11424565" cy="1107996"/>
              </a:xfrm>
              <a:prstGeom prst="rect">
                <a:avLst/>
              </a:prstGeom>
              <a:blipFill>
                <a:blip r:embed="rId3"/>
                <a:stretch>
                  <a:fillRect l="-694" t="-3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ktangel 27"/>
              <p:cNvSpPr/>
              <p:nvPr/>
            </p:nvSpPr>
            <p:spPr>
              <a:xfrm>
                <a:off x="102233" y="968466"/>
                <a:ext cx="11222495" cy="23544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100" b="1" dirty="0" smtClean="0">
                    <a:latin typeface="+mj-lt"/>
                  </a:rPr>
                  <a:t>Ex</a:t>
                </a:r>
                <a:r>
                  <a:rPr lang="en-US" sz="2100" b="1" dirty="0">
                    <a:latin typeface="+mj-lt"/>
                  </a:rPr>
                  <a:t>.: parametric representation of a </a:t>
                </a:r>
                <a:r>
                  <a:rPr lang="en-US" sz="2100" b="1" dirty="0" smtClean="0">
                    <a:latin typeface="+mj-lt"/>
                  </a:rPr>
                  <a:t>cylinder</a:t>
                </a:r>
              </a:p>
              <a:p>
                <a:endParaRPr lang="en-US" sz="2100" b="1" dirty="0" smtClean="0">
                  <a:latin typeface="+mj-lt"/>
                </a:endParaRPr>
              </a:p>
              <a:p>
                <a:r>
                  <a:rPr lang="en-US" sz="2100" dirty="0" smtClean="0">
                    <a:latin typeface="+mj-lt"/>
                  </a:rPr>
                  <a:t>Given a cylinder along the </a:t>
                </a:r>
                <a:r>
                  <a:rPr lang="en-US" sz="2100" i="1" dirty="0" smtClean="0">
                    <a:latin typeface="+mj-lt"/>
                  </a:rPr>
                  <a:t>z</a:t>
                </a:r>
                <a:r>
                  <a:rPr lang="en-US" sz="2100" dirty="0" smtClean="0">
                    <a:latin typeface="+mj-lt"/>
                  </a:rPr>
                  <a:t>-axis with radius </a:t>
                </a:r>
                <a:r>
                  <a:rPr lang="en-US" sz="2100" i="1" dirty="0" smtClean="0">
                    <a:latin typeface="+mj-lt"/>
                  </a:rPr>
                  <a:t>R</a:t>
                </a:r>
                <a:r>
                  <a:rPr lang="en-US" sz="2100" dirty="0" smtClean="0">
                    <a:latin typeface="+mj-lt"/>
                  </a:rPr>
                  <a:t> and </a:t>
                </a:r>
                <a:r>
                  <a:rPr lang="en-US" sz="2100" dirty="0" err="1" smtClean="0">
                    <a:latin typeface="+mj-lt"/>
                  </a:rPr>
                  <a:t>hight</a:t>
                </a:r>
                <a:r>
                  <a:rPr lang="en-US" sz="2100" dirty="0" smtClean="0">
                    <a:latin typeface="+mj-lt"/>
                  </a:rPr>
                  <a:t> </a:t>
                </a:r>
                <a:r>
                  <a:rPr lang="en-US" sz="2100" i="1" dirty="0" smtClean="0">
                    <a:latin typeface="+mj-lt"/>
                  </a:rPr>
                  <a:t>H.</a:t>
                </a:r>
              </a:p>
              <a:p>
                <a:endParaRPr lang="en-US" sz="2100" dirty="0" smtClean="0">
                  <a:latin typeface="+mj-lt"/>
                </a:endParaRPr>
              </a:p>
              <a:p>
                <a:r>
                  <a:rPr lang="en-US" sz="2100" dirty="0" smtClean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100" dirty="0">
                    <a:latin typeface="+mj-lt"/>
                  </a:rPr>
                  <a:t> be a point on the </a:t>
                </a:r>
                <a:r>
                  <a:rPr lang="en-US" sz="2100" dirty="0" smtClean="0">
                    <a:latin typeface="+mj-lt"/>
                  </a:rPr>
                  <a:t>cylinder. </a:t>
                </a:r>
                <a:r>
                  <a:rPr lang="en-US" sz="2100" dirty="0">
                    <a:latin typeface="+mj-lt"/>
                  </a:rPr>
                  <a:t>The </a:t>
                </a:r>
                <a:r>
                  <a:rPr lang="en-US" sz="2100" dirty="0" smtClean="0">
                    <a:latin typeface="+mj-lt"/>
                  </a:rPr>
                  <a:t>projection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,0)</m:t>
                    </m:r>
                  </m:oMath>
                </a14:m>
                <a:r>
                  <a:rPr lang="en-US" sz="2100" dirty="0" smtClean="0">
                    <a:latin typeface="+mj-lt"/>
                  </a:rPr>
                  <a:t> </a:t>
                </a:r>
                <a:r>
                  <a:rPr lang="en-US" sz="2100" dirty="0">
                    <a:latin typeface="+mj-lt"/>
                  </a:rPr>
                  <a:t>in the </a:t>
                </a:r>
                <a:r>
                  <a:rPr lang="en-US" sz="2100" i="1" dirty="0" err="1">
                    <a:latin typeface="+mj-lt"/>
                  </a:rPr>
                  <a:t>xy</a:t>
                </a:r>
                <a:r>
                  <a:rPr lang="en-US" sz="2100" dirty="0">
                    <a:latin typeface="+mj-lt"/>
                  </a:rPr>
                  <a:t>–plane lies on a circle with radius </a:t>
                </a:r>
                <a:r>
                  <a:rPr lang="en-US" sz="2100" i="1" dirty="0">
                    <a:latin typeface="+mj-lt"/>
                  </a:rPr>
                  <a:t>R</a:t>
                </a:r>
                <a:r>
                  <a:rPr lang="en-US" sz="2100" dirty="0">
                    <a:latin typeface="+mj-lt"/>
                  </a:rPr>
                  <a:t>. </a:t>
                </a:r>
                <a:endParaRPr lang="en-US" sz="2100" dirty="0" smtClean="0">
                  <a:latin typeface="+mj-lt"/>
                </a:endParaRPr>
              </a:p>
              <a:p>
                <a:r>
                  <a:rPr lang="en-US" sz="2100" dirty="0" smtClean="0">
                    <a:latin typeface="+mj-lt"/>
                  </a:rPr>
                  <a:t>Then </a:t>
                </a:r>
                <a:r>
                  <a:rPr lang="en-US" sz="2100" dirty="0">
                    <a:latin typeface="+mj-lt"/>
                  </a:rPr>
                  <a:t>we can use polar </a:t>
                </a:r>
                <a:r>
                  <a:rPr lang="en-US" sz="2100" dirty="0" smtClean="0">
                    <a:latin typeface="+mj-lt"/>
                  </a:rPr>
                  <a:t>coordinates:	  </a:t>
                </a:r>
                <a14:m>
                  <m:oMath xmlns:m="http://schemas.openxmlformats.org/officeDocument/2006/math"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m:rPr>
                        <m:sty m:val="p"/>
                      </m:rPr>
                      <a:rPr lang="da-DK" sz="21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100" dirty="0" smtClean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m:rPr>
                        <m:sty m:val="p"/>
                      </m:rPr>
                      <a:rPr lang="da-DK" sz="2100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2100" dirty="0">
                  <a:latin typeface="+mj-lt"/>
                </a:endParaRPr>
              </a:p>
            </p:txBody>
          </p:sp>
        </mc:Choice>
        <mc:Fallback xmlns="">
          <p:sp>
            <p:nvSpPr>
              <p:cNvPr id="28" name="Rektangel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33" y="968466"/>
                <a:ext cx="11222495" cy="2354491"/>
              </a:xfrm>
              <a:prstGeom prst="rect">
                <a:avLst/>
              </a:prstGeom>
              <a:blipFill>
                <a:blip r:embed="rId4"/>
                <a:stretch>
                  <a:fillRect l="-652" t="-1554" r="-543" b="-4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ktangel 12"/>
              <p:cNvSpPr/>
              <p:nvPr/>
            </p:nvSpPr>
            <p:spPr>
              <a:xfrm>
                <a:off x="100784" y="3340237"/>
                <a:ext cx="11537243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a-DK" sz="2200" dirty="0" smtClean="0">
                    <a:latin typeface="+mj-lt"/>
                  </a:rPr>
                  <a:t>w</a:t>
                </a:r>
                <a:r>
                  <a:rPr lang="da-DK" sz="2200" dirty="0" err="1" smtClean="0">
                    <a:latin typeface="+mj-lt"/>
                  </a:rPr>
                  <a:t>here</a:t>
                </a:r>
                <a:r>
                  <a:rPr lang="da-DK" sz="2200" dirty="0" smtClean="0">
                    <a:latin typeface="+mj-lt"/>
                  </a:rPr>
                  <a:t> </a:t>
                </a:r>
                <a:r>
                  <a:rPr lang="en-US" sz="2200" i="1" dirty="0">
                    <a:latin typeface="+mj-lt"/>
                  </a:rPr>
                  <a:t>u</a:t>
                </a:r>
                <a:r>
                  <a:rPr lang="en-US" sz="2200" dirty="0">
                    <a:latin typeface="+mj-lt"/>
                  </a:rPr>
                  <a:t> is the angle between the </a:t>
                </a:r>
                <a:r>
                  <a:rPr lang="en-US" sz="2200" i="1" dirty="0">
                    <a:latin typeface="+mj-lt"/>
                  </a:rPr>
                  <a:t>x</a:t>
                </a:r>
                <a:r>
                  <a:rPr lang="en-US" sz="2200" dirty="0">
                    <a:latin typeface="+mj-lt"/>
                  </a:rPr>
                  <a:t>–axis and the position </a:t>
                </a:r>
                <a:r>
                  <a:rPr lang="en-US" sz="2200" dirty="0" smtClean="0">
                    <a:latin typeface="+mj-lt"/>
                  </a:rPr>
                  <a:t>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,0)</m:t>
                    </m:r>
                  </m:oMath>
                </a14:m>
                <a:r>
                  <a:rPr lang="en-US" sz="2200" dirty="0" smtClean="0">
                    <a:latin typeface="+mj-lt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 smtClean="0">
                    <a:latin typeface="+mj-lt"/>
                  </a:rPr>
                  <a:t>. </a:t>
                </a:r>
                <a:endParaRPr lang="en-US" sz="2200" dirty="0">
                  <a:latin typeface="+mj-lt"/>
                </a:endParaRPr>
              </a:p>
            </p:txBody>
          </p:sp>
        </mc:Choice>
        <mc:Fallback xmlns="">
          <p:sp>
            <p:nvSpPr>
              <p:cNvPr id="13" name="Rektange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4" y="3340237"/>
                <a:ext cx="11537243" cy="430887"/>
              </a:xfrm>
              <a:prstGeom prst="rect">
                <a:avLst/>
              </a:prstGeom>
              <a:blipFill>
                <a:blip r:embed="rId5"/>
                <a:stretch>
                  <a:fillRect l="-687" t="-14085" b="-26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ktangel 13"/>
              <p:cNvSpPr/>
              <p:nvPr/>
            </p:nvSpPr>
            <p:spPr>
              <a:xfrm>
                <a:off x="157122" y="4020878"/>
                <a:ext cx="849920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a-DK" sz="2200" dirty="0" smtClean="0">
                    <a:latin typeface="+mj-lt"/>
                  </a:rPr>
                  <a:t>The </a:t>
                </a:r>
                <a:r>
                  <a:rPr lang="en-US" sz="2200" i="1" dirty="0">
                    <a:latin typeface="+mj-lt"/>
                  </a:rPr>
                  <a:t>z</a:t>
                </a:r>
                <a:r>
                  <a:rPr lang="en-US" sz="2200" dirty="0">
                    <a:latin typeface="+mj-lt"/>
                  </a:rPr>
                  <a:t>–coordinate of </a:t>
                </a:r>
                <a14:m>
                  <m:oMath xmlns:m="http://schemas.openxmlformats.org/officeDocument/2006/math">
                    <m:r>
                      <a:rPr lang="da-DK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da-DK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a-DK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da-DK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da-DK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da-DK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da-DK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da-DK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 smtClean="0">
                    <a:latin typeface="+mj-lt"/>
                  </a:rPr>
                  <a:t> is:               </a:t>
                </a:r>
                <a14:m>
                  <m:oMath xmlns:m="http://schemas.openxmlformats.org/officeDocument/2006/math"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da-DK" sz="22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200" dirty="0" smtClean="0">
                    <a:latin typeface="+mj-lt"/>
                  </a:rPr>
                  <a:t> </a:t>
                </a:r>
                <a:endParaRPr lang="en-US" sz="2200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Rektange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22" y="4020878"/>
                <a:ext cx="8499203" cy="461665"/>
              </a:xfrm>
              <a:prstGeom prst="rect">
                <a:avLst/>
              </a:prstGeom>
              <a:blipFill>
                <a:blip r:embed="rId6"/>
                <a:stretch>
                  <a:fillRect l="-933" t="-4000" b="-2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323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led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3778" y="3510980"/>
            <a:ext cx="3700386" cy="314926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3375" y="155953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Parametric representation of a surface </a:t>
            </a:r>
            <a:r>
              <a:rPr lang="en-US" i="1" dirty="0"/>
              <a:t>S</a:t>
            </a:r>
            <a:endParaRPr lang="en-US" sz="3200" i="1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6" name="Tekstboks 4"/>
          <p:cNvSpPr txBox="1">
            <a:spLocks noChangeArrowheads="1"/>
          </p:cNvSpPr>
          <p:nvPr/>
        </p:nvSpPr>
        <p:spPr bwMode="auto">
          <a:xfrm rot="16200000">
            <a:off x="10972110" y="4256747"/>
            <a:ext cx="20095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notes</a:t>
            </a:r>
            <a:endParaRPr lang="da-DK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ktangel 11"/>
          <p:cNvSpPr/>
          <p:nvPr/>
        </p:nvSpPr>
        <p:spPr>
          <a:xfrm>
            <a:off x="100784" y="4216608"/>
            <a:ext cx="567498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+mj-lt"/>
              </a:rPr>
              <a:t>Then we have the parametric representation:</a:t>
            </a:r>
            <a:endParaRPr lang="en-US" sz="22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ktangel 27"/>
              <p:cNvSpPr/>
              <p:nvPr/>
            </p:nvSpPr>
            <p:spPr>
              <a:xfrm>
                <a:off x="100784" y="817804"/>
                <a:ext cx="11667092" cy="2031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100" b="1" dirty="0" smtClean="0">
                    <a:latin typeface="+mj-lt"/>
                  </a:rPr>
                  <a:t>Ex</a:t>
                </a:r>
                <a:r>
                  <a:rPr lang="en-US" sz="2100" b="1" dirty="0">
                    <a:latin typeface="+mj-lt"/>
                  </a:rPr>
                  <a:t>.: parametric representation of a </a:t>
                </a:r>
                <a:r>
                  <a:rPr lang="en-US" sz="2100" b="1" dirty="0" smtClean="0">
                    <a:latin typeface="+mj-lt"/>
                  </a:rPr>
                  <a:t>sphere</a:t>
                </a:r>
              </a:p>
              <a:p>
                <a:r>
                  <a:rPr lang="en-US" sz="2100" dirty="0" smtClean="0">
                    <a:latin typeface="+mj-lt"/>
                  </a:rPr>
                  <a:t>Given a sphere with radius </a:t>
                </a:r>
                <a:r>
                  <a:rPr lang="en-US" sz="2100" i="1" dirty="0" smtClean="0">
                    <a:latin typeface="+mj-lt"/>
                  </a:rPr>
                  <a:t>R</a:t>
                </a:r>
                <a:r>
                  <a:rPr lang="en-US" sz="2100" dirty="0" smtClean="0">
                    <a:latin typeface="+mj-lt"/>
                  </a:rPr>
                  <a:t> and </a:t>
                </a:r>
                <a:r>
                  <a:rPr lang="en-US" sz="2100" dirty="0" err="1" smtClean="0">
                    <a:latin typeface="+mj-lt"/>
                  </a:rPr>
                  <a:t>centre</a:t>
                </a:r>
                <a:r>
                  <a:rPr lang="en-US" sz="2100" dirty="0" smtClean="0">
                    <a:latin typeface="+mj-lt"/>
                  </a:rPr>
                  <a:t> at the origin</a:t>
                </a:r>
                <a:r>
                  <a:rPr lang="en-US" sz="2100" i="1" dirty="0" smtClean="0">
                    <a:latin typeface="+mj-lt"/>
                  </a:rPr>
                  <a:t>. </a:t>
                </a:r>
                <a:r>
                  <a:rPr lang="en-US" sz="2100" dirty="0" smtClean="0">
                    <a:latin typeface="+mj-lt"/>
                  </a:rPr>
                  <a:t>The </a:t>
                </a:r>
                <a:r>
                  <a:rPr lang="en-US" sz="2100" dirty="0">
                    <a:latin typeface="+mj-lt"/>
                  </a:rPr>
                  <a:t>sphere consists of all points </a:t>
                </a:r>
                <a14:m>
                  <m:oMath xmlns:m="http://schemas.openxmlformats.org/officeDocument/2006/math">
                    <m:r>
                      <a:rPr lang="da-DK" sz="21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da-DK" sz="21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a-DK" sz="21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da-DK" sz="21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da-DK" sz="21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da-DK" sz="21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da-DK" sz="21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da-DK" sz="21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100" dirty="0"/>
                  <a:t> </a:t>
                </a:r>
                <a:r>
                  <a:rPr lang="en-US" sz="2100" dirty="0">
                    <a:latin typeface="+mj-lt"/>
                  </a:rPr>
                  <a:t>such </a:t>
                </a:r>
                <a:r>
                  <a:rPr lang="en-US" sz="2100" dirty="0" smtClean="0">
                    <a:latin typeface="+mj-lt"/>
                  </a:rPr>
                  <a:t>that: 	</a:t>
                </a:r>
              </a:p>
              <a:p>
                <a:r>
                  <a:rPr lang="en-US" sz="2100" dirty="0">
                    <a:latin typeface="+mj-lt"/>
                  </a:rPr>
                  <a:t>	</a:t>
                </a:r>
                <a:r>
                  <a:rPr lang="en-US" sz="2100" dirty="0" smtClean="0">
                    <a:latin typeface="+mj-lt"/>
                  </a:rPr>
                  <a:t>	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a-DK" sz="21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a-DK" sz="21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a-DK" sz="21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100" dirty="0"/>
                  <a:t> 	</a:t>
                </a:r>
                <a:endParaRPr lang="en-US" sz="2100" dirty="0" smtClean="0">
                  <a:latin typeface="+mj-lt"/>
                </a:endParaRPr>
              </a:p>
              <a:p>
                <a:endParaRPr lang="en-US" sz="2100" dirty="0" smtClean="0">
                  <a:latin typeface="+mj-lt"/>
                </a:endParaRPr>
              </a:p>
              <a:p>
                <a:r>
                  <a:rPr lang="en-US" sz="2100" dirty="0" smtClean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100" dirty="0">
                    <a:latin typeface="+mj-lt"/>
                  </a:rPr>
                  <a:t> be a point on the </a:t>
                </a:r>
                <a:r>
                  <a:rPr lang="en-US" sz="2100" dirty="0" smtClean="0">
                    <a:latin typeface="+mj-lt"/>
                  </a:rPr>
                  <a:t>sphere,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a-DK" sz="21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a-DK" sz="21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da-DK" sz="21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da-DK" sz="21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da-DK" sz="2100" i="1">
                        <a:latin typeface="Cambria Math" panose="02040503050406030204" pitchFamily="18" charset="0"/>
                      </a:rPr>
                      <m:t>,0)</m:t>
                    </m:r>
                  </m:oMath>
                </a14:m>
                <a:r>
                  <a:rPr lang="en-US" sz="2100" dirty="0">
                    <a:latin typeface="+mj-lt"/>
                  </a:rPr>
                  <a:t> </a:t>
                </a:r>
                <a:r>
                  <a:rPr lang="en-US" sz="2100" dirty="0" smtClean="0">
                    <a:latin typeface="+mj-lt"/>
                  </a:rPr>
                  <a:t>be the projection of </a:t>
                </a:r>
                <a:r>
                  <a:rPr lang="en-US" sz="2100" i="1" dirty="0" smtClean="0">
                    <a:latin typeface="+mj-lt"/>
                  </a:rPr>
                  <a:t>P</a:t>
                </a:r>
                <a:r>
                  <a:rPr lang="en-US" sz="2100" dirty="0" smtClean="0">
                    <a:latin typeface="+mj-lt"/>
                  </a:rPr>
                  <a:t> </a:t>
                </a:r>
                <a:r>
                  <a:rPr lang="en-US" sz="2100" dirty="0">
                    <a:latin typeface="+mj-lt"/>
                  </a:rPr>
                  <a:t>in the </a:t>
                </a:r>
                <a:r>
                  <a:rPr lang="en-US" sz="2100" i="1" dirty="0" err="1" smtClean="0">
                    <a:latin typeface="+mj-lt"/>
                  </a:rPr>
                  <a:t>xy</a:t>
                </a:r>
                <a:r>
                  <a:rPr lang="en-US" sz="2100" dirty="0" smtClean="0">
                    <a:latin typeface="+mj-lt"/>
                  </a:rPr>
                  <a:t>–plane. </a:t>
                </a:r>
              </a:p>
            </p:txBody>
          </p:sp>
        </mc:Choice>
        <mc:Fallback xmlns="">
          <p:sp>
            <p:nvSpPr>
              <p:cNvPr id="28" name="Rektangel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4" y="817804"/>
                <a:ext cx="11667092" cy="2031325"/>
              </a:xfrm>
              <a:prstGeom prst="rect">
                <a:avLst/>
              </a:prstGeom>
              <a:blipFill>
                <a:blip r:embed="rId3"/>
                <a:stretch>
                  <a:fillRect l="-627" t="-1802" r="-418"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ktangel 12"/>
              <p:cNvSpPr/>
              <p:nvPr/>
            </p:nvSpPr>
            <p:spPr>
              <a:xfrm>
                <a:off x="100784" y="3439658"/>
                <a:ext cx="11537243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a-DK" sz="2200" dirty="0" smtClean="0">
                    <a:latin typeface="+mj-lt"/>
                  </a:rPr>
                  <a:t>The variable </a:t>
                </a:r>
                <a:r>
                  <a:rPr lang="en-US" sz="2200" i="1" dirty="0" smtClean="0">
                    <a:latin typeface="+mj-lt"/>
                  </a:rPr>
                  <a:t>v</a:t>
                </a:r>
                <a:r>
                  <a:rPr lang="en-US" sz="2200" dirty="0" smtClean="0">
                    <a:latin typeface="+mj-lt"/>
                  </a:rPr>
                  <a:t> </a:t>
                </a:r>
                <a:r>
                  <a:rPr lang="en-US" sz="2200" dirty="0">
                    <a:latin typeface="+mj-lt"/>
                  </a:rPr>
                  <a:t>is the angle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 smtClean="0">
                    <a:latin typeface="+mj-lt"/>
                  </a:rPr>
                  <a:t> and the position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sz="2200" dirty="0" smtClean="0">
                    <a:latin typeface="+mj-lt"/>
                  </a:rPr>
                  <a:t> of </a:t>
                </a:r>
                <a:r>
                  <a:rPr lang="en-US" sz="2200" i="1" dirty="0" smtClean="0">
                    <a:latin typeface="+mj-lt"/>
                  </a:rPr>
                  <a:t>P.</a:t>
                </a:r>
              </a:p>
            </p:txBody>
          </p:sp>
        </mc:Choice>
        <mc:Fallback xmlns="">
          <p:sp>
            <p:nvSpPr>
              <p:cNvPr id="13" name="Rektange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4" y="3439658"/>
                <a:ext cx="11537243" cy="430887"/>
              </a:xfrm>
              <a:prstGeom prst="rect">
                <a:avLst/>
              </a:prstGeom>
              <a:blipFill>
                <a:blip r:embed="rId4"/>
                <a:stretch>
                  <a:fillRect l="-687" t="-14085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ktangel 14"/>
              <p:cNvSpPr/>
              <p:nvPr/>
            </p:nvSpPr>
            <p:spPr>
              <a:xfrm>
                <a:off x="100784" y="2893543"/>
                <a:ext cx="11537243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a-DK" sz="2200" dirty="0" smtClean="0">
                    <a:latin typeface="+mj-lt"/>
                  </a:rPr>
                  <a:t>The variable </a:t>
                </a:r>
                <a:r>
                  <a:rPr lang="en-US" sz="2200" i="1" dirty="0" smtClean="0">
                    <a:latin typeface="+mj-lt"/>
                  </a:rPr>
                  <a:t>u</a:t>
                </a:r>
                <a:r>
                  <a:rPr lang="en-US" sz="2200" dirty="0" smtClean="0">
                    <a:latin typeface="+mj-lt"/>
                  </a:rPr>
                  <a:t> is </a:t>
                </a:r>
                <a:r>
                  <a:rPr lang="en-US" sz="2200" dirty="0">
                    <a:latin typeface="+mj-lt"/>
                  </a:rPr>
                  <a:t>the angle between the </a:t>
                </a:r>
                <a:r>
                  <a:rPr lang="en-US" sz="2200" i="1" dirty="0">
                    <a:latin typeface="+mj-lt"/>
                  </a:rPr>
                  <a:t>x</a:t>
                </a:r>
                <a:r>
                  <a:rPr lang="en-US" sz="2200" dirty="0">
                    <a:latin typeface="+mj-lt"/>
                  </a:rPr>
                  <a:t>–axis and the position </a:t>
                </a:r>
                <a:r>
                  <a:rPr lang="en-US" sz="2200" dirty="0" smtClean="0">
                    <a:latin typeface="+mj-lt"/>
                  </a:rPr>
                  <a:t>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,0)</m:t>
                    </m:r>
                  </m:oMath>
                </a14:m>
                <a:r>
                  <a:rPr lang="en-US" sz="2200" dirty="0" smtClean="0">
                    <a:latin typeface="+mj-lt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 smtClean="0">
                    <a:latin typeface="+mj-lt"/>
                  </a:rPr>
                  <a:t>. </a:t>
                </a:r>
                <a:endParaRPr lang="en-US" sz="2200" dirty="0">
                  <a:latin typeface="+mj-lt"/>
                </a:endParaRPr>
              </a:p>
            </p:txBody>
          </p:sp>
        </mc:Choice>
        <mc:Fallback xmlns="">
          <p:sp>
            <p:nvSpPr>
              <p:cNvPr id="15" name="Rektange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4" y="2893543"/>
                <a:ext cx="11537243" cy="430887"/>
              </a:xfrm>
              <a:prstGeom prst="rect">
                <a:avLst/>
              </a:prstGeom>
              <a:blipFill>
                <a:blip r:embed="rId5"/>
                <a:stretch>
                  <a:fillRect l="-687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ktangel 5"/>
              <p:cNvSpPr/>
              <p:nvPr/>
            </p:nvSpPr>
            <p:spPr>
              <a:xfrm>
                <a:off x="0" y="4804100"/>
                <a:ext cx="7974957" cy="6152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a-DK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a-DK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d>
                        <m:dPr>
                          <m:ctrlPr>
                            <a:rPr lang="da-DK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a-DK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a-DK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a-DK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a-DK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m:rPr>
                              <m:sty m:val="p"/>
                            </m:rPr>
                            <a:rPr lang="da-DK" sz="200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m:rPr>
                              <m:sty m:val="p"/>
                            </m:rPr>
                            <a:rPr lang="da-DK" sz="200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da-DK" sz="20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a-DK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m:rPr>
                              <m:sty m:val="p"/>
                            </m:rPr>
                            <a:rPr lang="da-DK" sz="200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da-DK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m:rPr>
                              <m:sty m:val="p"/>
                            </m:rPr>
                            <a:rPr lang="da-DK" sz="200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da-DK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da-DK" sz="20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a-DK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m:rPr>
                              <m:sty m:val="p"/>
                            </m:rPr>
                            <a:rPr lang="da-DK" sz="200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da-DK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a-DK" sz="200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da-DK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da-DK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da-DK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</m:t>
                      </m:r>
                      <m:r>
                        <a:rPr lang="da-DK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da-DK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−</m:t>
                      </m:r>
                      <m:f>
                        <m:fPr>
                          <m:ctrlPr>
                            <a:rPr lang="da-DK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da-DK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da-DK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da-DK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da-DK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da-DK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ktange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804100"/>
                <a:ext cx="7974957" cy="6152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885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led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0204" y="3503915"/>
            <a:ext cx="2898011" cy="309560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3375" y="155953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Parametric representation of a surface </a:t>
            </a:r>
            <a:r>
              <a:rPr lang="en-US" i="1" dirty="0"/>
              <a:t>S</a:t>
            </a:r>
            <a:endParaRPr lang="en-US" sz="3200" i="1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6" name="Tekstboks 4"/>
          <p:cNvSpPr txBox="1">
            <a:spLocks noChangeArrowheads="1"/>
          </p:cNvSpPr>
          <p:nvPr/>
        </p:nvSpPr>
        <p:spPr bwMode="auto">
          <a:xfrm rot="16200000">
            <a:off x="10972110" y="4256747"/>
            <a:ext cx="20095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notes</a:t>
            </a:r>
            <a:endParaRPr lang="da-DK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ktangel 11"/>
          <p:cNvSpPr/>
          <p:nvPr/>
        </p:nvSpPr>
        <p:spPr>
          <a:xfrm>
            <a:off x="194420" y="4723147"/>
            <a:ext cx="567498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+mj-lt"/>
              </a:rPr>
              <a:t>Then we have the parametric representation:</a:t>
            </a:r>
            <a:endParaRPr lang="en-US" sz="22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ktangel 27"/>
              <p:cNvSpPr/>
              <p:nvPr/>
            </p:nvSpPr>
            <p:spPr>
              <a:xfrm>
                <a:off x="100784" y="817804"/>
                <a:ext cx="11667092" cy="20994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100" b="1" dirty="0" smtClean="0">
                    <a:latin typeface="+mj-lt"/>
                  </a:rPr>
                  <a:t>Ex</a:t>
                </a:r>
                <a:r>
                  <a:rPr lang="en-US" sz="2100" b="1" dirty="0">
                    <a:latin typeface="+mj-lt"/>
                  </a:rPr>
                  <a:t>.: parametric representation of a </a:t>
                </a:r>
                <a:r>
                  <a:rPr lang="en-US" sz="2100" b="1" dirty="0" smtClean="0">
                    <a:latin typeface="+mj-lt"/>
                  </a:rPr>
                  <a:t>cone along the </a:t>
                </a:r>
                <a:r>
                  <a:rPr lang="en-US" sz="2100" b="1" i="1" dirty="0" smtClean="0">
                    <a:latin typeface="+mj-lt"/>
                  </a:rPr>
                  <a:t>z</a:t>
                </a:r>
                <a:r>
                  <a:rPr lang="en-US" sz="2100" b="1" dirty="0" smtClean="0">
                    <a:latin typeface="+mj-lt"/>
                  </a:rPr>
                  <a:t>-axis</a:t>
                </a:r>
              </a:p>
              <a:p>
                <a:r>
                  <a:rPr lang="en-US" sz="2100" dirty="0" smtClean="0">
                    <a:latin typeface="+mj-lt"/>
                  </a:rPr>
                  <a:t>Given </a:t>
                </a:r>
                <a:r>
                  <a:rPr lang="en-US" sz="2100" dirty="0">
                    <a:latin typeface="+mj-lt"/>
                  </a:rPr>
                  <a:t>a cone along </a:t>
                </a:r>
                <a:r>
                  <a:rPr lang="en-US" sz="2100">
                    <a:latin typeface="+mj-lt"/>
                  </a:rPr>
                  <a:t>the </a:t>
                </a:r>
                <a:r>
                  <a:rPr lang="en-US" sz="2100" i="1" smtClean="0">
                    <a:latin typeface="+mj-lt"/>
                  </a:rPr>
                  <a:t>z</a:t>
                </a:r>
                <a:r>
                  <a:rPr lang="en-US" sz="2100" smtClean="0">
                    <a:latin typeface="+mj-lt"/>
                  </a:rPr>
                  <a:t>-axis </a:t>
                </a:r>
                <a:r>
                  <a:rPr lang="en-US" sz="2100" dirty="0">
                    <a:latin typeface="+mj-lt"/>
                  </a:rPr>
                  <a:t>with tip at the </a:t>
                </a:r>
                <a:r>
                  <a:rPr lang="en-US" sz="2100" dirty="0" smtClean="0">
                    <a:latin typeface="+mj-lt"/>
                  </a:rPr>
                  <a:t>origin. The cone </a:t>
                </a:r>
                <a:r>
                  <a:rPr lang="en-US" sz="2100" dirty="0">
                    <a:latin typeface="+mj-lt"/>
                  </a:rPr>
                  <a:t>consists of all points </a:t>
                </a:r>
                <a14:m>
                  <m:oMath xmlns:m="http://schemas.openxmlformats.org/officeDocument/2006/math">
                    <m:r>
                      <a:rPr lang="da-DK" sz="21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da-DK" sz="21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a-DK" sz="21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da-DK" sz="21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da-DK" sz="21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da-DK" sz="21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da-DK" sz="21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da-DK" sz="21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100" dirty="0"/>
                  <a:t> </a:t>
                </a:r>
                <a:r>
                  <a:rPr lang="en-US" sz="2100" dirty="0">
                    <a:latin typeface="+mj-lt"/>
                  </a:rPr>
                  <a:t>such </a:t>
                </a:r>
                <a:r>
                  <a:rPr lang="en-US" sz="2100" dirty="0" smtClean="0">
                    <a:latin typeface="+mj-lt"/>
                  </a:rPr>
                  <a:t>that: 	</a:t>
                </a:r>
              </a:p>
              <a:p>
                <a:r>
                  <a:rPr lang="en-US" sz="2100" dirty="0">
                    <a:latin typeface="+mj-lt"/>
                  </a:rPr>
                  <a:t>	</a:t>
                </a:r>
                <a:r>
                  <a:rPr lang="en-US" sz="2100" dirty="0" smtClean="0">
                    <a:latin typeface="+mj-lt"/>
                  </a:rPr>
                  <a:t>				</a:t>
                </a:r>
                <a14:m>
                  <m:oMath xmlns:m="http://schemas.openxmlformats.org/officeDocument/2006/math"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a-DK" sz="21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da-DK" sz="21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a-DK" sz="2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da-DK" sz="2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a-DK" sz="21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a-DK" sz="21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da-DK" sz="2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2100" dirty="0" smtClean="0"/>
                  <a:t> </a:t>
                </a:r>
                <a:r>
                  <a:rPr lang="en-US" sz="2100" dirty="0"/>
                  <a:t>	</a:t>
                </a:r>
                <a:endParaRPr lang="en-US" sz="2100" dirty="0" smtClean="0">
                  <a:latin typeface="+mj-lt"/>
                </a:endParaRPr>
              </a:p>
              <a:p>
                <a:endParaRPr lang="en-US" sz="2100" dirty="0" smtClean="0">
                  <a:latin typeface="+mj-lt"/>
                </a:endParaRPr>
              </a:p>
              <a:p>
                <a:r>
                  <a:rPr lang="en-US" sz="2100" dirty="0" smtClean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100" dirty="0">
                    <a:latin typeface="+mj-lt"/>
                  </a:rPr>
                  <a:t> be a point on the </a:t>
                </a:r>
                <a:r>
                  <a:rPr lang="en-US" sz="2100" dirty="0" smtClean="0">
                    <a:latin typeface="+mj-lt"/>
                  </a:rPr>
                  <a:t>cone,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a-DK" sz="21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a-DK" sz="21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da-DK" sz="21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da-DK" sz="21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da-DK" sz="2100" i="1">
                        <a:latin typeface="Cambria Math" panose="02040503050406030204" pitchFamily="18" charset="0"/>
                      </a:rPr>
                      <m:t>,0)</m:t>
                    </m:r>
                  </m:oMath>
                </a14:m>
                <a:r>
                  <a:rPr lang="en-US" sz="2100" dirty="0">
                    <a:latin typeface="+mj-lt"/>
                  </a:rPr>
                  <a:t> </a:t>
                </a:r>
                <a:r>
                  <a:rPr lang="en-US" sz="2100" dirty="0" smtClean="0">
                    <a:latin typeface="+mj-lt"/>
                  </a:rPr>
                  <a:t>be the projection of </a:t>
                </a:r>
                <a:r>
                  <a:rPr lang="en-US" sz="2100" i="1" dirty="0" smtClean="0">
                    <a:latin typeface="+mj-lt"/>
                  </a:rPr>
                  <a:t>P</a:t>
                </a:r>
                <a:r>
                  <a:rPr lang="en-US" sz="2100" dirty="0" smtClean="0">
                    <a:latin typeface="+mj-lt"/>
                  </a:rPr>
                  <a:t> </a:t>
                </a:r>
                <a:r>
                  <a:rPr lang="en-US" sz="2100" dirty="0">
                    <a:latin typeface="+mj-lt"/>
                  </a:rPr>
                  <a:t>in the </a:t>
                </a:r>
                <a:r>
                  <a:rPr lang="en-US" sz="2100" i="1" dirty="0" err="1" smtClean="0">
                    <a:latin typeface="+mj-lt"/>
                  </a:rPr>
                  <a:t>xy</a:t>
                </a:r>
                <a:r>
                  <a:rPr lang="en-US" sz="2100" dirty="0" smtClean="0">
                    <a:latin typeface="+mj-lt"/>
                  </a:rPr>
                  <a:t>–plane. </a:t>
                </a:r>
              </a:p>
            </p:txBody>
          </p:sp>
        </mc:Choice>
        <mc:Fallback xmlns="">
          <p:sp>
            <p:nvSpPr>
              <p:cNvPr id="28" name="Rektangel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4" y="817804"/>
                <a:ext cx="11667092" cy="2099486"/>
              </a:xfrm>
              <a:prstGeom prst="rect">
                <a:avLst/>
              </a:prstGeom>
              <a:blipFill>
                <a:blip r:embed="rId3"/>
                <a:stretch>
                  <a:fillRect l="-627" t="-1739" b="-4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ktangel 12"/>
              <p:cNvSpPr/>
              <p:nvPr/>
            </p:nvSpPr>
            <p:spPr>
              <a:xfrm>
                <a:off x="100782" y="3512836"/>
                <a:ext cx="11537243" cy="8222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a-DK" sz="2200" dirty="0" smtClean="0">
                    <a:latin typeface="+mj-lt"/>
                  </a:rPr>
                  <a:t>We have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a-DK" sz="21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da-DK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1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a-DK" sz="2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a-DK" sz="21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a-DK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sz="21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m:rPr>
                          <m:sty m:val="p"/>
                        </m:rPr>
                        <a:rPr lang="da-DK" sz="21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da-DK" sz="21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a-DK" sz="21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da-DK" sz="21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da-DK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1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a-DK" sz="21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a-DK" sz="21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a-DK" sz="2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sz="21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m:rPr>
                          <m:sty m:val="p"/>
                        </m:rPr>
                        <a:rPr lang="da-DK" sz="21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da-DK" sz="21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a-DK" sz="2100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da-DK" sz="2100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da-DK" sz="21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da-DK" sz="2100" b="0" i="1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da-DK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1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a-DK" sz="21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a-DK" sz="21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a-DK" sz="21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da-DK" sz="21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da-DK" sz="2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sz="21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a-DK" sz="21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m:rPr>
                                  <m:sty m:val="p"/>
                                </m:rPr>
                                <a:rPr lang="da-DK" sz="21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da-DK" sz="21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a-DK" sz="21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a-DK" sz="2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a-DK" sz="21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a-DK" sz="2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sz="21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a-DK" sz="21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m:rPr>
                                  <m:sty m:val="p"/>
                                </m:rPr>
                                <a:rPr lang="da-DK" sz="21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da-DK" sz="21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da-DK" sz="21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a-DK" sz="2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da-DK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sz="21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da-DK" sz="2100" dirty="0">
                  <a:latin typeface="+mj-lt"/>
                </a:endParaRPr>
              </a:p>
            </p:txBody>
          </p:sp>
        </mc:Choice>
        <mc:Fallback xmlns="">
          <p:sp>
            <p:nvSpPr>
              <p:cNvPr id="13" name="Rektange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2" y="3512836"/>
                <a:ext cx="11537243" cy="822213"/>
              </a:xfrm>
              <a:prstGeom prst="rect">
                <a:avLst/>
              </a:prstGeom>
              <a:blipFill>
                <a:blip r:embed="rId4"/>
                <a:stretch>
                  <a:fillRect l="-687" t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ktangel 14"/>
              <p:cNvSpPr/>
              <p:nvPr/>
            </p:nvSpPr>
            <p:spPr>
              <a:xfrm>
                <a:off x="100783" y="2947617"/>
                <a:ext cx="11537243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a-DK" sz="2200" dirty="0" smtClean="0">
                    <a:latin typeface="+mj-lt"/>
                  </a:rPr>
                  <a:t>Here the variable </a:t>
                </a:r>
                <a:r>
                  <a:rPr lang="en-US" sz="2200" i="1" dirty="0" smtClean="0">
                    <a:latin typeface="+mj-lt"/>
                  </a:rPr>
                  <a:t>v</a:t>
                </a:r>
                <a:r>
                  <a:rPr lang="en-US" sz="2200" dirty="0" smtClean="0">
                    <a:latin typeface="+mj-lt"/>
                  </a:rPr>
                  <a:t> is </a:t>
                </a:r>
                <a:r>
                  <a:rPr lang="en-US" sz="2200" dirty="0">
                    <a:latin typeface="+mj-lt"/>
                  </a:rPr>
                  <a:t>the angle between the </a:t>
                </a:r>
                <a:r>
                  <a:rPr lang="en-US" sz="2200" i="1" dirty="0">
                    <a:latin typeface="+mj-lt"/>
                  </a:rPr>
                  <a:t>x</a:t>
                </a:r>
                <a:r>
                  <a:rPr lang="en-US" sz="2200" dirty="0">
                    <a:latin typeface="+mj-lt"/>
                  </a:rPr>
                  <a:t>–axis and the position </a:t>
                </a:r>
                <a:r>
                  <a:rPr lang="en-US" sz="2200" dirty="0" smtClean="0">
                    <a:latin typeface="+mj-lt"/>
                  </a:rPr>
                  <a:t>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,0)</m:t>
                    </m:r>
                  </m:oMath>
                </a14:m>
                <a:r>
                  <a:rPr lang="en-US" sz="2200" dirty="0" smtClean="0">
                    <a:latin typeface="+mj-lt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 smtClean="0">
                    <a:latin typeface="+mj-lt"/>
                  </a:rPr>
                  <a:t>. </a:t>
                </a:r>
                <a:endParaRPr lang="en-US" sz="2200" dirty="0">
                  <a:latin typeface="+mj-lt"/>
                </a:endParaRPr>
              </a:p>
            </p:txBody>
          </p:sp>
        </mc:Choice>
        <mc:Fallback xmlns="">
          <p:sp>
            <p:nvSpPr>
              <p:cNvPr id="15" name="Rektange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3" y="2947617"/>
                <a:ext cx="11537243" cy="430887"/>
              </a:xfrm>
              <a:prstGeom prst="rect">
                <a:avLst/>
              </a:prstGeom>
              <a:blipFill>
                <a:blip r:embed="rId5"/>
                <a:stretch>
                  <a:fillRect l="-687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ktangel 5"/>
              <p:cNvSpPr/>
              <p:nvPr/>
            </p:nvSpPr>
            <p:spPr>
              <a:xfrm>
                <a:off x="347844" y="5299513"/>
                <a:ext cx="582250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d>
                      <m:d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a-DK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da-DK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a-DK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m:rPr>
                            <m:sty m:val="p"/>
                          </m:rPr>
                          <a:rPr lang="da-DK" sz="200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da-DK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m:rPr>
                            <m:sty m:val="p"/>
                          </m:rPr>
                          <a:rPr lang="da-DK" sz="200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da-DK" sz="20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da-DK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da-DK" sz="200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da-DK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da-DK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da-DK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0≤</m:t>
                    </m:r>
                    <m:r>
                      <a:rPr lang="da-DK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da-DK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 dirty="0" smtClean="0">
                    <a:latin typeface="+mj-lt"/>
                  </a:rPr>
                  <a:t>2</a:t>
                </a:r>
                <a:r>
                  <a:rPr lang="da-DK" sz="2000" dirty="0">
                    <a:latin typeface="+mj-l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a-DK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Rektange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44" y="5299513"/>
                <a:ext cx="5822502" cy="400110"/>
              </a:xfrm>
              <a:prstGeom prst="rect">
                <a:avLst/>
              </a:prstGeom>
              <a:blipFill>
                <a:blip r:embed="rId6"/>
                <a:stretch>
                  <a:fillRect t="-16667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230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led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1479" y="3993979"/>
            <a:ext cx="3977159" cy="203053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3375" y="155953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Tangent vectors to a </a:t>
            </a:r>
            <a:r>
              <a:rPr lang="en-US" dirty="0"/>
              <a:t>surface </a:t>
            </a:r>
            <a:r>
              <a:rPr lang="en-US" i="1" dirty="0"/>
              <a:t>S</a:t>
            </a:r>
            <a:endParaRPr lang="en-US" sz="3200" i="1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6" name="Tekstboks 4"/>
          <p:cNvSpPr txBox="1">
            <a:spLocks noChangeArrowheads="1"/>
          </p:cNvSpPr>
          <p:nvPr/>
        </p:nvSpPr>
        <p:spPr bwMode="auto">
          <a:xfrm rot="16200000">
            <a:off x="10935344" y="5618583"/>
            <a:ext cx="20095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notes</a:t>
            </a:r>
            <a:endParaRPr lang="da-DK" sz="12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ktangel 27"/>
              <p:cNvSpPr/>
              <p:nvPr/>
            </p:nvSpPr>
            <p:spPr>
              <a:xfrm>
                <a:off x="217993" y="871462"/>
                <a:ext cx="11420032" cy="1107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 smtClean="0">
                    <a:latin typeface="+mj-lt"/>
                  </a:rPr>
                  <a:t>Given </a:t>
                </a:r>
                <a:r>
                  <a:rPr lang="en-US" sz="2200" dirty="0">
                    <a:latin typeface="+mj-lt"/>
                  </a:rPr>
                  <a:t>a </a:t>
                </a:r>
                <a:r>
                  <a:rPr lang="en-US" sz="2200" dirty="0" smtClean="0">
                    <a:latin typeface="+mj-lt"/>
                  </a:rPr>
                  <a:t>surface </a:t>
                </a:r>
                <a:r>
                  <a:rPr lang="en-US" sz="2200" i="1" dirty="0" smtClean="0">
                    <a:latin typeface="+mj-lt"/>
                  </a:rPr>
                  <a:t>S </a:t>
                </a:r>
                <a:r>
                  <a:rPr lang="en-US" sz="2200" dirty="0" smtClean="0">
                    <a:latin typeface="+mj-lt"/>
                  </a:rPr>
                  <a:t>with the </a:t>
                </a:r>
                <a:r>
                  <a:rPr lang="en-US" sz="2200" dirty="0">
                    <a:latin typeface="+mj-lt"/>
                  </a:rPr>
                  <a:t>parametric representation</a:t>
                </a:r>
                <a:r>
                  <a:rPr lang="en-US" sz="2200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2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200" dirty="0" smtClean="0">
                    <a:latin typeface="+mj-lt"/>
                  </a:rPr>
                  <a:t> </a:t>
                </a:r>
                <a:r>
                  <a:rPr lang="en-US" sz="2200" dirty="0">
                    <a:latin typeface="+mj-lt"/>
                  </a:rPr>
                  <a:t>and assume that the parametric representation is diﬀerentiable. </a:t>
                </a:r>
                <a:endParaRPr lang="en-US" sz="2200" dirty="0" smtClean="0">
                  <a:latin typeface="+mj-lt"/>
                </a:endParaRPr>
              </a:p>
              <a:p>
                <a:r>
                  <a:rPr lang="en-US" sz="2200" dirty="0" smtClean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r>
                      <a:rPr lang="da-DK" sz="22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200" dirty="0" smtClean="0">
                    <a:latin typeface="+mj-lt"/>
                  </a:rPr>
                  <a:t> </a:t>
                </a:r>
                <a:r>
                  <a:rPr lang="en-US" sz="2200" dirty="0">
                    <a:latin typeface="+mj-lt"/>
                  </a:rPr>
                  <a:t>be a point </a:t>
                </a:r>
                <a:r>
                  <a:rPr lang="en-US" sz="2200" dirty="0" smtClean="0">
                    <a:latin typeface="+mj-lt"/>
                  </a:rPr>
                  <a:t>on </a:t>
                </a:r>
                <a:r>
                  <a:rPr lang="en-US" sz="2200" dirty="0">
                    <a:latin typeface="+mj-lt"/>
                  </a:rPr>
                  <a:t>the surface with position </a:t>
                </a:r>
                <a:r>
                  <a:rPr lang="en-US" sz="2200" dirty="0" smtClean="0">
                    <a:latin typeface="+mj-lt"/>
                  </a:rPr>
                  <a:t>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22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28" name="Rektangel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993" y="871462"/>
                <a:ext cx="11420032" cy="1107996"/>
              </a:xfrm>
              <a:prstGeom prst="rect">
                <a:avLst/>
              </a:prstGeom>
              <a:blipFill>
                <a:blip r:embed="rId3"/>
                <a:stretch>
                  <a:fillRect l="-694" t="-5495" b="-9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ktangel 12"/>
              <p:cNvSpPr/>
              <p:nvPr/>
            </p:nvSpPr>
            <p:spPr>
              <a:xfrm>
                <a:off x="200973" y="2160872"/>
                <a:ext cx="7692961" cy="14465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a-DK" sz="2200" dirty="0" smtClean="0">
                    <a:latin typeface="+mj-lt"/>
                  </a:rPr>
                  <a:t>We </a:t>
                </a:r>
                <a:r>
                  <a:rPr lang="da-DK" sz="2200" dirty="0" err="1" smtClean="0">
                    <a:solidFill>
                      <a:srgbClr val="0066FF"/>
                    </a:solidFill>
                    <a:latin typeface="+mj-lt"/>
                  </a:rPr>
                  <a:t>keep</a:t>
                </a:r>
                <a:r>
                  <a:rPr lang="da-DK" sz="2200" dirty="0" smtClean="0">
                    <a:solidFill>
                      <a:srgbClr val="0066FF"/>
                    </a:solidFill>
                    <a:latin typeface="+mj-lt"/>
                  </a:rPr>
                  <a:t> </a:t>
                </a:r>
                <a:r>
                  <a:rPr lang="da-DK" sz="2200" i="1" dirty="0" smtClean="0">
                    <a:solidFill>
                      <a:srgbClr val="0066FF"/>
                    </a:solidFill>
                    <a:latin typeface="+mj-lt"/>
                  </a:rPr>
                  <a:t>u </a:t>
                </a:r>
                <a:r>
                  <a:rPr lang="da-DK" sz="2200" dirty="0" err="1" smtClean="0">
                    <a:solidFill>
                      <a:srgbClr val="0066FF"/>
                    </a:solidFill>
                    <a:latin typeface="+mj-lt"/>
                  </a:rPr>
                  <a:t>fixed</a:t>
                </a:r>
                <a:r>
                  <a:rPr lang="da-DK" sz="2200" dirty="0" smtClean="0">
                    <a:solidFill>
                      <a:srgbClr val="0066FF"/>
                    </a:solidFill>
                    <a:latin typeface="+mj-lt"/>
                  </a:rPr>
                  <a:t> </a:t>
                </a:r>
                <a:r>
                  <a:rPr lang="da-DK" sz="2200" dirty="0" smtClean="0">
                    <a:latin typeface="+mj-lt"/>
                  </a:rPr>
                  <a:t>and set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da-DK" sz="2200" dirty="0" smtClean="0">
                    <a:latin typeface="+mj-lt"/>
                  </a:rPr>
                  <a:t>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da-DK" sz="2200" dirty="0" smtClean="0">
                    <a:latin typeface="+mj-lt"/>
                  </a:rPr>
                  <a:t> </a:t>
                </a:r>
                <a:r>
                  <a:rPr lang="en-US" sz="2200" dirty="0">
                    <a:latin typeface="+mj-lt"/>
                  </a:rPr>
                  <a:t>is the parametric </a:t>
                </a:r>
                <a:r>
                  <a:rPr lang="en-US" sz="2200" dirty="0" smtClean="0">
                    <a:latin typeface="+mj-lt"/>
                  </a:rPr>
                  <a:t>representation </a:t>
                </a:r>
                <a:r>
                  <a:rPr lang="en-US" sz="2200" dirty="0">
                    <a:latin typeface="+mj-lt"/>
                  </a:rPr>
                  <a:t>of a curve </a:t>
                </a:r>
                <a:r>
                  <a:rPr lang="en-US" sz="2200" i="1" dirty="0">
                    <a:latin typeface="+mj-lt"/>
                  </a:rPr>
                  <a:t>g</a:t>
                </a:r>
                <a:r>
                  <a:rPr lang="en-US" sz="2200" dirty="0">
                    <a:latin typeface="+mj-lt"/>
                  </a:rPr>
                  <a:t> on the surface </a:t>
                </a:r>
                <a:r>
                  <a:rPr lang="en-US" sz="2200" i="1" dirty="0">
                    <a:latin typeface="+mj-lt"/>
                  </a:rPr>
                  <a:t>S</a:t>
                </a:r>
                <a:r>
                  <a:rPr lang="en-US" sz="2200" dirty="0">
                    <a:latin typeface="+mj-lt"/>
                  </a:rPr>
                  <a:t>. </a:t>
                </a:r>
                <a:endParaRPr lang="en-US" sz="2200" dirty="0" smtClean="0">
                  <a:latin typeface="+mj-lt"/>
                </a:endParaRPr>
              </a:p>
              <a:p>
                <a:endParaRPr lang="en-US" sz="2200" dirty="0" smtClean="0">
                  <a:latin typeface="+mj-lt"/>
                </a:endParaRPr>
              </a:p>
              <a:p>
                <a:r>
                  <a:rPr lang="en-US" sz="2200" dirty="0" smtClean="0">
                    <a:latin typeface="+mj-lt"/>
                  </a:rPr>
                  <a:t>The </a:t>
                </a:r>
                <a:r>
                  <a:rPr lang="en-US" sz="2200" dirty="0">
                    <a:latin typeface="+mj-lt"/>
                  </a:rPr>
                  <a:t>curve </a:t>
                </a:r>
                <a:r>
                  <a:rPr lang="en-US" sz="2200" i="1" dirty="0">
                    <a:solidFill>
                      <a:srgbClr val="0066FF"/>
                    </a:solidFill>
                    <a:latin typeface="+mj-lt"/>
                  </a:rPr>
                  <a:t>g</a:t>
                </a:r>
                <a:r>
                  <a:rPr lang="en-US" sz="2200" dirty="0">
                    <a:solidFill>
                      <a:srgbClr val="0066FF"/>
                    </a:solidFill>
                    <a:latin typeface="+mj-lt"/>
                  </a:rPr>
                  <a:t> has a tangent </a:t>
                </a:r>
                <a:r>
                  <a:rPr lang="en-US" sz="2200" dirty="0">
                    <a:latin typeface="+mj-lt"/>
                  </a:rPr>
                  <a:t>given </a:t>
                </a:r>
                <a:r>
                  <a:rPr lang="en-US" sz="2200" dirty="0" smtClean="0">
                    <a:latin typeface="+mj-lt"/>
                  </a:rPr>
                  <a:t>by:</a:t>
                </a:r>
                <a:endParaRPr lang="da-DK" sz="22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13" name="Rektange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73" y="2160872"/>
                <a:ext cx="7692961" cy="1446550"/>
              </a:xfrm>
              <a:prstGeom prst="rect">
                <a:avLst/>
              </a:prstGeom>
              <a:blipFill>
                <a:blip r:embed="rId4"/>
                <a:stretch>
                  <a:fillRect l="-1030" t="-4202" r="-1347" b="-7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Billed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5677" y="3054755"/>
            <a:ext cx="3286125" cy="666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ktangel 13"/>
              <p:cNvSpPr/>
              <p:nvPr/>
            </p:nvSpPr>
            <p:spPr>
              <a:xfrm>
                <a:off x="192119" y="3725759"/>
                <a:ext cx="7692961" cy="15467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a-DK" sz="2200" dirty="0" smtClean="0">
                    <a:latin typeface="+mj-lt"/>
                  </a:rPr>
                  <a:t>Next </a:t>
                </a:r>
                <a:r>
                  <a:rPr lang="da-DK" sz="2200" dirty="0" err="1" smtClean="0">
                    <a:latin typeface="+mj-lt"/>
                  </a:rPr>
                  <a:t>we</a:t>
                </a:r>
                <a:r>
                  <a:rPr lang="da-DK" sz="2200" dirty="0" smtClean="0">
                    <a:latin typeface="+mj-lt"/>
                  </a:rPr>
                  <a:t> </a:t>
                </a:r>
                <a:r>
                  <a:rPr lang="da-DK" sz="2200" dirty="0" err="1" smtClean="0">
                    <a:solidFill>
                      <a:srgbClr val="0066FF"/>
                    </a:solidFill>
                    <a:latin typeface="+mj-lt"/>
                  </a:rPr>
                  <a:t>keep</a:t>
                </a:r>
                <a:r>
                  <a:rPr lang="da-DK" sz="2200" dirty="0" smtClean="0">
                    <a:solidFill>
                      <a:srgbClr val="0066FF"/>
                    </a:solidFill>
                    <a:latin typeface="+mj-lt"/>
                  </a:rPr>
                  <a:t> </a:t>
                </a:r>
                <a:r>
                  <a:rPr lang="da-DK" sz="2200" i="1" dirty="0" smtClean="0">
                    <a:solidFill>
                      <a:srgbClr val="0066FF"/>
                    </a:solidFill>
                    <a:latin typeface="+mj-lt"/>
                  </a:rPr>
                  <a:t>v </a:t>
                </a:r>
                <a:r>
                  <a:rPr lang="da-DK" sz="2200" dirty="0" err="1" smtClean="0">
                    <a:solidFill>
                      <a:srgbClr val="0066FF"/>
                    </a:solidFill>
                    <a:latin typeface="+mj-lt"/>
                  </a:rPr>
                  <a:t>fixed</a:t>
                </a:r>
                <a:r>
                  <a:rPr lang="da-DK" sz="2200" dirty="0" smtClean="0">
                    <a:solidFill>
                      <a:srgbClr val="0066FF"/>
                    </a:solidFill>
                    <a:latin typeface="+mj-lt"/>
                  </a:rPr>
                  <a:t> </a:t>
                </a:r>
                <a:r>
                  <a:rPr lang="da-DK" sz="2200" dirty="0" smtClean="0">
                    <a:latin typeface="+mj-lt"/>
                  </a:rPr>
                  <a:t>and set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da-DK" sz="2200" dirty="0" smtClean="0">
                    <a:latin typeface="+mj-lt"/>
                  </a:rPr>
                  <a:t>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da-DK" sz="2200" dirty="0" smtClean="0">
                    <a:latin typeface="+mj-lt"/>
                  </a:rPr>
                  <a:t> </a:t>
                </a:r>
                <a:r>
                  <a:rPr lang="en-US" sz="2200" dirty="0">
                    <a:latin typeface="+mj-lt"/>
                  </a:rPr>
                  <a:t>is the parametric </a:t>
                </a:r>
                <a:r>
                  <a:rPr lang="en-US" sz="2200" dirty="0" smtClean="0">
                    <a:latin typeface="+mj-lt"/>
                  </a:rPr>
                  <a:t>representation </a:t>
                </a:r>
                <a:r>
                  <a:rPr lang="en-US" sz="2200" dirty="0">
                    <a:latin typeface="+mj-lt"/>
                  </a:rPr>
                  <a:t>of a curve </a:t>
                </a:r>
                <a:r>
                  <a:rPr lang="en-US" sz="2200" i="1" dirty="0" smtClean="0">
                    <a:latin typeface="+mj-lt"/>
                  </a:rPr>
                  <a:t>h</a:t>
                </a:r>
                <a:r>
                  <a:rPr lang="en-US" sz="2200" dirty="0" smtClean="0">
                    <a:latin typeface="+mj-lt"/>
                  </a:rPr>
                  <a:t> </a:t>
                </a:r>
                <a:r>
                  <a:rPr lang="en-US" sz="2200" dirty="0">
                    <a:latin typeface="+mj-lt"/>
                  </a:rPr>
                  <a:t>on the surface </a:t>
                </a:r>
                <a:r>
                  <a:rPr lang="en-US" sz="2200" i="1" dirty="0">
                    <a:latin typeface="+mj-lt"/>
                  </a:rPr>
                  <a:t>S</a:t>
                </a:r>
                <a:r>
                  <a:rPr lang="en-US" sz="2200" dirty="0">
                    <a:latin typeface="+mj-lt"/>
                  </a:rPr>
                  <a:t>. </a:t>
                </a:r>
                <a:endParaRPr lang="en-US" sz="2200" dirty="0" smtClean="0">
                  <a:latin typeface="+mj-lt"/>
                </a:endParaRPr>
              </a:p>
              <a:p>
                <a:endParaRPr lang="en-US" sz="2200" dirty="0" smtClean="0">
                  <a:latin typeface="+mj-lt"/>
                </a:endParaRPr>
              </a:p>
              <a:p>
                <a:r>
                  <a:rPr lang="en-US" sz="2200" dirty="0" smtClean="0">
                    <a:latin typeface="+mj-lt"/>
                  </a:rPr>
                  <a:t>The </a:t>
                </a:r>
                <a:r>
                  <a:rPr lang="en-US" sz="2200" dirty="0">
                    <a:latin typeface="+mj-lt"/>
                  </a:rPr>
                  <a:t>curve </a:t>
                </a:r>
                <a:r>
                  <a:rPr lang="en-US" sz="2200" i="1" dirty="0" smtClean="0">
                    <a:solidFill>
                      <a:srgbClr val="0066FF"/>
                    </a:solidFill>
                    <a:latin typeface="+mj-lt"/>
                  </a:rPr>
                  <a:t>h</a:t>
                </a:r>
                <a:r>
                  <a:rPr lang="en-US" sz="2200" dirty="0" smtClean="0">
                    <a:solidFill>
                      <a:srgbClr val="0066FF"/>
                    </a:solidFill>
                    <a:latin typeface="+mj-lt"/>
                  </a:rPr>
                  <a:t> </a:t>
                </a:r>
                <a:r>
                  <a:rPr lang="en-US" sz="2200" dirty="0">
                    <a:solidFill>
                      <a:srgbClr val="0066FF"/>
                    </a:solidFill>
                    <a:latin typeface="+mj-lt"/>
                  </a:rPr>
                  <a:t>has a tangent </a:t>
                </a:r>
                <a:r>
                  <a:rPr lang="en-US" sz="2200" dirty="0">
                    <a:latin typeface="+mj-lt"/>
                  </a:rPr>
                  <a:t>given </a:t>
                </a:r>
                <a:r>
                  <a:rPr lang="en-US" sz="2200" dirty="0" smtClean="0">
                    <a:latin typeface="+mj-lt"/>
                  </a:rPr>
                  <a:t>by:    </a:t>
                </a:r>
                <a:endParaRPr lang="da-DK" sz="22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14" name="Rektange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19" y="3725759"/>
                <a:ext cx="7692961" cy="1546705"/>
              </a:xfrm>
              <a:prstGeom prst="rect">
                <a:avLst/>
              </a:prstGeom>
              <a:blipFill>
                <a:blip r:embed="rId6"/>
                <a:stretch>
                  <a:fillRect l="-1031" r="-1348" b="-74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Billed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85677" y="4725819"/>
            <a:ext cx="3324225" cy="723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kstfelt 16"/>
              <p:cNvSpPr txBox="1"/>
              <p:nvPr/>
            </p:nvSpPr>
            <p:spPr>
              <a:xfrm>
                <a:off x="200973" y="5578889"/>
                <a:ext cx="7121821" cy="6843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3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da-DK" sz="23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da-DK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3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a-DK" sz="23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3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200" dirty="0" smtClean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3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da-DK" sz="23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da-DK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3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a-DK" sz="23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3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200" dirty="0" smtClean="0">
                    <a:latin typeface="+mj-lt"/>
                  </a:rPr>
                  <a:t> are the tangent vectors to the surface </a:t>
                </a:r>
                <a:r>
                  <a:rPr lang="en-US" sz="2200" i="1" dirty="0" smtClean="0">
                    <a:latin typeface="+mj-lt"/>
                  </a:rPr>
                  <a:t>S</a:t>
                </a:r>
                <a:r>
                  <a:rPr lang="en-US" sz="2200" dirty="0" smtClean="0">
                    <a:latin typeface="+mj-lt"/>
                  </a:rPr>
                  <a:t> at</a:t>
                </a:r>
              </a:p>
              <a:p>
                <a:r>
                  <a:rPr lang="en-US" sz="2200" dirty="0">
                    <a:latin typeface="+mj-lt"/>
                  </a:rPr>
                  <a:t>t</a:t>
                </a:r>
                <a:r>
                  <a:rPr lang="en-US" sz="2200" dirty="0" smtClean="0">
                    <a:latin typeface="+mj-lt"/>
                  </a:rPr>
                  <a:t>he point </a:t>
                </a:r>
                <a14:m>
                  <m:oMath xmlns:m="http://schemas.openxmlformats.org/officeDocument/2006/math">
                    <m:r>
                      <a:rPr lang="da-DK" sz="22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da-DK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da-DK" sz="2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da-DK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 smtClean="0">
                    <a:latin typeface="+mj-lt"/>
                  </a:rPr>
                  <a:t> with the position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2200" dirty="0">
                  <a:latin typeface="+mj-lt"/>
                </a:endParaRPr>
              </a:p>
            </p:txBody>
          </p:sp>
        </mc:Choice>
        <mc:Fallback xmlns="">
          <p:sp>
            <p:nvSpPr>
              <p:cNvPr id="17" name="Tekstfel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73" y="5578889"/>
                <a:ext cx="7121821" cy="684355"/>
              </a:xfrm>
              <a:prstGeom prst="rect">
                <a:avLst/>
              </a:prstGeom>
              <a:blipFill>
                <a:blip r:embed="rId8"/>
                <a:stretch>
                  <a:fillRect l="-2397" t="-20536" r="-1541" b="-24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479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3375" y="155953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Surface normal vectors to a </a:t>
            </a:r>
            <a:r>
              <a:rPr lang="en-US" dirty="0"/>
              <a:t>surface </a:t>
            </a:r>
            <a:r>
              <a:rPr lang="en-US" i="1" dirty="0"/>
              <a:t>S</a:t>
            </a:r>
            <a:endParaRPr lang="en-US" sz="3200" i="1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ktangel 27"/>
              <p:cNvSpPr/>
              <p:nvPr/>
            </p:nvSpPr>
            <p:spPr>
              <a:xfrm>
                <a:off x="217992" y="871462"/>
                <a:ext cx="11860645" cy="12772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 smtClean="0">
                    <a:latin typeface="+mj-lt"/>
                  </a:rPr>
                  <a:t>Given </a:t>
                </a:r>
                <a:r>
                  <a:rPr lang="en-US" sz="2200" dirty="0">
                    <a:latin typeface="+mj-lt"/>
                  </a:rPr>
                  <a:t>a </a:t>
                </a:r>
                <a:r>
                  <a:rPr lang="en-US" sz="2200" dirty="0" smtClean="0">
                    <a:latin typeface="+mj-lt"/>
                  </a:rPr>
                  <a:t>surface </a:t>
                </a:r>
                <a:r>
                  <a:rPr lang="en-US" sz="2200" i="1" dirty="0" smtClean="0">
                    <a:latin typeface="+mj-lt"/>
                  </a:rPr>
                  <a:t>S </a:t>
                </a:r>
                <a:r>
                  <a:rPr lang="en-US" sz="2200" dirty="0" smtClean="0">
                    <a:latin typeface="+mj-lt"/>
                  </a:rPr>
                  <a:t>with the </a:t>
                </a:r>
                <a:r>
                  <a:rPr lang="en-US" sz="2200" dirty="0">
                    <a:latin typeface="+mj-lt"/>
                  </a:rPr>
                  <a:t>parametric </a:t>
                </a:r>
                <a:r>
                  <a:rPr lang="en-US" sz="2200" dirty="0" smtClean="0">
                    <a:latin typeface="+mj-lt"/>
                  </a:rPr>
                  <a:t>representation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200" dirty="0" smtClean="0">
                    <a:latin typeface="+mj-lt"/>
                  </a:rPr>
                  <a:t> and tangent </a:t>
                </a:r>
                <a:r>
                  <a:rPr lang="en-US" sz="2200" dirty="0">
                    <a:latin typeface="+mj-lt"/>
                  </a:rPr>
                  <a:t>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200" dirty="0">
                    <a:latin typeface="+mj-lt"/>
                  </a:rPr>
                  <a:t> </a:t>
                </a:r>
                <a:r>
                  <a:rPr lang="en-US" sz="2200" dirty="0" smtClean="0">
                    <a:latin typeface="+mj-lt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200" dirty="0" smtClean="0">
                    <a:latin typeface="+mj-lt"/>
                  </a:rPr>
                  <a:t>.</a:t>
                </a:r>
              </a:p>
              <a:p>
                <a:endParaRPr lang="en-US" sz="1100" dirty="0" smtClean="0">
                  <a:latin typeface="+mj-lt"/>
                </a:endParaRPr>
              </a:p>
              <a:p>
                <a:r>
                  <a:rPr lang="en-US" sz="2200" dirty="0" smtClean="0">
                    <a:latin typeface="+mj-lt"/>
                  </a:rPr>
                  <a:t>The </a:t>
                </a:r>
                <a:r>
                  <a:rPr lang="en-US" sz="2200" dirty="0" smtClean="0">
                    <a:solidFill>
                      <a:srgbClr val="0066FF"/>
                    </a:solidFill>
                    <a:latin typeface="+mj-lt"/>
                  </a:rPr>
                  <a:t>tangent </a:t>
                </a:r>
                <a:r>
                  <a:rPr lang="en-US" sz="2200" dirty="0">
                    <a:solidFill>
                      <a:srgbClr val="0066FF"/>
                    </a:solidFill>
                    <a:latin typeface="+mj-lt"/>
                  </a:rPr>
                  <a:t>plane </a:t>
                </a:r>
                <a:r>
                  <a:rPr lang="en-US" sz="2200" dirty="0">
                    <a:latin typeface="+mj-lt"/>
                  </a:rPr>
                  <a:t>to the surface </a:t>
                </a:r>
                <a:r>
                  <a:rPr lang="en-US" sz="2200" i="1" dirty="0">
                    <a:latin typeface="+mj-lt"/>
                  </a:rPr>
                  <a:t>S</a:t>
                </a:r>
                <a:r>
                  <a:rPr lang="en-US" sz="2200" dirty="0">
                    <a:latin typeface="+mj-lt"/>
                  </a:rPr>
                  <a:t> at the point </a:t>
                </a:r>
                <a14:m>
                  <m:oMath xmlns:m="http://schemas.openxmlformats.org/officeDocument/2006/math">
                    <m:r>
                      <a:rPr lang="da-DK" sz="22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da-DK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a-DK" sz="22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da-DK" sz="2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da-DK" sz="22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da-DK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>
                    <a:latin typeface="+mj-lt"/>
                  </a:rPr>
                  <a:t>with the position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200" dirty="0">
                    <a:latin typeface="+mj-lt"/>
                  </a:rPr>
                  <a:t> </a:t>
                </a:r>
                <a:r>
                  <a:rPr lang="en-US" sz="2200" dirty="0" smtClean="0">
                    <a:latin typeface="+mj-lt"/>
                  </a:rPr>
                  <a:t>is the plane spanned by </a:t>
                </a:r>
                <a:r>
                  <a:rPr lang="en-US" sz="2200" dirty="0">
                    <a:latin typeface="+mj-lt"/>
                  </a:rPr>
                  <a:t>tangent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200" dirty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22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28" name="Rektangel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992" y="871462"/>
                <a:ext cx="11860645" cy="1277273"/>
              </a:xfrm>
              <a:prstGeom prst="rect">
                <a:avLst/>
              </a:prstGeom>
              <a:blipFill>
                <a:blip r:embed="rId3"/>
                <a:stretch>
                  <a:fillRect l="-668" t="-4785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ktangel 14"/>
          <p:cNvSpPr/>
          <p:nvPr/>
        </p:nvSpPr>
        <p:spPr>
          <a:xfrm>
            <a:off x="217992" y="2217872"/>
            <a:ext cx="110326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+mj-lt"/>
              </a:rPr>
              <a:t> The </a:t>
            </a:r>
            <a:r>
              <a:rPr lang="en-US" sz="2200" dirty="0" smtClean="0">
                <a:solidFill>
                  <a:srgbClr val="0066FF"/>
                </a:solidFill>
                <a:latin typeface="+mj-lt"/>
              </a:rPr>
              <a:t>surface normal </a:t>
            </a:r>
            <a:r>
              <a:rPr lang="en-US" sz="2200" dirty="0">
                <a:solidFill>
                  <a:srgbClr val="0066FF"/>
                </a:solidFill>
                <a:latin typeface="+mj-lt"/>
              </a:rPr>
              <a:t>vector </a:t>
            </a:r>
            <a:r>
              <a:rPr lang="en-US" sz="2200" dirty="0">
                <a:latin typeface="+mj-lt"/>
              </a:rPr>
              <a:t>is </a:t>
            </a:r>
            <a:r>
              <a:rPr lang="en-US" sz="2200" dirty="0" smtClean="0">
                <a:latin typeface="+mj-lt"/>
              </a:rPr>
              <a:t>the </a:t>
            </a:r>
            <a:r>
              <a:rPr lang="en-US" sz="2200" dirty="0">
                <a:latin typeface="+mj-lt"/>
              </a:rPr>
              <a:t>vector </a:t>
            </a:r>
            <a:r>
              <a:rPr lang="en-US" sz="2200" dirty="0" smtClean="0">
                <a:latin typeface="+mj-lt"/>
              </a:rPr>
              <a:t>product: </a:t>
            </a:r>
          </a:p>
          <a:p>
            <a:endParaRPr lang="en-US" sz="11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The </a:t>
            </a:r>
            <a:r>
              <a:rPr lang="en-US" sz="2200" dirty="0">
                <a:latin typeface="+mj-lt"/>
              </a:rPr>
              <a:t>surface normal vector is orthogonal to the tangent </a:t>
            </a:r>
            <a:r>
              <a:rPr lang="en-US" sz="2200" dirty="0" smtClean="0">
                <a:latin typeface="+mj-lt"/>
              </a:rPr>
              <a:t>plane.</a:t>
            </a:r>
          </a:p>
          <a:p>
            <a:endParaRPr lang="en-US" sz="11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The </a:t>
            </a:r>
            <a:r>
              <a:rPr lang="en-US" sz="2200" dirty="0">
                <a:solidFill>
                  <a:srgbClr val="0066FF"/>
                </a:solidFill>
                <a:latin typeface="+mj-lt"/>
              </a:rPr>
              <a:t>unit surface normal </a:t>
            </a:r>
            <a:r>
              <a:rPr lang="en-US" sz="2200" dirty="0" smtClean="0">
                <a:solidFill>
                  <a:srgbClr val="0066FF"/>
                </a:solidFill>
                <a:latin typeface="+mj-lt"/>
              </a:rPr>
              <a:t>vector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smtClean="0">
                <a:latin typeface="+mj-lt"/>
              </a:rPr>
              <a:t>is the </a:t>
            </a:r>
            <a:r>
              <a:rPr lang="en-US" sz="2200" dirty="0">
                <a:latin typeface="+mj-lt"/>
              </a:rPr>
              <a:t>normalized vector (normalized to length 1</a:t>
            </a:r>
            <a:r>
              <a:rPr lang="en-US" sz="2200" dirty="0" smtClean="0">
                <a:latin typeface="+mj-lt"/>
              </a:rPr>
              <a:t>): </a:t>
            </a:r>
            <a:endParaRPr lang="en-US" sz="2200" dirty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   </a:t>
            </a:r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5817" y="2253472"/>
            <a:ext cx="3438525" cy="504825"/>
          </a:xfrm>
          <a:prstGeom prst="rect">
            <a:avLst/>
          </a:prstGeom>
        </p:spPr>
      </p:pic>
      <p:pic>
        <p:nvPicPr>
          <p:cNvPr id="8" name="Billed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7554" y="2959234"/>
            <a:ext cx="2419350" cy="1000125"/>
          </a:xfrm>
          <a:prstGeom prst="rect">
            <a:avLst/>
          </a:prstGeom>
        </p:spPr>
      </p:pic>
      <p:sp>
        <p:nvSpPr>
          <p:cNvPr id="13" name="Tekstboks 4"/>
          <p:cNvSpPr txBox="1">
            <a:spLocks noChangeArrowheads="1"/>
          </p:cNvSpPr>
          <p:nvPr/>
        </p:nvSpPr>
        <p:spPr bwMode="auto">
          <a:xfrm rot="16200000">
            <a:off x="10462413" y="5187305"/>
            <a:ext cx="26066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Kreyszig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Advanced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Engeneering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Mathematics</a:t>
            </a:r>
            <a:endParaRPr lang="da-DK" sz="12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9" name="Billed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2918" y="3900555"/>
            <a:ext cx="34671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9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led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19" y="3917897"/>
            <a:ext cx="8146999" cy="101950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3375" y="155953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Tangent vectors and surface normal vectors to a surface </a:t>
            </a:r>
            <a:r>
              <a:rPr lang="en-US" i="1" dirty="0"/>
              <a:t>S</a:t>
            </a:r>
            <a:endParaRPr lang="en-US" sz="3200" i="1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8" name="Rektangel 27"/>
          <p:cNvSpPr/>
          <p:nvPr/>
        </p:nvSpPr>
        <p:spPr>
          <a:xfrm>
            <a:off x="100784" y="817804"/>
            <a:ext cx="116670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dirty="0" smtClean="0">
                <a:latin typeface="+mj-lt"/>
              </a:rPr>
              <a:t>Ex</a:t>
            </a:r>
            <a:r>
              <a:rPr lang="en-US" sz="2100" b="1" dirty="0">
                <a:latin typeface="+mj-lt"/>
              </a:rPr>
              <a:t>.: </a:t>
            </a:r>
            <a:endParaRPr lang="en-US" sz="2100" b="1" dirty="0" smtClean="0">
              <a:latin typeface="+mj-lt"/>
            </a:endParaRPr>
          </a:p>
          <a:p>
            <a:r>
              <a:rPr lang="en-US" sz="2100" dirty="0" smtClean="0">
                <a:latin typeface="+mj-lt"/>
              </a:rPr>
              <a:t>Given a sphere with radius </a:t>
            </a:r>
            <a:r>
              <a:rPr lang="en-US" sz="2100" i="1" dirty="0" smtClean="0">
                <a:latin typeface="+mj-lt"/>
              </a:rPr>
              <a:t>R</a:t>
            </a:r>
            <a:r>
              <a:rPr lang="en-US" sz="2100" dirty="0" smtClean="0">
                <a:latin typeface="+mj-lt"/>
              </a:rPr>
              <a:t> and </a:t>
            </a:r>
            <a:r>
              <a:rPr lang="en-US" sz="2100" dirty="0" err="1" smtClean="0">
                <a:latin typeface="+mj-lt"/>
              </a:rPr>
              <a:t>centre</a:t>
            </a:r>
            <a:r>
              <a:rPr lang="en-US" sz="2100" dirty="0" smtClean="0">
                <a:latin typeface="+mj-lt"/>
              </a:rPr>
              <a:t> at the origin, and by the </a:t>
            </a:r>
            <a:r>
              <a:rPr lang="en-US" sz="2100" dirty="0">
                <a:latin typeface="+mj-lt"/>
              </a:rPr>
              <a:t>parametric representation:</a:t>
            </a:r>
          </a:p>
          <a:p>
            <a:endParaRPr lang="en-US" sz="2100" dirty="0">
              <a:latin typeface="+mj-lt"/>
            </a:endParaRPr>
          </a:p>
          <a:p>
            <a:endParaRPr lang="en-US" sz="2100" dirty="0" smtClean="0">
              <a:latin typeface="+mj-lt"/>
            </a:endParaRPr>
          </a:p>
        </p:txBody>
      </p:sp>
      <p:sp>
        <p:nvSpPr>
          <p:cNvPr id="15" name="Rektangel 14"/>
          <p:cNvSpPr/>
          <p:nvPr/>
        </p:nvSpPr>
        <p:spPr>
          <a:xfrm>
            <a:off x="100783" y="2227313"/>
            <a:ext cx="1153724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100" dirty="0" err="1" smtClean="0">
                <a:latin typeface="+mj-lt"/>
              </a:rPr>
              <a:t>Then</a:t>
            </a:r>
            <a:r>
              <a:rPr lang="da-DK" sz="2100" dirty="0" smtClean="0">
                <a:latin typeface="+mj-lt"/>
              </a:rPr>
              <a:t> the tangent </a:t>
            </a:r>
            <a:r>
              <a:rPr lang="da-DK" sz="2100" dirty="0" err="1" smtClean="0">
                <a:latin typeface="+mj-lt"/>
              </a:rPr>
              <a:t>vectors</a:t>
            </a:r>
            <a:r>
              <a:rPr lang="da-DK" sz="2100" dirty="0" smtClean="0">
                <a:latin typeface="+mj-lt"/>
              </a:rPr>
              <a:t> </a:t>
            </a:r>
            <a:r>
              <a:rPr lang="da-DK" sz="2100" dirty="0" err="1" smtClean="0">
                <a:latin typeface="+mj-lt"/>
              </a:rPr>
              <a:t>are</a:t>
            </a:r>
            <a:r>
              <a:rPr lang="da-DK" sz="2100" dirty="0" smtClean="0">
                <a:latin typeface="+mj-lt"/>
              </a:rPr>
              <a:t>:</a:t>
            </a:r>
          </a:p>
          <a:p>
            <a:endParaRPr lang="da-DK" sz="2200" dirty="0">
              <a:latin typeface="+mj-lt"/>
            </a:endParaRPr>
          </a:p>
          <a:p>
            <a:endParaRPr lang="en-US" sz="22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ktangel 5"/>
              <p:cNvSpPr/>
              <p:nvPr/>
            </p:nvSpPr>
            <p:spPr>
              <a:xfrm>
                <a:off x="1458410" y="1570222"/>
                <a:ext cx="7974957" cy="6152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a-DK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a-DK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d>
                        <m:dPr>
                          <m:ctrlPr>
                            <a:rPr lang="da-DK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a-DK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a-DK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a-DK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a-DK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m:rPr>
                              <m:sty m:val="p"/>
                            </m:rPr>
                            <a:rPr lang="da-DK" sz="200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m:rPr>
                              <m:sty m:val="p"/>
                            </m:rPr>
                            <a:rPr lang="da-DK" sz="200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da-DK" sz="20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a-DK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m:rPr>
                              <m:sty m:val="p"/>
                            </m:rPr>
                            <a:rPr lang="da-DK" sz="200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da-DK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m:rPr>
                              <m:sty m:val="p"/>
                            </m:rPr>
                            <a:rPr lang="da-DK" sz="200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da-DK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da-DK" sz="20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a-DK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m:rPr>
                              <m:sty m:val="p"/>
                            </m:rPr>
                            <a:rPr lang="da-DK" sz="200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da-DK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a-DK" sz="200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da-DK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da-DK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da-DK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</m:t>
                      </m:r>
                      <m:r>
                        <a:rPr lang="da-DK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da-DK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−</m:t>
                      </m:r>
                      <m:f>
                        <m:fPr>
                          <m:ctrlPr>
                            <a:rPr lang="da-DK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da-DK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da-DK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da-DK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da-DK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da-DK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ktange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410" y="1570222"/>
                <a:ext cx="7974957" cy="6152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Billed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3460" y="2224891"/>
            <a:ext cx="6554681" cy="1275744"/>
          </a:xfrm>
          <a:prstGeom prst="rect">
            <a:avLst/>
          </a:prstGeom>
        </p:spPr>
      </p:pic>
      <p:sp>
        <p:nvSpPr>
          <p:cNvPr id="17" name="Rektangel 16"/>
          <p:cNvSpPr/>
          <p:nvPr/>
        </p:nvSpPr>
        <p:spPr>
          <a:xfrm>
            <a:off x="100783" y="3543057"/>
            <a:ext cx="1153724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100" dirty="0" smtClean="0">
                <a:latin typeface="+mj-lt"/>
              </a:rPr>
              <a:t>The </a:t>
            </a:r>
            <a:r>
              <a:rPr lang="da-DK" sz="2100" dirty="0" err="1" smtClean="0">
                <a:latin typeface="+mj-lt"/>
              </a:rPr>
              <a:t>surface</a:t>
            </a:r>
            <a:r>
              <a:rPr lang="da-DK" sz="2100" dirty="0" smtClean="0">
                <a:latin typeface="+mj-lt"/>
              </a:rPr>
              <a:t> normal </a:t>
            </a:r>
            <a:r>
              <a:rPr lang="da-DK" sz="2100" dirty="0" err="1" smtClean="0">
                <a:latin typeface="+mj-lt"/>
              </a:rPr>
              <a:t>vector</a:t>
            </a:r>
            <a:r>
              <a:rPr lang="da-DK" sz="2100" dirty="0" smtClean="0">
                <a:latin typeface="+mj-lt"/>
              </a:rPr>
              <a:t> is:</a:t>
            </a:r>
          </a:p>
          <a:p>
            <a:endParaRPr lang="da-DK" sz="2200" dirty="0">
              <a:latin typeface="+mj-lt"/>
            </a:endParaRPr>
          </a:p>
          <a:p>
            <a:endParaRPr lang="en-US" sz="2200" dirty="0">
              <a:latin typeface="+mj-lt"/>
            </a:endParaRPr>
          </a:p>
        </p:txBody>
      </p:sp>
      <p:pic>
        <p:nvPicPr>
          <p:cNvPr id="21" name="Billed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245" y="5102024"/>
            <a:ext cx="8781740" cy="495211"/>
          </a:xfrm>
          <a:prstGeom prst="rect">
            <a:avLst/>
          </a:prstGeom>
        </p:spPr>
      </p:pic>
      <p:pic>
        <p:nvPicPr>
          <p:cNvPr id="23" name="Billed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245" y="5761860"/>
            <a:ext cx="11260170" cy="50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1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led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1425" y="3342057"/>
            <a:ext cx="2826600" cy="255232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3375" y="155953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Tangent vectors and surface normal vectors to a surface </a:t>
            </a:r>
            <a:r>
              <a:rPr lang="en-US" i="1" dirty="0"/>
              <a:t>S</a:t>
            </a:r>
            <a:endParaRPr lang="en-US" sz="3200" i="1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0001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6" name="Tekstboks 4"/>
          <p:cNvSpPr txBox="1">
            <a:spLocks noChangeArrowheads="1"/>
          </p:cNvSpPr>
          <p:nvPr/>
        </p:nvSpPr>
        <p:spPr bwMode="auto">
          <a:xfrm rot="16200000">
            <a:off x="10972110" y="4256747"/>
            <a:ext cx="20095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notes</a:t>
            </a:r>
            <a:endParaRPr lang="da-DK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ektangel 27"/>
          <p:cNvSpPr/>
          <p:nvPr/>
        </p:nvSpPr>
        <p:spPr>
          <a:xfrm>
            <a:off x="100784" y="817804"/>
            <a:ext cx="116670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dirty="0" smtClean="0">
                <a:latin typeface="+mj-lt"/>
              </a:rPr>
              <a:t>Ex. </a:t>
            </a:r>
            <a:r>
              <a:rPr lang="en-US" sz="2100" b="1" dirty="0">
                <a:latin typeface="+mj-lt"/>
              </a:rPr>
              <a:t>c</a:t>
            </a:r>
            <a:r>
              <a:rPr lang="en-US" sz="2100" b="1" dirty="0" smtClean="0">
                <a:latin typeface="+mj-lt"/>
              </a:rPr>
              <a:t>ont.: </a:t>
            </a:r>
          </a:p>
          <a:p>
            <a:r>
              <a:rPr lang="en-US" sz="2100" dirty="0" smtClean="0">
                <a:latin typeface="+mj-lt"/>
              </a:rPr>
              <a:t>The sphere with radius </a:t>
            </a:r>
            <a:r>
              <a:rPr lang="en-US" sz="2100" i="1" dirty="0" smtClean="0">
                <a:latin typeface="+mj-lt"/>
              </a:rPr>
              <a:t>R</a:t>
            </a:r>
            <a:r>
              <a:rPr lang="en-US" sz="2100" dirty="0" smtClean="0">
                <a:latin typeface="+mj-lt"/>
              </a:rPr>
              <a:t> and </a:t>
            </a:r>
            <a:r>
              <a:rPr lang="en-US" sz="2100" dirty="0" err="1" smtClean="0">
                <a:latin typeface="+mj-lt"/>
              </a:rPr>
              <a:t>centre</a:t>
            </a:r>
            <a:r>
              <a:rPr lang="en-US" sz="2100" dirty="0" smtClean="0">
                <a:latin typeface="+mj-lt"/>
              </a:rPr>
              <a:t> at the origin, and given by the </a:t>
            </a:r>
            <a:r>
              <a:rPr lang="en-US" sz="2100" dirty="0">
                <a:latin typeface="+mj-lt"/>
              </a:rPr>
              <a:t>parametric representation:</a:t>
            </a:r>
          </a:p>
          <a:p>
            <a:endParaRPr lang="en-US" sz="2100" dirty="0">
              <a:latin typeface="+mj-lt"/>
            </a:endParaRPr>
          </a:p>
          <a:p>
            <a:endParaRPr lang="en-US" sz="2100" dirty="0" smtClean="0">
              <a:latin typeface="+mj-lt"/>
            </a:endParaRPr>
          </a:p>
        </p:txBody>
      </p:sp>
      <p:sp>
        <p:nvSpPr>
          <p:cNvPr id="15" name="Rektangel 14"/>
          <p:cNvSpPr/>
          <p:nvPr/>
        </p:nvSpPr>
        <p:spPr>
          <a:xfrm>
            <a:off x="100783" y="2227313"/>
            <a:ext cx="1153724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100" dirty="0" smtClean="0">
                <a:latin typeface="+mj-lt"/>
              </a:rPr>
              <a:t>The tangent </a:t>
            </a:r>
            <a:r>
              <a:rPr lang="da-DK" sz="2100" dirty="0" err="1" smtClean="0">
                <a:latin typeface="+mj-lt"/>
              </a:rPr>
              <a:t>vectors</a:t>
            </a:r>
            <a:r>
              <a:rPr lang="da-DK" sz="2100" dirty="0" smtClean="0">
                <a:latin typeface="+mj-lt"/>
              </a:rPr>
              <a:t> </a:t>
            </a:r>
            <a:r>
              <a:rPr lang="da-DK" sz="2100" dirty="0" err="1" smtClean="0">
                <a:latin typeface="+mj-lt"/>
              </a:rPr>
              <a:t>are</a:t>
            </a:r>
            <a:r>
              <a:rPr lang="da-DK" sz="2100" dirty="0" smtClean="0">
                <a:latin typeface="+mj-lt"/>
              </a:rPr>
              <a:t>:</a:t>
            </a:r>
          </a:p>
          <a:p>
            <a:endParaRPr lang="da-DK" sz="2200" dirty="0">
              <a:latin typeface="+mj-lt"/>
            </a:endParaRPr>
          </a:p>
          <a:p>
            <a:endParaRPr lang="en-US" sz="22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ktangel 5"/>
              <p:cNvSpPr/>
              <p:nvPr/>
            </p:nvSpPr>
            <p:spPr>
              <a:xfrm>
                <a:off x="1458410" y="1539457"/>
                <a:ext cx="7974957" cy="6768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a-DK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a-DK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d>
                        <m:dPr>
                          <m:ctrlPr>
                            <a:rPr lang="da-DK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a-DK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a-DK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a-DK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a-DK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m:rPr>
                              <m:sty m:val="p"/>
                            </m:rPr>
                            <a:rPr lang="da-DK" sz="200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m:rPr>
                              <m:sty m:val="p"/>
                            </m:rPr>
                            <a:rPr lang="da-DK" sz="200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da-DK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da-DK" sz="20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a-DK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m:rPr>
                              <m:sty m:val="p"/>
                            </m:rPr>
                            <a:rPr lang="da-DK" sz="200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da-DK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m:rPr>
                              <m:sty m:val="p"/>
                            </m:rPr>
                            <a:rPr lang="da-DK" sz="200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da-DK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da-DK" sz="20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a-DK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m:rPr>
                              <m:sty m:val="p"/>
                            </m:rPr>
                            <a:rPr lang="da-DK" sz="200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da-DK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da-DK" sz="200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da-DK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da-DK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da-DK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</m:t>
                      </m:r>
                      <m:r>
                        <a:rPr lang="da-DK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da-DK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−</m:t>
                      </m:r>
                      <m:f>
                        <m:fPr>
                          <m:ctrlPr>
                            <a:rPr lang="da-DK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da-DK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da-DK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da-DK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da-DK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da-DK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ktange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410" y="1539457"/>
                <a:ext cx="7974957" cy="6768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Billed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2282880"/>
            <a:ext cx="5958801" cy="11597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ktangel 16"/>
              <p:cNvSpPr/>
              <p:nvPr/>
            </p:nvSpPr>
            <p:spPr>
              <a:xfrm>
                <a:off x="100783" y="3462813"/>
                <a:ext cx="11537243" cy="9471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a-DK" sz="2100" dirty="0" smtClean="0">
                    <a:latin typeface="+mj-lt"/>
                  </a:rPr>
                  <a:t>The </a:t>
                </a:r>
                <a:r>
                  <a:rPr lang="da-DK" sz="2100" dirty="0" err="1" smtClean="0">
                    <a:latin typeface="+mj-lt"/>
                  </a:rPr>
                  <a:t>surface</a:t>
                </a:r>
                <a:r>
                  <a:rPr lang="da-DK" sz="2100" dirty="0" smtClean="0">
                    <a:latin typeface="+mj-lt"/>
                  </a:rPr>
                  <a:t> normal </a:t>
                </a:r>
                <a:r>
                  <a:rPr lang="da-DK" sz="2100" dirty="0" err="1" smtClean="0">
                    <a:latin typeface="+mj-lt"/>
                  </a:rPr>
                  <a:t>vector</a:t>
                </a:r>
                <a:r>
                  <a:rPr lang="da-DK" sz="2100" dirty="0" smtClean="0">
                    <a:latin typeface="+mj-lt"/>
                  </a:rPr>
                  <a:t> is: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1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acc>
                    <m:d>
                      <m:dPr>
                        <m:ctrlPr>
                          <a:rPr lang="da-DK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da-DK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a-DK" sz="21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acc>
                      <m:accPr>
                        <m:chr m:val="⃗"/>
                        <m:ctrlPr>
                          <a:rPr lang="da-DK" sz="21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d>
                      <m:dPr>
                        <m:ctrlPr>
                          <a:rPr lang="da-DK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da-DK" sz="2100" b="0" dirty="0" smtClean="0">
                  <a:latin typeface="+mj-lt"/>
                </a:endParaRPr>
              </a:p>
              <a:p>
                <a:endParaRPr lang="da-DK" sz="1100" dirty="0" smtClean="0">
                  <a:latin typeface="+mj-lt"/>
                </a:endParaRPr>
              </a:p>
              <a:p>
                <a:r>
                  <a:rPr lang="da-DK" sz="2100" dirty="0" smtClean="0">
                    <a:latin typeface="+mj-lt"/>
                  </a:rPr>
                  <a:t>i.e. the </a:t>
                </a:r>
                <a:r>
                  <a:rPr lang="da-DK" sz="2100" dirty="0" err="1" smtClean="0">
                    <a:latin typeface="+mj-lt"/>
                  </a:rPr>
                  <a:t>surface</a:t>
                </a:r>
                <a:r>
                  <a:rPr lang="da-DK" sz="2100" dirty="0" smtClean="0">
                    <a:latin typeface="+mj-lt"/>
                  </a:rPr>
                  <a:t> normal </a:t>
                </a:r>
                <a:r>
                  <a:rPr lang="da-DK" sz="2100" dirty="0" err="1" smtClean="0">
                    <a:latin typeface="+mj-lt"/>
                  </a:rPr>
                  <a:t>vector</a:t>
                </a:r>
                <a:r>
                  <a:rPr lang="da-DK" sz="2100" dirty="0" smtClean="0">
                    <a:latin typeface="+mj-lt"/>
                  </a:rPr>
                  <a:t> has </a:t>
                </a:r>
                <a:r>
                  <a:rPr lang="en-US" sz="2100" dirty="0" smtClean="0">
                    <a:latin typeface="+mj-lt"/>
                  </a:rPr>
                  <a:t>the direction of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da-DK" sz="21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a-DK" sz="21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da-DK" sz="21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da-DK" sz="21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da-DK" sz="21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a-DK" sz="2100" dirty="0" smtClean="0"/>
              </a:p>
            </p:txBody>
          </p:sp>
        </mc:Choice>
        <mc:Fallback xmlns="">
          <p:sp>
            <p:nvSpPr>
              <p:cNvPr id="17" name="Rektangel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3" y="3462813"/>
                <a:ext cx="11537243" cy="947119"/>
              </a:xfrm>
              <a:prstGeom prst="rect">
                <a:avLst/>
              </a:prstGeom>
              <a:blipFill>
                <a:blip r:embed="rId5"/>
                <a:stretch>
                  <a:fillRect l="-634" t="-1935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ktangel 17"/>
              <p:cNvSpPr/>
              <p:nvPr/>
            </p:nvSpPr>
            <p:spPr>
              <a:xfrm>
                <a:off x="100782" y="4578269"/>
                <a:ext cx="11537243" cy="4546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100" dirty="0" smtClean="0">
                    <a:latin typeface="+mj-lt"/>
                  </a:rPr>
                  <a:t>The </a:t>
                </a:r>
                <a:r>
                  <a:rPr lang="en-US" sz="2100" dirty="0">
                    <a:latin typeface="+mj-lt"/>
                  </a:rPr>
                  <a:t>length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acc>
                    <m:d>
                      <m:dPr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100" dirty="0">
                    <a:latin typeface="+mj-lt"/>
                  </a:rPr>
                  <a:t> </a:t>
                </a:r>
                <a:r>
                  <a:rPr lang="da-DK" sz="2100" dirty="0" smtClean="0">
                    <a:latin typeface="+mj-lt"/>
                  </a:rPr>
                  <a:t>is:	</a:t>
                </a:r>
                <a:endParaRPr lang="da-DK" sz="21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Rektangel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2" y="4578269"/>
                <a:ext cx="11537243" cy="454676"/>
              </a:xfrm>
              <a:prstGeom prst="rect">
                <a:avLst/>
              </a:prstGeom>
              <a:blipFill>
                <a:blip r:embed="rId6"/>
                <a:stretch>
                  <a:fillRect l="-63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Billed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9859" y="4604631"/>
            <a:ext cx="4143134" cy="422769"/>
          </a:xfrm>
          <a:prstGeom prst="rect">
            <a:avLst/>
          </a:prstGeom>
        </p:spPr>
      </p:pic>
      <p:sp>
        <p:nvSpPr>
          <p:cNvPr id="19" name="Rektangel 18"/>
          <p:cNvSpPr/>
          <p:nvPr/>
        </p:nvSpPr>
        <p:spPr>
          <a:xfrm>
            <a:off x="100783" y="5252885"/>
            <a:ext cx="1153724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latin typeface="+mj-lt"/>
              </a:rPr>
              <a:t>The unit surface normal vector </a:t>
            </a:r>
            <a:r>
              <a:rPr lang="en-US" sz="2100" dirty="0" smtClean="0">
                <a:latin typeface="+mj-lt"/>
              </a:rPr>
              <a:t>is</a:t>
            </a:r>
            <a:r>
              <a:rPr lang="da-DK" sz="2100" dirty="0" smtClean="0">
                <a:latin typeface="+mj-lt"/>
              </a:rPr>
              <a:t>:	</a:t>
            </a:r>
            <a:endParaRPr lang="da-DK" sz="2100" b="0" i="1" dirty="0" smtClean="0">
              <a:latin typeface="Cambria Math" panose="02040503050406030204" pitchFamily="18" charset="0"/>
            </a:endParaRPr>
          </a:p>
        </p:txBody>
      </p:sp>
      <p:pic>
        <p:nvPicPr>
          <p:cNvPr id="9" name="Billed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51964" y="5696728"/>
            <a:ext cx="4834877" cy="72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00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3375" y="155953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Smooth surfaces</a:t>
            </a:r>
            <a:endParaRPr lang="en-US" sz="3200" i="1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6" name="Tekstboks 4"/>
          <p:cNvSpPr txBox="1">
            <a:spLocks noChangeArrowheads="1"/>
          </p:cNvSpPr>
          <p:nvPr/>
        </p:nvSpPr>
        <p:spPr bwMode="auto">
          <a:xfrm rot="16200000">
            <a:off x="10972110" y="5395618"/>
            <a:ext cx="20095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notes</a:t>
            </a:r>
            <a:endParaRPr lang="da-DK" sz="12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ktangel 27"/>
              <p:cNvSpPr/>
              <p:nvPr/>
            </p:nvSpPr>
            <p:spPr>
              <a:xfrm>
                <a:off x="217992" y="871462"/>
                <a:ext cx="11860645" cy="9387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 smtClean="0">
                    <a:latin typeface="+mj-lt"/>
                  </a:rPr>
                  <a:t>Given </a:t>
                </a:r>
                <a:r>
                  <a:rPr lang="en-US" sz="2200" dirty="0">
                    <a:latin typeface="+mj-lt"/>
                  </a:rPr>
                  <a:t>a </a:t>
                </a:r>
                <a:r>
                  <a:rPr lang="en-US" sz="2200" dirty="0" smtClean="0">
                    <a:latin typeface="+mj-lt"/>
                  </a:rPr>
                  <a:t>surface </a:t>
                </a:r>
                <a:r>
                  <a:rPr lang="en-US" sz="2200" i="1" dirty="0" smtClean="0">
                    <a:latin typeface="+mj-lt"/>
                  </a:rPr>
                  <a:t>S </a:t>
                </a:r>
                <a:r>
                  <a:rPr lang="en-US" sz="2200" dirty="0" smtClean="0">
                    <a:latin typeface="+mj-lt"/>
                  </a:rPr>
                  <a:t>with the </a:t>
                </a:r>
                <a:r>
                  <a:rPr lang="en-US" sz="2200" dirty="0">
                    <a:latin typeface="+mj-lt"/>
                  </a:rPr>
                  <a:t>parametric </a:t>
                </a:r>
                <a:r>
                  <a:rPr lang="en-US" sz="2200" dirty="0" smtClean="0">
                    <a:latin typeface="+mj-lt"/>
                  </a:rPr>
                  <a:t>representation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200" dirty="0" smtClean="0">
                    <a:latin typeface="+mj-lt"/>
                  </a:rPr>
                  <a:t> and a unit surface normal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200" dirty="0" smtClean="0">
                    <a:latin typeface="+mj-lt"/>
                  </a:rPr>
                  <a:t>.</a:t>
                </a:r>
              </a:p>
              <a:p>
                <a:endParaRPr lang="en-US" sz="1100" dirty="0" smtClean="0">
                  <a:latin typeface="+mj-lt"/>
                </a:endParaRPr>
              </a:p>
              <a:p>
                <a:r>
                  <a:rPr lang="en-US" sz="2200" dirty="0" smtClean="0">
                    <a:solidFill>
                      <a:srgbClr val="0066FF"/>
                    </a:solidFill>
                    <a:latin typeface="+mj-lt"/>
                  </a:rPr>
                  <a:t>The </a:t>
                </a:r>
                <a:r>
                  <a:rPr lang="en-US" sz="2200" dirty="0">
                    <a:solidFill>
                      <a:srgbClr val="0066FF"/>
                    </a:solidFill>
                    <a:latin typeface="+mj-lt"/>
                  </a:rPr>
                  <a:t>surface </a:t>
                </a:r>
                <a:r>
                  <a:rPr lang="en-US" sz="2200" i="1" dirty="0">
                    <a:solidFill>
                      <a:srgbClr val="0066FF"/>
                    </a:solidFill>
                    <a:latin typeface="+mj-lt"/>
                  </a:rPr>
                  <a:t>S</a:t>
                </a:r>
                <a:r>
                  <a:rPr lang="en-US" sz="2200" dirty="0">
                    <a:solidFill>
                      <a:srgbClr val="0066FF"/>
                    </a:solidFill>
                    <a:latin typeface="+mj-lt"/>
                  </a:rPr>
                  <a:t> is called </a:t>
                </a:r>
                <a:r>
                  <a:rPr lang="en-US" sz="2200" dirty="0" smtClean="0">
                    <a:solidFill>
                      <a:srgbClr val="0066FF"/>
                    </a:solidFill>
                    <a:latin typeface="+mj-lt"/>
                  </a:rPr>
                  <a:t>smooth if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 dirty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d>
                      <m:dPr>
                        <m:ctrlPr>
                          <a:rPr lang="da-DK" sz="22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a-DK" sz="22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200" dirty="0">
                    <a:solidFill>
                      <a:srgbClr val="0066FF"/>
                    </a:solidFill>
                    <a:latin typeface="+mj-lt"/>
                  </a:rPr>
                  <a:t>changes continuously over </a:t>
                </a:r>
                <a:r>
                  <a:rPr lang="en-US" sz="2200" i="1" dirty="0">
                    <a:solidFill>
                      <a:srgbClr val="0066FF"/>
                    </a:solidFill>
                    <a:latin typeface="+mj-lt"/>
                  </a:rPr>
                  <a:t>S</a:t>
                </a:r>
                <a:r>
                  <a:rPr lang="en-US" sz="2200" dirty="0">
                    <a:latin typeface="+mj-lt"/>
                  </a:rPr>
                  <a:t>. </a:t>
                </a:r>
                <a:endParaRPr lang="en-US" sz="22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28" name="Rektangel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992" y="871462"/>
                <a:ext cx="11860645" cy="938719"/>
              </a:xfrm>
              <a:prstGeom prst="rect">
                <a:avLst/>
              </a:prstGeom>
              <a:blipFill>
                <a:blip r:embed="rId2"/>
                <a:stretch>
                  <a:fillRect l="-668" t="-6494" b="-12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ktangel 11"/>
          <p:cNvSpPr/>
          <p:nvPr/>
        </p:nvSpPr>
        <p:spPr>
          <a:xfrm>
            <a:off x="165677" y="1971692"/>
            <a:ext cx="1186064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+mj-lt"/>
              </a:rPr>
              <a:t>The </a:t>
            </a:r>
            <a:r>
              <a:rPr lang="en-US" sz="2200" dirty="0">
                <a:latin typeface="+mj-lt"/>
              </a:rPr>
              <a:t>surface </a:t>
            </a:r>
            <a:r>
              <a:rPr lang="en-US" sz="2200" i="1" dirty="0">
                <a:latin typeface="+mj-lt"/>
              </a:rPr>
              <a:t>S </a:t>
            </a:r>
            <a:r>
              <a:rPr lang="en-US" sz="2200" dirty="0">
                <a:latin typeface="+mj-lt"/>
              </a:rPr>
              <a:t>is called </a:t>
            </a:r>
            <a:r>
              <a:rPr lang="en-US" sz="2200" dirty="0">
                <a:solidFill>
                  <a:srgbClr val="0066FF"/>
                </a:solidFill>
                <a:latin typeface="+mj-lt"/>
              </a:rPr>
              <a:t>piecewise smooth</a:t>
            </a:r>
            <a:r>
              <a:rPr lang="en-US" sz="2200" dirty="0">
                <a:latin typeface="+mj-lt"/>
              </a:rPr>
              <a:t> if </a:t>
            </a:r>
            <a:r>
              <a:rPr lang="en-US" sz="2200" i="1" dirty="0">
                <a:latin typeface="+mj-lt"/>
              </a:rPr>
              <a:t>S</a:t>
            </a:r>
            <a:r>
              <a:rPr lang="en-US" sz="2200" dirty="0">
                <a:latin typeface="+mj-lt"/>
              </a:rPr>
              <a:t> consists of ﬁnitely many smooth surfaces. </a:t>
            </a:r>
            <a:endParaRPr lang="en-US" sz="2200" dirty="0" smtClean="0">
              <a:latin typeface="+mj-lt"/>
            </a:endParaRPr>
          </a:p>
        </p:txBody>
      </p:sp>
      <p:sp>
        <p:nvSpPr>
          <p:cNvPr id="13" name="Rektangel 12"/>
          <p:cNvSpPr/>
          <p:nvPr/>
        </p:nvSpPr>
        <p:spPr>
          <a:xfrm>
            <a:off x="217991" y="2742675"/>
            <a:ext cx="1186064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200" b="1" dirty="0" smtClean="0">
                <a:latin typeface="+mj-lt"/>
              </a:rPr>
              <a:t>Ex.:</a:t>
            </a:r>
            <a:endParaRPr lang="en-US" sz="2200" b="1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A </a:t>
            </a:r>
            <a:r>
              <a:rPr lang="en-US" sz="2200" dirty="0">
                <a:latin typeface="+mj-lt"/>
              </a:rPr>
              <a:t>sphere is </a:t>
            </a:r>
            <a:r>
              <a:rPr lang="en-US" sz="2200" dirty="0" smtClean="0">
                <a:latin typeface="+mj-lt"/>
              </a:rPr>
              <a:t>smooth </a:t>
            </a:r>
          </a:p>
          <a:p>
            <a:endParaRPr lang="en-US" sz="2200" dirty="0">
              <a:latin typeface="+mj-lt"/>
            </a:endParaRPr>
          </a:p>
          <a:p>
            <a:endParaRPr lang="en-US" sz="2200" dirty="0" smtClean="0">
              <a:latin typeface="+mj-lt"/>
            </a:endParaRPr>
          </a:p>
          <a:p>
            <a:endParaRPr lang="en-US" sz="2200" dirty="0">
              <a:latin typeface="+mj-lt"/>
            </a:endParaRPr>
          </a:p>
          <a:p>
            <a:endParaRPr lang="en-US" sz="2200" dirty="0" smtClean="0">
              <a:latin typeface="+mj-lt"/>
            </a:endParaRPr>
          </a:p>
          <a:p>
            <a:endParaRPr lang="en-US" sz="2200" dirty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A </a:t>
            </a:r>
            <a:r>
              <a:rPr lang="en-US" sz="2200" dirty="0">
                <a:latin typeface="+mj-lt"/>
              </a:rPr>
              <a:t>cube is not smooth </a:t>
            </a:r>
            <a:r>
              <a:rPr lang="en-US" sz="2200" dirty="0" smtClean="0">
                <a:latin typeface="+mj-lt"/>
              </a:rPr>
              <a:t>but </a:t>
            </a:r>
            <a:r>
              <a:rPr lang="en-US" sz="2200" dirty="0">
                <a:latin typeface="+mj-lt"/>
              </a:rPr>
              <a:t>piecewise </a:t>
            </a:r>
            <a:r>
              <a:rPr lang="en-US" sz="2200" dirty="0" smtClean="0">
                <a:latin typeface="+mj-lt"/>
              </a:rPr>
              <a:t>smooth</a:t>
            </a:r>
          </a:p>
        </p:txBody>
      </p:sp>
      <p:pic>
        <p:nvPicPr>
          <p:cNvPr id="7" name="Billed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8806" y="4768957"/>
            <a:ext cx="2539955" cy="1723792"/>
          </a:xfrm>
          <a:prstGeom prst="rect">
            <a:avLst/>
          </a:prstGeom>
        </p:spPr>
      </p:pic>
      <p:pic>
        <p:nvPicPr>
          <p:cNvPr id="14" name="Billed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2560" y="2586308"/>
            <a:ext cx="2412446" cy="209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4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doing</a:t>
            </a:r>
            <a:r>
              <a:rPr lang="da-DK" dirty="0" smtClean="0"/>
              <a:t> </a:t>
            </a:r>
            <a:r>
              <a:rPr lang="da-DK" dirty="0" err="1" smtClean="0"/>
              <a:t>exercises</a:t>
            </a:r>
            <a:r>
              <a:rPr lang="da-DK" dirty="0" smtClean="0"/>
              <a:t> from </a:t>
            </a:r>
            <a:r>
              <a:rPr lang="da-DK" dirty="0" err="1" smtClean="0"/>
              <a:t>lecture</a:t>
            </a:r>
            <a:r>
              <a:rPr lang="da-DK" dirty="0" smtClean="0"/>
              <a:t> notes 4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ktangel 2"/>
              <p:cNvSpPr/>
              <p:nvPr/>
            </p:nvSpPr>
            <p:spPr>
              <a:xfrm>
                <a:off x="158178" y="1476816"/>
                <a:ext cx="11699285" cy="4524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 smtClean="0">
                    <a:latin typeface="+mj-lt"/>
                  </a:rPr>
                  <a:t>In exercise 3b </a:t>
                </a:r>
              </a:p>
              <a:p>
                <a:endParaRPr lang="en-US" sz="2200" dirty="0" smtClean="0">
                  <a:latin typeface="+mj-lt"/>
                </a:endParaRPr>
              </a:p>
              <a:p>
                <a:r>
                  <a:rPr lang="en-US" sz="2200" dirty="0" smtClean="0">
                    <a:latin typeface="+mj-lt"/>
                  </a:rPr>
                  <a:t>Interchange the two parameters </a:t>
                </a:r>
                <a:r>
                  <a:rPr lang="en-US" sz="2200" i="1" dirty="0" smtClean="0">
                    <a:latin typeface="+mj-lt"/>
                  </a:rPr>
                  <a:t>u</a:t>
                </a:r>
                <a:r>
                  <a:rPr lang="en-US" sz="2200" dirty="0" smtClean="0">
                    <a:latin typeface="+mj-lt"/>
                  </a:rPr>
                  <a:t> and </a:t>
                </a:r>
                <a:r>
                  <a:rPr lang="en-US" sz="2200" i="1" dirty="0" smtClean="0">
                    <a:latin typeface="+mj-lt"/>
                  </a:rPr>
                  <a:t>v</a:t>
                </a:r>
                <a:r>
                  <a:rPr lang="en-US" sz="2200" dirty="0" smtClean="0">
                    <a:latin typeface="+mj-lt"/>
                  </a:rPr>
                  <a:t> in the parametric representation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200" dirty="0" smtClean="0">
                  <a:latin typeface="+mj-lt"/>
                </a:endParaRPr>
              </a:p>
              <a:p>
                <a:endParaRPr lang="en-US" sz="2200" dirty="0">
                  <a:latin typeface="+mj-lt"/>
                </a:endParaRPr>
              </a:p>
              <a:p>
                <a:r>
                  <a:rPr lang="en-US" sz="2200" dirty="0" smtClean="0">
                    <a:latin typeface="+mj-lt"/>
                  </a:rPr>
                  <a:t>Thereby you will change the orientation the boundary curve</a:t>
                </a:r>
                <a:r>
                  <a:rPr lang="en-US" sz="2400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i="1" dirty="0" smtClean="0">
                    <a:latin typeface="+mj-lt"/>
                  </a:rPr>
                  <a:t> </a:t>
                </a:r>
                <a:r>
                  <a:rPr lang="en-US" sz="2200" dirty="0">
                    <a:latin typeface="+mj-lt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i="1" dirty="0" smtClean="0">
                    <a:latin typeface="+mj-lt"/>
                  </a:rPr>
                  <a:t> </a:t>
                </a:r>
                <a:r>
                  <a:rPr lang="en-US" sz="2200" dirty="0" smtClean="0">
                    <a:latin typeface="+mj-lt"/>
                  </a:rPr>
                  <a:t>i.e. you will 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 smtClean="0">
                    <a:latin typeface="+mj-lt"/>
                  </a:rPr>
                  <a:t> med 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e>
                      <m:sub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200" dirty="0" smtClean="0">
                  <a:latin typeface="+mj-lt"/>
                </a:endParaRPr>
              </a:p>
              <a:p>
                <a:endParaRPr lang="da-DK" sz="2200" dirty="0">
                  <a:latin typeface="+mj-lt"/>
                </a:endParaRPr>
              </a:p>
              <a:p>
                <a:endParaRPr lang="da-DK" sz="2200" dirty="0" smtClean="0">
                  <a:latin typeface="+mj-lt"/>
                </a:endParaRPr>
              </a:p>
              <a:p>
                <a:endParaRPr lang="en-US" sz="2200" dirty="0" smtClean="0">
                  <a:latin typeface="+mj-lt"/>
                </a:endParaRPr>
              </a:p>
              <a:p>
                <a:r>
                  <a:rPr lang="en-US" sz="2200" dirty="0" smtClean="0">
                    <a:latin typeface="+mj-lt"/>
                  </a:rPr>
                  <a:t>Walking </a:t>
                </a:r>
                <a:r>
                  <a:rPr lang="en-US" sz="2200" dirty="0">
                    <a:latin typeface="+mj-lt"/>
                  </a:rPr>
                  <a:t>around </a:t>
                </a:r>
                <a:r>
                  <a:rPr lang="en-US" sz="2200" dirty="0" smtClean="0">
                    <a:latin typeface="+mj-lt"/>
                  </a:rPr>
                  <a:t>the boundary curve </a:t>
                </a:r>
                <a:r>
                  <a:rPr lang="en-US" sz="2200" i="1" dirty="0" smtClean="0">
                    <a:latin typeface="+mj-lt"/>
                  </a:rPr>
                  <a:t>C</a:t>
                </a:r>
                <a:r>
                  <a:rPr lang="en-US" sz="2200" dirty="0" smtClean="0">
                    <a:latin typeface="+mj-lt"/>
                  </a:rPr>
                  <a:t> </a:t>
                </a:r>
                <a:r>
                  <a:rPr lang="en-US" sz="2200" dirty="0">
                    <a:latin typeface="+mj-lt"/>
                  </a:rPr>
                  <a:t>in positive direction with the head in direction of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sz="2200" dirty="0">
                    <a:latin typeface="+mj-lt"/>
                  </a:rPr>
                  <a:t> then the surface </a:t>
                </a:r>
                <a:r>
                  <a:rPr lang="en-US" sz="2200" i="1" dirty="0">
                    <a:latin typeface="+mj-lt"/>
                  </a:rPr>
                  <a:t>S</a:t>
                </a:r>
                <a:r>
                  <a:rPr lang="en-US" sz="2200" dirty="0">
                    <a:latin typeface="+mj-lt"/>
                  </a:rPr>
                  <a:t> is always on the left. </a:t>
                </a:r>
              </a:p>
              <a:p>
                <a:endParaRPr lang="da-DK" sz="2200" dirty="0" smtClean="0">
                  <a:latin typeface="+mj-lt"/>
                </a:endParaRPr>
              </a:p>
              <a:p>
                <a:endParaRPr lang="en-US" sz="2200" dirty="0"/>
              </a:p>
              <a:p>
                <a:endParaRPr lang="en-US" sz="22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3" name="Rektangel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78" y="1476816"/>
                <a:ext cx="11699285" cy="4524315"/>
              </a:xfrm>
              <a:prstGeom prst="rect">
                <a:avLst/>
              </a:prstGeom>
              <a:blipFill>
                <a:blip r:embed="rId2"/>
                <a:stretch>
                  <a:fillRect l="-677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Billed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3191" y="5065568"/>
            <a:ext cx="1841715" cy="1194016"/>
          </a:xfrm>
          <a:prstGeom prst="rect">
            <a:avLst/>
          </a:prstGeom>
        </p:spPr>
      </p:pic>
      <p:pic>
        <p:nvPicPr>
          <p:cNvPr id="5" name="Billed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8545" y="4870136"/>
            <a:ext cx="1951967" cy="1584881"/>
          </a:xfrm>
          <a:prstGeom prst="rect">
            <a:avLst/>
          </a:prstGeom>
        </p:spPr>
      </p:pic>
      <p:sp>
        <p:nvSpPr>
          <p:cNvPr id="6" name="Tekstboks 4"/>
          <p:cNvSpPr txBox="1">
            <a:spLocks noChangeArrowheads="1"/>
          </p:cNvSpPr>
          <p:nvPr/>
        </p:nvSpPr>
        <p:spPr bwMode="auto">
          <a:xfrm rot="16200000">
            <a:off x="10715914" y="5356612"/>
            <a:ext cx="20095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notes</a:t>
            </a:r>
            <a:endParaRPr lang="da-DK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8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9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98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/>
        </p:nvSpPr>
        <p:spPr>
          <a:xfrm>
            <a:off x="176157" y="908429"/>
            <a:ext cx="1152359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</a:rPr>
              <a:t>Green’s theorem in the </a:t>
            </a:r>
            <a:r>
              <a:rPr lang="en-US" sz="2200" dirty="0" smtClean="0">
                <a:latin typeface="+mj-lt"/>
              </a:rPr>
              <a:t>plane: </a:t>
            </a:r>
          </a:p>
          <a:p>
            <a:endParaRPr lang="en-US" sz="22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200" dirty="0" smtClean="0">
                <a:latin typeface="+mj-lt"/>
              </a:rPr>
              <a:t>gives </a:t>
            </a:r>
            <a:r>
              <a:rPr lang="da-DK" sz="2200" dirty="0">
                <a:latin typeface="+mj-lt"/>
              </a:rPr>
              <a:t>the </a:t>
            </a:r>
            <a:r>
              <a:rPr lang="da-DK" sz="2200" dirty="0" err="1">
                <a:latin typeface="+mj-lt"/>
              </a:rPr>
              <a:t>relationship</a:t>
            </a:r>
            <a:r>
              <a:rPr lang="da-DK" sz="2200" dirty="0">
                <a:latin typeface="+mj-lt"/>
              </a:rPr>
              <a:t> </a:t>
            </a:r>
            <a:r>
              <a:rPr lang="da-DK" sz="2200" dirty="0" err="1" smtClean="0">
                <a:latin typeface="+mj-lt"/>
              </a:rPr>
              <a:t>between</a:t>
            </a:r>
            <a:r>
              <a:rPr lang="da-DK" sz="2200" dirty="0" smtClean="0">
                <a:latin typeface="+mj-lt"/>
              </a:rPr>
              <a:t> a line integral </a:t>
            </a:r>
            <a:r>
              <a:rPr lang="da-DK" sz="2200" dirty="0" err="1" smtClean="0">
                <a:latin typeface="+mj-lt"/>
              </a:rPr>
              <a:t>around</a:t>
            </a:r>
            <a:r>
              <a:rPr lang="da-DK" sz="2200" dirty="0" smtClean="0">
                <a:latin typeface="+mj-lt"/>
              </a:rPr>
              <a:t> a simple </a:t>
            </a:r>
            <a:r>
              <a:rPr lang="da-DK" sz="2200" dirty="0" err="1" smtClean="0">
                <a:latin typeface="+mj-lt"/>
              </a:rPr>
              <a:t>closed</a:t>
            </a:r>
            <a:r>
              <a:rPr lang="da-DK" sz="2200" dirty="0" smtClean="0">
                <a:latin typeface="+mj-lt"/>
              </a:rPr>
              <a:t> </a:t>
            </a:r>
            <a:r>
              <a:rPr lang="da-DK" sz="2200" dirty="0" err="1" smtClean="0">
                <a:latin typeface="+mj-lt"/>
              </a:rPr>
              <a:t>curve</a:t>
            </a:r>
            <a:r>
              <a:rPr lang="da-DK" sz="2200" i="1" dirty="0" smtClean="0">
                <a:latin typeface="+mj-lt"/>
              </a:rPr>
              <a:t> C </a:t>
            </a:r>
            <a:r>
              <a:rPr lang="da-DK" sz="2200" dirty="0" smtClean="0">
                <a:latin typeface="+mj-lt"/>
              </a:rPr>
              <a:t>and a double integral over the plane region </a:t>
            </a:r>
            <a:r>
              <a:rPr lang="da-DK" sz="2200" i="1" dirty="0" smtClean="0">
                <a:latin typeface="+mj-lt"/>
              </a:rPr>
              <a:t>R</a:t>
            </a:r>
            <a:r>
              <a:rPr lang="da-DK" sz="2200" dirty="0" smtClean="0">
                <a:latin typeface="+mj-lt"/>
              </a:rPr>
              <a:t> </a:t>
            </a:r>
            <a:r>
              <a:rPr lang="da-DK" sz="2200" dirty="0" err="1" smtClean="0">
                <a:latin typeface="+mj-lt"/>
              </a:rPr>
              <a:t>bounded</a:t>
            </a:r>
            <a:r>
              <a:rPr lang="da-DK" sz="2200" dirty="0" smtClean="0">
                <a:latin typeface="+mj-lt"/>
              </a:rPr>
              <a:t> by </a:t>
            </a:r>
            <a:r>
              <a:rPr lang="da-DK" sz="2200" i="1" dirty="0" smtClean="0">
                <a:latin typeface="+mj-lt"/>
              </a:rPr>
              <a:t>C</a:t>
            </a:r>
            <a:r>
              <a:rPr lang="da-DK" sz="2200" dirty="0" smtClean="0">
                <a:latin typeface="+mj-lt"/>
              </a:rPr>
              <a:t> . </a:t>
            </a:r>
          </a:p>
          <a:p>
            <a:r>
              <a:rPr lang="da-DK" sz="2200" dirty="0" smtClean="0">
                <a:latin typeface="+mj-lt"/>
              </a:rPr>
              <a:t>     </a:t>
            </a:r>
            <a:r>
              <a:rPr lang="da-DK" sz="2200" dirty="0" err="1" smtClean="0">
                <a:latin typeface="+mj-lt"/>
              </a:rPr>
              <a:t>We</a:t>
            </a:r>
            <a:r>
              <a:rPr lang="da-DK" sz="2200" dirty="0" smtClean="0">
                <a:latin typeface="+mj-lt"/>
              </a:rPr>
              <a:t> </a:t>
            </a:r>
            <a:r>
              <a:rPr lang="da-DK" sz="2200" dirty="0" err="1" smtClean="0">
                <a:latin typeface="+mj-lt"/>
              </a:rPr>
              <a:t>assume</a:t>
            </a:r>
            <a:r>
              <a:rPr lang="da-DK" sz="2200" dirty="0" smtClean="0">
                <a:latin typeface="+mj-lt"/>
              </a:rPr>
              <a:t> </a:t>
            </a:r>
            <a:r>
              <a:rPr lang="da-DK" sz="2200" dirty="0" err="1" smtClean="0">
                <a:latin typeface="+mj-lt"/>
              </a:rPr>
              <a:t>that</a:t>
            </a:r>
            <a:r>
              <a:rPr lang="da-DK" sz="2200" i="1" dirty="0" smtClean="0">
                <a:latin typeface="+mj-lt"/>
              </a:rPr>
              <a:t> </a:t>
            </a:r>
            <a:r>
              <a:rPr lang="da-DK" sz="2200" dirty="0" smtClean="0">
                <a:latin typeface="+mj-lt"/>
              </a:rPr>
              <a:t>the plane region </a:t>
            </a:r>
            <a:r>
              <a:rPr lang="da-DK" sz="2200" i="1" dirty="0" smtClean="0">
                <a:latin typeface="+mj-lt"/>
              </a:rPr>
              <a:t>R </a:t>
            </a:r>
            <a:r>
              <a:rPr lang="da-DK" sz="2200" dirty="0" err="1" smtClean="0">
                <a:latin typeface="+mj-lt"/>
              </a:rPr>
              <a:t>consists</a:t>
            </a:r>
            <a:r>
              <a:rPr lang="da-DK" sz="2200" dirty="0" smtClean="0">
                <a:latin typeface="+mj-lt"/>
              </a:rPr>
              <a:t> of all points </a:t>
            </a:r>
            <a:r>
              <a:rPr lang="da-DK" sz="2200" dirty="0" err="1" smtClean="0">
                <a:latin typeface="+mj-lt"/>
              </a:rPr>
              <a:t>inside</a:t>
            </a:r>
            <a:r>
              <a:rPr lang="da-DK" sz="2200" dirty="0" smtClean="0">
                <a:latin typeface="+mj-lt"/>
              </a:rPr>
              <a:t> </a:t>
            </a:r>
            <a:r>
              <a:rPr lang="da-DK" sz="2200" i="1" dirty="0" smtClean="0">
                <a:latin typeface="+mj-lt"/>
              </a:rPr>
              <a:t>C </a:t>
            </a:r>
            <a:r>
              <a:rPr lang="da-DK" sz="2200" dirty="0" smtClean="0">
                <a:latin typeface="+mj-lt"/>
              </a:rPr>
              <a:t>as </a:t>
            </a:r>
            <a:r>
              <a:rPr lang="da-DK" sz="2200" dirty="0" err="1" smtClean="0">
                <a:latin typeface="+mj-lt"/>
              </a:rPr>
              <a:t>well</a:t>
            </a:r>
            <a:r>
              <a:rPr lang="da-DK" sz="2200" dirty="0" smtClean="0">
                <a:latin typeface="+mj-lt"/>
              </a:rPr>
              <a:t> as all points on </a:t>
            </a:r>
            <a:r>
              <a:rPr lang="da-DK" sz="2200" i="1" dirty="0" smtClean="0">
                <a:latin typeface="+mj-lt"/>
              </a:rPr>
              <a:t>C</a:t>
            </a:r>
          </a:p>
          <a:p>
            <a:endParaRPr lang="da-DK" sz="22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is useful because it allows us to translate difficult line integrals into more simple double integrals, or difficult double integrals into more simple line </a:t>
            </a:r>
            <a:r>
              <a:rPr lang="en-US" sz="2200" dirty="0" smtClean="0">
                <a:latin typeface="+mj-lt"/>
              </a:rPr>
              <a:t>integrals</a:t>
            </a:r>
            <a:endParaRPr lang="da-DK" sz="2200" dirty="0">
              <a:latin typeface="+mj-lt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Green’s theorem in the plane</a:t>
            </a:r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5" name="Billed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142" y="4037410"/>
            <a:ext cx="2333625" cy="1990725"/>
          </a:xfrm>
          <a:prstGeom prst="rect">
            <a:avLst/>
          </a:prstGeom>
        </p:spPr>
      </p:pic>
      <p:sp>
        <p:nvSpPr>
          <p:cNvPr id="16" name="Tekstboks 4"/>
          <p:cNvSpPr txBox="1">
            <a:spLocks noChangeArrowheads="1"/>
          </p:cNvSpPr>
          <p:nvPr/>
        </p:nvSpPr>
        <p:spPr bwMode="auto">
          <a:xfrm rot="16200000">
            <a:off x="10893962" y="5360321"/>
            <a:ext cx="20095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notes</a:t>
            </a:r>
            <a:endParaRPr lang="da-DK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76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83014"/>
            <a:ext cx="10515600" cy="792466"/>
          </a:xfrm>
        </p:spPr>
        <p:txBody>
          <a:bodyPr/>
          <a:lstStyle/>
          <a:p>
            <a:pPr algn="ctr"/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doing</a:t>
            </a:r>
            <a:r>
              <a:rPr lang="da-DK" dirty="0" smtClean="0"/>
              <a:t> </a:t>
            </a:r>
            <a:r>
              <a:rPr lang="da-DK" dirty="0" err="1" smtClean="0"/>
              <a:t>exercises</a:t>
            </a:r>
            <a:r>
              <a:rPr lang="da-DK" dirty="0" smtClean="0"/>
              <a:t> from </a:t>
            </a:r>
            <a:r>
              <a:rPr lang="da-DK" dirty="0" err="1" smtClean="0"/>
              <a:t>lecture</a:t>
            </a:r>
            <a:r>
              <a:rPr lang="da-DK" dirty="0" smtClean="0"/>
              <a:t> notes 4 </a:t>
            </a:r>
            <a:endParaRPr lang="en-US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Billed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316" y="760945"/>
            <a:ext cx="6089042" cy="563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1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5988" y="5133925"/>
            <a:ext cx="2835004" cy="16876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ktangel 9"/>
              <p:cNvSpPr/>
              <p:nvPr/>
            </p:nvSpPr>
            <p:spPr>
              <a:xfrm>
                <a:off x="176157" y="908429"/>
                <a:ext cx="11523596" cy="33673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 smtClean="0">
                    <a:latin typeface="+mj-lt"/>
                  </a:rPr>
                  <a:t>Green’s theorem in the plane: </a:t>
                </a:r>
              </a:p>
              <a:p>
                <a:endParaRPr lang="en-US" sz="2200" dirty="0">
                  <a:latin typeface="+mj-lt"/>
                </a:endParaRPr>
              </a:p>
              <a:p>
                <a:r>
                  <a:rPr lang="da-DK" sz="2200" dirty="0">
                    <a:latin typeface="+mj-lt"/>
                  </a:rPr>
                  <a:t>Given a </a:t>
                </a:r>
                <a:r>
                  <a:rPr lang="en-US" sz="2200" dirty="0">
                    <a:latin typeface="+mj-lt"/>
                  </a:rPr>
                  <a:t>closed bounded region </a:t>
                </a:r>
                <a:r>
                  <a:rPr lang="en-US" sz="2200" i="1" dirty="0">
                    <a:latin typeface="+mj-lt"/>
                  </a:rPr>
                  <a:t>R</a:t>
                </a:r>
                <a:r>
                  <a:rPr lang="en-US" sz="2200" dirty="0">
                    <a:latin typeface="+mj-lt"/>
                  </a:rPr>
                  <a:t> in the </a:t>
                </a:r>
                <a:r>
                  <a:rPr lang="en-US" sz="2200" i="1" dirty="0" err="1" smtClean="0">
                    <a:latin typeface="+mj-lt"/>
                  </a:rPr>
                  <a:t>xy</a:t>
                </a:r>
                <a:r>
                  <a:rPr lang="en-US" sz="2200" dirty="0" smtClean="0">
                    <a:latin typeface="+mj-lt"/>
                  </a:rPr>
                  <a:t>–plane.</a:t>
                </a:r>
              </a:p>
              <a:p>
                <a:r>
                  <a:rPr lang="en-US" sz="2200" dirty="0" smtClean="0">
                    <a:latin typeface="+mj-lt"/>
                  </a:rPr>
                  <a:t>Let </a:t>
                </a:r>
                <a:r>
                  <a:rPr lang="en-US" sz="2200" i="1" dirty="0">
                    <a:latin typeface="+mj-lt"/>
                  </a:rPr>
                  <a:t>C</a:t>
                </a:r>
                <a:r>
                  <a:rPr lang="en-US" sz="2200" dirty="0">
                    <a:latin typeface="+mj-lt"/>
                  </a:rPr>
                  <a:t> be the boundary curve of </a:t>
                </a:r>
                <a:r>
                  <a:rPr lang="en-US" sz="2200" i="1" dirty="0">
                    <a:latin typeface="+mj-lt"/>
                  </a:rPr>
                  <a:t>R</a:t>
                </a:r>
                <a:r>
                  <a:rPr lang="en-US" sz="2200" dirty="0">
                    <a:latin typeface="+mj-lt"/>
                  </a:rPr>
                  <a:t> with an orientation such that </a:t>
                </a:r>
                <a:r>
                  <a:rPr lang="en-US" sz="2200" i="1" dirty="0">
                    <a:latin typeface="+mj-lt"/>
                  </a:rPr>
                  <a:t>R</a:t>
                </a:r>
                <a:r>
                  <a:rPr lang="en-US" sz="2200" dirty="0">
                    <a:latin typeface="+mj-lt"/>
                  </a:rPr>
                  <a:t> is always on the left when going along </a:t>
                </a:r>
                <a:r>
                  <a:rPr lang="en-US" sz="2200" i="1" dirty="0">
                    <a:latin typeface="+mj-lt"/>
                  </a:rPr>
                  <a:t>C</a:t>
                </a:r>
                <a:r>
                  <a:rPr lang="en-US" sz="2200" dirty="0">
                    <a:latin typeface="+mj-lt"/>
                  </a:rPr>
                  <a:t> in positive direction. </a:t>
                </a:r>
                <a:endParaRPr lang="en-US" sz="2200" dirty="0" smtClean="0">
                  <a:latin typeface="+mj-lt"/>
                </a:endParaRPr>
              </a:p>
              <a:p>
                <a:r>
                  <a:rPr lang="en-US" sz="2200" dirty="0" smtClean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a-DK" sz="2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,0)</m:t>
                    </m:r>
                  </m:oMath>
                </a14:m>
                <a:r>
                  <a:rPr lang="en-US" sz="2200" dirty="0" smtClean="0">
                    <a:latin typeface="+mj-lt"/>
                  </a:rPr>
                  <a:t> be </a:t>
                </a:r>
                <a:r>
                  <a:rPr lang="en-US" sz="2200" dirty="0">
                    <a:latin typeface="+mj-lt"/>
                  </a:rPr>
                  <a:t>a vector ﬁeld that only depends on </a:t>
                </a:r>
                <a:r>
                  <a:rPr lang="en-US" sz="2200" i="1" dirty="0">
                    <a:latin typeface="+mj-lt"/>
                  </a:rPr>
                  <a:t>x</a:t>
                </a:r>
                <a:r>
                  <a:rPr lang="en-US" sz="2200" dirty="0">
                    <a:latin typeface="+mj-lt"/>
                  </a:rPr>
                  <a:t> and </a:t>
                </a:r>
                <a:r>
                  <a:rPr lang="en-US" sz="2200" i="1" dirty="0">
                    <a:latin typeface="+mj-lt"/>
                  </a:rPr>
                  <a:t>y</a:t>
                </a:r>
                <a:r>
                  <a:rPr lang="en-US" sz="2200" dirty="0">
                    <a:latin typeface="+mj-lt"/>
                  </a:rPr>
                  <a:t> and whose third component is zero. </a:t>
                </a:r>
                <a:endParaRPr lang="en-US" sz="2200" dirty="0" smtClean="0">
                  <a:latin typeface="+mj-lt"/>
                </a:endParaRPr>
              </a:p>
              <a:p>
                <a:r>
                  <a:rPr lang="en-US" sz="2200" dirty="0" smtClean="0">
                    <a:latin typeface="+mj-lt"/>
                  </a:rPr>
                  <a:t>and </a:t>
                </a:r>
                <a:r>
                  <a:rPr lang="en-US" sz="2200" dirty="0">
                    <a:latin typeface="+mj-lt"/>
                  </a:rPr>
                  <a:t>assume </a:t>
                </a:r>
                <a:r>
                  <a:rPr lang="en-US" sz="2200" dirty="0" smtClean="0">
                    <a:latin typeface="+mj-lt"/>
                  </a:rPr>
                  <a:t>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200" dirty="0" smtClean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200" dirty="0" smtClean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den>
                    </m:f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200" dirty="0" smtClean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200" dirty="0" smtClean="0">
                    <a:latin typeface="+mj-lt"/>
                  </a:rPr>
                  <a:t> are </a:t>
                </a:r>
                <a:r>
                  <a:rPr lang="en-US" sz="2200" dirty="0">
                    <a:latin typeface="+mj-lt"/>
                  </a:rPr>
                  <a:t>continuous. </a:t>
                </a:r>
                <a:endParaRPr lang="en-US" sz="2200" dirty="0" smtClean="0">
                  <a:latin typeface="+mj-lt"/>
                </a:endParaRPr>
              </a:p>
              <a:p>
                <a:r>
                  <a:rPr lang="en-US" sz="2200" dirty="0" smtClean="0">
                    <a:latin typeface="+mj-lt"/>
                  </a:rPr>
                  <a:t>Then</a:t>
                </a:r>
                <a:endParaRPr lang="da-DK" sz="2200" dirty="0">
                  <a:latin typeface="+mj-lt"/>
                </a:endParaRPr>
              </a:p>
            </p:txBody>
          </p:sp>
        </mc:Choice>
        <mc:Fallback xmlns="">
          <p:sp>
            <p:nvSpPr>
              <p:cNvPr id="10" name="Rektange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157" y="908429"/>
                <a:ext cx="11523596" cy="3367397"/>
              </a:xfrm>
              <a:prstGeom prst="rect">
                <a:avLst/>
              </a:prstGeom>
              <a:blipFill>
                <a:blip r:embed="rId3"/>
                <a:stretch>
                  <a:fillRect l="-688" t="-1268" b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Green’s theorem in the plane</a:t>
            </a:r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Billed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117" y="4415631"/>
            <a:ext cx="9591675" cy="962025"/>
          </a:xfrm>
          <a:prstGeom prst="rect">
            <a:avLst/>
          </a:prstGeom>
        </p:spPr>
      </p:pic>
      <p:sp>
        <p:nvSpPr>
          <p:cNvPr id="12" name="Tekstboks 4"/>
          <p:cNvSpPr txBox="1">
            <a:spLocks noChangeArrowheads="1"/>
          </p:cNvSpPr>
          <p:nvPr/>
        </p:nvSpPr>
        <p:spPr bwMode="auto">
          <a:xfrm rot="16200000">
            <a:off x="10493372" y="4614310"/>
            <a:ext cx="28614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J. Hass, D.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Weir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, G. Thomas: </a:t>
            </a:r>
          </a:p>
          <a:p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University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Calculus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Early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Transcendentals</a:t>
            </a:r>
            <a:endParaRPr lang="da-DK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41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led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1148" y="69794"/>
            <a:ext cx="1820896" cy="1747176"/>
          </a:xfrm>
          <a:prstGeom prst="rect">
            <a:avLst/>
          </a:prstGeom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7151" y="1812378"/>
            <a:ext cx="1846735" cy="1898939"/>
          </a:xfrm>
          <a:prstGeom prst="rect">
            <a:avLst/>
          </a:prstGeom>
        </p:spPr>
      </p:pic>
      <p:pic>
        <p:nvPicPr>
          <p:cNvPr id="28" name="Billed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589" y="5758441"/>
            <a:ext cx="5678418" cy="69402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Green’s theorem in the plane</a:t>
            </a:r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ktangel 12"/>
              <p:cNvSpPr/>
              <p:nvPr/>
            </p:nvSpPr>
            <p:spPr>
              <a:xfrm>
                <a:off x="169226" y="672315"/>
                <a:ext cx="11537248" cy="14420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100" b="1" dirty="0" smtClean="0">
                    <a:latin typeface="+mj-lt"/>
                  </a:rPr>
                  <a:t>Ex.: </a:t>
                </a:r>
              </a:p>
              <a:p>
                <a:r>
                  <a:rPr lang="da-DK" sz="2100" dirty="0" smtClean="0">
                    <a:latin typeface="+mj-lt"/>
                  </a:rPr>
                  <a:t>Given the </a:t>
                </a:r>
                <a:r>
                  <a:rPr lang="da-DK" sz="2100" dirty="0" err="1" smtClean="0">
                    <a:latin typeface="+mj-lt"/>
                  </a:rPr>
                  <a:t>vector</a:t>
                </a:r>
                <a:r>
                  <a:rPr lang="da-DK" sz="2100" dirty="0" smtClean="0">
                    <a:latin typeface="+mj-lt"/>
                  </a:rPr>
                  <a:t> </a:t>
                </a:r>
                <a:r>
                  <a:rPr lang="da-DK" sz="2100" dirty="0" err="1" smtClean="0">
                    <a:latin typeface="+mj-lt"/>
                  </a:rPr>
                  <a:t>field</a:t>
                </a:r>
                <a:r>
                  <a:rPr lang="da-DK" sz="2100" dirty="0" smtClean="0">
                    <a:latin typeface="+mj-lt"/>
                  </a:rPr>
                  <a:t>: </a:t>
                </a:r>
                <a:r>
                  <a:rPr lang="en-US" sz="2100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a-DK" sz="21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1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da-DK" sz="21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a-DK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1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da-DK" sz="21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da-DK" sz="2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a-DK" sz="2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a-DK" sz="21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a-DK" sz="21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a-DK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1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da-DK" sz="2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da-DK" sz="2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a-DK" sz="2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da-DK" sz="21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a-DK" sz="21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a-DK" sz="2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−7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,2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,0)</m:t>
                    </m:r>
                  </m:oMath>
                </a14:m>
                <a:r>
                  <a:rPr lang="da-DK" sz="2100" dirty="0" smtClean="0">
                    <a:latin typeface="+mj-lt"/>
                  </a:rPr>
                  <a:t>.</a:t>
                </a:r>
              </a:p>
              <a:p>
                <a:r>
                  <a:rPr lang="da-DK" sz="2100" dirty="0" smtClean="0">
                    <a:latin typeface="+mj-lt"/>
                  </a:rPr>
                  <a:t>The region </a:t>
                </a:r>
                <a:r>
                  <a:rPr lang="da-DK" sz="2100" i="1" dirty="0" smtClean="0">
                    <a:latin typeface="+mj-lt"/>
                  </a:rPr>
                  <a:t>R</a:t>
                </a:r>
                <a:r>
                  <a:rPr lang="da-DK" sz="2100" dirty="0" smtClean="0">
                    <a:latin typeface="+mj-lt"/>
                  </a:rPr>
                  <a:t> is a disc of radius 1 in the </a:t>
                </a:r>
                <a:r>
                  <a:rPr lang="da-DK" sz="2100" i="1" dirty="0" err="1" smtClean="0">
                    <a:latin typeface="+mj-lt"/>
                  </a:rPr>
                  <a:t>xy</a:t>
                </a:r>
                <a:r>
                  <a:rPr lang="da-DK" sz="2100" dirty="0" smtClean="0">
                    <a:latin typeface="+mj-lt"/>
                  </a:rPr>
                  <a:t>-plane and the </a:t>
                </a:r>
                <a:r>
                  <a:rPr lang="da-DK" sz="2100" dirty="0" err="1" smtClean="0">
                    <a:latin typeface="+mj-lt"/>
                  </a:rPr>
                  <a:t>boundary</a:t>
                </a:r>
                <a:r>
                  <a:rPr lang="da-DK" sz="2100" dirty="0" smtClean="0">
                    <a:latin typeface="+mj-lt"/>
                  </a:rPr>
                  <a:t> </a:t>
                </a:r>
                <a:r>
                  <a:rPr lang="da-DK" sz="2100" dirty="0" err="1" smtClean="0">
                    <a:latin typeface="+mj-lt"/>
                  </a:rPr>
                  <a:t>curve</a:t>
                </a:r>
                <a:r>
                  <a:rPr lang="da-DK" sz="2100" dirty="0" smtClean="0">
                    <a:latin typeface="+mj-lt"/>
                  </a:rPr>
                  <a:t> C is a </a:t>
                </a:r>
                <a:r>
                  <a:rPr lang="da-DK" sz="2100" dirty="0" err="1" smtClean="0">
                    <a:latin typeface="+mj-lt"/>
                  </a:rPr>
                  <a:t>circle</a:t>
                </a:r>
                <a:r>
                  <a:rPr lang="da-DK" sz="2100" dirty="0" smtClean="0">
                    <a:latin typeface="+mj-lt"/>
                  </a:rPr>
                  <a:t> </a:t>
                </a:r>
              </a:p>
              <a:p>
                <a:r>
                  <a:rPr lang="da-DK" sz="2100" dirty="0" smtClean="0">
                    <a:latin typeface="+mj-lt"/>
                  </a:rPr>
                  <a:t>of radius 1 in the </a:t>
                </a:r>
                <a:r>
                  <a:rPr lang="da-DK" sz="2100" i="1" dirty="0" err="1" smtClean="0">
                    <a:latin typeface="+mj-lt"/>
                  </a:rPr>
                  <a:t>xy</a:t>
                </a:r>
                <a:r>
                  <a:rPr lang="da-DK" sz="2100" dirty="0" smtClean="0">
                    <a:latin typeface="+mj-lt"/>
                  </a:rPr>
                  <a:t>-plane with a </a:t>
                </a:r>
                <a:r>
                  <a:rPr lang="da-DK" sz="2100" dirty="0" err="1" smtClean="0">
                    <a:latin typeface="+mj-lt"/>
                  </a:rPr>
                  <a:t>parametric</a:t>
                </a:r>
                <a:r>
                  <a:rPr lang="da-DK" sz="2100" dirty="0" smtClean="0">
                    <a:latin typeface="+mj-lt"/>
                  </a:rPr>
                  <a:t> </a:t>
                </a:r>
                <a:r>
                  <a:rPr lang="da-DK" sz="2100" dirty="0" err="1" smtClean="0">
                    <a:latin typeface="+mj-lt"/>
                  </a:rPr>
                  <a:t>representation</a:t>
                </a:r>
                <a:r>
                  <a:rPr lang="da-DK" sz="2100" dirty="0" smtClean="0">
                    <a:latin typeface="+mj-lt"/>
                  </a:rPr>
                  <a:t>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1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d>
                      <m:dPr>
                        <m:ctrlPr>
                          <a:rPr lang="da-DK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a-DK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a-DK" sz="21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da-DK" sz="21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a-DK" sz="2100" b="0" i="0" smtClean="0">
                        <a:latin typeface="Cambria Math" panose="02040503050406030204" pitchFamily="18" charset="0"/>
                      </a:rPr>
                      <m:t>,   0</m:t>
                    </m:r>
                    <m:r>
                      <a:rPr lang="da-DK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da-DK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a-DK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</m:t>
                    </m:r>
                    <m:r>
                      <a:rPr lang="da-DK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da-DK" sz="2100" i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13" name="Rektange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26" y="672315"/>
                <a:ext cx="11537248" cy="1442061"/>
              </a:xfrm>
              <a:prstGeom prst="rect">
                <a:avLst/>
              </a:prstGeom>
              <a:blipFill>
                <a:blip r:embed="rId5"/>
                <a:stretch>
                  <a:fillRect l="-634" t="-2532" b="-6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ktangel 18"/>
              <p:cNvSpPr/>
              <p:nvPr/>
            </p:nvSpPr>
            <p:spPr>
              <a:xfrm>
                <a:off x="158886" y="2246646"/>
                <a:ext cx="9013458" cy="7778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100" dirty="0" smtClean="0">
                    <a:latin typeface="+mj-lt"/>
                  </a:rPr>
                  <a:t>We want to calculate the </a:t>
                </a:r>
                <a:r>
                  <a:rPr lang="en-US" sz="2100" dirty="0">
                    <a:latin typeface="+mj-lt"/>
                  </a:rPr>
                  <a:t>line integral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a-DK" sz="21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1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100" dirty="0" smtClean="0">
                    <a:latin typeface="+mj-lt"/>
                  </a:rPr>
                  <a:t> along the curve </a:t>
                </a:r>
                <a:r>
                  <a:rPr lang="en-US" sz="2100" i="1" dirty="0">
                    <a:latin typeface="+mj-lt"/>
                  </a:rPr>
                  <a:t>C</a:t>
                </a:r>
                <a:r>
                  <a:rPr lang="en-US" sz="2100" dirty="0" smtClean="0">
                    <a:latin typeface="+mj-lt"/>
                  </a:rPr>
                  <a:t>.</a:t>
                </a:r>
              </a:p>
              <a:p>
                <a:r>
                  <a:rPr lang="en-US" sz="2100" dirty="0" smtClean="0">
                    <a:latin typeface="+mj-lt"/>
                  </a:rPr>
                  <a:t> According </a:t>
                </a:r>
                <a:r>
                  <a:rPr lang="en-US" sz="2100" dirty="0">
                    <a:latin typeface="+mj-lt"/>
                  </a:rPr>
                  <a:t>to Green's theorem we have 2 possible ways to do so. </a:t>
                </a:r>
                <a:endParaRPr lang="da-DK" sz="2100" i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19" name="Rektangel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86" y="2246646"/>
                <a:ext cx="9013458" cy="777842"/>
              </a:xfrm>
              <a:prstGeom prst="rect">
                <a:avLst/>
              </a:prstGeom>
              <a:blipFill>
                <a:blip r:embed="rId6"/>
                <a:stretch>
                  <a:fillRect l="-811" t="-9449" b="-14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ktangel 22"/>
          <p:cNvSpPr/>
          <p:nvPr/>
        </p:nvSpPr>
        <p:spPr>
          <a:xfrm>
            <a:off x="164409" y="3190728"/>
            <a:ext cx="901345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 smtClean="0">
                <a:latin typeface="+mj-lt"/>
              </a:rPr>
              <a:t>Possibility 1: LS</a:t>
            </a:r>
          </a:p>
        </p:txBody>
      </p:sp>
      <p:pic>
        <p:nvPicPr>
          <p:cNvPr id="9" name="Billed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886" y="3693915"/>
            <a:ext cx="5860157" cy="725716"/>
          </a:xfrm>
          <a:prstGeom prst="rect">
            <a:avLst/>
          </a:prstGeom>
        </p:spPr>
      </p:pic>
      <p:pic>
        <p:nvPicPr>
          <p:cNvPr id="10" name="Billed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6976" y="3671960"/>
            <a:ext cx="6047653" cy="783955"/>
          </a:xfrm>
          <a:prstGeom prst="rect">
            <a:avLst/>
          </a:prstGeom>
        </p:spPr>
      </p:pic>
      <p:pic>
        <p:nvPicPr>
          <p:cNvPr id="25" name="Billed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98994" y="4361649"/>
            <a:ext cx="1543050" cy="752475"/>
          </a:xfrm>
          <a:prstGeom prst="rect">
            <a:avLst/>
          </a:prstGeom>
        </p:spPr>
      </p:pic>
      <p:sp>
        <p:nvSpPr>
          <p:cNvPr id="26" name="Rektangel 25"/>
          <p:cNvSpPr/>
          <p:nvPr/>
        </p:nvSpPr>
        <p:spPr>
          <a:xfrm>
            <a:off x="169226" y="4522444"/>
            <a:ext cx="901345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+mj-lt"/>
              </a:rPr>
              <a:t>Possibility 2</a:t>
            </a:r>
            <a:r>
              <a:rPr lang="en-US" sz="2200" smtClean="0">
                <a:latin typeface="+mj-lt"/>
              </a:rPr>
              <a:t>: RS</a:t>
            </a:r>
            <a:endParaRPr lang="en-US" sz="2200" dirty="0" smtClean="0">
              <a:latin typeface="+mj-lt"/>
            </a:endParaRPr>
          </a:p>
        </p:txBody>
      </p:sp>
      <p:pic>
        <p:nvPicPr>
          <p:cNvPr id="27" name="Billede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867" y="5003500"/>
            <a:ext cx="8274756" cy="7202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ktangel 29"/>
              <p:cNvSpPr/>
              <p:nvPr/>
            </p:nvSpPr>
            <p:spPr>
              <a:xfrm>
                <a:off x="7247472" y="5890012"/>
                <a:ext cx="76582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</m:t>
                      </m:r>
                      <m:r>
                        <a:rPr lang="da-DK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000" i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30" name="Rektange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7472" y="5890012"/>
                <a:ext cx="765822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424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ktangel 9"/>
              <p:cNvSpPr/>
              <p:nvPr/>
            </p:nvSpPr>
            <p:spPr>
              <a:xfrm>
                <a:off x="67734" y="874866"/>
                <a:ext cx="12056532" cy="8106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 smtClean="0">
                    <a:latin typeface="+mj-lt"/>
                  </a:rPr>
                  <a:t>Given a </a:t>
                </a:r>
                <a:r>
                  <a:rPr lang="en-US" sz="2200" dirty="0">
                    <a:latin typeface="+mj-lt"/>
                  </a:rPr>
                  <a:t>closed bounded region </a:t>
                </a:r>
                <a:r>
                  <a:rPr lang="en-US" sz="2200" i="1" dirty="0">
                    <a:latin typeface="+mj-lt"/>
                  </a:rPr>
                  <a:t>R </a:t>
                </a:r>
                <a:r>
                  <a:rPr lang="en-US" sz="2200" dirty="0">
                    <a:latin typeface="+mj-lt"/>
                  </a:rPr>
                  <a:t>in the </a:t>
                </a:r>
                <a:r>
                  <a:rPr lang="en-US" sz="2200" i="1" dirty="0" err="1">
                    <a:latin typeface="+mj-lt"/>
                  </a:rPr>
                  <a:t>xy</a:t>
                </a:r>
                <a:r>
                  <a:rPr lang="en-US" sz="2200" dirty="0">
                    <a:latin typeface="+mj-lt"/>
                  </a:rPr>
                  <a:t>–plane with boundary curve </a:t>
                </a:r>
                <a:r>
                  <a:rPr lang="en-US" sz="2200" i="1" dirty="0">
                    <a:latin typeface="+mj-lt"/>
                  </a:rPr>
                  <a:t>C</a:t>
                </a:r>
                <a:r>
                  <a:rPr lang="en-US" sz="2200" dirty="0">
                    <a:latin typeface="+mj-lt"/>
                  </a:rPr>
                  <a:t> given by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d>
                      <m:dPr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da-DK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a-DK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da-DK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a-DK" sz="2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200" dirty="0" smtClean="0">
                  <a:latin typeface="+mj-lt"/>
                </a:endParaRPr>
              </a:p>
              <a:p>
                <a:r>
                  <a:rPr lang="en-US" sz="2200" dirty="0" smtClean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a-DK" sz="2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200" dirty="0" smtClean="0">
                    <a:latin typeface="+mj-lt"/>
                  </a:rPr>
                  <a:t> be </a:t>
                </a:r>
                <a:r>
                  <a:rPr lang="en-US" sz="2200" dirty="0">
                    <a:latin typeface="+mj-lt"/>
                  </a:rPr>
                  <a:t>a vector ﬁeld that only depends on </a:t>
                </a:r>
                <a:r>
                  <a:rPr lang="en-US" sz="2200" i="1" dirty="0">
                    <a:latin typeface="+mj-lt"/>
                  </a:rPr>
                  <a:t>x</a:t>
                </a:r>
                <a:r>
                  <a:rPr lang="en-US" sz="2200" dirty="0">
                    <a:latin typeface="+mj-lt"/>
                  </a:rPr>
                  <a:t> and </a:t>
                </a:r>
                <a:r>
                  <a:rPr lang="en-US" sz="2200" i="1" dirty="0">
                    <a:latin typeface="+mj-lt"/>
                  </a:rPr>
                  <a:t>y</a:t>
                </a:r>
                <a:r>
                  <a:rPr lang="en-US" sz="2200" dirty="0">
                    <a:latin typeface="+mj-lt"/>
                  </a:rPr>
                  <a:t> and whose third component is </a:t>
                </a:r>
                <a:r>
                  <a:rPr lang="en-US" sz="2200" dirty="0" smtClean="0">
                    <a:latin typeface="+mj-lt"/>
                  </a:rPr>
                  <a:t>zero.</a:t>
                </a:r>
              </a:p>
            </p:txBody>
          </p:sp>
        </mc:Choice>
        <mc:Fallback xmlns="">
          <p:sp>
            <p:nvSpPr>
              <p:cNvPr id="10" name="Rektange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4" y="874866"/>
                <a:ext cx="12056532" cy="810607"/>
              </a:xfrm>
              <a:prstGeom prst="rect">
                <a:avLst/>
              </a:prstGeom>
              <a:blipFill>
                <a:blip r:embed="rId2"/>
                <a:stretch>
                  <a:fillRect l="-657" t="-7576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Application: Area </a:t>
            </a:r>
            <a:r>
              <a:rPr lang="en-US" sz="3200" dirty="0"/>
              <a:t>of a closed bounded region</a:t>
            </a:r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6" name="Tekstboks 4"/>
          <p:cNvSpPr txBox="1">
            <a:spLocks noChangeArrowheads="1"/>
          </p:cNvSpPr>
          <p:nvPr/>
        </p:nvSpPr>
        <p:spPr bwMode="auto">
          <a:xfrm rot="16200000">
            <a:off x="10893962" y="5360321"/>
            <a:ext cx="20095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notes</a:t>
            </a:r>
            <a:endParaRPr lang="da-DK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" name="Billed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7275" y="5064153"/>
            <a:ext cx="1437747" cy="12264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ktangel 10"/>
              <p:cNvSpPr/>
              <p:nvPr/>
            </p:nvSpPr>
            <p:spPr>
              <a:xfrm>
                <a:off x="67734" y="1923554"/>
                <a:ext cx="11537243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 smtClean="0">
                    <a:latin typeface="+mj-lt"/>
                  </a:rPr>
                  <a:t>Choosing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da-DK" sz="22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>
                    <a:latin typeface="+mj-lt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da-DK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a-DK" sz="22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 smtClean="0"/>
                  <a:t> </a:t>
                </a:r>
                <a:r>
                  <a:rPr lang="en-US" sz="2200" dirty="0" smtClean="0">
                    <a:latin typeface="+mj-lt"/>
                  </a:rPr>
                  <a:t>and </a:t>
                </a:r>
                <a:r>
                  <a:rPr lang="en-US" sz="2200" dirty="0">
                    <a:latin typeface="+mj-lt"/>
                  </a:rPr>
                  <a:t>using Green’s theorem we </a:t>
                </a:r>
                <a:r>
                  <a:rPr lang="en-US" sz="2200" dirty="0" smtClean="0">
                    <a:latin typeface="+mj-lt"/>
                  </a:rPr>
                  <a:t>get</a:t>
                </a:r>
                <a:r>
                  <a:rPr lang="en-US" sz="2200" dirty="0">
                    <a:latin typeface="+mj-lt"/>
                  </a:rPr>
                  <a:t>:</a:t>
                </a:r>
              </a:p>
            </p:txBody>
          </p:sp>
        </mc:Choice>
        <mc:Fallback xmlns="">
          <p:sp>
            <p:nvSpPr>
              <p:cNvPr id="11" name="Rektange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4" y="1923554"/>
                <a:ext cx="11537243" cy="430887"/>
              </a:xfrm>
              <a:prstGeom prst="rect">
                <a:avLst/>
              </a:prstGeom>
              <a:blipFill>
                <a:blip r:embed="rId4"/>
                <a:stretch>
                  <a:fillRect l="-687" t="-10000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ktangel 13"/>
              <p:cNvSpPr/>
              <p:nvPr/>
            </p:nvSpPr>
            <p:spPr>
              <a:xfrm>
                <a:off x="138265" y="3566753"/>
                <a:ext cx="11537243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 smtClean="0">
                    <a:latin typeface="+mj-lt"/>
                  </a:rPr>
                  <a:t>Choosing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da-DK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>
                    <a:latin typeface="+mj-lt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da-DK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200" dirty="0" smtClean="0"/>
                  <a:t> </a:t>
                </a:r>
                <a:r>
                  <a:rPr lang="en-US" sz="2200" dirty="0" smtClean="0">
                    <a:latin typeface="+mj-lt"/>
                  </a:rPr>
                  <a:t>and </a:t>
                </a:r>
                <a:r>
                  <a:rPr lang="en-US" sz="2200" dirty="0">
                    <a:latin typeface="+mj-lt"/>
                  </a:rPr>
                  <a:t>using Green’s theorem we </a:t>
                </a:r>
                <a:r>
                  <a:rPr lang="en-US" sz="2200" dirty="0" smtClean="0">
                    <a:latin typeface="+mj-lt"/>
                  </a:rPr>
                  <a:t>get</a:t>
                </a:r>
                <a:r>
                  <a:rPr lang="en-US" sz="2200" dirty="0">
                    <a:latin typeface="+mj-lt"/>
                  </a:rPr>
                  <a:t>:</a:t>
                </a:r>
              </a:p>
            </p:txBody>
          </p:sp>
        </mc:Choice>
        <mc:Fallback xmlns="">
          <p:sp>
            <p:nvSpPr>
              <p:cNvPr id="14" name="Rektange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65" y="3566753"/>
                <a:ext cx="11537243" cy="430887"/>
              </a:xfrm>
              <a:prstGeom prst="rect">
                <a:avLst/>
              </a:prstGeom>
              <a:blipFill>
                <a:blip r:embed="rId5"/>
                <a:stretch>
                  <a:fillRect l="-687" t="-9859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Billed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7889" y="5542545"/>
            <a:ext cx="5010150" cy="847725"/>
          </a:xfrm>
          <a:prstGeom prst="rect">
            <a:avLst/>
          </a:prstGeom>
        </p:spPr>
      </p:pic>
      <p:cxnSp>
        <p:nvCxnSpPr>
          <p:cNvPr id="27" name="Lige forbindelse 26"/>
          <p:cNvCxnSpPr/>
          <p:nvPr/>
        </p:nvCxnSpPr>
        <p:spPr>
          <a:xfrm flipV="1">
            <a:off x="9049090" y="3465689"/>
            <a:ext cx="1562466" cy="6879"/>
          </a:xfrm>
          <a:prstGeom prst="line">
            <a:avLst/>
          </a:prstGeom>
          <a:ln w="317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Billed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370" y="2583396"/>
            <a:ext cx="10664907" cy="763407"/>
          </a:xfrm>
          <a:prstGeom prst="rect">
            <a:avLst/>
          </a:prstGeom>
        </p:spPr>
      </p:pic>
      <p:pic>
        <p:nvPicPr>
          <p:cNvPr id="29" name="Billede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8265" y="4161223"/>
            <a:ext cx="10387916" cy="749075"/>
          </a:xfrm>
          <a:prstGeom prst="rect">
            <a:avLst/>
          </a:prstGeom>
        </p:spPr>
      </p:pic>
      <p:cxnSp>
        <p:nvCxnSpPr>
          <p:cNvPr id="32" name="Lige forbindelse 31"/>
          <p:cNvCxnSpPr/>
          <p:nvPr/>
        </p:nvCxnSpPr>
        <p:spPr>
          <a:xfrm flipV="1">
            <a:off x="6096000" y="3469128"/>
            <a:ext cx="869244" cy="1"/>
          </a:xfrm>
          <a:prstGeom prst="line">
            <a:avLst/>
          </a:prstGeom>
          <a:ln w="317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Lige forbindelse 32"/>
          <p:cNvCxnSpPr/>
          <p:nvPr/>
        </p:nvCxnSpPr>
        <p:spPr>
          <a:xfrm flipV="1">
            <a:off x="8613422" y="4930636"/>
            <a:ext cx="1912759" cy="15856"/>
          </a:xfrm>
          <a:prstGeom prst="line">
            <a:avLst/>
          </a:prstGeom>
          <a:ln w="317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Lige forbindelse 36"/>
          <p:cNvCxnSpPr/>
          <p:nvPr/>
        </p:nvCxnSpPr>
        <p:spPr>
          <a:xfrm flipV="1">
            <a:off x="5898443" y="4906613"/>
            <a:ext cx="869244" cy="1"/>
          </a:xfrm>
          <a:prstGeom prst="line">
            <a:avLst/>
          </a:prstGeom>
          <a:ln w="31750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ktangel 37"/>
          <p:cNvSpPr/>
          <p:nvPr/>
        </p:nvSpPr>
        <p:spPr>
          <a:xfrm>
            <a:off x="67734" y="5147852"/>
            <a:ext cx="966328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+mj-lt"/>
              </a:rPr>
              <a:t>I.e. the </a:t>
            </a:r>
            <a:r>
              <a:rPr lang="en-US" sz="2200" dirty="0">
                <a:latin typeface="+mj-lt"/>
              </a:rPr>
              <a:t>area of a region </a:t>
            </a:r>
            <a:r>
              <a:rPr lang="en-US" sz="2200" i="1" dirty="0">
                <a:latin typeface="+mj-lt"/>
              </a:rPr>
              <a:t>R</a:t>
            </a:r>
            <a:r>
              <a:rPr lang="en-US" sz="2200" dirty="0">
                <a:latin typeface="+mj-lt"/>
              </a:rPr>
              <a:t> in terms of a line integral along its boundary </a:t>
            </a:r>
            <a:r>
              <a:rPr lang="en-US" sz="2200" dirty="0" smtClean="0">
                <a:latin typeface="+mj-lt"/>
              </a:rPr>
              <a:t>curve </a:t>
            </a:r>
            <a:r>
              <a:rPr lang="en-US" sz="2200" i="1" dirty="0" smtClean="0">
                <a:latin typeface="+mj-lt"/>
              </a:rPr>
              <a:t> C </a:t>
            </a:r>
            <a:r>
              <a:rPr lang="en-US" sz="2200" dirty="0" smtClean="0">
                <a:latin typeface="+mj-lt"/>
              </a:rPr>
              <a:t>is</a:t>
            </a:r>
            <a:endParaRPr lang="en-US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0887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led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8912" y="3723557"/>
            <a:ext cx="2815901" cy="1920522"/>
          </a:xfrm>
          <a:prstGeom prst="rect">
            <a:avLst/>
          </a:prstGeom>
        </p:spPr>
      </p:pic>
      <p:pic>
        <p:nvPicPr>
          <p:cNvPr id="8" name="Billed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29" y="2602084"/>
            <a:ext cx="9493956" cy="8387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Area </a:t>
            </a:r>
            <a:r>
              <a:rPr lang="en-US" sz="3200" dirty="0"/>
              <a:t>of a closed bounded region</a:t>
            </a:r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ktangel 12"/>
              <p:cNvSpPr/>
              <p:nvPr/>
            </p:nvSpPr>
            <p:spPr>
              <a:xfrm>
                <a:off x="169226" y="672315"/>
                <a:ext cx="9697263" cy="20729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100" b="1" dirty="0" smtClean="0">
                    <a:latin typeface="+mj-lt"/>
                  </a:rPr>
                  <a:t>Ex.: </a:t>
                </a:r>
              </a:p>
              <a:p>
                <a:r>
                  <a:rPr lang="en-US" sz="2100" dirty="0">
                    <a:latin typeface="+mj-lt"/>
                  </a:rPr>
                  <a:t>Let </a:t>
                </a:r>
                <a:r>
                  <a:rPr lang="en-US" sz="2100" i="1" dirty="0">
                    <a:latin typeface="+mj-lt"/>
                  </a:rPr>
                  <a:t>R</a:t>
                </a:r>
                <a:r>
                  <a:rPr lang="en-US" sz="2100" dirty="0">
                    <a:latin typeface="+mj-lt"/>
                  </a:rPr>
                  <a:t> be a disc of radius 1 given by all points </a:t>
                </a:r>
                <a:r>
                  <a:rPr lang="en-US" sz="2100" i="1" dirty="0" smtClean="0">
                    <a:latin typeface="+mj-lt"/>
                  </a:rPr>
                  <a:t>P(</a:t>
                </a:r>
                <a:r>
                  <a:rPr lang="en-US" sz="2100" i="1" dirty="0" err="1" smtClean="0">
                    <a:latin typeface="+mj-lt"/>
                  </a:rPr>
                  <a:t>x,y,z</a:t>
                </a:r>
                <a:r>
                  <a:rPr lang="en-US" sz="2100" i="1" dirty="0" smtClean="0">
                    <a:latin typeface="+mj-lt"/>
                  </a:rPr>
                  <a:t>)</a:t>
                </a:r>
                <a:r>
                  <a:rPr lang="en-US" sz="2100" dirty="0" smtClean="0">
                    <a:latin typeface="+mj-lt"/>
                  </a:rPr>
                  <a:t>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1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a-DK" sz="2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a-DK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sz="2100" dirty="0" smtClean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100" dirty="0" smtClean="0">
                    <a:latin typeface="+mj-lt"/>
                  </a:rPr>
                  <a:t> and </a:t>
                </a:r>
              </a:p>
              <a:p>
                <a:r>
                  <a:rPr lang="en-US" sz="2100" dirty="0" smtClean="0">
                    <a:latin typeface="+mj-lt"/>
                  </a:rPr>
                  <a:t>let </a:t>
                </a:r>
                <a:r>
                  <a:rPr lang="en-US" sz="2100" i="1" dirty="0">
                    <a:latin typeface="+mj-lt"/>
                  </a:rPr>
                  <a:t>C </a:t>
                </a:r>
                <a:r>
                  <a:rPr lang="en-US" sz="2100" dirty="0">
                    <a:latin typeface="+mj-lt"/>
                  </a:rPr>
                  <a:t>be its boundary curve given </a:t>
                </a:r>
                <a:r>
                  <a:rPr lang="en-US" sz="2100" dirty="0" smtClean="0">
                    <a:latin typeface="+mj-lt"/>
                  </a:rPr>
                  <a:t>by</a:t>
                </a:r>
              </a:p>
              <a:p>
                <a:endParaRPr lang="en-US" sz="21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a-DK" sz="2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a-DK" sz="21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d>
                        <m:dPr>
                          <m:ctrlPr>
                            <a:rPr lang="da-DK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1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a-DK" sz="21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a-DK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da-DK" sz="21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d>
                            <m:dPr>
                              <m:ctrlPr>
                                <a:rPr lang="da-DK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da-DK" sz="21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  <m:r>
                            <a:rPr lang="da-DK" sz="21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da-DK" sz="21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  <m:d>
                            <m:dPr>
                              <m:ctrlPr>
                                <a:rPr lang="da-DK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da-DK" sz="21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</m:e>
                      </m:d>
                      <m:r>
                        <a:rPr lang="da-DK" sz="21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a-DK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da-DK" sz="210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da-DK" sz="21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a-DK" sz="21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da-DK" sz="210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da-DK" sz="21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a-DK" sz="2100" b="0" i="0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da-DK" sz="210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a-DK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da-DK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da-DK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</m:t>
                      </m:r>
                      <m:r>
                        <a:rPr lang="da-DK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da-DK" sz="2100" i="1" dirty="0" smtClean="0"/>
              </a:p>
              <a:p>
                <a:r>
                  <a:rPr lang="da-DK" sz="2100" dirty="0" err="1" smtClean="0">
                    <a:latin typeface="+mj-lt"/>
                  </a:rPr>
                  <a:t>Then</a:t>
                </a:r>
                <a:endParaRPr lang="da-DK" sz="21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13" name="Rektange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26" y="672315"/>
                <a:ext cx="9697263" cy="2072940"/>
              </a:xfrm>
              <a:prstGeom prst="rect">
                <a:avLst/>
              </a:prstGeom>
              <a:blipFill>
                <a:blip r:embed="rId5"/>
                <a:stretch>
                  <a:fillRect l="-754" t="-1765" b="-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Billed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10838" y="933842"/>
            <a:ext cx="2030414" cy="19531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ktangel 20"/>
              <p:cNvSpPr/>
              <p:nvPr/>
            </p:nvSpPr>
            <p:spPr>
              <a:xfrm>
                <a:off x="169226" y="3390449"/>
                <a:ext cx="9691619" cy="22536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100" b="1" dirty="0" smtClean="0">
                    <a:latin typeface="+mj-lt"/>
                  </a:rPr>
                  <a:t>Ex.: </a:t>
                </a:r>
              </a:p>
              <a:p>
                <a:r>
                  <a:rPr lang="en-US" sz="2100" dirty="0">
                    <a:latin typeface="+mj-lt"/>
                  </a:rPr>
                  <a:t>Let </a:t>
                </a:r>
                <a:r>
                  <a:rPr lang="en-US" sz="2100" i="1" dirty="0">
                    <a:latin typeface="+mj-lt"/>
                  </a:rPr>
                  <a:t>R</a:t>
                </a:r>
                <a:r>
                  <a:rPr lang="en-US" sz="2100" dirty="0">
                    <a:latin typeface="+mj-lt"/>
                  </a:rPr>
                  <a:t> be </a:t>
                </a:r>
                <a:r>
                  <a:rPr lang="en-US" sz="2100" dirty="0" smtClean="0">
                    <a:latin typeface="+mj-lt"/>
                  </a:rPr>
                  <a:t>the interior of an ellipse </a:t>
                </a:r>
                <a:r>
                  <a:rPr lang="en-US" sz="2100" dirty="0">
                    <a:latin typeface="+mj-lt"/>
                  </a:rPr>
                  <a:t>given by all points </a:t>
                </a:r>
                <a:r>
                  <a:rPr lang="en-US" sz="2100" i="1" dirty="0" smtClean="0">
                    <a:latin typeface="+mj-lt"/>
                  </a:rPr>
                  <a:t>P(</a:t>
                </a:r>
                <a:r>
                  <a:rPr lang="en-US" sz="2100" i="1" dirty="0" err="1" smtClean="0">
                    <a:latin typeface="+mj-lt"/>
                  </a:rPr>
                  <a:t>x,y,z</a:t>
                </a:r>
                <a:r>
                  <a:rPr lang="en-US" sz="2100" i="1" dirty="0" smtClean="0">
                    <a:latin typeface="+mj-lt"/>
                  </a:rPr>
                  <a:t>)</a:t>
                </a:r>
                <a:r>
                  <a:rPr lang="en-US" sz="2100" dirty="0" smtClean="0">
                    <a:latin typeface="+mj-lt"/>
                  </a:rPr>
                  <a:t> with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a-DK" sz="21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a-DK" sz="2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da-DK" sz="2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a-DK" sz="21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da-DK" sz="2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a-DK" sz="21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da-DK" sz="2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a-DK" sz="21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da-DK" sz="2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da-DK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sz="2100" dirty="0" smtClean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100" dirty="0" smtClean="0">
                    <a:latin typeface="+mj-lt"/>
                  </a:rPr>
                  <a:t> and let </a:t>
                </a:r>
                <a:r>
                  <a:rPr lang="en-US" sz="2100" i="1" dirty="0">
                    <a:latin typeface="+mj-lt"/>
                  </a:rPr>
                  <a:t>C </a:t>
                </a:r>
                <a:r>
                  <a:rPr lang="en-US" sz="2100" dirty="0">
                    <a:latin typeface="+mj-lt"/>
                  </a:rPr>
                  <a:t>be its boundary curve given </a:t>
                </a:r>
                <a:r>
                  <a:rPr lang="en-US" sz="2100" dirty="0" smtClean="0">
                    <a:latin typeface="+mj-lt"/>
                  </a:rPr>
                  <a:t>by</a:t>
                </a:r>
              </a:p>
              <a:p>
                <a:endParaRPr lang="en-US" sz="21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a-DK" sz="21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a-DK" sz="21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d>
                        <m:dPr>
                          <m:ctrlPr>
                            <a:rPr lang="da-DK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1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a-DK" sz="21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a-DK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da-DK" sz="21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d>
                            <m:dPr>
                              <m:ctrlPr>
                                <a:rPr lang="da-DK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da-DK" sz="21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  <m:r>
                            <a:rPr lang="da-DK" sz="21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da-DK" sz="21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  <m:d>
                            <m:dPr>
                              <m:ctrlPr>
                                <a:rPr lang="da-DK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da-DK" sz="21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</m:e>
                      </m:d>
                      <m:r>
                        <a:rPr lang="da-DK" sz="21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a-DK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m:rPr>
                              <m:sty m:val="p"/>
                            </m:rPr>
                            <a:rPr lang="da-DK" sz="210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da-DK" sz="21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a-DK" sz="21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a-DK" sz="21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m:rPr>
                              <m:sty m:val="p"/>
                            </m:rPr>
                            <a:rPr lang="da-DK" sz="210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da-DK" sz="21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a-DK" sz="2100" b="0" i="0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da-DK" sz="210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da-DK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da-DK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da-DK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</m:t>
                      </m:r>
                      <m:r>
                        <a:rPr lang="da-DK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da-DK" sz="2100" i="1" dirty="0" smtClean="0"/>
              </a:p>
              <a:p>
                <a:r>
                  <a:rPr lang="da-DK" sz="2100" dirty="0" err="1" smtClean="0">
                    <a:latin typeface="+mj-lt"/>
                  </a:rPr>
                  <a:t>Then</a:t>
                </a:r>
                <a:endParaRPr lang="da-DK" sz="21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21" name="Rektange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26" y="3390449"/>
                <a:ext cx="9691619" cy="2253630"/>
              </a:xfrm>
              <a:prstGeom prst="rect">
                <a:avLst/>
              </a:prstGeom>
              <a:blipFill>
                <a:blip r:embed="rId7"/>
                <a:stretch>
                  <a:fillRect l="-755" t="-1622" b="-4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Billed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2656" y="5599106"/>
            <a:ext cx="11097336" cy="80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62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6" name="Lige forbindelse 5"/>
          <p:cNvCxnSpPr/>
          <p:nvPr/>
        </p:nvCxnSpPr>
        <p:spPr>
          <a:xfrm>
            <a:off x="2783756" y="6689901"/>
            <a:ext cx="1015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29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Surfaces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6" name="Rektangel 25"/>
          <p:cNvSpPr/>
          <p:nvPr/>
        </p:nvSpPr>
        <p:spPr>
          <a:xfrm>
            <a:off x="549159" y="1273202"/>
            <a:ext cx="10967851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+mj-lt"/>
              </a:rPr>
              <a:t>Now we are going to:</a:t>
            </a:r>
          </a:p>
          <a:p>
            <a:endParaRPr lang="en-US" sz="2200" dirty="0" smtClean="0">
              <a:latin typeface="+mj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mathematically describe surfaces</a:t>
            </a:r>
          </a:p>
          <a:p>
            <a:pPr lvl="1"/>
            <a:r>
              <a:rPr lang="en-US" sz="2200" dirty="0">
                <a:latin typeface="+mj-lt"/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do calculations with </a:t>
            </a:r>
            <a:r>
              <a:rPr lang="en-US" sz="2200" dirty="0" smtClean="0">
                <a:latin typeface="+mj-lt"/>
              </a:rPr>
              <a:t>surfaces</a:t>
            </a:r>
            <a:endParaRPr lang="en-US" sz="2200" dirty="0">
              <a:latin typeface="+mj-lt"/>
            </a:endParaRPr>
          </a:p>
        </p:txBody>
      </p:sp>
      <p:sp>
        <p:nvSpPr>
          <p:cNvPr id="28" name="Rektangel 27"/>
          <p:cNvSpPr/>
          <p:nvPr/>
        </p:nvSpPr>
        <p:spPr>
          <a:xfrm>
            <a:off x="385949" y="3651296"/>
            <a:ext cx="10967851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+mj-lt"/>
              </a:rPr>
              <a:t>Potential applications:</a:t>
            </a:r>
          </a:p>
          <a:p>
            <a:endParaRPr lang="en-US" sz="2200" dirty="0" smtClean="0">
              <a:latin typeface="+mj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j-lt"/>
              </a:rPr>
              <a:t>calculation of the area of a surface</a:t>
            </a:r>
          </a:p>
          <a:p>
            <a:pPr lvl="1"/>
            <a:endParaRPr lang="en-US" sz="2200" dirty="0" smtClean="0">
              <a:latin typeface="+mj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+mj-lt"/>
              </a:rPr>
              <a:t>the calculation of the ﬂux of a ﬂuid through a surface (next time)</a:t>
            </a:r>
          </a:p>
        </p:txBody>
      </p:sp>
    </p:spTree>
    <p:extLst>
      <p:ext uri="{BB962C8B-B14F-4D97-AF65-F5344CB8AC3E}">
        <p14:creationId xmlns:p14="http://schemas.microsoft.com/office/powerpoint/2010/main" val="32683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Billed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8708" y="4305260"/>
            <a:ext cx="3033692" cy="2416215"/>
          </a:xfrm>
          <a:prstGeom prst="rect">
            <a:avLst/>
          </a:prstGeom>
        </p:spPr>
      </p:pic>
      <p:pic>
        <p:nvPicPr>
          <p:cNvPr id="7" name="Billed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6767" y="1538554"/>
            <a:ext cx="3117033" cy="25767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el 1"/>
              <p:cNvSpPr>
                <a:spLocks noGrp="1"/>
              </p:cNvSpPr>
              <p:nvPr>
                <p:ph type="title"/>
              </p:nvPr>
            </p:nvSpPr>
            <p:spPr>
              <a:xfrm>
                <a:off x="333375" y="155953"/>
                <a:ext cx="11505030" cy="752476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sz="3200" dirty="0" smtClean="0"/>
                  <a:t>Surfaces </a:t>
                </a:r>
                <a:r>
                  <a:rPr lang="en-US" sz="3200" i="1" dirty="0" smtClean="0"/>
                  <a:t>S</a:t>
                </a:r>
                <a:r>
                  <a:rPr lang="en-US" sz="3200" dirty="0" smtClean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a-DK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el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33375" y="155953"/>
                <a:ext cx="11505030" cy="752476"/>
              </a:xfrm>
              <a:blipFill>
                <a:blip r:embed="rId4"/>
                <a:stretch>
                  <a:fillRect t="-3252" b="-11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ULH – MPE - AU</a:t>
            </a:r>
            <a:endParaRPr lang="en-US" dirty="0"/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 smtClean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6" name="Tekstboks 4"/>
          <p:cNvSpPr txBox="1">
            <a:spLocks noChangeArrowheads="1"/>
          </p:cNvSpPr>
          <p:nvPr/>
        </p:nvSpPr>
        <p:spPr bwMode="auto">
          <a:xfrm rot="16200000">
            <a:off x="10800366" y="2615247"/>
            <a:ext cx="20095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 smtClean="0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 smtClean="0">
                <a:latin typeface="Times New Roman" pitchFamily="18" charset="0"/>
                <a:cs typeface="Times New Roman" pitchFamily="18" charset="0"/>
              </a:rPr>
              <a:t> notes</a:t>
            </a:r>
            <a:endParaRPr lang="da-DK" sz="12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ktangel 11"/>
              <p:cNvSpPr/>
              <p:nvPr/>
            </p:nvSpPr>
            <p:spPr>
              <a:xfrm>
                <a:off x="131305" y="995367"/>
                <a:ext cx="11909170" cy="7991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latin typeface="+mj-lt"/>
                  </a:rPr>
                  <a:t>A surface </a:t>
                </a:r>
                <a:r>
                  <a:rPr lang="en-US" sz="2200" i="1" dirty="0">
                    <a:latin typeface="+mj-lt"/>
                  </a:rPr>
                  <a:t>S</a:t>
                </a:r>
                <a:r>
                  <a:rPr lang="en-US" sz="2200" dirty="0">
                    <a:latin typeface="+mj-lt"/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a-DK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200" dirty="0">
                    <a:latin typeface="+mj-lt"/>
                  </a:rPr>
                  <a:t> consisting of the points </a:t>
                </a:r>
                <a:r>
                  <a:rPr lang="en-US" sz="2200" i="1" dirty="0">
                    <a:latin typeface="+mj-lt"/>
                  </a:rPr>
                  <a:t>P(</a:t>
                </a:r>
                <a:r>
                  <a:rPr lang="en-US" sz="2200" i="1" dirty="0" err="1">
                    <a:latin typeface="+mj-lt"/>
                  </a:rPr>
                  <a:t>x,y,z</a:t>
                </a:r>
                <a:r>
                  <a:rPr lang="en-US" sz="2200" i="1" dirty="0">
                    <a:latin typeface="+mj-lt"/>
                  </a:rPr>
                  <a:t>)</a:t>
                </a:r>
                <a:r>
                  <a:rPr lang="en-US" sz="2200" dirty="0" smtClean="0">
                    <a:latin typeface="+mj-lt"/>
                  </a:rPr>
                  <a:t> can </a:t>
                </a:r>
                <a:r>
                  <a:rPr lang="en-US" sz="2200" dirty="0">
                    <a:latin typeface="+mj-lt"/>
                  </a:rPr>
                  <a:t>be described by an equation relating the three coordinates </a:t>
                </a:r>
                <a:r>
                  <a:rPr lang="en-US" sz="2200" i="1" dirty="0">
                    <a:latin typeface="+mj-lt"/>
                  </a:rPr>
                  <a:t>x</a:t>
                </a:r>
                <a:r>
                  <a:rPr lang="en-US" sz="2200" dirty="0">
                    <a:latin typeface="+mj-lt"/>
                  </a:rPr>
                  <a:t>, </a:t>
                </a:r>
                <a:r>
                  <a:rPr lang="en-US" sz="2200" i="1" dirty="0">
                    <a:latin typeface="+mj-lt"/>
                  </a:rPr>
                  <a:t>y</a:t>
                </a:r>
                <a:r>
                  <a:rPr lang="en-US" sz="2200" dirty="0">
                    <a:latin typeface="+mj-lt"/>
                  </a:rPr>
                  <a:t> and </a:t>
                </a:r>
                <a:r>
                  <a:rPr lang="en-US" sz="2200" i="1" dirty="0">
                    <a:latin typeface="+mj-lt"/>
                  </a:rPr>
                  <a:t>z</a:t>
                </a:r>
                <a:r>
                  <a:rPr lang="en-US" sz="2200" dirty="0">
                    <a:latin typeface="+mj-lt"/>
                  </a:rPr>
                  <a:t>.</a:t>
                </a:r>
                <a:endParaRPr lang="en-US" sz="22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12" name="Rektange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05" y="995367"/>
                <a:ext cx="11909170" cy="799130"/>
              </a:xfrm>
              <a:prstGeom prst="rect">
                <a:avLst/>
              </a:prstGeom>
              <a:blipFill>
                <a:blip r:embed="rId5"/>
                <a:stretch>
                  <a:fillRect l="-666" t="-763" b="-15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ktangel 25"/>
              <p:cNvSpPr/>
              <p:nvPr/>
            </p:nvSpPr>
            <p:spPr>
              <a:xfrm>
                <a:off x="135468" y="1842213"/>
                <a:ext cx="8017931" cy="14465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 smtClean="0">
                    <a:latin typeface="+mj-lt"/>
                  </a:rPr>
                  <a:t>For example			</a:t>
                </a:r>
                <a14:m>
                  <m:oMath xmlns:m="http://schemas.openxmlformats.org/officeDocument/2006/math"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da-DK" sz="2200" b="0" dirty="0" smtClean="0">
                  <a:latin typeface="+mj-lt"/>
                </a:endParaRPr>
              </a:p>
              <a:p>
                <a:endParaRPr lang="da-DK" sz="2200" b="0" dirty="0" smtClean="0">
                  <a:latin typeface="+mj-lt"/>
                </a:endParaRPr>
              </a:p>
              <a:p>
                <a:r>
                  <a:rPr lang="en-US" sz="2200" dirty="0">
                    <a:latin typeface="+mj-lt"/>
                  </a:rPr>
                  <a:t>The function </a:t>
                </a:r>
                <a14:m>
                  <m:oMath xmlns:m="http://schemas.openxmlformats.org/officeDocument/2006/math">
                    <m:r>
                      <a:rPr lang="da-DK" sz="2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200" dirty="0" smtClean="0">
                    <a:latin typeface="+mj-lt"/>
                  </a:rPr>
                  <a:t> associates </a:t>
                </a:r>
                <a:r>
                  <a:rPr lang="en-US" sz="2200" dirty="0">
                    <a:latin typeface="+mj-lt"/>
                  </a:rPr>
                  <a:t>to each point (x, y) the corresponding height </a:t>
                </a:r>
                <a:r>
                  <a:rPr lang="en-US" sz="2200" dirty="0" smtClean="0">
                    <a:latin typeface="+mj-lt"/>
                  </a:rPr>
                  <a:t>z, and </a:t>
                </a:r>
                <a14:m>
                  <m:oMath xmlns:m="http://schemas.openxmlformats.org/officeDocument/2006/math">
                    <m:r>
                      <a:rPr lang="da-DK" sz="2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200" dirty="0" smtClean="0">
                    <a:latin typeface="+mj-lt"/>
                  </a:rPr>
                  <a:t> is completely </a:t>
                </a:r>
                <a:r>
                  <a:rPr lang="en-US" sz="2200" dirty="0">
                    <a:latin typeface="+mj-lt"/>
                  </a:rPr>
                  <a:t>describing the surface </a:t>
                </a:r>
                <a:r>
                  <a:rPr lang="en-US" sz="2200" i="1" dirty="0">
                    <a:latin typeface="+mj-lt"/>
                  </a:rPr>
                  <a:t>S</a:t>
                </a:r>
                <a:r>
                  <a:rPr lang="en-US" sz="2200" dirty="0">
                    <a:latin typeface="+mj-lt"/>
                  </a:rPr>
                  <a:t>. </a:t>
                </a:r>
                <a:endParaRPr lang="en-US" sz="22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26" name="Rektangel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68" y="1842213"/>
                <a:ext cx="8017931" cy="1446550"/>
              </a:xfrm>
              <a:prstGeom prst="rect">
                <a:avLst/>
              </a:prstGeom>
              <a:blipFill>
                <a:blip r:embed="rId6"/>
                <a:stretch>
                  <a:fillRect l="-989" t="-2954" r="-1141" b="-8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ktangel 27"/>
              <p:cNvSpPr/>
              <p:nvPr/>
            </p:nvSpPr>
            <p:spPr>
              <a:xfrm>
                <a:off x="131305" y="3784063"/>
                <a:ext cx="11222495" cy="2031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100" b="1" dirty="0" smtClean="0">
                    <a:latin typeface="+mj-lt"/>
                  </a:rPr>
                  <a:t>Ex.: </a:t>
                </a:r>
              </a:p>
              <a:p>
                <a:r>
                  <a:rPr lang="en-US" sz="2100" dirty="0" smtClean="0">
                    <a:latin typeface="+mj-lt"/>
                  </a:rPr>
                  <a:t>Given a hemisphere of </a:t>
                </a:r>
                <a:r>
                  <a:rPr lang="en-US" sz="2100" dirty="0">
                    <a:latin typeface="+mj-lt"/>
                  </a:rPr>
                  <a:t>radius 1 </a:t>
                </a:r>
                <a:r>
                  <a:rPr lang="en-US" sz="2100" dirty="0" smtClean="0">
                    <a:latin typeface="+mj-lt"/>
                  </a:rPr>
                  <a:t>and </a:t>
                </a:r>
                <a:r>
                  <a:rPr lang="en-US" sz="2100" dirty="0" err="1" smtClean="0">
                    <a:latin typeface="+mj-lt"/>
                  </a:rPr>
                  <a:t>centre</a:t>
                </a:r>
                <a:r>
                  <a:rPr lang="en-US" sz="2100" dirty="0" smtClean="0">
                    <a:latin typeface="+mj-lt"/>
                  </a:rPr>
                  <a:t> (0,0,0) defined by </a:t>
                </a:r>
              </a:p>
              <a:p>
                <a:r>
                  <a:rPr lang="en-US" sz="2100" dirty="0" smtClean="0"/>
                  <a:t>				</a:t>
                </a:r>
              </a:p>
              <a:p>
                <a:r>
                  <a:rPr lang="en-US" sz="2100" dirty="0"/>
                  <a:t>	</a:t>
                </a:r>
                <a:r>
                  <a:rPr lang="en-US" sz="2100" dirty="0" smtClean="0"/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1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a-DK" sz="2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a-DK" sz="21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a-DK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1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a-DK" sz="21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100" dirty="0" smtClean="0">
                    <a:latin typeface="+mj-lt"/>
                  </a:rPr>
                  <a:t> 	and	 </a:t>
                </a:r>
                <a14:m>
                  <m:oMath xmlns:m="http://schemas.openxmlformats.org/officeDocument/2006/math"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da-DK" sz="2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da-DK" sz="21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100" dirty="0" smtClean="0">
                    <a:latin typeface="+mj-lt"/>
                  </a:rPr>
                  <a:t> </a:t>
                </a:r>
              </a:p>
              <a:p>
                <a:endParaRPr lang="en-US" sz="2100" dirty="0">
                  <a:latin typeface="+mj-lt"/>
                </a:endParaRPr>
              </a:p>
              <a:p>
                <a:r>
                  <a:rPr lang="en-US" sz="2100" dirty="0" smtClean="0">
                    <a:latin typeface="+mj-lt"/>
                  </a:rPr>
                  <a:t>Then  </a:t>
                </a:r>
              </a:p>
            </p:txBody>
          </p:sp>
        </mc:Choice>
        <mc:Fallback xmlns="">
          <p:sp>
            <p:nvSpPr>
              <p:cNvPr id="28" name="Rektangel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05" y="3784063"/>
                <a:ext cx="11222495" cy="2031325"/>
              </a:xfrm>
              <a:prstGeom prst="rect">
                <a:avLst/>
              </a:prstGeom>
              <a:blipFill>
                <a:blip r:embed="rId7"/>
                <a:stretch>
                  <a:fillRect l="-652" t="-2102" b="-5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Billed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09800" y="5861050"/>
            <a:ext cx="53721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0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5562</TotalTime>
  <Words>2698</Words>
  <Application>Microsoft Office PowerPoint</Application>
  <PresentationFormat>Widescreen</PresentationFormat>
  <Paragraphs>250</Paragraphs>
  <Slides>20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20</vt:i4>
      </vt:variant>
    </vt:vector>
  </HeadingPairs>
  <TitlesOfParts>
    <vt:vector size="25" baseType="lpstr">
      <vt:lpstr>Arial</vt:lpstr>
      <vt:lpstr>Calibri</vt:lpstr>
      <vt:lpstr>Cambria Math</vt:lpstr>
      <vt:lpstr>Times New Roman</vt:lpstr>
      <vt:lpstr>Office-tema</vt:lpstr>
      <vt:lpstr>Vector Integral Calculus </vt:lpstr>
      <vt:lpstr>Green’s theorem in the plane</vt:lpstr>
      <vt:lpstr>Green’s theorem in the plane</vt:lpstr>
      <vt:lpstr>Green’s theorem in the plane</vt:lpstr>
      <vt:lpstr>Application: Area of a closed bounded region</vt:lpstr>
      <vt:lpstr>Area of a closed bounded region</vt:lpstr>
      <vt:lpstr>PowerPoint-præsentation</vt:lpstr>
      <vt:lpstr>Surfaces</vt:lpstr>
      <vt:lpstr>Surfaces S in R^3</vt:lpstr>
      <vt:lpstr>Parametric representation of a surface S</vt:lpstr>
      <vt:lpstr>Parametric representation of a surface S</vt:lpstr>
      <vt:lpstr>Parametric representation of a surface S</vt:lpstr>
      <vt:lpstr>Parametric representation of a surface S</vt:lpstr>
      <vt:lpstr>Tangent vectors to a surface S</vt:lpstr>
      <vt:lpstr>Surface normal vectors to a surface S</vt:lpstr>
      <vt:lpstr>Tangent vectors and surface normal vectors to a surface S</vt:lpstr>
      <vt:lpstr>Tangent vectors and surface normal vectors to a surface S</vt:lpstr>
      <vt:lpstr>Smooth surfaces</vt:lpstr>
      <vt:lpstr>We are doing exercises from lecture notes 4 </vt:lpstr>
      <vt:lpstr>We are doing exercises from lecture notes 4 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Ulla-Lisbeth Hoffmann</dc:creator>
  <cp:lastModifiedBy>Ulla-Lisbeth Hoffmann</cp:lastModifiedBy>
  <cp:revision>729</cp:revision>
  <dcterms:created xsi:type="dcterms:W3CDTF">2021-01-29T15:14:26Z</dcterms:created>
  <dcterms:modified xsi:type="dcterms:W3CDTF">2023-03-05T09:08:36Z</dcterms:modified>
</cp:coreProperties>
</file>