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45"/>
  </p:notesMasterIdLst>
  <p:handoutMasterIdLst>
    <p:handoutMasterId r:id="rId46"/>
  </p:handoutMasterIdLst>
  <p:sldIdLst>
    <p:sldId id="305" r:id="rId6"/>
    <p:sldId id="880" r:id="rId7"/>
    <p:sldId id="970" r:id="rId8"/>
    <p:sldId id="907" r:id="rId9"/>
    <p:sldId id="908" r:id="rId10"/>
    <p:sldId id="899" r:id="rId11"/>
    <p:sldId id="909" r:id="rId12"/>
    <p:sldId id="912" r:id="rId13"/>
    <p:sldId id="910" r:id="rId14"/>
    <p:sldId id="911" r:id="rId15"/>
    <p:sldId id="913" r:id="rId16"/>
    <p:sldId id="968" r:id="rId17"/>
    <p:sldId id="914" r:id="rId18"/>
    <p:sldId id="916" r:id="rId19"/>
    <p:sldId id="915" r:id="rId20"/>
    <p:sldId id="920" r:id="rId21"/>
    <p:sldId id="925" r:id="rId22"/>
    <p:sldId id="939" r:id="rId23"/>
    <p:sldId id="926" r:id="rId24"/>
    <p:sldId id="940" r:id="rId25"/>
    <p:sldId id="938" r:id="rId26"/>
    <p:sldId id="942" r:id="rId27"/>
    <p:sldId id="943" r:id="rId28"/>
    <p:sldId id="944" r:id="rId29"/>
    <p:sldId id="945" r:id="rId30"/>
    <p:sldId id="946" r:id="rId31"/>
    <p:sldId id="921" r:id="rId32"/>
    <p:sldId id="956" r:id="rId33"/>
    <p:sldId id="957" r:id="rId34"/>
    <p:sldId id="958" r:id="rId35"/>
    <p:sldId id="978" r:id="rId36"/>
    <p:sldId id="961" r:id="rId37"/>
    <p:sldId id="962" r:id="rId38"/>
    <p:sldId id="963" r:id="rId39"/>
    <p:sldId id="964" r:id="rId40"/>
    <p:sldId id="698" r:id="rId41"/>
    <p:sldId id="976" r:id="rId42"/>
    <p:sldId id="971" r:id="rId43"/>
    <p:sldId id="977" r:id="rId44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880"/>
            <p14:sldId id="970"/>
            <p14:sldId id="907"/>
            <p14:sldId id="908"/>
            <p14:sldId id="899"/>
            <p14:sldId id="909"/>
            <p14:sldId id="912"/>
            <p14:sldId id="910"/>
            <p14:sldId id="911"/>
            <p14:sldId id="913"/>
            <p14:sldId id="968"/>
            <p14:sldId id="914"/>
            <p14:sldId id="916"/>
            <p14:sldId id="915"/>
            <p14:sldId id="920"/>
            <p14:sldId id="925"/>
            <p14:sldId id="939"/>
            <p14:sldId id="926"/>
            <p14:sldId id="940"/>
            <p14:sldId id="938"/>
            <p14:sldId id="942"/>
            <p14:sldId id="943"/>
            <p14:sldId id="944"/>
            <p14:sldId id="945"/>
            <p14:sldId id="946"/>
            <p14:sldId id="921"/>
            <p14:sldId id="956"/>
            <p14:sldId id="957"/>
            <p14:sldId id="958"/>
            <p14:sldId id="978"/>
            <p14:sldId id="961"/>
            <p14:sldId id="962"/>
            <p14:sldId id="963"/>
            <p14:sldId id="964"/>
            <p14:sldId id="698"/>
            <p14:sldId id="976"/>
            <p14:sldId id="971"/>
            <p14:sldId id="9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FF66"/>
    <a:srgbClr val="FFFFCC"/>
    <a:srgbClr val="66CCFF"/>
    <a:srgbClr val="0000FF"/>
    <a:srgbClr val="00FFFF"/>
    <a:srgbClr val="00CC00"/>
    <a:srgbClr val="3333CC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2" autoAdjust="0"/>
    <p:restoredTop sz="94660" autoAdjust="0"/>
  </p:normalViewPr>
  <p:slideViewPr>
    <p:cSldViewPr>
      <p:cViewPr varScale="1">
        <p:scale>
          <a:sx n="79" d="100"/>
          <a:sy n="79" d="100"/>
        </p:scale>
        <p:origin x="69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30-10-2022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188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588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2732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2647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096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779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855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3922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1695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397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129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33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56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237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5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5270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1998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0316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228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0918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22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8422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2421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9773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0343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2463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9112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838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292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906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21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492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296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94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30-10-2022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30-10-2022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9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9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4.xml"/><Relationship Id="rId5" Type="http://schemas.openxmlformats.org/officeDocument/2006/relationships/slide" Target="slide25.xml"/><Relationship Id="rId4" Type="http://schemas.openxmlformats.org/officeDocument/2006/relationships/slide" Target="slide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4.xml"/><Relationship Id="rId6" Type="http://schemas.openxmlformats.org/officeDocument/2006/relationships/slide" Target="slide31.xml"/><Relationship Id="rId5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14. </a:t>
            </a:r>
            <a:r>
              <a:rPr lang="da-DK" sz="3200" b="1" dirty="0">
                <a:solidFill>
                  <a:schemeClr val="accent1">
                    <a:lumMod val="75000"/>
                  </a:schemeClr>
                </a:solidFill>
              </a:rPr>
              <a:t>Parret </a:t>
            </a:r>
            <a:r>
              <a:rPr lang="da-DK" sz="3200" b="1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a-DK" sz="3200" b="1" dirty="0">
                <a:solidFill>
                  <a:schemeClr val="accent1">
                    <a:lumMod val="75000"/>
                  </a:schemeClr>
                </a:solidFill>
              </a:rPr>
              <a:t>-test og test for varianser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310969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4.6,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234 - 239 &amp; , 4.8, s. 247 - 254 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Hypotesetest for to stikprøver, der ikke er </a:t>
            </a:r>
            <a:r>
              <a:rPr lang="da-DK" sz="2400" dirty="0" smtClean="0">
                <a:solidFill>
                  <a:schemeClr val="tx1"/>
                </a:solidFill>
              </a:rPr>
              <a:t>uafhængige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Hypotesetest for varians i en og to </a:t>
            </a:r>
            <a:r>
              <a:rPr lang="da-DK" sz="2400" dirty="0" smtClean="0">
                <a:solidFill>
                  <a:schemeClr val="tx1"/>
                </a:solidFill>
              </a:rPr>
              <a:t>stikprøver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da-DK" dirty="0"/>
              <a:t> </a:t>
            </a:r>
            <a:endParaRPr lang="en-US" dirty="0"/>
          </a:p>
          <a:p>
            <a:pPr algn="l"/>
            <a:endParaRPr lang="da-DK" sz="2400" dirty="0">
              <a:solidFill>
                <a:schemeClr val="tx1"/>
              </a:solidFill>
            </a:endParaRP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7544" y="1129829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4941168"/>
            <a:ext cx="8640960" cy="152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Beregning af teststørrelse: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8" y="836712"/>
            <a:ext cx="402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1268760"/>
            <a:ext cx="6588224" cy="356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81092"/>
            <a:ext cx="15525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4"/>
          <p:cNvGrpSpPr/>
          <p:nvPr/>
        </p:nvGrpSpPr>
        <p:grpSpPr>
          <a:xfrm>
            <a:off x="4834932" y="5165068"/>
            <a:ext cx="2761404" cy="1209272"/>
            <a:chOff x="6059068" y="4981575"/>
            <a:chExt cx="2761404" cy="1209272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40"/>
            <a:stretch/>
          </p:blipFill>
          <p:spPr bwMode="auto">
            <a:xfrm>
              <a:off x="6059068" y="4981575"/>
              <a:ext cx="1685925" cy="879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46461"/>
            <a:stretch/>
          </p:blipFill>
          <p:spPr bwMode="auto">
            <a:xfrm>
              <a:off x="7311670" y="5186220"/>
              <a:ext cx="1508802" cy="1004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4633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061864"/>
            <a:ext cx="7858125" cy="11430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4979748" y="1362254"/>
            <a:ext cx="54854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a-DK" sz="1600" dirty="0" smtClean="0"/>
              <a:t>0.01</a:t>
            </a:r>
            <a:endParaRPr lang="da-DK" sz="1600" dirty="0"/>
          </a:p>
        </p:txBody>
      </p:sp>
      <p:pic>
        <p:nvPicPr>
          <p:cNvPr id="18" name="Billed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626772"/>
            <a:ext cx="7492702" cy="3383269"/>
          </a:xfrm>
          <a:prstGeom prst="rect">
            <a:avLst/>
          </a:prstGeom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0138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3244" y="1129829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43244" y="5995070"/>
                <a:ext cx="8424936" cy="454121"/>
              </a:xfrm>
            </p:spPr>
            <p:txBody>
              <a:bodyPr>
                <a:normAutofit/>
              </a:bodyPr>
              <a:lstStyle/>
              <a:p>
                <a:r>
                  <a:rPr lang="da-DK" sz="2200" dirty="0" smtClean="0"/>
                  <a:t>Med </a:t>
                </a:r>
                <a:r>
                  <a:rPr lang="da-DK" sz="2200" dirty="0" err="1" smtClean="0"/>
                  <a:t>MatLab</a:t>
                </a:r>
                <a:r>
                  <a:rPr lang="da-DK" sz="2200" dirty="0" smtClean="0"/>
                  <a:t>: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−7.10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da-DK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2.744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0.537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−8.5746,−5.6254</m:t>
                        </m:r>
                      </m:e>
                    </m:d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1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244" y="5995070"/>
                <a:ext cx="8424936" cy="454121"/>
              </a:xfrm>
              <a:blipFill>
                <a:blip r:embed="rId3"/>
                <a:stretch>
                  <a:fillRect l="-868" t="-8000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63" y="764704"/>
            <a:ext cx="75342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"/>
          <p:cNvSpPr txBox="1"/>
          <p:nvPr/>
        </p:nvSpPr>
        <p:spPr>
          <a:xfrm>
            <a:off x="4979748" y="1052736"/>
            <a:ext cx="54854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a-DK" sz="1600" dirty="0" smtClean="0"/>
              <a:t>0.01</a:t>
            </a:r>
            <a:endParaRPr lang="da-DK" sz="1600" dirty="0"/>
          </a:p>
        </p:txBody>
      </p:sp>
      <p:sp>
        <p:nvSpPr>
          <p:cNvPr id="9" name="Ellipse 8">
            <a:hlinkClick r:id="rId5" action="ppaction://hlinksldjump"/>
          </p:cNvPr>
          <p:cNvSpPr/>
          <p:nvPr/>
        </p:nvSpPr>
        <p:spPr>
          <a:xfrm>
            <a:off x="8486721" y="3794718"/>
            <a:ext cx="189735" cy="206201"/>
          </a:xfrm>
          <a:prstGeom prst="ellipse">
            <a:avLst/>
          </a:prstGeom>
          <a:solidFill>
            <a:srgbClr val="66FF66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Lige forbindelse 4"/>
          <p:cNvCxnSpPr/>
          <p:nvPr/>
        </p:nvCxnSpPr>
        <p:spPr>
          <a:xfrm>
            <a:off x="1125960" y="2564904"/>
            <a:ext cx="4094112" cy="0"/>
          </a:xfrm>
          <a:prstGeom prst="line">
            <a:avLst/>
          </a:prstGeom>
          <a:ln w="2222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/>
          <p:nvPr/>
        </p:nvCxnSpPr>
        <p:spPr>
          <a:xfrm flipV="1">
            <a:off x="5806480" y="2315784"/>
            <a:ext cx="1717848" cy="9728"/>
          </a:xfrm>
          <a:prstGeom prst="line">
            <a:avLst/>
          </a:prstGeom>
          <a:ln w="2222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1701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7544" y="1129829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400600"/>
              </a:xfrm>
            </p:spPr>
            <p:txBody>
              <a:bodyPr>
                <a:normAutofit/>
              </a:bodyPr>
              <a:lstStyle/>
              <a:p>
                <a:r>
                  <a:rPr lang="da-DK" sz="2200" b="1" dirty="0" smtClean="0"/>
                  <a:t>Check af antagelser</a:t>
                </a:r>
                <a:br>
                  <a:rPr lang="da-DK" sz="2200" b="1" dirty="0" smtClean="0"/>
                </a:br>
                <a:r>
                  <a:rPr lang="da-DK" sz="2200" dirty="0" smtClean="0"/>
                  <a:t>Pga. de mange observationer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(</m:t>
                    </m:r>
                    <m:r>
                      <a:rPr lang="da-DK" sz="2200" b="0" i="1" smtClean="0">
                        <a:latin typeface="Cambria Math"/>
                      </a:rPr>
                      <m:t>𝑛</m:t>
                    </m:r>
                    <m:r>
                      <a:rPr lang="da-DK" sz="2200" b="0" i="1" smtClean="0">
                        <a:latin typeface="Cambria Math"/>
                      </a:rPr>
                      <m:t>=32)</m:t>
                    </m:r>
                  </m:oMath>
                </a14:m>
                <a:r>
                  <a:rPr lang="da-DK" sz="2200" dirty="0" smtClean="0"/>
                  <a:t> holder antagelsen om den centrale grænseværdisætning, selv hvis populationen ikke er ‘pæn’. Men det er den:</a:t>
                </a:r>
              </a:p>
            </p:txBody>
          </p:sp>
        </mc:Choice>
        <mc:Fallback xmlns=""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400600"/>
              </a:xfrm>
              <a:blipFill>
                <a:blip r:embed="rId3"/>
                <a:stretch>
                  <a:fillRect l="-868" t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91529"/>
            <a:ext cx="5848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9486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5788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8614"/>
            <a:ext cx="8424936" cy="634082"/>
          </a:xfrm>
        </p:spPr>
        <p:txBody>
          <a:bodyPr>
            <a:normAutofit/>
          </a:bodyPr>
          <a:lstStyle/>
          <a:p>
            <a:r>
              <a:rPr lang="da-DK" sz="3200" dirty="0"/>
              <a:t>Hypotesetest på varians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Hvis vi laver mange stikprøver og beregner stikprøvevariansen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, så får vi typisk forskellige resultater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Ligesom stikprøve-middelværdien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er en stokastisk variabel, der følger normalfordelingen, så er stikprøve-variansen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 er en stokastisk variabel, der følger en fordeling</a:t>
                </a:r>
              </a:p>
              <a:p>
                <a:pPr marL="0" indent="0">
                  <a:buNone/>
                </a:pPr>
                <a:r>
                  <a:rPr lang="da-DK" sz="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For stikprøver </a:t>
                </a:r>
                <a:r>
                  <a:rPr lang="da-DK" sz="2000" i="1" dirty="0" smtClean="0">
                    <a:solidFill>
                      <a:srgbClr val="3333CC"/>
                    </a:solidFill>
                  </a:rPr>
                  <a:t>fra en normalfordeling</a:t>
                </a:r>
                <a:r>
                  <a:rPr lang="da-DK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da-DK" sz="2000" dirty="0" smtClean="0"/>
                  <a:t>gælder der for variansen, at </a:t>
                </a:r>
              </a:p>
              <a:p>
                <a:pPr marL="0" indent="0">
                  <a:buNone/>
                </a:pPr>
                <a:r>
                  <a:rPr lang="da-DK" sz="2000" dirty="0"/>
                  <a:t>t</a:t>
                </a:r>
                <a:r>
                  <a:rPr lang="da-DK" sz="2000" dirty="0" smtClean="0"/>
                  <a:t>eststørrelsen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(</m:t>
                        </m:r>
                        <m:r>
                          <a:rPr lang="da-DK" sz="2000" b="0" i="1" smtClean="0">
                            <a:latin typeface="Cambria Math"/>
                          </a:rPr>
                          <m:t>𝑛</m:t>
                        </m:r>
                        <m:r>
                          <a:rPr lang="da-DK" sz="2000" b="0" i="1" smtClean="0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da-DK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følger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3333CC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000" b="0" i="1" smtClean="0">
                            <a:solidFill>
                              <a:srgbClr val="33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>
                    <a:solidFill>
                      <a:srgbClr val="3333CC"/>
                    </a:solidFill>
                  </a:rPr>
                  <a:t> -fordeling </a:t>
                </a:r>
                <a:r>
                  <a:rPr lang="da-DK" sz="2000" dirty="0" smtClean="0"/>
                  <a:t>(udtales 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‘</a:t>
                </a:r>
                <a:r>
                  <a:rPr lang="da-DK" sz="2000" dirty="0" err="1" smtClean="0">
                    <a:solidFill>
                      <a:srgbClr val="3333CC"/>
                    </a:solidFill>
                  </a:rPr>
                  <a:t>chi</a:t>
                </a:r>
                <a:r>
                  <a:rPr lang="da-DK" sz="2000" dirty="0" smtClean="0">
                    <a:solidFill>
                      <a:srgbClr val="3333CC"/>
                    </a:solidFill>
                  </a:rPr>
                  <a:t> i anden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’</a:t>
                </a:r>
                <a:r>
                  <a:rPr lang="da-DK" sz="2000" dirty="0" smtClean="0"/>
                  <a:t>) med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 frihedsgrader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- fordelingen findes i </a:t>
                </a:r>
                <a:r>
                  <a:rPr lang="da-DK" sz="2000" dirty="0" err="1" smtClean="0"/>
                  <a:t>Appendix</a:t>
                </a:r>
                <a:r>
                  <a:rPr lang="da-DK" sz="2000" dirty="0" smtClean="0"/>
                  <a:t>, tabel 3</a:t>
                </a:r>
              </a:p>
              <a:p>
                <a:r>
                  <a:rPr lang="da-DK" sz="2000" dirty="0" smtClean="0"/>
                  <a:t>I </a:t>
                </a:r>
                <a:r>
                  <a:rPr lang="da-DK" sz="2000" dirty="0" err="1" smtClean="0"/>
                  <a:t>MatLab</a:t>
                </a:r>
                <a:r>
                  <a:rPr lang="da-DK" sz="2000" dirty="0" smtClean="0"/>
                  <a:t>:</a:t>
                </a:r>
              </a:p>
              <a:p>
                <a:pPr lvl="1"/>
                <a:r>
                  <a:rPr lang="da-DK" sz="2000" dirty="0"/>
                  <a:t>chi2pdf(</a:t>
                </a:r>
                <a:r>
                  <a:rPr lang="da-DK" sz="2000" dirty="0" err="1"/>
                  <a:t>x,df</a:t>
                </a:r>
                <a:r>
                  <a:rPr lang="da-DK" sz="2000" dirty="0"/>
                  <a:t>):	pdf for </a:t>
                </a:r>
                <a:r>
                  <a:rPr lang="da-DK" sz="2000" i="1" dirty="0"/>
                  <a:t>x </a:t>
                </a:r>
                <a:r>
                  <a:rPr lang="da-DK" sz="2000" dirty="0"/>
                  <a:t>med </a:t>
                </a:r>
                <a:r>
                  <a:rPr lang="da-DK" sz="2000" i="1" dirty="0" err="1"/>
                  <a:t>df</a:t>
                </a:r>
                <a:r>
                  <a:rPr lang="da-DK" sz="2000" dirty="0"/>
                  <a:t> frihedsgrader</a:t>
                </a:r>
              </a:p>
              <a:p>
                <a:pPr lvl="1"/>
                <a:r>
                  <a:rPr lang="da-DK" sz="2000" dirty="0" smtClean="0"/>
                  <a:t>chi2cdf(</a:t>
                </a:r>
                <a:r>
                  <a:rPr lang="da-DK" sz="2000" dirty="0" err="1" smtClean="0"/>
                  <a:t>x,df</a:t>
                </a:r>
                <a:r>
                  <a:rPr lang="da-DK" sz="2000" dirty="0"/>
                  <a:t>):	</a:t>
                </a:r>
                <a:r>
                  <a:rPr lang="da-DK" sz="2000" dirty="0" err="1" smtClean="0"/>
                  <a:t>cdf</a:t>
                </a:r>
                <a:r>
                  <a:rPr lang="da-DK" sz="2000" dirty="0" smtClean="0"/>
                  <a:t> </a:t>
                </a:r>
                <a:r>
                  <a:rPr lang="da-DK" sz="2000" dirty="0"/>
                  <a:t>for </a:t>
                </a:r>
                <a:r>
                  <a:rPr lang="da-DK" sz="2000" i="1" dirty="0"/>
                  <a:t>x </a:t>
                </a:r>
                <a:r>
                  <a:rPr lang="da-DK" sz="2000" dirty="0"/>
                  <a:t>med </a:t>
                </a:r>
                <a:r>
                  <a:rPr lang="da-DK" sz="2000" i="1" dirty="0" err="1"/>
                  <a:t>df</a:t>
                </a:r>
                <a:r>
                  <a:rPr lang="da-DK" sz="2000" dirty="0"/>
                  <a:t> </a:t>
                </a:r>
                <a:r>
                  <a:rPr lang="da-DK" sz="2000" dirty="0" smtClean="0"/>
                  <a:t>frihedsgrader, dvs.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latin typeface="Cambria Math"/>
                          </a:rPr>
                          <m:t>𝑃</m:t>
                        </m:r>
                        <m:r>
                          <a:rPr lang="da-DK" sz="2000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sz="2000" dirty="0" smtClean="0"/>
              </a:p>
              <a:p>
                <a:pPr lvl="1"/>
                <a:r>
                  <a:rPr lang="en-GB" sz="2000" dirty="0" smtClean="0"/>
                  <a:t>chi2inv(</a:t>
                </a:r>
                <a:r>
                  <a:rPr lang="en-GB" sz="2000" dirty="0" err="1" smtClean="0"/>
                  <a:t>p,df</a:t>
                </a:r>
                <a:r>
                  <a:rPr lang="en-GB" sz="2000" dirty="0" smtClean="0"/>
                  <a:t>):	Invers </a:t>
                </a:r>
                <a:r>
                  <a:rPr lang="en-GB" sz="2000" dirty="0" err="1" smtClean="0"/>
                  <a:t>cdf</a:t>
                </a:r>
                <a:r>
                  <a:rPr lang="en-GB" sz="2000" dirty="0" smtClean="0"/>
                  <a:t>, finder </a:t>
                </a:r>
                <a:r>
                  <a:rPr lang="en-GB" sz="2000" dirty="0" err="1" smtClean="0"/>
                  <a:t>det</a:t>
                </a: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000" i="0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en-GB" sz="2000" dirty="0" smtClean="0"/>
                  <a:t>, </a:t>
                </a:r>
                <a:r>
                  <a:rPr lang="en-GB" sz="2000" dirty="0" err="1" smtClean="0"/>
                  <a:t>så</a:t>
                </a: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𝑃</m:t>
                        </m:r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)=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da-DK" sz="2000" dirty="0"/>
              </a:p>
              <a:p>
                <a:pPr lvl="1"/>
                <a:r>
                  <a:rPr lang="da-DK" sz="2000" dirty="0" smtClean="0"/>
                  <a:t>chi2rnd(</a:t>
                </a:r>
                <a:r>
                  <a:rPr lang="da-DK" sz="2000" dirty="0" err="1" smtClean="0"/>
                  <a:t>df</a:t>
                </a:r>
                <a:r>
                  <a:rPr lang="da-DK" sz="2000" dirty="0" smtClean="0"/>
                  <a:t>): 	generering af tilfældige tal</a:t>
                </a:r>
                <a:endParaRPr lang="da-DK" sz="2000" dirty="0"/>
              </a:p>
              <a:p>
                <a:pPr lvl="1"/>
                <a:endParaRPr lang="da-DK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5832648"/>
              </a:xfrm>
              <a:blipFill>
                <a:blip r:embed="rId3"/>
                <a:stretch>
                  <a:fillRect l="-688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hlinkClick r:id="rId4" action="ppaction://hlinksldjump"/>
          </p:cNvPr>
          <p:cNvSpPr/>
          <p:nvPr/>
        </p:nvSpPr>
        <p:spPr>
          <a:xfrm>
            <a:off x="8676456" y="332657"/>
            <a:ext cx="189384" cy="216024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hlinkClick r:id="rId5" action="ppaction://hlinksldjump"/>
          </p:cNvPr>
          <p:cNvSpPr/>
          <p:nvPr/>
        </p:nvSpPr>
        <p:spPr>
          <a:xfrm>
            <a:off x="8676456" y="3392996"/>
            <a:ext cx="189384" cy="216024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596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648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32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3200" dirty="0" smtClean="0">
                    <a:solidFill>
                      <a:schemeClr val="tx2"/>
                    </a:solidFill>
                  </a:rPr>
                  <a:t>- fordelingen</a:t>
                </a:r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648072"/>
              </a:xfrm>
              <a:blipFill>
                <a:blip r:embed="rId3"/>
                <a:stretch>
                  <a:fillRect t="-7477" b="-24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5" y="908720"/>
            <a:ext cx="6665912" cy="52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5573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64562"/>
            <a:ext cx="4913028" cy="27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648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32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3200" dirty="0" smtClean="0">
                    <a:solidFill>
                      <a:schemeClr val="tx2"/>
                    </a:solidFill>
                  </a:rPr>
                  <a:t>- </a:t>
                </a:r>
                <a:r>
                  <a:rPr lang="da-DK" sz="3200" dirty="0">
                    <a:solidFill>
                      <a:schemeClr val="tx2"/>
                    </a:solidFill>
                  </a:rPr>
                  <a:t>fordelingen</a:t>
                </a:r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648072"/>
              </a:xfrm>
              <a:blipFill>
                <a:blip r:embed="rId4"/>
                <a:stretch>
                  <a:fillRect t="-7477" b="-24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87654"/>
                <a:ext cx="8615312" cy="5400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Usymmetrisk, </a:t>
                </a:r>
                <a:r>
                  <a:rPr lang="da-DK" sz="2000" dirty="0" err="1" smtClean="0"/>
                  <a:t>højreskæv</a:t>
                </a:r>
                <a:r>
                  <a:rPr lang="da-DK" sz="2000" dirty="0" smtClean="0"/>
                  <a:t> fordeling, især for få frihedsgrader</a:t>
                </a:r>
              </a:p>
              <a:p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er som sædvanlig interesserede i at finde de værdier, der deler sandsynligheden op i </a:t>
                </a:r>
                <a:r>
                  <a:rPr lang="da-DK" sz="2000" dirty="0"/>
                  <a:t>den laveste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da-DK" sz="2000" dirty="0" smtClean="0"/>
                  <a:t>, den midterste </a:t>
                </a:r>
                <a14:m>
                  <m:oMath xmlns:m="http://schemas.openxmlformats.org/officeDocument/2006/math">
                    <m:r>
                      <a:rPr lang="da-DK" sz="2000" b="0" i="0" smtClean="0">
                        <a:latin typeface="Cambria Math"/>
                      </a:rPr>
                      <m:t>(</m:t>
                    </m:r>
                    <m:r>
                      <a:rPr lang="da-DK" sz="2000" b="0" i="1" smtClean="0">
                        <a:latin typeface="Cambria Math"/>
                      </a:rPr>
                      <m:t>1−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sz="2000" dirty="0" smtClean="0"/>
                  <a:t> og </a:t>
                </a:r>
                <a:r>
                  <a:rPr lang="da-DK" sz="2000" dirty="0"/>
                  <a:t>den h</a:t>
                </a:r>
                <a14:m>
                  <m:oMath xmlns:m="http://schemas.openxmlformats.org/officeDocument/2006/math">
                    <m:r>
                      <a:rPr lang="da-DK" sz="2000">
                        <a:latin typeface="Cambria Math"/>
                      </a:rPr>
                      <m:t>ø</m:t>
                    </m:r>
                    <m:r>
                      <m:rPr>
                        <m:sty m:val="p"/>
                      </m:rPr>
                      <a:rPr lang="da-DK" sz="2000">
                        <a:latin typeface="Cambria Math"/>
                      </a:rPr>
                      <m:t>jeste</m:t>
                    </m:r>
                    <m:f>
                      <m:fPr>
                        <m:type m:val="skw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kalder den lave 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𝑛</m:t>
                        </m:r>
                        <m:r>
                          <a:rPr lang="da-DK" sz="2000" b="0" i="1" smtClean="0">
                            <a:latin typeface="Cambria Math"/>
                          </a:rPr>
                          <m:t>−1,</m:t>
                        </m:r>
                        <m:r>
                          <a:rPr lang="da-DK" sz="2000" b="0" i="1" smtClean="0">
                            <a:solidFill>
                              <a:srgbClr val="00CC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b="0" i="1" smtClean="0">
                            <a:solidFill>
                              <a:srgbClr val="00CC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Der gælder at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χ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−1,</m:t>
                            </m:r>
                            <m:f>
                              <m:fPr>
                                <m:type m:val="li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endParaRPr lang="da-DK" sz="1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Tilsvarende kalder vi den høje 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</a:rPr>
                          <m:t>−1,1−</m:t>
                        </m:r>
                        <m:r>
                          <a:rPr lang="da-DK" sz="2000" i="1">
                            <a:solidFill>
                              <a:srgbClr val="00CC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solidFill>
                              <a:srgbClr val="00CC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Der gælder at 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</a:rPr>
                                  <m:t>χ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−1,</m:t>
                            </m:r>
                            <m:f>
                              <m:fPr>
                                <m:type m:val="li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sz="2000" b="0" i="1" smtClean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a-DK" sz="2000" i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da-DK" sz="2000" dirty="0" smtClean="0"/>
                  <a:t> </a:t>
                </a:r>
                <a:endParaRPr lang="da-DK" sz="20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87654"/>
                <a:ext cx="8615312" cy="5400600"/>
              </a:xfrm>
              <a:blipFill>
                <a:blip r:embed="rId5"/>
                <a:stretch>
                  <a:fillRect l="-708" t="-677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6093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648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3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32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3200" dirty="0" smtClean="0">
                    <a:solidFill>
                      <a:schemeClr val="tx2"/>
                    </a:solidFill>
                  </a:rPr>
                  <a:t>- </a:t>
                </a:r>
                <a:r>
                  <a:rPr lang="da-DK" sz="3200" dirty="0">
                    <a:solidFill>
                      <a:schemeClr val="tx2"/>
                    </a:solidFill>
                  </a:rPr>
                  <a:t>fordelingen</a:t>
                </a:r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648072"/>
              </a:xfrm>
              <a:blipFill>
                <a:blip r:embed="rId3"/>
                <a:stretch>
                  <a:fillRect t="-7477" b="-24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179512" y="1163290"/>
                <a:ext cx="8686328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200" dirty="0" smtClean="0"/>
                  <a:t>Dermed er det midterste areal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200" i="1">
                                      <a:latin typeface="Cambria Math"/>
                                    </a:rPr>
                                    <m:t>χ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a-DK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2200" i="1">
                                  <a:latin typeface="Cambria Math"/>
                                </a:rPr>
                                <m:t>−1,</m:t>
                              </m:r>
                              <m:f>
                                <m:fPr>
                                  <m:type m:val="lin"/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200" i="1">
                                      <a:latin typeface="Cambria Math"/>
                                    </a:rPr>
                                    <m:t>χ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a-DK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2200" i="1">
                                  <a:latin typeface="Cambria Math"/>
                                </a:rPr>
                                <m:t>−1,</m:t>
                              </m:r>
                              <m:f>
                                <m:fPr>
                                  <m:type m:val="lin"/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da-DK" sz="22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a-DK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a-DK" sz="220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da-DK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da-DK" sz="220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da-DK" sz="22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Dvs.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er sand, så er sandsynligheden for at vores teststørrelse ligger i det midterste område (hvor vi ikke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) også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</a:rPr>
                      <m:t>1−</m:t>
                    </m:r>
                    <m:r>
                      <a:rPr lang="da-DK" sz="22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200" dirty="0" smtClean="0">
                    <a:ea typeface="Cambria Math"/>
                  </a:rPr>
                  <a:t> </a:t>
                </a:r>
                <a:br>
                  <a:rPr lang="da-DK" sz="2200" dirty="0" smtClean="0">
                    <a:ea typeface="Cambria Math"/>
                  </a:rPr>
                </a:br>
                <a:endParaRPr lang="da-DK" sz="2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2200" dirty="0" smtClean="0"/>
                  <a:t>Det bruger vi til at beregne </a:t>
                </a:r>
              </a:p>
              <a:p>
                <a:pPr marL="0" indent="0">
                  <a:buNone/>
                </a:pPr>
                <a:r>
                  <a:rPr lang="da-DK" sz="2200" dirty="0" err="1" smtClean="0"/>
                  <a:t>konfidensinterval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63290"/>
                <a:ext cx="8686328" cy="5400600"/>
              </a:xfrm>
              <a:prstGeom prst="rect">
                <a:avLst/>
              </a:prstGeom>
              <a:blipFill>
                <a:blip r:embed="rId4"/>
                <a:stretch>
                  <a:fillRect l="-912" t="-790" r="-1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645024"/>
            <a:ext cx="4854763" cy="271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0167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/>
              <a:t>Beregning af </a:t>
            </a:r>
            <a:r>
              <a:rPr lang="da-DK" sz="3200" dirty="0" err="1"/>
              <a:t>konfidensinterval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43856"/>
                <a:ext cx="8914476" cy="56166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Sandsynligheden for at teststørrelsen ligger i </a:t>
                </a:r>
                <a:r>
                  <a:rPr lang="da-DK" sz="2000" dirty="0" err="1" smtClean="0"/>
                  <a:t>midterområdet</a:t>
                </a:r>
                <a:r>
                  <a:rPr lang="da-DK" sz="2000" dirty="0" smtClean="0"/>
                  <a:t>:</a:t>
                </a:r>
                <a:br>
                  <a:rPr lang="da-DK" sz="2000" dirty="0" smtClean="0"/>
                </a:br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−1,</m:t>
                              </m:r>
                              <m:f>
                                <m:fPr>
                                  <m:type m:val="lin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−1,1−</m:t>
                              </m:r>
                              <m:f>
                                <m:fPr>
                                  <m:type m:val="lin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da-DK" sz="2000" b="0" i="1" smtClean="0">
                          <a:latin typeface="Cambria Math"/>
                        </a:rPr>
                        <m:t>=1−</m:t>
                      </m:r>
                      <m:r>
                        <a:rPr lang="da-DK" sz="20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Når vi tager det reciprokke og vender ulighedstegnene gælder det stadig: </a:t>
                </a:r>
                <a:br>
                  <a:rPr lang="da-DK" sz="2000" dirty="0" smtClean="0"/>
                </a:br>
                <a:r>
                  <a:rPr lang="da-DK" sz="2000" dirty="0">
                    <a:solidFill>
                      <a:prstClr val="black"/>
                    </a:solidFill>
                  </a:rPr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  <m:r>
                            <a:rPr lang="da-DK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da-DK" sz="200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</a:rPr>
                                    <m:t>−1,1−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</m:e>
                      </m:d>
                      <m:r>
                        <a:rPr lang="da-DK" sz="2000" i="1">
                          <a:latin typeface="Cambria Math"/>
                        </a:rPr>
                        <m:t>=1−</m:t>
                      </m:r>
                      <m:r>
                        <a:rPr lang="da-DK" sz="2000" i="1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>
                    <a:solidFill>
                      <a:prstClr val="black"/>
                    </a:solidFill>
                  </a:rPr>
                  <a:t> </a:t>
                </a: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vender ‘læseretningen’:</a:t>
                </a:r>
                <a:br>
                  <a:rPr lang="da-DK" sz="2000" dirty="0" smtClean="0"/>
                </a:br>
                <a:r>
                  <a:rPr lang="da-DK" sz="2000" dirty="0">
                    <a:solidFill>
                      <a:prstClr val="black"/>
                    </a:solidFill>
                  </a:rPr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  <m:r>
                            <a:rPr lang="da-DK" sz="2000" i="1">
                              <a:latin typeface="Cambria Math"/>
                            </a:rPr>
                            <m:t> 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≤ </m:t>
                          </m:r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da-DK" sz="200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a-DK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0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0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</m:e>
                      </m:d>
                      <m:r>
                        <a:rPr lang="da-DK" sz="2000" i="1">
                          <a:latin typeface="Cambria Math"/>
                        </a:rPr>
                        <m:t>=1−</m:t>
                      </m:r>
                      <m:r>
                        <a:rPr lang="da-DK" sz="2000" i="1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43856"/>
                <a:ext cx="8914476" cy="5616624"/>
              </a:xfrm>
              <a:blipFill>
                <a:blip r:embed="rId3"/>
                <a:stretch>
                  <a:fillRect l="-752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2"/>
              <p:cNvSpPr txBox="1"/>
              <p:nvPr/>
            </p:nvSpPr>
            <p:spPr>
              <a:xfrm>
                <a:off x="7452320" y="3930124"/>
                <a:ext cx="1569660" cy="1155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a-DK" b="0" i="1" dirty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a-DK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a-DK" b="0" dirty="0" smtClean="0">
                  <a:solidFill>
                    <a:srgbClr val="00CC00"/>
                  </a:solidFill>
                </a:endParaRPr>
              </a:p>
              <a:p>
                <a:r>
                  <a:rPr lang="en-US" dirty="0" smtClean="0">
                    <a:solidFill>
                      <a:srgbClr val="00CC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b="0" i="1" dirty="0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a-DK" b="0" i="1" dirty="0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  <m:r>
                      <a:rPr lang="da-DK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rgbClr val="00CC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CC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da-DK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smtClean="0">
                    <a:solidFill>
                      <a:srgbClr val="00CC00"/>
                    </a:solidFill>
                  </a:rPr>
                  <a:t>1</a:t>
                </a:r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" name="Tekstfel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930124"/>
                <a:ext cx="1569660" cy="1155060"/>
              </a:xfrm>
              <a:prstGeom prst="rect">
                <a:avLst/>
              </a:prstGeom>
              <a:blipFill>
                <a:blip r:embed="rId4"/>
                <a:stretch>
                  <a:fillRect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3078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/>
              <a:t>I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200" dirty="0" smtClean="0"/>
              <a:t>Tre nye situationer, hvor vi kan lave hypotesetest</a:t>
            </a:r>
          </a:p>
          <a:p>
            <a:pPr marL="0" indent="0">
              <a:buNone/>
            </a:pPr>
            <a:endParaRPr lang="da-DK" sz="2200" dirty="0" smtClean="0"/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>
                <a:solidFill>
                  <a:srgbClr val="3333CC"/>
                </a:solidFill>
              </a:rPr>
              <a:t>Parret </a:t>
            </a:r>
            <a:r>
              <a:rPr lang="da-DK" sz="2200" i="1" dirty="0" smtClean="0">
                <a:solidFill>
                  <a:srgbClr val="3333CC"/>
                </a:solidFill>
              </a:rPr>
              <a:t>t</a:t>
            </a:r>
            <a:r>
              <a:rPr lang="da-DK" sz="2200" dirty="0" smtClean="0">
                <a:solidFill>
                  <a:srgbClr val="3333CC"/>
                </a:solidFill>
              </a:rPr>
              <a:t>-test</a:t>
            </a:r>
            <a:r>
              <a:rPr lang="da-DK" sz="2200" dirty="0" smtClean="0"/>
              <a:t>, dvs. forskel på middelværdi af to populationer, hvor vi ikke kender variansen, og hvor de to stikprøver er afhængige </a:t>
            </a:r>
            <a:br>
              <a:rPr lang="da-DK" sz="2200" dirty="0" smtClean="0"/>
            </a:br>
            <a:r>
              <a:rPr lang="da-DK" sz="2200" dirty="0" smtClean="0"/>
              <a:t>Eksempel 4.15, s. 235</a:t>
            </a:r>
          </a:p>
          <a:p>
            <a:pPr marL="814388" lvl="1" indent="-457200">
              <a:buFont typeface="+mj-lt"/>
              <a:buAutoNum type="arabicPeriod"/>
            </a:pPr>
            <a:endParaRPr lang="da-DK" sz="2200" dirty="0" smtClean="0">
              <a:solidFill>
                <a:srgbClr val="3333CC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>
                <a:solidFill>
                  <a:srgbClr val="3333CC"/>
                </a:solidFill>
              </a:rPr>
              <a:t>Test af varians i en enkelt stikprøve</a:t>
            </a: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>Eksempel 4.18, s. 249</a:t>
            </a:r>
          </a:p>
          <a:p>
            <a:pPr marL="814388" lvl="1" indent="-457200">
              <a:buFont typeface="+mj-lt"/>
              <a:buAutoNum type="arabicPeriod"/>
            </a:pPr>
            <a:endParaRPr lang="da-DK" sz="2200" dirty="0" smtClean="0">
              <a:solidFill>
                <a:srgbClr val="3333CC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>
                <a:solidFill>
                  <a:srgbClr val="3333CC"/>
                </a:solidFill>
              </a:rPr>
              <a:t>Test af varians i to stikprøver</a:t>
            </a: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>Eksempel 4.19, s. 253</a:t>
            </a:r>
          </a:p>
          <a:p>
            <a:pPr marL="814388" lvl="1" indent="-457200">
              <a:buFont typeface="+mj-lt"/>
              <a:buAutoNum type="arabicPeriod"/>
            </a:pP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For hver af de tre situationer består hypotesetesten som sædvanligt i at gennemgå de 5 skridt, men med forskellige formler for teststørrelsen og fordelinger, den følger</a:t>
            </a:r>
            <a:endParaRPr lang="da-DK" sz="22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02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/>
              <a:t>Beregning af </a:t>
            </a:r>
            <a:r>
              <a:rPr lang="da-DK" sz="3200" dirty="0" err="1" smtClean="0"/>
              <a:t>konfidensinterval</a:t>
            </a:r>
            <a:r>
              <a:rPr lang="da-DK" sz="3200" dirty="0" smtClean="0"/>
              <a:t>   </a:t>
            </a:r>
            <a:r>
              <a:rPr lang="da-DK" sz="1400" dirty="0" smtClean="0"/>
              <a:t>fortsat</a:t>
            </a:r>
            <a:r>
              <a:rPr lang="da-DK" sz="3200" dirty="0" smtClean="0"/>
              <a:t>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424936" cy="5616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2400" dirty="0" smtClean="0"/>
                  <a:t>(</a:t>
                </a:r>
                <a:r>
                  <a:rPr lang="da-DK" sz="2200" dirty="0" smtClean="0"/>
                  <a:t>overført)</a:t>
                </a:r>
                <a:br>
                  <a:rPr lang="da-DK" sz="2200" dirty="0" smtClean="0"/>
                </a:br>
                <a:r>
                  <a:rPr lang="da-DK" sz="2200" dirty="0">
                    <a:solidFill>
                      <a:prstClr val="black"/>
                    </a:solidFill>
                  </a:rPr>
                  <a:t> </a:t>
                </a:r>
                <a:br>
                  <a:rPr lang="da-DK" sz="22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  <m:r>
                            <a:rPr lang="da-DK" sz="2200" i="1">
                              <a:latin typeface="Cambria Math"/>
                            </a:rPr>
                            <m:t> 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 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 ≤ 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</m:e>
                      </m:d>
                      <m:r>
                        <a:rPr lang="da-DK" sz="2200" i="1">
                          <a:latin typeface="Cambria Math"/>
                        </a:rPr>
                        <m:t>=1−</m:t>
                      </m:r>
                      <m:r>
                        <a:rPr lang="da-DK" sz="2200" i="1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r>
                  <a:rPr lang="da-DK" sz="2200" dirty="0">
                    <a:solidFill>
                      <a:prstClr val="black"/>
                    </a:solidFill>
                  </a:rPr>
                  <a:t/>
                </a:r>
                <a:br>
                  <a:rPr lang="da-DK" sz="2200" dirty="0">
                    <a:solidFill>
                      <a:prstClr val="black"/>
                    </a:solidFill>
                  </a:rPr>
                </a:br>
                <a:r>
                  <a:rPr lang="da-DK" sz="2200" dirty="0">
                    <a:solidFill>
                      <a:prstClr val="black"/>
                    </a:solidFill>
                  </a:rPr>
                  <a:t> </a:t>
                </a: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ganger alle led med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  <m:r>
                          <a:rPr lang="da-DK" sz="2200" i="1">
                            <a:latin typeface="Cambria Math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> (som er positivt):</a:t>
                </a:r>
                <a:br>
                  <a:rPr lang="da-DK" sz="2200" dirty="0" smtClean="0"/>
                </a:br>
                <a:r>
                  <a:rPr lang="da-DK" sz="2200" dirty="0">
                    <a:solidFill>
                      <a:prstClr val="black"/>
                    </a:solidFill>
                  </a:rPr>
                  <a:t> 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  <m:r>
                            <a:rPr lang="da-DK" sz="2200" i="1">
                              <a:latin typeface="Cambria Math"/>
                            </a:rPr>
                            <m:t> 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a-DK" sz="22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≤ 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</m:e>
                      </m:d>
                      <m:r>
                        <a:rPr lang="da-DK" sz="2200" i="1">
                          <a:latin typeface="Cambria Math"/>
                        </a:rPr>
                        <m:t>=1−</m:t>
                      </m:r>
                      <m:r>
                        <a:rPr lang="da-DK" sz="2200" i="1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r>
                  <a:rPr lang="da-DK" sz="2200" dirty="0">
                    <a:solidFill>
                      <a:prstClr val="black"/>
                    </a:solidFill>
                  </a:rPr>
                  <a:t/>
                </a:r>
                <a:br>
                  <a:rPr lang="da-DK" sz="2200" dirty="0">
                    <a:solidFill>
                      <a:prstClr val="black"/>
                    </a:solidFill>
                  </a:rPr>
                </a:br>
                <a:r>
                  <a:rPr lang="da-DK" sz="2200" dirty="0"/>
                  <a:t> </a:t>
                </a: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Dermed har vi beregnet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1−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sz="2200" b="0" i="1" smtClean="0">
                        <a:latin typeface="Cambria Math"/>
                        <a:ea typeface="Cambria Math"/>
                      </a:rPr>
                      <m:t>∙100%</m:t>
                    </m:r>
                  </m:oMath>
                </a14:m>
                <a:r>
                  <a:rPr lang="da-DK" sz="2200" dirty="0" smtClean="0"/>
                  <a:t> </a:t>
                </a:r>
                <a:r>
                  <a:rPr lang="da-DK" sz="2200" dirty="0" err="1" smtClean="0"/>
                  <a:t>konfidensintervallet</a:t>
                </a:r>
                <a:r>
                  <a:rPr lang="da-DK" sz="22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>:</a:t>
                </a:r>
                <a:br>
                  <a:rPr lang="da-DK" sz="2200" dirty="0" smtClean="0"/>
                </a:br>
                <a:r>
                  <a:rPr lang="da-DK" sz="2200" dirty="0">
                    <a:solidFill>
                      <a:prstClr val="black"/>
                    </a:solidFill>
                  </a:rPr>
                  <a:t> 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 ;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da-DK" sz="2200" i="1">
                                      <a:latin typeface="Cambria Math"/>
                                    </a:rPr>
                                    <m:t>−1,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>
                    <a:solidFill>
                      <a:prstClr val="black"/>
                    </a:solidFill>
                  </a:rPr>
                  <a:t> 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(bemærk at den høje værdi for kritisk område bruges til den lave værdi for </a:t>
                </a:r>
                <a:r>
                  <a:rPr lang="da-DK" sz="2200" dirty="0" err="1" smtClean="0"/>
                  <a:t>konfidensintervallet</a:t>
                </a:r>
                <a:r>
                  <a:rPr lang="da-DK" sz="2200" dirty="0" smtClean="0"/>
                  <a:t> (fordi der divideres med den) – og omvendt)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424936" cy="5616624"/>
              </a:xfrm>
              <a:blipFill>
                <a:blip r:embed="rId3"/>
                <a:stretch>
                  <a:fillRect l="-941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hlinkClick r:id="rId4" action="ppaction://hlinksldjump"/>
          </p:cNvPr>
          <p:cNvSpPr/>
          <p:nvPr/>
        </p:nvSpPr>
        <p:spPr>
          <a:xfrm>
            <a:off x="8604448" y="5013176"/>
            <a:ext cx="261392" cy="288032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691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Eks. </a:t>
            </a:r>
            <a:r>
              <a:rPr lang="da-DK" sz="3200" dirty="0"/>
              <a:t>4.18 </a:t>
            </a:r>
            <a:r>
              <a:rPr lang="da-DK" sz="3200" dirty="0" smtClean="0"/>
              <a:t>(Varians </a:t>
            </a:r>
            <a:r>
              <a:rPr lang="da-DK" sz="3200" dirty="0"/>
              <a:t>i leverance af pigment)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Det hvide pigment i maling er titanium dioxid. Graden af hvidhed måles på en skala fra 0-30, hvor 30 er perfekt hvid </a:t>
            </a:r>
          </a:p>
          <a:p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En leverandør til en producent af maling påstår at kunne levere titanium dioxid med middel hvidhedsgrad 25 og varians 0.4</a:t>
            </a:r>
          </a:p>
          <a:p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Malingsproducenten tvivler på, at det er muligt at levere med så lav varians, så han vil lave en stikprøve af de næste 10 leverancer og teste med 0.05 signifikansniveau</a:t>
            </a:r>
            <a:endParaRPr lang="da-DK" sz="22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20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Eks. </a:t>
            </a:r>
            <a:r>
              <a:rPr lang="da-DK" sz="3200" dirty="0"/>
              <a:t>4.18 </a:t>
            </a:r>
            <a:r>
              <a:rPr lang="da-DK" sz="3200" dirty="0" smtClean="0"/>
              <a:t>(Varians </a:t>
            </a:r>
            <a:r>
              <a:rPr lang="da-DK" sz="3200" dirty="0"/>
              <a:t>i leverance af pigment</a:t>
            </a:r>
            <a:r>
              <a:rPr lang="da-DK" sz="3200" dirty="0" smtClean="0"/>
              <a:t>) </a:t>
            </a:r>
            <a:r>
              <a:rPr lang="da-DK" sz="1600" dirty="0" smtClean="0"/>
              <a:t>fortsat</a:t>
            </a:r>
            <a:r>
              <a:rPr lang="da-DK" sz="3200" dirty="0" smtClean="0"/>
              <a:t>  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31"/>
          <a:stretch/>
        </p:blipFill>
        <p:spPr bwMode="auto">
          <a:xfrm>
            <a:off x="755576" y="1114425"/>
            <a:ext cx="7077075" cy="278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8"/>
          <a:stretch/>
        </p:blipFill>
        <p:spPr bwMode="auto">
          <a:xfrm>
            <a:off x="755576" y="4238171"/>
            <a:ext cx="7077075" cy="165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>
            <a:hlinkClick r:id="rId4" action="ppaction://hlinksldjump"/>
          </p:cNvPr>
          <p:cNvSpPr/>
          <p:nvPr/>
        </p:nvSpPr>
        <p:spPr>
          <a:xfrm>
            <a:off x="8676456" y="5301208"/>
            <a:ext cx="189384" cy="216024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7104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Eks. </a:t>
            </a:r>
            <a:r>
              <a:rPr lang="da-DK" sz="3200" dirty="0"/>
              <a:t>4.18 </a:t>
            </a:r>
            <a:r>
              <a:rPr lang="da-DK" sz="3200" dirty="0" smtClean="0"/>
              <a:t>(Varians </a:t>
            </a:r>
            <a:r>
              <a:rPr lang="da-DK" sz="3200" dirty="0"/>
              <a:t>i leverance af pigment</a:t>
            </a:r>
            <a:r>
              <a:rPr lang="da-DK" sz="3200" dirty="0" smtClean="0"/>
              <a:t>) </a:t>
            </a:r>
            <a:r>
              <a:rPr lang="da-DK" sz="1600" dirty="0" smtClean="0"/>
              <a:t>fortsat</a:t>
            </a:r>
            <a:r>
              <a:rPr lang="da-DK" sz="3200" dirty="0" smtClean="0"/>
              <a:t>  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6810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80"/>
          <a:stretch/>
        </p:blipFill>
        <p:spPr bwMode="auto">
          <a:xfrm>
            <a:off x="971600" y="2388097"/>
            <a:ext cx="4552950" cy="42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7" t="23606"/>
          <a:stretch/>
        </p:blipFill>
        <p:spPr bwMode="auto">
          <a:xfrm>
            <a:off x="3347864" y="2738197"/>
            <a:ext cx="1930574" cy="13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80928"/>
            <a:ext cx="2877150" cy="2828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/>
          <p:nvPr/>
        </p:nvSpPr>
        <p:spPr>
          <a:xfrm>
            <a:off x="6948264" y="4805037"/>
            <a:ext cx="504056" cy="263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Lige pilforbindelse 4"/>
          <p:cNvCxnSpPr/>
          <p:nvPr/>
        </p:nvCxnSpPr>
        <p:spPr>
          <a:xfrm>
            <a:off x="419387" y="1772816"/>
            <a:ext cx="5522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93" y="4155880"/>
            <a:ext cx="4185176" cy="2551557"/>
          </a:xfrm>
          <a:prstGeom prst="rect">
            <a:avLst/>
          </a:prstGeom>
        </p:spPr>
      </p:pic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6522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Eks. </a:t>
            </a:r>
            <a:r>
              <a:rPr lang="da-DK" sz="3200" dirty="0"/>
              <a:t>4.18 </a:t>
            </a:r>
            <a:r>
              <a:rPr lang="da-DK" sz="3200" dirty="0" smtClean="0"/>
              <a:t>(Varians </a:t>
            </a:r>
            <a:r>
              <a:rPr lang="da-DK" sz="3200" dirty="0"/>
              <a:t>i leverance af pigment</a:t>
            </a:r>
            <a:r>
              <a:rPr lang="da-DK" sz="3200" dirty="0" smtClean="0"/>
              <a:t>) </a:t>
            </a:r>
            <a:r>
              <a:rPr lang="da-DK" sz="1600" dirty="0" smtClean="0"/>
              <a:t>fortsat</a:t>
            </a:r>
            <a:r>
              <a:rPr lang="da-DK" sz="3200" dirty="0" smtClean="0"/>
              <a:t>  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36712"/>
            <a:ext cx="7623560" cy="3271441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231527"/>
            <a:ext cx="1673371" cy="1554376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823559"/>
            <a:ext cx="4886325" cy="2524125"/>
          </a:xfrm>
          <a:prstGeom prst="rect">
            <a:avLst/>
          </a:prstGeom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0396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Eks. </a:t>
            </a:r>
            <a:r>
              <a:rPr lang="da-DK" sz="3200" dirty="0"/>
              <a:t>4.18 </a:t>
            </a:r>
            <a:r>
              <a:rPr lang="da-DK" sz="3200" dirty="0" smtClean="0"/>
              <a:t>(Varians </a:t>
            </a:r>
            <a:r>
              <a:rPr lang="da-DK" sz="3200" dirty="0"/>
              <a:t>i leverance af pigment</a:t>
            </a:r>
            <a:r>
              <a:rPr lang="da-DK" sz="3200" dirty="0" smtClean="0"/>
              <a:t>) </a:t>
            </a:r>
            <a:r>
              <a:rPr lang="da-DK" sz="1600" dirty="0" smtClean="0"/>
              <a:t>fortsat</a:t>
            </a:r>
            <a:r>
              <a:rPr lang="da-DK" sz="3200" dirty="0" smtClean="0"/>
              <a:t>  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8" y="1268760"/>
            <a:ext cx="75247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>
            <a:hlinkClick r:id="rId4" action="ppaction://hlinksldjump"/>
          </p:cNvPr>
          <p:cNvSpPr/>
          <p:nvPr/>
        </p:nvSpPr>
        <p:spPr>
          <a:xfrm>
            <a:off x="8460432" y="3104964"/>
            <a:ext cx="216024" cy="25202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Lige forbindelse 8"/>
          <p:cNvCxnSpPr/>
          <p:nvPr/>
        </p:nvCxnSpPr>
        <p:spPr>
          <a:xfrm flipV="1">
            <a:off x="1125960" y="2564904"/>
            <a:ext cx="2581944" cy="23368"/>
          </a:xfrm>
          <a:prstGeom prst="line">
            <a:avLst/>
          </a:prstGeom>
          <a:ln w="2222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6238528" y="2308947"/>
            <a:ext cx="1717848" cy="11771"/>
          </a:xfrm>
          <a:prstGeom prst="line">
            <a:avLst/>
          </a:prstGeom>
          <a:ln w="2222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6004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Eks. </a:t>
            </a:r>
            <a:r>
              <a:rPr lang="da-DK" sz="3200" dirty="0"/>
              <a:t>4.18 </a:t>
            </a:r>
            <a:r>
              <a:rPr lang="da-DK" sz="3200" dirty="0" smtClean="0"/>
              <a:t>(Varians </a:t>
            </a:r>
            <a:r>
              <a:rPr lang="da-DK" sz="3200" dirty="0"/>
              <a:t>i leverance af pigment</a:t>
            </a:r>
            <a:r>
              <a:rPr lang="da-DK" sz="3200" dirty="0" smtClean="0"/>
              <a:t>) </a:t>
            </a:r>
            <a:r>
              <a:rPr lang="da-DK" sz="1600" dirty="0" smtClean="0"/>
              <a:t>fortsat</a:t>
            </a:r>
            <a:r>
              <a:rPr lang="da-DK" sz="3200" dirty="0" smtClean="0"/>
              <a:t>  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4431010" cy="3683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424936" cy="5400600"/>
          </a:xfrm>
        </p:spPr>
        <p:txBody>
          <a:bodyPr/>
          <a:lstStyle/>
          <a:p>
            <a:pPr marL="0" indent="0">
              <a:buNone/>
            </a:pPr>
            <a:r>
              <a:rPr lang="da-DK" sz="2200" b="1" dirty="0" smtClean="0"/>
              <a:t>Check af antagelser</a:t>
            </a: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>Vi har antaget at observationerne i stikprøven er normalfordelte. </a:t>
            </a:r>
          </a:p>
          <a:p>
            <a:pPr marL="0" indent="0">
              <a:buNone/>
            </a:pPr>
            <a:r>
              <a:rPr lang="da-DK" sz="2200" dirty="0" smtClean="0"/>
              <a:t>Det er en stærkere antagelse end den centrale grænseværdisætning</a:t>
            </a:r>
          </a:p>
          <a:p>
            <a:pPr marL="0" indent="0">
              <a:buNone/>
            </a:pP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Vi kan teste antagelsen med et normalfordelingsplot:</a:t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endParaRPr lang="da-DK" sz="2200" dirty="0" smtClean="0"/>
          </a:p>
          <a:p>
            <a:r>
              <a:rPr lang="da-DK" sz="2200" dirty="0" smtClean="0"/>
              <a:t>Ikke overbevisende!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557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27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7789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18" y="3861048"/>
            <a:ext cx="4465844" cy="214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Hypotesetest for varians i to stikprøver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80728"/>
                <a:ext cx="8928992" cy="54726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Ligesom vi kan undersøge om der er forskel på middelværdien i to stikprøver, så kan vi undersøge om der er forskel på variansen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Lad populations-varianserne </a:t>
                </a:r>
                <a:r>
                  <a:rPr lang="da-DK" sz="2200" dirty="0"/>
                  <a:t>være hhv.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/>
                  <a:t>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200" dirty="0" smtClean="0"/>
                  <a:t>– vi kender dem ikke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Lad stikprøve 1 have stikprøvevarians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200" dirty="0" smtClean="0"/>
                  <a:t> og stikprøvestørrelse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Lad stikprøve 2 </a:t>
                </a:r>
                <a:r>
                  <a:rPr lang="da-DK" sz="2200" dirty="0"/>
                  <a:t>have stikprøvevarians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a-DK" sz="2200" dirty="0"/>
                  <a:t> og stikprøvestørrelse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a-DK" sz="2200" dirty="0" smtClean="0"/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</a:t>
                </a:r>
                <a:r>
                  <a:rPr lang="da-DK" sz="2200" dirty="0"/>
                  <a:t>må </a:t>
                </a:r>
                <a:r>
                  <a:rPr lang="da-DK" sz="2200" dirty="0">
                    <a:solidFill>
                      <a:srgbClr val="3333CC"/>
                    </a:solidFill>
                  </a:rPr>
                  <a:t>antage</a:t>
                </a:r>
                <a:r>
                  <a:rPr lang="da-DK" sz="2200" dirty="0"/>
                  <a:t> at </a:t>
                </a:r>
                <a:r>
                  <a:rPr lang="da-DK" sz="2200" dirty="0">
                    <a:solidFill>
                      <a:srgbClr val="3333CC"/>
                    </a:solidFill>
                  </a:rPr>
                  <a:t>observationerne</a:t>
                </a:r>
                <a:r>
                  <a:rPr lang="da-DK" sz="2200" dirty="0"/>
                  <a:t> i stikprøverne er </a:t>
                </a:r>
                <a:r>
                  <a:rPr lang="da-DK" sz="2200" dirty="0">
                    <a:solidFill>
                      <a:srgbClr val="3333CC"/>
                    </a:solidFill>
                  </a:rPr>
                  <a:t>normalfordelte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Teststørrelsen </a:t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a-DK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a-DK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a-DK" sz="2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følger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en </a:t>
                </a:r>
                <a:r>
                  <a:rPr lang="da-DK" sz="2200" i="1" dirty="0" smtClean="0">
                    <a:solidFill>
                      <a:srgbClr val="3333CC"/>
                    </a:solidFill>
                  </a:rPr>
                  <a:t>F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-fordeling med</a:t>
                </a:r>
                <a:endParaRPr lang="da-DK" sz="2200" i="1" dirty="0" smtClean="0">
                  <a:solidFill>
                    <a:srgbClr val="33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2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solidFill>
                          <a:srgbClr val="3333CC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da-DK" sz="2200" dirty="0">
                    <a:solidFill>
                      <a:srgbClr val="3333CC"/>
                    </a:solidFill>
                  </a:rPr>
                  <a:t> frihedsgrader i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tælleren og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a-DK" sz="2200" b="0" i="1" smtClean="0">
                            <a:solidFill>
                              <a:srgbClr val="3333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solidFill>
                          <a:srgbClr val="3333CC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da-DK" sz="2200" dirty="0">
                    <a:solidFill>
                      <a:srgbClr val="3333CC"/>
                    </a:solidFill>
                  </a:rPr>
                  <a:t>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frihedsgrader </a:t>
                </a:r>
                <a:r>
                  <a:rPr lang="da-DK" sz="2200" dirty="0">
                    <a:solidFill>
                      <a:srgbClr val="3333CC"/>
                    </a:solidFill>
                  </a:rPr>
                  <a:t>i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nævneren</a:t>
                </a:r>
                <a:endParaRPr lang="da-DK" sz="2200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80728"/>
                <a:ext cx="8928992" cy="5472608"/>
              </a:xfrm>
              <a:blipFill>
                <a:blip r:embed="rId4"/>
                <a:stretch>
                  <a:fillRect l="-751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hlinkClick r:id="rId5" action="ppaction://hlinksldjump"/>
          </p:cNvPr>
          <p:cNvSpPr/>
          <p:nvPr/>
        </p:nvSpPr>
        <p:spPr>
          <a:xfrm>
            <a:off x="8707303" y="256195"/>
            <a:ext cx="216024" cy="24948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530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7679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i="1" dirty="0"/>
              <a:t>F</a:t>
            </a:r>
            <a:r>
              <a:rPr lang="da-DK" sz="3200" dirty="0"/>
              <a:t>-fordelingen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18240"/>
                <a:ext cx="9073008" cy="5400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a-DK" sz="2400" i="1" dirty="0" smtClean="0">
                    <a:solidFill>
                      <a:srgbClr val="3333CC"/>
                    </a:solidFill>
                  </a:rPr>
                  <a:t>F</a:t>
                </a:r>
                <a:r>
                  <a:rPr lang="da-DK" sz="2400" dirty="0">
                    <a:solidFill>
                      <a:srgbClr val="3333CC"/>
                    </a:solidFill>
                  </a:rPr>
                  <a:t>-fordelingen </a:t>
                </a:r>
                <a:r>
                  <a:rPr lang="da-DK" sz="2400" dirty="0"/>
                  <a:t>er </a:t>
                </a:r>
                <a:r>
                  <a:rPr lang="da-DK" sz="2400" dirty="0" err="1"/>
                  <a:t>højreskæv</a:t>
                </a:r>
                <a:r>
                  <a:rPr lang="da-DK" sz="2400" dirty="0"/>
                  <a:t>, ligesom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4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400" dirty="0">
                    <a:solidFill>
                      <a:srgbClr val="3333CC"/>
                    </a:solidFill>
                  </a:rPr>
                  <a:t> fordelingen</a:t>
                </a:r>
                <a:endParaRPr lang="da-DK" sz="2400" dirty="0"/>
              </a:p>
              <a:p>
                <a:pPr marL="0" indent="0">
                  <a:buNone/>
                </a:pPr>
                <a:endParaRPr lang="da-DK" sz="2400" i="1" dirty="0" smtClean="0"/>
              </a:p>
              <a:p>
                <a:pPr marL="0" indent="0">
                  <a:buNone/>
                </a:pPr>
                <a:r>
                  <a:rPr lang="da-DK" sz="2400" i="1" dirty="0" smtClean="0"/>
                  <a:t>F</a:t>
                </a:r>
                <a:r>
                  <a:rPr lang="da-DK" sz="2400" dirty="0" smtClean="0"/>
                  <a:t>-fordelingen har to parametre for frihedsgrader, fordi der er frihedsgrader for både tælleren og nævneren i udtrykket for teststørrelsen (fordi der kan være forskellige stikprøvestørrelser)</a:t>
                </a:r>
              </a:p>
              <a:p>
                <a:pPr marL="0" indent="0">
                  <a:buNone/>
                </a:pPr>
                <a:endParaRPr lang="da-DK" sz="2400" i="1" dirty="0" smtClean="0"/>
              </a:p>
              <a:p>
                <a:pPr marL="0" indent="0">
                  <a:buNone/>
                </a:pPr>
                <a:r>
                  <a:rPr lang="da-DK" sz="2400" i="1" dirty="0" smtClean="0"/>
                  <a:t>F</a:t>
                </a:r>
                <a:r>
                  <a:rPr lang="da-DK" sz="2400" dirty="0" smtClean="0"/>
                  <a:t>-fordelingen konvergerer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400" dirty="0" smtClean="0">
                    <a:solidFill>
                      <a:schemeClr val="tx1"/>
                    </a:solidFill>
                  </a:rPr>
                  <a:t>- fordelingen, når nævnerens frihedsgrader bliver stor</a:t>
                </a:r>
                <a:endParaRPr lang="da-DK" sz="2400" dirty="0"/>
              </a:p>
              <a:p>
                <a:endParaRPr lang="da-DK" sz="2400" i="1" dirty="0" smtClean="0"/>
              </a:p>
              <a:p>
                <a:pPr marL="0" indent="0">
                  <a:buNone/>
                </a:pPr>
                <a:r>
                  <a:rPr lang="da-DK" sz="2400" i="1" dirty="0" smtClean="0"/>
                  <a:t>F</a:t>
                </a:r>
                <a:r>
                  <a:rPr lang="da-DK" sz="2400" dirty="0" smtClean="0"/>
                  <a:t>-fordelingen </a:t>
                </a:r>
                <a:r>
                  <a:rPr lang="da-DK" sz="2400" dirty="0"/>
                  <a:t>findes i </a:t>
                </a:r>
                <a:r>
                  <a:rPr lang="da-DK" sz="2400" dirty="0" smtClean="0"/>
                  <a:t>Appendiks, </a:t>
                </a:r>
                <a:r>
                  <a:rPr lang="da-DK" sz="2400" dirty="0"/>
                  <a:t>tabel </a:t>
                </a:r>
                <a:r>
                  <a:rPr lang="da-DK" sz="2400" dirty="0" smtClean="0"/>
                  <a:t>4</a:t>
                </a:r>
                <a:endParaRPr lang="da-DK" sz="2400" dirty="0"/>
              </a:p>
              <a:p>
                <a:endParaRPr lang="da-DK" sz="2400" dirty="0" smtClean="0"/>
              </a:p>
              <a:p>
                <a:pPr marL="0" indent="0">
                  <a:buNone/>
                </a:pPr>
                <a:r>
                  <a:rPr lang="da-DK" sz="2400" dirty="0" smtClean="0"/>
                  <a:t>I </a:t>
                </a:r>
                <a:r>
                  <a:rPr lang="da-DK" sz="2400" dirty="0" err="1"/>
                  <a:t>MatLab</a:t>
                </a:r>
                <a:r>
                  <a:rPr lang="da-DK" sz="2400" dirty="0" smtClean="0"/>
                  <a:t>:</a:t>
                </a:r>
                <a:endParaRPr lang="da-DK" sz="2400" dirty="0"/>
              </a:p>
              <a:p>
                <a:r>
                  <a:rPr lang="da-DK" sz="2400" dirty="0" err="1" smtClean="0"/>
                  <a:t>fpdf</a:t>
                </a:r>
                <a:r>
                  <a:rPr lang="da-DK" sz="2400" dirty="0" smtClean="0"/>
                  <a:t>(x, df1, df2):	pdf </a:t>
                </a:r>
                <a:r>
                  <a:rPr lang="da-DK" sz="2400" dirty="0"/>
                  <a:t>for</a:t>
                </a:r>
                <a:r>
                  <a:rPr lang="da-DK" sz="2400" i="1" dirty="0"/>
                  <a:t> x </a:t>
                </a:r>
                <a:r>
                  <a:rPr lang="da-DK" sz="2400" dirty="0"/>
                  <a:t>med </a:t>
                </a:r>
                <a:r>
                  <a:rPr lang="da-DK" sz="2400" i="1" dirty="0" smtClean="0"/>
                  <a:t>df</a:t>
                </a:r>
                <a:r>
                  <a:rPr lang="da-DK" sz="2400" dirty="0" smtClean="0"/>
                  <a:t>1 og </a:t>
                </a:r>
                <a:r>
                  <a:rPr lang="da-DK" sz="2400" i="1" dirty="0"/>
                  <a:t>df</a:t>
                </a:r>
                <a:r>
                  <a:rPr lang="da-DK" sz="2400" dirty="0"/>
                  <a:t>2</a:t>
                </a:r>
                <a:r>
                  <a:rPr lang="da-DK" sz="2400" dirty="0" smtClean="0"/>
                  <a:t> frihedsgrader for hhv. tæller 				og nævner</a:t>
                </a:r>
                <a:endParaRPr lang="da-DK" sz="2400" dirty="0"/>
              </a:p>
              <a:p>
                <a:r>
                  <a:rPr lang="da-DK" sz="2400" dirty="0" err="1" smtClean="0"/>
                  <a:t>fcdf</a:t>
                </a:r>
                <a:r>
                  <a:rPr lang="da-DK" sz="2400" dirty="0" smtClean="0"/>
                  <a:t>(x,</a:t>
                </a:r>
                <a:r>
                  <a:rPr lang="da-DK" sz="2400" dirty="0"/>
                  <a:t> df1, df2</a:t>
                </a:r>
                <a:r>
                  <a:rPr lang="da-DK" sz="2400" dirty="0" smtClean="0"/>
                  <a:t>):</a:t>
                </a:r>
                <a:r>
                  <a:rPr lang="da-DK" sz="2400" dirty="0"/>
                  <a:t>	</a:t>
                </a:r>
                <a:r>
                  <a:rPr lang="da-DK" sz="2400" dirty="0" err="1"/>
                  <a:t>cdf</a:t>
                </a:r>
                <a:r>
                  <a:rPr lang="da-DK" sz="2400" dirty="0"/>
                  <a:t> for </a:t>
                </a:r>
                <a:r>
                  <a:rPr lang="da-DK" sz="2400" i="1" dirty="0" smtClean="0"/>
                  <a:t>x</a:t>
                </a:r>
                <a:r>
                  <a:rPr lang="da-DK" sz="2400" dirty="0" smtClean="0"/>
                  <a:t>, </a:t>
                </a:r>
                <a:r>
                  <a:rPr lang="da-DK" sz="2400" dirty="0" err="1"/>
                  <a:t>d.v.s</a:t>
                </a:r>
                <a:r>
                  <a:rPr lang="da-DK" sz="2400" dirty="0"/>
                  <a:t>.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</a:rPr>
                      <m:t>𝑃</m:t>
                    </m:r>
                    <m:r>
                      <a:rPr lang="da-DK" sz="2400" i="1">
                        <a:latin typeface="Cambria Math"/>
                      </a:rPr>
                      <m:t>(</m:t>
                    </m:r>
                    <m:r>
                      <a:rPr lang="da-DK" sz="2400" b="0" i="1" smtClean="0">
                        <a:latin typeface="Cambria Math"/>
                      </a:rPr>
                      <m:t>𝐹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sz="2400" dirty="0"/>
              </a:p>
              <a:p>
                <a:r>
                  <a:rPr lang="en-GB" sz="2400" dirty="0" err="1" smtClean="0"/>
                  <a:t>finv</a:t>
                </a:r>
                <a:r>
                  <a:rPr lang="en-GB" sz="2400" dirty="0" smtClean="0"/>
                  <a:t>(p,</a:t>
                </a:r>
                <a:r>
                  <a:rPr lang="da-DK" sz="2400" dirty="0"/>
                  <a:t> df1, df2</a:t>
                </a:r>
                <a:r>
                  <a:rPr lang="en-GB" sz="2400" dirty="0" smtClean="0"/>
                  <a:t>):</a:t>
                </a:r>
                <a:r>
                  <a:rPr lang="en-GB" sz="2400" dirty="0"/>
                  <a:t>	Invers </a:t>
                </a:r>
                <a:r>
                  <a:rPr lang="en-GB" sz="2400" dirty="0" err="1"/>
                  <a:t>cdf</a:t>
                </a:r>
                <a:r>
                  <a:rPr lang="en-GB" sz="2400" dirty="0"/>
                  <a:t>, finder </a:t>
                </a:r>
                <a:r>
                  <a:rPr lang="en-GB" sz="2400" dirty="0" err="1"/>
                  <a:t>det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GB" sz="2400" dirty="0"/>
                  <a:t>, </a:t>
                </a:r>
                <a:r>
                  <a:rPr lang="en-GB" sz="2400" dirty="0" err="1"/>
                  <a:t>så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</a:rPr>
                      <m:t>𝑃</m:t>
                    </m:r>
                    <m:r>
                      <a:rPr lang="da-DK" sz="2400" i="1">
                        <a:latin typeface="Cambria Math"/>
                      </a:rPr>
                      <m:t>(</m:t>
                    </m:r>
                    <m:r>
                      <a:rPr lang="da-DK" sz="2400" b="0" i="1" smtClean="0">
                        <a:latin typeface="Cambria Math"/>
                      </a:rPr>
                      <m:t>𝐹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)=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da-DK" sz="2400" dirty="0"/>
              </a:p>
              <a:p>
                <a:r>
                  <a:rPr lang="da-DK" sz="2400" dirty="0" err="1" smtClean="0"/>
                  <a:t>frnd</a:t>
                </a:r>
                <a:r>
                  <a:rPr lang="da-DK" sz="2400" dirty="0" smtClean="0"/>
                  <a:t>(</a:t>
                </a:r>
                <a:r>
                  <a:rPr lang="da-DK" sz="2400" dirty="0"/>
                  <a:t>df1, df2</a:t>
                </a:r>
                <a:r>
                  <a:rPr lang="da-DK" sz="2400" dirty="0" smtClean="0"/>
                  <a:t>): </a:t>
                </a:r>
                <a:r>
                  <a:rPr lang="da-DK" sz="2400" dirty="0"/>
                  <a:t>	</a:t>
                </a:r>
                <a:r>
                  <a:rPr lang="da-DK" sz="2400" dirty="0" smtClean="0"/>
                  <a:t>Generering </a:t>
                </a:r>
                <a:r>
                  <a:rPr lang="da-DK" sz="2400" dirty="0"/>
                  <a:t>af tilfældige tal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18240"/>
                <a:ext cx="9073008" cy="5400600"/>
              </a:xfrm>
              <a:blipFill>
                <a:blip r:embed="rId3"/>
                <a:stretch>
                  <a:fillRect l="-739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1397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sp>
        <p:nvSpPr>
          <p:cNvPr id="5" name="Rectangle 4"/>
          <p:cNvSpPr/>
          <p:nvPr/>
        </p:nvSpPr>
        <p:spPr>
          <a:xfrm>
            <a:off x="3167844" y="836712"/>
            <a:ext cx="2808312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>
                <a:solidFill>
                  <a:schemeClr val="tx1"/>
                </a:solidFill>
              </a:rPr>
              <a:t>Hvad handler hypotesetesten om?</a:t>
            </a:r>
            <a:endParaRPr lang="da-DK" sz="1200" b="1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39552" y="2068514"/>
            <a:ext cx="2232248" cy="621316"/>
            <a:chOff x="539552" y="2068514"/>
            <a:chExt cx="2232248" cy="621316"/>
          </a:xfrm>
        </p:grpSpPr>
        <p:sp>
          <p:nvSpPr>
            <p:cNvPr id="6" name="Rectangle 5"/>
            <p:cNvSpPr/>
            <p:nvPr/>
          </p:nvSpPr>
          <p:spPr>
            <a:xfrm>
              <a:off x="539552" y="2329830"/>
              <a:ext cx="223224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Kendes 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populationsvariansen</a:t>
              </a:r>
              <a:r>
                <a:rPr lang="da-DK" sz="1200" b="1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27" name="Elbow Connector 26"/>
            <p:cNvCxnSpPr>
              <a:stCxn id="7" idx="2"/>
              <a:endCxn id="6" idx="0"/>
            </p:cNvCxnSpPr>
            <p:nvPr/>
          </p:nvCxnSpPr>
          <p:spPr>
            <a:xfrm rot="16200000" flipH="1">
              <a:off x="1524394" y="2198548"/>
              <a:ext cx="261316" cy="12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096366" y="1196712"/>
            <a:ext cx="3475634" cy="871802"/>
            <a:chOff x="1096366" y="1196712"/>
            <a:chExt cx="3475634" cy="871802"/>
          </a:xfrm>
        </p:grpSpPr>
        <p:sp>
          <p:nvSpPr>
            <p:cNvPr id="7" name="Rounded Rectangle 6"/>
            <p:cNvSpPr/>
            <p:nvPr/>
          </p:nvSpPr>
          <p:spPr>
            <a:xfrm>
              <a:off x="1096366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Middelværdi</a:t>
              </a:r>
            </a:p>
          </p:txBody>
        </p:sp>
        <p:cxnSp>
          <p:nvCxnSpPr>
            <p:cNvPr id="33" name="Elbow Connector 32"/>
            <p:cNvCxnSpPr>
              <a:stCxn id="5" idx="2"/>
              <a:endCxn id="7" idx="0"/>
            </p:cNvCxnSpPr>
            <p:nvPr/>
          </p:nvCxnSpPr>
          <p:spPr>
            <a:xfrm rot="5400000">
              <a:off x="2857313" y="-6173"/>
              <a:ext cx="511802" cy="29175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1196712"/>
            <a:ext cx="1352912" cy="871802"/>
            <a:chOff x="4572000" y="1196712"/>
            <a:chExt cx="1352912" cy="871802"/>
          </a:xfrm>
        </p:grpSpPr>
        <p:sp>
          <p:nvSpPr>
            <p:cNvPr id="18" name="Rounded Rectangle 17"/>
            <p:cNvSpPr/>
            <p:nvPr/>
          </p:nvSpPr>
          <p:spPr>
            <a:xfrm>
              <a:off x="4808788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Varians</a:t>
              </a:r>
            </a:p>
          </p:txBody>
        </p:sp>
        <p:cxnSp>
          <p:nvCxnSpPr>
            <p:cNvPr id="37" name="Elbow Connector 36"/>
            <p:cNvCxnSpPr>
              <a:stCxn id="5" idx="2"/>
              <a:endCxn id="18" idx="0"/>
            </p:cNvCxnSpPr>
            <p:nvPr/>
          </p:nvCxnSpPr>
          <p:spPr>
            <a:xfrm rot="16200000" flipH="1">
              <a:off x="4713524" y="1055188"/>
              <a:ext cx="511802" cy="794850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427984" y="2068513"/>
            <a:ext cx="1872208" cy="921922"/>
            <a:chOff x="4427984" y="2068513"/>
            <a:chExt cx="1872208" cy="921922"/>
          </a:xfrm>
        </p:grpSpPr>
        <p:sp>
          <p:nvSpPr>
            <p:cNvPr id="21" name="Rectangle 20"/>
            <p:cNvSpPr/>
            <p:nvPr/>
          </p:nvSpPr>
          <p:spPr>
            <a:xfrm>
              <a:off x="4427984" y="2630435"/>
              <a:ext cx="187220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tx1"/>
                  </a:solidFill>
                </a:rPr>
                <a:t>En </a:t>
              </a:r>
              <a:r>
                <a:rPr lang="da-DK" sz="1200" b="1" dirty="0">
                  <a:solidFill>
                    <a:schemeClr val="tx1"/>
                  </a:solidFill>
                </a:rPr>
                <a:t>eller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 to stikprøver?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Elbow Connector 40"/>
            <p:cNvCxnSpPr>
              <a:stCxn id="18" idx="2"/>
              <a:endCxn id="21" idx="0"/>
            </p:cNvCxnSpPr>
            <p:nvPr/>
          </p:nvCxnSpPr>
          <p:spPr>
            <a:xfrm rot="5400000">
              <a:off x="5084509" y="2348093"/>
              <a:ext cx="561921" cy="2762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35389" y="2689831"/>
            <a:ext cx="1020287" cy="750217"/>
            <a:chOff x="635389" y="2689831"/>
            <a:chExt cx="1020287" cy="750217"/>
          </a:xfrm>
        </p:grpSpPr>
        <p:sp>
          <p:nvSpPr>
            <p:cNvPr id="8" name="Rounded Rectangle 7"/>
            <p:cNvSpPr/>
            <p:nvPr/>
          </p:nvSpPr>
          <p:spPr>
            <a:xfrm>
              <a:off x="635389" y="30800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43" name="Elbow Connector 42"/>
            <p:cNvCxnSpPr>
              <a:stCxn id="6" idx="2"/>
              <a:endCxn id="8" idx="0"/>
            </p:cNvCxnSpPr>
            <p:nvPr/>
          </p:nvCxnSpPr>
          <p:spPr>
            <a:xfrm rot="5400000">
              <a:off x="1124487" y="2548859"/>
              <a:ext cx="390218" cy="67216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655675" y="2689830"/>
            <a:ext cx="1044117" cy="748018"/>
            <a:chOff x="1655675" y="2689830"/>
            <a:chExt cx="1044117" cy="748018"/>
          </a:xfrm>
        </p:grpSpPr>
        <p:sp>
          <p:nvSpPr>
            <p:cNvPr id="9" name="Rounded Rectangle 8"/>
            <p:cNvSpPr/>
            <p:nvPr/>
          </p:nvSpPr>
          <p:spPr>
            <a:xfrm>
              <a:off x="2003541" y="30778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45" name="Elbow Connector 44"/>
            <p:cNvCxnSpPr>
              <a:stCxn id="6" idx="2"/>
              <a:endCxn id="9" idx="0"/>
            </p:cNvCxnSpPr>
            <p:nvPr/>
          </p:nvCxnSpPr>
          <p:spPr>
            <a:xfrm rot="16200000" flipH="1">
              <a:off x="1809662" y="2535843"/>
              <a:ext cx="388018" cy="69599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13808" y="3437849"/>
            <a:ext cx="1872208" cy="596891"/>
            <a:chOff x="1413808" y="3437849"/>
            <a:chExt cx="1872208" cy="596891"/>
          </a:xfrm>
        </p:grpSpPr>
        <p:sp>
          <p:nvSpPr>
            <p:cNvPr id="10" name="Rectangle 9"/>
            <p:cNvSpPr/>
            <p:nvPr/>
          </p:nvSpPr>
          <p:spPr>
            <a:xfrm>
              <a:off x="1413808" y="3674740"/>
              <a:ext cx="187220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 eller to stikprøver?</a:t>
              </a:r>
            </a:p>
          </p:txBody>
        </p:sp>
        <p:cxnSp>
          <p:nvCxnSpPr>
            <p:cNvPr id="48" name="Elbow Connector 47"/>
            <p:cNvCxnSpPr>
              <a:stCxn id="9" idx="2"/>
              <a:endCxn id="10" idx="0"/>
            </p:cNvCxnSpPr>
            <p:nvPr/>
          </p:nvCxnSpPr>
          <p:spPr>
            <a:xfrm rot="5400000">
              <a:off x="2232344" y="3555417"/>
              <a:ext cx="236892" cy="1755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420589" y="4034741"/>
            <a:ext cx="929323" cy="690363"/>
            <a:chOff x="1420589" y="4034741"/>
            <a:chExt cx="929323" cy="690363"/>
          </a:xfrm>
        </p:grpSpPr>
        <p:sp>
          <p:nvSpPr>
            <p:cNvPr id="11" name="Rounded Rectangle 10"/>
            <p:cNvSpPr/>
            <p:nvPr/>
          </p:nvSpPr>
          <p:spPr>
            <a:xfrm>
              <a:off x="1420589" y="43651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50" name="Elbow Connector 49"/>
            <p:cNvCxnSpPr>
              <a:stCxn id="10" idx="2"/>
              <a:endCxn id="11" idx="0"/>
            </p:cNvCxnSpPr>
            <p:nvPr/>
          </p:nvCxnSpPr>
          <p:spPr>
            <a:xfrm rot="5400000">
              <a:off x="1894132" y="3909324"/>
              <a:ext cx="330364" cy="581197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349911" y="4034740"/>
            <a:ext cx="936105" cy="692564"/>
            <a:chOff x="2349911" y="4034740"/>
            <a:chExt cx="936105" cy="692564"/>
          </a:xfrm>
        </p:grpSpPr>
        <p:sp>
          <p:nvSpPr>
            <p:cNvPr id="12" name="Rounded Rectangle 11"/>
            <p:cNvSpPr/>
            <p:nvPr/>
          </p:nvSpPr>
          <p:spPr>
            <a:xfrm>
              <a:off x="2589765" y="43673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52" name="Elbow Connector 51"/>
            <p:cNvCxnSpPr>
              <a:stCxn id="10" idx="2"/>
              <a:endCxn id="12" idx="0"/>
            </p:cNvCxnSpPr>
            <p:nvPr/>
          </p:nvCxnSpPr>
          <p:spPr>
            <a:xfrm rot="16200000" flipH="1">
              <a:off x="2477619" y="3907032"/>
              <a:ext cx="332564" cy="587979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195736" y="4727304"/>
            <a:ext cx="2088232" cy="717880"/>
            <a:chOff x="2195736" y="4727304"/>
            <a:chExt cx="2088232" cy="717880"/>
          </a:xfrm>
        </p:grpSpPr>
        <p:sp>
          <p:nvSpPr>
            <p:cNvPr id="14" name="Rectangle 13"/>
            <p:cNvSpPr/>
            <p:nvPr/>
          </p:nvSpPr>
          <p:spPr>
            <a:xfrm>
              <a:off x="2195736" y="5085184"/>
              <a:ext cx="2088232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tx1"/>
                  </a:solidFill>
                </a:rPr>
                <a:t>Er </a:t>
              </a:r>
              <a:r>
                <a:rPr lang="da-DK" sz="1200" b="1" dirty="0">
                  <a:solidFill>
                    <a:schemeClr val="tx1"/>
                  </a:solidFill>
                </a:rPr>
                <a:t>stikprøverne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 uafhængige 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12" idx="2"/>
              <a:endCxn id="14" idx="0"/>
            </p:cNvCxnSpPr>
            <p:nvPr/>
          </p:nvCxnSpPr>
          <p:spPr>
            <a:xfrm rot="16200000" flipH="1">
              <a:off x="2909931" y="4755263"/>
              <a:ext cx="357880" cy="3019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195736" y="5445184"/>
            <a:ext cx="1044116" cy="720120"/>
            <a:chOff x="2195736" y="5445184"/>
            <a:chExt cx="1044116" cy="720120"/>
          </a:xfrm>
        </p:grpSpPr>
        <p:sp>
          <p:nvSpPr>
            <p:cNvPr id="15" name="Rounded Rectangle 14"/>
            <p:cNvSpPr/>
            <p:nvPr/>
          </p:nvSpPr>
          <p:spPr>
            <a:xfrm>
              <a:off x="2195736" y="58053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19" name="Elbow Connector 18"/>
            <p:cNvCxnSpPr>
              <a:stCxn id="14" idx="2"/>
              <a:endCxn id="15" idx="0"/>
            </p:cNvCxnSpPr>
            <p:nvPr/>
          </p:nvCxnSpPr>
          <p:spPr>
            <a:xfrm rot="5400000">
              <a:off x="2711797" y="5277249"/>
              <a:ext cx="360120" cy="695990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239852" y="5445183"/>
            <a:ext cx="1044116" cy="723558"/>
            <a:chOff x="3239852" y="5445183"/>
            <a:chExt cx="1044116" cy="723558"/>
          </a:xfrm>
        </p:grpSpPr>
        <p:sp>
          <p:nvSpPr>
            <p:cNvPr id="16" name="Rounded Rectangle 15"/>
            <p:cNvSpPr/>
            <p:nvPr/>
          </p:nvSpPr>
          <p:spPr>
            <a:xfrm>
              <a:off x="3587717" y="5808741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24" name="Elbow Connector 23"/>
            <p:cNvCxnSpPr>
              <a:stCxn id="14" idx="2"/>
              <a:endCxn id="16" idx="0"/>
            </p:cNvCxnSpPr>
            <p:nvPr/>
          </p:nvCxnSpPr>
          <p:spPr>
            <a:xfrm rot="16200000" flipH="1">
              <a:off x="3406069" y="5278966"/>
              <a:ext cx="363557" cy="69599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427984" y="2990434"/>
            <a:ext cx="936105" cy="942622"/>
            <a:chOff x="4427984" y="2990434"/>
            <a:chExt cx="936105" cy="942622"/>
          </a:xfrm>
        </p:grpSpPr>
        <p:sp>
          <p:nvSpPr>
            <p:cNvPr id="22" name="Rounded Rectangle 21"/>
            <p:cNvSpPr/>
            <p:nvPr/>
          </p:nvSpPr>
          <p:spPr>
            <a:xfrm>
              <a:off x="4427984" y="357305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26" name="Elbow Connector 25"/>
            <p:cNvCxnSpPr>
              <a:stCxn id="21" idx="2"/>
              <a:endCxn id="22" idx="0"/>
            </p:cNvCxnSpPr>
            <p:nvPr/>
          </p:nvCxnSpPr>
          <p:spPr>
            <a:xfrm rot="5400000">
              <a:off x="4778789" y="2987756"/>
              <a:ext cx="582621" cy="587978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5364088" y="2990434"/>
            <a:ext cx="923486" cy="942622"/>
            <a:chOff x="5364088" y="2990434"/>
            <a:chExt cx="923486" cy="942622"/>
          </a:xfrm>
        </p:grpSpPr>
        <p:sp>
          <p:nvSpPr>
            <p:cNvPr id="23" name="Rounded Rectangle 22"/>
            <p:cNvSpPr/>
            <p:nvPr/>
          </p:nvSpPr>
          <p:spPr>
            <a:xfrm>
              <a:off x="5591323" y="357305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29" name="Elbow Connector 28"/>
            <p:cNvCxnSpPr>
              <a:stCxn id="21" idx="2"/>
              <a:endCxn id="23" idx="0"/>
            </p:cNvCxnSpPr>
            <p:nvPr/>
          </p:nvCxnSpPr>
          <p:spPr>
            <a:xfrm rot="16200000" flipH="1">
              <a:off x="5360458" y="2994064"/>
              <a:ext cx="582621" cy="57536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357884" y="6165304"/>
            <a:ext cx="371954" cy="587978"/>
            <a:chOff x="2357884" y="6165304"/>
            <a:chExt cx="371954" cy="587978"/>
          </a:xfrm>
        </p:grpSpPr>
        <p:sp>
          <p:nvSpPr>
            <p:cNvPr id="35" name="Oval 34"/>
            <p:cNvSpPr/>
            <p:nvPr/>
          </p:nvSpPr>
          <p:spPr>
            <a:xfrm>
              <a:off x="2357884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34" name="Straight Arrow Connector 33"/>
            <p:cNvCxnSpPr>
              <a:stCxn id="15" idx="2"/>
              <a:endCxn id="35" idx="0"/>
            </p:cNvCxnSpPr>
            <p:nvPr/>
          </p:nvCxnSpPr>
          <p:spPr>
            <a:xfrm flipH="1">
              <a:off x="2543861" y="6165304"/>
              <a:ext cx="1" cy="2160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749865" y="6168741"/>
            <a:ext cx="371954" cy="584541"/>
            <a:chOff x="3749865" y="6168741"/>
            <a:chExt cx="371954" cy="584541"/>
          </a:xfrm>
        </p:grpSpPr>
        <p:sp>
          <p:nvSpPr>
            <p:cNvPr id="44" name="Oval 43"/>
            <p:cNvSpPr/>
            <p:nvPr/>
          </p:nvSpPr>
          <p:spPr>
            <a:xfrm>
              <a:off x="3749865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16" idx="2"/>
              <a:endCxn id="44" idx="0"/>
            </p:cNvCxnSpPr>
            <p:nvPr/>
          </p:nvCxnSpPr>
          <p:spPr>
            <a:xfrm flipH="1">
              <a:off x="3935842" y="6168741"/>
              <a:ext cx="1" cy="21258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82737" y="4725104"/>
            <a:ext cx="371954" cy="2028178"/>
            <a:chOff x="1582737" y="4725104"/>
            <a:chExt cx="371954" cy="2028178"/>
          </a:xfrm>
        </p:grpSpPr>
        <p:sp>
          <p:nvSpPr>
            <p:cNvPr id="47" name="Oval 46"/>
            <p:cNvSpPr/>
            <p:nvPr/>
          </p:nvSpPr>
          <p:spPr>
            <a:xfrm>
              <a:off x="15827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40" name="Straight Arrow Connector 39"/>
            <p:cNvCxnSpPr>
              <a:stCxn id="11" idx="2"/>
              <a:endCxn id="47" idx="0"/>
            </p:cNvCxnSpPr>
            <p:nvPr/>
          </p:nvCxnSpPr>
          <p:spPr>
            <a:xfrm flipH="1">
              <a:off x="1768714" y="4725104"/>
              <a:ext cx="1" cy="16562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97537" y="3440048"/>
            <a:ext cx="371954" cy="3313234"/>
            <a:chOff x="797537" y="3440048"/>
            <a:chExt cx="371954" cy="3313234"/>
          </a:xfrm>
        </p:grpSpPr>
        <p:sp>
          <p:nvSpPr>
            <p:cNvPr id="13" name="Oval 12"/>
            <p:cNvSpPr/>
            <p:nvPr/>
          </p:nvSpPr>
          <p:spPr>
            <a:xfrm>
              <a:off x="7975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 smtClean="0">
                  <a:solidFill>
                    <a:schemeClr val="bg1"/>
                  </a:solidFill>
                </a:rPr>
                <a:t>1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8" idx="2"/>
              <a:endCxn id="13" idx="0"/>
            </p:cNvCxnSpPr>
            <p:nvPr/>
          </p:nvCxnSpPr>
          <p:spPr>
            <a:xfrm flipH="1">
              <a:off x="983514" y="3440048"/>
              <a:ext cx="1" cy="294128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90132" y="3933056"/>
            <a:ext cx="371954" cy="2820226"/>
            <a:chOff x="4590132" y="3933056"/>
            <a:chExt cx="371954" cy="2820226"/>
          </a:xfrm>
        </p:grpSpPr>
        <p:sp>
          <p:nvSpPr>
            <p:cNvPr id="53" name="Oval 52"/>
            <p:cNvSpPr/>
            <p:nvPr/>
          </p:nvSpPr>
          <p:spPr>
            <a:xfrm>
              <a:off x="4590132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67" name="Straight Arrow Connector 66"/>
            <p:cNvCxnSpPr>
              <a:stCxn id="22" idx="2"/>
              <a:endCxn id="53" idx="0"/>
            </p:cNvCxnSpPr>
            <p:nvPr/>
          </p:nvCxnSpPr>
          <p:spPr>
            <a:xfrm flipH="1">
              <a:off x="4776109" y="3933056"/>
              <a:ext cx="1" cy="24482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753471" y="3933056"/>
            <a:ext cx="371954" cy="2820226"/>
            <a:chOff x="5753471" y="3933056"/>
            <a:chExt cx="371954" cy="2820226"/>
          </a:xfrm>
        </p:grpSpPr>
        <p:sp>
          <p:nvSpPr>
            <p:cNvPr id="54" name="Oval 53"/>
            <p:cNvSpPr/>
            <p:nvPr/>
          </p:nvSpPr>
          <p:spPr>
            <a:xfrm>
              <a:off x="5753471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69" name="Straight Arrow Connector 68"/>
            <p:cNvCxnSpPr>
              <a:stCxn id="23" idx="2"/>
              <a:endCxn id="54" idx="0"/>
            </p:cNvCxnSpPr>
            <p:nvPr/>
          </p:nvCxnSpPr>
          <p:spPr>
            <a:xfrm flipH="1">
              <a:off x="5939448" y="3933056"/>
              <a:ext cx="1" cy="24482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e 2">
            <a:hlinkClick r:id="rId2" action="ppaction://hlinksldjump"/>
          </p:cNvPr>
          <p:cNvSpPr/>
          <p:nvPr/>
        </p:nvSpPr>
        <p:spPr>
          <a:xfrm>
            <a:off x="8784468" y="5445224"/>
            <a:ext cx="216024" cy="249486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hlinkClick r:id="rId3" action="ppaction://hlinksldjump"/>
          </p:cNvPr>
          <p:cNvSpPr/>
          <p:nvPr/>
        </p:nvSpPr>
        <p:spPr>
          <a:xfrm>
            <a:off x="8784468" y="5805264"/>
            <a:ext cx="216024" cy="249486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hlinkClick r:id="rId4" action="ppaction://hlinksldjump"/>
          </p:cNvPr>
          <p:cNvSpPr/>
          <p:nvPr/>
        </p:nvSpPr>
        <p:spPr>
          <a:xfrm>
            <a:off x="8784468" y="6136027"/>
            <a:ext cx="216024" cy="24948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79501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63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4.19 (Varians i </a:t>
            </a:r>
            <a:r>
              <a:rPr lang="da-DK" sz="3200" dirty="0" smtClean="0"/>
              <a:t>plastik)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424936" cy="54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Der skal vælges mellem to leverandører af plastik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To stikprøver med hver 15 poser plastikgranulat er undersøgt </a:t>
                </a:r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 kan ikke måles statistisk forskel på middelværdien af brudstyrken</a:t>
                </a:r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 er heller ikke nævneværdig prisforskel</a:t>
                </a:r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Derfor beslutter man at vælge den leverandør med det mest ensartede produkt, dvs. med mindst populations-varians</a:t>
                </a:r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Stikprøve-variansen for leverandør 1 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b="0" i="1" smtClean="0">
                        <a:latin typeface="Cambria Math"/>
                      </a:rPr>
                      <m:t>=48.57</m:t>
                    </m:r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For leverandør 2 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</a:rPr>
                      <m:t>6.93</m:t>
                    </m:r>
                  </m:oMath>
                </a14:m>
                <a:endParaRPr lang="da-DK" sz="2200" dirty="0" smtClean="0"/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vil gerne undersøge om der er statistisk forskel på de to varianser på signifikansniveau 0.10</a:t>
                </a:r>
                <a:endParaRPr lang="da-DK" sz="22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424936" cy="5400600"/>
              </a:xfrm>
              <a:blipFill>
                <a:blip r:embed="rId3"/>
                <a:stretch>
                  <a:fillRect l="-79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2902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864096"/>
          </a:xfrm>
        </p:spPr>
        <p:txBody>
          <a:bodyPr>
            <a:normAutofit/>
          </a:bodyPr>
          <a:lstStyle/>
          <a:p>
            <a:r>
              <a:rPr lang="da-DK" sz="3200" dirty="0"/>
              <a:t>Eksempel 4.19 (Varians i </a:t>
            </a:r>
            <a:r>
              <a:rPr lang="da-DK" sz="3200" dirty="0" smtClean="0"/>
              <a:t>plastik) 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0"/>
                <a:ext cx="8424936" cy="3600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Da vores nulhypotese er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200" dirty="0" smtClean="0"/>
                  <a:t>kan teststørrelsen reduceres: </a:t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da-DK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a-DK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da-DK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da-DK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a-DK" sz="2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a-DK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2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Ifølge V&amp;K kræves det, at den største stikprøve-varians skal stå i tælleren (dermed er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da-DK" sz="2200" dirty="0" smtClean="0"/>
                  <a:t>). </a:t>
                </a:r>
                <a:br>
                  <a:rPr lang="da-DK" sz="2200" dirty="0" smtClean="0"/>
                </a:br>
                <a:r>
                  <a:rPr lang="da-DK" sz="2200" dirty="0" smtClean="0"/>
                  <a:t>Det skyldes, at sandsynlighedstabellen i appendiks, tabel 4 er begrænset til højre hale. Mere forklaring om lidt.</a:t>
                </a:r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0"/>
                <a:ext cx="8424936" cy="3600400"/>
              </a:xfrm>
              <a:blipFill>
                <a:blip r:embed="rId3"/>
                <a:stretch>
                  <a:fillRect l="-94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5204"/>
            <a:ext cx="49625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>
            <a:hlinkClick r:id="rId5" action="ppaction://hlinksldjump"/>
          </p:cNvPr>
          <p:cNvSpPr/>
          <p:nvPr/>
        </p:nvSpPr>
        <p:spPr>
          <a:xfrm>
            <a:off x="8707303" y="3645024"/>
            <a:ext cx="183778" cy="199184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469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864096"/>
          </a:xfrm>
        </p:spPr>
        <p:txBody>
          <a:bodyPr>
            <a:normAutofit/>
          </a:bodyPr>
          <a:lstStyle/>
          <a:p>
            <a:r>
              <a:rPr lang="da-DK" sz="3200" dirty="0"/>
              <a:t>Eksempel 4.19 (Varians i </a:t>
            </a:r>
            <a:r>
              <a:rPr lang="da-DK" sz="3200" dirty="0" smtClean="0"/>
              <a:t>plastik) 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771650"/>
            <a:ext cx="7515225" cy="3314700"/>
          </a:xfrm>
          <a:prstGeom prst="rect">
            <a:avLst/>
          </a:prstGeom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1414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864096"/>
          </a:xfrm>
        </p:spPr>
        <p:txBody>
          <a:bodyPr>
            <a:normAutofit/>
          </a:bodyPr>
          <a:lstStyle/>
          <a:p>
            <a:r>
              <a:rPr lang="da-DK" sz="3200" dirty="0"/>
              <a:t>Eksempel 4.19 (Varians i </a:t>
            </a:r>
            <a:r>
              <a:rPr lang="da-DK" sz="3200" dirty="0" smtClean="0"/>
              <a:t>plastik) 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33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4437112"/>
            <a:ext cx="8824975" cy="1890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200" dirty="0" smtClean="0"/>
              <a:t>I </a:t>
            </a:r>
            <a:r>
              <a:rPr lang="da-DK" sz="2200" dirty="0" err="1" smtClean="0"/>
              <a:t>MatLab</a:t>
            </a:r>
            <a:r>
              <a:rPr lang="da-DK" sz="2200" dirty="0" smtClean="0"/>
              <a:t>: </a:t>
            </a:r>
            <a:r>
              <a:rPr lang="da-DK" sz="2200" dirty="0" err="1"/>
              <a:t>finv</a:t>
            </a:r>
            <a:r>
              <a:rPr lang="da-DK" sz="2200" dirty="0"/>
              <a:t>(0.95,14,14) = 2.4837</a:t>
            </a:r>
          </a:p>
          <a:p>
            <a:pPr marL="0" indent="0">
              <a:buNone/>
            </a:pPr>
            <a:r>
              <a:rPr lang="da-DK" sz="2200" dirty="0" smtClean="0"/>
              <a:t>Da sandsynlighedstabellen i appendiks kun dækker ‘Upper 5% of the F-distribution’ kan vi kun bestemme kritisk område i den høje ende. </a:t>
            </a:r>
          </a:p>
          <a:p>
            <a:pPr marL="0" indent="0">
              <a:buNone/>
            </a:pPr>
            <a:r>
              <a:rPr lang="da-DK" sz="2200" dirty="0" smtClean="0"/>
              <a:t>Ved at sikre sig, at teststørrelsen er større end 1 er det tilstrækkeligt at undersøge øvre grænse. Med </a:t>
            </a:r>
            <a:r>
              <a:rPr lang="da-DK" sz="2200" dirty="0" err="1" smtClean="0"/>
              <a:t>MatLab</a:t>
            </a:r>
            <a:r>
              <a:rPr lang="da-DK" sz="2200" dirty="0" smtClean="0"/>
              <a:t> er det ikke noget problem. </a:t>
            </a:r>
            <a:endParaRPr lang="da-DK" sz="22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37"/>
          <a:stretch/>
        </p:blipFill>
        <p:spPr bwMode="auto">
          <a:xfrm>
            <a:off x="6071019" y="836712"/>
            <a:ext cx="2649311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/>
          <p:nvPr/>
        </p:nvSpPr>
        <p:spPr>
          <a:xfrm>
            <a:off x="7164288" y="4509120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17541"/>
            <a:ext cx="4536504" cy="385248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1" y="1268760"/>
            <a:ext cx="1944216" cy="403069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7" y="1772816"/>
            <a:ext cx="4534305" cy="321523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1" y="2228776"/>
            <a:ext cx="1776214" cy="1409694"/>
          </a:xfrm>
          <a:prstGeom prst="rect">
            <a:avLst/>
          </a:prstGeom>
        </p:spPr>
      </p:pic>
      <p:pic>
        <p:nvPicPr>
          <p:cNvPr id="22" name="Billed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662" y="2255550"/>
            <a:ext cx="3579664" cy="1964971"/>
          </a:xfrm>
          <a:prstGeom prst="rect">
            <a:avLst/>
          </a:prstGeom>
        </p:spPr>
      </p:pic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92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864096"/>
          </a:xfrm>
        </p:spPr>
        <p:txBody>
          <a:bodyPr>
            <a:normAutofit/>
          </a:bodyPr>
          <a:lstStyle/>
          <a:p>
            <a:r>
              <a:rPr lang="da-DK" sz="3200" dirty="0"/>
              <a:t>Eksempel 4.19 (Varians i </a:t>
            </a:r>
            <a:r>
              <a:rPr lang="da-DK" sz="3200" dirty="0" smtClean="0"/>
              <a:t>plastik) 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9286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34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70248" y="4531602"/>
                <a:ext cx="7128792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Nedre grænse: 	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finv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(0.05,14,14) = 0.4026</a:t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Øvre grænse: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finv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(0.95,14,14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2.4837</a:t>
                </a:r>
                <a:endParaRPr lang="da-D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Nulhypotesen forkastes uanset om vi bruger </a:t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𝐹</m:t>
                    </m:r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48.57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6.93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=7.01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eller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𝐹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6.93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48.57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=0.15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8" y="4531602"/>
                <a:ext cx="7128792" cy="2016224"/>
              </a:xfrm>
              <a:prstGeom prst="rect">
                <a:avLst/>
              </a:prstGeom>
              <a:blipFill>
                <a:blip r:embed="rId3"/>
                <a:stretch>
                  <a:fillRect l="-941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836712"/>
            <a:ext cx="7203529" cy="569299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25" y="1593210"/>
            <a:ext cx="3096344" cy="357832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1169109"/>
            <a:ext cx="3070696" cy="1764336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3062122"/>
            <a:ext cx="6837015" cy="1134861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84" y="4142776"/>
            <a:ext cx="2657216" cy="54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762" y="4702997"/>
            <a:ext cx="2587562" cy="1918053"/>
          </a:xfrm>
          <a:prstGeom prst="rect">
            <a:avLst/>
          </a:prstGeom>
        </p:spPr>
      </p:pic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5478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6" y="1487065"/>
            <a:ext cx="73056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864096"/>
          </a:xfrm>
        </p:spPr>
        <p:txBody>
          <a:bodyPr>
            <a:normAutofit/>
          </a:bodyPr>
          <a:lstStyle/>
          <a:p>
            <a:r>
              <a:rPr lang="da-DK" sz="3200" dirty="0"/>
              <a:t>Eksempel 4.19 (Varians i </a:t>
            </a:r>
            <a:r>
              <a:rPr lang="da-DK" sz="3200" dirty="0" smtClean="0"/>
              <a:t>plastik)   </a:t>
            </a:r>
            <a:r>
              <a:rPr lang="da-DK" sz="1400" dirty="0" smtClean="0"/>
              <a:t>fortsat</a:t>
            </a:r>
            <a:endParaRPr lang="da-DK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35</a:t>
            </a:fld>
            <a:endParaRPr 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5965" y="868563"/>
            <a:ext cx="842493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Antagelse om normalfordelte stikprøver ser ud til at holde:</a:t>
            </a:r>
            <a:endParaRPr lang="da-DK" sz="2200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8436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L14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36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36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 2"/>
              <p:cNvSpPr/>
              <p:nvPr/>
            </p:nvSpPr>
            <p:spPr>
              <a:xfrm>
                <a:off x="107504" y="692696"/>
                <a:ext cx="8944132" cy="559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Eksamensopgave 4 </a:t>
                </a:r>
                <a:r>
                  <a:rPr lang="da-DK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 </a:t>
                </a:r>
                <a:r>
                  <a:rPr lang="da-DK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2017F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0"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om to metoder til vurdering af æblers </a:t>
                </a: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modenhed”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(parret t-test)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da-DK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ksamensopgave 3 </a:t>
                </a:r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 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2016F</a:t>
                </a:r>
              </a:p>
              <a:p>
                <a:pPr lvl="0"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om hypotesetests for fjedres </a:t>
                </a: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fjederkonstant”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(test for varians i 3b-f)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da-DK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Eksamensopgave 3c-f </a:t>
                </a:r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 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2017E</a:t>
                </a:r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0"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om hypotesetest af om to F1 bremsetyper har samme </a:t>
                </a: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varians”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(test for varians i to stikprøver) (fortsættelse fra </a:t>
                </a:r>
                <a:r>
                  <a:rPr lang="da-DK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r>
                  <a:rPr lang="da-DK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og </a:t>
                </a:r>
                <a:r>
                  <a:rPr lang="da-DK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L11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da-DK" sz="16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Eksamensopgave 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3d-g </a:t>
                </a:r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 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2019F</a:t>
                </a:r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0"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om hypotesetest for ens varians for to belægninger i en maskine til sortering af plastikaffald (fortsættelse fra </a:t>
                </a:r>
                <a:r>
                  <a:rPr lang="da-DK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L1, L11</a:t>
                </a:r>
                <a:r>
                  <a:rPr lang="da-DK" sz="1600" dirty="0">
                    <a:solidFill>
                      <a:srgbClr val="0A0A0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endParaRPr lang="da-DK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V&amp;K 4.49, 4.51 (og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evt. 4.53 og 4.55)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V&amp;K 4.63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og 4.67 (og evt. 4.65</a:t>
                </a: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  <a:buSzPts val="1000"/>
                  <a:tabLst>
                    <a:tab pos="457200" algn="l"/>
                  </a:tabLst>
                </a:pP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NB</a:t>
                </a:r>
                <a:r>
                  <a:rPr lang="da-DK" sz="1600" dirty="0">
                    <a:solidFill>
                      <a:srgbClr val="0A0A0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da-DK" sz="1600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Der er fejl i facitlisten</a:t>
                </a:r>
                <a:r>
                  <a:rPr lang="da-DK" sz="1600" dirty="0">
                    <a:solidFill>
                      <a:srgbClr val="0A0A0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både 4.63 og 4.65: I begge opgaven skal alternativhypotesen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a-DK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være forskellig fra basisværdien, ikke lig med den, som facitlisten </a:t>
                </a: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skriver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a-DK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V&amp;K </a:t>
                </a:r>
                <a:r>
                  <a:rPr lang="da-DK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4.73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92696"/>
                <a:ext cx="8944132" cy="5595378"/>
              </a:xfrm>
              <a:prstGeom prst="rect">
                <a:avLst/>
              </a:prstGeom>
              <a:blipFill>
                <a:blip r:embed="rId2"/>
                <a:stretch>
                  <a:fillRect l="-409" t="-327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8128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37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00600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9393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3" y="853124"/>
            <a:ext cx="8611826" cy="57467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38</a:t>
            </a:fld>
            <a:endParaRPr lang="da-DK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67544" y="188640"/>
            <a:ext cx="84249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Tilhørende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konfidensinterval</a:t>
            </a:r>
            <a:endParaRPr 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11455" y="5417350"/>
            <a:ext cx="8208912" cy="121014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656928" y="3264908"/>
            <a:ext cx="8208912" cy="336866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hlinkClick r:id="rId3" action="ppaction://hlinksldjump"/>
          </p:cNvPr>
          <p:cNvSpPr/>
          <p:nvPr/>
        </p:nvSpPr>
        <p:spPr>
          <a:xfrm>
            <a:off x="8825499" y="3514832"/>
            <a:ext cx="189735" cy="206201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hlinkClick r:id="rId4" action="ppaction://hlinksldjump"/>
          </p:cNvPr>
          <p:cNvSpPr/>
          <p:nvPr/>
        </p:nvSpPr>
        <p:spPr>
          <a:xfrm>
            <a:off x="8846761" y="4077072"/>
            <a:ext cx="189735" cy="206201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hlinkClick r:id="rId5" action="ppaction://hlinksldjump"/>
          </p:cNvPr>
          <p:cNvSpPr/>
          <p:nvPr/>
        </p:nvSpPr>
        <p:spPr>
          <a:xfrm>
            <a:off x="8846761" y="4374927"/>
            <a:ext cx="189735" cy="206201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39</a:t>
            </a:fld>
            <a:endParaRPr lang="da-DK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79104" cy="60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7584" y="5301208"/>
            <a:ext cx="8208912" cy="136815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825701" y="3140968"/>
            <a:ext cx="8208912" cy="3473903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hlinkClick r:id="rId3" action="ppaction://hlinksldjump"/>
          </p:cNvPr>
          <p:cNvSpPr/>
          <p:nvPr/>
        </p:nvSpPr>
        <p:spPr>
          <a:xfrm>
            <a:off x="8778895" y="3486933"/>
            <a:ext cx="180020" cy="2076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hlinkClick r:id="rId4" action="ppaction://hlinksldjump"/>
          </p:cNvPr>
          <p:cNvSpPr/>
          <p:nvPr/>
        </p:nvSpPr>
        <p:spPr>
          <a:xfrm>
            <a:off x="8748464" y="3194686"/>
            <a:ext cx="215083" cy="205893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hlinkClick r:id="rId5" action="ppaction://hlinksldjump"/>
          </p:cNvPr>
          <p:cNvSpPr/>
          <p:nvPr/>
        </p:nvSpPr>
        <p:spPr>
          <a:xfrm>
            <a:off x="8758298" y="4253120"/>
            <a:ext cx="215083" cy="20589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hlinkClick r:id="rId6" action="ppaction://hlinksldjump"/>
          </p:cNvPr>
          <p:cNvSpPr/>
          <p:nvPr/>
        </p:nvSpPr>
        <p:spPr>
          <a:xfrm>
            <a:off x="8784468" y="4869160"/>
            <a:ext cx="188913" cy="19326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hlinkClick r:id="rId7" action="ppaction://hlinksldjump"/>
          </p:cNvPr>
          <p:cNvSpPr/>
          <p:nvPr/>
        </p:nvSpPr>
        <p:spPr>
          <a:xfrm>
            <a:off x="8758298" y="3964205"/>
            <a:ext cx="180020" cy="183584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hlinkClick r:id="rId8" action="ppaction://hlinksldjump"/>
          </p:cNvPr>
          <p:cNvSpPr/>
          <p:nvPr/>
        </p:nvSpPr>
        <p:spPr>
          <a:xfrm>
            <a:off x="8728499" y="2550544"/>
            <a:ext cx="163981" cy="230384"/>
          </a:xfrm>
          <a:prstGeom prst="ellipse">
            <a:avLst/>
          </a:prstGeom>
          <a:noFill/>
          <a:ln w="60325">
            <a:solidFill>
              <a:srgbClr val="66FF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hlinkClick r:id="rId9" action="ppaction://hlinksldjump"/>
          </p:cNvPr>
          <p:cNvSpPr/>
          <p:nvPr/>
        </p:nvSpPr>
        <p:spPr>
          <a:xfrm>
            <a:off x="467544" y="3390300"/>
            <a:ext cx="188913" cy="193266"/>
          </a:xfrm>
          <a:prstGeom prst="ellipse">
            <a:avLst/>
          </a:prstGeom>
          <a:solidFill>
            <a:srgbClr val="FFFFCC"/>
          </a:solidFill>
          <a:ln w="254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hlinkClick r:id="rId6" action="ppaction://hlinksldjump"/>
          </p:cNvPr>
          <p:cNvSpPr/>
          <p:nvPr/>
        </p:nvSpPr>
        <p:spPr>
          <a:xfrm>
            <a:off x="467544" y="4027822"/>
            <a:ext cx="188913" cy="19326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hlinkClick r:id="rId6" action="ppaction://hlinksldjump"/>
          </p:cNvPr>
          <p:cNvSpPr/>
          <p:nvPr/>
        </p:nvSpPr>
        <p:spPr>
          <a:xfrm>
            <a:off x="494655" y="4819910"/>
            <a:ext cx="188913" cy="193266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859011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512" y="961208"/>
            <a:ext cx="8856984" cy="5204096"/>
          </a:xfrm>
        </p:spPr>
        <p:txBody>
          <a:bodyPr>
            <a:noAutofit/>
          </a:bodyPr>
          <a:lstStyle/>
          <a:p>
            <a:r>
              <a:rPr lang="da-DK" sz="2000" dirty="0" smtClean="0"/>
              <a:t>To metoder til at måle oktantal i benzin.                                                                Har den ene metode tendens til højere værdier end den anden? </a:t>
            </a:r>
          </a:p>
          <a:p>
            <a:r>
              <a:rPr lang="da-DK" sz="2000" dirty="0" smtClean="0"/>
              <a:t>Erfaringen viser, at der er stor variation på to prøver med samme oktantal, uanset målemetode.                                                                                                           To blandinger på angiveligt 95 oktan kan have forskelligt oktantal i virkeligheden</a:t>
            </a:r>
          </a:p>
          <a:p>
            <a:r>
              <a:rPr lang="da-DK" sz="2000" dirty="0" smtClean="0"/>
              <a:t>Derfor er fokus i </a:t>
            </a:r>
            <a:r>
              <a:rPr lang="da-DK" sz="2000" b="1" dirty="0" smtClean="0">
                <a:solidFill>
                  <a:srgbClr val="3333CC"/>
                </a:solidFill>
              </a:rPr>
              <a:t>parret </a:t>
            </a:r>
            <a:r>
              <a:rPr lang="da-DK" sz="2000" b="1" i="1" dirty="0" smtClean="0">
                <a:solidFill>
                  <a:srgbClr val="3333CC"/>
                </a:solidFill>
              </a:rPr>
              <a:t>t</a:t>
            </a:r>
            <a:r>
              <a:rPr lang="da-DK" sz="2000" b="1" dirty="0" smtClean="0">
                <a:solidFill>
                  <a:srgbClr val="3333CC"/>
                </a:solidFill>
              </a:rPr>
              <a:t>-test </a:t>
            </a:r>
            <a:r>
              <a:rPr lang="da-DK" sz="2000" dirty="0" smtClean="0"/>
              <a:t>på, </a:t>
            </a:r>
            <a:r>
              <a:rPr lang="da-DK" sz="2000" dirty="0" smtClean="0">
                <a:solidFill>
                  <a:srgbClr val="3333CC"/>
                </a:solidFill>
              </a:rPr>
              <a:t>om der er forskel på metoderne</a:t>
            </a:r>
            <a:r>
              <a:rPr lang="da-DK" sz="2000" dirty="0" smtClean="0"/>
              <a:t>, ikke hvilken der er tættest på den angivne værdi</a:t>
            </a:r>
          </a:p>
          <a:p>
            <a:pPr marL="0" indent="0">
              <a:buNone/>
            </a:pPr>
            <a:endParaRPr lang="da-DK" sz="2000" dirty="0" smtClean="0"/>
          </a:p>
          <a:p>
            <a:r>
              <a:rPr lang="da-DK" sz="2000" dirty="0" smtClean="0"/>
              <a:t>Stikprøve på 32 benzinblandinger</a:t>
            </a:r>
          </a:p>
          <a:p>
            <a:r>
              <a:rPr lang="da-DK" sz="2000" dirty="0" smtClean="0"/>
              <a:t>Man kunne have delt stikprøven op og målt 16 blandinger med </a:t>
            </a:r>
            <a:r>
              <a:rPr lang="da-DK" sz="2000" dirty="0"/>
              <a:t>metode 1 </a:t>
            </a:r>
            <a:r>
              <a:rPr lang="da-DK" sz="2000" dirty="0" smtClean="0"/>
              <a:t>og resten med metode 2, og så sammenlignet de to stikprøve-middelværdier</a:t>
            </a:r>
          </a:p>
          <a:p>
            <a:r>
              <a:rPr lang="da-DK" sz="2000" dirty="0" smtClean="0"/>
              <a:t>I stedet deler man hver blanding op i to halvdele og måler hver halvdel med hver sin metode. Dermed er vi sikker på, at hvert par af blandinger er ens. Vi fjerner ‘støjen’ fra  populationen</a:t>
            </a:r>
          </a:p>
          <a:p>
            <a:r>
              <a:rPr lang="da-DK" sz="2000" dirty="0" smtClean="0"/>
              <a:t>32 parvise observationer, der er afhængige – vi ser på forskellen</a:t>
            </a:r>
            <a:endParaRPr lang="da-DK" sz="20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180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676456" cy="561662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a-DK" dirty="0" smtClean="0"/>
                  <a:t>Stikprøve med </a:t>
                </a:r>
                <a:r>
                  <a:rPr lang="da-DK" i="1" dirty="0" smtClean="0"/>
                  <a:t>n</a:t>
                </a:r>
                <a:r>
                  <a:rPr lang="da-DK" dirty="0" smtClean="0"/>
                  <a:t> observationer opdelt i halve</a:t>
                </a:r>
              </a:p>
              <a:p>
                <a:pPr marL="0" indent="0">
                  <a:buNone/>
                </a:pPr>
                <a:r>
                  <a:rPr lang="da-DK" dirty="0"/>
                  <a:t> </a:t>
                </a:r>
                <a:r>
                  <a:rPr lang="da-DK" dirty="0" smtClean="0"/>
                  <a:t>    Hver halvdel er klart afhængig af den anden</a:t>
                </a:r>
              </a:p>
              <a:p>
                <a:pPr marL="0" indent="0">
                  <a:buNone/>
                </a:pPr>
                <a:endParaRPr lang="da-DK" dirty="0" smtClean="0"/>
              </a:p>
              <a:p>
                <a:r>
                  <a:rPr lang="da-DK" dirty="0" smtClean="0"/>
                  <a:t>Måling af den </a:t>
                </a:r>
                <a:r>
                  <a:rPr lang="da-DK" i="1" dirty="0" err="1" smtClean="0"/>
                  <a:t>i</a:t>
                </a:r>
                <a:r>
                  <a:rPr lang="da-DK" dirty="0" err="1" smtClean="0"/>
                  <a:t>’te</a:t>
                </a:r>
                <a:r>
                  <a:rPr lang="da-DK" dirty="0" smtClean="0"/>
                  <a:t> observation med metode 1 giver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1,</m:t>
                        </m:r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og metode 2 giver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  <m:r>
                          <a:rPr lang="da-DK" i="1">
                            <a:latin typeface="Cambria Math"/>
                          </a:rPr>
                          <m:t>,</m:t>
                        </m:r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. Vi ser på forskellene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1,</m:t>
                        </m:r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  <m:r>
                          <a:rPr lang="da-DK" i="1">
                            <a:latin typeface="Cambria Math"/>
                          </a:rPr>
                          <m:t>,</m:t>
                        </m:r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</a:rPr>
                      <m:t>𝑖</m:t>
                    </m:r>
                    <m:r>
                      <a:rPr lang="da-DK" b="0" i="1" smtClean="0">
                        <a:latin typeface="Cambria Math"/>
                      </a:rPr>
                      <m:t>=1,…, </m:t>
                    </m:r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 smtClean="0"/>
                  <a:t> </a:t>
                </a:r>
                <a:endParaRPr lang="da-DK" dirty="0"/>
              </a:p>
              <a:p>
                <a:endParaRPr lang="da-DK" dirty="0" smtClean="0"/>
              </a:p>
              <a:p>
                <a:r>
                  <a:rPr lang="da-DK" dirty="0" smtClean="0"/>
                  <a:t>Middelværdi af de </a:t>
                </a:r>
                <a:r>
                  <a:rPr lang="da-DK" i="1" dirty="0" smtClean="0"/>
                  <a:t>n </a:t>
                </a:r>
                <a:r>
                  <a:rPr lang="da-DK" dirty="0" smtClean="0"/>
                  <a:t>observationer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da-DK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box>
                  </m:oMath>
                </a14:m>
                <a:r>
                  <a:rPr lang="da-DK" dirty="0" smtClean="0"/>
                  <a:t> er vores estimat for middelværdien af populationen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da-DK" dirty="0" smtClean="0"/>
                  <a:t> (delta), hvor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endParaRPr lang="da-DK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da-DK" dirty="0" smtClean="0"/>
                  <a:t> er en </a:t>
                </a:r>
                <a:r>
                  <a:rPr lang="da-DK" dirty="0" err="1" smtClean="0"/>
                  <a:t>unbiased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estimator</a:t>
                </a:r>
                <a:r>
                  <a:rPr lang="da-DK" dirty="0" smtClean="0"/>
                  <a:t> for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da-DK" dirty="0" smtClean="0"/>
                  <a:t> (kan man vise):  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da-DK" dirty="0" smtClean="0"/>
              </a:p>
              <a:p>
                <a:endParaRPr lang="da-DK" dirty="0" smtClean="0"/>
              </a:p>
              <a:p>
                <a:r>
                  <a:rPr lang="da-DK" dirty="0" smtClean="0"/>
                  <a:t>Stikprøve-variansen for måleforskellene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da-DK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:                                   </a:t>
                </a:r>
                <a:br>
                  <a:rPr lang="da-DK" dirty="0" smtClean="0"/>
                </a:br>
                <a:r>
                  <a:rPr lang="da-DK" sz="1200" dirty="0" smtClean="0"/>
                  <a:t> </a:t>
                </a:r>
                <a:r>
                  <a:rPr lang="da-DK" dirty="0"/>
                  <a:t/>
                </a:r>
                <a:br>
                  <a:rPr lang="da-DK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a-DK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da-DK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i="1">
                            <a:latin typeface="Cambria Math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sz="24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a-DK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a-DK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400" i="1"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a-D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a-DK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sz="24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a-DK" sz="24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a-D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4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a-DK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da-DK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da-DK" sz="2400" i="1">
                            <a:latin typeface="Cambria Math"/>
                          </a:rPr>
                          <m:t>𝑛</m:t>
                        </m:r>
                        <m:r>
                          <a:rPr lang="da-DK" sz="2400" i="1">
                            <a:latin typeface="Cambria Math"/>
                          </a:rPr>
                          <m:t>(</m:t>
                        </m:r>
                        <m:r>
                          <a:rPr lang="da-DK" sz="2400" i="1">
                            <a:latin typeface="Cambria Math"/>
                          </a:rPr>
                          <m:t>𝑛</m:t>
                        </m:r>
                        <m:r>
                          <a:rPr lang="da-DK" sz="2400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endParaRPr lang="da-DK" dirty="0" smtClean="0"/>
              </a:p>
              <a:p>
                <a:r>
                  <a:rPr lang="da-DK" dirty="0" smtClean="0"/>
                  <a:t>Teststørrelsen: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dirty="0" smtClean="0"/>
                  <a:t>  er </a:t>
                </a:r>
                <a:r>
                  <a:rPr lang="da-DK" i="1" dirty="0" smtClean="0"/>
                  <a:t>t</a:t>
                </a:r>
                <a:r>
                  <a:rPr lang="da-DK" dirty="0" smtClean="0"/>
                  <a:t>-fordelt med </a:t>
                </a:r>
                <a:r>
                  <a:rPr lang="da-DK" i="1" dirty="0" smtClean="0"/>
                  <a:t>n</a:t>
                </a:r>
                <a:r>
                  <a:rPr lang="da-DK" dirty="0" smtClean="0"/>
                  <a:t>-1 frihedsgrader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676456" cy="5616624"/>
              </a:xfrm>
              <a:blipFill>
                <a:blip r:embed="rId3"/>
                <a:stretch>
                  <a:fillRect l="-772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  <p:sp>
        <p:nvSpPr>
          <p:cNvPr id="6" name="Ellipse 5">
            <a:hlinkClick r:id="rId4" action="ppaction://hlinksldjump"/>
          </p:cNvPr>
          <p:cNvSpPr/>
          <p:nvPr/>
        </p:nvSpPr>
        <p:spPr>
          <a:xfrm>
            <a:off x="8599739" y="6062990"/>
            <a:ext cx="188913" cy="193266"/>
          </a:xfrm>
          <a:prstGeom prst="ellipse">
            <a:avLst/>
          </a:prstGeom>
          <a:solidFill>
            <a:srgbClr val="FFFFC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96752"/>
            <a:ext cx="75914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9" y="4365104"/>
            <a:ext cx="5391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9532" y="1124744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2" name="Ellipse 1">
            <a:hlinkClick r:id="rId5" action="ppaction://hlinksldjump"/>
          </p:cNvPr>
          <p:cNvSpPr/>
          <p:nvPr/>
        </p:nvSpPr>
        <p:spPr>
          <a:xfrm>
            <a:off x="8486721" y="5229200"/>
            <a:ext cx="189735" cy="206201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347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7544" y="1129829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b="3237"/>
          <a:stretch/>
        </p:blipFill>
        <p:spPr bwMode="auto">
          <a:xfrm>
            <a:off x="930349" y="1678193"/>
            <a:ext cx="7458075" cy="383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67544" y="1052736"/>
                <a:ext cx="7056784" cy="463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 ønskes signifikansniveau på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056784" cy="463996"/>
              </a:xfrm>
              <a:prstGeom prst="rect">
                <a:avLst/>
              </a:prstGeom>
              <a:blipFill>
                <a:blip r:embed="rId4"/>
                <a:stretch>
                  <a:fillRect l="-951" t="-789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forbindelse 4"/>
          <p:cNvCxnSpPr/>
          <p:nvPr/>
        </p:nvCxnSpPr>
        <p:spPr>
          <a:xfrm>
            <a:off x="323528" y="2636912"/>
            <a:ext cx="93610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6569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7544" y="1129829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b="3237"/>
          <a:stretch/>
        </p:blipFill>
        <p:spPr bwMode="auto">
          <a:xfrm>
            <a:off x="930349" y="1678193"/>
            <a:ext cx="7458075" cy="383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67544" y="1052736"/>
                <a:ext cx="7056784" cy="463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 ønskes signifikansniveau på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056784" cy="463996"/>
              </a:xfrm>
              <a:prstGeom prst="rect">
                <a:avLst/>
              </a:prstGeom>
              <a:blipFill>
                <a:blip r:embed="rId4"/>
                <a:stretch>
                  <a:fillRect l="-951" t="-789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23838"/>
            <a:ext cx="4981575" cy="641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/>
          <p:nvPr/>
        </p:nvSpPr>
        <p:spPr>
          <a:xfrm>
            <a:off x="5652120" y="260649"/>
            <a:ext cx="432048" cy="6336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9"/>
          <p:cNvSpPr/>
          <p:nvPr/>
        </p:nvSpPr>
        <p:spPr>
          <a:xfrm>
            <a:off x="2195736" y="6021288"/>
            <a:ext cx="4752528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3621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4.15 (Måling af oktan i benzin</a:t>
            </a:r>
            <a:r>
              <a:rPr lang="da-DK" sz="3200" dirty="0" smtClean="0"/>
              <a:t>)  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7544" y="1129829"/>
            <a:ext cx="84249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894144"/>
                <a:ext cx="8820472" cy="1512168"/>
              </a:xfrm>
            </p:spPr>
            <p:txBody>
              <a:bodyPr/>
              <a:lstStyle/>
              <a:p>
                <a:r>
                  <a:rPr lang="da-DK" sz="2000" dirty="0" smtClean="0"/>
                  <a:t>I </a:t>
                </a:r>
                <a:r>
                  <a:rPr lang="da-DK" sz="2000" dirty="0" err="1" smtClean="0"/>
                  <a:t>Appendix</a:t>
                </a:r>
                <a:r>
                  <a:rPr lang="da-DK" sz="2000" dirty="0" smtClean="0"/>
                  <a:t> tabel 2 findes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𝑛</m:t>
                        </m:r>
                        <m:r>
                          <a:rPr lang="da-DK" sz="2000" b="0" i="1" smtClean="0">
                            <a:latin typeface="Cambria Math"/>
                          </a:rPr>
                          <m:t>−1,</m:t>
                        </m:r>
                        <m:f>
                          <m:fPr>
                            <m:type m:val="lin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a-DK" sz="2000" dirty="0"/>
                  <a:t> som </a:t>
                </a:r>
                <a:r>
                  <a:rPr lang="da-DK" sz="2000" dirty="0" smtClean="0"/>
                  <a:t>række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, kolonne  </a:t>
                </a:r>
                <a14:m>
                  <m:oMath xmlns:m="http://schemas.openxmlformats.org/officeDocument/2006/math">
                    <m:r>
                      <a:rPr lang="da-DK" sz="2000" b="0" i="0" smtClean="0">
                        <a:latin typeface="Cambria Math"/>
                      </a:rPr>
                      <m:t>(</m:t>
                    </m:r>
                    <m:r>
                      <a:rPr lang="da-DK" sz="2000" b="0" i="1" smtClean="0">
                        <a:latin typeface="Cambria Math"/>
                      </a:rPr>
                      <m:t>1−</m:t>
                    </m:r>
                    <m:f>
                      <m:fPr>
                        <m:type m:val="lin"/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2) </m:t>
                        </m:r>
                      </m:den>
                    </m:f>
                  </m:oMath>
                </a14:m>
                <a:endParaRPr lang="da-DK" sz="2000" dirty="0" smtClean="0"/>
              </a:p>
              <a:p>
                <a:r>
                  <a:rPr lang="da-DK" sz="2000" dirty="0" smtClean="0"/>
                  <a:t>I </a:t>
                </a:r>
                <a:r>
                  <a:rPr lang="da-DK" sz="2000" dirty="0" err="1" smtClean="0"/>
                  <a:t>MatLab</a:t>
                </a:r>
                <a:r>
                  <a:rPr lang="da-DK" sz="2000" dirty="0" smtClean="0"/>
                  <a:t> findes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</a:rPr>
                          <m:t>−1,</m:t>
                        </m:r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som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tinv</m:t>
                    </m:r>
                    <m:r>
                      <a:rPr lang="da-DK" sz="2000" i="1">
                        <a:latin typeface="Cambria Math"/>
                      </a:rPr>
                      <m:t>(1−</m:t>
                    </m:r>
                    <m:f>
                      <m:fPr>
                        <m:type m:val="lin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2,</m:t>
                        </m:r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</a:rPr>
                          <m:t>−1)=−</m:t>
                        </m:r>
                        <m:r>
                          <m:rPr>
                            <m:nor/>
                          </m:rPr>
                          <a:rPr lang="da-DK" sz="2000">
                            <a:latin typeface="Cambria Math"/>
                          </a:rPr>
                          <m:t>tinv</m:t>
                        </m:r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</a:rPr>
                              <m:t>2,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−1) </m:t>
                            </m:r>
                          </m:den>
                        </m:f>
                      </m:den>
                    </m:f>
                  </m:oMath>
                </a14:m>
                <a:endParaRPr lang="da-DK" sz="2000" dirty="0" smtClean="0"/>
              </a:p>
              <a:p>
                <a:r>
                  <a:rPr lang="da-DK" sz="2000" dirty="0" smtClean="0"/>
                  <a:t>I </a:t>
                </a:r>
                <a:r>
                  <a:rPr lang="da-DK" sz="2000" dirty="0" err="1" smtClean="0"/>
                  <a:t>MatLab</a:t>
                </a:r>
                <a:r>
                  <a:rPr lang="da-DK" sz="2000" dirty="0" smtClean="0"/>
                  <a:t> kan vi regne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31,0.0</m:t>
                        </m:r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  <m:r>
                          <a:rPr lang="da-DK" sz="20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da-DK" sz="2000" dirty="0" smtClean="0"/>
                  <a:t> ud præcist: </a:t>
                </a:r>
                <a:br>
                  <a:rPr lang="da-DK" sz="2000" dirty="0" smtClean="0"/>
                </a:br>
                <a:r>
                  <a:rPr lang="da-DK" sz="20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31,0.0</m:t>
                        </m:r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  <m:r>
                          <a:rPr lang="da-DK" sz="20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da-DK" sz="2000"/>
                      <m:t>inv</m:t>
                    </m:r>
                    <m:r>
                      <m:rPr>
                        <m:nor/>
                      </m:rPr>
                      <a:rPr lang="da-DK" sz="2000"/>
                      <m:t>(0.995,31)</m:t>
                    </m:r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da-DK" sz="2000"/>
                      <m:t>inv</m:t>
                    </m:r>
                    <m:r>
                      <m:rPr>
                        <m:nor/>
                      </m:rPr>
                      <a:rPr lang="da-DK" sz="2000"/>
                      <m:t>(0.005,31)</m:t>
                    </m:r>
                    <m:r>
                      <a:rPr lang="da-DK" sz="2000" i="1" smtClean="0">
                        <a:latin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=2.744</m:t>
                    </m:r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894144"/>
                <a:ext cx="8820472" cy="1512168"/>
              </a:xfrm>
              <a:blipFill>
                <a:blip r:embed="rId3"/>
                <a:stretch>
                  <a:fillRect l="-622" t="-30645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2"/>
              <p:cNvSpPr txBox="1"/>
              <p:nvPr/>
            </p:nvSpPr>
            <p:spPr>
              <a:xfrm>
                <a:off x="4141564" y="4442014"/>
                <a:ext cx="1169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&gt;2.750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Tekstfel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64" y="4442014"/>
                <a:ext cx="1169616" cy="276999"/>
              </a:xfrm>
              <a:prstGeom prst="rect">
                <a:avLst/>
              </a:prstGeom>
              <a:blipFill>
                <a:blip r:embed="rId4"/>
                <a:stretch>
                  <a:fillRect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003960"/>
            <a:ext cx="7296150" cy="3352800"/>
          </a:xfrm>
          <a:prstGeom prst="rect">
            <a:avLst/>
          </a:prstGeom>
        </p:spPr>
      </p:pic>
      <p:cxnSp>
        <p:nvCxnSpPr>
          <p:cNvPr id="11" name="Lige pilforbindelse 10"/>
          <p:cNvCxnSpPr/>
          <p:nvPr/>
        </p:nvCxnSpPr>
        <p:spPr>
          <a:xfrm>
            <a:off x="419387" y="1988840"/>
            <a:ext cx="5522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3558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11716</TotalTime>
  <Words>3389</Words>
  <Application>Microsoft Office PowerPoint</Application>
  <PresentationFormat>Skærmshow (4:3)</PresentationFormat>
  <Paragraphs>327</Paragraphs>
  <Slides>39</Slides>
  <Notes>35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14. Parret t-test og test for varianser</vt:lpstr>
      <vt:lpstr>I dag</vt:lpstr>
      <vt:lpstr>Oversigt over hypotesetests</vt:lpstr>
      <vt:lpstr>Eksempel 4.15 (Måling af oktan i benzin)</vt:lpstr>
      <vt:lpstr>Eksempel 4.15 (Måling af oktan i benzin)   fortsat</vt:lpstr>
      <vt:lpstr>Eksempel 4.15 (Måling af oktan i benzin)   fortsat</vt:lpstr>
      <vt:lpstr>Eksempel 4.15 (Måling af oktan i benzin)   fortsat</vt:lpstr>
      <vt:lpstr>Eksempel 4.15 (Måling af oktan i benzin)   fortsat</vt:lpstr>
      <vt:lpstr>Eksempel 4.15 (Måling af oktan i benzin)   fortsat</vt:lpstr>
      <vt:lpstr>Eksempel 4.15 (Måling af oktan i benzin)   fortsat</vt:lpstr>
      <vt:lpstr>Eksempel 4.15 (Måling af oktan i benzin)   fortsat</vt:lpstr>
      <vt:lpstr>Eksempel 4.15 (Måling af oktan i benzin)   fortsat</vt:lpstr>
      <vt:lpstr>Eksempel 4.15 (Måling af oktan i benzin)   fortsat</vt:lpstr>
      <vt:lpstr>PowerPoint-præsentation</vt:lpstr>
      <vt:lpstr>Hypotesetest på varians</vt:lpstr>
      <vt:lpstr>χ^2- fordelingen</vt:lpstr>
      <vt:lpstr>χ^2- fordelingen</vt:lpstr>
      <vt:lpstr>χ^2- fordelingen</vt:lpstr>
      <vt:lpstr>Beregning af konfidensinterval</vt:lpstr>
      <vt:lpstr>Beregning af konfidensinterval   fortsat </vt:lpstr>
      <vt:lpstr>Eks. 4.18 (Varians i leverance af pigment)</vt:lpstr>
      <vt:lpstr>Eks. 4.18 (Varians i leverance af pigment) fortsat   </vt:lpstr>
      <vt:lpstr>Eks. 4.18 (Varians i leverance af pigment) fortsat   </vt:lpstr>
      <vt:lpstr>Eks. 4.18 (Varians i leverance af pigment) fortsat   </vt:lpstr>
      <vt:lpstr>Eks. 4.18 (Varians i leverance af pigment) fortsat   </vt:lpstr>
      <vt:lpstr>Eks. 4.18 (Varians i leverance af pigment) fortsat   </vt:lpstr>
      <vt:lpstr>PowerPoint-præsentation</vt:lpstr>
      <vt:lpstr>Hypotesetest for varians i to stikprøver</vt:lpstr>
      <vt:lpstr>F-fordelingen</vt:lpstr>
      <vt:lpstr>Eksempel 4.19 (Varians i plastik)</vt:lpstr>
      <vt:lpstr>Eksempel 4.19 (Varians i plastik)   fortsat</vt:lpstr>
      <vt:lpstr>Eksempel 4.19 (Varians i plastik)   fortsat</vt:lpstr>
      <vt:lpstr>Eksempel 4.19 (Varians i plastik)   fortsat</vt:lpstr>
      <vt:lpstr>Eksempel 4.19 (Varians i plastik)   fortsat</vt:lpstr>
      <vt:lpstr>Eksempel 4.19 (Varians i plastik)   fortsat</vt:lpstr>
      <vt:lpstr>Opgaver L14</vt:lpstr>
      <vt:lpstr>PowerPoint-præsentation</vt:lpstr>
      <vt:lpstr>PowerPoint-præsentation</vt:lpstr>
      <vt:lpstr>Oversigt over hypotesetests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1328</cp:revision>
  <cp:lastPrinted>2020-02-06T09:37:24Z</cp:lastPrinted>
  <dcterms:created xsi:type="dcterms:W3CDTF">2011-04-01T12:21:13Z</dcterms:created>
  <dcterms:modified xsi:type="dcterms:W3CDTF">2022-10-30T15:34:43Z</dcterms:modified>
</cp:coreProperties>
</file>