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35" r:id="rId2"/>
    <p:sldId id="421" r:id="rId3"/>
    <p:sldId id="423" r:id="rId4"/>
    <p:sldId id="425" r:id="rId5"/>
    <p:sldId id="427" r:id="rId6"/>
    <p:sldId id="431" r:id="rId7"/>
    <p:sldId id="465" r:id="rId8"/>
    <p:sldId id="430" r:id="rId9"/>
    <p:sldId id="468" r:id="rId10"/>
    <p:sldId id="424" r:id="rId11"/>
    <p:sldId id="432" r:id="rId12"/>
    <p:sldId id="469" r:id="rId13"/>
    <p:sldId id="357" r:id="rId14"/>
    <p:sldId id="436" r:id="rId15"/>
    <p:sldId id="438" r:id="rId16"/>
    <p:sldId id="476" r:id="rId17"/>
    <p:sldId id="441" r:id="rId18"/>
    <p:sldId id="437" r:id="rId19"/>
    <p:sldId id="443" r:id="rId20"/>
    <p:sldId id="444" r:id="rId21"/>
    <p:sldId id="470" r:id="rId22"/>
    <p:sldId id="447" r:id="rId23"/>
    <p:sldId id="448" r:id="rId24"/>
    <p:sldId id="455" r:id="rId25"/>
    <p:sldId id="453" r:id="rId26"/>
    <p:sldId id="456" r:id="rId27"/>
    <p:sldId id="452" r:id="rId28"/>
    <p:sldId id="457" r:id="rId29"/>
    <p:sldId id="458" r:id="rId30"/>
    <p:sldId id="459" r:id="rId31"/>
    <p:sldId id="462" r:id="rId32"/>
    <p:sldId id="473" r:id="rId33"/>
    <p:sldId id="471" r:id="rId34"/>
    <p:sldId id="472" r:id="rId35"/>
  </p:sldIdLst>
  <p:sldSz cx="12192000" cy="6858000"/>
  <p:notesSz cx="6805613" cy="994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8825F486-7BED-4D60-8296-64739C9072E1}">
          <p14:sldIdLst>
            <p14:sldId id="335"/>
            <p14:sldId id="421"/>
            <p14:sldId id="423"/>
            <p14:sldId id="425"/>
            <p14:sldId id="427"/>
            <p14:sldId id="431"/>
            <p14:sldId id="465"/>
            <p14:sldId id="430"/>
            <p14:sldId id="468"/>
            <p14:sldId id="424"/>
            <p14:sldId id="432"/>
            <p14:sldId id="469"/>
            <p14:sldId id="357"/>
            <p14:sldId id="436"/>
            <p14:sldId id="438"/>
            <p14:sldId id="476"/>
            <p14:sldId id="441"/>
            <p14:sldId id="437"/>
            <p14:sldId id="443"/>
            <p14:sldId id="444"/>
            <p14:sldId id="470"/>
            <p14:sldId id="447"/>
            <p14:sldId id="448"/>
            <p14:sldId id="455"/>
            <p14:sldId id="453"/>
            <p14:sldId id="456"/>
            <p14:sldId id="452"/>
            <p14:sldId id="457"/>
            <p14:sldId id="458"/>
            <p14:sldId id="459"/>
            <p14:sldId id="462"/>
            <p14:sldId id="473"/>
            <p14:sldId id="471"/>
            <p14:sldId id="4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66FF"/>
    <a:srgbClr val="F5F5F5"/>
    <a:srgbClr val="EFF5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4293B-D972-4BA5-80E8-94D8F17AF4B7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49F3-F030-4301-90AD-DCFEF5C15E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44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48AC-3ABD-4678-9033-4B7BAB775C9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3468-26AC-4337-9EF2-A6A8D0C60A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5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43468-26AC-4337-9EF2-A6A8D0C60A7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40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ULH – MPE - AU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MTMEMAT1</a:t>
            </a:r>
          </a:p>
          <a:p>
            <a:endParaRPr lang="en-US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5EF-BC52-4A90-80C5-E901A7AF3F7A}" type="slidenum">
              <a:rPr lang="en-US" smtClean="0"/>
              <a:pPr/>
              <a:t>‹nr.›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0562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smtClean="0"/>
              <a:t>Klik for at redigere i master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46570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smtClean="0"/>
              <a:t>Rediger typografien i masterens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4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6.png"/><Relationship Id="rId7" Type="http://schemas.openxmlformats.org/officeDocument/2006/relationships/image" Target="../media/image3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10.png"/><Relationship Id="rId4" Type="http://schemas.openxmlformats.org/officeDocument/2006/relationships/image" Target="../media/image2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09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310.png"/><Relationship Id="rId7" Type="http://schemas.openxmlformats.org/officeDocument/2006/relationships/image" Target="../media/image6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0.png"/><Relationship Id="rId5" Type="http://schemas.openxmlformats.org/officeDocument/2006/relationships/image" Target="../media/image40.png"/><Relationship Id="rId4" Type="http://schemas.openxmlformats.org/officeDocument/2006/relationships/image" Target="../media/image410.png"/><Relationship Id="rId9" Type="http://schemas.openxmlformats.org/officeDocument/2006/relationships/image" Target="../media/image1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8836" y="226579"/>
            <a:ext cx="10734964" cy="1205057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 smtClean="0"/>
              <a:t>Vector</a:t>
            </a:r>
            <a:r>
              <a:rPr lang="da-DK" sz="3200" dirty="0" smtClean="0"/>
              <a:t> </a:t>
            </a:r>
            <a:r>
              <a:rPr lang="da-DK" sz="3200" dirty="0" err="1"/>
              <a:t>C</a:t>
            </a:r>
            <a:r>
              <a:rPr lang="da-DK" sz="3200" dirty="0" err="1" smtClean="0"/>
              <a:t>alculus</a:t>
            </a:r>
            <a:r>
              <a:rPr lang="da-DK" sz="3200" dirty="0" smtClean="0"/>
              <a:t> &amp; </a:t>
            </a:r>
            <a:r>
              <a:rPr lang="da-DK" sz="3200" dirty="0" err="1" smtClean="0"/>
              <a:t>Vector</a:t>
            </a:r>
            <a:r>
              <a:rPr lang="da-DK" sz="3200" dirty="0" smtClean="0"/>
              <a:t> Integral </a:t>
            </a:r>
            <a:r>
              <a:rPr lang="da-DK" sz="3200" dirty="0" err="1" smtClean="0"/>
              <a:t>Calculus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Pladsholder til tekst 2"/>
          <p:cNvSpPr txBox="1">
            <a:spLocks/>
          </p:cNvSpPr>
          <p:nvPr/>
        </p:nvSpPr>
        <p:spPr>
          <a:xfrm>
            <a:off x="728518" y="1569033"/>
            <a:ext cx="10515600" cy="4787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400" dirty="0" smtClean="0">
                <a:latin typeface="+mj-lt"/>
              </a:rPr>
              <a:t>  </a:t>
            </a:r>
            <a:endParaRPr lang="da-DK" dirty="0">
              <a:latin typeface="+mj-lt"/>
            </a:endParaRPr>
          </a:p>
          <a:p>
            <a:pPr marL="0" indent="0" algn="ctr">
              <a:buNone/>
            </a:pPr>
            <a:r>
              <a:rPr lang="da-DK" alt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lang="da-DK" alt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algn="ctr">
              <a:buNone/>
            </a:pPr>
            <a:endParaRPr lang="da-DK" altLang="da-D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a-DK" alt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The </a:t>
            </a:r>
            <a:r>
              <a:rPr lang="da-DK" altLang="da-D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curl</a:t>
            </a:r>
            <a:r>
              <a:rPr lang="da-DK" alt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rotation of a </a:t>
            </a:r>
            <a:r>
              <a:rPr lang="da-DK" altLang="da-D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endParaRPr lang="da-DK" altLang="da-D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a-DK" alt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a-DK" altLang="da-DK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da-DK" altLang="da-D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Integral </a:t>
            </a:r>
            <a:r>
              <a:rPr lang="da-DK" altLang="da-D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da-DK" altLang="da-DK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alculus</a:t>
            </a:r>
            <a:r>
              <a:rPr lang="da-DK" altLang="da-D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da-DK" alt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Line integrals</a:t>
            </a:r>
          </a:p>
          <a:p>
            <a:pPr marL="0" indent="0">
              <a:buNone/>
            </a:pPr>
            <a:r>
              <a:rPr lang="da-DK" alt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Path </a:t>
            </a:r>
            <a:r>
              <a:rPr lang="da-DK" altLang="da-D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independence</a:t>
            </a:r>
            <a:r>
              <a:rPr lang="da-DK" alt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line integrals</a:t>
            </a:r>
          </a:p>
          <a:p>
            <a:pPr marL="0" indent="0">
              <a:buNone/>
            </a:pPr>
            <a:endParaRPr lang="da-DK" altLang="da-D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da-DK" altLang="da-DK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334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smtClean="0"/>
              <a:t>Line integral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248352" y="1060374"/>
                <a:ext cx="9960899" cy="1574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 smtClean="0">
                    <a:latin typeface="+mj-lt"/>
                  </a:rPr>
                  <a:t>Ordinary definite integral:		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200" dirty="0" smtClean="0">
                  <a:latin typeface="+mj-lt"/>
                </a:endParaRPr>
              </a:p>
              <a:p>
                <a:endParaRPr lang="en-US" sz="2200" dirty="0" smtClean="0">
                  <a:latin typeface="+mj-lt"/>
                </a:endParaRPr>
              </a:p>
              <a:p>
                <a:r>
                  <a:rPr lang="en-US" sz="2200" dirty="0">
                    <a:latin typeface="+mj-lt"/>
                  </a:rPr>
                  <a:t>w</a:t>
                </a:r>
                <a:r>
                  <a:rPr lang="en-US" sz="2200" dirty="0" smtClean="0">
                    <a:latin typeface="+mj-lt"/>
                  </a:rPr>
                  <a:t>here the function </a:t>
                </a:r>
                <a:r>
                  <a:rPr lang="en-US" sz="2200" i="1" dirty="0" smtClean="0">
                    <a:latin typeface="+mj-lt"/>
                  </a:rPr>
                  <a:t>f</a:t>
                </a:r>
                <a:r>
                  <a:rPr lang="en-US" sz="2200" dirty="0" smtClean="0">
                    <a:latin typeface="+mj-lt"/>
                  </a:rPr>
                  <a:t>(</a:t>
                </a:r>
                <a:r>
                  <a:rPr lang="en-US" sz="2200" i="1" dirty="0" smtClean="0">
                    <a:latin typeface="+mj-lt"/>
                  </a:rPr>
                  <a:t>x</a:t>
                </a:r>
                <a:r>
                  <a:rPr lang="en-US" sz="2200" dirty="0" smtClean="0">
                    <a:latin typeface="+mj-lt"/>
                  </a:rPr>
                  <a:t>) is the integrand and we integrate from </a:t>
                </a:r>
                <a:r>
                  <a:rPr lang="en-US" sz="2200" i="1" dirty="0" smtClean="0">
                    <a:latin typeface="+mj-lt"/>
                  </a:rPr>
                  <a:t>a</a:t>
                </a:r>
                <a:r>
                  <a:rPr lang="en-US" sz="2200" dirty="0" smtClean="0">
                    <a:latin typeface="+mj-lt"/>
                  </a:rPr>
                  <a:t> to </a:t>
                </a:r>
                <a:r>
                  <a:rPr lang="en-US" sz="2200" i="1" dirty="0" smtClean="0">
                    <a:latin typeface="+mj-lt"/>
                  </a:rPr>
                  <a:t>b</a:t>
                </a:r>
                <a:r>
                  <a:rPr lang="en-US" sz="2200" b="1" dirty="0" smtClean="0">
                    <a:latin typeface="+mj-lt"/>
                  </a:rPr>
                  <a:t>		</a:t>
                </a:r>
              </a:p>
              <a:p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52" y="1060374"/>
                <a:ext cx="9960899" cy="1574662"/>
              </a:xfrm>
              <a:prstGeom prst="rect">
                <a:avLst/>
              </a:prstGeom>
              <a:blipFill>
                <a:blip r:embed="rId2"/>
                <a:stretch>
                  <a:fillRect l="-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ktangel 12"/>
              <p:cNvSpPr/>
              <p:nvPr/>
            </p:nvSpPr>
            <p:spPr>
              <a:xfrm>
                <a:off x="327376" y="3139461"/>
                <a:ext cx="11537248" cy="2993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 smtClean="0">
                    <a:latin typeface="+mj-lt"/>
                  </a:rPr>
                  <a:t>Line integral:</a:t>
                </a:r>
                <a:r>
                  <a:rPr lang="en-US" sz="2200" dirty="0" smtClean="0">
                    <a:latin typeface="+mj-lt"/>
                  </a:rPr>
                  <a:t>				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m:rPr>
                            <m:brk m:alnAt="23"/>
                          </m:rPr>
                          <a:rPr lang="da-DK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d>
                          <m:dPr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23"/>
                              </m:r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brk m:alnAt="23"/>
                          </m:rPr>
                          <a:rPr lang="da-DK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nary>
                  </m:oMath>
                </a14:m>
                <a:r>
                  <a:rPr lang="en-US" sz="2200" dirty="0" smtClean="0">
                    <a:latin typeface="+mj-lt"/>
                  </a:rPr>
                  <a:t>		</a:t>
                </a:r>
              </a:p>
              <a:p>
                <a:endParaRPr lang="da-DK" sz="2200" dirty="0">
                  <a:latin typeface="+mj-lt"/>
                </a:endParaRPr>
              </a:p>
              <a:p>
                <a:r>
                  <a:rPr lang="da-DK" sz="2200" dirty="0" err="1">
                    <a:latin typeface="+mj-lt"/>
                  </a:rPr>
                  <a:t>w</a:t>
                </a:r>
                <a:r>
                  <a:rPr lang="da-DK" sz="2200" dirty="0" err="1" smtClean="0">
                    <a:latin typeface="+mj-lt"/>
                  </a:rPr>
                  <a:t>here</a:t>
                </a:r>
                <a:r>
                  <a:rPr lang="da-DK" sz="2200" dirty="0" smtClean="0">
                    <a:latin typeface="+mj-lt"/>
                  </a:rPr>
                  <a:t> </a:t>
                </a:r>
              </a:p>
              <a:p>
                <a:endParaRPr lang="da-DK" sz="2200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m:rPr>
                        <m:brk m:alnAt="23"/>
                      </m:rPr>
                      <a:rPr lang="da-DK" sz="22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m:rPr>
                        <m:brk m:alnAt="23"/>
                      </m:rPr>
                      <a:rPr lang="da-DK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 is a vector field which we integrate along a curve </a:t>
                </a:r>
                <a:r>
                  <a:rPr lang="en-US" sz="2200" i="1" dirty="0" smtClean="0">
                    <a:latin typeface="+mj-lt"/>
                  </a:rPr>
                  <a:t>C</a:t>
                </a:r>
                <a:r>
                  <a:rPr lang="en-US" sz="2200" dirty="0" smtClean="0">
                    <a:latin typeface="+mj-lt"/>
                  </a:rPr>
                  <a:t> </a:t>
                </a:r>
              </a:p>
              <a:p>
                <a:r>
                  <a:rPr lang="en-US" sz="2200" i="1" dirty="0" smtClean="0">
                    <a:latin typeface="+mj-lt"/>
                  </a:rPr>
                  <a:t>C</a:t>
                </a:r>
                <a:r>
                  <a:rPr lang="en-US" sz="2200" dirty="0" smtClean="0">
                    <a:latin typeface="+mj-lt"/>
                  </a:rPr>
                  <a:t> is given </a:t>
                </a:r>
                <a:r>
                  <a:rPr lang="en-US" sz="2200" dirty="0">
                    <a:latin typeface="+mj-lt"/>
                  </a:rPr>
                  <a:t>by a parametric representation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23"/>
                          </m:rP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200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2200" dirty="0" smtClean="0">
                    <a:latin typeface="+mj-lt"/>
                  </a:rPr>
                  <a:t> denotes </a:t>
                </a:r>
                <a:r>
                  <a:rPr lang="en-US" sz="2200" dirty="0">
                    <a:latin typeface="+mj-lt"/>
                  </a:rPr>
                  <a:t>an inﬁnitesimal small vector along the curve </a:t>
                </a:r>
                <a:r>
                  <a:rPr lang="en-US" sz="2200" i="1" dirty="0" smtClean="0">
                    <a:latin typeface="+mj-lt"/>
                  </a:rPr>
                  <a:t>C</a:t>
                </a:r>
              </a:p>
              <a:p>
                <a:endParaRPr lang="en-US" sz="2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3" name="Rektange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76" y="3139461"/>
                <a:ext cx="11537248" cy="2993255"/>
              </a:xfrm>
              <a:prstGeom prst="rect">
                <a:avLst/>
              </a:prstGeom>
              <a:blipFill>
                <a:blip r:embed="rId3"/>
                <a:stretch>
                  <a:fillRect l="-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Billed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2820" y="4051300"/>
            <a:ext cx="2628900" cy="2305050"/>
          </a:xfrm>
          <a:prstGeom prst="rect">
            <a:avLst/>
          </a:prstGeom>
        </p:spPr>
      </p:pic>
      <p:sp>
        <p:nvSpPr>
          <p:cNvPr id="9" name="Tekstboks 4"/>
          <p:cNvSpPr txBox="1">
            <a:spLocks noChangeArrowheads="1"/>
          </p:cNvSpPr>
          <p:nvPr/>
        </p:nvSpPr>
        <p:spPr bwMode="auto">
          <a:xfrm rot="16200000">
            <a:off x="10256630" y="4904217"/>
            <a:ext cx="33575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Kreyszig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: Advanced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Engeneering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Mathematics</a:t>
            </a:r>
            <a:endParaRPr lang="da-DK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Billed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8126" y="1728747"/>
            <a:ext cx="2386774" cy="181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666" y="1551956"/>
            <a:ext cx="3099813" cy="150252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 smtClean="0"/>
              <a:t>Curve</a:t>
            </a:r>
            <a:r>
              <a:rPr lang="da-DK" sz="3200" dirty="0" smtClean="0"/>
              <a:t> </a:t>
            </a:r>
            <a:r>
              <a:rPr lang="da-DK" sz="3200" i="1" dirty="0" smtClean="0"/>
              <a:t>C</a:t>
            </a:r>
            <a:endParaRPr lang="en-US" sz="3200" i="1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248352" y="1060374"/>
                <a:ext cx="9960899" cy="2800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 smtClean="0">
                    <a:latin typeface="+mj-lt"/>
                  </a:rPr>
                  <a:t>Orientation of a curve </a:t>
                </a:r>
                <a:r>
                  <a:rPr lang="en-US" sz="2200" b="1" i="1" dirty="0" smtClean="0">
                    <a:latin typeface="+mj-lt"/>
                  </a:rPr>
                  <a:t>C</a:t>
                </a:r>
                <a:r>
                  <a:rPr lang="en-US" sz="2200" b="1" dirty="0" smtClean="0">
                    <a:latin typeface="+mj-lt"/>
                  </a:rPr>
                  <a:t>:		</a:t>
                </a:r>
              </a:p>
              <a:p>
                <a:r>
                  <a:rPr lang="da-DK" sz="2200" dirty="0" smtClean="0">
                    <a:latin typeface="+mj-lt"/>
                  </a:rPr>
                  <a:t>Given a </a:t>
                </a:r>
                <a:r>
                  <a:rPr lang="da-DK" sz="2200" dirty="0" err="1" smtClean="0">
                    <a:latin typeface="+mj-lt"/>
                  </a:rPr>
                  <a:t>curve</a:t>
                </a:r>
                <a:r>
                  <a:rPr lang="da-DK" sz="2200" dirty="0" smtClean="0">
                    <a:latin typeface="+mj-lt"/>
                  </a:rPr>
                  <a:t> </a:t>
                </a:r>
                <a:r>
                  <a:rPr lang="da-DK" sz="2200" i="1" dirty="0" smtClean="0">
                    <a:latin typeface="+mj-lt"/>
                  </a:rPr>
                  <a:t>C</a:t>
                </a:r>
                <a:r>
                  <a:rPr lang="da-DK" sz="2200" dirty="0" smtClean="0">
                    <a:latin typeface="+mj-lt"/>
                  </a:rPr>
                  <a:t> with a </a:t>
                </a:r>
                <a:r>
                  <a:rPr lang="en-US" sz="2200" dirty="0">
                    <a:latin typeface="+mj-lt"/>
                  </a:rPr>
                  <a:t>parametric representation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23"/>
                          </m:rP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i="1" dirty="0" smtClean="0">
                    <a:latin typeface="+mj-lt"/>
                  </a:rPr>
                  <a:t>,    a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200" i="1" dirty="0" smtClean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r>
                  <a:rPr lang="da-DK" sz="2200" dirty="0" smtClean="0">
                    <a:latin typeface="+mj-lt"/>
                  </a:rPr>
                  <a:t>Point </a:t>
                </a:r>
                <a:r>
                  <a:rPr lang="da-DK" sz="2200" i="1" dirty="0" smtClean="0">
                    <a:latin typeface="+mj-lt"/>
                  </a:rPr>
                  <a:t>A</a:t>
                </a:r>
                <a:r>
                  <a:rPr lang="da-DK" sz="2200" dirty="0" smtClean="0">
                    <a:latin typeface="+mj-lt"/>
                  </a:rPr>
                  <a:t> is the initial point of the </a:t>
                </a:r>
                <a:r>
                  <a:rPr lang="da-DK" sz="2200" dirty="0" err="1" smtClean="0">
                    <a:latin typeface="+mj-lt"/>
                  </a:rPr>
                  <a:t>curve</a:t>
                </a:r>
                <a:r>
                  <a:rPr lang="da-DK" sz="2200" dirty="0" smtClean="0">
                    <a:latin typeface="+mj-lt"/>
                  </a:rPr>
                  <a:t> and has the position </a:t>
                </a:r>
                <a:r>
                  <a:rPr lang="da-DK" sz="2200" dirty="0" err="1" smtClean="0">
                    <a:latin typeface="+mj-lt"/>
                  </a:rPr>
                  <a:t>vector</a:t>
                </a:r>
                <a:r>
                  <a:rPr lang="da-DK" sz="2200" dirty="0" smtClean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200" dirty="0" smtClean="0">
                  <a:latin typeface="+mj-lt"/>
                </a:endParaRPr>
              </a:p>
              <a:p>
                <a:r>
                  <a:rPr lang="da-DK" sz="2200" dirty="0">
                    <a:latin typeface="+mj-lt"/>
                  </a:rPr>
                  <a:t>Point </a:t>
                </a:r>
                <a:r>
                  <a:rPr lang="da-DK" sz="2200" i="1" dirty="0" smtClean="0">
                    <a:latin typeface="+mj-lt"/>
                  </a:rPr>
                  <a:t>B</a:t>
                </a:r>
                <a:r>
                  <a:rPr lang="da-DK" sz="2200" dirty="0" smtClean="0">
                    <a:latin typeface="+mj-lt"/>
                  </a:rPr>
                  <a:t> </a:t>
                </a:r>
                <a:r>
                  <a:rPr lang="da-DK" sz="2200" dirty="0">
                    <a:latin typeface="+mj-lt"/>
                  </a:rPr>
                  <a:t>is the </a:t>
                </a:r>
                <a:r>
                  <a:rPr lang="da-DK" sz="2200" dirty="0" smtClean="0">
                    <a:latin typeface="+mj-lt"/>
                  </a:rPr>
                  <a:t>final </a:t>
                </a:r>
                <a:r>
                  <a:rPr lang="da-DK" sz="2200" dirty="0">
                    <a:latin typeface="+mj-lt"/>
                  </a:rPr>
                  <a:t>point of the </a:t>
                </a:r>
                <a:r>
                  <a:rPr lang="da-DK" sz="2200" dirty="0" err="1">
                    <a:latin typeface="+mj-lt"/>
                  </a:rPr>
                  <a:t>curve</a:t>
                </a:r>
                <a:r>
                  <a:rPr lang="da-DK" sz="2200" dirty="0">
                    <a:latin typeface="+mj-lt"/>
                  </a:rPr>
                  <a:t> and has the position </a:t>
                </a:r>
                <a:r>
                  <a:rPr lang="da-DK" sz="2200" dirty="0" err="1">
                    <a:latin typeface="+mj-lt"/>
                  </a:rPr>
                  <a:t>vector</a:t>
                </a:r>
                <a:r>
                  <a:rPr lang="da-DK" sz="2200" dirty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200" b="1" dirty="0" smtClean="0">
                    <a:latin typeface="+mj-lt"/>
                  </a:rPr>
                  <a:t>	</a:t>
                </a:r>
              </a:p>
              <a:p>
                <a:endParaRPr lang="da-DK" sz="2200" b="1" dirty="0" smtClean="0">
                  <a:latin typeface="+mj-lt"/>
                </a:endParaRPr>
              </a:p>
              <a:p>
                <a:r>
                  <a:rPr lang="da-DK" sz="2200" dirty="0" smtClean="0">
                    <a:latin typeface="+mj-lt"/>
                  </a:rPr>
                  <a:t>The </a:t>
                </a:r>
                <a:r>
                  <a:rPr lang="da-DK" sz="2200" dirty="0" err="1">
                    <a:latin typeface="+mj-lt"/>
                  </a:rPr>
                  <a:t>curve</a:t>
                </a:r>
                <a:r>
                  <a:rPr lang="da-DK" sz="2200" dirty="0">
                    <a:latin typeface="+mj-lt"/>
                  </a:rPr>
                  <a:t> </a:t>
                </a:r>
                <a:r>
                  <a:rPr lang="da-DK" sz="2200" i="1" dirty="0" smtClean="0">
                    <a:latin typeface="+mj-lt"/>
                  </a:rPr>
                  <a:t>C</a:t>
                </a:r>
                <a:r>
                  <a:rPr lang="da-DK" sz="2200" dirty="0" smtClean="0">
                    <a:latin typeface="+mj-lt"/>
                  </a:rPr>
                  <a:t> has a </a:t>
                </a:r>
                <a:r>
                  <a:rPr lang="da-DK" sz="2200" b="1" dirty="0" smtClean="0">
                    <a:latin typeface="+mj-lt"/>
                  </a:rPr>
                  <a:t>positive </a:t>
                </a:r>
                <a:r>
                  <a:rPr lang="da-DK" sz="2200" b="1" dirty="0" err="1" smtClean="0">
                    <a:latin typeface="+mj-lt"/>
                  </a:rPr>
                  <a:t>orientation</a:t>
                </a:r>
                <a:r>
                  <a:rPr lang="da-DK" sz="2200" dirty="0" smtClean="0">
                    <a:latin typeface="+mj-lt"/>
                  </a:rPr>
                  <a:t> </a:t>
                </a:r>
                <a:r>
                  <a:rPr lang="da-DK" sz="2200" dirty="0" err="1" smtClean="0">
                    <a:latin typeface="+mj-lt"/>
                  </a:rPr>
                  <a:t>defined</a:t>
                </a:r>
                <a:r>
                  <a:rPr lang="da-DK" sz="2200" dirty="0" smtClean="0">
                    <a:latin typeface="+mj-lt"/>
                  </a:rPr>
                  <a:t> by the </a:t>
                </a:r>
                <a:r>
                  <a:rPr lang="da-DK" sz="2200" dirty="0" err="1" smtClean="0">
                    <a:latin typeface="+mj-lt"/>
                  </a:rPr>
                  <a:t>direction</a:t>
                </a:r>
                <a:r>
                  <a:rPr lang="da-DK" sz="2200" dirty="0" smtClean="0">
                    <a:latin typeface="+mj-lt"/>
                  </a:rPr>
                  <a:t> of </a:t>
                </a:r>
                <a:r>
                  <a:rPr lang="da-DK" sz="2200" dirty="0" err="1" smtClean="0">
                    <a:latin typeface="+mj-lt"/>
                  </a:rPr>
                  <a:t>increasing</a:t>
                </a:r>
                <a:r>
                  <a:rPr lang="da-DK" sz="2200" dirty="0" smtClean="0">
                    <a:latin typeface="+mj-lt"/>
                  </a:rPr>
                  <a:t> </a:t>
                </a:r>
                <a:r>
                  <a:rPr lang="da-DK" sz="2200" i="1" dirty="0" smtClean="0">
                    <a:latin typeface="+mj-lt"/>
                  </a:rPr>
                  <a:t>t, </a:t>
                </a:r>
              </a:p>
              <a:p>
                <a:r>
                  <a:rPr lang="da-DK" sz="2200" dirty="0" smtClean="0">
                    <a:latin typeface="+mj-lt"/>
                  </a:rPr>
                  <a:t>i.e. </a:t>
                </a:r>
                <a:r>
                  <a:rPr lang="da-DK" sz="2200" dirty="0" err="1" smtClean="0">
                    <a:latin typeface="+mj-lt"/>
                  </a:rPr>
                  <a:t>when</a:t>
                </a:r>
                <a:r>
                  <a:rPr lang="da-DK" sz="2200" dirty="0" smtClean="0">
                    <a:latin typeface="+mj-lt"/>
                  </a:rPr>
                  <a:t> </a:t>
                </a:r>
                <a:r>
                  <a:rPr lang="da-DK" sz="2200" dirty="0" err="1" smtClean="0">
                    <a:latin typeface="+mj-lt"/>
                  </a:rPr>
                  <a:t>going</a:t>
                </a:r>
                <a:r>
                  <a:rPr lang="da-DK" sz="2200" dirty="0" smtClean="0">
                    <a:latin typeface="+mj-lt"/>
                  </a:rPr>
                  <a:t> </a:t>
                </a:r>
                <a:r>
                  <a:rPr lang="en-US" sz="2200" dirty="0" smtClean="0">
                    <a:latin typeface="+mj-lt"/>
                  </a:rPr>
                  <a:t>from </a:t>
                </a:r>
                <a:r>
                  <a:rPr lang="en-US" sz="2200" dirty="0">
                    <a:latin typeface="+mj-lt"/>
                  </a:rPr>
                  <a:t>the initial point to the ﬁnal point</a:t>
                </a:r>
                <a:r>
                  <a:rPr lang="en-US" sz="2200" dirty="0" smtClean="0">
                    <a:latin typeface="+mj-lt"/>
                  </a:rPr>
                  <a:t>.</a:t>
                </a:r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52" y="1060374"/>
                <a:ext cx="9960899" cy="2800767"/>
              </a:xfrm>
              <a:prstGeom prst="rect">
                <a:avLst/>
              </a:prstGeom>
              <a:blipFill>
                <a:blip r:embed="rId3"/>
                <a:stretch>
                  <a:fillRect l="-796" t="-1525" b="-3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ktangel 12"/>
              <p:cNvSpPr/>
              <p:nvPr/>
            </p:nvSpPr>
            <p:spPr>
              <a:xfrm>
                <a:off x="248352" y="4554747"/>
                <a:ext cx="8626620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dirty="0" smtClean="0">
                    <a:latin typeface="+mj-lt"/>
                  </a:rPr>
                  <a:t>The </a:t>
                </a:r>
                <a:r>
                  <a:rPr lang="da-DK" sz="2200" dirty="0" err="1">
                    <a:latin typeface="+mj-lt"/>
                  </a:rPr>
                  <a:t>curve</a:t>
                </a:r>
                <a:r>
                  <a:rPr lang="da-DK" sz="2200" dirty="0">
                    <a:latin typeface="+mj-lt"/>
                  </a:rPr>
                  <a:t> </a:t>
                </a:r>
                <a:r>
                  <a:rPr lang="da-DK" sz="2200" i="1" dirty="0">
                    <a:latin typeface="+mj-lt"/>
                  </a:rPr>
                  <a:t>C</a:t>
                </a:r>
                <a:r>
                  <a:rPr lang="da-DK" sz="2200" dirty="0">
                    <a:latin typeface="+mj-lt"/>
                  </a:rPr>
                  <a:t> </a:t>
                </a:r>
                <a:r>
                  <a:rPr lang="da-DK" sz="2200" dirty="0" smtClean="0">
                    <a:latin typeface="+mj-lt"/>
                  </a:rPr>
                  <a:t>is a </a:t>
                </a:r>
                <a:r>
                  <a:rPr lang="da-DK" sz="2200" b="1" dirty="0" err="1" smtClean="0">
                    <a:latin typeface="+mj-lt"/>
                  </a:rPr>
                  <a:t>closed</a:t>
                </a:r>
                <a:r>
                  <a:rPr lang="da-DK" sz="2200" b="1" dirty="0" smtClean="0">
                    <a:latin typeface="+mj-lt"/>
                  </a:rPr>
                  <a:t> </a:t>
                </a:r>
                <a:r>
                  <a:rPr lang="da-DK" sz="2200" b="1" dirty="0" err="1" smtClean="0">
                    <a:latin typeface="+mj-lt"/>
                  </a:rPr>
                  <a:t>curve</a:t>
                </a:r>
                <a:r>
                  <a:rPr lang="da-DK" sz="2200" dirty="0" smtClean="0">
                    <a:latin typeface="+mj-lt"/>
                  </a:rPr>
                  <a:t> if </a:t>
                </a:r>
                <a:r>
                  <a:rPr lang="en-US" sz="2200" dirty="0" smtClean="0">
                    <a:latin typeface="+mj-lt"/>
                  </a:rPr>
                  <a:t>the </a:t>
                </a:r>
                <a:r>
                  <a:rPr lang="en-US" sz="2200" dirty="0">
                    <a:latin typeface="+mj-lt"/>
                  </a:rPr>
                  <a:t>initial point is equal to the ﬁnal point</a:t>
                </a:r>
                <a:r>
                  <a:rPr lang="en-US" sz="2200" dirty="0" smtClean="0">
                    <a:latin typeface="+mj-lt"/>
                  </a:rPr>
                  <a:t>,</a:t>
                </a:r>
              </a:p>
              <a:p>
                <a:r>
                  <a:rPr lang="en-US" sz="2200" dirty="0" smtClean="0">
                    <a:latin typeface="+mj-lt"/>
                  </a:rPr>
                  <a:t> i.e. 	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	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		</a:t>
                </a:r>
              </a:p>
              <a:p>
                <a:endParaRPr lang="da-DK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3" name="Rektange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52" y="4554747"/>
                <a:ext cx="8626620" cy="1107996"/>
              </a:xfrm>
              <a:prstGeom prst="rect">
                <a:avLst/>
              </a:prstGeom>
              <a:blipFill>
                <a:blip r:embed="rId4"/>
                <a:stretch>
                  <a:fillRect l="-919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kstboks 4"/>
          <p:cNvSpPr txBox="1">
            <a:spLocks noChangeArrowheads="1"/>
          </p:cNvSpPr>
          <p:nvPr/>
        </p:nvSpPr>
        <p:spPr bwMode="auto">
          <a:xfrm rot="16200000">
            <a:off x="10891432" y="4721603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kstboks 4"/>
          <p:cNvSpPr txBox="1">
            <a:spLocks noChangeArrowheads="1"/>
          </p:cNvSpPr>
          <p:nvPr/>
        </p:nvSpPr>
        <p:spPr bwMode="auto">
          <a:xfrm rot="16200000">
            <a:off x="10888184" y="2091885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9228" y="4266472"/>
            <a:ext cx="1869198" cy="159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1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656" y="2948848"/>
            <a:ext cx="3099813" cy="150252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 smtClean="0"/>
              <a:t>Curve</a:t>
            </a:r>
            <a:r>
              <a:rPr lang="da-DK" sz="3200" dirty="0" smtClean="0"/>
              <a:t> </a:t>
            </a:r>
            <a:r>
              <a:rPr lang="da-DK" sz="3200" i="1" dirty="0" smtClean="0"/>
              <a:t>C</a:t>
            </a:r>
            <a:endParaRPr lang="en-US" sz="3200" i="1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345485" y="966008"/>
                <a:ext cx="11308108" cy="17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 smtClean="0">
                    <a:latin typeface="+mj-lt"/>
                  </a:rPr>
                  <a:t>Smoothness of a curve </a:t>
                </a:r>
                <a:r>
                  <a:rPr lang="en-US" sz="2200" b="1" i="1" dirty="0" smtClean="0">
                    <a:latin typeface="+mj-lt"/>
                  </a:rPr>
                  <a:t>C</a:t>
                </a:r>
                <a:r>
                  <a:rPr lang="en-US" sz="2200" b="1" dirty="0" smtClean="0">
                    <a:latin typeface="+mj-lt"/>
                  </a:rPr>
                  <a:t>:		</a:t>
                </a:r>
              </a:p>
              <a:p>
                <a:r>
                  <a:rPr lang="da-DK" sz="2200" dirty="0" smtClean="0">
                    <a:latin typeface="+mj-lt"/>
                  </a:rPr>
                  <a:t>Given a </a:t>
                </a:r>
                <a:r>
                  <a:rPr lang="da-DK" sz="2200" dirty="0" err="1" smtClean="0">
                    <a:latin typeface="+mj-lt"/>
                  </a:rPr>
                  <a:t>curve</a:t>
                </a:r>
                <a:r>
                  <a:rPr lang="da-DK" sz="2200" dirty="0" smtClean="0">
                    <a:latin typeface="+mj-lt"/>
                  </a:rPr>
                  <a:t> </a:t>
                </a:r>
                <a:r>
                  <a:rPr lang="da-DK" sz="2200" i="1" dirty="0" smtClean="0">
                    <a:latin typeface="+mj-lt"/>
                  </a:rPr>
                  <a:t>C</a:t>
                </a:r>
                <a:r>
                  <a:rPr lang="da-DK" sz="2200" dirty="0" smtClean="0">
                    <a:latin typeface="+mj-lt"/>
                  </a:rPr>
                  <a:t> with a </a:t>
                </a:r>
                <a:r>
                  <a:rPr lang="en-US" sz="2200" dirty="0">
                    <a:latin typeface="+mj-lt"/>
                  </a:rPr>
                  <a:t>parametric representation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23"/>
                          </m:rP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200" i="1" dirty="0" smtClean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r>
                  <a:rPr lang="da-DK" sz="2200" dirty="0" smtClean="0">
                    <a:latin typeface="+mj-lt"/>
                  </a:rPr>
                  <a:t>The </a:t>
                </a:r>
                <a:r>
                  <a:rPr lang="da-DK" sz="2200" dirty="0" err="1">
                    <a:latin typeface="+mj-lt"/>
                  </a:rPr>
                  <a:t>curve</a:t>
                </a:r>
                <a:r>
                  <a:rPr lang="da-DK" sz="2200" dirty="0">
                    <a:latin typeface="+mj-lt"/>
                  </a:rPr>
                  <a:t> </a:t>
                </a:r>
                <a:r>
                  <a:rPr lang="da-DK" sz="2200" i="1" dirty="0" smtClean="0">
                    <a:latin typeface="+mj-lt"/>
                  </a:rPr>
                  <a:t>C</a:t>
                </a:r>
                <a:r>
                  <a:rPr lang="da-DK" sz="2200" dirty="0" smtClean="0">
                    <a:latin typeface="+mj-lt"/>
                  </a:rPr>
                  <a:t> is </a:t>
                </a:r>
                <a:r>
                  <a:rPr lang="da-DK" sz="2200" b="1" dirty="0" err="1" smtClean="0">
                    <a:latin typeface="+mj-lt"/>
                  </a:rPr>
                  <a:t>smooth</a:t>
                </a:r>
                <a:r>
                  <a:rPr lang="da-DK" sz="2200" dirty="0" smtClean="0">
                    <a:latin typeface="+mj-lt"/>
                  </a:rPr>
                  <a:t> if </a:t>
                </a:r>
                <a:r>
                  <a:rPr lang="en-US" sz="2200" dirty="0">
                    <a:latin typeface="+mj-lt"/>
                  </a:rPr>
                  <a:t>there is a unique and continuously varying </a:t>
                </a:r>
                <a:r>
                  <a:rPr lang="en-US" sz="2200" dirty="0" smtClean="0">
                    <a:latin typeface="+mj-lt"/>
                  </a:rPr>
                  <a:t>tangent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200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 at </a:t>
                </a:r>
                <a:r>
                  <a:rPr lang="en-US" sz="2200" dirty="0">
                    <a:latin typeface="+mj-lt"/>
                  </a:rPr>
                  <a:t>each point of the </a:t>
                </a:r>
                <a:r>
                  <a:rPr lang="en-US" sz="2200" dirty="0" smtClean="0">
                    <a:latin typeface="+mj-lt"/>
                  </a:rPr>
                  <a:t>curve</a:t>
                </a:r>
                <a:endParaRPr lang="da-DK" sz="22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85" y="966008"/>
                <a:ext cx="11308108" cy="1785104"/>
              </a:xfrm>
              <a:prstGeom prst="rect">
                <a:avLst/>
              </a:prstGeom>
              <a:blipFill>
                <a:blip r:embed="rId3"/>
                <a:stretch>
                  <a:fillRect l="-701" t="-2048" b="-6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ktangel 12"/>
          <p:cNvSpPr/>
          <p:nvPr/>
        </p:nvSpPr>
        <p:spPr>
          <a:xfrm>
            <a:off x="280570" y="4494026"/>
            <a:ext cx="99020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200" dirty="0" smtClean="0">
                <a:latin typeface="+mj-lt"/>
              </a:rPr>
              <a:t>The </a:t>
            </a:r>
            <a:r>
              <a:rPr lang="da-DK" sz="2200" dirty="0" err="1">
                <a:latin typeface="+mj-lt"/>
              </a:rPr>
              <a:t>curve</a:t>
            </a:r>
            <a:r>
              <a:rPr lang="da-DK" sz="2200" dirty="0">
                <a:latin typeface="+mj-lt"/>
              </a:rPr>
              <a:t> </a:t>
            </a:r>
            <a:r>
              <a:rPr lang="da-DK" sz="2200" i="1" dirty="0" smtClean="0">
                <a:latin typeface="+mj-lt"/>
              </a:rPr>
              <a:t>C </a:t>
            </a:r>
            <a:r>
              <a:rPr lang="da-DK" sz="2200" dirty="0" smtClean="0">
                <a:latin typeface="+mj-lt"/>
              </a:rPr>
              <a:t>is</a:t>
            </a:r>
            <a:r>
              <a:rPr lang="en-US" sz="2200" dirty="0" smtClean="0"/>
              <a:t> </a:t>
            </a:r>
            <a:r>
              <a:rPr lang="en-US" sz="2200" b="1" dirty="0">
                <a:latin typeface="+mj-lt"/>
              </a:rPr>
              <a:t>piecewise smooth </a:t>
            </a:r>
            <a:r>
              <a:rPr lang="en-US" sz="2200" dirty="0">
                <a:latin typeface="+mj-lt"/>
              </a:rPr>
              <a:t>if it is the union of ﬁnitely many smooth </a:t>
            </a:r>
            <a:r>
              <a:rPr lang="en-US" sz="2200" dirty="0" smtClean="0">
                <a:latin typeface="+mj-lt"/>
              </a:rPr>
              <a:t>curves</a:t>
            </a:r>
            <a:endParaRPr lang="da-DK" sz="2200" dirty="0">
              <a:latin typeface="+mj-lt"/>
            </a:endParaRPr>
          </a:p>
        </p:txBody>
      </p:sp>
      <p:sp>
        <p:nvSpPr>
          <p:cNvPr id="15" name="Tekstboks 4"/>
          <p:cNvSpPr txBox="1">
            <a:spLocks noChangeArrowheads="1"/>
          </p:cNvSpPr>
          <p:nvPr/>
        </p:nvSpPr>
        <p:spPr bwMode="auto">
          <a:xfrm rot="16200000">
            <a:off x="10893962" y="5360321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kstboks 4"/>
          <p:cNvSpPr txBox="1">
            <a:spLocks noChangeArrowheads="1"/>
          </p:cNvSpPr>
          <p:nvPr/>
        </p:nvSpPr>
        <p:spPr bwMode="auto">
          <a:xfrm rot="16200000">
            <a:off x="10888184" y="2091885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Lige pilforbindelse 13"/>
          <p:cNvCxnSpPr/>
          <p:nvPr/>
        </p:nvCxnSpPr>
        <p:spPr>
          <a:xfrm flipV="1">
            <a:off x="8887363" y="2997313"/>
            <a:ext cx="304800" cy="213813"/>
          </a:xfrm>
          <a:prstGeom prst="straightConnector1">
            <a:avLst/>
          </a:prstGeom>
          <a:ln w="3492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pilforbindelse 18"/>
          <p:cNvCxnSpPr/>
          <p:nvPr/>
        </p:nvCxnSpPr>
        <p:spPr>
          <a:xfrm flipV="1">
            <a:off x="9280522" y="2872865"/>
            <a:ext cx="437694" cy="109318"/>
          </a:xfrm>
          <a:prstGeom prst="straightConnector1">
            <a:avLst/>
          </a:prstGeom>
          <a:ln w="3492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/>
          <p:cNvCxnSpPr/>
          <p:nvPr/>
        </p:nvCxnSpPr>
        <p:spPr>
          <a:xfrm>
            <a:off x="10292611" y="3244993"/>
            <a:ext cx="331031" cy="243387"/>
          </a:xfrm>
          <a:prstGeom prst="straightConnector1">
            <a:avLst/>
          </a:prstGeom>
          <a:ln w="3492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pe 28"/>
          <p:cNvGrpSpPr/>
          <p:nvPr/>
        </p:nvGrpSpPr>
        <p:grpSpPr>
          <a:xfrm>
            <a:off x="7499730" y="2568868"/>
            <a:ext cx="915379" cy="484357"/>
            <a:chOff x="7143012" y="2630034"/>
            <a:chExt cx="915379" cy="484357"/>
          </a:xfrm>
        </p:grpSpPr>
        <p:cxnSp>
          <p:nvCxnSpPr>
            <p:cNvPr id="26" name="Lige pilforbindelse 25"/>
            <p:cNvCxnSpPr/>
            <p:nvPr/>
          </p:nvCxnSpPr>
          <p:spPr>
            <a:xfrm flipV="1">
              <a:off x="7767666" y="2736889"/>
              <a:ext cx="290725" cy="377502"/>
            </a:xfrm>
            <a:prstGeom prst="straightConnector1">
              <a:avLst/>
            </a:prstGeom>
            <a:ln w="34925"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ktangel 27"/>
                <p:cNvSpPr/>
                <p:nvPr/>
              </p:nvSpPr>
              <p:spPr>
                <a:xfrm>
                  <a:off x="7143012" y="2630034"/>
                  <a:ext cx="838232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20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da-DK" sz="22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da-DK" sz="22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a-DK" sz="22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" name="Rektange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12" y="2630034"/>
                  <a:ext cx="838232" cy="430887"/>
                </a:xfrm>
                <a:prstGeom prst="rect">
                  <a:avLst/>
                </a:prstGeom>
                <a:blipFill>
                  <a:blip r:embed="rId4"/>
                  <a:stretch>
                    <a:fillRect t="-14085" b="-1690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0" name="Billed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8216" y="5030396"/>
            <a:ext cx="1737842" cy="1388788"/>
          </a:xfrm>
          <a:prstGeom prst="rect">
            <a:avLst/>
          </a:prstGeom>
        </p:spPr>
      </p:pic>
      <p:cxnSp>
        <p:nvCxnSpPr>
          <p:cNvPr id="32" name="Lige forbindelse 31"/>
          <p:cNvCxnSpPr/>
          <p:nvPr/>
        </p:nvCxnSpPr>
        <p:spPr>
          <a:xfrm flipV="1">
            <a:off x="5331505" y="5186120"/>
            <a:ext cx="1043032" cy="9972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Lige forbindelse 32"/>
          <p:cNvCxnSpPr/>
          <p:nvPr/>
        </p:nvCxnSpPr>
        <p:spPr>
          <a:xfrm flipH="1" flipV="1">
            <a:off x="6366933" y="5192889"/>
            <a:ext cx="643467" cy="9904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ige pilforbindelse 36"/>
          <p:cNvCxnSpPr/>
          <p:nvPr/>
        </p:nvCxnSpPr>
        <p:spPr>
          <a:xfrm>
            <a:off x="6631405" y="5595055"/>
            <a:ext cx="269367" cy="438856"/>
          </a:xfrm>
          <a:prstGeom prst="straightConnector1">
            <a:avLst/>
          </a:prstGeom>
          <a:ln w="3492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pilforbindelse 39"/>
          <p:cNvCxnSpPr/>
          <p:nvPr/>
        </p:nvCxnSpPr>
        <p:spPr>
          <a:xfrm flipV="1">
            <a:off x="5409735" y="5728690"/>
            <a:ext cx="383421" cy="350797"/>
          </a:xfrm>
          <a:prstGeom prst="straightConnector1">
            <a:avLst/>
          </a:prstGeom>
          <a:ln w="3492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99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 13"/>
              <p:cNvSpPr/>
              <p:nvPr/>
            </p:nvSpPr>
            <p:spPr>
              <a:xfrm>
                <a:off x="158045" y="3986313"/>
                <a:ext cx="10430933" cy="1487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dirty="0" err="1" smtClean="0">
                    <a:latin typeface="+mj-lt"/>
                  </a:rPr>
                  <a:t>where</a:t>
                </a:r>
                <a:r>
                  <a:rPr lang="da-DK" sz="2200" dirty="0" smtClean="0">
                    <a:latin typeface="+mj-lt"/>
                  </a:rPr>
                  <a:t> </a:t>
                </a:r>
              </a:p>
              <a:p>
                <a:endParaRPr lang="da-DK" sz="2200" dirty="0" smtClean="0">
                  <a:latin typeface="+mj-lt"/>
                </a:endParaRPr>
              </a:p>
              <a:p>
                <a:r>
                  <a:rPr lang="da-DK" sz="2200" dirty="0">
                    <a:latin typeface="+mj-lt"/>
                  </a:rPr>
                  <a:t>· </a:t>
                </a:r>
                <a:r>
                  <a:rPr lang="da-DK" sz="2200" dirty="0" err="1">
                    <a:latin typeface="+mj-lt"/>
                  </a:rPr>
                  <a:t>denotes</a:t>
                </a:r>
                <a:r>
                  <a:rPr lang="da-DK" sz="2200" dirty="0">
                    <a:latin typeface="+mj-lt"/>
                  </a:rPr>
                  <a:t> the </a:t>
                </a:r>
                <a:r>
                  <a:rPr lang="da-DK" sz="2200" dirty="0" err="1">
                    <a:latin typeface="+mj-lt"/>
                  </a:rPr>
                  <a:t>scalar</a:t>
                </a:r>
                <a:r>
                  <a:rPr lang="da-DK" sz="2200" dirty="0">
                    <a:latin typeface="+mj-lt"/>
                  </a:rPr>
                  <a:t> </a:t>
                </a:r>
                <a:r>
                  <a:rPr lang="da-DK" sz="2200" dirty="0" err="1" smtClean="0">
                    <a:latin typeface="+mj-lt"/>
                  </a:rPr>
                  <a:t>product</a:t>
                </a:r>
                <a:endParaRPr lang="da-DK" sz="2200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m:rPr>
                        <m:brk m:alnAt="23"/>
                      </m:rPr>
                      <a:rPr lang="da-DK" sz="22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23"/>
                          </m:rP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brk m:alnAt="23"/>
                      </m:rPr>
                      <a:rPr lang="da-DK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sz="2200" dirty="0" smtClean="0">
                    <a:latin typeface="+mj-lt"/>
                  </a:rPr>
                  <a:t> </a:t>
                </a:r>
                <a:r>
                  <a:rPr lang="da-DK" sz="2200" dirty="0" err="1" smtClean="0">
                    <a:latin typeface="+mj-lt"/>
                  </a:rPr>
                  <a:t>denotes</a:t>
                </a:r>
                <a:r>
                  <a:rPr lang="da-DK" sz="2200" dirty="0" smtClean="0">
                    <a:latin typeface="+mj-lt"/>
                  </a:rPr>
                  <a:t> </a:t>
                </a:r>
                <a:r>
                  <a:rPr lang="en-US" sz="2200" dirty="0" smtClean="0">
                    <a:latin typeface="+mj-lt"/>
                  </a:rPr>
                  <a:t>the </a:t>
                </a:r>
                <a:r>
                  <a:rPr lang="en-US" sz="2200" dirty="0">
                    <a:latin typeface="+mj-lt"/>
                  </a:rPr>
                  <a:t>value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sz="2200" dirty="0" smtClean="0">
                    <a:latin typeface="+mj-lt"/>
                  </a:rPr>
                  <a:t> </a:t>
                </a:r>
                <a:r>
                  <a:rPr lang="en-US" sz="2200" dirty="0">
                    <a:latin typeface="+mj-lt"/>
                  </a:rPr>
                  <a:t>at a point on</a:t>
                </a:r>
                <a:r>
                  <a:rPr lang="en-US" sz="2200" i="1" dirty="0">
                    <a:latin typeface="+mj-lt"/>
                  </a:rPr>
                  <a:t> C </a:t>
                </a:r>
                <a:r>
                  <a:rPr lang="en-US" sz="2200" dirty="0">
                    <a:latin typeface="+mj-lt"/>
                  </a:rPr>
                  <a:t>with position </a:t>
                </a:r>
                <a:r>
                  <a:rPr lang="en-US" sz="2200" dirty="0" smtClean="0">
                    <a:latin typeface="+mj-lt"/>
                  </a:rPr>
                  <a:t>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23"/>
                          </m:rP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da-DK" sz="2200" dirty="0" smtClean="0">
                    <a:latin typeface="+mj-lt"/>
                  </a:rPr>
                  <a:t> </a:t>
                </a:r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Rektange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45" y="3986313"/>
                <a:ext cx="10430933" cy="1487715"/>
              </a:xfrm>
              <a:prstGeom prst="rect">
                <a:avLst/>
              </a:prstGeom>
              <a:blipFill>
                <a:blip r:embed="rId2"/>
                <a:stretch>
                  <a:fillRect l="-760" t="-2869" b="-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smtClean="0"/>
              <a:t> </a:t>
            </a:r>
            <a:r>
              <a:rPr lang="da-DK" sz="3200" dirty="0"/>
              <a:t>Line integral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158045" y="992062"/>
                <a:ext cx="11842045" cy="2205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 smtClean="0">
                    <a:latin typeface="+mj-lt"/>
                  </a:rPr>
                  <a:t>Definition:</a:t>
                </a:r>
              </a:p>
              <a:p>
                <a:r>
                  <a:rPr lang="da-DK" sz="2200" dirty="0" smtClean="0">
                    <a:latin typeface="+mj-lt"/>
                  </a:rPr>
                  <a:t>Given </a:t>
                </a:r>
              </a:p>
              <a:p>
                <a:r>
                  <a:rPr lang="da-DK" sz="2200" dirty="0" smtClean="0">
                    <a:latin typeface="+mj-lt"/>
                  </a:rPr>
                  <a:t>a </a:t>
                </a:r>
                <a:r>
                  <a:rPr lang="en-US" sz="2200" dirty="0">
                    <a:latin typeface="+mj-lt"/>
                  </a:rPr>
                  <a:t>vector </a:t>
                </a:r>
                <a:r>
                  <a:rPr lang="en-US" sz="2200" dirty="0" smtClean="0">
                    <a:latin typeface="+mj-lt"/>
                  </a:rPr>
                  <a:t>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, </a:t>
                </a:r>
              </a:p>
              <a:p>
                <a:r>
                  <a:rPr lang="da-DK" sz="2200" dirty="0" smtClean="0">
                    <a:latin typeface="+mj-lt"/>
                  </a:rPr>
                  <a:t>a </a:t>
                </a:r>
                <a:r>
                  <a:rPr lang="en-US" sz="2200" dirty="0">
                    <a:latin typeface="+mj-lt"/>
                  </a:rPr>
                  <a:t>piecewise smooth</a:t>
                </a:r>
                <a:r>
                  <a:rPr lang="da-DK" sz="2200" dirty="0" smtClean="0">
                    <a:latin typeface="+mj-lt"/>
                  </a:rPr>
                  <a:t> </a:t>
                </a:r>
                <a:r>
                  <a:rPr lang="da-DK" sz="2200" dirty="0" err="1" smtClean="0">
                    <a:latin typeface="+mj-lt"/>
                  </a:rPr>
                  <a:t>curve</a:t>
                </a:r>
                <a:r>
                  <a:rPr lang="da-DK" sz="2200" dirty="0" smtClean="0">
                    <a:latin typeface="+mj-lt"/>
                  </a:rPr>
                  <a:t> </a:t>
                </a:r>
                <a:r>
                  <a:rPr lang="da-DK" sz="2200" i="1" dirty="0">
                    <a:latin typeface="+mj-lt"/>
                  </a:rPr>
                  <a:t>C</a:t>
                </a:r>
                <a:r>
                  <a:rPr lang="da-DK" sz="2200" dirty="0">
                    <a:latin typeface="+mj-lt"/>
                  </a:rPr>
                  <a:t> with a </a:t>
                </a:r>
                <a:r>
                  <a:rPr lang="en-US" sz="2200" dirty="0">
                    <a:latin typeface="+mj-lt"/>
                  </a:rPr>
                  <a:t>parametric representation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23"/>
                          </m:rPr>
                          <a:rPr lang="da-DK" sz="22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i="1" dirty="0">
                    <a:latin typeface="+mj-lt"/>
                  </a:rPr>
                  <a:t>, </a:t>
                </a:r>
                <a:r>
                  <a:rPr lang="en-US" sz="2200" i="1" dirty="0" smtClean="0">
                    <a:latin typeface="+mj-lt"/>
                  </a:rPr>
                  <a:t>a</a:t>
                </a:r>
                <a14:m>
                  <m:oMath xmlns:m="http://schemas.openxmlformats.org/officeDocument/2006/math">
                    <m:r>
                      <a:rPr lang="en-US" sz="22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a-DK" sz="22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a-DK" sz="22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a-DK" sz="22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, and tangent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200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 smtClean="0">
                  <a:latin typeface="+mj-lt"/>
                </a:endParaRPr>
              </a:p>
              <a:p>
                <a:endParaRPr lang="en-US" sz="2200" dirty="0">
                  <a:latin typeface="+mj-lt"/>
                </a:endParaRPr>
              </a:p>
              <a:p>
                <a:r>
                  <a:rPr lang="da-DK" sz="2200" dirty="0" smtClean="0">
                    <a:latin typeface="+mj-lt"/>
                  </a:rPr>
                  <a:t>The </a:t>
                </a:r>
                <a:r>
                  <a:rPr lang="en-US" sz="2200" dirty="0">
                    <a:latin typeface="+mj-lt"/>
                  </a:rPr>
                  <a:t>line integral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sz="2200" dirty="0" smtClean="0">
                    <a:latin typeface="+mj-lt"/>
                  </a:rPr>
                  <a:t> along </a:t>
                </a:r>
                <a:r>
                  <a:rPr lang="en-US" sz="2200" i="1" dirty="0">
                    <a:latin typeface="+mj-lt"/>
                  </a:rPr>
                  <a:t>C</a:t>
                </a:r>
                <a:r>
                  <a:rPr lang="en-US" sz="2200" dirty="0">
                    <a:latin typeface="+mj-lt"/>
                  </a:rPr>
                  <a:t> (along the positive orientation</a:t>
                </a:r>
                <a:r>
                  <a:rPr lang="en-US" sz="2200" dirty="0" smtClean="0">
                    <a:latin typeface="+mj-lt"/>
                  </a:rPr>
                  <a:t>) is defined as</a:t>
                </a:r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45" y="992062"/>
                <a:ext cx="11842045" cy="2205989"/>
              </a:xfrm>
              <a:prstGeom prst="rect">
                <a:avLst/>
              </a:prstGeom>
              <a:blipFill>
                <a:blip r:embed="rId3"/>
                <a:stretch>
                  <a:fillRect l="-669" t="-1934" b="-4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744" y="3296494"/>
            <a:ext cx="4191000" cy="866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ktangel 11"/>
              <p:cNvSpPr/>
              <p:nvPr/>
            </p:nvSpPr>
            <p:spPr>
              <a:xfrm>
                <a:off x="280570" y="5611419"/>
                <a:ext cx="5260623" cy="6075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da-DK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da-DK" sz="22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da-DK" sz="2200" dirty="0" smtClean="0">
                    <a:latin typeface="+mj-lt"/>
                  </a:rPr>
                  <a:t>	i.e.  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da-DK" sz="22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Rektange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0" y="5611419"/>
                <a:ext cx="5260623" cy="607539"/>
              </a:xfrm>
              <a:prstGeom prst="rect">
                <a:avLst/>
              </a:prstGeom>
              <a:blipFill>
                <a:blip r:embed="rId5"/>
                <a:stretch>
                  <a:fillRect b="-8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05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led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884" y="1412118"/>
            <a:ext cx="2628900" cy="2305050"/>
          </a:xfrm>
          <a:prstGeom prst="rect">
            <a:avLst/>
          </a:prstGeom>
        </p:spPr>
      </p:pic>
      <p:pic>
        <p:nvPicPr>
          <p:cNvPr id="19" name="Billed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560" y="3937110"/>
            <a:ext cx="2594681" cy="24192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 13"/>
              <p:cNvSpPr/>
              <p:nvPr/>
            </p:nvSpPr>
            <p:spPr>
              <a:xfrm>
                <a:off x="174977" y="3717168"/>
                <a:ext cx="10430933" cy="472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dirty="0">
                    <a:latin typeface="+mj-lt"/>
                  </a:rPr>
                  <a:t>a</a:t>
                </a:r>
                <a:r>
                  <a:rPr lang="da-DK" sz="2200" dirty="0" smtClean="0">
                    <a:latin typeface="+mj-lt"/>
                  </a:rPr>
                  <a:t>nd line integral </a:t>
                </a:r>
                <a:r>
                  <a:rPr lang="en-US" sz="2200" dirty="0">
                    <a:latin typeface="+mj-lt"/>
                  </a:rPr>
                  <a:t>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sz="2200" dirty="0">
                    <a:latin typeface="+mj-lt"/>
                  </a:rPr>
                  <a:t> along </a:t>
                </a:r>
                <a:r>
                  <a:rPr lang="en-US" sz="2200" i="1" dirty="0" smtClean="0">
                    <a:latin typeface="+mj-lt"/>
                  </a:rPr>
                  <a:t>C </a:t>
                </a:r>
                <a:r>
                  <a:rPr lang="en-US" sz="2200" dirty="0" smtClean="0">
                    <a:latin typeface="+mj-lt"/>
                  </a:rPr>
                  <a:t>is </a:t>
                </a:r>
                <a:endParaRPr lang="da-DK" sz="2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4" name="Rektange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7" y="3717168"/>
                <a:ext cx="10430933" cy="472052"/>
              </a:xfrm>
              <a:prstGeom prst="rect">
                <a:avLst/>
              </a:prstGeom>
              <a:blipFill>
                <a:blip r:embed="rId4"/>
                <a:stretch>
                  <a:fillRect l="-760" b="-25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smtClean="0"/>
              <a:t> </a:t>
            </a:r>
            <a:r>
              <a:rPr lang="da-DK" sz="3200" dirty="0"/>
              <a:t>Line integral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174977" y="860162"/>
                <a:ext cx="11842045" cy="18262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 smtClean="0">
                    <a:latin typeface="+mj-lt"/>
                  </a:rPr>
                  <a:t>Ex.:</a:t>
                </a:r>
              </a:p>
              <a:p>
                <a:r>
                  <a:rPr lang="da-DK" sz="2200" dirty="0" smtClean="0">
                    <a:latin typeface="+mj-lt"/>
                  </a:rPr>
                  <a:t>Given a </a:t>
                </a:r>
                <a:r>
                  <a:rPr lang="da-DK" sz="2200" dirty="0" err="1" smtClean="0">
                    <a:latin typeface="+mj-lt"/>
                  </a:rPr>
                  <a:t>helix</a:t>
                </a:r>
                <a:r>
                  <a:rPr lang="da-DK" sz="2200" dirty="0" smtClean="0">
                    <a:latin typeface="+mj-lt"/>
                  </a:rPr>
                  <a:t> by the </a:t>
                </a:r>
                <a:r>
                  <a:rPr lang="en-US" sz="2200" dirty="0" smtClean="0">
                    <a:latin typeface="+mj-lt"/>
                  </a:rPr>
                  <a:t>parametric </a:t>
                </a:r>
                <a:r>
                  <a:rPr lang="en-US" sz="2200" dirty="0">
                    <a:latin typeface="+mj-lt"/>
                  </a:rPr>
                  <a:t>representation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23"/>
                          </m:rP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da-DK" sz="22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a-DK" sz="2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da-DK" sz="22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a-DK" sz="2200" b="0" i="0" smtClean="0">
                        <a:latin typeface="Cambria Math" panose="02040503050406030204" pitchFamily="18" charset="0"/>
                      </a:rPr>
                      <m:t>, 3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a-DK" sz="2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i="1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da-DK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a-DK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da-DK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da-DK" sz="2200" dirty="0" smtClean="0">
                  <a:latin typeface="+mj-lt"/>
                </a:endParaRPr>
              </a:p>
              <a:p>
                <a:r>
                  <a:rPr lang="da-DK" sz="2200" dirty="0">
                    <a:latin typeface="+mj-lt"/>
                  </a:rPr>
                  <a:t>a</a:t>
                </a:r>
                <a:r>
                  <a:rPr lang="da-DK" sz="2200" dirty="0" smtClean="0">
                    <a:latin typeface="+mj-lt"/>
                  </a:rPr>
                  <a:t>nd a </a:t>
                </a:r>
                <a:r>
                  <a:rPr lang="en-US" sz="2200" dirty="0">
                    <a:latin typeface="+mj-lt"/>
                  </a:rPr>
                  <a:t>vector </a:t>
                </a:r>
                <a:r>
                  <a:rPr lang="en-US" sz="2200" dirty="0" smtClean="0">
                    <a:latin typeface="+mj-lt"/>
                  </a:rPr>
                  <a:t>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a-DK" sz="2200" dirty="0" smtClean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r>
                  <a:rPr lang="da-DK" sz="2200" dirty="0" err="1" smtClean="0">
                    <a:latin typeface="+mj-lt"/>
                  </a:rPr>
                  <a:t>then</a:t>
                </a:r>
                <a:r>
                  <a:rPr lang="da-DK" sz="2200" dirty="0" smtClean="0">
                    <a:latin typeface="+mj-lt"/>
                  </a:rPr>
                  <a:t> </a:t>
                </a:r>
                <a:r>
                  <a:rPr lang="da-DK" sz="2200" dirty="0" err="1" smtClean="0">
                    <a:latin typeface="+mj-lt"/>
                  </a:rPr>
                  <a:t>we</a:t>
                </a:r>
                <a:r>
                  <a:rPr lang="da-DK" sz="2200" dirty="0" smtClean="0">
                    <a:latin typeface="+mj-lt"/>
                  </a:rPr>
                  <a:t> have</a:t>
                </a:r>
                <a:endParaRPr lang="da-DK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7" y="860162"/>
                <a:ext cx="11842045" cy="1826269"/>
              </a:xfrm>
              <a:prstGeom prst="rect">
                <a:avLst/>
              </a:prstGeom>
              <a:blipFill>
                <a:blip r:embed="rId5"/>
                <a:stretch>
                  <a:fillRect l="-669" t="-2333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led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79" y="4102307"/>
            <a:ext cx="4085649" cy="844986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5711" y="2115555"/>
            <a:ext cx="5281532" cy="1482169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3328" y="4196039"/>
            <a:ext cx="3927364" cy="657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ktangel 8"/>
              <p:cNvSpPr/>
              <p:nvPr/>
            </p:nvSpPr>
            <p:spPr>
              <a:xfrm>
                <a:off x="4167284" y="5049748"/>
                <a:ext cx="5349249" cy="749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19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</m:t>
                      </m:r>
                      <m:nary>
                        <m:naryPr>
                          <m:ctrlP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a-DK" sz="19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da-DK" sz="19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m:rPr>
                              <m:nor/>
                            </m:rPr>
                            <a:rPr lang="da-DK" sz="1900" dirty="0"/>
                            <m:t> </m:t>
                          </m:r>
                        </m:sup>
                        <m:e>
                          <m:r>
                            <a:rPr lang="da-DK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sty m:val="p"/>
                            </m:rPr>
                            <a:rPr lang="da-DK" sz="19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da-DK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a-DK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da-DK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a-DK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a-DK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a-DK" sz="1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a-DK" sz="1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a-DK" sz="1900" dirty="0"/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a-DK" sz="1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a-DK" sz="1900" i="0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da-DK" sz="19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a-DK" sz="1900" b="0" i="1" dirty="0" smtClean="0">
                                  <a:latin typeface="Cambria Math" panose="02040503050406030204" pitchFamily="18" charset="0"/>
                                </a:rPr>
                                <m:t>𝑡𝑑𝑡</m:t>
                              </m:r>
                              <m:r>
                                <a:rPr lang="da-DK" sz="1900" b="0" i="1" dirty="0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nary>
                                <m:nary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a-DK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da-DK" sz="1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a-DK" sz="1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sz="1900" dirty="0"/>
                                    <m:t> 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da-DK" sz="19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da-DK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𝑡𝑑𝑡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19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ktange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284" y="5049748"/>
                <a:ext cx="5349249" cy="7497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kstboks 4"/>
          <p:cNvSpPr txBox="1">
            <a:spLocks noChangeArrowheads="1"/>
          </p:cNvSpPr>
          <p:nvPr/>
        </p:nvSpPr>
        <p:spPr bwMode="auto">
          <a:xfrm rot="16200000">
            <a:off x="10245341" y="2101586"/>
            <a:ext cx="33575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Kreyszig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: Advanced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Engeneering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Mathematics</a:t>
            </a:r>
            <a:endParaRPr lang="da-DK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Billed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7510" y="2372504"/>
            <a:ext cx="10382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4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smtClean="0"/>
              <a:t> </a:t>
            </a:r>
            <a:r>
              <a:rPr lang="da-DK" sz="3200" dirty="0" err="1" smtClean="0"/>
              <a:t>Useful</a:t>
            </a:r>
            <a:r>
              <a:rPr lang="da-DK" sz="3200" dirty="0" smtClean="0"/>
              <a:t> </a:t>
            </a:r>
            <a:r>
              <a:rPr lang="da-DK" sz="3200" dirty="0" err="1" smtClean="0"/>
              <a:t>formulas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280571" y="1382567"/>
            <a:ext cx="26432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200" dirty="0" smtClean="0">
                <a:latin typeface="+mj-lt"/>
              </a:rPr>
              <a:t>Integration by parts:</a:t>
            </a: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837" y="1135835"/>
            <a:ext cx="6349411" cy="9243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felt 7"/>
              <p:cNvSpPr txBox="1"/>
              <p:nvPr/>
            </p:nvSpPr>
            <p:spPr>
              <a:xfrm>
                <a:off x="4038600" y="3768535"/>
                <a:ext cx="2790059" cy="633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a-DK" sz="2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a-DK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da-DK" sz="22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kstfel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768535"/>
                <a:ext cx="2790059" cy="633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felt 12"/>
              <p:cNvSpPr txBox="1"/>
              <p:nvPr/>
            </p:nvSpPr>
            <p:spPr>
              <a:xfrm>
                <a:off x="4032180" y="4727709"/>
                <a:ext cx="2709396" cy="633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a-DK" sz="2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e>
                        <m:sup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a-DK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da-DK" sz="22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Tekstfel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180" y="4727709"/>
                <a:ext cx="2709396" cy="6338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ktangel 15"/>
          <p:cNvSpPr/>
          <p:nvPr/>
        </p:nvSpPr>
        <p:spPr>
          <a:xfrm>
            <a:off x="280571" y="2976663"/>
            <a:ext cx="4754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200" dirty="0" smtClean="0">
                <a:latin typeface="+mj-lt"/>
              </a:rPr>
              <a:t>The powers of </a:t>
            </a:r>
            <a:r>
              <a:rPr lang="da-DK" sz="2200" dirty="0" err="1" smtClean="0">
                <a:latin typeface="+mj-lt"/>
              </a:rPr>
              <a:t>trigonometric</a:t>
            </a:r>
            <a:r>
              <a:rPr lang="da-DK" sz="2200" dirty="0" smtClean="0">
                <a:latin typeface="+mj-lt"/>
              </a:rPr>
              <a:t> </a:t>
            </a:r>
            <a:r>
              <a:rPr lang="da-DK" sz="2200" dirty="0" err="1" smtClean="0">
                <a:latin typeface="+mj-lt"/>
              </a:rPr>
              <a:t>functions</a:t>
            </a:r>
            <a:r>
              <a:rPr lang="da-DK" sz="2200" dirty="0" smtClean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2961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smtClean="0"/>
              <a:t> </a:t>
            </a:r>
            <a:r>
              <a:rPr lang="da-DK" sz="3200" dirty="0"/>
              <a:t>Line integral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174977" y="860162"/>
            <a:ext cx="118420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+mj-lt"/>
              </a:rPr>
              <a:t>Ex. cont. </a:t>
            </a:r>
            <a:endParaRPr lang="da-DK" sz="2200" dirty="0">
              <a:latin typeface="+mj-lt"/>
            </a:endParaRP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7" y="1257869"/>
            <a:ext cx="4085649" cy="844986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626" y="1351601"/>
            <a:ext cx="3927364" cy="657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ktangel 8"/>
              <p:cNvSpPr/>
              <p:nvPr/>
            </p:nvSpPr>
            <p:spPr>
              <a:xfrm>
                <a:off x="1586001" y="2163407"/>
                <a:ext cx="5349249" cy="749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19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</m:t>
                      </m:r>
                      <m:nary>
                        <m:naryPr>
                          <m:ctrlP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a-DK" sz="19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da-DK" sz="19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m:rPr>
                              <m:nor/>
                            </m:rPr>
                            <a:rPr lang="da-DK" sz="1900" dirty="0"/>
                            <m:t> </m:t>
                          </m:r>
                        </m:sup>
                        <m:e>
                          <m:r>
                            <a:rPr lang="da-DK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sty m:val="p"/>
                            </m:rPr>
                            <a:rPr lang="da-DK" sz="19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da-DK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a-DK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da-DK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a-DK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a-DK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a-DK" sz="1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a-DK" sz="1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a-DK" sz="1900" dirty="0"/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a-DK" sz="1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a-DK" sz="1900" i="0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da-DK" sz="19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a-DK" sz="1900" b="0" i="1" dirty="0" smtClean="0">
                                  <a:latin typeface="Cambria Math" panose="02040503050406030204" pitchFamily="18" charset="0"/>
                                </a:rPr>
                                <m:t>𝑡𝑑𝑡</m:t>
                              </m:r>
                              <m:r>
                                <a:rPr lang="da-DK" sz="1900" b="0" i="1" dirty="0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nary>
                                <m:nary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a-DK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da-DK" sz="1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a-DK" sz="1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sz="1900" dirty="0"/>
                                    <m:t> 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da-DK" sz="19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da-DK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𝑡𝑑𝑡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19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ktange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001" y="2163407"/>
                <a:ext cx="5349249" cy="7497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Billed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7697" y="3143004"/>
            <a:ext cx="7019925" cy="914400"/>
          </a:xfrm>
          <a:prstGeom prst="rect">
            <a:avLst/>
          </a:prstGeom>
        </p:spPr>
      </p:pic>
      <p:pic>
        <p:nvPicPr>
          <p:cNvPr id="18" name="Billed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7697" y="4159587"/>
            <a:ext cx="8402385" cy="796236"/>
          </a:xfrm>
          <a:prstGeom prst="rect">
            <a:avLst/>
          </a:prstGeom>
        </p:spPr>
      </p:pic>
      <p:sp>
        <p:nvSpPr>
          <p:cNvPr id="20" name="Tekstboks 4"/>
          <p:cNvSpPr txBox="1">
            <a:spLocks noChangeArrowheads="1"/>
          </p:cNvSpPr>
          <p:nvPr/>
        </p:nvSpPr>
        <p:spPr bwMode="auto">
          <a:xfrm rot="16200000">
            <a:off x="10199764" y="1927390"/>
            <a:ext cx="33575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Kreyszig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: Advanced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Engeneering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Mathematics</a:t>
            </a:r>
            <a:endParaRPr lang="da-DK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" name="Billed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5958" y="923748"/>
            <a:ext cx="2475730" cy="21707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felt 6"/>
              <p:cNvSpPr txBox="1"/>
              <p:nvPr/>
            </p:nvSpPr>
            <p:spPr>
              <a:xfrm>
                <a:off x="1526419" y="5039224"/>
                <a:ext cx="858311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=−3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func>
                                <m:func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a-DK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func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0∙</m:t>
                                  </m:r>
                                  <m:func>
                                    <m:funcPr>
                                      <m:ctrlPr>
                                        <a:rPr lang="da-DK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a-DK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da-DK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d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0−0</m:t>
                              </m:r>
                            </m:e>
                          </m:d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0−0</m:t>
                          </m:r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7" name="Tekstfel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19" y="5039224"/>
                <a:ext cx="8583119" cy="5186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kstfelt 16"/>
              <p:cNvSpPr txBox="1"/>
              <p:nvPr/>
            </p:nvSpPr>
            <p:spPr>
              <a:xfrm>
                <a:off x="1707153" y="5769401"/>
                <a:ext cx="15585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17" name="Tekstfel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153" y="5769401"/>
                <a:ext cx="1558504" cy="276999"/>
              </a:xfrm>
              <a:prstGeom prst="rect">
                <a:avLst/>
              </a:prstGeom>
              <a:blipFill>
                <a:blip r:embed="rId9"/>
                <a:stretch>
                  <a:fillRect l="-781" r="-273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63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smtClean="0"/>
              <a:t> </a:t>
            </a:r>
            <a:r>
              <a:rPr lang="da-DK" sz="3200" dirty="0"/>
              <a:t>Line integral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174977" y="860162"/>
            <a:ext cx="1184204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+mj-lt"/>
              </a:rPr>
              <a:t>Direction preserving </a:t>
            </a:r>
            <a:r>
              <a:rPr lang="en-US" sz="2200" b="1" dirty="0">
                <a:latin typeface="+mj-lt"/>
              </a:rPr>
              <a:t>parametric representations</a:t>
            </a:r>
            <a:r>
              <a:rPr lang="en-US" sz="2200" dirty="0">
                <a:latin typeface="+mj-lt"/>
              </a:rPr>
              <a:t>: </a:t>
            </a:r>
            <a:endParaRPr lang="en-US" sz="2200" dirty="0" smtClean="0">
              <a:latin typeface="+mj-lt"/>
            </a:endParaRPr>
          </a:p>
          <a:p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Line </a:t>
            </a:r>
            <a:r>
              <a:rPr lang="en-US" sz="2200" dirty="0">
                <a:latin typeface="+mj-lt"/>
              </a:rPr>
              <a:t>integrals along a curve </a:t>
            </a:r>
            <a:r>
              <a:rPr lang="en-US" sz="2200" i="1" dirty="0">
                <a:latin typeface="+mj-lt"/>
              </a:rPr>
              <a:t>C </a:t>
            </a:r>
            <a:r>
              <a:rPr lang="en-US" sz="2200" dirty="0">
                <a:latin typeface="+mj-lt"/>
              </a:rPr>
              <a:t>are independent of the parametric representation of </a:t>
            </a:r>
            <a:r>
              <a:rPr lang="en-US" sz="2200" i="1" dirty="0">
                <a:latin typeface="+mj-lt"/>
              </a:rPr>
              <a:t>C</a:t>
            </a:r>
            <a:r>
              <a:rPr lang="en-US" sz="2200" dirty="0">
                <a:latin typeface="+mj-lt"/>
              </a:rPr>
              <a:t> as long as the positive orientation of </a:t>
            </a:r>
            <a:r>
              <a:rPr lang="en-US" sz="2200" i="1" dirty="0">
                <a:latin typeface="+mj-lt"/>
              </a:rPr>
              <a:t>C</a:t>
            </a:r>
            <a:r>
              <a:rPr lang="en-US" sz="2200" dirty="0">
                <a:latin typeface="+mj-lt"/>
              </a:rPr>
              <a:t> is unchanged</a:t>
            </a:r>
            <a:r>
              <a:rPr lang="en-US" sz="2200" dirty="0" smtClean="0">
                <a:latin typeface="+mj-lt"/>
              </a:rPr>
              <a:t>.</a:t>
            </a:r>
            <a:endParaRPr lang="da-DK" sz="2200" dirty="0" smtClean="0">
              <a:latin typeface="+mj-lt"/>
            </a:endParaRP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70" y="2810059"/>
            <a:ext cx="4191000" cy="866775"/>
          </a:xfrm>
          <a:prstGeom prst="rect">
            <a:avLst/>
          </a:prstGeom>
        </p:spPr>
      </p:pic>
      <p:sp>
        <p:nvSpPr>
          <p:cNvPr id="13" name="Tekstboks 4"/>
          <p:cNvSpPr txBox="1">
            <a:spLocks noChangeArrowheads="1"/>
          </p:cNvSpPr>
          <p:nvPr/>
        </p:nvSpPr>
        <p:spPr bwMode="auto">
          <a:xfrm rot="16200000">
            <a:off x="10058009" y="3538335"/>
            <a:ext cx="33575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Kreyszig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: Advanced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Engeneering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Mathematics</a:t>
            </a:r>
            <a:endParaRPr lang="da-DK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Billed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070" y="2634044"/>
            <a:ext cx="2475730" cy="217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8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smtClean="0"/>
              <a:t> </a:t>
            </a:r>
            <a:r>
              <a:rPr lang="da-DK" sz="3200" dirty="0"/>
              <a:t>Line integral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174977" y="860162"/>
            <a:ext cx="118420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+mj-lt"/>
              </a:rPr>
              <a:t>Work done by a force </a:t>
            </a:r>
            <a:r>
              <a:rPr lang="en-US" sz="2200" dirty="0" smtClean="0">
                <a:latin typeface="+mj-lt"/>
              </a:rPr>
              <a:t>(earlier in L1)</a:t>
            </a:r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584" y="2190109"/>
            <a:ext cx="2480255" cy="1294046"/>
          </a:xfrm>
          <a:prstGeom prst="rect">
            <a:avLst/>
          </a:prstGeom>
        </p:spPr>
      </p:pic>
      <p:sp>
        <p:nvSpPr>
          <p:cNvPr id="16" name="Tekstboks 4"/>
          <p:cNvSpPr txBox="1">
            <a:spLocks noChangeArrowheads="1"/>
          </p:cNvSpPr>
          <p:nvPr/>
        </p:nvSpPr>
        <p:spPr bwMode="auto">
          <a:xfrm rot="16200000">
            <a:off x="10828718" y="2265030"/>
            <a:ext cx="20996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ktangel 8"/>
              <p:cNvSpPr/>
              <p:nvPr/>
            </p:nvSpPr>
            <p:spPr>
              <a:xfrm>
                <a:off x="280570" y="1348061"/>
                <a:ext cx="10919498" cy="1546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 smtClean="0">
                    <a:latin typeface="+mj-lt"/>
                  </a:rPr>
                  <a:t>Ex.: </a:t>
                </a:r>
              </a:p>
              <a:p>
                <a:r>
                  <a:rPr lang="en-US" sz="2200" dirty="0">
                    <a:latin typeface="+mj-lt"/>
                  </a:rPr>
                  <a:t>The work </a:t>
                </a:r>
                <a:r>
                  <a:rPr lang="en-US" sz="2200" i="1" dirty="0">
                    <a:latin typeface="+mj-lt"/>
                  </a:rPr>
                  <a:t>W</a:t>
                </a:r>
                <a:r>
                  <a:rPr lang="en-US" sz="2200" dirty="0">
                    <a:latin typeface="+mj-lt"/>
                  </a:rPr>
                  <a:t> done by a constant 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sz="2200" dirty="0">
                    <a:latin typeface="+mj-lt"/>
                  </a:rPr>
                  <a:t> when moving a particle </a:t>
                </a:r>
                <a:r>
                  <a:rPr lang="da-DK" sz="2200" dirty="0" smtClean="0">
                    <a:latin typeface="+mj-lt"/>
                  </a:rPr>
                  <a:t>the</a:t>
                </a:r>
                <a:r>
                  <a:rPr lang="en-US" sz="2200" dirty="0" smtClean="0">
                    <a:latin typeface="+mj-lt"/>
                  </a:rPr>
                  <a:t> </a:t>
                </a:r>
                <a:r>
                  <a:rPr lang="en-US" sz="2200" dirty="0">
                    <a:latin typeface="+mj-lt"/>
                  </a:rPr>
                  <a:t>straight </a:t>
                </a:r>
                <a:r>
                  <a:rPr lang="en-US" sz="2200" dirty="0" smtClean="0">
                    <a:latin typeface="+mj-lt"/>
                  </a:rPr>
                  <a:t>displacement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sz="2200" dirty="0" smtClean="0">
                    <a:latin typeface="+mj-lt"/>
                  </a:rPr>
                  <a:t>  </a:t>
                </a:r>
                <a:r>
                  <a:rPr lang="en-US" sz="2200" dirty="0">
                    <a:latin typeface="+mj-lt"/>
                  </a:rPr>
                  <a:t>is given as:</a:t>
                </a:r>
              </a:p>
              <a:p>
                <a:r>
                  <a:rPr lang="en-US" sz="2200" i="1" dirty="0">
                    <a:latin typeface="+mj-lt"/>
                  </a:rPr>
                  <a:t>		</a:t>
                </a:r>
                <a:r>
                  <a:rPr lang="en-US" sz="2200" i="1" dirty="0" smtClean="0">
                    <a:latin typeface="+mj-lt"/>
                  </a:rPr>
                  <a:t>			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Rektange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0" y="1348061"/>
                <a:ext cx="10919498" cy="1546705"/>
              </a:xfrm>
              <a:prstGeom prst="rect">
                <a:avLst/>
              </a:prstGeom>
              <a:blipFill>
                <a:blip r:embed="rId3"/>
                <a:stretch>
                  <a:fillRect l="-726" t="-2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43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smtClean="0"/>
              <a:t> </a:t>
            </a:r>
            <a:r>
              <a:rPr lang="da-DK" sz="3200" dirty="0"/>
              <a:t>Line integral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174977" y="860162"/>
            <a:ext cx="118420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+mj-lt"/>
              </a:rPr>
              <a:t>Work done by a force – The general situation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ktangel 16"/>
              <p:cNvSpPr/>
              <p:nvPr/>
            </p:nvSpPr>
            <p:spPr>
              <a:xfrm>
                <a:off x="90230" y="1357109"/>
                <a:ext cx="11785681" cy="18262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b="1" dirty="0" smtClean="0">
                    <a:latin typeface="+mj-lt"/>
                  </a:rPr>
                  <a:t>Ex.:</a:t>
                </a:r>
                <a:endParaRPr lang="en-US" sz="2200" b="1" dirty="0" smtClean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Consider a </a:t>
                </a:r>
                <a:r>
                  <a:rPr lang="en-US" sz="2200" dirty="0">
                    <a:latin typeface="+mj-lt"/>
                  </a:rPr>
                  <a:t>variable 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 and the </a:t>
                </a:r>
                <a:r>
                  <a:rPr lang="en-US" sz="2200" dirty="0">
                    <a:latin typeface="+mj-lt"/>
                  </a:rPr>
                  <a:t>displacement of a particle of mass </a:t>
                </a:r>
                <a:r>
                  <a:rPr lang="en-US" sz="2200" i="1" dirty="0">
                    <a:latin typeface="+mj-lt"/>
                  </a:rPr>
                  <a:t>m</a:t>
                </a:r>
                <a:r>
                  <a:rPr lang="en-US" sz="2200" dirty="0">
                    <a:latin typeface="+mj-lt"/>
                  </a:rPr>
                  <a:t> along a path </a:t>
                </a:r>
                <a:r>
                  <a:rPr lang="en-US" sz="2200" i="1" dirty="0">
                    <a:latin typeface="+mj-lt"/>
                  </a:rPr>
                  <a:t>C</a:t>
                </a:r>
                <a:r>
                  <a:rPr lang="en-US" sz="2200" dirty="0">
                    <a:latin typeface="+mj-lt"/>
                  </a:rPr>
                  <a:t> </a:t>
                </a:r>
                <a:endParaRPr lang="en-US" sz="2200" dirty="0" smtClean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given by the parametric representation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23"/>
                          </m:rP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i="1" dirty="0">
                    <a:latin typeface="+mj-lt"/>
                  </a:rPr>
                  <a:t>, a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.</a:t>
                </a:r>
              </a:p>
              <a:p>
                <a:endParaRPr lang="en-US" sz="2200" dirty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The </a:t>
                </a:r>
                <a:r>
                  <a:rPr lang="en-US" sz="2200" dirty="0">
                    <a:latin typeface="+mj-lt"/>
                  </a:rPr>
                  <a:t>work </a:t>
                </a:r>
                <a:r>
                  <a:rPr lang="en-US" sz="2200" i="1" dirty="0">
                    <a:latin typeface="+mj-lt"/>
                  </a:rPr>
                  <a:t>W</a:t>
                </a:r>
                <a:r>
                  <a:rPr lang="en-US" sz="2200" dirty="0">
                    <a:latin typeface="+mj-lt"/>
                  </a:rPr>
                  <a:t> done by the force is given by the line </a:t>
                </a:r>
                <a:r>
                  <a:rPr lang="en-US" sz="2200" dirty="0" smtClean="0">
                    <a:latin typeface="+mj-lt"/>
                  </a:rPr>
                  <a:t>integral</a:t>
                </a:r>
              </a:p>
            </p:txBody>
          </p:sp>
        </mc:Choice>
        <mc:Fallback xmlns="">
          <p:sp>
            <p:nvSpPr>
              <p:cNvPr id="17" name="Rektange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0" y="1357109"/>
                <a:ext cx="11785681" cy="1826269"/>
              </a:xfrm>
              <a:prstGeom prst="rect">
                <a:avLst/>
              </a:prstGeom>
              <a:blipFill>
                <a:blip r:embed="rId2"/>
                <a:stretch>
                  <a:fillRect l="-673" t="-2341" b="-6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Billed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366" y="3228915"/>
            <a:ext cx="4552950" cy="695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ktangel 11"/>
              <p:cNvSpPr/>
              <p:nvPr/>
            </p:nvSpPr>
            <p:spPr>
              <a:xfrm>
                <a:off x="174977" y="4071264"/>
                <a:ext cx="1152359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If </a:t>
                </a:r>
                <a:r>
                  <a:rPr lang="en-US" sz="2200" i="1" dirty="0" smtClean="0">
                    <a:latin typeface="+mj-lt"/>
                  </a:rPr>
                  <a:t>t</a:t>
                </a:r>
                <a:r>
                  <a:rPr lang="en-US" sz="2200" dirty="0" smtClean="0">
                    <a:latin typeface="+mj-lt"/>
                  </a:rPr>
                  <a:t> </a:t>
                </a:r>
                <a:r>
                  <a:rPr lang="en-US" sz="2200" dirty="0">
                    <a:latin typeface="+mj-lt"/>
                  </a:rPr>
                  <a:t>denotes </a:t>
                </a:r>
                <a:r>
                  <a:rPr lang="en-US" sz="2200" dirty="0" smtClean="0">
                    <a:latin typeface="+mj-lt"/>
                  </a:rPr>
                  <a:t>time</a:t>
                </a:r>
                <a:r>
                  <a:rPr lang="en-US" sz="2200" dirty="0">
                    <a:latin typeface="+mj-lt"/>
                  </a:rPr>
                  <a:t> </a:t>
                </a:r>
                <a:r>
                  <a:rPr lang="en-US" sz="2200" dirty="0" smtClean="0">
                    <a:latin typeface="+mj-lt"/>
                  </a:rPr>
                  <a:t>then </a:t>
                </a:r>
              </a:p>
              <a:p>
                <a:r>
                  <a:rPr lang="da-DK" sz="2200" b="0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 is the velocity	and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da-DK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en-US" sz="2200" dirty="0" smtClean="0">
                    <a:latin typeface="+mj-lt"/>
                  </a:rPr>
                  <a:t>is the acceleration 	 </a:t>
                </a:r>
                <a:endParaRPr lang="da-DK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Rektange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7" y="4071264"/>
                <a:ext cx="11523596" cy="769441"/>
              </a:xfrm>
              <a:prstGeom prst="rect">
                <a:avLst/>
              </a:prstGeom>
              <a:blipFill>
                <a:blip r:embed="rId4"/>
                <a:stretch>
                  <a:fillRect l="-688" t="-5556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led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366" y="5106178"/>
            <a:ext cx="27908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1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led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38" y="4190710"/>
            <a:ext cx="4170996" cy="2421139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64" y="2788396"/>
            <a:ext cx="9763125" cy="1257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334202" y="899786"/>
                <a:ext cx="11523596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b="1" dirty="0" smtClean="0">
                    <a:latin typeface="+mj-lt"/>
                  </a:rPr>
                  <a:t>Definition:</a:t>
                </a:r>
              </a:p>
              <a:p>
                <a:r>
                  <a:rPr lang="en-US" sz="2200" dirty="0" smtClean="0">
                    <a:latin typeface="+mj-lt"/>
                  </a:rPr>
                  <a:t>Given a differentiable vector field: </a:t>
                </a:r>
                <a:endParaRPr lang="en-US" sz="2200" dirty="0">
                  <a:latin typeface="+mj-lt"/>
                </a:endParaRPr>
              </a:p>
              <a:p>
                <a:endParaRPr lang="en-US" sz="2200" b="1" dirty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i.e. that </a:t>
                </a:r>
                <a:r>
                  <a:rPr lang="en-US" sz="2200" dirty="0">
                    <a:latin typeface="+mj-lt"/>
                  </a:rPr>
                  <a:t>all partial derivatives of the components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da-DK" sz="2200" dirty="0" smtClean="0">
                    <a:latin typeface="+mj-lt"/>
                  </a:rPr>
                  <a:t> </a:t>
                </a:r>
                <a:r>
                  <a:rPr lang="da-DK" sz="2200" dirty="0" err="1" smtClean="0">
                    <a:latin typeface="+mj-lt"/>
                  </a:rPr>
                  <a:t>exist</a:t>
                </a:r>
                <a:endParaRPr lang="en-US" sz="2200" dirty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r>
                  <a:rPr lang="da-DK" sz="2200" dirty="0" smtClean="0">
                    <a:latin typeface="+mj-lt"/>
                  </a:rPr>
                  <a:t>The </a:t>
                </a:r>
                <a:r>
                  <a:rPr lang="en-US" sz="2200" dirty="0" smtClean="0">
                    <a:latin typeface="+mj-lt"/>
                  </a:rPr>
                  <a:t>definition of </a:t>
                </a:r>
                <a:r>
                  <a:rPr lang="en-US" sz="2200" b="1" dirty="0" smtClean="0">
                    <a:latin typeface="+mj-lt"/>
                  </a:rPr>
                  <a:t>the curl or rotation </a:t>
                </a:r>
                <a:r>
                  <a:rPr lang="en-US" sz="2200" b="1" dirty="0">
                    <a:latin typeface="+mj-lt"/>
                  </a:rPr>
                  <a:t>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1" i="1" dirty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lang="da-DK" sz="2200" dirty="0" smtClean="0">
                    <a:latin typeface="+mj-lt"/>
                  </a:rPr>
                  <a:t>  is:</a:t>
                </a:r>
              </a:p>
              <a:p>
                <a:endParaRPr lang="da-DK" sz="2200" dirty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endParaRPr lang="da-DK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02" y="899786"/>
                <a:ext cx="11523596" cy="3139321"/>
              </a:xfrm>
              <a:prstGeom prst="rect">
                <a:avLst/>
              </a:prstGeom>
              <a:blipFill>
                <a:blip r:embed="rId4"/>
                <a:stretch>
                  <a:fillRect l="-688" t="-1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The </a:t>
            </a:r>
            <a:r>
              <a:rPr lang="en-US" sz="3200" dirty="0" smtClean="0"/>
              <a:t>curl/ rotation </a:t>
            </a:r>
            <a:r>
              <a:rPr lang="en-US" sz="3200" dirty="0"/>
              <a:t>of a vector </a:t>
            </a:r>
            <a:r>
              <a:rPr lang="en-US" sz="3200" dirty="0" smtClean="0"/>
              <a:t>field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ktangel 7"/>
              <p:cNvSpPr/>
              <p:nvPr/>
            </p:nvSpPr>
            <p:spPr>
              <a:xfrm>
                <a:off x="437873" y="5962724"/>
                <a:ext cx="869667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solidFill>
                      <a:srgbClr val="3333FF"/>
                    </a:solidFill>
                    <a:latin typeface="+mj-lt"/>
                  </a:rPr>
                  <a:t>Note </a:t>
                </a:r>
                <a:r>
                  <a:rPr lang="en-US" sz="2200" dirty="0">
                    <a:solidFill>
                      <a:srgbClr val="3333FF"/>
                    </a:solidFill>
                    <a:latin typeface="+mj-lt"/>
                  </a:rPr>
                  <a:t>that the </a:t>
                </a:r>
                <a:r>
                  <a:rPr lang="en-US" sz="2200" dirty="0" smtClean="0">
                    <a:solidFill>
                      <a:srgbClr val="3333FF"/>
                    </a:solidFill>
                    <a:latin typeface="+mj-lt"/>
                  </a:rPr>
                  <a:t>rotation of the vector 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200" dirty="0" smtClean="0">
                    <a:solidFill>
                      <a:srgbClr val="3333FF"/>
                    </a:solidFill>
                    <a:latin typeface="+mj-lt"/>
                  </a:rPr>
                  <a:t> </a:t>
                </a:r>
                <a:r>
                  <a:rPr lang="en-US" sz="2200" dirty="0">
                    <a:solidFill>
                      <a:srgbClr val="3333FF"/>
                    </a:solidFill>
                    <a:latin typeface="+mj-lt"/>
                  </a:rPr>
                  <a:t> is </a:t>
                </a:r>
                <a:r>
                  <a:rPr lang="en-US" sz="2200" dirty="0" smtClean="0">
                    <a:solidFill>
                      <a:srgbClr val="3333FF"/>
                    </a:solidFill>
                    <a:latin typeface="+mj-lt"/>
                  </a:rPr>
                  <a:t>again a vector field</a:t>
                </a:r>
                <a:endParaRPr lang="en-US" sz="2200" dirty="0">
                  <a:solidFill>
                    <a:srgbClr val="3333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Rektange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73" y="5962724"/>
                <a:ext cx="8696676" cy="430887"/>
              </a:xfrm>
              <a:prstGeom prst="rect">
                <a:avLst/>
              </a:prstGeom>
              <a:blipFill>
                <a:blip r:embed="rId5"/>
                <a:stretch>
                  <a:fillRect l="-912" t="-14085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Billed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3180" y="1567915"/>
            <a:ext cx="6068502" cy="459238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8421" y="4006905"/>
            <a:ext cx="5873885" cy="832929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9710" y="4823984"/>
            <a:ext cx="4453647" cy="856471"/>
          </a:xfrm>
          <a:prstGeom prst="rect">
            <a:avLst/>
          </a:prstGeom>
        </p:spPr>
      </p:pic>
      <p:sp>
        <p:nvSpPr>
          <p:cNvPr id="14" name="Tekstboks 4"/>
          <p:cNvSpPr txBox="1">
            <a:spLocks noChangeArrowheads="1"/>
          </p:cNvSpPr>
          <p:nvPr/>
        </p:nvSpPr>
        <p:spPr bwMode="auto">
          <a:xfrm rot="16200000">
            <a:off x="10835683" y="5040147"/>
            <a:ext cx="23434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Briggs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Cochran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Gillett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Calculus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76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smtClean="0"/>
              <a:t> </a:t>
            </a:r>
            <a:r>
              <a:rPr lang="da-DK" sz="3200" dirty="0"/>
              <a:t>Line integral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174977" y="860162"/>
            <a:ext cx="118420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+mj-lt"/>
              </a:rPr>
              <a:t>Work done by a force – The general situation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ktangel 16"/>
              <p:cNvSpPr/>
              <p:nvPr/>
            </p:nvSpPr>
            <p:spPr>
              <a:xfrm>
                <a:off x="90230" y="1357109"/>
                <a:ext cx="11785681" cy="1487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b="1" dirty="0" smtClean="0">
                    <a:latin typeface="+mj-lt"/>
                  </a:rPr>
                  <a:t>Ex. </a:t>
                </a:r>
                <a:r>
                  <a:rPr lang="da-DK" sz="2200" b="1" dirty="0" err="1">
                    <a:latin typeface="+mj-lt"/>
                  </a:rPr>
                  <a:t>c</a:t>
                </a:r>
                <a:r>
                  <a:rPr lang="da-DK" sz="2200" b="1" dirty="0" err="1" smtClean="0">
                    <a:latin typeface="+mj-lt"/>
                  </a:rPr>
                  <a:t>ont</a:t>
                </a:r>
                <a:r>
                  <a:rPr lang="da-DK" sz="2200" b="1" dirty="0" smtClean="0">
                    <a:latin typeface="+mj-lt"/>
                  </a:rPr>
                  <a:t>.:</a:t>
                </a:r>
                <a:endParaRPr lang="en-US" sz="2200" b="1" dirty="0" smtClean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 be the sum of all forces acting on the particle then </a:t>
                </a:r>
                <a:r>
                  <a:rPr lang="en-US" sz="2200" dirty="0" err="1" smtClean="0">
                    <a:latin typeface="+mj-lt"/>
                  </a:rPr>
                  <a:t>Newtons</a:t>
                </a:r>
                <a:r>
                  <a:rPr lang="en-US" sz="2200" dirty="0" smtClean="0">
                    <a:latin typeface="+mj-lt"/>
                  </a:rPr>
                  <a:t> second law gives:</a:t>
                </a:r>
              </a:p>
              <a:p>
                <a:endParaRPr lang="en-US" sz="2200" dirty="0">
                  <a:latin typeface="+mj-lt"/>
                </a:endParaRPr>
              </a:p>
              <a:p>
                <a:endParaRPr lang="en-US" sz="2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7" name="Rektange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0" y="1357109"/>
                <a:ext cx="11785681" cy="1487715"/>
              </a:xfrm>
              <a:prstGeom prst="rect">
                <a:avLst/>
              </a:prstGeom>
              <a:blipFill>
                <a:blip r:embed="rId2"/>
                <a:stretch>
                  <a:fillRect l="-673" t="-2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ktangel 11"/>
          <p:cNvSpPr/>
          <p:nvPr/>
        </p:nvSpPr>
        <p:spPr>
          <a:xfrm>
            <a:off x="90230" y="3206059"/>
            <a:ext cx="107922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</a:rPr>
              <a:t>a</a:t>
            </a:r>
            <a:r>
              <a:rPr lang="en-US" sz="2200" dirty="0" smtClean="0">
                <a:latin typeface="+mj-lt"/>
              </a:rPr>
              <a:t>nd finally:	 </a:t>
            </a:r>
            <a:endParaRPr lang="da-DK" sz="2200" dirty="0">
              <a:latin typeface="+mj-lt"/>
            </a:endParaRP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77" y="3648503"/>
            <a:ext cx="2790825" cy="7239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964" y="2314150"/>
            <a:ext cx="3248025" cy="514350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5802" y="3571405"/>
            <a:ext cx="6781800" cy="771525"/>
          </a:xfrm>
          <a:prstGeom prst="rect">
            <a:avLst/>
          </a:prstGeom>
        </p:spPr>
      </p:pic>
      <p:sp>
        <p:nvSpPr>
          <p:cNvPr id="13" name="Rektangel 12"/>
          <p:cNvSpPr/>
          <p:nvPr/>
        </p:nvSpPr>
        <p:spPr>
          <a:xfrm>
            <a:off x="90230" y="4691008"/>
            <a:ext cx="73604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The work done by the force equals the gain in kinetic energy	 </a:t>
            </a:r>
            <a:endParaRPr lang="da-DK" sz="2200" dirty="0">
              <a:latin typeface="+mj-lt"/>
            </a:endParaRPr>
          </a:p>
        </p:txBody>
      </p:sp>
      <p:pic>
        <p:nvPicPr>
          <p:cNvPr id="14" name="Billed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570" y="5732341"/>
            <a:ext cx="9593924" cy="533577"/>
          </a:xfrm>
          <a:prstGeom prst="rect">
            <a:avLst/>
          </a:prstGeom>
        </p:spPr>
      </p:pic>
      <p:sp>
        <p:nvSpPr>
          <p:cNvPr id="19" name="Rektangel 18"/>
          <p:cNvSpPr/>
          <p:nvPr/>
        </p:nvSpPr>
        <p:spPr>
          <a:xfrm>
            <a:off x="0" y="5426465"/>
            <a:ext cx="115235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			---------------------------------------------------------</a:t>
            </a:r>
          </a:p>
          <a:p>
            <a:r>
              <a:rPr lang="en-US" sz="2200" dirty="0" smtClean="0">
                <a:latin typeface="+mj-lt"/>
              </a:rPr>
              <a:t>	 </a:t>
            </a:r>
            <a:endParaRPr lang="da-DK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8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8836" y="226579"/>
            <a:ext cx="10734964" cy="1205057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 smtClean="0"/>
              <a:t>Vector</a:t>
            </a:r>
            <a:r>
              <a:rPr lang="da-DK" sz="3200" dirty="0" smtClean="0"/>
              <a:t> Integral </a:t>
            </a:r>
            <a:r>
              <a:rPr lang="da-DK" sz="3200" dirty="0" err="1" smtClean="0"/>
              <a:t>Calculus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Pladsholder til tekst 2"/>
          <p:cNvSpPr txBox="1">
            <a:spLocks/>
          </p:cNvSpPr>
          <p:nvPr/>
        </p:nvSpPr>
        <p:spPr>
          <a:xfrm>
            <a:off x="728518" y="1569033"/>
            <a:ext cx="10515600" cy="4787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400" dirty="0" smtClean="0">
                <a:latin typeface="+mj-lt"/>
              </a:rPr>
              <a:t>  </a:t>
            </a:r>
            <a:endParaRPr lang="da-DK" dirty="0">
              <a:latin typeface="+mj-lt"/>
            </a:endParaRPr>
          </a:p>
          <a:p>
            <a:pPr marL="0" indent="0" algn="ctr">
              <a:buNone/>
            </a:pPr>
            <a:endParaRPr lang="da-DK" altLang="da-DK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a-DK" alt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Path </a:t>
            </a:r>
            <a:r>
              <a:rPr lang="da-DK" alt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independence</a:t>
            </a:r>
            <a:r>
              <a:rPr lang="da-DK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line integrals</a:t>
            </a:r>
          </a:p>
        </p:txBody>
      </p:sp>
    </p:spTree>
    <p:extLst>
      <p:ext uri="{BB962C8B-B14F-4D97-AF65-F5344CB8AC3E}">
        <p14:creationId xmlns:p14="http://schemas.microsoft.com/office/powerpoint/2010/main" val="278852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Billed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669" y="3223215"/>
            <a:ext cx="2437040" cy="27598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ktangel 16"/>
              <p:cNvSpPr/>
              <p:nvPr/>
            </p:nvSpPr>
            <p:spPr>
              <a:xfrm>
                <a:off x="56363" y="1290773"/>
                <a:ext cx="12101770" cy="28830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Given a vector 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da-DK" sz="22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+mj-lt"/>
                  </a:rPr>
                  <a:t> and </a:t>
                </a:r>
                <a:r>
                  <a:rPr lang="en-US" sz="2200" dirty="0" smtClean="0">
                    <a:latin typeface="+mj-lt"/>
                  </a:rPr>
                  <a:t>all curves </a:t>
                </a:r>
                <a:r>
                  <a:rPr lang="en-US" sz="2200" i="1" dirty="0" smtClean="0">
                    <a:latin typeface="+mj-lt"/>
                  </a:rPr>
                  <a:t>C</a:t>
                </a:r>
                <a:r>
                  <a:rPr lang="en-US" sz="2200" dirty="0" smtClean="0">
                    <a:latin typeface="+mj-lt"/>
                  </a:rPr>
                  <a:t> </a:t>
                </a:r>
                <a:r>
                  <a:rPr lang="en-US" sz="2200" dirty="0">
                    <a:latin typeface="+mj-lt"/>
                  </a:rPr>
                  <a:t>that start </a:t>
                </a:r>
                <a:r>
                  <a:rPr lang="en-US" sz="2200" dirty="0" smtClean="0">
                    <a:latin typeface="+mj-lt"/>
                  </a:rPr>
                  <a:t>at the same initial </a:t>
                </a:r>
                <a:r>
                  <a:rPr lang="en-US" sz="2200" dirty="0">
                    <a:latin typeface="+mj-lt"/>
                  </a:rPr>
                  <a:t>point and have the same ﬁnal point. The problem is to ﬁnd conditions </a:t>
                </a:r>
                <a:r>
                  <a:rPr lang="en-US" sz="2200" dirty="0" smtClean="0">
                    <a:latin typeface="+mj-lt"/>
                  </a:rPr>
                  <a:t>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da-DK" sz="22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smtClean="0">
                    <a:latin typeface="+mj-lt"/>
                  </a:rPr>
                  <a:t>so that the line integral:</a:t>
                </a:r>
              </a:p>
              <a:p>
                <a:endParaRPr lang="da-DK" sz="2200" dirty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r>
                  <a:rPr lang="da-DK" sz="2200" dirty="0" smtClean="0">
                    <a:latin typeface="+mj-lt"/>
                  </a:rPr>
                  <a:t>is independent </a:t>
                </a:r>
                <a:r>
                  <a:rPr lang="en-US" sz="2200" dirty="0">
                    <a:latin typeface="+mj-lt"/>
                  </a:rPr>
                  <a:t>of the choice of </a:t>
                </a:r>
                <a:r>
                  <a:rPr lang="en-US" sz="2200" i="1" dirty="0">
                    <a:latin typeface="+mj-lt"/>
                  </a:rPr>
                  <a:t>C</a:t>
                </a:r>
                <a:r>
                  <a:rPr lang="en-US" sz="2200" dirty="0">
                    <a:latin typeface="+mj-lt"/>
                  </a:rPr>
                  <a:t> and only depends on the initial point and </a:t>
                </a:r>
                <a:r>
                  <a:rPr lang="en-US" sz="2200" dirty="0" smtClean="0">
                    <a:latin typeface="+mj-lt"/>
                  </a:rPr>
                  <a:t>the final </a:t>
                </a:r>
                <a:r>
                  <a:rPr lang="en-US" sz="2200" dirty="0">
                    <a:latin typeface="+mj-lt"/>
                  </a:rPr>
                  <a:t>point</a:t>
                </a:r>
                <a:r>
                  <a:rPr lang="en-US" sz="2200" dirty="0" smtClean="0">
                    <a:latin typeface="+mj-lt"/>
                  </a:rPr>
                  <a:t>.</a:t>
                </a:r>
              </a:p>
              <a:p>
                <a:endParaRPr lang="da-DK" sz="2200" dirty="0" smtClean="0">
                  <a:latin typeface="+mj-lt"/>
                </a:endParaRPr>
              </a:p>
              <a:p>
                <a:r>
                  <a:rPr lang="da-DK" sz="2200" dirty="0" smtClean="0">
                    <a:latin typeface="+mj-lt"/>
                  </a:rPr>
                  <a:t>This </a:t>
                </a:r>
                <a:r>
                  <a:rPr lang="da-DK" sz="2200" dirty="0" err="1" smtClean="0">
                    <a:latin typeface="+mj-lt"/>
                  </a:rPr>
                  <a:t>property</a:t>
                </a:r>
                <a:r>
                  <a:rPr lang="da-DK" sz="2200" dirty="0" smtClean="0">
                    <a:latin typeface="+mj-lt"/>
                  </a:rPr>
                  <a:t> is </a:t>
                </a:r>
                <a:r>
                  <a:rPr lang="da-DK" sz="2200" dirty="0" err="1" smtClean="0">
                    <a:latin typeface="+mj-lt"/>
                  </a:rPr>
                  <a:t>called</a:t>
                </a:r>
                <a:r>
                  <a:rPr lang="da-DK" sz="2200" dirty="0" smtClean="0">
                    <a:latin typeface="+mj-lt"/>
                  </a:rPr>
                  <a:t> </a:t>
                </a:r>
                <a:r>
                  <a:rPr lang="da-DK" sz="2200" b="1" dirty="0" err="1" smtClean="0">
                    <a:latin typeface="+mj-lt"/>
                  </a:rPr>
                  <a:t>path</a:t>
                </a:r>
                <a:r>
                  <a:rPr lang="da-DK" sz="2200" b="1" dirty="0" smtClean="0">
                    <a:latin typeface="+mj-lt"/>
                  </a:rPr>
                  <a:t> </a:t>
                </a:r>
                <a:r>
                  <a:rPr lang="da-DK" sz="2200" b="1" dirty="0" err="1" smtClean="0">
                    <a:latin typeface="+mj-lt"/>
                  </a:rPr>
                  <a:t>independence</a:t>
                </a:r>
                <a:endParaRPr lang="da-DK" sz="22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7" name="Rektange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3" y="1290773"/>
                <a:ext cx="12101770" cy="2883097"/>
              </a:xfrm>
              <a:prstGeom prst="rect">
                <a:avLst/>
              </a:prstGeom>
              <a:blipFill>
                <a:blip r:embed="rId3"/>
                <a:stretch>
                  <a:fillRect l="-655" r="-806" b="-3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459" y="2243327"/>
            <a:ext cx="1447800" cy="76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smtClean="0"/>
              <a:t> Path </a:t>
            </a:r>
            <a:r>
              <a:rPr lang="da-DK" sz="3200" dirty="0" err="1" smtClean="0"/>
              <a:t>independence</a:t>
            </a:r>
            <a:r>
              <a:rPr lang="da-DK" sz="3200" dirty="0" smtClean="0"/>
              <a:t> of line integrals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174977" y="860162"/>
            <a:ext cx="118420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+mj-lt"/>
              </a:rPr>
              <a:t>Problem:</a:t>
            </a:r>
            <a:endParaRPr lang="en-US" sz="2200" b="1" dirty="0">
              <a:latin typeface="+mj-lt"/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132644" y="4671298"/>
            <a:ext cx="73604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We have three conditions for path independence</a:t>
            </a:r>
            <a:endParaRPr lang="da-DK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848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Billed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804" y="1020699"/>
            <a:ext cx="2437040" cy="27598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ktangel 16"/>
              <p:cNvSpPr/>
              <p:nvPr/>
            </p:nvSpPr>
            <p:spPr>
              <a:xfrm>
                <a:off x="132644" y="1291049"/>
                <a:ext cx="12101770" cy="2247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Given a vector 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da-DK" sz="22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+mj-lt"/>
                  </a:rPr>
                  <a:t> which is </a:t>
                </a:r>
                <a:r>
                  <a:rPr lang="en-US" sz="2200" dirty="0" smtClean="0">
                    <a:latin typeface="+mj-lt"/>
                  </a:rPr>
                  <a:t>continuous in </a:t>
                </a:r>
                <a:r>
                  <a:rPr lang="en-US" sz="2200" dirty="0">
                    <a:latin typeface="+mj-lt"/>
                  </a:rPr>
                  <a:t>a </a:t>
                </a:r>
                <a:r>
                  <a:rPr lang="en-US" sz="2200" dirty="0" smtClean="0">
                    <a:latin typeface="+mj-lt"/>
                  </a:rPr>
                  <a:t>domain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da-D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a-D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da-DK" sz="2200" b="0" dirty="0" smtClean="0"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da-DK" sz="2200" dirty="0" err="1" smtClean="0">
                    <a:latin typeface="+mj-lt"/>
                  </a:rPr>
                  <a:t>We</a:t>
                </a:r>
                <a:r>
                  <a:rPr lang="da-DK" sz="2200" dirty="0" smtClean="0">
                    <a:latin typeface="+mj-lt"/>
                  </a:rPr>
                  <a:t> have</a:t>
                </a:r>
              </a:p>
              <a:p>
                <a:r>
                  <a:rPr lang="da-DK" sz="2200" dirty="0" smtClean="0">
                    <a:latin typeface="+mj-lt"/>
                  </a:rPr>
                  <a:t> 		</a:t>
                </a:r>
                <a:r>
                  <a:rPr lang="da-DK" sz="2200" dirty="0" err="1" smtClean="0">
                    <a:solidFill>
                      <a:srgbClr val="3333FF"/>
                    </a:solidFill>
                    <a:latin typeface="+mj-lt"/>
                  </a:rPr>
                  <a:t>path</a:t>
                </a:r>
                <a:r>
                  <a:rPr lang="da-DK" sz="2200" dirty="0" smtClean="0">
                    <a:solidFill>
                      <a:srgbClr val="3333FF"/>
                    </a:solidFill>
                    <a:latin typeface="+mj-lt"/>
                  </a:rPr>
                  <a:t> </a:t>
                </a:r>
                <a:r>
                  <a:rPr lang="da-DK" sz="2200" dirty="0" err="1" smtClean="0">
                    <a:solidFill>
                      <a:srgbClr val="3333FF"/>
                    </a:solidFill>
                    <a:latin typeface="+mj-lt"/>
                  </a:rPr>
                  <a:t>independence</a:t>
                </a:r>
                <a:r>
                  <a:rPr lang="da-DK" sz="2200" dirty="0" smtClean="0">
                    <a:solidFill>
                      <a:srgbClr val="3333FF"/>
                    </a:solidFill>
                    <a:latin typeface="+mj-lt"/>
                  </a:rPr>
                  <a:t> in </a:t>
                </a:r>
                <a:r>
                  <a:rPr lang="da-DK" sz="2200" i="1" dirty="0" smtClean="0">
                    <a:solidFill>
                      <a:srgbClr val="3333FF"/>
                    </a:solidFill>
                    <a:latin typeface="+mj-lt"/>
                  </a:rPr>
                  <a:t>D </a:t>
                </a:r>
                <a:r>
                  <a:rPr lang="da-DK" sz="2200" dirty="0" smtClean="0">
                    <a:solidFill>
                      <a:srgbClr val="3333FF"/>
                    </a:solidFill>
                    <a:latin typeface="+mj-lt"/>
                  </a:rPr>
                  <a:t>if and </a:t>
                </a:r>
                <a:r>
                  <a:rPr lang="da-DK" sz="2200" dirty="0" err="1" smtClean="0">
                    <a:solidFill>
                      <a:srgbClr val="3333FF"/>
                    </a:solidFill>
                    <a:latin typeface="+mj-lt"/>
                  </a:rPr>
                  <a:t>only</a:t>
                </a:r>
                <a:r>
                  <a:rPr lang="da-DK" sz="2200" dirty="0" smtClean="0">
                    <a:solidFill>
                      <a:srgbClr val="3333FF"/>
                    </a:solidFill>
                    <a:latin typeface="+mj-lt"/>
                  </a:rPr>
                  <a:t> 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2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2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𝑔𝑟𝑎𝑑𝑓</m:t>
                    </m:r>
                    <m:r>
                      <a:rPr lang="da-DK" sz="22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2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2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 smtClean="0">
                  <a:solidFill>
                    <a:srgbClr val="3333FF"/>
                  </a:solidFill>
                </a:endParaRPr>
              </a:p>
              <a:p>
                <a:r>
                  <a:rPr lang="en-US" sz="2200" dirty="0">
                    <a:solidFill>
                      <a:srgbClr val="3333FF"/>
                    </a:solidFill>
                    <a:latin typeface="+mj-lt"/>
                  </a:rPr>
                  <a:t> </a:t>
                </a:r>
                <a:r>
                  <a:rPr lang="en-US" sz="2200" dirty="0" smtClean="0">
                    <a:solidFill>
                      <a:srgbClr val="3333FF"/>
                    </a:solidFill>
                    <a:latin typeface="+mj-lt"/>
                  </a:rPr>
                  <a:t>		</a:t>
                </a:r>
                <a:r>
                  <a:rPr lang="da-DK" sz="2200" dirty="0" err="1" smtClean="0">
                    <a:solidFill>
                      <a:srgbClr val="3333FF"/>
                    </a:solidFill>
                    <a:latin typeface="+mj-lt"/>
                  </a:rPr>
                  <a:t>path</a:t>
                </a:r>
                <a:r>
                  <a:rPr lang="da-DK" sz="2200" dirty="0" smtClean="0">
                    <a:solidFill>
                      <a:srgbClr val="3333FF"/>
                    </a:solidFill>
                    <a:latin typeface="+mj-lt"/>
                  </a:rPr>
                  <a:t> </a:t>
                </a:r>
                <a:r>
                  <a:rPr lang="da-DK" sz="2200" dirty="0" err="1">
                    <a:solidFill>
                      <a:srgbClr val="3333FF"/>
                    </a:solidFill>
                    <a:latin typeface="+mj-lt"/>
                  </a:rPr>
                  <a:t>independence</a:t>
                </a:r>
                <a:r>
                  <a:rPr lang="da-DK" sz="2200" dirty="0">
                    <a:solidFill>
                      <a:srgbClr val="3333FF"/>
                    </a:solidFill>
                    <a:latin typeface="+mj-lt"/>
                  </a:rPr>
                  <a:t> in </a:t>
                </a:r>
                <a:r>
                  <a:rPr lang="da-DK" sz="2200" i="1" dirty="0" smtClean="0">
                    <a:solidFill>
                      <a:srgbClr val="3333FF"/>
                    </a:solidFill>
                    <a:latin typeface="+mj-lt"/>
                  </a:rPr>
                  <a:t>D        </a:t>
                </a:r>
                <a14:m>
                  <m:oMath xmlns:m="http://schemas.openxmlformats.org/officeDocument/2006/math">
                    <m:r>
                      <a:rPr lang="da-DK" sz="2200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da-DK" sz="2200" b="0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</m:t>
                    </m:r>
                    <m:acc>
                      <m:accPr>
                        <m:chr m:val="⃗"/>
                        <m:ctrlPr>
                          <a:rPr lang="en-US" sz="22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2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20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da-DK" sz="22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da-DK" sz="22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2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2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rgbClr val="3333FF"/>
                  </a:solidFill>
                  <a:latin typeface="+mj-lt"/>
                </a:endParaRPr>
              </a:p>
              <a:p>
                <a:r>
                  <a:rPr lang="en-US" sz="2200" dirty="0">
                    <a:solidFill>
                      <a:srgbClr val="3333FF"/>
                    </a:solidFill>
                  </a:rPr>
                  <a:t> </a:t>
                </a:r>
                <a:endParaRPr lang="en-US" sz="2200" dirty="0" smtClean="0">
                  <a:solidFill>
                    <a:srgbClr val="3333FF"/>
                  </a:solidFill>
                </a:endParaRPr>
              </a:p>
              <a:p>
                <a:r>
                  <a:rPr lang="da-DK" sz="2200" dirty="0" smtClean="0">
                    <a:latin typeface="+mj-lt"/>
                  </a:rPr>
                  <a:t>for </a:t>
                </a:r>
                <a:r>
                  <a:rPr lang="da-DK" sz="2200" dirty="0" err="1">
                    <a:latin typeface="+mj-lt"/>
                  </a:rPr>
                  <a:t>some</a:t>
                </a:r>
                <a:r>
                  <a:rPr lang="da-DK" sz="2200" dirty="0">
                    <a:latin typeface="+mj-lt"/>
                  </a:rPr>
                  <a:t> </a:t>
                </a:r>
                <a:r>
                  <a:rPr lang="da-DK" sz="2200" dirty="0" err="1">
                    <a:latin typeface="+mj-lt"/>
                  </a:rPr>
                  <a:t>scalar</a:t>
                </a:r>
                <a:r>
                  <a:rPr lang="da-DK" sz="2200" dirty="0">
                    <a:latin typeface="+mj-lt"/>
                  </a:rPr>
                  <a:t> </a:t>
                </a:r>
                <a:r>
                  <a:rPr lang="da-DK" sz="2200" dirty="0" err="1">
                    <a:latin typeface="+mj-lt"/>
                  </a:rPr>
                  <a:t>field</a:t>
                </a:r>
                <a:r>
                  <a:rPr lang="da-DK" sz="2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+mj-lt"/>
                  </a:rPr>
                  <a:t> in </a:t>
                </a:r>
                <a:r>
                  <a:rPr lang="en-US" sz="2200" i="1" dirty="0">
                    <a:latin typeface="+mj-lt"/>
                  </a:rPr>
                  <a:t>D</a:t>
                </a:r>
                <a:r>
                  <a:rPr lang="da-DK" sz="2200" dirty="0">
                    <a:latin typeface="+mj-lt"/>
                  </a:rPr>
                  <a:t> </a:t>
                </a:r>
                <a:endParaRPr lang="en-US" sz="2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7" name="Rektange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44" y="1291049"/>
                <a:ext cx="12101770" cy="2247154"/>
              </a:xfrm>
              <a:prstGeom prst="rect">
                <a:avLst/>
              </a:prstGeom>
              <a:blipFill>
                <a:blip r:embed="rId3"/>
                <a:stretch>
                  <a:fillRect l="-655" b="-4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97494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smtClean="0"/>
              <a:t> Path </a:t>
            </a:r>
            <a:r>
              <a:rPr lang="da-DK" sz="3200" dirty="0" err="1" smtClean="0"/>
              <a:t>independence</a:t>
            </a:r>
            <a:r>
              <a:rPr lang="da-DK" sz="3200" dirty="0" smtClean="0"/>
              <a:t> of line integrals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132644" y="837584"/>
            <a:ext cx="118420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+mj-lt"/>
              </a:rPr>
              <a:t>Condition 1 for path independence: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ktangel 10"/>
              <p:cNvSpPr/>
              <p:nvPr/>
            </p:nvSpPr>
            <p:spPr>
              <a:xfrm>
                <a:off x="132644" y="3797121"/>
                <a:ext cx="11962916" cy="2300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 smtClean="0">
                    <a:latin typeface="+mj-lt"/>
                  </a:rPr>
                  <a:t>Ex. </a:t>
                </a:r>
              </a:p>
              <a:p>
                <a:r>
                  <a:rPr lang="da-DK" sz="2200" dirty="0" smtClean="0">
                    <a:latin typeface="+mj-lt"/>
                  </a:rPr>
                  <a:t>The </a:t>
                </a:r>
                <a:r>
                  <a:rPr lang="da-DK" sz="2200" dirty="0" err="1" smtClean="0">
                    <a:latin typeface="+mj-lt"/>
                  </a:rPr>
                  <a:t>gravitational</a:t>
                </a:r>
                <a:r>
                  <a:rPr lang="da-DK" sz="2200" dirty="0" smtClean="0">
                    <a:latin typeface="+mj-lt"/>
                  </a:rPr>
                  <a:t> force:		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da-DK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𝑔𝑟𝑎𝑑𝑓</m:t>
                    </m:r>
                    <m:r>
                      <a:rPr lang="da-DK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a-DK" sz="2200" dirty="0" smtClean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r>
                  <a:rPr lang="da-DK" sz="2200" dirty="0" smtClean="0">
                    <a:latin typeface="+mj-lt"/>
                  </a:rPr>
                  <a:t>The </a:t>
                </a:r>
                <a:r>
                  <a:rPr lang="da-DK" sz="2200" dirty="0" err="1" smtClean="0">
                    <a:latin typeface="+mj-lt"/>
                  </a:rPr>
                  <a:t>work</a:t>
                </a:r>
                <a:r>
                  <a:rPr lang="da-DK" sz="2200" dirty="0" smtClean="0">
                    <a:latin typeface="+mj-lt"/>
                  </a:rPr>
                  <a:t> done by the </a:t>
                </a:r>
                <a:r>
                  <a:rPr lang="da-DK" sz="2200" dirty="0" err="1" smtClean="0">
                    <a:latin typeface="+mj-lt"/>
                  </a:rPr>
                  <a:t>gravitational</a:t>
                </a:r>
                <a:r>
                  <a:rPr lang="da-DK" sz="2200" dirty="0" smtClean="0">
                    <a:latin typeface="+mj-lt"/>
                  </a:rPr>
                  <a:t> force:                                    </a:t>
                </a:r>
              </a:p>
              <a:p>
                <a:endParaRPr lang="da-DK" sz="2200" dirty="0" smtClean="0">
                  <a:latin typeface="+mj-lt"/>
                </a:endParaRPr>
              </a:p>
              <a:p>
                <a:r>
                  <a:rPr lang="da-DK" sz="2200" dirty="0" err="1" smtClean="0">
                    <a:latin typeface="+mj-lt"/>
                  </a:rPr>
                  <a:t>depends</a:t>
                </a:r>
                <a:r>
                  <a:rPr lang="da-DK" sz="2200" dirty="0" smtClean="0">
                    <a:latin typeface="+mj-lt"/>
                  </a:rPr>
                  <a:t> </a:t>
                </a:r>
                <a:r>
                  <a:rPr lang="da-DK" sz="2200" dirty="0" err="1" smtClean="0">
                    <a:latin typeface="+mj-lt"/>
                  </a:rPr>
                  <a:t>only</a:t>
                </a:r>
                <a:r>
                  <a:rPr lang="da-DK" sz="2200" dirty="0" smtClean="0">
                    <a:latin typeface="+mj-lt"/>
                  </a:rPr>
                  <a:t> on the initial and final points of </a:t>
                </a:r>
                <a:r>
                  <a:rPr lang="da-DK" sz="2200" i="1" dirty="0" smtClean="0">
                    <a:latin typeface="+mj-lt"/>
                  </a:rPr>
                  <a:t>C</a:t>
                </a:r>
                <a:r>
                  <a:rPr lang="da-DK" sz="2200" dirty="0" smtClean="0">
                    <a:latin typeface="+mj-lt"/>
                  </a:rPr>
                  <a:t>    </a:t>
                </a:r>
                <a:endParaRPr lang="da-DK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Rektange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44" y="3797121"/>
                <a:ext cx="11962916" cy="2300310"/>
              </a:xfrm>
              <a:prstGeom prst="rect">
                <a:avLst/>
              </a:prstGeom>
              <a:blipFill>
                <a:blip r:embed="rId4"/>
                <a:stretch>
                  <a:fillRect l="-663" t="-1857" b="-4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led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1638" y="4863441"/>
            <a:ext cx="2105025" cy="7239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0278" y="4697091"/>
            <a:ext cx="2583796" cy="1780500"/>
          </a:xfrm>
          <a:prstGeom prst="rect">
            <a:avLst/>
          </a:prstGeom>
        </p:spPr>
      </p:pic>
      <p:sp>
        <p:nvSpPr>
          <p:cNvPr id="15" name="Tekstboks 4"/>
          <p:cNvSpPr txBox="1">
            <a:spLocks noChangeArrowheads="1"/>
          </p:cNvSpPr>
          <p:nvPr/>
        </p:nvSpPr>
        <p:spPr bwMode="auto">
          <a:xfrm rot="16200000">
            <a:off x="10843042" y="5289286"/>
            <a:ext cx="20996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86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ktangel 16"/>
              <p:cNvSpPr/>
              <p:nvPr/>
            </p:nvSpPr>
            <p:spPr>
              <a:xfrm>
                <a:off x="245532" y="1456546"/>
                <a:ext cx="12101770" cy="17781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Let the vector 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da-DK" sz="21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1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𝑔𝑟𝑎𝑑𝑓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 smtClean="0">
                    <a:latin typeface="+mj-lt"/>
                  </a:rPr>
                  <a:t> and </a:t>
                </a:r>
                <a:r>
                  <a:rPr lang="en-US" sz="2100" i="1" dirty="0" smtClean="0">
                    <a:latin typeface="+mj-lt"/>
                  </a:rPr>
                  <a:t>C</a:t>
                </a:r>
                <a:r>
                  <a:rPr lang="en-US" sz="2100" dirty="0" smtClean="0">
                    <a:latin typeface="+mj-lt"/>
                  </a:rPr>
                  <a:t> be a curve with the </a:t>
                </a:r>
                <a:r>
                  <a:rPr lang="en-US" sz="2100" dirty="0">
                    <a:latin typeface="+mj-lt"/>
                  </a:rPr>
                  <a:t>parametric representation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23"/>
                          </m:rPr>
                          <a:rPr lang="da-DK" sz="21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100" i="1" dirty="0">
                    <a:latin typeface="+mj-lt"/>
                  </a:rPr>
                  <a:t>, a</a:t>
                </a:r>
                <a14:m>
                  <m:oMath xmlns:m="http://schemas.openxmlformats.org/officeDocument/2006/math">
                    <m:r>
                      <a:rPr lang="en-US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a-DK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a-DK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a-DK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100" dirty="0">
                    <a:latin typeface="+mj-lt"/>
                  </a:rPr>
                  <a:t>.</a:t>
                </a:r>
              </a:p>
              <a:p>
                <a:endParaRPr lang="da-DK" sz="2200" b="0" dirty="0" smtClean="0"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da-DK" sz="2100" dirty="0" err="1" smtClean="0">
                    <a:latin typeface="+mj-lt"/>
                  </a:rPr>
                  <a:t>Then</a:t>
                </a:r>
                <a:endParaRPr lang="da-DK" sz="2100" dirty="0" smtClean="0">
                  <a:latin typeface="+mj-lt"/>
                </a:endParaRPr>
              </a:p>
              <a:p>
                <a:endParaRPr lang="da-DK" sz="2100" dirty="0" smtClean="0">
                  <a:latin typeface="+mj-lt"/>
                </a:endParaRPr>
              </a:p>
              <a:p>
                <a:r>
                  <a:rPr lang="da-DK" sz="2200" dirty="0" smtClean="0">
                    <a:latin typeface="+mj-lt"/>
                  </a:rPr>
                  <a:t> 		</a:t>
                </a:r>
                <a:endParaRPr lang="en-US" sz="2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7" name="Rektange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32" y="1456546"/>
                <a:ext cx="12101770" cy="1778115"/>
              </a:xfrm>
              <a:prstGeom prst="rect">
                <a:avLst/>
              </a:prstGeom>
              <a:blipFill>
                <a:blip r:embed="rId2"/>
                <a:stretch>
                  <a:fillRect l="-605" t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2644" y="93065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smtClean="0"/>
              <a:t> Path </a:t>
            </a:r>
            <a:r>
              <a:rPr lang="da-DK" sz="3200" dirty="0" err="1" smtClean="0"/>
              <a:t>independence</a:t>
            </a:r>
            <a:r>
              <a:rPr lang="da-DK" sz="3200" dirty="0" smtClean="0"/>
              <a:t> of line integrals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132644" y="837584"/>
            <a:ext cx="118420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+mj-lt"/>
              </a:rPr>
              <a:t>Very </a:t>
            </a:r>
            <a:r>
              <a:rPr lang="en-US" sz="2200" b="1" dirty="0">
                <a:latin typeface="+mj-lt"/>
              </a:rPr>
              <a:t>important formula:</a:t>
            </a:r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009" y="2410427"/>
            <a:ext cx="8874443" cy="9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9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ktangel 16"/>
              <p:cNvSpPr/>
              <p:nvPr/>
            </p:nvSpPr>
            <p:spPr>
              <a:xfrm>
                <a:off x="132644" y="1288228"/>
                <a:ext cx="12101770" cy="1101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Given the vector field: </a:t>
                </a:r>
                <a:endParaRPr lang="da-DK" sz="2100" dirty="0" smtClean="0">
                  <a:latin typeface="+mj-lt"/>
                </a:endParaRPr>
              </a:p>
              <a:p>
                <a:endParaRPr lang="da-DK" sz="2100" dirty="0" smtClean="0">
                  <a:latin typeface="+mj-lt"/>
                </a:endParaRPr>
              </a:p>
              <a:p>
                <a:r>
                  <a:rPr lang="da-DK" sz="2100" smtClean="0">
                    <a:latin typeface="+mj-lt"/>
                  </a:rPr>
                  <a:t>How to</a:t>
                </a:r>
                <a:r>
                  <a:rPr lang="en-US" sz="2100" smtClean="0">
                    <a:latin typeface="+mj-lt"/>
                  </a:rPr>
                  <a:t> </a:t>
                </a:r>
                <a:r>
                  <a:rPr lang="en-US" sz="2100" dirty="0">
                    <a:latin typeface="+mj-lt"/>
                  </a:rPr>
                  <a:t>ﬁnd a scalar ﬁeld </a:t>
                </a:r>
                <a:r>
                  <a:rPr lang="en-US" sz="2100" i="1" dirty="0">
                    <a:latin typeface="+mj-lt"/>
                  </a:rPr>
                  <a:t>f</a:t>
                </a:r>
                <a:r>
                  <a:rPr lang="en-US" sz="2100" dirty="0">
                    <a:latin typeface="+mj-lt"/>
                  </a:rPr>
                  <a:t>(</a:t>
                </a:r>
                <a:r>
                  <a:rPr lang="en-US" sz="2100" i="1" dirty="0">
                    <a:latin typeface="+mj-lt"/>
                  </a:rPr>
                  <a:t>x</a:t>
                </a:r>
                <a:r>
                  <a:rPr lang="en-US" sz="2100" dirty="0">
                    <a:latin typeface="+mj-lt"/>
                  </a:rPr>
                  <a:t>, </a:t>
                </a:r>
                <a:r>
                  <a:rPr lang="en-US" sz="2100" i="1" dirty="0">
                    <a:latin typeface="+mj-lt"/>
                  </a:rPr>
                  <a:t>y</a:t>
                </a:r>
                <a:r>
                  <a:rPr lang="en-US" sz="2100" dirty="0">
                    <a:latin typeface="+mj-lt"/>
                  </a:rPr>
                  <a:t>, </a:t>
                </a:r>
                <a:r>
                  <a:rPr lang="en-US" sz="2100" i="1" dirty="0">
                    <a:latin typeface="+mj-lt"/>
                  </a:rPr>
                  <a:t>z</a:t>
                </a:r>
                <a:r>
                  <a:rPr lang="en-US" sz="2100" dirty="0">
                    <a:latin typeface="+mj-lt"/>
                  </a:rPr>
                  <a:t>) such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da-DK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𝑔𝑟𝑎𝑑𝑓</m:t>
                    </m:r>
                    <m:d>
                      <m:dPr>
                        <m:ctrlPr>
                          <a:rPr lang="da-DK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da-DK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a-DK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a-DK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a-DK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a-DK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da-DK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a-DK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da-DK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 smtClean="0">
                    <a:latin typeface="+mj-lt"/>
                  </a:rPr>
                  <a:t>, if </a:t>
                </a:r>
                <a:r>
                  <a:rPr lang="en-US" sz="2100" dirty="0">
                    <a:latin typeface="+mj-lt"/>
                  </a:rPr>
                  <a:t>there is </a:t>
                </a:r>
                <a:r>
                  <a:rPr lang="en-US" sz="2100" dirty="0" smtClean="0">
                    <a:latin typeface="+mj-lt"/>
                  </a:rPr>
                  <a:t>any </a:t>
                </a:r>
                <a:r>
                  <a:rPr lang="en-US" sz="2100" i="1" dirty="0">
                    <a:latin typeface="+mj-lt"/>
                  </a:rPr>
                  <a:t>f</a:t>
                </a:r>
                <a:r>
                  <a:rPr lang="en-US" sz="2100" dirty="0">
                    <a:latin typeface="+mj-lt"/>
                  </a:rPr>
                  <a:t>(</a:t>
                </a:r>
                <a:r>
                  <a:rPr lang="en-US" sz="2100" i="1" dirty="0">
                    <a:latin typeface="+mj-lt"/>
                  </a:rPr>
                  <a:t>x</a:t>
                </a:r>
                <a:r>
                  <a:rPr lang="en-US" sz="2100" dirty="0">
                    <a:latin typeface="+mj-lt"/>
                  </a:rPr>
                  <a:t>, </a:t>
                </a:r>
                <a:r>
                  <a:rPr lang="en-US" sz="2100" i="1" dirty="0">
                    <a:latin typeface="+mj-lt"/>
                  </a:rPr>
                  <a:t>y</a:t>
                </a:r>
                <a:r>
                  <a:rPr lang="en-US" sz="2100" dirty="0">
                    <a:latin typeface="+mj-lt"/>
                  </a:rPr>
                  <a:t>, </a:t>
                </a:r>
                <a:r>
                  <a:rPr lang="en-US" sz="2100" i="1" dirty="0">
                    <a:latin typeface="+mj-lt"/>
                  </a:rPr>
                  <a:t>z</a:t>
                </a:r>
                <a:r>
                  <a:rPr lang="en-US" sz="2100" dirty="0">
                    <a:latin typeface="+mj-lt"/>
                  </a:rPr>
                  <a:t>)</a:t>
                </a:r>
                <a:r>
                  <a:rPr lang="en-US" sz="2100" dirty="0" smtClean="0">
                    <a:latin typeface="+mj-lt"/>
                  </a:rPr>
                  <a:t> ?</a:t>
                </a:r>
              </a:p>
            </p:txBody>
          </p:sp>
        </mc:Choice>
        <mc:Fallback xmlns="">
          <p:sp>
            <p:nvSpPr>
              <p:cNvPr id="17" name="Rektange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44" y="1288228"/>
                <a:ext cx="12101770" cy="1101007"/>
              </a:xfrm>
              <a:prstGeom prst="rect">
                <a:avLst/>
              </a:prstGeom>
              <a:blipFill>
                <a:blip r:embed="rId2"/>
                <a:stretch>
                  <a:fillRect l="-605" t="-3315" r="-554" b="-10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97494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smtClean="0"/>
              <a:t> Path </a:t>
            </a:r>
            <a:r>
              <a:rPr lang="da-DK" sz="3200" dirty="0" err="1" smtClean="0"/>
              <a:t>independence</a:t>
            </a:r>
            <a:r>
              <a:rPr lang="da-DK" sz="3200" dirty="0" smtClean="0"/>
              <a:t> of line integrals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132644" y="837584"/>
            <a:ext cx="118420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+mj-lt"/>
              </a:rPr>
              <a:t>Ex.:</a:t>
            </a:r>
            <a:endParaRPr lang="en-US" sz="2200" b="1" dirty="0">
              <a:latin typeface="+mj-lt"/>
            </a:endParaRPr>
          </a:p>
        </p:txBody>
      </p:sp>
      <p:sp>
        <p:nvSpPr>
          <p:cNvPr id="24" name="Rektangel 23"/>
          <p:cNvSpPr/>
          <p:nvPr/>
        </p:nvSpPr>
        <p:spPr>
          <a:xfrm>
            <a:off x="132644" y="2766498"/>
            <a:ext cx="119629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latin typeface="+mj-lt"/>
              </a:rPr>
              <a:t>We must solve 3 equations with 3 unknowns:</a:t>
            </a:r>
            <a:r>
              <a:rPr lang="da-DK" sz="2100" dirty="0" smtClean="0">
                <a:latin typeface="+mj-lt"/>
              </a:rPr>
              <a:t>                          </a:t>
            </a:r>
          </a:p>
        </p:txBody>
      </p:sp>
      <p:pic>
        <p:nvPicPr>
          <p:cNvPr id="27" name="Billed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089" y="1271106"/>
            <a:ext cx="6797600" cy="527116"/>
          </a:xfrm>
          <a:prstGeom prst="rect">
            <a:avLst/>
          </a:prstGeom>
        </p:spPr>
      </p:pic>
      <p:pic>
        <p:nvPicPr>
          <p:cNvPr id="30" name="Billed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70" y="5561935"/>
            <a:ext cx="8353425" cy="714375"/>
          </a:xfrm>
          <a:prstGeom prst="rect">
            <a:avLst/>
          </a:prstGeom>
        </p:spPr>
      </p:pic>
      <p:pic>
        <p:nvPicPr>
          <p:cNvPr id="43" name="Billed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330" y="3201122"/>
            <a:ext cx="11093470" cy="775289"/>
          </a:xfrm>
          <a:prstGeom prst="rect">
            <a:avLst/>
          </a:prstGeom>
        </p:spPr>
      </p:pic>
      <p:pic>
        <p:nvPicPr>
          <p:cNvPr id="44" name="Billede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887" y="4075689"/>
            <a:ext cx="6677025" cy="704850"/>
          </a:xfrm>
          <a:prstGeom prst="rect">
            <a:avLst/>
          </a:prstGeom>
        </p:spPr>
      </p:pic>
      <p:pic>
        <p:nvPicPr>
          <p:cNvPr id="45" name="Billede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330" y="4882075"/>
            <a:ext cx="74009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97494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smtClean="0"/>
              <a:t> Path </a:t>
            </a:r>
            <a:r>
              <a:rPr lang="da-DK" sz="3200" dirty="0" err="1" smtClean="0"/>
              <a:t>independence</a:t>
            </a:r>
            <a:r>
              <a:rPr lang="da-DK" sz="3200" dirty="0" smtClean="0"/>
              <a:t> of line integrals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132644" y="837584"/>
            <a:ext cx="118420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+mj-lt"/>
              </a:rPr>
              <a:t>Ex. </a:t>
            </a:r>
            <a:r>
              <a:rPr lang="en-US" sz="2200" b="1" dirty="0">
                <a:latin typeface="+mj-lt"/>
              </a:rPr>
              <a:t>c</a:t>
            </a:r>
            <a:r>
              <a:rPr lang="en-US" sz="2200" b="1" dirty="0" smtClean="0">
                <a:latin typeface="+mj-lt"/>
              </a:rPr>
              <a:t>ont.:</a:t>
            </a:r>
            <a:endParaRPr lang="en-US" sz="2200" b="1" dirty="0">
              <a:latin typeface="+mj-lt"/>
            </a:endParaRPr>
          </a:p>
        </p:txBody>
      </p:sp>
      <p:sp>
        <p:nvSpPr>
          <p:cNvPr id="24" name="Rektangel 23"/>
          <p:cNvSpPr/>
          <p:nvPr/>
        </p:nvSpPr>
        <p:spPr>
          <a:xfrm>
            <a:off x="132644" y="1283691"/>
            <a:ext cx="1184204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The 3 </a:t>
            </a:r>
            <a:r>
              <a:rPr lang="en-US" sz="2100" dirty="0">
                <a:latin typeface="+mj-lt"/>
              </a:rPr>
              <a:t>equations with 3 unknowns:</a:t>
            </a:r>
            <a:r>
              <a:rPr lang="da-DK" sz="2100" dirty="0" smtClean="0">
                <a:latin typeface="+mj-lt"/>
              </a:rPr>
              <a:t>                          </a:t>
            </a:r>
          </a:p>
        </p:txBody>
      </p:sp>
      <p:pic>
        <p:nvPicPr>
          <p:cNvPr id="30" name="Billed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70" y="4254771"/>
            <a:ext cx="8353425" cy="714375"/>
          </a:xfrm>
          <a:prstGeom prst="rect">
            <a:avLst/>
          </a:prstGeom>
        </p:spPr>
      </p:pic>
      <p:pic>
        <p:nvPicPr>
          <p:cNvPr id="43" name="Billed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44" y="1653209"/>
            <a:ext cx="11093470" cy="775289"/>
          </a:xfrm>
          <a:prstGeom prst="rect">
            <a:avLst/>
          </a:prstGeom>
        </p:spPr>
      </p:pic>
      <p:pic>
        <p:nvPicPr>
          <p:cNvPr id="44" name="Billed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" y="2641999"/>
            <a:ext cx="6677025" cy="704850"/>
          </a:xfrm>
          <a:prstGeom prst="rect">
            <a:avLst/>
          </a:prstGeom>
        </p:spPr>
      </p:pic>
      <p:pic>
        <p:nvPicPr>
          <p:cNvPr id="45" name="Billed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330" y="3448385"/>
            <a:ext cx="7400925" cy="704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felt 5"/>
              <p:cNvSpPr txBox="1"/>
              <p:nvPr/>
            </p:nvSpPr>
            <p:spPr>
              <a:xfrm>
                <a:off x="9077389" y="4388887"/>
                <a:ext cx="196810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a-DK" sz="2100" b="0" dirty="0" err="1" smtClean="0">
                    <a:latin typeface="+mj-lt"/>
                  </a:rPr>
                  <a:t>because</a:t>
                </a:r>
                <a:r>
                  <a:rPr lang="da-DK" sz="2000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kstfel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89" y="4388887"/>
                <a:ext cx="1968103" cy="323165"/>
              </a:xfrm>
              <a:prstGeom prst="rect">
                <a:avLst/>
              </a:prstGeom>
              <a:blipFill>
                <a:blip r:embed="rId6"/>
                <a:stretch>
                  <a:fillRect l="-8359" t="-26415" r="-3715" b="-50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ktangel 14"/>
              <p:cNvSpPr/>
              <p:nvPr/>
            </p:nvSpPr>
            <p:spPr>
              <a:xfrm>
                <a:off x="132643" y="5205708"/>
                <a:ext cx="1184204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100" dirty="0" smtClean="0">
                    <a:latin typeface="+mj-lt"/>
                  </a:rPr>
                  <a:t>Choosing </a:t>
                </a:r>
                <a:r>
                  <a:rPr lang="da-DK" sz="2100" i="1" dirty="0" smtClean="0">
                    <a:latin typeface="+mj-lt"/>
                  </a:rPr>
                  <a:t>h</a:t>
                </a:r>
                <a:r>
                  <a:rPr lang="da-DK" sz="2100" dirty="0" smtClean="0">
                    <a:latin typeface="+mj-lt"/>
                  </a:rPr>
                  <a:t>(</a:t>
                </a:r>
                <a:r>
                  <a:rPr lang="da-DK" sz="2100" i="1" dirty="0" smtClean="0">
                    <a:latin typeface="+mj-lt"/>
                  </a:rPr>
                  <a:t>z</a:t>
                </a:r>
                <a:r>
                  <a:rPr lang="da-DK" sz="2100" dirty="0" smtClean="0">
                    <a:latin typeface="+mj-lt"/>
                  </a:rPr>
                  <a:t>) = 0 </a:t>
                </a:r>
                <a:r>
                  <a:rPr lang="da-DK" sz="2100" dirty="0" err="1" smtClean="0">
                    <a:latin typeface="+mj-lt"/>
                  </a:rPr>
                  <a:t>we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dirty="0" err="1" smtClean="0">
                    <a:latin typeface="+mj-lt"/>
                  </a:rPr>
                  <a:t>get</a:t>
                </a:r>
                <a:r>
                  <a:rPr lang="da-DK" sz="2100" dirty="0" smtClean="0">
                    <a:latin typeface="+mj-lt"/>
                  </a:rPr>
                  <a:t>:	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da-DK" sz="21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5" name="Rektange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43" y="5205708"/>
                <a:ext cx="11842045" cy="415498"/>
              </a:xfrm>
              <a:prstGeom prst="rect">
                <a:avLst/>
              </a:prstGeom>
              <a:blipFill>
                <a:blip r:embed="rId7"/>
                <a:stretch>
                  <a:fillRect l="-618" t="-8824" b="-2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0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ktangel 16"/>
              <p:cNvSpPr/>
              <p:nvPr/>
            </p:nvSpPr>
            <p:spPr>
              <a:xfrm>
                <a:off x="132644" y="1291049"/>
                <a:ext cx="12101770" cy="15686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Given a vector 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da-DK" sz="21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>
                    <a:latin typeface="+mj-lt"/>
                  </a:rPr>
                  <a:t> which is </a:t>
                </a:r>
                <a:r>
                  <a:rPr lang="en-US" sz="2100" dirty="0" smtClean="0">
                    <a:latin typeface="+mj-lt"/>
                  </a:rPr>
                  <a:t>continuous in </a:t>
                </a:r>
                <a:r>
                  <a:rPr lang="en-US" sz="2100" dirty="0">
                    <a:latin typeface="+mj-lt"/>
                  </a:rPr>
                  <a:t>a </a:t>
                </a:r>
                <a:r>
                  <a:rPr lang="en-US" sz="2100" dirty="0" smtClean="0">
                    <a:latin typeface="+mj-lt"/>
                  </a:rPr>
                  <a:t>domain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a-DK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da-DK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a-DK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a-DK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da-DK" sz="2100" b="0" dirty="0" smtClean="0"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da-DK" sz="2100" dirty="0" err="1" smtClean="0">
                    <a:latin typeface="+mj-lt"/>
                  </a:rPr>
                  <a:t>We</a:t>
                </a:r>
                <a:r>
                  <a:rPr lang="da-DK" sz="2100" dirty="0" smtClean="0">
                    <a:latin typeface="+mj-lt"/>
                  </a:rPr>
                  <a:t> have</a:t>
                </a:r>
              </a:p>
              <a:p>
                <a:r>
                  <a:rPr lang="da-DK" sz="2100" dirty="0" smtClean="0">
                    <a:latin typeface="+mj-lt"/>
                  </a:rPr>
                  <a:t> 	</a:t>
                </a:r>
                <a:r>
                  <a:rPr lang="da-DK" sz="2100" dirty="0" err="1" smtClean="0">
                    <a:solidFill>
                      <a:srgbClr val="3333FF"/>
                    </a:solidFill>
                    <a:latin typeface="+mj-lt"/>
                  </a:rPr>
                  <a:t>path</a:t>
                </a:r>
                <a:r>
                  <a:rPr lang="da-DK" sz="2100" dirty="0" smtClean="0">
                    <a:solidFill>
                      <a:srgbClr val="3333FF"/>
                    </a:solidFill>
                    <a:latin typeface="+mj-lt"/>
                  </a:rPr>
                  <a:t> </a:t>
                </a:r>
                <a:r>
                  <a:rPr lang="da-DK" sz="2100" dirty="0" err="1" smtClean="0">
                    <a:solidFill>
                      <a:srgbClr val="3333FF"/>
                    </a:solidFill>
                    <a:latin typeface="+mj-lt"/>
                  </a:rPr>
                  <a:t>independence</a:t>
                </a:r>
                <a:r>
                  <a:rPr lang="da-DK" sz="2100" dirty="0" smtClean="0">
                    <a:solidFill>
                      <a:srgbClr val="3333FF"/>
                    </a:solidFill>
                    <a:latin typeface="+mj-lt"/>
                  </a:rPr>
                  <a:t> in </a:t>
                </a:r>
                <a:r>
                  <a:rPr lang="da-DK" sz="2100" i="1" dirty="0" smtClean="0">
                    <a:solidFill>
                      <a:srgbClr val="3333FF"/>
                    </a:solidFill>
                    <a:latin typeface="+mj-lt"/>
                  </a:rPr>
                  <a:t>D </a:t>
                </a:r>
                <a:r>
                  <a:rPr lang="da-DK" sz="2100" dirty="0" smtClean="0">
                    <a:solidFill>
                      <a:srgbClr val="3333FF"/>
                    </a:solidFill>
                    <a:latin typeface="+mj-lt"/>
                  </a:rPr>
                  <a:t>if and </a:t>
                </a:r>
                <a:r>
                  <a:rPr lang="da-DK" sz="2100" dirty="0" err="1" smtClean="0">
                    <a:solidFill>
                      <a:srgbClr val="3333FF"/>
                    </a:solidFill>
                    <a:latin typeface="+mj-lt"/>
                  </a:rPr>
                  <a:t>only</a:t>
                </a:r>
                <a:r>
                  <a:rPr lang="da-DK" sz="2100" dirty="0" smtClean="0">
                    <a:solidFill>
                      <a:srgbClr val="3333FF"/>
                    </a:solidFill>
                    <a:latin typeface="+mj-lt"/>
                  </a:rPr>
                  <a:t> if the line integral is </a:t>
                </a:r>
                <a:r>
                  <a:rPr lang="da-DK" sz="2100" dirty="0" err="1" smtClean="0">
                    <a:solidFill>
                      <a:srgbClr val="3333FF"/>
                    </a:solidFill>
                    <a:latin typeface="+mj-lt"/>
                  </a:rPr>
                  <a:t>zero</a:t>
                </a:r>
                <a:r>
                  <a:rPr lang="da-DK" sz="2100" dirty="0" smtClean="0">
                    <a:solidFill>
                      <a:srgbClr val="3333FF"/>
                    </a:solidFill>
                    <a:latin typeface="+mj-lt"/>
                  </a:rPr>
                  <a:t> </a:t>
                </a:r>
                <a:r>
                  <a:rPr lang="da-DK" sz="2100" dirty="0" err="1" smtClean="0">
                    <a:solidFill>
                      <a:srgbClr val="3333FF"/>
                    </a:solidFill>
                    <a:latin typeface="+mj-lt"/>
                  </a:rPr>
                  <a:t>around</a:t>
                </a:r>
                <a:r>
                  <a:rPr lang="da-DK" sz="2100" dirty="0" smtClean="0">
                    <a:solidFill>
                      <a:srgbClr val="3333FF"/>
                    </a:solidFill>
                    <a:latin typeface="+mj-lt"/>
                  </a:rPr>
                  <a:t> </a:t>
                </a:r>
                <a:r>
                  <a:rPr lang="da-DK" sz="2100" dirty="0" err="1" smtClean="0">
                    <a:solidFill>
                      <a:srgbClr val="3333FF"/>
                    </a:solidFill>
                    <a:latin typeface="+mj-lt"/>
                  </a:rPr>
                  <a:t>every</a:t>
                </a:r>
                <a:r>
                  <a:rPr lang="da-DK" sz="2100" dirty="0" smtClean="0">
                    <a:solidFill>
                      <a:srgbClr val="3333FF"/>
                    </a:solidFill>
                    <a:latin typeface="+mj-lt"/>
                  </a:rPr>
                  <a:t> </a:t>
                </a:r>
                <a:r>
                  <a:rPr lang="da-DK" sz="2100" dirty="0" err="1" smtClean="0">
                    <a:solidFill>
                      <a:srgbClr val="3333FF"/>
                    </a:solidFill>
                    <a:latin typeface="+mj-lt"/>
                  </a:rPr>
                  <a:t>closed</a:t>
                </a:r>
                <a:r>
                  <a:rPr lang="da-DK" sz="2100" dirty="0" smtClean="0">
                    <a:solidFill>
                      <a:srgbClr val="3333FF"/>
                    </a:solidFill>
                    <a:latin typeface="+mj-lt"/>
                  </a:rPr>
                  <a:t> </a:t>
                </a:r>
                <a:r>
                  <a:rPr lang="da-DK" sz="2100" dirty="0" err="1" smtClean="0">
                    <a:solidFill>
                      <a:srgbClr val="3333FF"/>
                    </a:solidFill>
                    <a:latin typeface="+mj-lt"/>
                  </a:rPr>
                  <a:t>path</a:t>
                </a:r>
                <a:r>
                  <a:rPr lang="da-DK" sz="2100" dirty="0" smtClean="0">
                    <a:solidFill>
                      <a:srgbClr val="3333FF"/>
                    </a:solidFill>
                    <a:latin typeface="+mj-lt"/>
                  </a:rPr>
                  <a:t> in </a:t>
                </a:r>
                <a:r>
                  <a:rPr lang="da-DK" sz="2100" i="1" dirty="0" smtClean="0">
                    <a:solidFill>
                      <a:srgbClr val="3333FF"/>
                    </a:solidFill>
                    <a:latin typeface="+mj-lt"/>
                  </a:rPr>
                  <a:t>D</a:t>
                </a:r>
                <a:endParaRPr lang="en-US" sz="2100" dirty="0" smtClean="0">
                  <a:solidFill>
                    <a:srgbClr val="3333FF"/>
                  </a:solidFill>
                </a:endParaRPr>
              </a:p>
              <a:p>
                <a:r>
                  <a:rPr lang="en-US" sz="2100" dirty="0">
                    <a:solidFill>
                      <a:srgbClr val="3333FF"/>
                    </a:solidFill>
                    <a:latin typeface="+mj-lt"/>
                  </a:rPr>
                  <a:t> </a:t>
                </a:r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		</a:t>
                </a:r>
                <a:r>
                  <a:rPr lang="da-DK" sz="2100" dirty="0" err="1" smtClean="0">
                    <a:solidFill>
                      <a:srgbClr val="3333FF"/>
                    </a:solidFill>
                    <a:latin typeface="+mj-lt"/>
                  </a:rPr>
                  <a:t>path</a:t>
                </a:r>
                <a:r>
                  <a:rPr lang="da-DK" sz="2100" dirty="0" smtClean="0">
                    <a:solidFill>
                      <a:srgbClr val="3333FF"/>
                    </a:solidFill>
                    <a:latin typeface="+mj-lt"/>
                  </a:rPr>
                  <a:t> </a:t>
                </a:r>
                <a:r>
                  <a:rPr lang="da-DK" sz="2100" dirty="0" err="1">
                    <a:solidFill>
                      <a:srgbClr val="3333FF"/>
                    </a:solidFill>
                    <a:latin typeface="+mj-lt"/>
                  </a:rPr>
                  <a:t>independence</a:t>
                </a:r>
                <a:r>
                  <a:rPr lang="da-DK" sz="2100" dirty="0">
                    <a:solidFill>
                      <a:srgbClr val="3333FF"/>
                    </a:solidFill>
                    <a:latin typeface="+mj-lt"/>
                  </a:rPr>
                  <a:t> in </a:t>
                </a:r>
                <a:r>
                  <a:rPr lang="da-DK" sz="2100" i="1" dirty="0" smtClean="0">
                    <a:solidFill>
                      <a:srgbClr val="3333FF"/>
                    </a:solidFill>
                    <a:latin typeface="+mj-lt"/>
                  </a:rPr>
                  <a:t>D        </a:t>
                </a:r>
                <a14:m>
                  <m:oMath xmlns:m="http://schemas.openxmlformats.org/officeDocument/2006/math">
                    <m:r>
                      <a:rPr lang="da-DK" sz="2100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da-DK" sz="2100" b="0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</m:t>
                    </m:r>
                    <m:nary>
                      <m:naryPr>
                        <m:ctrlPr>
                          <a:rPr lang="da-DK" sz="2100" b="0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sz="2100" b="0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da-DK" sz="2100" b="0" i="1" dirty="0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b="0" i="1" dirty="0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da-DK" sz="2100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a-DK" sz="2100" b="0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da-DK" sz="2100" b="0" i="1" dirty="0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b="0" i="1" dirty="0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da-DK" sz="2100" b="0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sz="2100" dirty="0" smtClean="0">
                    <a:solidFill>
                      <a:srgbClr val="3333FF"/>
                    </a:solidFill>
                  </a:rPr>
                  <a:t>   </a:t>
                </a:r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where </a:t>
                </a:r>
                <a:r>
                  <a:rPr lang="en-US" sz="2100" i="1" dirty="0" smtClean="0">
                    <a:solidFill>
                      <a:srgbClr val="3333FF"/>
                    </a:solidFill>
                    <a:latin typeface="+mj-lt"/>
                  </a:rPr>
                  <a:t>C</a:t>
                </a:r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 is a closed curve</a:t>
                </a:r>
              </a:p>
            </p:txBody>
          </p:sp>
        </mc:Choice>
        <mc:Fallback xmlns="">
          <p:sp>
            <p:nvSpPr>
              <p:cNvPr id="17" name="Rektange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44" y="1291049"/>
                <a:ext cx="12101770" cy="1568635"/>
              </a:xfrm>
              <a:prstGeom prst="rect">
                <a:avLst/>
              </a:prstGeom>
              <a:blipFill>
                <a:blip r:embed="rId2"/>
                <a:stretch>
                  <a:fillRect l="-605" t="-4669" b="-3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97494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smtClean="0"/>
              <a:t> Path </a:t>
            </a:r>
            <a:r>
              <a:rPr lang="da-DK" sz="3200" dirty="0" err="1" smtClean="0"/>
              <a:t>independence</a:t>
            </a:r>
            <a:r>
              <a:rPr lang="da-DK" sz="3200" dirty="0" smtClean="0"/>
              <a:t> of line integrals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132644" y="837584"/>
            <a:ext cx="118420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+mj-lt"/>
              </a:rPr>
              <a:t>Condition </a:t>
            </a:r>
            <a:r>
              <a:rPr lang="en-US" sz="2200" b="1" dirty="0" smtClean="0">
                <a:latin typeface="+mj-lt"/>
              </a:rPr>
              <a:t>2 </a:t>
            </a:r>
            <a:r>
              <a:rPr lang="en-US" sz="2200" b="1" dirty="0">
                <a:latin typeface="+mj-lt"/>
              </a:rPr>
              <a:t>for path independence: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ktangel 10"/>
              <p:cNvSpPr/>
              <p:nvPr/>
            </p:nvSpPr>
            <p:spPr>
              <a:xfrm>
                <a:off x="132644" y="2936243"/>
                <a:ext cx="11962916" cy="2077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 smtClean="0">
                    <a:latin typeface="+mj-lt"/>
                  </a:rPr>
                  <a:t>Ex.: </a:t>
                </a:r>
              </a:p>
              <a:p>
                <a:r>
                  <a:rPr lang="da-DK" sz="2200" dirty="0" smtClean="0">
                    <a:latin typeface="+mj-lt"/>
                  </a:rPr>
                  <a:t>Given a force:	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𝑔𝑟𝑎𝑑𝑓</m:t>
                    </m:r>
                    <m:d>
                      <m:dPr>
                        <m:ctrlPr>
                          <a:rPr lang="da-DK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endParaRPr lang="da-DK" sz="2200" dirty="0" smtClean="0">
                  <a:latin typeface="+mj-lt"/>
                </a:endParaRPr>
              </a:p>
              <a:p>
                <a:r>
                  <a:rPr lang="da-DK" sz="2200" dirty="0" smtClean="0">
                    <a:latin typeface="+mj-lt"/>
                  </a:rPr>
                  <a:t>and </a:t>
                </a:r>
                <a:r>
                  <a:rPr lang="da-DK" sz="2100" dirty="0" smtClean="0">
                    <a:latin typeface="+mj-lt"/>
                  </a:rPr>
                  <a:t>a </a:t>
                </a:r>
                <a:r>
                  <a:rPr lang="en-US" sz="2100" dirty="0">
                    <a:latin typeface="+mj-lt"/>
                  </a:rPr>
                  <a:t>particle moving along </a:t>
                </a:r>
                <a:r>
                  <a:rPr lang="en-US" sz="2100" dirty="0" smtClean="0">
                    <a:latin typeface="+mj-lt"/>
                  </a:rPr>
                  <a:t>a closed </a:t>
                </a:r>
                <a:r>
                  <a:rPr lang="en-US" sz="2100" dirty="0">
                    <a:latin typeface="+mj-lt"/>
                  </a:rPr>
                  <a:t>curve with the parametric representation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23"/>
                          </m:rPr>
                          <a:rPr lang="da-DK" sz="21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100" i="1" dirty="0">
                    <a:latin typeface="+mj-lt"/>
                  </a:rPr>
                  <a:t>, a</a:t>
                </a:r>
                <a14:m>
                  <m:oMath xmlns:m="http://schemas.openxmlformats.org/officeDocument/2006/math">
                    <m:r>
                      <a:rPr lang="en-US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a-DK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a-DK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a-DK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100" dirty="0" smtClean="0">
                    <a:latin typeface="+mj-lt"/>
                  </a:rPr>
                  <a:t>.</a:t>
                </a:r>
                <a:endParaRPr lang="en-US" sz="2100" dirty="0">
                  <a:latin typeface="+mj-lt"/>
                </a:endParaRPr>
              </a:p>
              <a:p>
                <a:endParaRPr lang="da-DK" sz="2100" dirty="0" smtClean="0">
                  <a:latin typeface="+mj-lt"/>
                </a:endParaRPr>
              </a:p>
              <a:p>
                <a:r>
                  <a:rPr lang="en-US" sz="2100" i="1" dirty="0" smtClean="0">
                    <a:latin typeface="+mj-lt"/>
                  </a:rPr>
                  <a:t>C</a:t>
                </a:r>
                <a:r>
                  <a:rPr lang="en-US" sz="2100" dirty="0" smtClean="0">
                    <a:latin typeface="+mj-lt"/>
                  </a:rPr>
                  <a:t> </a:t>
                </a:r>
                <a:r>
                  <a:rPr lang="en-US" sz="2100" dirty="0">
                    <a:latin typeface="+mj-lt"/>
                  </a:rPr>
                  <a:t>is </a:t>
                </a:r>
                <a:r>
                  <a:rPr lang="en-US" sz="2100" dirty="0" smtClean="0">
                    <a:latin typeface="+mj-lt"/>
                  </a:rPr>
                  <a:t>closed i.e.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>
                  <a:latin typeface="+mj-lt"/>
                </a:endParaRPr>
              </a:p>
              <a:p>
                <a:r>
                  <a:rPr lang="da-DK" sz="2100" dirty="0" smtClean="0">
                    <a:latin typeface="+mj-lt"/>
                  </a:rPr>
                  <a:t>The </a:t>
                </a:r>
                <a:r>
                  <a:rPr lang="da-DK" sz="2100" dirty="0" err="1" smtClean="0">
                    <a:latin typeface="+mj-lt"/>
                  </a:rPr>
                  <a:t>work</a:t>
                </a:r>
                <a:r>
                  <a:rPr lang="da-DK" sz="2100" dirty="0" smtClean="0">
                    <a:latin typeface="+mj-lt"/>
                  </a:rPr>
                  <a:t> done by the force </a:t>
                </a:r>
                <a:r>
                  <a:rPr lang="da-DK" sz="2100" dirty="0" err="1" smtClean="0">
                    <a:latin typeface="+mj-lt"/>
                  </a:rPr>
                  <a:t>along</a:t>
                </a:r>
                <a:r>
                  <a:rPr lang="da-DK" sz="2100" dirty="0" smtClean="0">
                    <a:latin typeface="+mj-lt"/>
                  </a:rPr>
                  <a:t> the </a:t>
                </a:r>
                <a:r>
                  <a:rPr lang="da-DK" sz="2100" dirty="0" err="1" smtClean="0">
                    <a:latin typeface="+mj-lt"/>
                  </a:rPr>
                  <a:t>curve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i="1" dirty="0" smtClean="0">
                    <a:latin typeface="+mj-lt"/>
                  </a:rPr>
                  <a:t>C</a:t>
                </a:r>
                <a:r>
                  <a:rPr lang="da-DK" sz="2100" dirty="0" smtClean="0">
                    <a:latin typeface="+mj-lt"/>
                  </a:rPr>
                  <a:t>:                                                          i.e. the </a:t>
                </a:r>
                <a:r>
                  <a:rPr lang="da-DK" sz="2100" dirty="0" err="1" smtClean="0">
                    <a:latin typeface="+mj-lt"/>
                  </a:rPr>
                  <a:t>work</a:t>
                </a:r>
                <a:r>
                  <a:rPr lang="da-DK" sz="2100" dirty="0" smtClean="0">
                    <a:latin typeface="+mj-lt"/>
                  </a:rPr>
                  <a:t> done is </a:t>
                </a:r>
                <a:r>
                  <a:rPr lang="da-DK" sz="2100" dirty="0" err="1" smtClean="0">
                    <a:latin typeface="+mj-lt"/>
                  </a:rPr>
                  <a:t>zero</a:t>
                </a:r>
                <a:r>
                  <a:rPr lang="da-DK" sz="2100" dirty="0" smtClean="0">
                    <a:latin typeface="+mj-lt"/>
                  </a:rPr>
                  <a:t>                                 </a:t>
                </a:r>
              </a:p>
            </p:txBody>
          </p:sp>
        </mc:Choice>
        <mc:Fallback xmlns="">
          <p:sp>
            <p:nvSpPr>
              <p:cNvPr id="11" name="Rektange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44" y="2936243"/>
                <a:ext cx="11962916" cy="2077492"/>
              </a:xfrm>
              <a:prstGeom prst="rect">
                <a:avLst/>
              </a:prstGeom>
              <a:blipFill>
                <a:blip r:embed="rId3"/>
                <a:stretch>
                  <a:fillRect l="-663" t="-2059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Billed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020" y="4352742"/>
            <a:ext cx="2533650" cy="771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 13"/>
              <p:cNvSpPr/>
              <p:nvPr/>
            </p:nvSpPr>
            <p:spPr>
              <a:xfrm>
                <a:off x="132644" y="5194005"/>
                <a:ext cx="11962916" cy="1061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100" dirty="0" smtClean="0">
                    <a:latin typeface="+mj-lt"/>
                  </a:rPr>
                  <a:t>If the 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1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r>
                  <a:rPr lang="da-DK" sz="2100" dirty="0" smtClean="0">
                    <a:latin typeface="+mj-lt"/>
                  </a:rPr>
                  <a:t> is the sum of all forces </a:t>
                </a:r>
                <a:r>
                  <a:rPr lang="da-DK" sz="2100" dirty="0" err="1" smtClean="0">
                    <a:latin typeface="+mj-lt"/>
                  </a:rPr>
                  <a:t>acting</a:t>
                </a:r>
                <a:r>
                  <a:rPr lang="da-DK" sz="2100" dirty="0" smtClean="0">
                    <a:latin typeface="+mj-lt"/>
                  </a:rPr>
                  <a:t> on the </a:t>
                </a:r>
                <a:r>
                  <a:rPr lang="da-DK" sz="2100" dirty="0" err="1" smtClean="0">
                    <a:latin typeface="+mj-lt"/>
                  </a:rPr>
                  <a:t>particle</a:t>
                </a:r>
                <a:r>
                  <a:rPr lang="da-DK" sz="2100" dirty="0" smtClean="0">
                    <a:latin typeface="+mj-lt"/>
                  </a:rPr>
                  <a:t>, </a:t>
                </a:r>
                <a:r>
                  <a:rPr lang="da-DK" sz="2100" dirty="0" err="1" smtClean="0">
                    <a:latin typeface="+mj-lt"/>
                  </a:rPr>
                  <a:t>then</a:t>
                </a:r>
                <a:r>
                  <a:rPr lang="da-DK" sz="2100" dirty="0" smtClean="0">
                    <a:latin typeface="+mj-lt"/>
                  </a:rPr>
                  <a:t> the </a:t>
                </a:r>
                <a:r>
                  <a:rPr lang="da-DK" sz="2100" dirty="0" err="1" smtClean="0">
                    <a:latin typeface="+mj-lt"/>
                  </a:rPr>
                  <a:t>kinetic</a:t>
                </a:r>
                <a:r>
                  <a:rPr lang="da-DK" sz="2100" dirty="0" smtClean="0">
                    <a:latin typeface="+mj-lt"/>
                  </a:rPr>
                  <a:t> e</a:t>
                </a:r>
                <a:r>
                  <a:rPr lang="en-US" sz="2100" dirty="0" err="1" smtClean="0">
                    <a:latin typeface="+mj-lt"/>
                  </a:rPr>
                  <a:t>nergy</a:t>
                </a:r>
                <a:r>
                  <a:rPr lang="en-US" sz="2100" dirty="0" smtClean="0">
                    <a:latin typeface="+mj-lt"/>
                  </a:rPr>
                  <a:t> </a:t>
                </a:r>
                <a:r>
                  <a:rPr lang="en-US" sz="2100" dirty="0">
                    <a:latin typeface="+mj-lt"/>
                  </a:rPr>
                  <a:t>is unchanged along the path </a:t>
                </a:r>
                <a:r>
                  <a:rPr lang="en-US" sz="2100" i="1" dirty="0">
                    <a:latin typeface="+mj-lt"/>
                  </a:rPr>
                  <a:t>C</a:t>
                </a:r>
                <a:r>
                  <a:rPr lang="en-US" sz="2100" dirty="0">
                    <a:latin typeface="+mj-lt"/>
                  </a:rPr>
                  <a:t>. </a:t>
                </a:r>
                <a:endParaRPr lang="en-US" sz="2100" dirty="0" smtClean="0">
                  <a:latin typeface="+mj-lt"/>
                </a:endParaRPr>
              </a:p>
              <a:p>
                <a:r>
                  <a:rPr lang="en-US" sz="2100" dirty="0" smtClean="0">
                    <a:latin typeface="+mj-lt"/>
                  </a:rPr>
                  <a:t>Such </a:t>
                </a:r>
                <a:r>
                  <a:rPr lang="en-US" sz="2100" dirty="0">
                    <a:latin typeface="+mj-lt"/>
                  </a:rPr>
                  <a:t>a force is called a </a:t>
                </a:r>
                <a:r>
                  <a:rPr lang="en-US" sz="2100" b="1" dirty="0">
                    <a:latin typeface="+mj-lt"/>
                  </a:rPr>
                  <a:t>conservative force </a:t>
                </a:r>
                <a:r>
                  <a:rPr lang="en-US" sz="2100" dirty="0">
                    <a:latin typeface="+mj-lt"/>
                  </a:rPr>
                  <a:t>(since the kinetic energy is conserved</a:t>
                </a:r>
                <a:r>
                  <a:rPr lang="en-US" sz="2100" dirty="0" smtClean="0">
                    <a:latin typeface="+mj-lt"/>
                  </a:rPr>
                  <a:t>).</a:t>
                </a:r>
                <a:r>
                  <a:rPr lang="da-DK" sz="2100" dirty="0" smtClean="0">
                    <a:latin typeface="+mj-lt"/>
                  </a:rPr>
                  <a:t>                  </a:t>
                </a:r>
              </a:p>
            </p:txBody>
          </p:sp>
        </mc:Choice>
        <mc:Fallback xmlns="">
          <p:sp>
            <p:nvSpPr>
              <p:cNvPr id="14" name="Rektange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44" y="5194005"/>
                <a:ext cx="11962916" cy="1061829"/>
              </a:xfrm>
              <a:prstGeom prst="rect">
                <a:avLst/>
              </a:prstGeom>
              <a:blipFill>
                <a:blip r:embed="rId5"/>
                <a:stretch>
                  <a:fillRect l="-612" t="-5747" r="-204" b="-10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0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ktangel 16"/>
              <p:cNvSpPr/>
              <p:nvPr/>
            </p:nvSpPr>
            <p:spPr>
              <a:xfrm>
                <a:off x="245532" y="1456546"/>
                <a:ext cx="12101770" cy="7540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>
                    <a:latin typeface="+mj-lt"/>
                  </a:rPr>
                  <a:t>A domain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da-DK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a-D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100" dirty="0">
                    <a:latin typeface="+mj-lt"/>
                  </a:rPr>
                  <a:t>is called simply connected if every closed curve </a:t>
                </a:r>
                <a:r>
                  <a:rPr lang="en-US" sz="2100" i="1" dirty="0">
                    <a:latin typeface="+mj-lt"/>
                  </a:rPr>
                  <a:t>C</a:t>
                </a:r>
                <a:r>
                  <a:rPr lang="en-US" sz="2100" dirty="0">
                    <a:latin typeface="+mj-lt"/>
                  </a:rPr>
                  <a:t> in </a:t>
                </a:r>
                <a:r>
                  <a:rPr lang="en-US" sz="2100" i="1" dirty="0">
                    <a:latin typeface="+mj-lt"/>
                  </a:rPr>
                  <a:t>D</a:t>
                </a:r>
                <a:r>
                  <a:rPr lang="en-US" sz="2100" dirty="0">
                    <a:latin typeface="+mj-lt"/>
                  </a:rPr>
                  <a:t> can continuously be shrunk to any point in </a:t>
                </a:r>
                <a:r>
                  <a:rPr lang="en-US" sz="2100" i="1" dirty="0">
                    <a:latin typeface="+mj-lt"/>
                  </a:rPr>
                  <a:t>D</a:t>
                </a:r>
                <a:r>
                  <a:rPr lang="en-US" sz="2100" dirty="0">
                    <a:latin typeface="+mj-lt"/>
                  </a:rPr>
                  <a:t> without leaving </a:t>
                </a:r>
                <a:r>
                  <a:rPr lang="en-US" sz="2100" i="1" dirty="0">
                    <a:latin typeface="+mj-lt"/>
                  </a:rPr>
                  <a:t>D</a:t>
                </a:r>
                <a:r>
                  <a:rPr lang="en-US" sz="2100" dirty="0" smtClean="0">
                    <a:latin typeface="+mj-lt"/>
                  </a:rPr>
                  <a:t>.</a:t>
                </a:r>
                <a:r>
                  <a:rPr lang="da-DK" sz="2200" dirty="0" smtClean="0">
                    <a:latin typeface="+mj-lt"/>
                  </a:rPr>
                  <a:t> 		</a:t>
                </a:r>
                <a:endParaRPr lang="en-US" sz="2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7" name="Rektange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32" y="1456546"/>
                <a:ext cx="12101770" cy="754053"/>
              </a:xfrm>
              <a:prstGeom prst="rect">
                <a:avLst/>
              </a:prstGeom>
              <a:blipFill>
                <a:blip r:embed="rId2"/>
                <a:stretch>
                  <a:fillRect l="-605" t="-4839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2644" y="93065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smtClean="0"/>
              <a:t> Path </a:t>
            </a:r>
            <a:r>
              <a:rPr lang="da-DK" sz="3200" dirty="0" err="1" smtClean="0"/>
              <a:t>independence</a:t>
            </a:r>
            <a:r>
              <a:rPr lang="da-DK" sz="3200" dirty="0" smtClean="0"/>
              <a:t> of line integrals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132644" y="837584"/>
            <a:ext cx="118420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+mj-lt"/>
              </a:rPr>
              <a:t>Simply connected domain:</a:t>
            </a:r>
            <a:endParaRPr lang="en-US" sz="2200" b="1" dirty="0">
              <a:latin typeface="+mj-lt"/>
            </a:endParaRP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816" y="2650941"/>
            <a:ext cx="3871601" cy="14765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felt 6"/>
              <p:cNvSpPr txBox="1"/>
              <p:nvPr/>
            </p:nvSpPr>
            <p:spPr>
              <a:xfrm flipH="1">
                <a:off x="42417" y="2552212"/>
                <a:ext cx="2528186" cy="422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100" dirty="0" smtClean="0">
                    <a:latin typeface="+mj-lt"/>
                  </a:rPr>
                  <a:t>Domains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a-DK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1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kstfel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2417" y="2552212"/>
                <a:ext cx="2528186" cy="422744"/>
              </a:xfrm>
              <a:prstGeom prst="rect">
                <a:avLst/>
              </a:prstGeom>
              <a:blipFill>
                <a:blip r:embed="rId4"/>
                <a:stretch>
                  <a:fillRect l="-2892" t="-10145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felt 12"/>
              <p:cNvSpPr txBox="1"/>
              <p:nvPr/>
            </p:nvSpPr>
            <p:spPr>
              <a:xfrm flipH="1">
                <a:off x="7223517" y="2580059"/>
                <a:ext cx="413028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100" dirty="0" smtClean="0">
                    <a:latin typeface="+mj-lt"/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a-DK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100" dirty="0" smtClean="0">
                    <a:latin typeface="+mj-lt"/>
                  </a:rPr>
                  <a:t> a simply connected domain is</a:t>
                </a:r>
              </a:p>
              <a:p>
                <a:r>
                  <a:rPr lang="en-US" sz="2100" dirty="0" smtClean="0">
                    <a:latin typeface="+mj-lt"/>
                  </a:rPr>
                  <a:t>one without holes in</a:t>
                </a:r>
                <a:endParaRPr lang="en-US" sz="2100" dirty="0">
                  <a:latin typeface="+mj-lt"/>
                </a:endParaRPr>
              </a:p>
            </p:txBody>
          </p:sp>
        </mc:Choice>
        <mc:Fallback xmlns="">
          <p:sp>
            <p:nvSpPr>
              <p:cNvPr id="13" name="Tekstfel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23517" y="2580059"/>
                <a:ext cx="4130283" cy="738664"/>
              </a:xfrm>
              <a:prstGeom prst="rect">
                <a:avLst/>
              </a:prstGeom>
              <a:blipFill>
                <a:blip r:embed="rId5"/>
                <a:stretch>
                  <a:fillRect l="-1770" t="-4959" b="-16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Billed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1496" y="4496173"/>
            <a:ext cx="4764726" cy="14397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felt 14"/>
              <p:cNvSpPr txBox="1"/>
              <p:nvPr/>
            </p:nvSpPr>
            <p:spPr>
              <a:xfrm flipH="1">
                <a:off x="0" y="4404892"/>
                <a:ext cx="2528186" cy="422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100" dirty="0" smtClean="0">
                    <a:latin typeface="+mj-lt"/>
                  </a:rPr>
                  <a:t>Domains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a-DK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100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kstfel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0" y="4404892"/>
                <a:ext cx="2528186" cy="422744"/>
              </a:xfrm>
              <a:prstGeom prst="rect">
                <a:avLst/>
              </a:prstGeom>
              <a:blipFill>
                <a:blip r:embed="rId7"/>
                <a:stretch>
                  <a:fillRect l="-2892" t="-10145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kstfelt 15"/>
              <p:cNvSpPr txBox="1"/>
              <p:nvPr/>
            </p:nvSpPr>
            <p:spPr>
              <a:xfrm flipH="1">
                <a:off x="7230227" y="4325025"/>
                <a:ext cx="468461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100" dirty="0" smtClean="0">
                    <a:latin typeface="+mj-lt"/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a-DK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100" dirty="0" smtClean="0">
                    <a:latin typeface="+mj-lt"/>
                  </a:rPr>
                  <a:t> simply connected domains have </a:t>
                </a:r>
                <a:r>
                  <a:rPr lang="en-US" sz="2100" dirty="0">
                    <a:latin typeface="+mj-lt"/>
                  </a:rPr>
                  <a:t>no holes all the way through them. </a:t>
                </a:r>
                <a:endParaRPr lang="en-US" sz="2100" dirty="0" smtClean="0">
                  <a:latin typeface="+mj-lt"/>
                </a:endParaRPr>
              </a:p>
              <a:p>
                <a:r>
                  <a:rPr lang="en-US" sz="2100" dirty="0" smtClean="0">
                    <a:latin typeface="+mj-lt"/>
                  </a:rPr>
                  <a:t>A </a:t>
                </a:r>
                <a:r>
                  <a:rPr lang="en-US" sz="2100" dirty="0">
                    <a:latin typeface="+mj-lt"/>
                  </a:rPr>
                  <a:t>hole just in the middle is OK, because we can still continuously shrink any closed curve to a point while remaining in the domain.</a:t>
                </a:r>
              </a:p>
            </p:txBody>
          </p:sp>
        </mc:Choice>
        <mc:Fallback xmlns="">
          <p:sp>
            <p:nvSpPr>
              <p:cNvPr id="16" name="Tekstfel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30227" y="4325025"/>
                <a:ext cx="4684610" cy="2031325"/>
              </a:xfrm>
              <a:prstGeom prst="rect">
                <a:avLst/>
              </a:prstGeom>
              <a:blipFill>
                <a:blip r:embed="rId8"/>
                <a:stretch>
                  <a:fillRect l="-1560" t="-1198" r="-1300" b="-5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kstboks 4"/>
          <p:cNvSpPr txBox="1">
            <a:spLocks noChangeArrowheads="1"/>
          </p:cNvSpPr>
          <p:nvPr/>
        </p:nvSpPr>
        <p:spPr bwMode="auto">
          <a:xfrm rot="16200000">
            <a:off x="10043600" y="3807885"/>
            <a:ext cx="38667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https://mathinsight.org/definition/simply_connected</a:t>
            </a:r>
          </a:p>
        </p:txBody>
      </p:sp>
    </p:spTree>
    <p:extLst>
      <p:ext uri="{BB962C8B-B14F-4D97-AF65-F5344CB8AC3E}">
        <p14:creationId xmlns:p14="http://schemas.microsoft.com/office/powerpoint/2010/main" val="343819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5" grpId="0"/>
      <p:bldP spid="16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ktangel 16"/>
              <p:cNvSpPr/>
              <p:nvPr/>
            </p:nvSpPr>
            <p:spPr>
              <a:xfrm>
                <a:off x="132644" y="1291049"/>
                <a:ext cx="12101770" cy="1168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Given a </a:t>
                </a:r>
                <a:r>
                  <a:rPr lang="en-US" sz="2100" dirty="0" err="1" smtClean="0">
                    <a:latin typeface="+mj-lt"/>
                  </a:rPr>
                  <a:t>continuos</a:t>
                </a:r>
                <a:r>
                  <a:rPr lang="en-US" sz="2100" dirty="0" smtClean="0">
                    <a:latin typeface="+mj-lt"/>
                  </a:rPr>
                  <a:t> vector 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da-DK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1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da-DK" sz="21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1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da-DK" sz="21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1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sz="2100" dirty="0" smtClean="0">
                    <a:latin typeface="+mj-lt"/>
                  </a:rPr>
                  <a:t>  with </a:t>
                </a:r>
                <a:r>
                  <a:rPr lang="en-US" sz="2100" dirty="0" err="1" smtClean="0">
                    <a:latin typeface="+mj-lt"/>
                  </a:rPr>
                  <a:t>continuos</a:t>
                </a:r>
                <a:r>
                  <a:rPr lang="en-US" sz="2100" dirty="0" smtClean="0">
                    <a:latin typeface="+mj-lt"/>
                  </a:rPr>
                  <a:t> partial derivatives in a simply connected domain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a-DK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da-DK" sz="2100" b="0" dirty="0" smtClean="0"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da-DK" sz="2100" dirty="0" err="1" smtClean="0">
                    <a:latin typeface="+mj-lt"/>
                  </a:rPr>
                  <a:t>We</a:t>
                </a:r>
                <a:r>
                  <a:rPr lang="da-DK" sz="2100" dirty="0" smtClean="0">
                    <a:latin typeface="+mj-lt"/>
                  </a:rPr>
                  <a:t> have		</a:t>
                </a:r>
                <a:r>
                  <a:rPr lang="da-DK" sz="2100" dirty="0" err="1" smtClean="0">
                    <a:solidFill>
                      <a:srgbClr val="3333FF"/>
                    </a:solidFill>
                    <a:latin typeface="+mj-lt"/>
                  </a:rPr>
                  <a:t>path</a:t>
                </a:r>
                <a:r>
                  <a:rPr lang="da-DK" sz="2100" dirty="0" smtClean="0">
                    <a:solidFill>
                      <a:srgbClr val="3333FF"/>
                    </a:solidFill>
                    <a:latin typeface="+mj-lt"/>
                  </a:rPr>
                  <a:t> </a:t>
                </a:r>
                <a:r>
                  <a:rPr lang="da-DK" sz="2100" dirty="0" err="1" smtClean="0">
                    <a:solidFill>
                      <a:srgbClr val="3333FF"/>
                    </a:solidFill>
                    <a:latin typeface="+mj-lt"/>
                  </a:rPr>
                  <a:t>independence</a:t>
                </a:r>
                <a:r>
                  <a:rPr lang="da-DK" sz="2100" dirty="0" smtClean="0">
                    <a:solidFill>
                      <a:srgbClr val="3333FF"/>
                    </a:solidFill>
                    <a:latin typeface="+mj-lt"/>
                  </a:rPr>
                  <a:t> in </a:t>
                </a:r>
                <a:r>
                  <a:rPr lang="da-DK" sz="2100" i="1" dirty="0" smtClean="0">
                    <a:solidFill>
                      <a:srgbClr val="3333FF"/>
                    </a:solidFill>
                    <a:latin typeface="+mj-lt"/>
                  </a:rPr>
                  <a:t>D </a:t>
                </a:r>
                <a:r>
                  <a:rPr lang="da-DK" sz="2100" dirty="0" smtClean="0">
                    <a:solidFill>
                      <a:srgbClr val="3333FF"/>
                    </a:solidFill>
                    <a:latin typeface="+mj-lt"/>
                  </a:rPr>
                  <a:t>if and </a:t>
                </a:r>
                <a:r>
                  <a:rPr lang="da-DK" sz="2100" dirty="0" err="1" smtClean="0">
                    <a:solidFill>
                      <a:srgbClr val="3333FF"/>
                    </a:solidFill>
                    <a:latin typeface="+mj-lt"/>
                  </a:rPr>
                  <a:t>only</a:t>
                </a:r>
                <a:r>
                  <a:rPr lang="da-DK" sz="2100" dirty="0" smtClean="0">
                    <a:solidFill>
                      <a:srgbClr val="3333FF"/>
                    </a:solidFill>
                    <a:latin typeface="+mj-lt"/>
                  </a:rPr>
                  <a:t> if </a:t>
                </a:r>
                <a14:m>
                  <m:oMath xmlns:m="http://schemas.openxmlformats.org/officeDocument/2006/math">
                    <m:r>
                      <a:rPr lang="da-DK" sz="210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da-DK" sz="210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da-DK" sz="21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da-DK" sz="21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da-DK" sz="21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   in </a:t>
                </a:r>
                <a:r>
                  <a:rPr lang="en-US" sz="2100" i="1" dirty="0" smtClean="0">
                    <a:solidFill>
                      <a:srgbClr val="3333FF"/>
                    </a:solidFill>
                    <a:latin typeface="+mj-lt"/>
                  </a:rPr>
                  <a:t>D</a:t>
                </a:r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	</a:t>
                </a:r>
              </a:p>
            </p:txBody>
          </p:sp>
        </mc:Choice>
        <mc:Fallback xmlns="">
          <p:sp>
            <p:nvSpPr>
              <p:cNvPr id="17" name="Rektange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44" y="1291049"/>
                <a:ext cx="12101770" cy="1168205"/>
              </a:xfrm>
              <a:prstGeom prst="rect">
                <a:avLst/>
              </a:prstGeom>
              <a:blipFill>
                <a:blip r:embed="rId2"/>
                <a:stretch>
                  <a:fillRect l="-605" t="-6283" b="-9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97494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smtClean="0"/>
              <a:t> Path </a:t>
            </a:r>
            <a:r>
              <a:rPr lang="da-DK" sz="3200" dirty="0" err="1" smtClean="0"/>
              <a:t>independence</a:t>
            </a:r>
            <a:r>
              <a:rPr lang="da-DK" sz="3200" dirty="0" smtClean="0"/>
              <a:t> of line integrals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132644" y="837584"/>
            <a:ext cx="118420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+mj-lt"/>
              </a:rPr>
              <a:t>Condition </a:t>
            </a:r>
            <a:r>
              <a:rPr lang="en-US" sz="2200" b="1" dirty="0" smtClean="0">
                <a:latin typeface="+mj-lt"/>
              </a:rPr>
              <a:t>3 </a:t>
            </a:r>
            <a:r>
              <a:rPr lang="en-US" sz="2200" b="1" dirty="0">
                <a:latin typeface="+mj-lt"/>
              </a:rPr>
              <a:t>for path independence: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ktangel 11"/>
              <p:cNvSpPr/>
              <p:nvPr/>
            </p:nvSpPr>
            <p:spPr>
              <a:xfrm>
                <a:off x="280569" y="5484030"/>
                <a:ext cx="11595341" cy="4567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It is a good idea to start with condition 3. </a:t>
                </a:r>
                <a:r>
                  <a:rPr lang="da-DK" sz="21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da-DK" sz="210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da-DK" sz="21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sz="2100" dirty="0" smtClean="0">
                    <a:latin typeface="+mj-lt"/>
                  </a:rPr>
                  <a:t> then </a:t>
                </a:r>
                <a:r>
                  <a:rPr lang="en-US" sz="2100" i="1" dirty="0" smtClean="0">
                    <a:latin typeface="+mj-lt"/>
                  </a:rPr>
                  <a:t>f</a:t>
                </a:r>
                <a:r>
                  <a:rPr lang="en-US" sz="2100" dirty="0" smtClean="0">
                    <a:latin typeface="+mj-lt"/>
                  </a:rPr>
                  <a:t> exists,  if </a:t>
                </a:r>
                <a14:m>
                  <m:oMath xmlns:m="http://schemas.openxmlformats.org/officeDocument/2006/math">
                    <m:r>
                      <a:rPr lang="da-DK" sz="2100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da-DK" sz="21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acc>
                      <m:accPr>
                        <m:chr m:val="⃗"/>
                        <m:ctrlP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sz="2100" dirty="0" smtClean="0">
                    <a:latin typeface="+mj-lt"/>
                  </a:rPr>
                  <a:t> </a:t>
                </a:r>
                <a:r>
                  <a:rPr lang="en-US" sz="2100" i="1" dirty="0" smtClean="0">
                    <a:latin typeface="+mj-lt"/>
                  </a:rPr>
                  <a:t>f</a:t>
                </a:r>
                <a:r>
                  <a:rPr lang="en-US" sz="2100" dirty="0" smtClean="0">
                    <a:latin typeface="+mj-lt"/>
                  </a:rPr>
                  <a:t> does not exist</a:t>
                </a:r>
                <a:endParaRPr lang="en-US" sz="21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Rektange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69" y="5484030"/>
                <a:ext cx="11595341" cy="456792"/>
              </a:xfrm>
              <a:prstGeom prst="rect">
                <a:avLst/>
              </a:prstGeom>
              <a:blipFill>
                <a:blip r:embed="rId3"/>
                <a:stretch>
                  <a:fillRect l="-631" t="-16000" b="-2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e 12"/>
          <p:cNvGrpSpPr/>
          <p:nvPr/>
        </p:nvGrpSpPr>
        <p:grpSpPr>
          <a:xfrm>
            <a:off x="1645315" y="3283148"/>
            <a:ext cx="7687733" cy="1708160"/>
            <a:chOff x="1893673" y="4398899"/>
            <a:chExt cx="7687733" cy="17081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ktangel 5"/>
                <p:cNvSpPr/>
                <p:nvPr/>
              </p:nvSpPr>
              <p:spPr>
                <a:xfrm>
                  <a:off x="1893673" y="4398899"/>
                  <a:ext cx="7687733" cy="17081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da-DK" sz="2100" dirty="0" err="1" smtClean="0">
                      <a:solidFill>
                        <a:srgbClr val="3333FF"/>
                      </a:solidFill>
                      <a:latin typeface="+mj-lt"/>
                    </a:rPr>
                    <a:t>path</a:t>
                  </a:r>
                  <a:r>
                    <a:rPr lang="da-DK" sz="2100" dirty="0" smtClean="0">
                      <a:solidFill>
                        <a:srgbClr val="3333FF"/>
                      </a:solidFill>
                      <a:latin typeface="+mj-lt"/>
                    </a:rPr>
                    <a:t> </a:t>
                  </a:r>
                  <a:r>
                    <a:rPr lang="da-DK" sz="2100" dirty="0" err="1">
                      <a:solidFill>
                        <a:srgbClr val="3333FF"/>
                      </a:solidFill>
                      <a:latin typeface="+mj-lt"/>
                    </a:rPr>
                    <a:t>independence</a:t>
                  </a:r>
                  <a:r>
                    <a:rPr lang="da-DK" sz="2100" dirty="0">
                      <a:solidFill>
                        <a:srgbClr val="3333FF"/>
                      </a:solidFill>
                      <a:latin typeface="+mj-lt"/>
                    </a:rPr>
                    <a:t> in </a:t>
                  </a:r>
                  <a:r>
                    <a:rPr lang="da-DK" sz="2100" i="1" dirty="0">
                      <a:solidFill>
                        <a:srgbClr val="3333FF"/>
                      </a:solidFill>
                      <a:latin typeface="+mj-lt"/>
                    </a:rPr>
                    <a:t>D </a:t>
                  </a:r>
                  <a:endParaRPr lang="da-DK" sz="2100" i="1" dirty="0" smtClean="0">
                    <a:solidFill>
                      <a:srgbClr val="3333FF"/>
                    </a:solidFill>
                    <a:latin typeface="+mj-lt"/>
                  </a:endParaRPr>
                </a:p>
                <a:p>
                  <a:pPr algn="ctr"/>
                  <a:endParaRPr lang="da-DK" sz="2100" i="1" dirty="0" smtClean="0">
                    <a:solidFill>
                      <a:srgbClr val="3333FF"/>
                    </a:solidFill>
                    <a:latin typeface="+mj-lt"/>
                  </a:endParaRPr>
                </a:p>
                <a:p>
                  <a:r>
                    <a:rPr lang="da-DK" sz="2100" i="1" dirty="0" smtClean="0">
                      <a:solidFill>
                        <a:srgbClr val="3333FF"/>
                      </a:solidFill>
                      <a:latin typeface="+mj-lt"/>
                    </a:rPr>
                    <a:t>   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a-DK" sz="2100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a-DK" sz="2100" b="0" i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condition</m:t>
                        </m:r>
                        <m:r>
                          <a:rPr lang="da-DK" sz="2100" b="0" i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lang="da-DK" sz="21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  <m:r>
                          <m:rPr>
                            <m:sty m:val="p"/>
                          </m:rPr>
                          <a:rPr lang="da-DK" sz="210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condition</m:t>
                        </m:r>
                        <m:r>
                          <a:rPr lang="da-DK" sz="210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 2</m:t>
                        </m:r>
                        <m: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  <m:r>
                          <m:rPr>
                            <m:sty m:val="p"/>
                          </m:rPr>
                          <a:rPr lang="da-DK" sz="210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condition</m:t>
                        </m:r>
                        <m:r>
                          <a:rPr lang="da-DK" sz="210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 3</m:t>
                        </m:r>
                      </m:oMath>
                    </m:oMathPara>
                  </a14:m>
                  <a:endParaRPr lang="en-US" sz="2100" dirty="0">
                    <a:solidFill>
                      <a:srgbClr val="3333FF"/>
                    </a:solidFill>
                    <a:latin typeface="+mj-lt"/>
                  </a:endParaRPr>
                </a:p>
                <a:p>
                  <a:r>
                    <a:rPr lang="en-US" sz="2100" dirty="0">
                      <a:solidFill>
                        <a:srgbClr val="3333FF"/>
                      </a:solidFill>
                      <a:latin typeface="+mj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Rektange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3673" y="4398899"/>
                  <a:ext cx="7687733" cy="1708160"/>
                </a:xfrm>
                <a:prstGeom prst="rect">
                  <a:avLst/>
                </a:prstGeom>
                <a:blipFill>
                  <a:blip r:embed="rId4"/>
                  <a:stretch>
                    <a:fillRect t="-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uppe 8"/>
            <p:cNvGrpSpPr/>
            <p:nvPr/>
          </p:nvGrpSpPr>
          <p:grpSpPr>
            <a:xfrm>
              <a:off x="4076922" y="4822767"/>
              <a:ext cx="3260474" cy="471939"/>
              <a:chOff x="4076922" y="4822767"/>
              <a:chExt cx="3260474" cy="47193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kstfelt 6"/>
                  <p:cNvSpPr txBox="1"/>
                  <p:nvPr/>
                </p:nvSpPr>
                <p:spPr>
                  <a:xfrm rot="2792641">
                    <a:off x="6962133" y="4919444"/>
                    <a:ext cx="411971" cy="33855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⟺</m:t>
                          </m:r>
                        </m:oMath>
                      </m:oMathPara>
                    </a14:m>
                    <a:endParaRPr lang="en-US" sz="2200" dirty="0">
                      <a:solidFill>
                        <a:srgbClr val="3333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kstfelt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92641">
                    <a:off x="6962133" y="4919444"/>
                    <a:ext cx="411971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682" b="-6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kstfelt 14"/>
                  <p:cNvSpPr txBox="1"/>
                  <p:nvPr/>
                </p:nvSpPr>
                <p:spPr>
                  <a:xfrm rot="16200000">
                    <a:off x="5531555" y="4859476"/>
                    <a:ext cx="411971" cy="33855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⟺</m:t>
                          </m:r>
                        </m:oMath>
                      </m:oMathPara>
                    </a14:m>
                    <a:endParaRPr lang="en-US" sz="2200" dirty="0">
                      <a:solidFill>
                        <a:srgbClr val="3333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kstfelt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5531555" y="4859476"/>
                    <a:ext cx="411971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8824" r="-5455" b="-88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kstfelt 15"/>
                  <p:cNvSpPr txBox="1"/>
                  <p:nvPr/>
                </p:nvSpPr>
                <p:spPr>
                  <a:xfrm rot="19116632">
                    <a:off x="4076922" y="4916679"/>
                    <a:ext cx="411971" cy="33855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⟺</m:t>
                          </m:r>
                        </m:oMath>
                      </m:oMathPara>
                    </a14:m>
                    <a:endParaRPr lang="en-US" sz="2200" dirty="0">
                      <a:solidFill>
                        <a:srgbClr val="3333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kstfelt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116632">
                    <a:off x="4076922" y="4916679"/>
                    <a:ext cx="411971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6818" b="-57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90559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841" y="4004762"/>
            <a:ext cx="2881951" cy="245770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The curl/ rotation of a vector field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ktangel 12"/>
              <p:cNvSpPr/>
              <p:nvPr/>
            </p:nvSpPr>
            <p:spPr>
              <a:xfrm>
                <a:off x="264461" y="672315"/>
                <a:ext cx="11537248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 smtClean="0">
                    <a:latin typeface="+mj-lt"/>
                  </a:rPr>
                  <a:t>Ex.: </a:t>
                </a:r>
              </a:p>
              <a:p>
                <a:r>
                  <a:rPr lang="en-US" sz="2200" dirty="0" smtClean="0">
                    <a:latin typeface="+mj-lt"/>
                  </a:rPr>
                  <a:t>We </a:t>
                </a:r>
                <a:r>
                  <a:rPr lang="en-US" sz="2200" dirty="0">
                    <a:latin typeface="+mj-lt"/>
                  </a:rPr>
                  <a:t>consider a rotating body with angular velocity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  <m:r>
                      <a:rPr lang="da-DK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 smtClean="0">
                    <a:latin typeface="+mj-lt"/>
                  </a:rPr>
                  <a:t>The </a:t>
                </a:r>
                <a:r>
                  <a:rPr lang="en-US" sz="2200" dirty="0">
                    <a:latin typeface="+mj-lt"/>
                  </a:rPr>
                  <a:t>velocity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200" dirty="0" smtClean="0">
                    <a:latin typeface="+mj-lt"/>
                  </a:rPr>
                  <a:t> of </a:t>
                </a:r>
                <a:r>
                  <a:rPr lang="en-US" sz="2200" dirty="0">
                    <a:latin typeface="+mj-lt"/>
                  </a:rPr>
                  <a:t>the point </a:t>
                </a:r>
                <a:r>
                  <a:rPr lang="en-US" sz="2200" i="1" dirty="0">
                    <a:latin typeface="+mj-lt"/>
                  </a:rPr>
                  <a:t>P</a:t>
                </a:r>
                <a:r>
                  <a:rPr lang="en-US" sz="2200" dirty="0">
                    <a:latin typeface="+mj-lt"/>
                  </a:rPr>
                  <a:t> (</a:t>
                </a:r>
                <a:r>
                  <a:rPr lang="en-US" sz="2200" i="1" dirty="0">
                    <a:latin typeface="+mj-lt"/>
                  </a:rPr>
                  <a:t>x</a:t>
                </a:r>
                <a:r>
                  <a:rPr lang="en-US" sz="2200" dirty="0">
                    <a:latin typeface="+mj-lt"/>
                  </a:rPr>
                  <a:t>, </a:t>
                </a:r>
                <a:r>
                  <a:rPr lang="en-US" sz="2200" i="1" dirty="0">
                    <a:latin typeface="+mj-lt"/>
                  </a:rPr>
                  <a:t>y</a:t>
                </a:r>
                <a:r>
                  <a:rPr lang="en-US" sz="2200" dirty="0">
                    <a:latin typeface="+mj-lt"/>
                  </a:rPr>
                  <a:t>, </a:t>
                </a:r>
                <a:r>
                  <a:rPr lang="en-US" sz="2200" i="1" dirty="0">
                    <a:latin typeface="+mj-lt"/>
                  </a:rPr>
                  <a:t>z</a:t>
                </a:r>
                <a:r>
                  <a:rPr lang="en-US" sz="2200" dirty="0">
                    <a:latin typeface="+mj-lt"/>
                  </a:rPr>
                  <a:t>) on the rotating body is given by the vector </a:t>
                </a:r>
                <a:r>
                  <a:rPr lang="en-US" sz="2200" dirty="0" smtClean="0">
                    <a:latin typeface="+mj-lt"/>
                  </a:rPr>
                  <a:t>product</a:t>
                </a:r>
              </a:p>
              <a:p>
                <a:endParaRPr lang="da-DK" sz="2200" dirty="0" smtClean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endParaRPr lang="da-DK" sz="2200" dirty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endParaRPr lang="da-DK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3" name="Rektange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61" y="672315"/>
                <a:ext cx="11537248" cy="3139321"/>
              </a:xfrm>
              <a:prstGeom prst="rect">
                <a:avLst/>
              </a:prstGeom>
              <a:blipFill>
                <a:blip r:embed="rId3"/>
                <a:stretch>
                  <a:fillRect l="-687" t="-1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kstboks 4"/>
          <p:cNvSpPr txBox="1">
            <a:spLocks noChangeArrowheads="1"/>
          </p:cNvSpPr>
          <p:nvPr/>
        </p:nvSpPr>
        <p:spPr bwMode="auto">
          <a:xfrm rot="16200000">
            <a:off x="10852520" y="4711875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Billed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2312320"/>
            <a:ext cx="9515475" cy="1114425"/>
          </a:xfrm>
          <a:prstGeom prst="rect">
            <a:avLst/>
          </a:prstGeom>
        </p:spPr>
      </p:pic>
      <p:pic>
        <p:nvPicPr>
          <p:cNvPr id="12" name="Billed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4968" y="3327557"/>
            <a:ext cx="4476750" cy="419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ktangel 15"/>
              <p:cNvSpPr/>
              <p:nvPr/>
            </p:nvSpPr>
            <p:spPr>
              <a:xfrm>
                <a:off x="327376" y="3582154"/>
                <a:ext cx="11537248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The</a:t>
                </a:r>
                <a:r>
                  <a:rPr lang="en-US" sz="2200" b="1" dirty="0" smtClean="0">
                    <a:latin typeface="+mj-lt"/>
                  </a:rPr>
                  <a:t> </a:t>
                </a:r>
                <a:r>
                  <a:rPr lang="en-US" sz="2200" b="1" dirty="0">
                    <a:latin typeface="+mj-lt"/>
                  </a:rPr>
                  <a:t>curl or rotation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1" i="1" dirty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lang="da-DK" sz="2200" dirty="0">
                    <a:latin typeface="+mj-lt"/>
                  </a:rPr>
                  <a:t>  is:</a:t>
                </a:r>
              </a:p>
              <a:p>
                <a:endParaRPr lang="da-DK" sz="22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𝑐𝑢𝑟𝑙</m:t>
                      </m:r>
                      <m:acc>
                        <m:accPr>
                          <m:chr m:val="⃗"/>
                          <m:ctrlPr>
                            <a:rPr lang="da-DK" sz="2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da-DK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1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𝑟𝑜𝑡</m:t>
                      </m:r>
                      <m:acc>
                        <m:accPr>
                          <m:chr m:val="⃗"/>
                          <m:ctrlPr>
                            <a:rPr lang="da-DK" sz="2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da-DK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2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1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da-DK" sz="2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da-DK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2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1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da-DK" sz="2100" dirty="0" smtClean="0">
                  <a:latin typeface="+mj-lt"/>
                </a:endParaRPr>
              </a:p>
              <a:p>
                <a:endParaRPr lang="da-DK" sz="2200" dirty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6" name="Rektange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76" y="3582154"/>
                <a:ext cx="11537248" cy="2123658"/>
              </a:xfrm>
              <a:prstGeom prst="rect">
                <a:avLst/>
              </a:prstGeom>
              <a:blipFill>
                <a:blip r:embed="rId6"/>
                <a:stretch>
                  <a:fillRect l="-687" t="-2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Billed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2292" y="3902066"/>
            <a:ext cx="4857750" cy="1181100"/>
          </a:xfrm>
          <a:prstGeom prst="rect">
            <a:avLst/>
          </a:prstGeom>
        </p:spPr>
      </p:pic>
      <p:pic>
        <p:nvPicPr>
          <p:cNvPr id="20" name="Billed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4244" y="5173682"/>
            <a:ext cx="5019675" cy="390525"/>
          </a:xfrm>
          <a:prstGeom prst="rect">
            <a:avLst/>
          </a:prstGeom>
        </p:spPr>
      </p:pic>
      <p:sp>
        <p:nvSpPr>
          <p:cNvPr id="21" name="Rektangel 20"/>
          <p:cNvSpPr/>
          <p:nvPr/>
        </p:nvSpPr>
        <p:spPr>
          <a:xfrm>
            <a:off x="264461" y="5802207"/>
            <a:ext cx="33970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+mj-lt"/>
              </a:rPr>
              <a:t>Thus the </a:t>
            </a:r>
            <a:r>
              <a:rPr lang="en-US" sz="2200" dirty="0" smtClean="0">
                <a:solidFill>
                  <a:srgbClr val="3333FF"/>
                </a:solidFill>
                <a:latin typeface="+mj-lt"/>
              </a:rPr>
              <a:t>angular velocity </a:t>
            </a:r>
            <a:r>
              <a:rPr lang="en-US" sz="2200" dirty="0" smtClean="0">
                <a:latin typeface="+mj-lt"/>
              </a:rPr>
              <a:t>is:</a:t>
            </a:r>
            <a:endParaRPr lang="en-US" sz="2200" dirty="0">
              <a:latin typeface="+mj-lt"/>
            </a:endParaRPr>
          </a:p>
        </p:txBody>
      </p:sp>
      <p:pic>
        <p:nvPicPr>
          <p:cNvPr id="22" name="Billed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3736" y="5708053"/>
            <a:ext cx="16383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ktangel 16"/>
              <p:cNvSpPr/>
              <p:nvPr/>
            </p:nvSpPr>
            <p:spPr>
              <a:xfrm>
                <a:off x="132644" y="1288228"/>
                <a:ext cx="11754556" cy="13080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Given the vector field: </a:t>
                </a:r>
                <a:endParaRPr lang="da-DK" sz="2100" dirty="0" smtClean="0">
                  <a:latin typeface="+mj-lt"/>
                </a:endParaRPr>
              </a:p>
              <a:p>
                <a:endParaRPr lang="da-DK" sz="800" dirty="0" smtClean="0">
                  <a:latin typeface="+mj-lt"/>
                </a:endParaRPr>
              </a:p>
              <a:p>
                <a:r>
                  <a:rPr lang="da-DK" sz="2100" dirty="0" smtClean="0">
                    <a:latin typeface="+mj-lt"/>
                  </a:rPr>
                  <a:t>in </a:t>
                </a:r>
                <a:r>
                  <a:rPr lang="en-US" sz="2100" dirty="0" smtClean="0">
                    <a:latin typeface="+mj-lt"/>
                  </a:rPr>
                  <a:t>a </a:t>
                </a:r>
                <a14:m>
                  <m:oMath xmlns:m="http://schemas.openxmlformats.org/officeDocument/2006/math">
                    <m:r>
                      <a:rPr lang="da-DK" sz="21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a-DK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a-DK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100" dirty="0" smtClean="0">
                    <a:latin typeface="+mj-lt"/>
                  </a:rPr>
                  <a:t> simply connected.</a:t>
                </a:r>
              </a:p>
              <a:p>
                <a:endParaRPr lang="da-DK" sz="800" dirty="0" smtClean="0">
                  <a:latin typeface="+mj-lt"/>
                </a:endParaRPr>
              </a:p>
              <a:p>
                <a:r>
                  <a:rPr lang="da-DK" sz="2100" dirty="0" err="1" smtClean="0">
                    <a:latin typeface="+mj-lt"/>
                  </a:rPr>
                  <a:t>Then</a:t>
                </a:r>
                <a:endParaRPr lang="da-DK" sz="21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7" name="Rektange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44" y="1288228"/>
                <a:ext cx="11754556" cy="1308050"/>
              </a:xfrm>
              <a:prstGeom prst="rect">
                <a:avLst/>
              </a:prstGeom>
              <a:blipFill>
                <a:blip r:embed="rId2"/>
                <a:stretch>
                  <a:fillRect l="-622" t="-2791" b="-8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97494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smtClean="0"/>
              <a:t> Path </a:t>
            </a:r>
            <a:r>
              <a:rPr lang="da-DK" sz="3200" dirty="0" err="1" smtClean="0"/>
              <a:t>independence</a:t>
            </a:r>
            <a:r>
              <a:rPr lang="da-DK" sz="3200" dirty="0" smtClean="0"/>
              <a:t> of line integrals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132644" y="837584"/>
            <a:ext cx="118420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+mj-lt"/>
              </a:rPr>
              <a:t>Ex.:</a:t>
            </a:r>
            <a:endParaRPr lang="en-US" sz="2200" b="1" dirty="0">
              <a:latin typeface="+mj-lt"/>
            </a:endParaRP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614" y="1316594"/>
            <a:ext cx="8254596" cy="426472"/>
          </a:xfrm>
          <a:prstGeom prst="rect">
            <a:avLst/>
          </a:prstGeom>
        </p:spPr>
      </p:pic>
      <p:pic>
        <p:nvPicPr>
          <p:cNvPr id="14" name="Billed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44" y="2624282"/>
            <a:ext cx="4112423" cy="1112092"/>
          </a:xfrm>
          <a:prstGeom prst="rect">
            <a:avLst/>
          </a:prstGeom>
        </p:spPr>
      </p:pic>
      <p:pic>
        <p:nvPicPr>
          <p:cNvPr id="15" name="Billed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44" y="3736374"/>
            <a:ext cx="11006416" cy="5759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ktangel 24"/>
              <p:cNvSpPr/>
              <p:nvPr/>
            </p:nvSpPr>
            <p:spPr>
              <a:xfrm>
                <a:off x="132644" y="4469274"/>
                <a:ext cx="11754556" cy="1730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100" dirty="0" smtClean="0">
                    <a:latin typeface="+mj-lt"/>
                  </a:rPr>
                  <a:t>This i</a:t>
                </a:r>
                <a:r>
                  <a:rPr lang="en-US" sz="2100" dirty="0" err="1" smtClean="0">
                    <a:latin typeface="+mj-lt"/>
                  </a:rPr>
                  <a:t>mplies</a:t>
                </a:r>
                <a:r>
                  <a:rPr lang="en-US" sz="2100" dirty="0" smtClean="0">
                    <a:latin typeface="+mj-lt"/>
                  </a:rPr>
                  <a:t> </a:t>
                </a:r>
                <a:r>
                  <a:rPr lang="en-US" sz="2100" dirty="0">
                    <a:latin typeface="+mj-lt"/>
                  </a:rPr>
                  <a:t>that we have path independence. </a:t>
                </a:r>
                <a:endParaRPr lang="en-US" sz="2100" dirty="0" smtClean="0">
                  <a:latin typeface="+mj-lt"/>
                </a:endParaRPr>
              </a:p>
              <a:p>
                <a:endParaRPr lang="en-US" sz="2100" dirty="0" smtClean="0">
                  <a:latin typeface="+mj-lt"/>
                </a:endParaRPr>
              </a:p>
              <a:p>
                <a:r>
                  <a:rPr lang="en-US" sz="2100" dirty="0" smtClean="0">
                    <a:latin typeface="+mj-lt"/>
                  </a:rPr>
                  <a:t>Condition </a:t>
                </a:r>
                <a:r>
                  <a:rPr lang="en-US" sz="2100" dirty="0">
                    <a:latin typeface="+mj-lt"/>
                  </a:rPr>
                  <a:t>1 for path </a:t>
                </a:r>
                <a:r>
                  <a:rPr lang="en-US" sz="2100" dirty="0" smtClean="0">
                    <a:latin typeface="+mj-lt"/>
                  </a:rPr>
                  <a:t>independence </a:t>
                </a:r>
                <a:r>
                  <a:rPr lang="en-US" sz="2100" dirty="0">
                    <a:latin typeface="+mj-lt"/>
                  </a:rPr>
                  <a:t>tells us that this must be equivalent to the existence of a scalar ﬁeld </a:t>
                </a:r>
                <a14:m>
                  <m:oMath xmlns:m="http://schemas.openxmlformats.org/officeDocument/2006/math">
                    <m:r>
                      <a:rPr lang="da-DK" sz="21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>
                    <a:latin typeface="+mj-lt"/>
                  </a:rPr>
                  <a:t> in </a:t>
                </a:r>
                <a:r>
                  <a:rPr lang="en-US" sz="2100" i="1" dirty="0">
                    <a:latin typeface="+mj-lt"/>
                  </a:rPr>
                  <a:t>D</a:t>
                </a:r>
                <a:r>
                  <a:rPr lang="en-US" sz="2100" dirty="0">
                    <a:latin typeface="+mj-lt"/>
                  </a:rPr>
                  <a:t> such </a:t>
                </a:r>
                <a:r>
                  <a:rPr lang="en-US" sz="2100" dirty="0" smtClean="0">
                    <a:latin typeface="+mj-lt"/>
                  </a:rPr>
                  <a:t>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0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da-DK" sz="20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20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0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da-DK" sz="2000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2000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da-DK" sz="2000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a-DK" sz="2000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da-DK" sz="20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0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da-DK" sz="2000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25" name="Rektange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44" y="4469274"/>
                <a:ext cx="11754556" cy="1730154"/>
              </a:xfrm>
              <a:prstGeom prst="rect">
                <a:avLst/>
              </a:prstGeom>
              <a:blipFill>
                <a:blip r:embed="rId6"/>
                <a:stretch>
                  <a:fillRect l="-622" t="-2113" r="-1763" b="-3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74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ktangel 16"/>
              <p:cNvSpPr/>
              <p:nvPr/>
            </p:nvSpPr>
            <p:spPr>
              <a:xfrm>
                <a:off x="155807" y="1465897"/>
                <a:ext cx="11754556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>
                    <a:latin typeface="+mj-lt"/>
                  </a:rPr>
                  <a:t>We calculate the scalar ﬁeld </a:t>
                </a:r>
                <a14:m>
                  <m:oMath xmlns:m="http://schemas.openxmlformats.org/officeDocument/2006/math">
                    <m:r>
                      <a:rPr lang="da-DK" sz="21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1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100" dirty="0">
                    <a:latin typeface="+mj-lt"/>
                  </a:rPr>
                  <a:t>as follows: </a:t>
                </a:r>
                <a:endParaRPr lang="da-DK" sz="21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7" name="Rektange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07" y="1465897"/>
                <a:ext cx="11754556" cy="415498"/>
              </a:xfrm>
              <a:prstGeom prst="rect">
                <a:avLst/>
              </a:prstGeom>
              <a:blipFill>
                <a:blip r:embed="rId2"/>
                <a:stretch>
                  <a:fillRect l="-622" t="-14493" b="-27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97494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smtClean="0"/>
              <a:t> Path </a:t>
            </a:r>
            <a:r>
              <a:rPr lang="da-DK" sz="3200" dirty="0" err="1" smtClean="0"/>
              <a:t>independence</a:t>
            </a:r>
            <a:r>
              <a:rPr lang="da-DK" sz="3200" dirty="0" smtClean="0"/>
              <a:t> of line integrals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132644" y="837584"/>
            <a:ext cx="118420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+mj-lt"/>
              </a:rPr>
              <a:t>Ex. </a:t>
            </a:r>
            <a:r>
              <a:rPr lang="en-US" sz="2200" b="1" dirty="0">
                <a:latin typeface="+mj-lt"/>
              </a:rPr>
              <a:t>c</a:t>
            </a:r>
            <a:r>
              <a:rPr lang="en-US" sz="2200" b="1" dirty="0" smtClean="0">
                <a:latin typeface="+mj-lt"/>
              </a:rPr>
              <a:t>ont.:</a:t>
            </a:r>
            <a:endParaRPr lang="en-US" sz="2200" b="1" dirty="0">
              <a:latin typeface="+mj-lt"/>
            </a:endParaRP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624" y="848792"/>
            <a:ext cx="8254596" cy="426472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70" y="2113767"/>
            <a:ext cx="7867650" cy="723900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831" y="3118761"/>
            <a:ext cx="8705850" cy="638175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31" y="3987060"/>
            <a:ext cx="8753475" cy="600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ktangel 17"/>
              <p:cNvSpPr/>
              <p:nvPr/>
            </p:nvSpPr>
            <p:spPr>
              <a:xfrm>
                <a:off x="280570" y="4905387"/>
                <a:ext cx="1184204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100" dirty="0" smtClean="0">
                    <a:latin typeface="+mj-lt"/>
                  </a:rPr>
                  <a:t>Choosing </a:t>
                </a:r>
                <a:r>
                  <a:rPr lang="da-DK" sz="2100" i="1" dirty="0" smtClean="0">
                    <a:latin typeface="+mj-lt"/>
                  </a:rPr>
                  <a:t>g</a:t>
                </a:r>
                <a:r>
                  <a:rPr lang="da-DK" sz="2100" dirty="0" smtClean="0">
                    <a:latin typeface="+mj-lt"/>
                  </a:rPr>
                  <a:t>(</a:t>
                </a:r>
                <a:r>
                  <a:rPr lang="da-DK" sz="2100" i="1" dirty="0" smtClean="0">
                    <a:latin typeface="+mj-lt"/>
                  </a:rPr>
                  <a:t>z</a:t>
                </a:r>
                <a:r>
                  <a:rPr lang="da-DK" sz="2100" dirty="0" smtClean="0">
                    <a:latin typeface="+mj-lt"/>
                  </a:rPr>
                  <a:t>) = 0 </a:t>
                </a:r>
                <a:r>
                  <a:rPr lang="da-DK" sz="2100" dirty="0" err="1" smtClean="0">
                    <a:latin typeface="+mj-lt"/>
                  </a:rPr>
                  <a:t>we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dirty="0" err="1" smtClean="0">
                    <a:latin typeface="+mj-lt"/>
                  </a:rPr>
                  <a:t>get</a:t>
                </a:r>
                <a:r>
                  <a:rPr lang="da-DK" sz="2100" dirty="0" smtClean="0">
                    <a:latin typeface="+mj-lt"/>
                  </a:rPr>
                  <a:t>:	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da-DK" sz="21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da-DK" sz="21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a-DK" sz="21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8" name="Rektange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0" y="4905387"/>
                <a:ext cx="11842045" cy="415498"/>
              </a:xfrm>
              <a:prstGeom prst="rect">
                <a:avLst/>
              </a:prstGeom>
              <a:blipFill>
                <a:blip r:embed="rId7"/>
                <a:stretch>
                  <a:fillRect l="-618" t="-10294" b="-2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92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doing</a:t>
            </a:r>
            <a:r>
              <a:rPr lang="da-DK" dirty="0" smtClean="0"/>
              <a:t> </a:t>
            </a:r>
            <a:r>
              <a:rPr lang="da-DK" dirty="0" err="1" smtClean="0"/>
              <a:t>exercises</a:t>
            </a:r>
            <a:r>
              <a:rPr lang="da-DK" dirty="0" smtClean="0"/>
              <a:t> from </a:t>
            </a:r>
            <a:r>
              <a:rPr lang="da-DK" dirty="0" err="1" smtClean="0"/>
              <a:t>lecture</a:t>
            </a:r>
            <a:r>
              <a:rPr lang="da-DK" dirty="0" smtClean="0"/>
              <a:t> notes 3 </a:t>
            </a:r>
            <a:endParaRPr lang="en-US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1" y="1389705"/>
            <a:ext cx="5869890" cy="3923894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668" y="1612173"/>
            <a:ext cx="6039902" cy="3387843"/>
          </a:xfrm>
          <a:prstGeom prst="rect">
            <a:avLst/>
          </a:prstGeom>
        </p:spPr>
      </p:pic>
      <p:cxnSp>
        <p:nvCxnSpPr>
          <p:cNvPr id="7" name="Lige forbindelse 6"/>
          <p:cNvCxnSpPr/>
          <p:nvPr/>
        </p:nvCxnSpPr>
        <p:spPr>
          <a:xfrm>
            <a:off x="5987362" y="1316038"/>
            <a:ext cx="8107" cy="4808199"/>
          </a:xfrm>
          <a:prstGeom prst="line">
            <a:avLst/>
          </a:prstGeom>
          <a:ln w="3492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6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 13"/>
              <p:cNvSpPr/>
              <p:nvPr/>
            </p:nvSpPr>
            <p:spPr>
              <a:xfrm>
                <a:off x="174977" y="4231835"/>
                <a:ext cx="10430933" cy="472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dirty="0">
                    <a:latin typeface="+mj-lt"/>
                  </a:rPr>
                  <a:t>a</a:t>
                </a:r>
                <a:r>
                  <a:rPr lang="da-DK" sz="2200" dirty="0" smtClean="0">
                    <a:latin typeface="+mj-lt"/>
                  </a:rPr>
                  <a:t>nd line integral </a:t>
                </a:r>
                <a:r>
                  <a:rPr lang="en-US" sz="2200" dirty="0">
                    <a:latin typeface="+mj-lt"/>
                  </a:rPr>
                  <a:t>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sz="2200" dirty="0">
                    <a:latin typeface="+mj-lt"/>
                  </a:rPr>
                  <a:t> along </a:t>
                </a:r>
                <a:r>
                  <a:rPr lang="en-US" sz="2200" i="1" dirty="0" smtClean="0">
                    <a:latin typeface="+mj-lt"/>
                  </a:rPr>
                  <a:t>C </a:t>
                </a:r>
                <a:r>
                  <a:rPr lang="en-US" sz="2200" dirty="0" smtClean="0">
                    <a:latin typeface="+mj-lt"/>
                  </a:rPr>
                  <a:t>is </a:t>
                </a:r>
                <a:endParaRPr lang="da-DK" sz="2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4" name="Rektange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7" y="4231835"/>
                <a:ext cx="10430933" cy="472052"/>
              </a:xfrm>
              <a:prstGeom prst="rect">
                <a:avLst/>
              </a:prstGeom>
              <a:blipFill>
                <a:blip r:embed="rId3"/>
                <a:stretch>
                  <a:fillRect l="-760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smtClean="0"/>
              <a:t> </a:t>
            </a:r>
            <a:r>
              <a:rPr lang="da-DK" sz="3200" dirty="0"/>
              <a:t>Line integral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208441" y="727492"/>
                <a:ext cx="11842045" cy="30890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 smtClean="0">
                    <a:latin typeface="+mj-lt"/>
                  </a:rPr>
                  <a:t>Ex.: </a:t>
                </a:r>
                <a:r>
                  <a:rPr lang="en-US" sz="2200" b="1" dirty="0" err="1" smtClean="0">
                    <a:latin typeface="+mj-lt"/>
                  </a:rPr>
                  <a:t>i</a:t>
                </a:r>
                <a:r>
                  <a:rPr lang="en-US" sz="2200" b="1" dirty="0" smtClean="0">
                    <a:latin typeface="+mj-lt"/>
                  </a:rPr>
                  <a:t> 2D</a:t>
                </a:r>
              </a:p>
              <a:p>
                <a:r>
                  <a:rPr lang="da-DK" sz="2200" dirty="0" smtClean="0">
                    <a:latin typeface="+mj-lt"/>
                  </a:rPr>
                  <a:t>Given a </a:t>
                </a:r>
                <a:r>
                  <a:rPr lang="da-DK" sz="2200" dirty="0" err="1" smtClean="0">
                    <a:latin typeface="+mj-lt"/>
                  </a:rPr>
                  <a:t>circular</a:t>
                </a:r>
                <a:r>
                  <a:rPr lang="da-DK" sz="2200" dirty="0" smtClean="0">
                    <a:latin typeface="+mj-lt"/>
                  </a:rPr>
                  <a:t> </a:t>
                </a:r>
                <a:r>
                  <a:rPr lang="da-DK" sz="2200" dirty="0" err="1" smtClean="0">
                    <a:latin typeface="+mj-lt"/>
                  </a:rPr>
                  <a:t>arc</a:t>
                </a:r>
                <a:r>
                  <a:rPr lang="da-DK" sz="2200" dirty="0" smtClean="0">
                    <a:latin typeface="+mj-lt"/>
                  </a:rPr>
                  <a:t> by the </a:t>
                </a:r>
                <a:r>
                  <a:rPr lang="en-US" sz="2200" dirty="0" smtClean="0">
                    <a:latin typeface="+mj-lt"/>
                  </a:rPr>
                  <a:t>parametric </a:t>
                </a:r>
                <a:r>
                  <a:rPr lang="en-US" sz="2200" dirty="0">
                    <a:latin typeface="+mj-lt"/>
                  </a:rPr>
                  <a:t>representation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23"/>
                          </m:rP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da-DK" sz="22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a-DK" sz="2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da-DK" sz="22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a-DK" sz="2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i="1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da-DK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a-DK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da-DK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a-DK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da-DK" sz="2200" dirty="0" smtClean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r>
                  <a:rPr lang="da-DK" sz="2200" dirty="0" smtClean="0">
                    <a:latin typeface="+mj-lt"/>
                  </a:rPr>
                  <a:t>and a </a:t>
                </a:r>
                <a:r>
                  <a:rPr lang="en-US" sz="2200" dirty="0">
                    <a:latin typeface="+mj-lt"/>
                  </a:rPr>
                  <a:t>vector </a:t>
                </a:r>
                <a:r>
                  <a:rPr lang="en-US" sz="2200" dirty="0" smtClean="0">
                    <a:latin typeface="+mj-lt"/>
                  </a:rPr>
                  <a:t>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=(−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,−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a-DK" sz="2200" dirty="0" smtClean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r>
                  <a:rPr lang="da-DK" sz="2200" dirty="0" err="1" smtClean="0">
                    <a:latin typeface="+mj-lt"/>
                  </a:rPr>
                  <a:t>then</a:t>
                </a:r>
                <a:r>
                  <a:rPr lang="da-DK" sz="2200" dirty="0" smtClean="0">
                    <a:latin typeface="+mj-lt"/>
                  </a:rPr>
                  <a:t> </a:t>
                </a:r>
                <a:r>
                  <a:rPr lang="da-DK" sz="2200" dirty="0" err="1" smtClean="0">
                    <a:latin typeface="+mj-lt"/>
                  </a:rPr>
                  <a:t>we</a:t>
                </a:r>
                <a:r>
                  <a:rPr lang="da-DK" sz="2200" dirty="0" smtClean="0">
                    <a:latin typeface="+mj-lt"/>
                  </a:rPr>
                  <a:t> have: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da-DK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da-DK" sz="22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a-DK" sz="22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da-DK" sz="22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a-DK" sz="2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a-DK" sz="2200" dirty="0" smtClean="0">
                  <a:latin typeface="+mj-lt"/>
                </a:endParaRPr>
              </a:p>
              <a:p>
                <a:r>
                  <a:rPr lang="da-DK" sz="2200" dirty="0">
                    <a:latin typeface="+mj-lt"/>
                  </a:rPr>
                  <a:t> </a:t>
                </a:r>
                <a:r>
                  <a:rPr lang="da-DK" sz="2200" dirty="0" smtClean="0">
                    <a:latin typeface="+mj-lt"/>
                  </a:rPr>
                  <a:t>                   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d>
                          <m:dPr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da-DK" sz="2200">
                        <a:latin typeface="Cambria Math" panose="02040503050406030204" pitchFamily="18" charset="0"/>
                      </a:rPr>
                      <m:t>sin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a-DK" sz="220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2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da-DK" sz="2200">
                        <a:latin typeface="Cambria Math" panose="02040503050406030204" pitchFamily="18" charset="0"/>
                      </a:rPr>
                      <m:t>cos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sty m:val="p"/>
                      </m:rPr>
                      <a:rPr lang="da-DK" sz="22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a-DK" sz="2200" dirty="0" smtClean="0">
                  <a:latin typeface="+mj-lt"/>
                </a:endParaRPr>
              </a:p>
              <a:p>
                <a:r>
                  <a:rPr lang="da-DK" sz="2200" dirty="0">
                    <a:latin typeface="+mj-lt"/>
                  </a:rPr>
                  <a:t>	</a:t>
                </a:r>
                <a:r>
                  <a:rPr lang="da-DK" sz="220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d>
                          <m:d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da-DK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a-DK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a-DK" sz="2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e>
                      <m:sup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da-DK" sz="22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a-DK" sz="2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e>
                      <m:sup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a-DK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41" y="727492"/>
                <a:ext cx="11842045" cy="3089051"/>
              </a:xfrm>
              <a:prstGeom prst="rect">
                <a:avLst/>
              </a:prstGeom>
              <a:blipFill>
                <a:blip r:embed="rId4"/>
                <a:stretch>
                  <a:fillRect l="-669" t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led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877" y="4690460"/>
            <a:ext cx="4085649" cy="844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ktangel 8"/>
              <p:cNvSpPr/>
              <p:nvPr/>
            </p:nvSpPr>
            <p:spPr>
              <a:xfrm>
                <a:off x="4255905" y="4636533"/>
                <a:ext cx="7618316" cy="828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19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9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da-DK" sz="1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1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da-DK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da-DK" sz="1900" dirty="0"/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a-DK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da-DK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da-DK" sz="20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a-DK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da-DK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m:rPr>
                              <m:nor/>
                            </m:rPr>
                            <a:rPr lang="da-DK" sz="2000" dirty="0"/>
                            <m:t> </m:t>
                          </m:r>
                          <m:r>
                            <a:rPr lang="da-DK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a-DK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da-DK" sz="19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sz="19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da-DK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da-DK" sz="1900" dirty="0"/>
                                <m:t> 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da-DK" sz="19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sz="19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a-DK" sz="19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da-DK" sz="19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900" b="0" i="1" dirty="0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a-DK" sz="1900" b="0" i="0" dirty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da-DK" sz="19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a-DK" sz="19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a-DK" sz="1900" b="0" i="1" dirty="0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da-DK" sz="19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trlPr>
                                    <a:rPr lang="en-US" sz="19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a-DK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a-DK" sz="19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sz="1900" dirty="0"/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da-DK" sz="19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1900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da-DK" sz="19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da-DK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a-DK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19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ktange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905" y="4636533"/>
                <a:ext cx="7618316" cy="8281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kstboks 4"/>
          <p:cNvSpPr txBox="1">
            <a:spLocks noChangeArrowheads="1"/>
          </p:cNvSpPr>
          <p:nvPr/>
        </p:nvSpPr>
        <p:spPr bwMode="auto">
          <a:xfrm rot="16200000">
            <a:off x="10192011" y="1846885"/>
            <a:ext cx="33575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Kreyszig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: Advanced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Engeneering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Mathematics</a:t>
            </a:r>
            <a:endParaRPr lang="da-DK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felt 10"/>
              <p:cNvSpPr txBox="1"/>
              <p:nvPr/>
            </p:nvSpPr>
            <p:spPr>
              <a:xfrm>
                <a:off x="1733941" y="5513736"/>
                <a:ext cx="4620239" cy="783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da-DK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da-DK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a-DK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=0,4521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kstfel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941" y="5513736"/>
                <a:ext cx="4620239" cy="7830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Billed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6607" y="751845"/>
            <a:ext cx="1743075" cy="1790700"/>
          </a:xfrm>
          <a:prstGeom prst="rect">
            <a:avLst/>
          </a:prstGeom>
        </p:spPr>
      </p:pic>
      <p:pic>
        <p:nvPicPr>
          <p:cNvPr id="22" name="Billed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78044" y="1892235"/>
            <a:ext cx="20859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1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3910031"/>
            <a:ext cx="1794535" cy="19374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smtClean="0"/>
              <a:t>Line integral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ktangel 12"/>
              <p:cNvSpPr/>
              <p:nvPr/>
            </p:nvSpPr>
            <p:spPr>
              <a:xfrm>
                <a:off x="327376" y="1205395"/>
                <a:ext cx="11537248" cy="26547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 smtClean="0">
                    <a:latin typeface="+mj-lt"/>
                  </a:rPr>
                  <a:t>Line integral:</a:t>
                </a:r>
                <a:r>
                  <a:rPr lang="en-US" sz="2200" dirty="0" smtClean="0">
                    <a:latin typeface="+mj-lt"/>
                  </a:rPr>
                  <a:t>				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m:rPr>
                            <m:brk m:alnAt="23"/>
                          </m:rPr>
                          <a:rPr lang="da-DK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d>
                          <m:dPr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23"/>
                              </m:r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brk m:alnAt="23"/>
                          </m:rPr>
                          <a:rPr lang="da-DK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nary>
                  </m:oMath>
                </a14:m>
                <a:r>
                  <a:rPr lang="en-US" sz="2200" dirty="0" smtClean="0">
                    <a:latin typeface="+mj-lt"/>
                  </a:rPr>
                  <a:t>		</a:t>
                </a:r>
              </a:p>
              <a:p>
                <a:endParaRPr lang="da-DK" sz="2200" dirty="0" smtClean="0">
                  <a:latin typeface="+mj-lt"/>
                </a:endParaRPr>
              </a:p>
              <a:p>
                <a:r>
                  <a:rPr lang="da-DK" sz="2200" dirty="0" err="1" smtClean="0">
                    <a:latin typeface="+mj-lt"/>
                  </a:rPr>
                  <a:t>where</a:t>
                </a:r>
                <a:r>
                  <a:rPr lang="da-DK" sz="2200" dirty="0" smtClean="0">
                    <a:latin typeface="+mj-lt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m:rPr>
                        <m:brk m:alnAt="23"/>
                      </m:rPr>
                      <a:rPr lang="da-DK" sz="22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m:rPr>
                        <m:brk m:alnAt="23"/>
                      </m:rPr>
                      <a:rPr lang="da-DK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 is a vector field which we integrate along a curve </a:t>
                </a:r>
                <a:r>
                  <a:rPr lang="en-US" sz="2200" i="1" dirty="0" smtClean="0">
                    <a:latin typeface="+mj-lt"/>
                  </a:rPr>
                  <a:t>C</a:t>
                </a:r>
                <a:r>
                  <a:rPr lang="en-US" sz="2200" dirty="0" smtClean="0">
                    <a:latin typeface="+mj-lt"/>
                  </a:rPr>
                  <a:t> </a:t>
                </a:r>
              </a:p>
              <a:p>
                <a:r>
                  <a:rPr lang="en-US" sz="2200" i="1" dirty="0" smtClean="0">
                    <a:latin typeface="+mj-lt"/>
                  </a:rPr>
                  <a:t>C</a:t>
                </a:r>
                <a:r>
                  <a:rPr lang="en-US" sz="2200" dirty="0" smtClean="0">
                    <a:latin typeface="+mj-lt"/>
                  </a:rPr>
                  <a:t> is given </a:t>
                </a:r>
                <a:r>
                  <a:rPr lang="en-US" sz="2200" dirty="0">
                    <a:latin typeface="+mj-lt"/>
                  </a:rPr>
                  <a:t>by a parametric representation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23"/>
                          </m:rP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200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2200" dirty="0" smtClean="0">
                    <a:latin typeface="+mj-lt"/>
                  </a:rPr>
                  <a:t> denotes </a:t>
                </a:r>
                <a:r>
                  <a:rPr lang="en-US" sz="2200" dirty="0">
                    <a:latin typeface="+mj-lt"/>
                  </a:rPr>
                  <a:t>an inﬁnitesimal small vector along the curve </a:t>
                </a:r>
                <a:r>
                  <a:rPr lang="en-US" sz="2200" i="1" dirty="0" smtClean="0">
                    <a:latin typeface="+mj-lt"/>
                  </a:rPr>
                  <a:t>C</a:t>
                </a:r>
              </a:p>
              <a:p>
                <a:endParaRPr lang="en-US" sz="2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3" name="Rektange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76" y="1205395"/>
                <a:ext cx="11537248" cy="2654701"/>
              </a:xfrm>
              <a:prstGeom prst="rect">
                <a:avLst/>
              </a:prstGeom>
              <a:blipFill>
                <a:blip r:embed="rId3"/>
                <a:stretch>
                  <a:fillRect l="-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Bille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608" y="4424399"/>
            <a:ext cx="1914728" cy="1618636"/>
          </a:xfrm>
          <a:prstGeom prst="rect">
            <a:avLst/>
          </a:prstGeom>
        </p:spPr>
      </p:pic>
      <p:sp>
        <p:nvSpPr>
          <p:cNvPr id="11" name="Rektangel 10"/>
          <p:cNvSpPr/>
          <p:nvPr/>
        </p:nvSpPr>
        <p:spPr>
          <a:xfrm rot="16200000">
            <a:off x="9956318" y="4498030"/>
            <a:ext cx="39722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+mj-lt"/>
              </a:rPr>
              <a:t>https://01005.compute.dtu.dk/enotes/27_-_Vektorfelter_langs_kurver.pdf</a:t>
            </a:r>
          </a:p>
        </p:txBody>
      </p:sp>
      <p:pic>
        <p:nvPicPr>
          <p:cNvPr id="9" name="Billed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128" y="4098922"/>
            <a:ext cx="1917725" cy="186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6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90889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The curl/ rotation of a vector field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ktangel 12"/>
              <p:cNvSpPr/>
              <p:nvPr/>
            </p:nvSpPr>
            <p:spPr>
              <a:xfrm>
                <a:off x="123187" y="905779"/>
                <a:ext cx="11964980" cy="40407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Given a </a:t>
                </a:r>
                <a:r>
                  <a:rPr lang="da-DK" sz="2200" dirty="0" err="1" smtClean="0">
                    <a:latin typeface="+mj-lt"/>
                  </a:rPr>
                  <a:t>scalar</a:t>
                </a:r>
                <a:r>
                  <a:rPr lang="da-DK" sz="2200" dirty="0" smtClean="0">
                    <a:latin typeface="+mj-lt"/>
                  </a:rPr>
                  <a:t> </a:t>
                </a:r>
                <a:r>
                  <a:rPr lang="da-DK" sz="2200" dirty="0" err="1" smtClean="0">
                    <a:latin typeface="+mj-lt"/>
                  </a:rPr>
                  <a:t>field</a:t>
                </a:r>
                <a:r>
                  <a:rPr lang="da-DK" sz="22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en-US" sz="2200" dirty="0" smtClean="0">
                    <a:latin typeface="+mj-lt"/>
                  </a:rPr>
                  <a:t>being twice continuously differentiable</a:t>
                </a:r>
                <a:endParaRPr lang="en-US" sz="2200" dirty="0">
                  <a:latin typeface="+mj-lt"/>
                </a:endParaRPr>
              </a:p>
              <a:p>
                <a:endParaRPr lang="en-US" sz="2200" dirty="0" smtClean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The</a:t>
                </a:r>
                <a:r>
                  <a:rPr lang="en-US" sz="2200" b="1" dirty="0" smtClean="0">
                    <a:latin typeface="+mj-lt"/>
                  </a:rPr>
                  <a:t> </a:t>
                </a:r>
                <a:r>
                  <a:rPr lang="en-US" sz="2200" dirty="0">
                    <a:latin typeface="+mj-lt"/>
                  </a:rPr>
                  <a:t>rotation of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𝑔𝑟𝑎𝑑𝑓</m:t>
                    </m:r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r>
                  <a:rPr lang="da-DK" sz="2200" dirty="0" smtClean="0">
                    <a:latin typeface="+mj-lt"/>
                  </a:rPr>
                  <a:t> is</a:t>
                </a:r>
              </a:p>
              <a:p>
                <a:endParaRPr lang="da-DK" sz="2200" dirty="0" smtClean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2000" i="1">
                          <a:latin typeface="Cambria Math" panose="02040503050406030204" pitchFamily="18" charset="0"/>
                        </a:rPr>
                        <m:t>𝑟𝑜𝑡</m:t>
                      </m:r>
                      <m:d>
                        <m:d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𝑔𝑟𝑎𝑑𝑓</m:t>
                          </m:r>
                          <m:d>
                            <m:dPr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da-DK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da-DK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a-DK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da-DK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da-DK" sz="2000" dirty="0"/>
              </a:p>
              <a:p>
                <a:endParaRPr lang="da-DK" sz="2200" dirty="0"/>
              </a:p>
              <a:p>
                <a:endParaRPr lang="da-DK" sz="2200" dirty="0" smtClean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r>
                  <a:rPr lang="da-DK" sz="2200" dirty="0" smtClean="0">
                    <a:latin typeface="+mj-lt"/>
                  </a:rPr>
                  <a:t>                         </a:t>
                </a:r>
                <a:endParaRPr lang="da-DK" sz="2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                                  </m:t>
                      </m:r>
                    </m:oMath>
                  </m:oMathPara>
                </a14:m>
                <a:endParaRPr lang="da-DK" b="0" i="1" dirty="0" smtClean="0">
                  <a:latin typeface="Cambria Math" panose="02040503050406030204" pitchFamily="18" charset="0"/>
                </a:endParaRPr>
              </a:p>
              <a:p>
                <a:r>
                  <a:rPr lang="da-DK" b="0" dirty="0" smtClean="0"/>
                  <a:t>	</a:t>
                </a:r>
                <a:endParaRPr lang="da-DK" dirty="0">
                  <a:latin typeface="+mj-lt"/>
                </a:endParaRPr>
              </a:p>
            </p:txBody>
          </p:sp>
        </mc:Choice>
        <mc:Fallback xmlns="">
          <p:sp>
            <p:nvSpPr>
              <p:cNvPr id="13" name="Rektange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87" y="905779"/>
                <a:ext cx="11964980" cy="4040722"/>
              </a:xfrm>
              <a:prstGeom prst="rect">
                <a:avLst/>
              </a:prstGeom>
              <a:blipFill>
                <a:blip r:embed="rId2"/>
                <a:stretch>
                  <a:fillRect l="-662" t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ktangel 15"/>
          <p:cNvSpPr/>
          <p:nvPr/>
        </p:nvSpPr>
        <p:spPr>
          <a:xfrm>
            <a:off x="123187" y="4361231"/>
            <a:ext cx="115372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a-DK" sz="2200" dirty="0" smtClean="0">
              <a:latin typeface="+mj-lt"/>
            </a:endParaRPr>
          </a:p>
          <a:p>
            <a:endParaRPr lang="da-DK" sz="2200" dirty="0">
              <a:latin typeface="+mj-lt"/>
            </a:endParaRPr>
          </a:p>
          <a:p>
            <a:endParaRPr lang="da-DK" sz="2200" dirty="0" smtClean="0">
              <a:latin typeface="+mj-lt"/>
            </a:endParaRPr>
          </a:p>
          <a:p>
            <a:endParaRPr lang="da-DK" sz="22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ktangel 20"/>
              <p:cNvSpPr/>
              <p:nvPr/>
            </p:nvSpPr>
            <p:spPr>
              <a:xfrm>
                <a:off x="280570" y="5435735"/>
                <a:ext cx="971586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i.e. for any </a:t>
                </a:r>
                <a:r>
                  <a:rPr lang="en-US" sz="2200" dirty="0">
                    <a:latin typeface="+mj-lt"/>
                  </a:rPr>
                  <a:t>twice continuously differentiable </a:t>
                </a:r>
                <a:r>
                  <a:rPr lang="da-DK" sz="2200" dirty="0">
                    <a:latin typeface="+mj-lt"/>
                  </a:rPr>
                  <a:t>scalar </a:t>
                </a:r>
                <a:r>
                  <a:rPr lang="da-DK" sz="2200" dirty="0" err="1">
                    <a:latin typeface="+mj-lt"/>
                  </a:rPr>
                  <a:t>field</a:t>
                </a:r>
                <a:r>
                  <a:rPr lang="da-DK" sz="2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+mj-lt"/>
                  </a:rPr>
                  <a:t> </a:t>
                </a:r>
                <a:r>
                  <a:rPr lang="en-US" sz="2200" dirty="0" smtClean="0">
                    <a:latin typeface="+mj-lt"/>
                  </a:rPr>
                  <a:t> we have:</a:t>
                </a:r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21" name="Rektange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0" y="5435735"/>
                <a:ext cx="9715865" cy="430887"/>
              </a:xfrm>
              <a:prstGeom prst="rect">
                <a:avLst/>
              </a:prstGeom>
              <a:blipFill>
                <a:blip r:embed="rId3"/>
                <a:stretch>
                  <a:fillRect l="-81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507" y="2120636"/>
            <a:ext cx="3686175" cy="1343025"/>
          </a:xfrm>
          <a:prstGeom prst="rect">
            <a:avLst/>
          </a:prstGeom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441" y="3642079"/>
            <a:ext cx="9610114" cy="14158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ktangel 6"/>
              <p:cNvSpPr/>
              <p:nvPr/>
            </p:nvSpPr>
            <p:spPr>
              <a:xfrm>
                <a:off x="3664191" y="5897966"/>
                <a:ext cx="4013599" cy="482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100" i="1">
                          <a:latin typeface="Cambria Math" panose="02040503050406030204" pitchFamily="18" charset="0"/>
                        </a:rPr>
                        <m:t>𝑟𝑜𝑡</m:t>
                      </m:r>
                      <m:d>
                        <m:dPr>
                          <m:ctrlPr>
                            <a:rPr lang="da-DK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𝑔𝑟𝑎𝑑𝑓</m:t>
                          </m:r>
                          <m:d>
                            <m:dPr>
                              <m:ctrlPr>
                                <a:rPr lang="da-DK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da-DK" sz="2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2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da-DK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da-DK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a-DK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da-DK" sz="2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2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21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1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da-DK" sz="2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da-DK" sz="2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" name="Rektange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191" y="5897966"/>
                <a:ext cx="4013599" cy="482696"/>
              </a:xfrm>
              <a:prstGeom prst="rect">
                <a:avLst/>
              </a:prstGeom>
              <a:blipFill>
                <a:blip r:embed="rId6"/>
                <a:stretch>
                  <a:fillRect t="-3797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78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led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36" y="1610348"/>
            <a:ext cx="4458339" cy="11863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ktangel 12"/>
              <p:cNvSpPr/>
              <p:nvPr/>
            </p:nvSpPr>
            <p:spPr>
              <a:xfrm>
                <a:off x="113510" y="843365"/>
                <a:ext cx="11964980" cy="29367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Given a </a:t>
                </a:r>
                <a:r>
                  <a:rPr lang="da-DK" sz="2200" dirty="0" err="1" smtClean="0">
                    <a:latin typeface="+mj-lt"/>
                  </a:rPr>
                  <a:t>vector</a:t>
                </a:r>
                <a:r>
                  <a:rPr lang="da-DK" sz="2200" dirty="0" smtClean="0">
                    <a:latin typeface="+mj-lt"/>
                  </a:rPr>
                  <a:t> </a:t>
                </a:r>
                <a:r>
                  <a:rPr lang="da-DK" sz="2200" dirty="0" err="1" smtClean="0">
                    <a:latin typeface="+mj-lt"/>
                  </a:rPr>
                  <a:t>field</a:t>
                </a:r>
                <a:r>
                  <a:rPr lang="da-DK" sz="22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da-DK" sz="2200" dirty="0" smtClean="0">
                    <a:latin typeface="+mj-lt"/>
                  </a:rPr>
                  <a:t> </a:t>
                </a:r>
                <a:r>
                  <a:rPr lang="en-US" sz="2200" dirty="0" smtClean="0">
                    <a:latin typeface="+mj-lt"/>
                  </a:rPr>
                  <a:t>being twice continuously differentiable</a:t>
                </a:r>
                <a:endParaRPr lang="en-US" sz="2200" dirty="0">
                  <a:latin typeface="+mj-lt"/>
                </a:endParaRPr>
              </a:p>
              <a:p>
                <a:endParaRPr lang="en-US" sz="800" dirty="0" smtClean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The</a:t>
                </a:r>
                <a:r>
                  <a:rPr lang="en-US" sz="2200" b="1" dirty="0" smtClean="0">
                    <a:latin typeface="+mj-lt"/>
                  </a:rPr>
                  <a:t> </a:t>
                </a:r>
                <a:r>
                  <a:rPr lang="en-US" sz="2200" dirty="0">
                    <a:latin typeface="+mj-lt"/>
                  </a:rPr>
                  <a:t>rotation of</a:t>
                </a:r>
                <a:r>
                  <a:rPr lang="en-US" sz="22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r>
                  <a:rPr lang="da-DK" sz="2200" dirty="0" smtClean="0">
                    <a:latin typeface="+mj-lt"/>
                  </a:rPr>
                  <a:t> is</a:t>
                </a:r>
              </a:p>
              <a:p>
                <a:endParaRPr lang="da-DK" sz="2100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da-DK" sz="2000" i="1">
                        <a:latin typeface="Cambria Math" panose="02040503050406030204" pitchFamily="18" charset="0"/>
                      </a:rPr>
                      <m:t>𝑟𝑜𝑡</m:t>
                    </m:r>
                    <m:acc>
                      <m:accPr>
                        <m:chr m:val="⃗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da-DK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r>
                  <a:rPr lang="da-DK" sz="2100" dirty="0" smtClean="0"/>
                  <a:t> </a:t>
                </a:r>
                <a:endParaRPr lang="da-DK" sz="2100" dirty="0"/>
              </a:p>
              <a:p>
                <a:endParaRPr lang="da-DK" sz="2200" dirty="0"/>
              </a:p>
              <a:p>
                <a:endParaRPr lang="da-DK" sz="2200" dirty="0" smtClean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3" name="Rektange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10" y="843365"/>
                <a:ext cx="11964980" cy="2936701"/>
              </a:xfrm>
              <a:prstGeom prst="rect">
                <a:avLst/>
              </a:prstGeom>
              <a:blipFill>
                <a:blip r:embed="rId3"/>
                <a:stretch>
                  <a:fillRect l="-663" t="-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90889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The curl/ rotation of a vector field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ktangel 18"/>
              <p:cNvSpPr/>
              <p:nvPr/>
            </p:nvSpPr>
            <p:spPr>
              <a:xfrm>
                <a:off x="113510" y="3698996"/>
                <a:ext cx="11964980" cy="15631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dirty="0" smtClean="0">
                    <a:latin typeface="+mj-lt"/>
                  </a:rPr>
                  <a:t>a</a:t>
                </a:r>
                <a:r>
                  <a:rPr lang="da-DK" sz="2200" b="0" dirty="0" smtClean="0">
                    <a:latin typeface="+mj-lt"/>
                  </a:rPr>
                  <a:t>nd the </a:t>
                </a:r>
                <a:r>
                  <a:rPr lang="da-DK" sz="2200" b="0" dirty="0" err="1" smtClean="0">
                    <a:latin typeface="+mj-lt"/>
                  </a:rPr>
                  <a:t>divergence</a:t>
                </a:r>
                <a:r>
                  <a:rPr lang="da-DK" sz="2200" b="0" dirty="0" smtClean="0">
                    <a:latin typeface="+mj-lt"/>
                  </a:rPr>
                  <a:t> of the rotation </a:t>
                </a:r>
                <a:r>
                  <a:rPr lang="en-US" sz="2200" dirty="0">
                    <a:latin typeface="+mj-lt"/>
                  </a:rPr>
                  <a:t>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r>
                  <a:rPr lang="da-DK" sz="2200" dirty="0">
                    <a:latin typeface="+mj-lt"/>
                  </a:rPr>
                  <a:t> </a:t>
                </a:r>
                <a:r>
                  <a:rPr lang="da-DK" sz="2200" dirty="0" smtClean="0">
                    <a:latin typeface="+mj-lt"/>
                  </a:rPr>
                  <a:t>is</a:t>
                </a:r>
              </a:p>
              <a:p>
                <a:endParaRPr lang="da-DK" sz="8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𝑑𝑖𝑣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𝑟𝑜𝑡</m:t>
                      </m:r>
                      <m:acc>
                        <m:accPr>
                          <m:chr m:val="⃗"/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a-D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d>
                            <m:dPr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da-DK" sz="2000" dirty="0">
                  <a:latin typeface="+mj-lt"/>
                </a:endParaRPr>
              </a:p>
              <a:p>
                <a:endParaRPr lang="da-DK" sz="2100" dirty="0" smtClean="0">
                  <a:latin typeface="+mj-lt"/>
                </a:endParaRPr>
              </a:p>
              <a:p>
                <a:endParaRPr lang="da-DK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9" name="Rektange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10" y="3698996"/>
                <a:ext cx="11964980" cy="1563120"/>
              </a:xfrm>
              <a:prstGeom prst="rect">
                <a:avLst/>
              </a:prstGeom>
              <a:blipFill>
                <a:blip r:embed="rId4"/>
                <a:stretch>
                  <a:fillRect l="-663" t="-3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Billed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804" y="2796687"/>
            <a:ext cx="10306996" cy="768462"/>
          </a:xfrm>
          <a:prstGeom prst="rect">
            <a:avLst/>
          </a:prstGeom>
        </p:spPr>
      </p:pic>
      <p:pic>
        <p:nvPicPr>
          <p:cNvPr id="26" name="Billed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0776" y="4650350"/>
            <a:ext cx="9951598" cy="6597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ktangel 26"/>
              <p:cNvSpPr/>
              <p:nvPr/>
            </p:nvSpPr>
            <p:spPr>
              <a:xfrm>
                <a:off x="113510" y="5470528"/>
                <a:ext cx="976395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i.e. for any </a:t>
                </a:r>
                <a:r>
                  <a:rPr lang="en-US" sz="2200" dirty="0">
                    <a:latin typeface="+mj-lt"/>
                  </a:rPr>
                  <a:t>twice continuously differentiable </a:t>
                </a:r>
                <a:r>
                  <a:rPr lang="da-DK" sz="2200" dirty="0" err="1" smtClean="0">
                    <a:latin typeface="+mj-lt"/>
                  </a:rPr>
                  <a:t>vector</a:t>
                </a:r>
                <a:r>
                  <a:rPr lang="da-DK" sz="2200" dirty="0" smtClean="0">
                    <a:latin typeface="+mj-lt"/>
                  </a:rPr>
                  <a:t> </a:t>
                </a:r>
                <a:r>
                  <a:rPr lang="da-DK" sz="2200" dirty="0" err="1">
                    <a:latin typeface="+mj-lt"/>
                  </a:rPr>
                  <a:t>field</a:t>
                </a:r>
                <a:r>
                  <a:rPr lang="da-DK" sz="2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200" dirty="0" smtClean="0">
                    <a:latin typeface="+mj-lt"/>
                  </a:rPr>
                  <a:t> we have:</a:t>
                </a:r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27" name="Rektange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10" y="5470528"/>
                <a:ext cx="9763955" cy="430887"/>
              </a:xfrm>
              <a:prstGeom prst="rect">
                <a:avLst/>
              </a:prstGeom>
              <a:blipFill>
                <a:blip r:embed="rId7"/>
                <a:stretch>
                  <a:fillRect l="-812" t="-14085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Billed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1950" y="5975350"/>
            <a:ext cx="19240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90889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“</a:t>
            </a:r>
            <a:r>
              <a:rPr lang="en-US" sz="3200" dirty="0" smtClean="0">
                <a:solidFill>
                  <a:srgbClr val="3333FF"/>
                </a:solidFill>
              </a:rPr>
              <a:t>DRG-rule</a:t>
            </a:r>
            <a:r>
              <a:rPr lang="en-US" sz="3200" dirty="0" smtClean="0"/>
              <a:t>”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ktangel 12"/>
              <p:cNvSpPr/>
              <p:nvPr/>
            </p:nvSpPr>
            <p:spPr>
              <a:xfrm>
                <a:off x="123187" y="905779"/>
                <a:ext cx="11964980" cy="4884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da-DK" sz="2200" dirty="0" smtClean="0">
                  <a:latin typeface="+mj-lt"/>
                </a:endParaRPr>
              </a:p>
              <a:p>
                <a:endParaRPr lang="da-DK" sz="2200" dirty="0">
                  <a:latin typeface="+mj-lt"/>
                </a:endParaRPr>
              </a:p>
              <a:p>
                <a:r>
                  <a:rPr lang="da-DK" sz="2200" dirty="0" smtClean="0">
                    <a:latin typeface="+mj-lt"/>
                  </a:rPr>
                  <a:t>Given </a:t>
                </a:r>
                <a:r>
                  <a:rPr lang="en-US" sz="2200" dirty="0">
                    <a:latin typeface="+mj-lt"/>
                  </a:rPr>
                  <a:t>twice continuously differentiable </a:t>
                </a:r>
                <a:r>
                  <a:rPr lang="da-DK" sz="2200" dirty="0" err="1">
                    <a:latin typeface="+mj-lt"/>
                  </a:rPr>
                  <a:t>vector</a:t>
                </a:r>
                <a:r>
                  <a:rPr lang="da-DK" sz="2200" dirty="0">
                    <a:latin typeface="+mj-lt"/>
                  </a:rPr>
                  <a:t> </a:t>
                </a:r>
                <a:r>
                  <a:rPr lang="da-DK" sz="2200" dirty="0" err="1">
                    <a:latin typeface="+mj-lt"/>
                  </a:rPr>
                  <a:t>field</a:t>
                </a:r>
                <a:r>
                  <a:rPr lang="da-DK" sz="2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endParaRPr lang="en-US" sz="2200" dirty="0" smtClean="0">
                  <a:latin typeface="+mj-lt"/>
                </a:endParaRPr>
              </a:p>
              <a:p>
                <a:endParaRPr lang="en-US" sz="2200" dirty="0">
                  <a:latin typeface="+mj-lt"/>
                </a:endParaRPr>
              </a:p>
              <a:p>
                <a:r>
                  <a:rPr lang="da-DK" sz="2200" dirty="0">
                    <a:latin typeface="+mj-lt"/>
                  </a:rPr>
                  <a:t>t</a:t>
                </a:r>
                <a:r>
                  <a:rPr lang="da-DK" sz="2200" dirty="0" smtClean="0">
                    <a:latin typeface="+mj-lt"/>
                  </a:rPr>
                  <a:t>he </a:t>
                </a:r>
                <a:r>
                  <a:rPr lang="da-DK" sz="2200" b="1" dirty="0" err="1">
                    <a:solidFill>
                      <a:srgbClr val="3333FF"/>
                    </a:solidFill>
                    <a:latin typeface="+mj-lt"/>
                  </a:rPr>
                  <a:t>D</a:t>
                </a:r>
                <a:r>
                  <a:rPr lang="da-DK" sz="2200" dirty="0" err="1" smtClean="0">
                    <a:latin typeface="+mj-lt"/>
                  </a:rPr>
                  <a:t>ivergence</a:t>
                </a:r>
                <a:r>
                  <a:rPr lang="da-DK" sz="2200" dirty="0" smtClean="0">
                    <a:latin typeface="+mj-lt"/>
                  </a:rPr>
                  <a:t> </a:t>
                </a:r>
                <a:r>
                  <a:rPr lang="da-DK" sz="2200" dirty="0">
                    <a:latin typeface="+mj-lt"/>
                  </a:rPr>
                  <a:t>of the </a:t>
                </a:r>
                <a:r>
                  <a:rPr lang="da-DK" sz="2200" b="1" dirty="0" smtClean="0">
                    <a:solidFill>
                      <a:srgbClr val="3333FF"/>
                    </a:solidFill>
                    <a:latin typeface="+mj-lt"/>
                  </a:rPr>
                  <a:t>R</a:t>
                </a:r>
                <a:r>
                  <a:rPr lang="da-DK" sz="2200" dirty="0" smtClean="0">
                    <a:latin typeface="+mj-lt"/>
                  </a:rPr>
                  <a:t>otation:		</a:t>
                </a:r>
                <a:r>
                  <a:rPr lang="da-DK" sz="2200" dirty="0" smtClean="0">
                    <a:solidFill>
                      <a:srgbClr val="3333FF"/>
                    </a:solidFill>
                    <a:latin typeface="+mj-lt"/>
                  </a:rPr>
                  <a:t>DR</a:t>
                </a:r>
                <a:r>
                  <a:rPr lang="da-DK" sz="2200" dirty="0" smtClean="0">
                    <a:latin typeface="+mj-lt"/>
                  </a:rPr>
                  <a:t> = 0			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𝑟𝑜𝑡</m:t>
                        </m:r>
                        <m:acc>
                          <m:accPr>
                            <m:chr m:val="⃗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da-DK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da-DK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da-D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200" dirty="0" smtClean="0">
                  <a:latin typeface="+mj-lt"/>
                </a:endParaRPr>
              </a:p>
              <a:p>
                <a:endParaRPr lang="en-US" sz="2200" dirty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endParaRPr lang="da-DK" sz="2200" dirty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r>
                  <a:rPr lang="da-DK" sz="2200" dirty="0">
                    <a:latin typeface="+mj-lt"/>
                  </a:rPr>
                  <a:t>Given </a:t>
                </a:r>
                <a:r>
                  <a:rPr lang="en-US" sz="2200" dirty="0">
                    <a:latin typeface="+mj-lt"/>
                  </a:rPr>
                  <a:t>twice continuously </a:t>
                </a:r>
                <a:r>
                  <a:rPr lang="en-US" sz="2200" dirty="0" smtClean="0">
                    <a:latin typeface="+mj-lt"/>
                  </a:rPr>
                  <a:t>differentiable </a:t>
                </a:r>
                <a:r>
                  <a:rPr lang="da-DK" sz="2200" dirty="0">
                    <a:latin typeface="+mj-lt"/>
                  </a:rPr>
                  <a:t>scalar </a:t>
                </a:r>
                <a:r>
                  <a:rPr lang="da-DK" sz="2200" dirty="0" err="1">
                    <a:latin typeface="+mj-lt"/>
                  </a:rPr>
                  <a:t>field</a:t>
                </a:r>
                <a:r>
                  <a:rPr lang="da-DK" sz="2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  <a:endParaRPr lang="da-DK" sz="2200" dirty="0" smtClean="0">
                  <a:latin typeface="+mj-lt"/>
                </a:endParaRPr>
              </a:p>
              <a:p>
                <a:endParaRPr lang="en-US" sz="2200" dirty="0" smtClean="0">
                  <a:latin typeface="+mj-lt"/>
                </a:endParaRPr>
              </a:p>
              <a:p>
                <a:r>
                  <a:rPr lang="en-US" sz="2200" dirty="0">
                    <a:latin typeface="+mj-lt"/>
                  </a:rPr>
                  <a:t>t</a:t>
                </a:r>
                <a:r>
                  <a:rPr lang="en-US" sz="2200" dirty="0" smtClean="0">
                    <a:latin typeface="+mj-lt"/>
                  </a:rPr>
                  <a:t>he</a:t>
                </a:r>
                <a:r>
                  <a:rPr lang="en-US" sz="2200" b="1" dirty="0" smtClean="0">
                    <a:latin typeface="+mj-lt"/>
                  </a:rPr>
                  <a:t> </a:t>
                </a:r>
                <a:r>
                  <a:rPr lang="en-US" sz="2200" b="1" dirty="0" smtClean="0">
                    <a:solidFill>
                      <a:srgbClr val="3333FF"/>
                    </a:solidFill>
                    <a:latin typeface="+mj-lt"/>
                  </a:rPr>
                  <a:t>R</a:t>
                </a:r>
                <a:r>
                  <a:rPr lang="en-US" sz="2200" dirty="0" smtClean="0">
                    <a:latin typeface="+mj-lt"/>
                  </a:rPr>
                  <a:t>otation of a </a:t>
                </a:r>
                <a:r>
                  <a:rPr lang="en-US" sz="2200" b="1" dirty="0" smtClean="0">
                    <a:solidFill>
                      <a:srgbClr val="3333FF"/>
                    </a:solidFill>
                    <a:latin typeface="+mj-lt"/>
                  </a:rPr>
                  <a:t>G</a:t>
                </a:r>
                <a:r>
                  <a:rPr lang="en-US" sz="2200" dirty="0" smtClean="0">
                    <a:latin typeface="+mj-lt"/>
                  </a:rPr>
                  <a:t>radient:   		 </a:t>
                </a:r>
                <a:r>
                  <a:rPr lang="en-US" sz="2200" dirty="0" smtClean="0">
                    <a:solidFill>
                      <a:srgbClr val="3333FF"/>
                    </a:solidFill>
                    <a:latin typeface="+mj-lt"/>
                  </a:rPr>
                  <a:t>RG</a:t>
                </a:r>
                <a:r>
                  <a:rPr lang="en-US" sz="2200" dirty="0" smtClean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da-DK" sz="2200" dirty="0" smtClean="0">
                    <a:latin typeface="+mj-lt"/>
                  </a:rPr>
                  <a:t> 		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 panose="02040503050406030204" pitchFamily="18" charset="0"/>
                      </a:rPr>
                      <m:t>𝑟𝑜𝑡</m:t>
                    </m:r>
                    <m:d>
                      <m:d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𝑔𝑟𝑎𝑑𝑓</m:t>
                        </m:r>
                        <m:d>
                          <m:d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da-DK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da-DK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a-DK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da-DK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da-DK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da-DK" sz="2000" dirty="0"/>
              </a:p>
              <a:p>
                <a:endParaRPr lang="da-DK" sz="2200" dirty="0"/>
              </a:p>
              <a:p>
                <a:endParaRPr lang="da-DK" sz="2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3" name="Rektange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87" y="905779"/>
                <a:ext cx="11964980" cy="4884286"/>
              </a:xfrm>
              <a:prstGeom prst="rect">
                <a:avLst/>
              </a:prstGeom>
              <a:blipFill>
                <a:blip r:embed="rId2"/>
                <a:stretch>
                  <a:fillRect l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ktangel 15"/>
          <p:cNvSpPr/>
          <p:nvPr/>
        </p:nvSpPr>
        <p:spPr>
          <a:xfrm>
            <a:off x="123187" y="4361231"/>
            <a:ext cx="115372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a-DK" sz="2200" dirty="0" smtClean="0">
              <a:latin typeface="+mj-lt"/>
            </a:endParaRPr>
          </a:p>
          <a:p>
            <a:endParaRPr lang="da-DK" sz="2200" dirty="0">
              <a:latin typeface="+mj-lt"/>
            </a:endParaRPr>
          </a:p>
          <a:p>
            <a:endParaRPr lang="da-DK" sz="2200" dirty="0" smtClean="0">
              <a:latin typeface="+mj-lt"/>
            </a:endParaRPr>
          </a:p>
          <a:p>
            <a:endParaRPr lang="da-DK" sz="2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948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ktangel 12"/>
              <p:cNvSpPr/>
              <p:nvPr/>
            </p:nvSpPr>
            <p:spPr>
              <a:xfrm>
                <a:off x="113510" y="979557"/>
                <a:ext cx="11964980" cy="12747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A </a:t>
                </a:r>
                <a:r>
                  <a:rPr lang="da-DK" sz="2200" dirty="0" err="1" smtClean="0">
                    <a:latin typeface="+mj-lt"/>
                  </a:rPr>
                  <a:t>vector</a:t>
                </a:r>
                <a:r>
                  <a:rPr lang="da-DK" sz="2200" dirty="0" smtClean="0">
                    <a:latin typeface="+mj-lt"/>
                  </a:rPr>
                  <a:t> </a:t>
                </a:r>
                <a:r>
                  <a:rPr lang="da-DK" sz="2200" dirty="0" err="1" smtClean="0">
                    <a:latin typeface="+mj-lt"/>
                  </a:rPr>
                  <a:t>field</a:t>
                </a:r>
                <a:r>
                  <a:rPr lang="da-DK" sz="22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da-DK" sz="2200" dirty="0" smtClean="0">
                    <a:latin typeface="+mj-lt"/>
                  </a:rPr>
                  <a:t> </a:t>
                </a:r>
                <a:r>
                  <a:rPr lang="en-US" sz="2200" dirty="0" smtClean="0">
                    <a:latin typeface="+mj-lt"/>
                  </a:rPr>
                  <a:t>is </a:t>
                </a:r>
              </a:p>
              <a:p>
                <a:endParaRPr lang="en-US" sz="2200" b="1" dirty="0">
                  <a:latin typeface="+mj-lt"/>
                </a:endParaRPr>
              </a:p>
              <a:p>
                <a:r>
                  <a:rPr lang="en-US" sz="2200" b="1" dirty="0" smtClean="0">
                    <a:latin typeface="+mj-lt"/>
                  </a:rPr>
                  <a:t>				</a:t>
                </a:r>
                <a:r>
                  <a:rPr lang="en-US" sz="2200" b="1" dirty="0" err="1" smtClean="0">
                    <a:latin typeface="+mj-lt"/>
                  </a:rPr>
                  <a:t>irrotational</a:t>
                </a:r>
                <a:r>
                  <a:rPr lang="en-US" sz="2200" dirty="0" smtClean="0">
                    <a:latin typeface="+mj-lt"/>
                  </a:rPr>
                  <a:t> if </a:t>
                </a:r>
                <a:endParaRPr lang="en-US" sz="2200" dirty="0">
                  <a:latin typeface="+mj-lt"/>
                </a:endParaRPr>
              </a:p>
              <a:p>
                <a:endParaRPr lang="en-US" sz="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3" name="Rektange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10" y="979557"/>
                <a:ext cx="11964980" cy="1274708"/>
              </a:xfrm>
              <a:prstGeom prst="rect">
                <a:avLst/>
              </a:prstGeom>
              <a:blipFill>
                <a:blip r:embed="rId2"/>
                <a:stretch>
                  <a:fillRect l="-663" t="-3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90889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/>
              <a:t>Irrotational</a:t>
            </a:r>
            <a:r>
              <a:rPr lang="en-US" sz="3200" dirty="0" smtClean="0"/>
              <a:t> vector field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ktangel 18"/>
              <p:cNvSpPr/>
              <p:nvPr/>
            </p:nvSpPr>
            <p:spPr>
              <a:xfrm>
                <a:off x="113510" y="2457136"/>
                <a:ext cx="11964980" cy="31365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 smtClean="0">
                    <a:latin typeface="+mj-lt"/>
                  </a:rPr>
                  <a:t>Ex.: </a:t>
                </a:r>
              </a:p>
              <a:p>
                <a:r>
                  <a:rPr lang="da-DK" sz="2200" dirty="0" smtClean="0">
                    <a:latin typeface="+mj-lt"/>
                  </a:rPr>
                  <a:t>Given the </a:t>
                </a:r>
                <a:r>
                  <a:rPr lang="da-DK" sz="2200" dirty="0" err="1">
                    <a:latin typeface="+mj-lt"/>
                  </a:rPr>
                  <a:t>gravitational</a:t>
                </a:r>
                <a:r>
                  <a:rPr lang="da-DK" sz="2200" dirty="0">
                    <a:latin typeface="+mj-lt"/>
                  </a:rPr>
                  <a:t> </a:t>
                </a:r>
                <a:r>
                  <a:rPr lang="da-DK" sz="2200" dirty="0" err="1" smtClean="0">
                    <a:latin typeface="+mj-lt"/>
                  </a:rPr>
                  <a:t>field</a:t>
                </a:r>
                <a:r>
                  <a:rPr lang="da-DK" sz="2200" dirty="0" smtClean="0">
                    <a:latin typeface="+mj-lt"/>
                  </a:rPr>
                  <a:t>: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1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da-DK" sz="2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da-DK" sz="21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a-DK" sz="21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da-DK" sz="21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𝑔𝑟𝑎𝑑𝑓</m:t>
                    </m:r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r>
                  <a:rPr lang="da-DK" sz="2100" dirty="0">
                    <a:latin typeface="+mj-lt"/>
                  </a:rPr>
                  <a:t>      </a:t>
                </a:r>
                <a:r>
                  <a:rPr lang="da-DK" sz="2200" dirty="0">
                    <a:latin typeface="+mj-lt"/>
                  </a:rPr>
                  <a:t>where</a:t>
                </a:r>
                <a14:m>
                  <m:oMath xmlns:m="http://schemas.openxmlformats.org/officeDocument/2006/math">
                    <m:r>
                      <a:rPr lang="da-DK" sz="2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sz="22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a-DK" sz="22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r>
                  <a:rPr lang="da-DK" sz="2200" dirty="0" smtClean="0">
                    <a:latin typeface="+mj-lt"/>
                  </a:rPr>
                  <a:t> </a:t>
                </a:r>
              </a:p>
              <a:p>
                <a:endParaRPr lang="da-DK" sz="2200" dirty="0">
                  <a:latin typeface="+mj-lt"/>
                </a:endParaRPr>
              </a:p>
              <a:p>
                <a:r>
                  <a:rPr lang="da-DK" sz="2200" dirty="0" smtClean="0">
                    <a:latin typeface="+mj-lt"/>
                  </a:rPr>
                  <a:t>and the </a:t>
                </a:r>
                <a:r>
                  <a:rPr lang="da-DK" sz="2200" dirty="0">
                    <a:latin typeface="+mj-lt"/>
                  </a:rPr>
                  <a:t>potential </a:t>
                </a:r>
                <a:r>
                  <a:rPr lang="da-DK" sz="2200" dirty="0" err="1">
                    <a:latin typeface="+mj-lt"/>
                  </a:rPr>
                  <a:t>energy</a:t>
                </a:r>
                <a:r>
                  <a:rPr lang="da-DK" sz="22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da-DK" sz="2200" dirty="0" smtClean="0">
                  <a:latin typeface="+mj-lt"/>
                </a:endParaRPr>
              </a:p>
              <a:p>
                <a:endParaRPr lang="da-DK" sz="2200" dirty="0">
                  <a:latin typeface="+mj-lt"/>
                </a:endParaRPr>
              </a:p>
              <a:p>
                <a:r>
                  <a:rPr lang="da-DK" sz="2200" dirty="0" err="1">
                    <a:latin typeface="+mj-lt"/>
                  </a:rPr>
                  <a:t>t</a:t>
                </a:r>
                <a:r>
                  <a:rPr lang="da-DK" sz="2200" dirty="0" err="1" smtClean="0">
                    <a:latin typeface="+mj-lt"/>
                  </a:rPr>
                  <a:t>hen</a:t>
                </a:r>
                <a:r>
                  <a:rPr lang="da-DK" sz="2200" dirty="0" smtClean="0">
                    <a:latin typeface="+mj-lt"/>
                  </a:rPr>
                  <a:t>   				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𝑟𝑜𝑡</m:t>
                    </m:r>
                    <m:acc>
                      <m:accPr>
                        <m:chr m:val="⃗"/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𝑟𝑜𝑡</m:t>
                    </m:r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𝑔𝑟𝑎𝑑𝑓</m:t>
                        </m:r>
                        <m:d>
                          <m:dPr>
                            <m:ctrlP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da-DK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1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da-DK" sz="2100" dirty="0" smtClean="0">
                  <a:latin typeface="+mj-lt"/>
                </a:endParaRPr>
              </a:p>
              <a:p>
                <a:endParaRPr lang="da-DK" sz="2100" dirty="0">
                  <a:latin typeface="+mj-lt"/>
                </a:endParaRPr>
              </a:p>
              <a:p>
                <a:r>
                  <a:rPr lang="da-DK" sz="2200" dirty="0" smtClean="0">
                    <a:latin typeface="+mj-lt"/>
                  </a:rPr>
                  <a:t>i.e. the </a:t>
                </a:r>
                <a:r>
                  <a:rPr lang="da-DK" sz="2200" dirty="0" err="1">
                    <a:latin typeface="+mj-lt"/>
                  </a:rPr>
                  <a:t>gravitational</a:t>
                </a:r>
                <a:r>
                  <a:rPr lang="da-DK" sz="2200" dirty="0">
                    <a:latin typeface="+mj-lt"/>
                  </a:rPr>
                  <a:t> </a:t>
                </a:r>
                <a:r>
                  <a:rPr lang="da-DK" sz="2200" dirty="0" err="1">
                    <a:latin typeface="+mj-lt"/>
                  </a:rPr>
                  <a:t>field</a:t>
                </a:r>
                <a:r>
                  <a:rPr lang="da-DK" sz="2200" dirty="0">
                    <a:latin typeface="+mj-lt"/>
                  </a:rPr>
                  <a:t> </a:t>
                </a:r>
                <a:r>
                  <a:rPr lang="da-DK" sz="2200" dirty="0" smtClean="0">
                    <a:latin typeface="+mj-lt"/>
                  </a:rPr>
                  <a:t>is </a:t>
                </a:r>
                <a:r>
                  <a:rPr lang="da-DK" sz="2200" dirty="0" err="1" smtClean="0">
                    <a:latin typeface="+mj-lt"/>
                  </a:rPr>
                  <a:t>irrotational</a:t>
                </a:r>
                <a:endParaRPr lang="da-DK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9" name="Rektange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10" y="2457136"/>
                <a:ext cx="11964980" cy="3136500"/>
              </a:xfrm>
              <a:prstGeom prst="rect">
                <a:avLst/>
              </a:prstGeom>
              <a:blipFill>
                <a:blip r:embed="rId3"/>
                <a:stretch>
                  <a:fillRect l="-663" t="-1359" b="-3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Bille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739" y="1693467"/>
            <a:ext cx="1454727" cy="37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6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8836" y="226579"/>
            <a:ext cx="10734964" cy="1205057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 smtClean="0"/>
              <a:t>Vector</a:t>
            </a:r>
            <a:r>
              <a:rPr lang="da-DK" sz="3200" dirty="0" smtClean="0"/>
              <a:t> Integral </a:t>
            </a:r>
            <a:r>
              <a:rPr lang="da-DK" sz="3200" dirty="0" err="1" smtClean="0"/>
              <a:t>Calculus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Pladsholder til tekst 2"/>
          <p:cNvSpPr txBox="1">
            <a:spLocks/>
          </p:cNvSpPr>
          <p:nvPr/>
        </p:nvSpPr>
        <p:spPr>
          <a:xfrm>
            <a:off x="728518" y="1569033"/>
            <a:ext cx="10515600" cy="4787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400" dirty="0" smtClean="0">
                <a:latin typeface="+mj-lt"/>
              </a:rPr>
              <a:t>  </a:t>
            </a:r>
            <a:endParaRPr lang="da-DK" dirty="0">
              <a:latin typeface="+mj-lt"/>
            </a:endParaRPr>
          </a:p>
          <a:p>
            <a:pPr marL="0" indent="0" algn="ctr">
              <a:buNone/>
            </a:pPr>
            <a:endParaRPr lang="da-DK" altLang="da-DK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Today is about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	integrals </a:t>
            </a:r>
            <a:r>
              <a:rPr lang="en-US" dirty="0">
                <a:latin typeface="+mj-lt"/>
              </a:rPr>
              <a:t>of scalar </a:t>
            </a:r>
            <a:r>
              <a:rPr lang="en-US" dirty="0" smtClean="0">
                <a:latin typeface="+mj-lt"/>
              </a:rPr>
              <a:t>fields </a:t>
            </a:r>
            <a:r>
              <a:rPr lang="en-US" dirty="0">
                <a:latin typeface="+mj-lt"/>
              </a:rPr>
              <a:t>and vector </a:t>
            </a:r>
            <a:r>
              <a:rPr lang="en-US" dirty="0" smtClean="0">
                <a:latin typeface="+mj-lt"/>
              </a:rPr>
              <a:t>fields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	which </a:t>
            </a:r>
            <a:r>
              <a:rPr lang="en-US" dirty="0">
                <a:latin typeface="+mj-lt"/>
              </a:rPr>
              <a:t>are of great importance when it comes to the calculation of 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	such as the </a:t>
            </a:r>
            <a:r>
              <a:rPr lang="en-US" dirty="0">
                <a:latin typeface="+mj-lt"/>
              </a:rPr>
              <a:t>work </a:t>
            </a:r>
            <a:r>
              <a:rPr lang="en-US" dirty="0" smtClean="0">
                <a:latin typeface="+mj-lt"/>
              </a:rPr>
              <a:t>done by </a:t>
            </a:r>
            <a:r>
              <a:rPr lang="en-US" dirty="0">
                <a:latin typeface="+mj-lt"/>
              </a:rPr>
              <a:t>a force, the </a:t>
            </a:r>
            <a:r>
              <a:rPr lang="en-US" dirty="0" smtClean="0">
                <a:latin typeface="+mj-lt"/>
              </a:rPr>
              <a:t>flux </a:t>
            </a:r>
            <a:r>
              <a:rPr lang="en-US" dirty="0">
                <a:latin typeface="+mj-lt"/>
              </a:rPr>
              <a:t>of a </a:t>
            </a:r>
            <a:r>
              <a:rPr lang="en-US" dirty="0" smtClean="0">
                <a:latin typeface="+mj-lt"/>
              </a:rPr>
              <a:t>fluid </a:t>
            </a:r>
            <a:r>
              <a:rPr lang="en-US" dirty="0">
                <a:latin typeface="+mj-lt"/>
              </a:rPr>
              <a:t>through a </a:t>
            </a:r>
            <a:r>
              <a:rPr lang="en-US" dirty="0" smtClean="0">
                <a:latin typeface="+mj-lt"/>
              </a:rPr>
              <a:t>surface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64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8836" y="226579"/>
            <a:ext cx="10734964" cy="1205057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 smtClean="0"/>
              <a:t>Vector</a:t>
            </a:r>
            <a:r>
              <a:rPr lang="da-DK" sz="3200" dirty="0" smtClean="0"/>
              <a:t> Integral </a:t>
            </a:r>
            <a:r>
              <a:rPr lang="da-DK" sz="3200" dirty="0" err="1" smtClean="0"/>
              <a:t>Calculus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Pladsholder til tekst 2"/>
          <p:cNvSpPr txBox="1">
            <a:spLocks/>
          </p:cNvSpPr>
          <p:nvPr/>
        </p:nvSpPr>
        <p:spPr>
          <a:xfrm>
            <a:off x="728518" y="1569033"/>
            <a:ext cx="10515600" cy="4787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400" dirty="0" smtClean="0">
                <a:latin typeface="+mj-lt"/>
              </a:rPr>
              <a:t>  </a:t>
            </a:r>
            <a:endParaRPr lang="da-DK" dirty="0">
              <a:latin typeface="+mj-lt"/>
            </a:endParaRPr>
          </a:p>
          <a:p>
            <a:pPr marL="0" indent="0" algn="ctr">
              <a:buNone/>
            </a:pPr>
            <a:endParaRPr lang="da-DK" altLang="da-DK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a-DK" alt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Line </a:t>
            </a:r>
            <a:r>
              <a:rPr lang="da-DK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integrals</a:t>
            </a:r>
          </a:p>
          <a:p>
            <a:pPr marL="0" indent="0">
              <a:buNone/>
            </a:pPr>
            <a:r>
              <a:rPr lang="da-DK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Path </a:t>
            </a:r>
            <a:r>
              <a:rPr lang="da-DK" alt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independence</a:t>
            </a:r>
            <a:r>
              <a:rPr lang="da-DK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line integrals</a:t>
            </a:r>
          </a:p>
        </p:txBody>
      </p:sp>
    </p:spTree>
    <p:extLst>
      <p:ext uri="{BB962C8B-B14F-4D97-AF65-F5344CB8AC3E}">
        <p14:creationId xmlns:p14="http://schemas.microsoft.com/office/powerpoint/2010/main" val="414174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4505</TotalTime>
  <Words>3751</Words>
  <Application>Microsoft Office PowerPoint</Application>
  <PresentationFormat>Widescreen</PresentationFormat>
  <Paragraphs>420</Paragraphs>
  <Slides>34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Times New Roman</vt:lpstr>
      <vt:lpstr>Office-tema</vt:lpstr>
      <vt:lpstr>Vector Calculus &amp; Vector Integral Calculus</vt:lpstr>
      <vt:lpstr>The curl/ rotation of a vector field</vt:lpstr>
      <vt:lpstr>The curl/ rotation of a vector field</vt:lpstr>
      <vt:lpstr>The curl/ rotation of a vector field</vt:lpstr>
      <vt:lpstr>The curl/ rotation of a vector field</vt:lpstr>
      <vt:lpstr>“DRG-rule”</vt:lpstr>
      <vt:lpstr>Irrotational vector field</vt:lpstr>
      <vt:lpstr>Vector Integral Calculus</vt:lpstr>
      <vt:lpstr>Vector Integral Calculus</vt:lpstr>
      <vt:lpstr>Line integral</vt:lpstr>
      <vt:lpstr>Curve C</vt:lpstr>
      <vt:lpstr>Curve C</vt:lpstr>
      <vt:lpstr> Line integral</vt:lpstr>
      <vt:lpstr> Line integral</vt:lpstr>
      <vt:lpstr> Useful formulas</vt:lpstr>
      <vt:lpstr> Line integral</vt:lpstr>
      <vt:lpstr> Line integral</vt:lpstr>
      <vt:lpstr> Line integral</vt:lpstr>
      <vt:lpstr> Line integral</vt:lpstr>
      <vt:lpstr> Line integral</vt:lpstr>
      <vt:lpstr>Vector Integral Calculus</vt:lpstr>
      <vt:lpstr> Path independence of line integrals</vt:lpstr>
      <vt:lpstr> Path independence of line integrals</vt:lpstr>
      <vt:lpstr> Path independence of line integrals</vt:lpstr>
      <vt:lpstr> Path independence of line integrals</vt:lpstr>
      <vt:lpstr> Path independence of line integrals</vt:lpstr>
      <vt:lpstr> Path independence of line integrals</vt:lpstr>
      <vt:lpstr> Path independence of line integrals</vt:lpstr>
      <vt:lpstr> Path independence of line integrals</vt:lpstr>
      <vt:lpstr> Path independence of line integrals</vt:lpstr>
      <vt:lpstr> Path independence of line integrals</vt:lpstr>
      <vt:lpstr>We are doing exercises from lecture notes 3 </vt:lpstr>
      <vt:lpstr> Line integral</vt:lpstr>
      <vt:lpstr>Line integral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Ulla-Lisbeth Hoffmann</dc:creator>
  <cp:lastModifiedBy>Ulla-Lisbeth Hoffmann</cp:lastModifiedBy>
  <cp:revision>585</cp:revision>
  <cp:lastPrinted>2021-09-16T20:23:05Z</cp:lastPrinted>
  <dcterms:created xsi:type="dcterms:W3CDTF">2021-01-29T15:14:26Z</dcterms:created>
  <dcterms:modified xsi:type="dcterms:W3CDTF">2022-09-22T11:08:10Z</dcterms:modified>
</cp:coreProperties>
</file>