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360" r:id="rId2"/>
    <p:sldId id="359" r:id="rId3"/>
    <p:sldId id="331" r:id="rId4"/>
    <p:sldId id="332" r:id="rId5"/>
    <p:sldId id="333" r:id="rId6"/>
    <p:sldId id="334" r:id="rId7"/>
    <p:sldId id="335" r:id="rId8"/>
    <p:sldId id="362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8" r:id="rId20"/>
    <p:sldId id="349" r:id="rId21"/>
    <p:sldId id="350" r:id="rId22"/>
    <p:sldId id="351" r:id="rId23"/>
    <p:sldId id="352" r:id="rId24"/>
    <p:sldId id="353" r:id="rId25"/>
    <p:sldId id="354" r:id="rId26"/>
    <p:sldId id="355" r:id="rId27"/>
    <p:sldId id="356" r:id="rId28"/>
    <p:sldId id="357" r:id="rId29"/>
    <p:sldId id="358" r:id="rId30"/>
    <p:sldId id="36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sektion" id="{8825F486-7BED-4D60-8296-64739C9072E1}">
          <p14:sldIdLst>
            <p14:sldId id="360"/>
            <p14:sldId id="359"/>
            <p14:sldId id="331"/>
            <p14:sldId id="332"/>
            <p14:sldId id="333"/>
            <p14:sldId id="334"/>
            <p14:sldId id="335"/>
            <p14:sldId id="362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0066FF"/>
    <a:srgbClr val="F5F5F5"/>
    <a:srgbClr val="EFF5F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C46CF7-311B-4A8F-B673-6D176C626443}" v="135" dt="2024-01-30T13:56:09.4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45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lla-Lisbeth Hoffmann" userId="465e072c-b078-4b8d-b5e5-b265bd60a8e8" providerId="ADAL" clId="{DEC46CF7-311B-4A8F-B673-6D176C626443}"/>
    <pc:docChg chg="addSld delSld modSld modSection">
      <pc:chgData name="Ulla-Lisbeth Hoffmann" userId="465e072c-b078-4b8d-b5e5-b265bd60a8e8" providerId="ADAL" clId="{DEC46CF7-311B-4A8F-B673-6D176C626443}" dt="2024-01-30T13:56:09.430" v="435"/>
      <pc:docMkLst>
        <pc:docMk/>
      </pc:docMkLst>
      <pc:sldChg chg="addSp modSp mod modAnim">
        <pc:chgData name="Ulla-Lisbeth Hoffmann" userId="465e072c-b078-4b8d-b5e5-b265bd60a8e8" providerId="ADAL" clId="{DEC46CF7-311B-4A8F-B673-6D176C626443}" dt="2024-01-30T13:56:09.430" v="435"/>
        <pc:sldMkLst>
          <pc:docMk/>
          <pc:sldMk cId="3432430843" sldId="352"/>
        </pc:sldMkLst>
        <pc:spChg chg="add mod">
          <ac:chgData name="Ulla-Lisbeth Hoffmann" userId="465e072c-b078-4b8d-b5e5-b265bd60a8e8" providerId="ADAL" clId="{DEC46CF7-311B-4A8F-B673-6D176C626443}" dt="2024-01-30T13:55:34.535" v="433" actId="1035"/>
          <ac:spMkLst>
            <pc:docMk/>
            <pc:sldMk cId="3432430843" sldId="352"/>
            <ac:spMk id="6" creationId="{F1735C5F-473D-8565-A3D8-2E86AC9A730C}"/>
          </ac:spMkLst>
        </pc:spChg>
        <pc:spChg chg="mod">
          <ac:chgData name="Ulla-Lisbeth Hoffmann" userId="465e072c-b078-4b8d-b5e5-b265bd60a8e8" providerId="ADAL" clId="{DEC46CF7-311B-4A8F-B673-6D176C626443}" dt="2024-01-30T13:54:57.498" v="345" actId="1036"/>
          <ac:spMkLst>
            <pc:docMk/>
            <pc:sldMk cId="3432430843" sldId="352"/>
            <ac:spMk id="8" creationId="{00000000-0000-0000-0000-000000000000}"/>
          </ac:spMkLst>
        </pc:spChg>
        <pc:picChg chg="add mod ord">
          <ac:chgData name="Ulla-Lisbeth Hoffmann" userId="465e072c-b078-4b8d-b5e5-b265bd60a8e8" providerId="ADAL" clId="{DEC46CF7-311B-4A8F-B673-6D176C626443}" dt="2024-01-30T13:50:03.560" v="224" actId="167"/>
          <ac:picMkLst>
            <pc:docMk/>
            <pc:sldMk cId="3432430843" sldId="352"/>
            <ac:picMk id="9" creationId="{4F28E8C5-F3C9-A12B-2AAF-09FA340FA528}"/>
          </ac:picMkLst>
        </pc:picChg>
      </pc:sldChg>
      <pc:sldChg chg="add">
        <pc:chgData name="Ulla-Lisbeth Hoffmann" userId="465e072c-b078-4b8d-b5e5-b265bd60a8e8" providerId="ADAL" clId="{DEC46CF7-311B-4A8F-B673-6D176C626443}" dt="2024-01-29T14:03:00.282" v="0"/>
        <pc:sldMkLst>
          <pc:docMk/>
          <pc:sldMk cId="1588620781" sldId="359"/>
        </pc:sldMkLst>
      </pc:sldChg>
      <pc:sldChg chg="del">
        <pc:chgData name="Ulla-Lisbeth Hoffmann" userId="465e072c-b078-4b8d-b5e5-b265bd60a8e8" providerId="ADAL" clId="{DEC46CF7-311B-4A8F-B673-6D176C626443}" dt="2024-01-29T14:03:09.246" v="1" actId="47"/>
        <pc:sldMkLst>
          <pc:docMk/>
          <pc:sldMk cId="3141127714" sldId="3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448AC-3ABD-4678-9033-4B7BAB775C9F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43468-26AC-4337-9EF2-A6A8D0C60A7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5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143468-26AC-4337-9EF2-A6A8D0C60A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75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ULH – MPE - AU</a:t>
            </a:r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/>
              <a:t>MTMEMAT1</a:t>
            </a:r>
          </a:p>
          <a:p>
            <a:endParaRPr lang="en-US" dirty="0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45EF-BC52-4A90-80C5-E901A7AF3F7A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562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2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dirty="0"/>
              <a:t>Klik for at redigere i master</a:t>
            </a:r>
            <a:endParaRPr lang="en-US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46570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/>
              <a:t>Rediger typografien i masterens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  <a:endParaRPr lang="en-US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ULH – MPE - AU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/>
              <a:t>MTMEMAT1</a:t>
            </a:r>
            <a:endParaRPr lang="en-US" dirty="0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64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ulh@mpe.au.d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14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slide" Target="slide10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2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0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8836" y="226579"/>
            <a:ext cx="10734964" cy="1611949"/>
          </a:xfrm>
        </p:spPr>
        <p:txBody>
          <a:bodyPr>
            <a:normAutofit/>
          </a:bodyPr>
          <a:lstStyle/>
          <a:p>
            <a:pPr algn="ctr"/>
            <a:r>
              <a:rPr lang="da-DK" sz="3200" dirty="0" err="1"/>
              <a:t>Introduction</a:t>
            </a:r>
            <a:r>
              <a:rPr lang="da-DK" sz="3200" dirty="0"/>
              <a:t> to </a:t>
            </a:r>
            <a:r>
              <a:rPr lang="en-US" sz="3200" dirty="0"/>
              <a:t>MTMEMAT1</a:t>
            </a:r>
            <a:br>
              <a:rPr lang="en-US" sz="3200" dirty="0"/>
            </a:br>
            <a:r>
              <a:rPr lang="en-US" sz="3200" dirty="0"/>
              <a:t>Differential Geometry and Partial Differential Equations</a:t>
            </a:r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ULH – MPE - AU</a:t>
            </a:r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Pladsholder til tekst 2"/>
          <p:cNvSpPr txBox="1">
            <a:spLocks/>
          </p:cNvSpPr>
          <p:nvPr/>
        </p:nvSpPr>
        <p:spPr>
          <a:xfrm>
            <a:off x="728518" y="1569033"/>
            <a:ext cx="10515600" cy="4787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2400" dirty="0">
                <a:latin typeface="+mj-lt"/>
              </a:rPr>
              <a:t>  </a:t>
            </a:r>
          </a:p>
          <a:p>
            <a:pPr marL="0" indent="0">
              <a:buNone/>
            </a:pPr>
            <a:endParaRPr lang="da-DK" dirty="0">
              <a:latin typeface="+mj-lt"/>
            </a:endParaRPr>
          </a:p>
          <a:p>
            <a:pPr marL="0" indent="0" algn="ctr">
              <a:buNone/>
            </a:pPr>
            <a:r>
              <a:rPr lang="da-DK" sz="2400" dirty="0">
                <a:latin typeface="+mj-lt"/>
              </a:rPr>
              <a:t>Ulla-Lisbeth Hoffmann</a:t>
            </a:r>
          </a:p>
          <a:p>
            <a:pPr marL="0" indent="0" algn="ctr">
              <a:buNone/>
            </a:pPr>
            <a:endParaRPr lang="da-DK" sz="2400" dirty="0">
              <a:latin typeface="+mj-lt"/>
            </a:endParaRPr>
          </a:p>
          <a:p>
            <a:pPr marL="0" indent="0" algn="ctr">
              <a:buNone/>
            </a:pPr>
            <a:r>
              <a:rPr lang="da-DK" dirty="0">
                <a:latin typeface="+mj-lt"/>
                <a:hlinkClick r:id="rId2"/>
              </a:rPr>
              <a:t>ulh@mpe.au.dk</a:t>
            </a:r>
            <a:endParaRPr lang="da-DK" dirty="0">
              <a:latin typeface="+mj-lt"/>
            </a:endParaRPr>
          </a:p>
          <a:p>
            <a:pPr marL="0" indent="0" algn="ctr">
              <a:buNone/>
            </a:pPr>
            <a:endParaRPr lang="da-DK" dirty="0">
              <a:latin typeface="+mj-lt"/>
            </a:endParaRPr>
          </a:p>
          <a:p>
            <a:pPr marL="0" indent="0" algn="ctr">
              <a:buNone/>
            </a:pPr>
            <a:r>
              <a:rPr lang="da-DK" dirty="0">
                <a:latin typeface="+mj-lt"/>
              </a:rPr>
              <a:t>Office: 03.087</a:t>
            </a:r>
          </a:p>
          <a:p>
            <a:pPr marL="0" indent="0" algn="ctr">
              <a:buNone/>
            </a:pP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72552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da-DK" sz="3200" dirty="0"/>
              <a:t>Definitions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ULH – MPE - AU</a:t>
            </a:r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Pladsholder til tekst 2"/>
          <p:cNvSpPr txBox="1">
            <a:spLocks/>
          </p:cNvSpPr>
          <p:nvPr/>
        </p:nvSpPr>
        <p:spPr>
          <a:xfrm>
            <a:off x="490921" y="899946"/>
            <a:ext cx="11505030" cy="96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latin typeface="+mj-lt"/>
              </a:rPr>
              <a:t>A </a:t>
            </a:r>
            <a:r>
              <a:rPr lang="en-US" sz="2200" b="1" dirty="0">
                <a:latin typeface="+mj-lt"/>
              </a:rPr>
              <a:t>scalar</a:t>
            </a:r>
            <a:r>
              <a:rPr lang="en-US" sz="2200" dirty="0">
                <a:latin typeface="+mj-lt"/>
              </a:rPr>
              <a:t> a is described by its value. A scalar is simply a number </a:t>
            </a:r>
          </a:p>
          <a:p>
            <a:pPr marL="0" indent="0">
              <a:buNone/>
            </a:pPr>
            <a:r>
              <a:rPr lang="en-US" sz="2200" dirty="0">
                <a:latin typeface="+mj-lt"/>
              </a:rPr>
              <a:t>	</a:t>
            </a:r>
            <a:r>
              <a:rPr lang="en-US" sz="2200" dirty="0" err="1">
                <a:latin typeface="+mj-lt"/>
              </a:rPr>
              <a:t>Fx</a:t>
            </a:r>
            <a:r>
              <a:rPr lang="en-US" sz="2200" dirty="0">
                <a:latin typeface="+mj-lt"/>
              </a:rPr>
              <a:t>. temperature, pressure, length, time, speed</a:t>
            </a:r>
          </a:p>
          <a:p>
            <a:pPr marL="0" indent="0">
              <a:buNone/>
            </a:pPr>
            <a:endParaRPr lang="en-US" sz="2200" dirty="0">
              <a:latin typeface="+mj-lt"/>
            </a:endParaRPr>
          </a:p>
          <a:p>
            <a:pPr marL="0" indent="0">
              <a:buNone/>
            </a:pPr>
            <a:endParaRPr lang="da-DK" sz="2000" dirty="0">
              <a:latin typeface="+mj-lt"/>
            </a:endParaRPr>
          </a:p>
          <a:p>
            <a:pPr marL="0" indent="0">
              <a:buNone/>
            </a:pPr>
            <a:endParaRPr lang="da-DK" sz="2400" dirty="0">
              <a:latin typeface="+mj-lt"/>
            </a:endParaRPr>
          </a:p>
          <a:p>
            <a:pPr marL="0" indent="0">
              <a:buNone/>
            </a:pPr>
            <a:endParaRPr lang="da-DK" dirty="0">
              <a:latin typeface="+mj-lt"/>
            </a:endParaRPr>
          </a:p>
          <a:p>
            <a:pPr marL="0" indent="0" algn="ctr">
              <a:buNone/>
            </a:pPr>
            <a:endParaRPr lang="en-US" sz="2400" dirty="0">
              <a:latin typeface="+mj-lt"/>
            </a:endParaRPr>
          </a:p>
        </p:txBody>
      </p:sp>
      <p:sp>
        <p:nvSpPr>
          <p:cNvPr id="10" name="Pladsholder til tekst 2"/>
          <p:cNvSpPr txBox="1">
            <a:spLocks/>
          </p:cNvSpPr>
          <p:nvPr/>
        </p:nvSpPr>
        <p:spPr>
          <a:xfrm>
            <a:off x="490921" y="1985219"/>
            <a:ext cx="11505030" cy="96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described by its length and its direction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Fx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velocity, acceleration, force, the position in a coordinate system </a:t>
            </a:r>
          </a:p>
          <a:p>
            <a:pPr marL="0" indent="0">
              <a:buNone/>
            </a:pPr>
            <a:endParaRPr lang="en-US" sz="2000" dirty="0">
              <a:latin typeface="+mj-lt"/>
            </a:endParaRPr>
          </a:p>
          <a:p>
            <a:pPr marL="0" indent="0">
              <a:buNone/>
            </a:pPr>
            <a:endParaRPr lang="da-DK" sz="2000" dirty="0">
              <a:latin typeface="+mj-lt"/>
            </a:endParaRPr>
          </a:p>
          <a:p>
            <a:pPr marL="0" indent="0">
              <a:buNone/>
            </a:pPr>
            <a:endParaRPr lang="da-DK" sz="2400" dirty="0">
              <a:latin typeface="+mj-lt"/>
            </a:endParaRPr>
          </a:p>
          <a:p>
            <a:pPr marL="0" indent="0">
              <a:buNone/>
            </a:pPr>
            <a:endParaRPr lang="da-DK" dirty="0">
              <a:latin typeface="+mj-lt"/>
            </a:endParaRPr>
          </a:p>
          <a:p>
            <a:pPr marL="0" indent="0" algn="ctr">
              <a:buNone/>
            </a:pPr>
            <a:endParaRPr lang="en-US" sz="2400" dirty="0">
              <a:latin typeface="+mj-lt"/>
            </a:endParaRPr>
          </a:p>
        </p:txBody>
      </p:sp>
      <p:pic>
        <p:nvPicPr>
          <p:cNvPr id="12" name="Billed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644" y="3293411"/>
            <a:ext cx="2873519" cy="2200868"/>
          </a:xfrm>
          <a:prstGeom prst="rect">
            <a:avLst/>
          </a:prstGeom>
        </p:spPr>
      </p:pic>
      <p:sp>
        <p:nvSpPr>
          <p:cNvPr id="13" name="Tekstboks 4"/>
          <p:cNvSpPr txBox="1">
            <a:spLocks noChangeArrowheads="1"/>
          </p:cNvSpPr>
          <p:nvPr/>
        </p:nvSpPr>
        <p:spPr bwMode="auto">
          <a:xfrm rot="16200000">
            <a:off x="10926908" y="4014818"/>
            <a:ext cx="18918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a-DK" sz="1200" dirty="0">
                <a:latin typeface="Times New Roman" pitchFamily="18" charset="0"/>
                <a:cs typeface="Times New Roman" pitchFamily="18" charset="0"/>
              </a:rPr>
              <a:t>J. Schmiegel: </a:t>
            </a:r>
            <a:r>
              <a:rPr lang="da-DK" sz="1200" dirty="0" err="1">
                <a:latin typeface="Times New Roman" pitchFamily="18" charset="0"/>
                <a:cs typeface="Times New Roman" pitchFamily="18" charset="0"/>
              </a:rPr>
              <a:t>Lecture</a:t>
            </a:r>
            <a:r>
              <a:rPr lang="da-DK" sz="1200" dirty="0">
                <a:latin typeface="Times New Roman" pitchFamily="18" charset="0"/>
                <a:cs typeface="Times New Roman" pitchFamily="18" charset="0"/>
              </a:rPr>
              <a:t> notes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ktangel 13"/>
              <p:cNvSpPr/>
              <p:nvPr/>
            </p:nvSpPr>
            <p:spPr>
              <a:xfrm>
                <a:off x="392317" y="5733526"/>
                <a:ext cx="10703552" cy="4742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latin typeface="+mj-lt"/>
                  </a:rPr>
                  <a:t>The </a:t>
                </a:r>
                <a:r>
                  <a:rPr lang="en-US" sz="2200" b="1" dirty="0">
                    <a:latin typeface="+mj-lt"/>
                  </a:rPr>
                  <a:t>zero</a:t>
                </a:r>
                <a:r>
                  <a:rPr lang="en-US" sz="2200" dirty="0">
                    <a:latin typeface="+mj-lt"/>
                  </a:rPr>
                  <a:t> </a:t>
                </a:r>
                <a:r>
                  <a:rPr lang="en-US" sz="2200" b="1" dirty="0">
                    <a:latin typeface="+mj-lt"/>
                  </a:rPr>
                  <a:t>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b="1" i="1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acc>
                  </m:oMath>
                </a14:m>
                <a:r>
                  <a:rPr lang="en-US" sz="2200" dirty="0">
                    <a:latin typeface="+mj-lt"/>
                  </a:rPr>
                  <a:t> is a vector with the length 0 and it has the coordinates (0,0,0)</a:t>
                </a:r>
              </a:p>
            </p:txBody>
          </p:sp>
        </mc:Choice>
        <mc:Fallback xmlns="">
          <p:sp>
            <p:nvSpPr>
              <p:cNvPr id="14" name="Rektange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17" y="5733526"/>
                <a:ext cx="10703552" cy="474232"/>
              </a:xfrm>
              <a:prstGeom prst="rect">
                <a:avLst/>
              </a:prstGeom>
              <a:blipFill>
                <a:blip r:embed="rId3"/>
                <a:stretch>
                  <a:fillRect l="-740" b="-25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kstfelt 6"/>
              <p:cNvSpPr txBox="1"/>
              <p:nvPr/>
            </p:nvSpPr>
            <p:spPr>
              <a:xfrm flipH="1">
                <a:off x="280569" y="3250498"/>
                <a:ext cx="9048781" cy="18580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latin typeface="+mj-lt"/>
                  </a:rPr>
                  <a:t>Vectors can be indicated as: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sz="2200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sz="2200" b="1" i="1" dirty="0">
                    <a:latin typeface="+mj-lt"/>
                  </a:rPr>
                  <a:t> </a:t>
                </a:r>
                <a:r>
                  <a:rPr lang="en-US" sz="2200" dirty="0">
                    <a:latin typeface="+mj-lt"/>
                  </a:rPr>
                  <a:t>or</a:t>
                </a:r>
                <a:r>
                  <a:rPr lang="en-US" sz="2200" b="1" i="1" dirty="0">
                    <a:latin typeface="+mj-lt"/>
                  </a:rPr>
                  <a:t> a</a:t>
                </a:r>
                <a:endParaRPr lang="en-US" sz="2200" b="1" dirty="0">
                  <a:latin typeface="+mj-lt"/>
                </a:endParaRPr>
              </a:p>
              <a:p>
                <a:endParaRPr lang="da-DK" sz="2200" dirty="0">
                  <a:latin typeface="+mj-lt"/>
                </a:endParaRPr>
              </a:p>
              <a:p>
                <a:r>
                  <a:rPr lang="da-DK" sz="2200" dirty="0">
                    <a:latin typeface="+mj-lt"/>
                  </a:rPr>
                  <a:t>	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da-DK" sz="22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a-DK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22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a-DK" sz="22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a-DK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22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a-DK" sz="22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a-DK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22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a-DK" sz="22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a-DK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22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a-DK" sz="22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a-DK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2200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da-DK" sz="22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a-DK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2200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da-DK" sz="22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da-DK" sz="2200" i="1" dirty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a-DK" sz="22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a-DK" sz="22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a-DK" sz="22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a-DK" sz="2200" dirty="0">
                  <a:latin typeface="+mj-lt"/>
                </a:endParaRPr>
              </a:p>
              <a:p>
                <a:endParaRPr lang="da-DK" sz="2200" dirty="0">
                  <a:latin typeface="+mj-lt"/>
                </a:endParaRPr>
              </a:p>
              <a:p>
                <a:r>
                  <a:rPr lang="da-DK" sz="2200" dirty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da-DK" sz="22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2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d>
                    <m:r>
                      <a:rPr lang="da-DK" sz="22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da-DK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a-DK" sz="2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da-DK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a-DK" sz="22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a-DK" sz="22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da-DK" sz="22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da-DK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a-DK" sz="22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da-DK" sz="22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a-DK" sz="2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da-DK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a-DK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a-DK" sz="2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da-DK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a-DK" sz="22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da-DK" sz="22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da-DK" sz="22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da-DK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a-DK" sz="22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da-DK" sz="22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a-DK" sz="2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da-DK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a-DK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a-DK" sz="2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da-DK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a-DK" sz="2200" i="1" dirty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da-DK" sz="22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da-DK" sz="22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da-DK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a-DK" sz="2200" i="1" dirty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da-DK" sz="22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a-DK" sz="2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da-DK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da-DK" sz="2200" i="1">
                        <a:latin typeface="Cambria Math" panose="02040503050406030204" pitchFamily="18" charset="0"/>
                      </a:rPr>
                      <m:t>  =  </m:t>
                    </m:r>
                    <m:rad>
                      <m:radPr>
                        <m:degHide m:val="on"/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da-DK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da-DK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a-DK" sz="22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da-DK" sz="22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da-DK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a-DK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da-DK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a-DK" sz="22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da-DK" sz="22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r>
                              <a:rPr lang="da-DK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a-DK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da-DK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a-DK" sz="22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da-DK" sz="2200" i="1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sup>
                            <m:r>
                              <a:rPr lang="da-DK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sz="22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kstfel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80569" y="3250498"/>
                <a:ext cx="9048781" cy="1858073"/>
              </a:xfrm>
              <a:prstGeom prst="rect">
                <a:avLst/>
              </a:prstGeom>
              <a:blipFill>
                <a:blip r:embed="rId4"/>
                <a:stretch>
                  <a:fillRect l="-876" t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Ellipse 14">
            <a:hlinkClick r:id="rId5" action="ppaction://hlinksldjump"/>
          </p:cNvPr>
          <p:cNvSpPr/>
          <p:nvPr/>
        </p:nvSpPr>
        <p:spPr>
          <a:xfrm>
            <a:off x="11598590" y="6091026"/>
            <a:ext cx="241061" cy="2334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15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da-DK" sz="3200" dirty="0" err="1"/>
              <a:t>Vectors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ULH – MPE - AU</a:t>
            </a:r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Tekstboks 4"/>
          <p:cNvSpPr txBox="1">
            <a:spLocks noChangeArrowheads="1"/>
          </p:cNvSpPr>
          <p:nvPr/>
        </p:nvSpPr>
        <p:spPr bwMode="auto">
          <a:xfrm rot="16200000">
            <a:off x="11002883" y="3007224"/>
            <a:ext cx="18918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a-DK" sz="1200" dirty="0">
                <a:latin typeface="Times New Roman" pitchFamily="18" charset="0"/>
                <a:cs typeface="Times New Roman" pitchFamily="18" charset="0"/>
              </a:rPr>
              <a:t>J. Schmiegel: </a:t>
            </a:r>
            <a:r>
              <a:rPr lang="da-DK" sz="1200" dirty="0" err="1">
                <a:latin typeface="Times New Roman" pitchFamily="18" charset="0"/>
                <a:cs typeface="Times New Roman" pitchFamily="18" charset="0"/>
              </a:rPr>
              <a:t>Lecture</a:t>
            </a:r>
            <a:r>
              <a:rPr lang="da-DK" sz="1200" dirty="0">
                <a:latin typeface="Times New Roman" pitchFamily="18" charset="0"/>
                <a:cs typeface="Times New Roman" pitchFamily="18" charset="0"/>
              </a:rPr>
              <a:t> notes</a:t>
            </a:r>
          </a:p>
        </p:txBody>
      </p:sp>
      <p:pic>
        <p:nvPicPr>
          <p:cNvPr id="7" name="Billed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775" y="2099735"/>
            <a:ext cx="1984953" cy="1848452"/>
          </a:xfrm>
          <a:prstGeom prst="rect">
            <a:avLst/>
          </a:prstGeom>
        </p:spPr>
      </p:pic>
      <p:pic>
        <p:nvPicPr>
          <p:cNvPr id="10" name="Billed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8485" y="4925408"/>
            <a:ext cx="2691534" cy="1430942"/>
          </a:xfrm>
          <a:prstGeom prst="rect">
            <a:avLst/>
          </a:prstGeom>
        </p:spPr>
      </p:pic>
      <p:sp>
        <p:nvSpPr>
          <p:cNvPr id="11" name="Tekstboks 4"/>
          <p:cNvSpPr txBox="1">
            <a:spLocks noChangeArrowheads="1"/>
          </p:cNvSpPr>
          <p:nvPr/>
        </p:nvSpPr>
        <p:spPr bwMode="auto">
          <a:xfrm rot="16200000">
            <a:off x="11002884" y="5298288"/>
            <a:ext cx="18918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a-DK" sz="1200" dirty="0">
                <a:latin typeface="Times New Roman" pitchFamily="18" charset="0"/>
                <a:cs typeface="Times New Roman" pitchFamily="18" charset="0"/>
              </a:rPr>
              <a:t>J. Schmiegel: </a:t>
            </a:r>
            <a:r>
              <a:rPr lang="da-DK" sz="1200" dirty="0" err="1">
                <a:latin typeface="Times New Roman" pitchFamily="18" charset="0"/>
                <a:cs typeface="Times New Roman" pitchFamily="18" charset="0"/>
              </a:rPr>
              <a:t>Lecture</a:t>
            </a:r>
            <a:r>
              <a:rPr lang="da-DK" sz="1200" dirty="0">
                <a:latin typeface="Times New Roman" pitchFamily="18" charset="0"/>
                <a:cs typeface="Times New Roman" pitchFamily="18" charset="0"/>
              </a:rPr>
              <a:t> notes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ktangel 11"/>
              <p:cNvSpPr/>
              <p:nvPr/>
            </p:nvSpPr>
            <p:spPr>
              <a:xfrm>
                <a:off x="227460" y="1143035"/>
                <a:ext cx="11456539" cy="12081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b="1" dirty="0">
                    <a:latin typeface="+mj-lt"/>
                  </a:rPr>
                  <a:t>Equality of vectors: </a:t>
                </a:r>
              </a:p>
              <a:p>
                <a:r>
                  <a:rPr lang="en-US" sz="2200" dirty="0">
                    <a:latin typeface="+mj-lt"/>
                  </a:rPr>
                  <a:t>Given the vectors </a:t>
                </a:r>
                <a:r>
                  <a:rPr lang="da-DK" sz="22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da-DK" sz="2200" i="1" dirty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a-DK" sz="22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a-DK" sz="22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a-DK" sz="22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a-DK" sz="2200" dirty="0"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da-DK" sz="22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a-DK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2200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da-DK" sz="22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a-DK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2200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da-DK" sz="22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a-DK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2200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da-DK" sz="22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da-DK" sz="2200" i="1" dirty="0">
                  <a:latin typeface="+mj-lt"/>
                </a:endParaRPr>
              </a:p>
              <a:p>
                <a:r>
                  <a:rPr lang="da-DK" sz="2200" dirty="0">
                    <a:latin typeface="+mj-lt"/>
                  </a:rPr>
                  <a:t>			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da-DK" sz="2200" i="1" dirty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da-DK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sSub>
                      <m:sSubPr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a-DK" sz="22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a-DK" sz="2200" i="1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da-DK" sz="22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a-DK" sz="22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a-DK" sz="22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a-DK" sz="22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200" dirty="0">
                  <a:latin typeface="+mj-lt"/>
                </a:endParaRPr>
              </a:p>
            </p:txBody>
          </p:sp>
        </mc:Choice>
        <mc:Fallback xmlns="">
          <p:sp>
            <p:nvSpPr>
              <p:cNvPr id="12" name="Rektange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60" y="1143035"/>
                <a:ext cx="11456539" cy="1208151"/>
              </a:xfrm>
              <a:prstGeom prst="rect">
                <a:avLst/>
              </a:prstGeom>
              <a:blipFill>
                <a:blip r:embed="rId4"/>
                <a:stretch>
                  <a:fillRect l="-691" t="-3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ktangel 12"/>
              <p:cNvSpPr/>
              <p:nvPr/>
            </p:nvSpPr>
            <p:spPr>
              <a:xfrm>
                <a:off x="280570" y="2281384"/>
                <a:ext cx="9020448" cy="12081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b="1" dirty="0">
                    <a:latin typeface="+mj-lt"/>
                  </a:rPr>
                  <a:t>Vector addition:</a:t>
                </a:r>
              </a:p>
              <a:p>
                <a:r>
                  <a:rPr lang="en-US" sz="2200" dirty="0">
                    <a:latin typeface="+mj-lt"/>
                  </a:rPr>
                  <a:t>Given the vectors </a:t>
                </a:r>
                <a:r>
                  <a:rPr lang="da-DK" sz="22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da-DK" sz="2200" i="1" dirty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a-DK" sz="22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a-DK" sz="22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a-DK" sz="22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a-DK" sz="2200" dirty="0"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da-DK" sz="22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a-DK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2200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da-DK" sz="22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a-DK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2200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da-DK" sz="22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a-DK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2200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da-DK" sz="22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da-DK" sz="2200" dirty="0">
                  <a:latin typeface="+mj-lt"/>
                </a:endParaRPr>
              </a:p>
              <a:p>
                <a:r>
                  <a:rPr lang="da-DK" sz="2200" dirty="0">
                    <a:latin typeface="+mj-lt"/>
                  </a:rPr>
                  <a:t>			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da-DK" sz="2200" i="1" dirty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da-DK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a-DK" sz="2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a-DK" sz="2200" i="1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da-DK" sz="22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a-DK" sz="2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a-DK" sz="22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a-DK" sz="2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a-DK" sz="22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>
                  <a:latin typeface="+mj-lt"/>
                </a:endParaRPr>
              </a:p>
            </p:txBody>
          </p:sp>
        </mc:Choice>
        <mc:Fallback xmlns="">
          <p:sp>
            <p:nvSpPr>
              <p:cNvPr id="13" name="Rektange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70" y="2281384"/>
                <a:ext cx="9020448" cy="1208151"/>
              </a:xfrm>
              <a:prstGeom prst="rect">
                <a:avLst/>
              </a:prstGeom>
              <a:blipFill>
                <a:blip r:embed="rId5"/>
                <a:stretch>
                  <a:fillRect l="-878" t="-3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ktangel 13"/>
              <p:cNvSpPr/>
              <p:nvPr/>
            </p:nvSpPr>
            <p:spPr>
              <a:xfrm>
                <a:off x="256261" y="3795362"/>
                <a:ext cx="8611025" cy="11079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b="1" dirty="0">
                    <a:latin typeface="+mj-lt"/>
                    <a:cs typeface="Times New Roman" panose="02020603050405020304" pitchFamily="18" charset="0"/>
                  </a:rPr>
                  <a:t>Scalar multiplication: </a:t>
                </a:r>
                <a:endParaRPr lang="da-DK" sz="2200" b="1" dirty="0">
                  <a:latin typeface="+mj-lt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latin typeface="+mj-lt"/>
                    <a:cs typeface="Times New Roman" panose="02020603050405020304" pitchFamily="18" charset="0"/>
                  </a:rPr>
                  <a:t>Given the vector </a:t>
                </a:r>
                <a:r>
                  <a:rPr lang="da-DK" sz="2200" dirty="0">
                    <a:latin typeface="+mj-lt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da-DK" sz="22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a-DK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22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a-DK" sz="22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a-DK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22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a-DK" sz="22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a-DK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22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a-DK" sz="22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200" dirty="0">
                    <a:latin typeface="+mj-lt"/>
                    <a:cs typeface="Times New Roman" panose="02020603050405020304" pitchFamily="18" charset="0"/>
                  </a:rPr>
                  <a:t> and a scalar </a:t>
                </a:r>
                <a:r>
                  <a:rPr lang="en-US" sz="2200" i="1" dirty="0">
                    <a:latin typeface="+mj-lt"/>
                    <a:cs typeface="Times New Roman" panose="02020603050405020304" pitchFamily="18" charset="0"/>
                  </a:rPr>
                  <a:t>c</a:t>
                </a:r>
                <a:endParaRPr lang="en-US" sz="2200" dirty="0">
                  <a:latin typeface="+mj-lt"/>
                  <a:cs typeface="Times New Roman" panose="02020603050405020304" pitchFamily="18" charset="0"/>
                </a:endParaRPr>
              </a:p>
              <a:p>
                <a:r>
                  <a:rPr lang="da-DK" sz="2200" dirty="0">
                    <a:latin typeface="+mj-lt"/>
                    <a:cs typeface="Times New Roman" panose="020206030504050203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da-DK" sz="2200" i="1" dirty="0">
                        <a:latin typeface="Cambria Math" panose="02040503050406030204" pitchFamily="18" charset="0"/>
                      </a:rPr>
                      <m:t>𝑐</m:t>
                    </m:r>
                    <m:acc>
                      <m:accPr>
                        <m:chr m:val="⃗"/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da-DK" sz="2200" i="1" dirty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𝑐𝑎</m:t>
                        </m:r>
                      </m:e>
                      <m:sub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a-DK" sz="22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𝑐𝑎</m:t>
                        </m:r>
                      </m:e>
                      <m:sub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a-DK" sz="22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𝑐𝑎</m:t>
                        </m:r>
                      </m:e>
                      <m:sub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a-DK" sz="22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Rektange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61" y="3795362"/>
                <a:ext cx="8611025" cy="1107996"/>
              </a:xfrm>
              <a:prstGeom prst="rect">
                <a:avLst/>
              </a:prstGeom>
              <a:blipFill>
                <a:blip r:embed="rId6"/>
                <a:stretch>
                  <a:fillRect l="-920" t="-3867" b="-6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ktangel 14"/>
              <p:cNvSpPr/>
              <p:nvPr/>
            </p:nvSpPr>
            <p:spPr>
              <a:xfrm>
                <a:off x="280570" y="5039741"/>
                <a:ext cx="8302334" cy="8408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a-DK" sz="2200" dirty="0">
                    <a:latin typeface="+mj-lt"/>
                  </a:rPr>
                  <a:t>The </a:t>
                </a:r>
                <a:r>
                  <a:rPr lang="da-DK" sz="2200" b="1" dirty="0" err="1">
                    <a:latin typeface="+mj-lt"/>
                  </a:rPr>
                  <a:t>length</a:t>
                </a:r>
                <a:r>
                  <a:rPr lang="da-DK" sz="2200" dirty="0">
                    <a:latin typeface="+mj-lt"/>
                  </a:rPr>
                  <a:t> is:</a:t>
                </a:r>
              </a:p>
              <a:p>
                <a:r>
                  <a:rPr lang="da-DK" sz="2200" dirty="0">
                    <a:latin typeface="+mj-lt"/>
                  </a:rPr>
                  <a:t>		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𝑐</m:t>
                        </m:r>
                        <m:acc>
                          <m:accPr>
                            <m:chr m:val="⃗"/>
                            <m:ctrlPr>
                              <a:rPr lang="da-DK" sz="22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2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d>
                    <m:r>
                      <a:rPr lang="da-DK" sz="22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da-DK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da-DK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da-DK" sz="2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2200" i="1" dirty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da-DK" sz="2200" i="1" dirty="0">
                                        <a:latin typeface="Cambria Math" panose="02040503050406030204" pitchFamily="18" charset="0"/>
                                      </a:rPr>
                                      <m:t>𝑐𝑎</m:t>
                                    </m:r>
                                  </m:e>
                                  <m:sub>
                                    <m:r>
                                      <a:rPr lang="da-DK" sz="22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a-DK" sz="2200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da-DK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a-DK" sz="2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da-DK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a-DK" sz="2200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a-DK" sz="2200" i="1" dirty="0">
                                    <a:latin typeface="Cambria Math" panose="02040503050406030204" pitchFamily="18" charset="0"/>
                                  </a:rPr>
                                  <m:t>𝑐𝑎</m:t>
                                </m:r>
                              </m:e>
                              <m:sub>
                                <m:r>
                                  <a:rPr lang="da-DK" sz="22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da-DK" sz="22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da-DK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a-DK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da-DK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a-DK" sz="2200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da-DK" sz="2200" i="1" dirty="0">
                                    <a:latin typeface="Cambria Math" panose="02040503050406030204" pitchFamily="18" charset="0"/>
                                  </a:rPr>
                                  <m:t>𝑐𝑎</m:t>
                                </m:r>
                              </m:e>
                              <m:sub>
                                <m:r>
                                  <a:rPr lang="da-DK" sz="2200" i="1" dirty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da-DK" sz="22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da-DK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da-DK" sz="2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da-DK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d>
                  </m:oMath>
                </a14:m>
                <a:endParaRPr lang="en-US" sz="2200" dirty="0">
                  <a:latin typeface="+mj-lt"/>
                </a:endParaRPr>
              </a:p>
            </p:txBody>
          </p:sp>
        </mc:Choice>
        <mc:Fallback xmlns="">
          <p:sp>
            <p:nvSpPr>
              <p:cNvPr id="15" name="Rektange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70" y="5039741"/>
                <a:ext cx="8302334" cy="840871"/>
              </a:xfrm>
              <a:prstGeom prst="rect">
                <a:avLst/>
              </a:prstGeom>
              <a:blipFill>
                <a:blip r:embed="rId7"/>
                <a:stretch>
                  <a:fillRect l="-954" t="-5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6493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da-DK" sz="3200" dirty="0"/>
              <a:t>Unit normal </a:t>
            </a:r>
            <a:r>
              <a:rPr lang="da-DK" sz="3200" dirty="0" err="1"/>
              <a:t>vectors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ULH – MPE - AU</a:t>
            </a:r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Pladsholder til tekst 2"/>
              <p:cNvSpPr txBox="1">
                <a:spLocks/>
              </p:cNvSpPr>
              <p:nvPr/>
            </p:nvSpPr>
            <p:spPr>
              <a:xfrm>
                <a:off x="280570" y="1070670"/>
                <a:ext cx="7872830" cy="10470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200" dirty="0">
                    <a:latin typeface="+mj-lt"/>
                    <a:cs typeface="Times New Roman" panose="02020603050405020304" pitchFamily="18" charset="0"/>
                  </a:rPr>
                  <a:t>The unit normal 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sz="2200" dirty="0">
                    <a:latin typeface="+mj-lt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sz="2200" dirty="0">
                    <a:latin typeface="+mj-lt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sz="2200" dirty="0">
                    <a:latin typeface="+mj-lt"/>
                    <a:cs typeface="Times New Roman" panose="02020603050405020304" pitchFamily="18" charset="0"/>
                  </a:rPr>
                  <a:t>  have length 1 and are deﬁned as:</a:t>
                </a:r>
              </a:p>
              <a:p>
                <a:pPr marL="0" indent="0">
                  <a:buNone/>
                </a:pPr>
                <a:r>
                  <a:rPr lang="en-US" sz="2200" dirty="0">
                    <a:latin typeface="+mj-lt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acc>
                    <m:r>
                      <a:rPr lang="da-DK" sz="22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=(1,0,0)</m:t>
                    </m:r>
                  </m:oMath>
                </a14:m>
                <a:r>
                  <a:rPr lang="da-DK" sz="2200" b="0" dirty="0">
                    <a:latin typeface="+mj-lt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acc>
                    <m:r>
                      <a:rPr lang="da-DK" sz="2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da-DK" sz="22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0,1,0</m:t>
                    </m:r>
                    <m:r>
                      <a:rPr lang="da-DK" sz="2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da-DK" sz="2200" dirty="0">
                    <a:latin typeface="+mj-lt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acc>
                    <m:r>
                      <a:rPr lang="da-DK" sz="2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da-DK" sz="22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0,0,1</m:t>
                    </m:r>
                    <m:r>
                      <a:rPr lang="da-DK" sz="2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da-DK" sz="2200" b="0" dirty="0">
                  <a:latin typeface="+mj-lt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da-DK" sz="2000" dirty="0">
                  <a:latin typeface="+mj-lt"/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>
                  <a:latin typeface="+mj-lt"/>
                </a:endParaRPr>
              </a:p>
              <a:p>
                <a:pPr marL="0" indent="0">
                  <a:buNone/>
                </a:pPr>
                <a:endParaRPr lang="da-DK" sz="2400" dirty="0">
                  <a:latin typeface="+mj-lt"/>
                </a:endParaRPr>
              </a:p>
              <a:p>
                <a:pPr marL="0" indent="0">
                  <a:buNone/>
                </a:pPr>
                <a:endParaRPr lang="da-DK" dirty="0">
                  <a:latin typeface="+mj-lt"/>
                </a:endParaRPr>
              </a:p>
              <a:p>
                <a:pPr marL="0" indent="0" algn="ctr">
                  <a:buNone/>
                </a:pPr>
                <a:endParaRPr lang="en-US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6" name="Pladsholder til teks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70" y="1070670"/>
                <a:ext cx="7872830" cy="1047067"/>
              </a:xfrm>
              <a:prstGeom prst="rect">
                <a:avLst/>
              </a:prstGeom>
              <a:blipFill>
                <a:blip r:embed="rId2"/>
                <a:stretch>
                  <a:fillRect l="-1006" t="-2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kstboks 4"/>
          <p:cNvSpPr txBox="1">
            <a:spLocks noChangeArrowheads="1"/>
          </p:cNvSpPr>
          <p:nvPr/>
        </p:nvSpPr>
        <p:spPr bwMode="auto">
          <a:xfrm rot="16200000">
            <a:off x="10754754" y="4990063"/>
            <a:ext cx="181546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100" dirty="0">
                <a:latin typeface="Times New Roman" pitchFamily="18" charset="0"/>
                <a:cs typeface="Times New Roman" pitchFamily="18" charset="0"/>
              </a:rPr>
              <a:t>K. Bahr: Smart matematik A</a:t>
            </a:r>
          </a:p>
        </p:txBody>
      </p:sp>
      <p:sp>
        <p:nvSpPr>
          <p:cNvPr id="12" name="Tekstboks 4"/>
          <p:cNvSpPr txBox="1">
            <a:spLocks noChangeArrowheads="1"/>
          </p:cNvSpPr>
          <p:nvPr/>
        </p:nvSpPr>
        <p:spPr bwMode="auto">
          <a:xfrm rot="16200000">
            <a:off x="10754754" y="1847599"/>
            <a:ext cx="181546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100" dirty="0">
                <a:latin typeface="Times New Roman" pitchFamily="18" charset="0"/>
                <a:cs typeface="Times New Roman" pitchFamily="18" charset="0"/>
              </a:rPr>
              <a:t>K. Bahr: Smart matematik 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kstfelt 12"/>
              <p:cNvSpPr txBox="1"/>
              <p:nvPr/>
            </p:nvSpPr>
            <p:spPr>
              <a:xfrm>
                <a:off x="382794" y="3745941"/>
                <a:ext cx="8386270" cy="11580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>
                    <a:latin typeface="+mj-lt"/>
                    <a:cs typeface="Times New Roman" panose="02020603050405020304" pitchFamily="18" charset="0"/>
                  </a:rPr>
                  <a:t>Given the vector </a:t>
                </a:r>
                <a:r>
                  <a:rPr lang="da-DK" sz="2200" dirty="0">
                    <a:latin typeface="+mj-lt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da-DK" sz="22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a-DK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22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a-DK" sz="22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a-DK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22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a-DK" sz="22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a-DK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22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a-DK" sz="22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200" dirty="0">
                    <a:latin typeface="+mj-lt"/>
                  </a:rPr>
                  <a:t> it can be written as</a:t>
                </a:r>
              </a:p>
              <a:p>
                <a:endParaRPr lang="en-US" sz="22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a-DK" sz="22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a-DK" sz="22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da-DK" sz="220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a-DK" sz="2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a-DK" sz="2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22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a-DK" sz="22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a-DK" sz="22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a-DK" sz="2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22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a-DK" sz="22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a-DK" sz="22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a-DK" sz="2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22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a-DK" sz="2200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da-DK" sz="220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a-DK" sz="2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a-DK" sz="2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22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a-DK" sz="22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a-DK" sz="2200" i="1" dirty="0">
                              <a:latin typeface="Cambria Math" panose="02040503050406030204" pitchFamily="18" charset="0"/>
                            </a:rPr>
                            <m:t>,0,0</m:t>
                          </m:r>
                        </m:e>
                      </m:d>
                      <m:r>
                        <a:rPr lang="da-DK" sz="2200" i="1" dirty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da-DK" sz="2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2200" i="1" dirty="0">
                              <a:latin typeface="Cambria Math" panose="02040503050406030204" pitchFamily="18" charset="0"/>
                            </a:rPr>
                            <m:t>0,</m:t>
                          </m:r>
                          <m:sSub>
                            <m:sSubPr>
                              <m:ctrlPr>
                                <a:rPr lang="da-DK" sz="2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22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a-DK" sz="22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a-DK" sz="2200" i="1" dirty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da-DK" sz="2200" i="1" dirty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da-DK" sz="2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2200" i="1" dirty="0">
                              <a:latin typeface="Cambria Math" panose="02040503050406030204" pitchFamily="18" charset="0"/>
                            </a:rPr>
                            <m:t>0,0,</m:t>
                          </m:r>
                          <m:sSub>
                            <m:sSubPr>
                              <m:ctrlPr>
                                <a:rPr lang="da-DK" sz="2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22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a-DK" sz="2200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da-DK" sz="22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a-DK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2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a-DK" sz="22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da-DK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</m:acc>
                      <m:r>
                        <a:rPr lang="da-DK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da-DK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2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a-DK" sz="22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da-DK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e>
                      </m:acc>
                      <m:r>
                        <a:rPr lang="da-DK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da-DK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2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a-DK" sz="22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da-DK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200" dirty="0">
                  <a:latin typeface="+mj-lt"/>
                </a:endParaRPr>
              </a:p>
            </p:txBody>
          </p:sp>
        </mc:Choice>
        <mc:Fallback xmlns="">
          <p:sp>
            <p:nvSpPr>
              <p:cNvPr id="13" name="Tekstfel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94" y="3745941"/>
                <a:ext cx="8386270" cy="1158074"/>
              </a:xfrm>
              <a:prstGeom prst="rect">
                <a:avLst/>
              </a:prstGeom>
              <a:blipFill>
                <a:blip r:embed="rId3"/>
                <a:stretch>
                  <a:fillRect l="-945" t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Billed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9869" y="872548"/>
            <a:ext cx="2264633" cy="2255717"/>
          </a:xfrm>
          <a:prstGeom prst="rect">
            <a:avLst/>
          </a:prstGeom>
        </p:spPr>
      </p:pic>
      <p:pic>
        <p:nvPicPr>
          <p:cNvPr id="17" name="Billed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8599" y="3456013"/>
            <a:ext cx="2402918" cy="290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913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da-DK" sz="3200" dirty="0" err="1"/>
              <a:t>Vectors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ULH – MPE - AU</a:t>
            </a:r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Tekstboks 4"/>
          <p:cNvSpPr txBox="1">
            <a:spLocks noChangeArrowheads="1"/>
          </p:cNvSpPr>
          <p:nvPr/>
        </p:nvSpPr>
        <p:spPr bwMode="auto">
          <a:xfrm rot="16200000">
            <a:off x="10773370" y="2295414"/>
            <a:ext cx="19116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200" dirty="0">
                <a:latin typeface="Times New Roman" pitchFamily="18" charset="0"/>
                <a:cs typeface="Times New Roman" pitchFamily="18" charset="0"/>
              </a:rPr>
              <a:t>J. Schmiegel: </a:t>
            </a:r>
            <a:r>
              <a:rPr lang="da-DK" sz="1200" dirty="0" err="1">
                <a:latin typeface="Times New Roman" pitchFamily="18" charset="0"/>
                <a:cs typeface="Times New Roman" pitchFamily="18" charset="0"/>
              </a:rPr>
              <a:t>Lecture</a:t>
            </a:r>
            <a:r>
              <a:rPr lang="da-DK" sz="1200" dirty="0">
                <a:latin typeface="Times New Roman" pitchFamily="18" charset="0"/>
                <a:cs typeface="Times New Roman" pitchFamily="18" charset="0"/>
              </a:rPr>
              <a:t> notes</a:t>
            </a:r>
          </a:p>
        </p:txBody>
      </p:sp>
      <p:pic>
        <p:nvPicPr>
          <p:cNvPr id="7" name="Billed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1478083"/>
            <a:ext cx="2609850" cy="1981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ktangel 9"/>
              <p:cNvSpPr/>
              <p:nvPr/>
            </p:nvSpPr>
            <p:spPr>
              <a:xfrm>
                <a:off x="9276441" y="3612345"/>
                <a:ext cx="11207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0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da-DK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da-DK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Rektange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6441" y="3612345"/>
                <a:ext cx="1120756" cy="369332"/>
              </a:xfrm>
              <a:prstGeom prst="rect">
                <a:avLst/>
              </a:prstGeom>
              <a:blipFill>
                <a:blip r:embed="rId3"/>
                <a:stretch>
                  <a:fillRect l="-4891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Billed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8725" y="4625085"/>
            <a:ext cx="2266950" cy="1971675"/>
          </a:xfrm>
          <a:prstGeom prst="rect">
            <a:avLst/>
          </a:prstGeom>
        </p:spPr>
      </p:pic>
      <p:sp>
        <p:nvSpPr>
          <p:cNvPr id="12" name="Tekstboks 4"/>
          <p:cNvSpPr txBox="1">
            <a:spLocks noChangeArrowheads="1"/>
          </p:cNvSpPr>
          <p:nvPr/>
        </p:nvSpPr>
        <p:spPr bwMode="auto">
          <a:xfrm rot="16200000">
            <a:off x="10652737" y="4852931"/>
            <a:ext cx="201950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200" dirty="0">
                <a:latin typeface="Times New Roman" pitchFamily="18" charset="0"/>
                <a:cs typeface="Times New Roman" pitchFamily="18" charset="0"/>
              </a:rPr>
              <a:t>J. Schmiegel: </a:t>
            </a:r>
            <a:r>
              <a:rPr lang="da-DK" sz="1200" dirty="0" err="1">
                <a:latin typeface="Times New Roman" pitchFamily="18" charset="0"/>
                <a:cs typeface="Times New Roman" pitchFamily="18" charset="0"/>
              </a:rPr>
              <a:t>Lecture</a:t>
            </a:r>
            <a:r>
              <a:rPr lang="da-DK" sz="1200" dirty="0">
                <a:latin typeface="Times New Roman" pitchFamily="18" charset="0"/>
                <a:cs typeface="Times New Roman" pitchFamily="18" charset="0"/>
              </a:rPr>
              <a:t> notes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ktangel 12"/>
              <p:cNvSpPr/>
              <p:nvPr/>
            </p:nvSpPr>
            <p:spPr>
              <a:xfrm>
                <a:off x="280570" y="1327683"/>
                <a:ext cx="8410943" cy="19624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b="1" dirty="0">
                    <a:latin typeface="+mj-lt"/>
                  </a:rPr>
                  <a:t>Scalar product:</a:t>
                </a:r>
              </a:p>
              <a:p>
                <a:r>
                  <a:rPr lang="en-US" sz="2200" dirty="0">
                    <a:latin typeface="+mj-lt"/>
                  </a:rPr>
                  <a:t>Given the vectors </a:t>
                </a:r>
                <a:r>
                  <a:rPr lang="da-DK" sz="22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da-DK" sz="2200" i="1" dirty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a-DK" sz="22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a-DK" sz="22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a-DK" sz="22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a-DK" sz="2200" dirty="0"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da-DK" sz="22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a-DK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2200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da-DK" sz="22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a-DK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2200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da-DK" sz="22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a-DK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2200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da-DK" sz="22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da-DK" sz="2200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da-DK" sz="2200" i="1" dirty="0">
                  <a:latin typeface="+mj-lt"/>
                </a:endParaRPr>
              </a:p>
              <a:p>
                <a:r>
                  <a:rPr lang="da-DK" sz="2200" dirty="0">
                    <a:latin typeface="+mj-lt"/>
                    <a:cs typeface="Times New Roman" panose="02020603050405020304" pitchFamily="18" charset="0"/>
                  </a:rPr>
                  <a:t>The </a:t>
                </a:r>
                <a:r>
                  <a:rPr lang="da-DK" sz="2200" dirty="0" err="1">
                    <a:latin typeface="+mj-lt"/>
                    <a:cs typeface="Times New Roman" panose="02020603050405020304" pitchFamily="18" charset="0"/>
                  </a:rPr>
                  <a:t>scalar</a:t>
                </a:r>
                <a:r>
                  <a:rPr lang="da-DK" sz="2200" dirty="0">
                    <a:latin typeface="+mj-lt"/>
                    <a:cs typeface="Times New Roman" panose="02020603050405020304" pitchFamily="18" charset="0"/>
                  </a:rPr>
                  <a:t> </a:t>
                </a:r>
                <a:r>
                  <a:rPr lang="da-DK" sz="2200" dirty="0" err="1">
                    <a:latin typeface="+mj-lt"/>
                    <a:cs typeface="Times New Roman" panose="02020603050405020304" pitchFamily="18" charset="0"/>
                  </a:rPr>
                  <a:t>product</a:t>
                </a:r>
                <a:r>
                  <a:rPr lang="da-DK" sz="2200" dirty="0">
                    <a:latin typeface="+mj-lt"/>
                    <a:cs typeface="Times New Roman" panose="02020603050405020304" pitchFamily="18" charset="0"/>
                  </a:rPr>
                  <a:t> </a:t>
                </a:r>
                <a:r>
                  <a:rPr lang="da-DK" sz="2200" dirty="0" err="1">
                    <a:latin typeface="+mj-lt"/>
                    <a:cs typeface="Times New Roman" panose="02020603050405020304" pitchFamily="18" charset="0"/>
                  </a:rPr>
                  <a:t>between</a:t>
                </a:r>
                <a:r>
                  <a:rPr lang="da-DK" sz="2200" dirty="0">
                    <a:latin typeface="+mj-lt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a-DK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da-DK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da-DK" sz="2200" dirty="0">
                    <a:latin typeface="+mj-lt"/>
                    <a:cs typeface="Times New Roman" panose="02020603050405020304" pitchFamily="18" charset="0"/>
                  </a:rPr>
                  <a:t> and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a-DK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da-DK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da-DK" sz="2200" dirty="0">
                    <a:latin typeface="+mj-lt"/>
                    <a:cs typeface="Times New Roman" panose="02020603050405020304" pitchFamily="18" charset="0"/>
                  </a:rPr>
                  <a:t> is </a:t>
                </a:r>
                <a:r>
                  <a:rPr lang="da-DK" sz="2200" dirty="0" err="1">
                    <a:latin typeface="+mj-lt"/>
                    <a:cs typeface="Times New Roman" panose="02020603050405020304" pitchFamily="18" charset="0"/>
                  </a:rPr>
                  <a:t>defined</a:t>
                </a:r>
                <a:r>
                  <a:rPr lang="da-DK" sz="2200" dirty="0">
                    <a:latin typeface="+mj-lt"/>
                    <a:cs typeface="Times New Roman" panose="02020603050405020304" pitchFamily="18" charset="0"/>
                  </a:rPr>
                  <a:t> as: 	</a:t>
                </a:r>
              </a:p>
              <a:p>
                <a:endParaRPr lang="da-DK" sz="2200" i="1" dirty="0">
                  <a:latin typeface="+mj-lt"/>
                </a:endParaRPr>
              </a:p>
              <a:p>
                <a:r>
                  <a:rPr lang="da-DK" sz="2200" i="1" dirty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da-DK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da-DK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a-DK" sz="2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a-DK" sz="220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a-DK" sz="22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da-DK" sz="22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2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da-DK" sz="22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200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  <m:r>
                      <m:rPr>
                        <m:sty m:val="p"/>
                      </m:rPr>
                      <a:rPr lang="da-DK" sz="2200" i="0" dirty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da-DK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200" b="1" dirty="0">
                    <a:latin typeface="+mj-lt"/>
                  </a:rPr>
                  <a:t> 	  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da-DK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=∠(</m:t>
                    </m:r>
                    <m:acc>
                      <m:accPr>
                        <m:chr m:val="⃗"/>
                        <m:ctrlPr>
                          <a:rPr lang="da-DK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sz="2200" dirty="0">
                    <a:latin typeface="+mj-lt"/>
                  </a:rPr>
                  <a:t>,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da-DK" sz="22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>
                  <a:latin typeface="+mj-lt"/>
                </a:endParaRPr>
              </a:p>
            </p:txBody>
          </p:sp>
        </mc:Choice>
        <mc:Fallback xmlns="">
          <p:sp>
            <p:nvSpPr>
              <p:cNvPr id="13" name="Rektange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70" y="1327683"/>
                <a:ext cx="8410943" cy="1962460"/>
              </a:xfrm>
              <a:prstGeom prst="rect">
                <a:avLst/>
              </a:prstGeom>
              <a:blipFill>
                <a:blip r:embed="rId5"/>
                <a:stretch>
                  <a:fillRect l="-942" t="-2174" b="-4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ktangel 13"/>
              <p:cNvSpPr/>
              <p:nvPr/>
            </p:nvSpPr>
            <p:spPr>
              <a:xfrm>
                <a:off x="280570" y="4411368"/>
                <a:ext cx="7675653" cy="16258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b="1" dirty="0">
                    <a:latin typeface="+mj-lt"/>
                  </a:rPr>
                  <a:t>Orthogonal vectors:</a:t>
                </a:r>
              </a:p>
              <a:p>
                <a:r>
                  <a:rPr lang="en-US" sz="2200" dirty="0">
                    <a:latin typeface="+mj-lt"/>
                  </a:rPr>
                  <a:t>Given the vectors </a:t>
                </a:r>
                <a:r>
                  <a:rPr lang="da-DK" sz="22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da-DK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acc>
                      <m:accPr>
                        <m:chr m:val="⃗"/>
                        <m:ctrlPr>
                          <a:rPr lang="da-DK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da-DK" sz="2200" dirty="0"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da-DK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acc>
                      <m:accPr>
                        <m:chr m:val="⃗"/>
                        <m:ctrlPr>
                          <a:rPr lang="da-DK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endParaRPr lang="da-DK" sz="2200" i="1" dirty="0">
                  <a:latin typeface="+mj-lt"/>
                  <a:ea typeface="Cambria Math" panose="02040503050406030204" pitchFamily="18" charset="0"/>
                </a:endParaRPr>
              </a:p>
              <a:p>
                <a:endParaRPr lang="da-DK" sz="2200" i="1" dirty="0">
                  <a:latin typeface="+mj-lt"/>
                  <a:ea typeface="Cambria Math" panose="02040503050406030204" pitchFamily="18" charset="0"/>
                </a:endParaRPr>
              </a:p>
              <a:p>
                <a:r>
                  <a:rPr lang="en-US" sz="2200" dirty="0">
                    <a:latin typeface="+mj-lt"/>
                  </a:rPr>
                  <a:t>		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acc>
                      <m:accPr>
                        <m:chr m:val="⃗"/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acc>
                      <m:accPr>
                        <m:chr m:val="⃗"/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da-DK" sz="2200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da-DK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da-DK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</m:t>
                    </m:r>
                    <m:r>
                      <a:rPr lang="da-DK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da-DK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=0⟺</m:t>
                    </m:r>
                    <m:r>
                      <a:rPr lang="da-DK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da-DK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a-DK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da-DK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200" dirty="0">
                  <a:latin typeface="+mj-lt"/>
                </a:endParaRPr>
              </a:p>
            </p:txBody>
          </p:sp>
        </mc:Choice>
        <mc:Fallback xmlns="">
          <p:sp>
            <p:nvSpPr>
              <p:cNvPr id="14" name="Rektange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70" y="4411368"/>
                <a:ext cx="7675653" cy="1625894"/>
              </a:xfrm>
              <a:prstGeom prst="rect">
                <a:avLst/>
              </a:prstGeom>
              <a:blipFill>
                <a:blip r:embed="rId6"/>
                <a:stretch>
                  <a:fillRect l="-1033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764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da-DK" sz="3200" dirty="0" err="1"/>
              <a:t>Vectors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ULH – MPE - AU</a:t>
            </a:r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2" name="Tekstboks 4"/>
          <p:cNvSpPr txBox="1">
            <a:spLocks noChangeArrowheads="1"/>
          </p:cNvSpPr>
          <p:nvPr/>
        </p:nvSpPr>
        <p:spPr bwMode="auto">
          <a:xfrm rot="16200000">
            <a:off x="10633234" y="5088143"/>
            <a:ext cx="209961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200" dirty="0">
                <a:latin typeface="Times New Roman" pitchFamily="18" charset="0"/>
                <a:cs typeface="Times New Roman" pitchFamily="18" charset="0"/>
              </a:rPr>
              <a:t>J. Schmiegel: </a:t>
            </a:r>
            <a:r>
              <a:rPr lang="da-DK" sz="1200" dirty="0" err="1">
                <a:latin typeface="Times New Roman" pitchFamily="18" charset="0"/>
                <a:cs typeface="Times New Roman" pitchFamily="18" charset="0"/>
              </a:rPr>
              <a:t>Lecture</a:t>
            </a:r>
            <a:r>
              <a:rPr lang="da-DK" sz="1200" dirty="0">
                <a:latin typeface="Times New Roman" pitchFamily="18" charset="0"/>
                <a:cs typeface="Times New Roman" pitchFamily="18" charset="0"/>
              </a:rPr>
              <a:t> notes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ktangel 5"/>
              <p:cNvSpPr/>
              <p:nvPr/>
            </p:nvSpPr>
            <p:spPr>
              <a:xfrm>
                <a:off x="280570" y="896959"/>
                <a:ext cx="7801466" cy="33405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b="1" dirty="0">
                    <a:latin typeface="+mj-lt"/>
                  </a:rPr>
                  <a:t>Length and direction:</a:t>
                </a:r>
              </a:p>
              <a:p>
                <a:r>
                  <a:rPr lang="en-US" sz="2200" dirty="0">
                    <a:latin typeface="+mj-lt"/>
                  </a:rPr>
                  <a:t>Given the vectors </a:t>
                </a:r>
                <a:r>
                  <a:rPr lang="da-DK" sz="22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da-DK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acc>
                      <m:accPr>
                        <m:chr m:val="⃗"/>
                        <m:ctrlPr>
                          <a:rPr lang="da-DK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da-DK" sz="2200" dirty="0"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da-DK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acc>
                      <m:accPr>
                        <m:chr m:val="⃗"/>
                        <m:ctrlPr>
                          <a:rPr lang="da-DK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endParaRPr lang="da-DK" sz="2200" i="1" dirty="0">
                  <a:latin typeface="+mj-lt"/>
                  <a:ea typeface="Cambria Math" panose="02040503050406030204" pitchFamily="18" charset="0"/>
                </a:endParaRPr>
              </a:p>
              <a:p>
                <a:endParaRPr lang="da-DK" sz="2200" i="1" dirty="0">
                  <a:latin typeface="+mj-lt"/>
                  <a:ea typeface="Cambria Math" panose="02040503050406030204" pitchFamily="18" charset="0"/>
                </a:endParaRPr>
              </a:p>
              <a:p>
                <a:r>
                  <a:rPr lang="en-US" sz="2200" dirty="0">
                    <a:latin typeface="+mj-lt"/>
                  </a:rPr>
                  <a:t>		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da-DK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d>
                    <m:r>
                      <m:rPr>
                        <m:sty m:val="p"/>
                      </m:rPr>
                      <a:rPr lang="da-DK" sz="22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cos</m:t>
                    </m:r>
                    <m:r>
                      <a:rPr lang="da-DK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da-DK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a-DK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da-DK" sz="2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p>
                        <m:r>
                          <a:rPr lang="da-DK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a-DK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d>
                      <m:dPr>
                        <m:begChr m:val="|"/>
                        <m:endChr m:val="|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d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da-DK" sz="2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acc>
                          <m:accPr>
                            <m:chr m:val="⃗"/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rad>
                  </m:oMath>
                </a14:m>
                <a:endParaRPr lang="en-US" sz="2200" dirty="0">
                  <a:latin typeface="+mj-lt"/>
                </a:endParaRPr>
              </a:p>
              <a:p>
                <a:endParaRPr lang="da-DK" sz="2200" dirty="0">
                  <a:latin typeface="+mj-lt"/>
                </a:endParaRPr>
              </a:p>
              <a:p>
                <a:r>
                  <a:rPr lang="en-US" sz="2200" dirty="0">
                    <a:latin typeface="+mj-lt"/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da-DK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  <m:r>
                      <m:rPr>
                        <m:sty m:val="p"/>
                      </m:rPr>
                      <a:rPr lang="da-DK" sz="22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cos</m:t>
                    </m:r>
                    <m:r>
                      <a:rPr lang="da-DK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da-DK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acc>
                          <m:accPr>
                            <m:chr m:val="⃗"/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rad>
                    <m:r>
                      <a:rPr lang="da-DK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acc>
                          <m:accPr>
                            <m:chr m:val="⃗"/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rad>
                  </m:oMath>
                </a14:m>
                <a:r>
                  <a:rPr lang="da-DK" sz="2200" dirty="0">
                    <a:latin typeface="+mj-lt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a-DK" sz="22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cos</m:t>
                    </m:r>
                    <m:r>
                      <a:rPr lang="da-DK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da-DK" sz="2200" dirty="0">
                    <a:latin typeface="+mj-lt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a-DK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endParaRPr lang="da-DK" sz="2200" dirty="0">
                  <a:latin typeface="+mj-lt"/>
                  <a:ea typeface="Cambria Math" panose="02040503050406030204" pitchFamily="18" charset="0"/>
                </a:endParaRPr>
              </a:p>
              <a:p>
                <a:r>
                  <a:rPr lang="da-DK" sz="2200" dirty="0">
                    <a:latin typeface="+mj-lt"/>
                  </a:rPr>
                  <a:t>		</a:t>
                </a:r>
              </a:p>
              <a:p>
                <a:r>
                  <a:rPr lang="da-DK" sz="2200" dirty="0">
                    <a:latin typeface="+mj-lt"/>
                  </a:rPr>
                  <a:t>		</a:t>
                </a:r>
                <a:r>
                  <a:rPr lang="da-DK" sz="2200" dirty="0">
                    <a:latin typeface="+mj-lt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a-DK" sz="2200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cos</m:t>
                    </m:r>
                    <m:r>
                      <a:rPr lang="da-DK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da-DK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a-DK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num>
                      <m:den>
                        <m:rad>
                          <m:radPr>
                            <m:degHide m:val="on"/>
                            <m:ctrlPr>
                              <a:rPr lang="da-DK" sz="2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acc>
                              <m:accPr>
                                <m:chr m:val="⃗"/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a-DK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acc>
                              <m:accPr>
                                <m:chr m:val="⃗"/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a-DK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</m:rad>
                        <m:r>
                          <a:rPr lang="da-DK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ad>
                          <m:radPr>
                            <m:degHide m:val="on"/>
                            <m:ctrlPr>
                              <a:rPr lang="da-DK" sz="2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acc>
                              <m:accPr>
                                <m:chr m:val="⃗"/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a-DK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acc>
                              <m:accPr>
                                <m:chr m:val="⃗"/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a-DK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</m:e>
                        </m:rad>
                      </m:den>
                    </m:f>
                    <m:r>
                      <a:rPr lang="da-DK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a-DK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a-DK" sz="2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a-DK" sz="22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</m:e>
                        </m:d>
                      </m:den>
                    </m:f>
                  </m:oMath>
                </a14:m>
                <a:endParaRPr lang="en-US" sz="2200" dirty="0">
                  <a:latin typeface="+mj-lt"/>
                </a:endParaRPr>
              </a:p>
            </p:txBody>
          </p:sp>
        </mc:Choice>
        <mc:Fallback xmlns="">
          <p:sp>
            <p:nvSpPr>
              <p:cNvPr id="6" name="Rektange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70" y="896959"/>
                <a:ext cx="7801466" cy="3340530"/>
              </a:xfrm>
              <a:prstGeom prst="rect">
                <a:avLst/>
              </a:prstGeom>
              <a:blipFill>
                <a:blip r:embed="rId2"/>
                <a:stretch>
                  <a:fillRect l="-1016" t="-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Billed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4108" y="5111287"/>
            <a:ext cx="2905202" cy="12955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kstfelt 9"/>
              <p:cNvSpPr txBox="1"/>
              <p:nvPr/>
            </p:nvSpPr>
            <p:spPr>
              <a:xfrm>
                <a:off x="280570" y="4176837"/>
                <a:ext cx="10606589" cy="1886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dirty="0">
                    <a:latin typeface="+mj-lt"/>
                  </a:rPr>
                  <a:t>Ex.: </a:t>
                </a:r>
              </a:p>
              <a:p>
                <a:r>
                  <a:rPr lang="en-US" sz="2200" dirty="0">
                    <a:latin typeface="+mj-lt"/>
                  </a:rPr>
                  <a:t>The work </a:t>
                </a:r>
                <a:r>
                  <a:rPr lang="en-US" sz="2200" i="1" dirty="0">
                    <a:latin typeface="+mj-lt"/>
                  </a:rPr>
                  <a:t>W</a:t>
                </a:r>
                <a:r>
                  <a:rPr lang="en-US" sz="2200" dirty="0">
                    <a:latin typeface="+mj-lt"/>
                  </a:rPr>
                  <a:t> done by a constant force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sz="2200" dirty="0">
                    <a:latin typeface="+mj-lt"/>
                  </a:rPr>
                  <a:t> when moving a particle from point </a:t>
                </a:r>
                <a:r>
                  <a:rPr lang="en-US" sz="2200" i="1" dirty="0">
                    <a:latin typeface="+mj-lt"/>
                  </a:rPr>
                  <a:t>P</a:t>
                </a:r>
                <a:r>
                  <a:rPr lang="en-US" sz="2200" dirty="0">
                    <a:latin typeface="+mj-lt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a-DK" sz="22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a-DK" sz="2200" i="1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2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200" dirty="0">
                    <a:latin typeface="+mj-lt"/>
                  </a:rPr>
                  <a:t>) to </a:t>
                </a:r>
              </a:p>
              <a:p>
                <a:r>
                  <a:rPr lang="en-US" sz="2200" dirty="0">
                    <a:latin typeface="+mj-lt"/>
                  </a:rPr>
                  <a:t>the point</a:t>
                </a:r>
                <a14:m>
                  <m:oMath xmlns:m="http://schemas.openxmlformats.org/officeDocument/2006/math">
                    <m:r>
                      <a:rPr lang="da-DK" sz="2200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a-DK" sz="22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a-DK" sz="22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200" dirty="0">
                    <a:latin typeface="+mj-lt"/>
                  </a:rPr>
                  <a:t>) along a straight line is given as:</a:t>
                </a:r>
              </a:p>
              <a:p>
                <a:endParaRPr lang="en-US" sz="2200" i="1" dirty="0">
                  <a:latin typeface="+mj-lt"/>
                </a:endParaRPr>
              </a:p>
              <a:p>
                <a:r>
                  <a:rPr lang="en-US" sz="2200" i="1" dirty="0">
                    <a:latin typeface="+mj-lt"/>
                  </a:rPr>
                  <a:t>		</a:t>
                </a:r>
                <a14:m>
                  <m:oMath xmlns:m="http://schemas.openxmlformats.org/officeDocument/2006/math">
                    <m:r>
                      <a:rPr lang="da-DK" sz="220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da-DK" sz="22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acc>
                    <m:r>
                      <a:rPr lang="da-DK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a-DK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2200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a-DK" sz="22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a-DK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22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a-DK" sz="22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a-DK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2200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a-DK" sz="22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a-DK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22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a-DK" sz="22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a-DK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2200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a-DK" sz="22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a-DK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22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da-DK" sz="22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sz="2200" dirty="0">
                  <a:latin typeface="+mj-lt"/>
                </a:endParaRPr>
              </a:p>
            </p:txBody>
          </p:sp>
        </mc:Choice>
        <mc:Fallback xmlns="">
          <p:sp>
            <p:nvSpPr>
              <p:cNvPr id="10" name="Tekstfel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70" y="4176837"/>
                <a:ext cx="10606589" cy="1886927"/>
              </a:xfrm>
              <a:prstGeom prst="rect">
                <a:avLst/>
              </a:prstGeom>
              <a:blipFill>
                <a:blip r:embed="rId4"/>
                <a:stretch>
                  <a:fillRect l="-747" t="-2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llipse 6">
            <a:hlinkClick r:id="rId5" action="ppaction://hlinksldjump"/>
          </p:cNvPr>
          <p:cNvSpPr/>
          <p:nvPr/>
        </p:nvSpPr>
        <p:spPr>
          <a:xfrm>
            <a:off x="11544539" y="2003898"/>
            <a:ext cx="241061" cy="23346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1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led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8026" y="4198381"/>
            <a:ext cx="1939121" cy="234053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da-DK" sz="3200" dirty="0" err="1"/>
              <a:t>Vectors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ULH – MPE - AU</a:t>
            </a:r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Tekstboks 4"/>
          <p:cNvSpPr txBox="1">
            <a:spLocks noChangeArrowheads="1"/>
          </p:cNvSpPr>
          <p:nvPr/>
        </p:nvSpPr>
        <p:spPr bwMode="auto">
          <a:xfrm rot="16200000">
            <a:off x="10821466" y="2146472"/>
            <a:ext cx="181546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000" dirty="0">
                <a:latin typeface="Times New Roman" pitchFamily="18" charset="0"/>
                <a:cs typeface="Times New Roman" pitchFamily="18" charset="0"/>
              </a:rPr>
              <a:t>J. Schmiegel: </a:t>
            </a:r>
            <a:r>
              <a:rPr lang="da-DK" sz="1000" dirty="0" err="1">
                <a:latin typeface="Times New Roman" pitchFamily="18" charset="0"/>
                <a:cs typeface="Times New Roman" pitchFamily="18" charset="0"/>
              </a:rPr>
              <a:t>Lecture</a:t>
            </a:r>
            <a:r>
              <a:rPr lang="da-DK" sz="1000" dirty="0">
                <a:latin typeface="Times New Roman" pitchFamily="18" charset="0"/>
                <a:cs typeface="Times New Roman" pitchFamily="18" charset="0"/>
              </a:rPr>
              <a:t> notes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ktangel 12"/>
              <p:cNvSpPr/>
              <p:nvPr/>
            </p:nvSpPr>
            <p:spPr>
              <a:xfrm>
                <a:off x="280570" y="661092"/>
                <a:ext cx="8410943" cy="21314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b="1" dirty="0">
                    <a:latin typeface="+mj-lt"/>
                  </a:rPr>
                  <a:t>Projection:</a:t>
                </a:r>
              </a:p>
              <a:p>
                <a:r>
                  <a:rPr lang="en-US" sz="2200" dirty="0">
                    <a:latin typeface="+mj-lt"/>
                  </a:rPr>
                  <a:t>The projection </a:t>
                </a:r>
                <a:r>
                  <a:rPr lang="en-US" sz="2200" i="1" dirty="0">
                    <a:latin typeface="+mj-lt"/>
                  </a:rPr>
                  <a:t>p</a:t>
                </a:r>
                <a:r>
                  <a:rPr lang="en-US" sz="2200" dirty="0">
                    <a:latin typeface="+mj-lt"/>
                  </a:rPr>
                  <a:t> of</a:t>
                </a:r>
                <a:r>
                  <a:rPr lang="da-DK" sz="22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da-DK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acc>
                      <m:accPr>
                        <m:chr m:val="⃗"/>
                        <m:ctrlPr>
                          <a:rPr lang="da-DK" sz="2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da-DK" sz="2200" dirty="0">
                    <a:latin typeface="+mj-lt"/>
                  </a:rPr>
                  <a:t> in the </a:t>
                </a:r>
                <a:r>
                  <a:rPr lang="da-DK" sz="2200" dirty="0" err="1">
                    <a:latin typeface="+mj-lt"/>
                  </a:rPr>
                  <a:t>direction</a:t>
                </a:r>
                <a:r>
                  <a:rPr lang="da-DK" sz="2200" dirty="0">
                    <a:latin typeface="+mj-lt"/>
                  </a:rPr>
                  <a:t> of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da-DK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acc>
                      <m:accPr>
                        <m:chr m:val="⃗"/>
                        <m:ctrlPr>
                          <a:rPr lang="da-DK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da-DK" sz="2200" i="1" dirty="0">
                    <a:latin typeface="+mj-lt"/>
                  </a:rPr>
                  <a:t> </a:t>
                </a:r>
                <a:r>
                  <a:rPr lang="da-DK" sz="2200" dirty="0">
                    <a:latin typeface="+mj-lt"/>
                    <a:cs typeface="Times New Roman" panose="02020603050405020304" pitchFamily="18" charset="0"/>
                  </a:rPr>
                  <a:t> is:</a:t>
                </a:r>
              </a:p>
              <a:p>
                <a:r>
                  <a:rPr lang="da-DK" sz="2200" dirty="0">
                    <a:latin typeface="+mj-lt"/>
                    <a:cs typeface="Times New Roman" panose="02020603050405020304" pitchFamily="18" charset="0"/>
                  </a:rPr>
                  <a:t>	</a:t>
                </a:r>
              </a:p>
              <a:p>
                <a:endParaRPr lang="da-DK" sz="2200" i="1" dirty="0">
                  <a:latin typeface="+mj-lt"/>
                </a:endParaRPr>
              </a:p>
              <a:p>
                <a:r>
                  <a:rPr lang="da-DK" sz="2200" i="1" dirty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da-DK" sz="22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a-DK" sz="22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da-DK" sz="22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2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d>
                    <m:r>
                      <m:rPr>
                        <m:sty m:val="p"/>
                      </m:rPr>
                      <a:rPr lang="da-DK" sz="2200" i="0" dirty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da-DK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da-DK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da-DK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da-DK" sz="2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d>
                    <m:f>
                      <m:fPr>
                        <m:ctrlPr>
                          <a:rPr lang="da-DK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a-DK" sz="2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a-DK" sz="22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</m:e>
                        </m:d>
                      </m:den>
                    </m:f>
                    <m:r>
                      <a:rPr lang="da-DK" sz="2200" b="1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a-DK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a-DK" sz="22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acc>
                          </m:e>
                        </m:d>
                      </m:den>
                    </m:f>
                  </m:oMath>
                </a14:m>
                <a:r>
                  <a:rPr lang="en-US" sz="2200" b="1" dirty="0">
                    <a:latin typeface="+mj-lt"/>
                  </a:rPr>
                  <a:t>	</a:t>
                </a:r>
              </a:p>
            </p:txBody>
          </p:sp>
        </mc:Choice>
        <mc:Fallback xmlns="">
          <p:sp>
            <p:nvSpPr>
              <p:cNvPr id="13" name="Rektange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70" y="661092"/>
                <a:ext cx="8410943" cy="2131417"/>
              </a:xfrm>
              <a:prstGeom prst="rect">
                <a:avLst/>
              </a:prstGeom>
              <a:blipFill>
                <a:blip r:embed="rId3"/>
                <a:stretch>
                  <a:fillRect l="-942" t="-1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ktangel 13"/>
              <p:cNvSpPr/>
              <p:nvPr/>
            </p:nvSpPr>
            <p:spPr>
              <a:xfrm>
                <a:off x="280570" y="3314154"/>
                <a:ext cx="10716614" cy="28389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b="1" dirty="0">
                    <a:latin typeface="+mj-lt"/>
                  </a:rPr>
                  <a:t>Ex: </a:t>
                </a:r>
                <a:r>
                  <a:rPr lang="en-US" sz="2200" dirty="0">
                    <a:latin typeface="+mj-lt"/>
                  </a:rPr>
                  <a:t>Given the vector </a:t>
                </a:r>
                <a:r>
                  <a:rPr lang="da-DK" sz="22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da-DK" sz="2200" i="1" dirty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a-DK" sz="22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a-DK" sz="22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a-DK" sz="22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a-DK" sz="2200" i="1" dirty="0">
                    <a:latin typeface="+mj-lt"/>
                    <a:ea typeface="Cambria Math" panose="02040503050406030204" pitchFamily="18" charset="0"/>
                  </a:rPr>
                  <a:t>. </a:t>
                </a:r>
              </a:p>
              <a:p>
                <a:r>
                  <a:rPr lang="da-DK" sz="2200" dirty="0">
                    <a:latin typeface="+mj-lt"/>
                    <a:ea typeface="Cambria Math" panose="02040503050406030204" pitchFamily="18" charset="0"/>
                  </a:rPr>
                  <a:t>The </a:t>
                </a:r>
                <a:r>
                  <a:rPr lang="da-DK" sz="2200" dirty="0" err="1">
                    <a:latin typeface="+mj-lt"/>
                    <a:ea typeface="Cambria Math" panose="02040503050406030204" pitchFamily="18" charset="0"/>
                  </a:rPr>
                  <a:t>projections</a:t>
                </a:r>
                <a:r>
                  <a:rPr lang="da-DK" sz="2200" dirty="0">
                    <a:latin typeface="+mj-lt"/>
                    <a:ea typeface="Cambria Math" panose="02040503050406030204" pitchFamily="18" charset="0"/>
                  </a:rPr>
                  <a:t> in the </a:t>
                </a:r>
                <a:r>
                  <a:rPr lang="da-DK" sz="2200" dirty="0" err="1">
                    <a:latin typeface="+mj-lt"/>
                    <a:ea typeface="Cambria Math" panose="02040503050406030204" pitchFamily="18" charset="0"/>
                  </a:rPr>
                  <a:t>direction</a:t>
                </a:r>
                <a:r>
                  <a:rPr lang="da-DK" sz="2200" dirty="0">
                    <a:latin typeface="+mj-lt"/>
                    <a:ea typeface="Cambria Math" panose="02040503050406030204" pitchFamily="18" charset="0"/>
                  </a:rPr>
                  <a:t> </a:t>
                </a:r>
                <a:r>
                  <a:rPr lang="en-US" sz="2200" dirty="0">
                    <a:latin typeface="+mj-lt"/>
                    <a:ea typeface="Cambria Math" panose="02040503050406030204" pitchFamily="18" charset="0"/>
                  </a:rPr>
                  <a:t>of the unit normal vectors are the components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endParaRPr lang="da-DK" sz="2200" dirty="0">
                  <a:latin typeface="+mj-lt"/>
                  <a:ea typeface="Cambria Math" panose="02040503050406030204" pitchFamily="18" charset="0"/>
                </a:endParaRPr>
              </a:p>
              <a:p>
                <a:endParaRPr lang="da-DK" sz="2200" i="1" dirty="0">
                  <a:latin typeface="+mj-lt"/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2200" dirty="0">
                    <a:latin typeface="+mj-lt"/>
                  </a:rPr>
                  <a:t>Projection in direction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sz="2200" dirty="0">
                    <a:latin typeface="+mj-lt"/>
                  </a:rPr>
                  <a:t>: 		</a:t>
                </a:r>
                <a14:m>
                  <m:oMath xmlns:m="http://schemas.openxmlformats.org/officeDocument/2006/math"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a-DK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a-DK" sz="2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acc>
                          </m:e>
                        </m:d>
                      </m:den>
                    </m:f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a-DK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200" dirty="0">
                  <a:latin typeface="+mj-lt"/>
                </a:endParaRPr>
              </a:p>
              <a:p>
                <a:pPr lvl="1"/>
                <a:r>
                  <a:rPr lang="en-US" sz="2200" dirty="0">
                    <a:latin typeface="+mj-lt"/>
                  </a:rPr>
                  <a:t>Projection in direction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sz="2200" dirty="0">
                    <a:latin typeface="+mj-lt"/>
                  </a:rPr>
                  <a:t>: 		</a:t>
                </a:r>
                <a14:m>
                  <m:oMath xmlns:m="http://schemas.openxmlformats.org/officeDocument/2006/math">
                    <m:r>
                      <a:rPr lang="da-DK" sz="22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da-DK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a-DK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a-DK" sz="22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acc>
                          </m:e>
                        </m:d>
                      </m:den>
                    </m:f>
                    <m:r>
                      <a:rPr lang="da-DK" sz="2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200" dirty="0">
                  <a:latin typeface="+mj-lt"/>
                </a:endParaRPr>
              </a:p>
              <a:p>
                <a:pPr lvl="1"/>
                <a:r>
                  <a:rPr lang="en-US" sz="2200" dirty="0">
                    <a:latin typeface="+mj-lt"/>
                  </a:rPr>
                  <a:t>Projection in direction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sz="2200" dirty="0">
                    <a:latin typeface="+mj-lt"/>
                  </a:rPr>
                  <a:t>: 		</a:t>
                </a:r>
                <a14:m>
                  <m:oMath xmlns:m="http://schemas.openxmlformats.org/officeDocument/2006/math">
                    <m:r>
                      <a:rPr lang="da-DK" sz="22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da-DK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a-DK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a-DK" sz="2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acc>
                          </m:e>
                        </m:d>
                      </m:den>
                    </m:f>
                    <m:r>
                      <a:rPr lang="da-DK" sz="2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200" dirty="0">
                  <a:latin typeface="+mj-lt"/>
                </a:endParaRPr>
              </a:p>
            </p:txBody>
          </p:sp>
        </mc:Choice>
        <mc:Fallback xmlns="">
          <p:sp>
            <p:nvSpPr>
              <p:cNvPr id="14" name="Rektange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70" y="3314154"/>
                <a:ext cx="10716614" cy="2838982"/>
              </a:xfrm>
              <a:prstGeom prst="rect">
                <a:avLst/>
              </a:prstGeom>
              <a:blipFill>
                <a:blip r:embed="rId4"/>
                <a:stretch>
                  <a:fillRect l="-739" t="-2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Billed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5957" y="1328345"/>
            <a:ext cx="4577747" cy="1999788"/>
          </a:xfrm>
          <a:prstGeom prst="rect">
            <a:avLst/>
          </a:prstGeom>
        </p:spPr>
      </p:pic>
      <p:sp>
        <p:nvSpPr>
          <p:cNvPr id="16" name="Rektangel 15"/>
          <p:cNvSpPr/>
          <p:nvPr/>
        </p:nvSpPr>
        <p:spPr>
          <a:xfrm>
            <a:off x="9054130" y="1380114"/>
            <a:ext cx="2385767" cy="1948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kstboks 4"/>
          <p:cNvSpPr txBox="1">
            <a:spLocks noChangeArrowheads="1"/>
          </p:cNvSpPr>
          <p:nvPr/>
        </p:nvSpPr>
        <p:spPr bwMode="auto">
          <a:xfrm rot="16200000">
            <a:off x="10832167" y="5132992"/>
            <a:ext cx="1796359" cy="243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000" dirty="0">
                <a:latin typeface="Times New Roman" pitchFamily="18" charset="0"/>
                <a:cs typeface="Times New Roman" pitchFamily="18" charset="0"/>
              </a:rPr>
              <a:t>K. Bahr: Smart matematik A</a:t>
            </a:r>
          </a:p>
        </p:txBody>
      </p:sp>
    </p:spTree>
    <p:extLst>
      <p:ext uri="{BB962C8B-B14F-4D97-AF65-F5344CB8AC3E}">
        <p14:creationId xmlns:p14="http://schemas.microsoft.com/office/powerpoint/2010/main" val="419118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 animBg="1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da-DK" sz="3200" dirty="0" err="1"/>
              <a:t>Vector</a:t>
            </a:r>
            <a:r>
              <a:rPr lang="da-DK" sz="3200" dirty="0"/>
              <a:t> </a:t>
            </a:r>
            <a:r>
              <a:rPr lang="da-DK" sz="3200" dirty="0" err="1"/>
              <a:t>product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ULH – MPE - AU</a:t>
            </a:r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Tekstboks 4"/>
          <p:cNvSpPr txBox="1">
            <a:spLocks noChangeArrowheads="1"/>
          </p:cNvSpPr>
          <p:nvPr/>
        </p:nvSpPr>
        <p:spPr bwMode="auto">
          <a:xfrm rot="16200000">
            <a:off x="10568419" y="4972996"/>
            <a:ext cx="204282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200" dirty="0">
                <a:latin typeface="Times New Roman" pitchFamily="18" charset="0"/>
                <a:cs typeface="Times New Roman" pitchFamily="18" charset="0"/>
              </a:rPr>
              <a:t>J. Schmiegel: </a:t>
            </a:r>
            <a:r>
              <a:rPr lang="da-DK" sz="1200" dirty="0" err="1">
                <a:latin typeface="Times New Roman" pitchFamily="18" charset="0"/>
                <a:cs typeface="Times New Roman" pitchFamily="18" charset="0"/>
              </a:rPr>
              <a:t>Lecture</a:t>
            </a:r>
            <a:r>
              <a:rPr lang="da-DK" sz="1200" dirty="0">
                <a:latin typeface="Times New Roman" pitchFamily="18" charset="0"/>
                <a:cs typeface="Times New Roman" pitchFamily="18" charset="0"/>
              </a:rPr>
              <a:t> notes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ktangel 13"/>
              <p:cNvSpPr/>
              <p:nvPr/>
            </p:nvSpPr>
            <p:spPr>
              <a:xfrm>
                <a:off x="280570" y="3086484"/>
                <a:ext cx="10716614" cy="5080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a-DK" sz="2200" dirty="0">
                    <a:latin typeface="+mj-lt"/>
                  </a:rPr>
                  <a:t>The </a:t>
                </a:r>
                <a:r>
                  <a:rPr lang="da-DK" sz="2200" b="1" dirty="0" err="1">
                    <a:latin typeface="+mj-lt"/>
                  </a:rPr>
                  <a:t>length</a:t>
                </a:r>
                <a:r>
                  <a:rPr lang="da-DK" sz="2200" dirty="0">
                    <a:latin typeface="+mj-lt"/>
                  </a:rPr>
                  <a:t>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a-DK" sz="2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da-DK" sz="2200" dirty="0">
                    <a:latin typeface="+mj-lt"/>
                  </a:rPr>
                  <a:t> is:	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da-DK" sz="22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2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da-DK" sz="2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da-DK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da-DK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  <m:r>
                      <m:rPr>
                        <m:sty m:val="p"/>
                      </m:rPr>
                      <a:rPr lang="da-DK" sz="2200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m:rPr>
                        <m:sty m:val="p"/>
                      </m:rPr>
                      <a:rPr lang="el-G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sz="2200" dirty="0">
                    <a:latin typeface="+mj-lt"/>
                  </a:rPr>
                  <a:t>  	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da-DK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=∠(</m:t>
                    </m:r>
                    <m:acc>
                      <m:accPr>
                        <m:chr m:val="⃗"/>
                        <m:ctrlPr>
                          <a:rPr lang="da-DK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sz="2200" dirty="0">
                    <a:latin typeface="+mj-lt"/>
                  </a:rPr>
                  <a:t>,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da-DK" sz="22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a-DK" sz="2200" dirty="0">
                  <a:latin typeface="+mj-lt"/>
                </a:endParaRPr>
              </a:p>
            </p:txBody>
          </p:sp>
        </mc:Choice>
        <mc:Fallback xmlns="">
          <p:sp>
            <p:nvSpPr>
              <p:cNvPr id="14" name="Rektange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70" y="3086484"/>
                <a:ext cx="10716614" cy="508088"/>
              </a:xfrm>
              <a:prstGeom prst="rect">
                <a:avLst/>
              </a:prstGeom>
              <a:blipFill>
                <a:blip r:embed="rId2"/>
                <a:stretch>
                  <a:fillRect l="-739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ktangel 9"/>
              <p:cNvSpPr/>
              <p:nvPr/>
            </p:nvSpPr>
            <p:spPr>
              <a:xfrm>
                <a:off x="408586" y="1029014"/>
                <a:ext cx="8410943" cy="19353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b="1" dirty="0">
                    <a:latin typeface="+mj-lt"/>
                  </a:rPr>
                  <a:t>Vector product:</a:t>
                </a:r>
              </a:p>
              <a:p>
                <a:r>
                  <a:rPr lang="en-US" sz="2200" dirty="0">
                    <a:latin typeface="+mj-lt"/>
                  </a:rPr>
                  <a:t>Given the vectors </a:t>
                </a:r>
                <a:r>
                  <a:rPr lang="da-DK" sz="22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da-DK" sz="2200" i="1" dirty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a-DK" sz="22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a-DK" sz="22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a-DK" sz="22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a-DK" sz="2200" dirty="0"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da-DK" sz="22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a-DK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2200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da-DK" sz="22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a-DK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2200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da-DK" sz="22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a-DK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2200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da-DK" sz="22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da-DK" sz="2200" i="1" dirty="0">
                    <a:latin typeface="+mj-lt"/>
                  </a:rPr>
                  <a:t> </a:t>
                </a:r>
              </a:p>
              <a:p>
                <a:r>
                  <a:rPr lang="da-DK" sz="2200" dirty="0">
                    <a:latin typeface="+mj-lt"/>
                    <a:cs typeface="Times New Roman" panose="02020603050405020304" pitchFamily="18" charset="0"/>
                  </a:rPr>
                  <a:t>The </a:t>
                </a:r>
                <a:r>
                  <a:rPr lang="da-DK" sz="2200" dirty="0" err="1">
                    <a:latin typeface="+mj-lt"/>
                    <a:cs typeface="Times New Roman" panose="02020603050405020304" pitchFamily="18" charset="0"/>
                  </a:rPr>
                  <a:t>vector</a:t>
                </a:r>
                <a:r>
                  <a:rPr lang="da-DK" sz="2200" dirty="0">
                    <a:latin typeface="+mj-lt"/>
                    <a:cs typeface="Times New Roman" panose="02020603050405020304" pitchFamily="18" charset="0"/>
                  </a:rPr>
                  <a:t> </a:t>
                </a:r>
                <a:r>
                  <a:rPr lang="da-DK" sz="2200" dirty="0" err="1">
                    <a:latin typeface="+mj-lt"/>
                    <a:cs typeface="Times New Roman" panose="02020603050405020304" pitchFamily="18" charset="0"/>
                  </a:rPr>
                  <a:t>product</a:t>
                </a:r>
                <a:r>
                  <a:rPr lang="da-DK" sz="2200" dirty="0">
                    <a:latin typeface="+mj-lt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a-DK" sz="2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da-DK" sz="2200" dirty="0">
                    <a:latin typeface="+mj-lt"/>
                    <a:cs typeface="Times New Roman" panose="02020603050405020304" pitchFamily="18" charset="0"/>
                  </a:rPr>
                  <a:t> between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a-DK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da-DK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da-DK" sz="2200" dirty="0">
                    <a:latin typeface="+mj-lt"/>
                    <a:cs typeface="Times New Roman" panose="02020603050405020304" pitchFamily="18" charset="0"/>
                  </a:rPr>
                  <a:t> and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a-DK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da-DK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da-DK" sz="2200" dirty="0">
                    <a:latin typeface="+mj-lt"/>
                    <a:cs typeface="Times New Roman" panose="02020603050405020304" pitchFamily="18" charset="0"/>
                  </a:rPr>
                  <a:t> is </a:t>
                </a:r>
                <a:r>
                  <a:rPr lang="da-DK" sz="2200" dirty="0" err="1">
                    <a:latin typeface="+mj-lt"/>
                    <a:cs typeface="Times New Roman" panose="02020603050405020304" pitchFamily="18" charset="0"/>
                  </a:rPr>
                  <a:t>defined</a:t>
                </a:r>
                <a:r>
                  <a:rPr lang="da-DK" sz="2200" dirty="0">
                    <a:latin typeface="+mj-lt"/>
                    <a:cs typeface="Times New Roman" panose="02020603050405020304" pitchFamily="18" charset="0"/>
                  </a:rPr>
                  <a:t> as: 	</a:t>
                </a:r>
              </a:p>
              <a:p>
                <a:endParaRPr lang="da-DK" sz="2200" i="1" dirty="0">
                  <a:latin typeface="+mj-lt"/>
                </a:endParaRPr>
              </a:p>
              <a:p>
                <a:r>
                  <a:rPr lang="da-DK" sz="2200" i="1" dirty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a-DK" sz="22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da-DK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da-DK" sz="22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da-DK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da-DK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a-DK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a-DK" sz="22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a-DK" sz="22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a-DK" sz="22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a-DK" sz="22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a-DK" sz="22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a-DK" sz="2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a-DK" sz="2200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a-DK" sz="2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a-DK" sz="22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a-DK" sz="22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a-DK" sz="2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a-DK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a-DK" sz="2200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a-DK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a-DK" sz="2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a-DK" sz="22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b="1" dirty="0">
                    <a:latin typeface="+mj-lt"/>
                  </a:rPr>
                  <a:t> 	</a:t>
                </a:r>
                <a:endParaRPr lang="en-US" sz="2200" dirty="0">
                  <a:latin typeface="+mj-lt"/>
                </a:endParaRPr>
              </a:p>
            </p:txBody>
          </p:sp>
        </mc:Choice>
        <mc:Fallback xmlns="">
          <p:sp>
            <p:nvSpPr>
              <p:cNvPr id="10" name="Rektange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586" y="1029014"/>
                <a:ext cx="8410943" cy="1935338"/>
              </a:xfrm>
              <a:prstGeom prst="rect">
                <a:avLst/>
              </a:prstGeom>
              <a:blipFill>
                <a:blip r:embed="rId3"/>
                <a:stretch>
                  <a:fillRect l="-942" t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ktangel 11"/>
              <p:cNvSpPr/>
              <p:nvPr/>
            </p:nvSpPr>
            <p:spPr>
              <a:xfrm>
                <a:off x="280570" y="3917327"/>
                <a:ext cx="10716614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a-DK" sz="2200" dirty="0">
                    <a:latin typeface="+mj-lt"/>
                  </a:rPr>
                  <a:t>The </a:t>
                </a:r>
                <a:r>
                  <a:rPr lang="da-DK" sz="2200" b="1" dirty="0" err="1">
                    <a:latin typeface="+mj-lt"/>
                  </a:rPr>
                  <a:t>direction</a:t>
                </a:r>
                <a:r>
                  <a:rPr lang="da-DK" sz="2200" dirty="0">
                    <a:latin typeface="+mj-lt"/>
                  </a:rPr>
                  <a:t>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a-DK" sz="2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da-DK" sz="2200" dirty="0">
                    <a:latin typeface="+mj-lt"/>
                  </a:rPr>
                  <a:t> is:		</a:t>
                </a:r>
                <a:r>
                  <a:rPr lang="da-DK" sz="2200" dirty="0" err="1">
                    <a:latin typeface="+mj-lt"/>
                  </a:rPr>
                  <a:t>follows</a:t>
                </a:r>
                <a:r>
                  <a:rPr lang="da-DK" sz="2200" dirty="0">
                    <a:latin typeface="+mj-lt"/>
                  </a:rPr>
                  <a:t> the right </a:t>
                </a:r>
                <a:r>
                  <a:rPr lang="da-DK" sz="2200" dirty="0" err="1">
                    <a:latin typeface="+mj-lt"/>
                  </a:rPr>
                  <a:t>hand</a:t>
                </a:r>
                <a:r>
                  <a:rPr lang="da-DK" sz="2200" dirty="0">
                    <a:latin typeface="+mj-lt"/>
                  </a:rPr>
                  <a:t> </a:t>
                </a:r>
                <a:r>
                  <a:rPr lang="da-DK" sz="2200" dirty="0" err="1">
                    <a:latin typeface="+mj-lt"/>
                  </a:rPr>
                  <a:t>rule</a:t>
                </a:r>
                <a:endParaRPr lang="en-US" sz="2200" dirty="0">
                  <a:latin typeface="+mj-lt"/>
                </a:endParaRPr>
              </a:p>
            </p:txBody>
          </p:sp>
        </mc:Choice>
        <mc:Fallback xmlns="">
          <p:sp>
            <p:nvSpPr>
              <p:cNvPr id="12" name="Rektange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70" y="3917327"/>
                <a:ext cx="10716614" cy="430887"/>
              </a:xfrm>
              <a:prstGeom prst="rect">
                <a:avLst/>
              </a:prstGeom>
              <a:blipFill>
                <a:blip r:embed="rId4"/>
                <a:stretch>
                  <a:fillRect l="-739" t="-14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Billed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0788" y="4575175"/>
            <a:ext cx="4162425" cy="1781175"/>
          </a:xfrm>
          <a:prstGeom prst="rect">
            <a:avLst/>
          </a:prstGeom>
        </p:spPr>
      </p:pic>
      <p:pic>
        <p:nvPicPr>
          <p:cNvPr id="16" name="Billed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9736" y="4512981"/>
            <a:ext cx="2641664" cy="188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462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da-DK" sz="3200" dirty="0" err="1"/>
              <a:t>Vector</a:t>
            </a:r>
            <a:r>
              <a:rPr lang="da-DK" sz="3200" dirty="0"/>
              <a:t> </a:t>
            </a:r>
            <a:r>
              <a:rPr lang="da-DK" sz="3200" dirty="0" err="1"/>
              <a:t>product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ULH – MPE - AU</a:t>
            </a:r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ktangel 9"/>
              <p:cNvSpPr/>
              <p:nvPr/>
            </p:nvSpPr>
            <p:spPr>
              <a:xfrm>
                <a:off x="280570" y="758571"/>
                <a:ext cx="10664321" cy="40167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b="1" dirty="0">
                    <a:latin typeface="+mj-lt"/>
                  </a:rPr>
                  <a:t>Alternative calculation of the vector product:</a:t>
                </a:r>
              </a:p>
              <a:p>
                <a:r>
                  <a:rPr lang="en-US" sz="2200" dirty="0">
                    <a:latin typeface="+mj-lt"/>
                  </a:rPr>
                  <a:t>Given the vectors </a:t>
                </a:r>
                <a:r>
                  <a:rPr lang="da-DK" sz="22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da-DK" sz="2200" i="1" dirty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a-DK" sz="22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a-DK" sz="22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a-DK" sz="22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a-DK" sz="2200" dirty="0"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da-DK" sz="22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a-DK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2200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da-DK" sz="22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a-DK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2200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da-DK" sz="22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a-DK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sz="2200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da-DK" sz="22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da-DK" sz="2200" i="1" dirty="0">
                    <a:latin typeface="+mj-lt"/>
                  </a:rPr>
                  <a:t> </a:t>
                </a:r>
              </a:p>
              <a:p>
                <a:r>
                  <a:rPr lang="da-DK" sz="2200" dirty="0">
                    <a:latin typeface="+mj-lt"/>
                    <a:cs typeface="Times New Roman" panose="02020603050405020304" pitchFamily="18" charset="0"/>
                  </a:rPr>
                  <a:t>The </a:t>
                </a:r>
                <a:r>
                  <a:rPr lang="da-DK" sz="2200" dirty="0" err="1">
                    <a:latin typeface="+mj-lt"/>
                    <a:cs typeface="Times New Roman" panose="02020603050405020304" pitchFamily="18" charset="0"/>
                  </a:rPr>
                  <a:t>vector</a:t>
                </a:r>
                <a:r>
                  <a:rPr lang="da-DK" sz="2200" dirty="0">
                    <a:latin typeface="+mj-lt"/>
                    <a:cs typeface="Times New Roman" panose="02020603050405020304" pitchFamily="18" charset="0"/>
                  </a:rPr>
                  <a:t> </a:t>
                </a:r>
                <a:r>
                  <a:rPr lang="da-DK" sz="2200" dirty="0" err="1">
                    <a:latin typeface="+mj-lt"/>
                    <a:cs typeface="Times New Roman" panose="02020603050405020304" pitchFamily="18" charset="0"/>
                  </a:rPr>
                  <a:t>product</a:t>
                </a:r>
                <a:r>
                  <a:rPr lang="da-DK" sz="2200" dirty="0">
                    <a:latin typeface="+mj-lt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a-DK" sz="2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da-DK" sz="2200" dirty="0">
                    <a:latin typeface="+mj-lt"/>
                    <a:cs typeface="Times New Roman" panose="02020603050405020304" pitchFamily="18" charset="0"/>
                  </a:rPr>
                  <a:t> between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a-DK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da-DK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da-DK" sz="2200" dirty="0">
                    <a:latin typeface="+mj-lt"/>
                    <a:cs typeface="Times New Roman" panose="02020603050405020304" pitchFamily="18" charset="0"/>
                  </a:rPr>
                  <a:t> and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a-DK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da-DK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da-DK" sz="2200" dirty="0">
                    <a:latin typeface="+mj-lt"/>
                    <a:cs typeface="Times New Roman" panose="02020603050405020304" pitchFamily="18" charset="0"/>
                  </a:rPr>
                  <a:t> is </a:t>
                </a:r>
                <a:r>
                  <a:rPr lang="da-DK" sz="2200" dirty="0" err="1">
                    <a:latin typeface="+mj-lt"/>
                    <a:cs typeface="Times New Roman" panose="02020603050405020304" pitchFamily="18" charset="0"/>
                  </a:rPr>
                  <a:t>defined</a:t>
                </a:r>
                <a:r>
                  <a:rPr lang="da-DK" sz="2200" dirty="0">
                    <a:latin typeface="+mj-lt"/>
                    <a:cs typeface="Times New Roman" panose="02020603050405020304" pitchFamily="18" charset="0"/>
                  </a:rPr>
                  <a:t> as: 	</a:t>
                </a:r>
              </a:p>
              <a:p>
                <a:endParaRPr lang="da-DK" sz="2200" i="1" dirty="0">
                  <a:latin typeface="+mj-lt"/>
                </a:endParaRPr>
              </a:p>
              <a:p>
                <a:r>
                  <a:rPr lang="da-DK" sz="2200" i="1" dirty="0">
                    <a:latin typeface="+mj-lt"/>
                  </a:rPr>
                  <a:t>	</a:t>
                </a:r>
              </a:p>
              <a:p>
                <a:r>
                  <a:rPr lang="da-DK" sz="2200" dirty="0">
                    <a:latin typeface="+mj-lt"/>
                  </a:rPr>
                  <a:t>	 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a-DK" sz="22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da-DK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da-DK" sz="22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da-DK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da-DK" sz="22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da-DK" sz="2200" i="1" dirty="0">
                    <a:latin typeface="+mj-lt"/>
                  </a:rPr>
                  <a:t> </a:t>
                </a:r>
              </a:p>
              <a:p>
                <a:endParaRPr lang="da-DK" sz="2200" i="1" dirty="0">
                  <a:latin typeface="+mj-lt"/>
                  <a:ea typeface="Cambria Math" panose="02040503050406030204" pitchFamily="18" charset="0"/>
                </a:endParaRPr>
              </a:p>
              <a:p>
                <a:endParaRPr lang="da-DK" sz="2200" i="1" dirty="0">
                  <a:latin typeface="+mj-lt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da-DK" sz="22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a-DK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sSub>
                        <m:sSubPr>
                          <m:ctrlPr>
                            <a:rPr lang="da-DK" sz="2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2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a-DK" sz="22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a-DK" sz="2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da-DK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2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a-DK" sz="22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da-DK" sz="22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a-DK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2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a-DK" sz="22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da-DK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2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a-DK" sz="22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a-DK" sz="2200" b="0" i="1" dirty="0" smtClean="0">
                          <a:latin typeface="Cambria Math" panose="02040503050406030204" pitchFamily="18" charset="0"/>
                        </a:rPr>
                        <m:t>)−</m:t>
                      </m:r>
                      <m:acc>
                        <m:accPr>
                          <m:chr m:val="⃗"/>
                          <m:ctrlPr>
                            <a:rPr lang="da-DK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a-DK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da-DK" sz="2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a-DK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2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a-DK" sz="2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da-DK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2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a-DK" sz="22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da-DK" sz="22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a-DK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2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a-DK" sz="22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da-DK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2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a-DK" sz="22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a-DK" sz="2200" b="0" i="1" dirty="0" smtClean="0">
                          <a:latin typeface="Cambria Math" panose="02040503050406030204" pitchFamily="18" charset="0"/>
                        </a:rPr>
                        <m:t>)+</m:t>
                      </m:r>
                      <m:acc>
                        <m:accPr>
                          <m:chr m:val="⃗"/>
                          <m:ctrlPr>
                            <a:rPr lang="da-DK" sz="2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a-DK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r>
                        <a:rPr lang="da-DK" sz="2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a-DK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2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a-DK" sz="2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da-DK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2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a-DK" sz="2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a-DK" sz="2200" i="1" dirty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a-DK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2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a-DK" sz="2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da-DK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2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a-DK" sz="2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a-DK" sz="2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a-DK" sz="2200" b="0" i="1" dirty="0">
                  <a:latin typeface="+mj-lt"/>
                </a:endParaRPr>
              </a:p>
              <a:p>
                <a:r>
                  <a:rPr lang="da-DK" sz="2200" b="0" dirty="0">
                    <a:latin typeface="+mj-lt"/>
                  </a:rPr>
                  <a:t>  </a:t>
                </a:r>
              </a:p>
              <a:p>
                <a:r>
                  <a:rPr lang="da-DK" sz="2200" b="0" dirty="0">
                    <a:latin typeface="+mj-lt"/>
                  </a:rPr>
                  <a:t>		        </a:t>
                </a:r>
                <a14:m>
                  <m:oMath xmlns:m="http://schemas.openxmlformats.org/officeDocument/2006/math">
                    <m:r>
                      <a:rPr lang="da-DK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a-DK" sz="2200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a-DK" sz="2200" b="1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a-DK" sz="2200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a-DK" sz="2200" b="1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a-DK" sz="2200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a-DK" sz="22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da-DK" sz="2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b="1" dirty="0">
                    <a:latin typeface="+mj-lt"/>
                  </a:rPr>
                  <a:t>	</a:t>
                </a:r>
                <a:endParaRPr lang="en-US" sz="2200" dirty="0">
                  <a:latin typeface="+mj-lt"/>
                </a:endParaRPr>
              </a:p>
            </p:txBody>
          </p:sp>
        </mc:Choice>
        <mc:Fallback xmlns="">
          <p:sp>
            <p:nvSpPr>
              <p:cNvPr id="10" name="Rektange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70" y="758571"/>
                <a:ext cx="10664321" cy="4016741"/>
              </a:xfrm>
              <a:prstGeom prst="rect">
                <a:avLst/>
              </a:prstGeom>
              <a:blipFill>
                <a:blip r:embed="rId2"/>
                <a:stretch>
                  <a:fillRect l="-743" t="-910" b="-1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Billed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642" y="2016489"/>
            <a:ext cx="5103758" cy="14641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ktangel 6"/>
              <p:cNvSpPr/>
              <p:nvPr/>
            </p:nvSpPr>
            <p:spPr>
              <a:xfrm>
                <a:off x="7554452" y="1065412"/>
                <a:ext cx="4452053" cy="4456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latin typeface="+mj-lt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da-DK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acc>
                    <m:r>
                      <a:rPr lang="da-DK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=(1,0,0)</m:t>
                    </m:r>
                  </m:oMath>
                </a14:m>
                <a:r>
                  <a:rPr lang="da-DK" sz="2000" dirty="0">
                    <a:latin typeface="+mj-lt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da-DK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acc>
                    <m:r>
                      <a:rPr lang="da-DK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=(0,1,0)</m:t>
                    </m:r>
                  </m:oMath>
                </a14:m>
                <a:r>
                  <a:rPr lang="da-DK" sz="2000" dirty="0">
                    <a:latin typeface="+mj-lt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da-DK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acc>
                    <m:r>
                      <a:rPr lang="da-DK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=(0,0,1)</m:t>
                    </m:r>
                  </m:oMath>
                </a14:m>
                <a:endParaRPr lang="da-DK" sz="2000" dirty="0"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ktange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4452" y="1065412"/>
                <a:ext cx="4452053" cy="445635"/>
              </a:xfrm>
              <a:prstGeom prst="rect">
                <a:avLst/>
              </a:prstGeom>
              <a:blipFill>
                <a:blip r:embed="rId4"/>
                <a:stretch>
                  <a:fillRect t="-15068" b="-24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ktangel 14"/>
              <p:cNvSpPr/>
              <p:nvPr/>
            </p:nvSpPr>
            <p:spPr>
              <a:xfrm>
                <a:off x="280570" y="4919472"/>
                <a:ext cx="11238985" cy="16320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b="1" dirty="0">
                    <a:latin typeface="+mj-lt"/>
                  </a:rPr>
                  <a:t>Rules:</a:t>
                </a:r>
              </a:p>
              <a:p>
                <a:r>
                  <a:rPr lang="en-US" sz="2200" dirty="0">
                    <a:latin typeface="+mj-lt"/>
                  </a:rPr>
                  <a:t>Given the vectors </a:t>
                </a:r>
                <a:r>
                  <a:rPr lang="da-DK" sz="22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da-DK" sz="2200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da-DK" sz="2200" i="1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</m:oMath>
                </a14:m>
                <a:r>
                  <a:rPr lang="da-DK" sz="2200" i="1" dirty="0">
                    <a:latin typeface="+mj-lt"/>
                  </a:rPr>
                  <a:t> </a:t>
                </a:r>
                <a:r>
                  <a:rPr lang="da-DK" sz="2200" dirty="0">
                    <a:latin typeface="+mj-lt"/>
                  </a:rPr>
                  <a:t>and </a:t>
                </a:r>
                <a:r>
                  <a:rPr lang="da-DK" sz="2200" dirty="0" err="1">
                    <a:latin typeface="+mj-lt"/>
                  </a:rPr>
                  <a:t>any</a:t>
                </a:r>
                <a:r>
                  <a:rPr lang="da-DK" sz="2200" dirty="0">
                    <a:latin typeface="+mj-lt"/>
                  </a:rPr>
                  <a:t> </a:t>
                </a:r>
                <a:r>
                  <a:rPr lang="da-DK" sz="2200" dirty="0" err="1">
                    <a:latin typeface="+mj-lt"/>
                  </a:rPr>
                  <a:t>scalar</a:t>
                </a:r>
                <a:r>
                  <a:rPr lang="da-DK" sz="2200" dirty="0">
                    <a:latin typeface="+mj-lt"/>
                  </a:rPr>
                  <a:t> </a:t>
                </a:r>
                <a:r>
                  <a:rPr lang="da-DK" sz="2200" i="1" dirty="0">
                    <a:latin typeface="+mj-lt"/>
                  </a:rPr>
                  <a:t>q: 	         </a:t>
                </a:r>
                <a14:m>
                  <m:oMath xmlns:m="http://schemas.openxmlformats.org/officeDocument/2006/math">
                    <m:r>
                      <a:rPr lang="da-DK" sz="22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a-DK" sz="2200" b="0" i="1" dirty="0" smtClean="0">
                        <a:latin typeface="Cambria Math" panose="02040503050406030204" pitchFamily="18" charset="0"/>
                      </a:rPr>
                      <m:t>𝑞</m:t>
                    </m:r>
                    <m:acc>
                      <m:accPr>
                        <m:chr m:val="⃗"/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da-DK" sz="22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da-DK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da-DK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a-DK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da-DK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da-DK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da-DK" sz="22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da-DK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da-DK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da-DK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a-DK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acc>
                      <m:accPr>
                        <m:chr m:val="⃗"/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da-DK" sz="22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a-DK" sz="2200" i="1" dirty="0">
                  <a:latin typeface="+mj-lt"/>
                </a:endParaRPr>
              </a:p>
              <a:p>
                <a:r>
                  <a:rPr lang="da-DK" sz="2200" i="1" dirty="0">
                    <a:latin typeface="+mj-lt"/>
                  </a:rPr>
                  <a:t>						     </a:t>
                </a:r>
                <a:r>
                  <a:rPr lang="da-DK" sz="2200" dirty="0">
                    <a:latin typeface="+mj-lt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da-DK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da-DK" sz="22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da-DK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da-DK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da-DK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da-DK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da-DK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</m:oMath>
                </a14:m>
                <a:r>
                  <a:rPr lang="da-DK" sz="2200" i="1" dirty="0">
                    <a:latin typeface="+mj-lt"/>
                  </a:rPr>
                  <a:t>										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a-DK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4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da-DK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da-DK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4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da-DK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a-DK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da-DK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da-DK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da-DK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endParaRPr lang="da-DK" sz="24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15" name="Rektange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70" y="4919472"/>
                <a:ext cx="11238985" cy="1632050"/>
              </a:xfrm>
              <a:prstGeom prst="rect">
                <a:avLst/>
              </a:prstGeom>
              <a:blipFill>
                <a:blip r:embed="rId5"/>
                <a:stretch>
                  <a:fillRect l="-705" t="-2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96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pe 22"/>
          <p:cNvGrpSpPr/>
          <p:nvPr/>
        </p:nvGrpSpPr>
        <p:grpSpPr>
          <a:xfrm>
            <a:off x="9294154" y="1366426"/>
            <a:ext cx="2631256" cy="1712799"/>
            <a:chOff x="9283782" y="1280974"/>
            <a:chExt cx="2631256" cy="1712799"/>
          </a:xfrm>
        </p:grpSpPr>
        <p:grpSp>
          <p:nvGrpSpPr>
            <p:cNvPr id="16" name="Gruppe 15"/>
            <p:cNvGrpSpPr/>
            <p:nvPr/>
          </p:nvGrpSpPr>
          <p:grpSpPr>
            <a:xfrm>
              <a:off x="9283782" y="1280974"/>
              <a:ext cx="2631256" cy="1712799"/>
              <a:chOff x="9103756" y="1332405"/>
              <a:chExt cx="2631256" cy="1712799"/>
            </a:xfrm>
          </p:grpSpPr>
          <p:pic>
            <p:nvPicPr>
              <p:cNvPr id="6" name="Billede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103756" y="1332405"/>
                <a:ext cx="2631256" cy="1712799"/>
              </a:xfrm>
              <a:prstGeom prst="rect">
                <a:avLst/>
              </a:prstGeom>
            </p:spPr>
          </p:pic>
          <p:cxnSp>
            <p:nvCxnSpPr>
              <p:cNvPr id="11" name="Lige pilforbindelse 10"/>
              <p:cNvCxnSpPr/>
              <p:nvPr/>
            </p:nvCxnSpPr>
            <p:spPr>
              <a:xfrm flipV="1">
                <a:off x="9406650" y="1688156"/>
                <a:ext cx="19456" cy="1083576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kstfelt 13"/>
                <p:cNvSpPr txBox="1"/>
                <p:nvPr/>
              </p:nvSpPr>
              <p:spPr>
                <a:xfrm>
                  <a:off x="9381062" y="1700360"/>
                  <a:ext cx="19588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kstfelt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1062" y="1700360"/>
                  <a:ext cx="195886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8125" t="-46667" r="-100000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7" name="Billed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8276" y="4036576"/>
            <a:ext cx="2881951" cy="245770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da-DK" sz="3200" dirty="0" err="1"/>
              <a:t>Vector</a:t>
            </a:r>
            <a:r>
              <a:rPr lang="da-DK" sz="3200" dirty="0"/>
              <a:t> </a:t>
            </a:r>
            <a:r>
              <a:rPr lang="da-DK" sz="3200" dirty="0" err="1"/>
              <a:t>product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ULH – MPE - AU</a:t>
            </a:r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9" name="Tekstboks 4"/>
          <p:cNvSpPr txBox="1">
            <a:spLocks noChangeArrowheads="1"/>
          </p:cNvSpPr>
          <p:nvPr/>
        </p:nvSpPr>
        <p:spPr bwMode="auto">
          <a:xfrm rot="16200000">
            <a:off x="10814194" y="1936543"/>
            <a:ext cx="222243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200" dirty="0">
                <a:latin typeface="Times New Roman" pitchFamily="18" charset="0"/>
                <a:cs typeface="Times New Roman" pitchFamily="18" charset="0"/>
              </a:rPr>
              <a:t>J. Schmiegel: </a:t>
            </a:r>
            <a:r>
              <a:rPr lang="da-DK" sz="1200" dirty="0" err="1">
                <a:latin typeface="Times New Roman" pitchFamily="18" charset="0"/>
                <a:cs typeface="Times New Roman" pitchFamily="18" charset="0"/>
              </a:rPr>
              <a:t>Lecture</a:t>
            </a:r>
            <a:r>
              <a:rPr lang="da-DK" sz="1200" dirty="0">
                <a:latin typeface="Times New Roman" pitchFamily="18" charset="0"/>
                <a:cs typeface="Times New Roman" pitchFamily="18" charset="0"/>
              </a:rPr>
              <a:t> notes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ktangel 9"/>
              <p:cNvSpPr/>
              <p:nvPr/>
            </p:nvSpPr>
            <p:spPr>
              <a:xfrm>
                <a:off x="248352" y="1060374"/>
                <a:ext cx="9960899" cy="18544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b="1" dirty="0">
                    <a:latin typeface="+mj-lt"/>
                  </a:rPr>
                  <a:t>Geometric interpretation of vector product:</a:t>
                </a:r>
              </a:p>
              <a:p>
                <a:r>
                  <a:rPr lang="en-US" sz="2200" dirty="0">
                    <a:latin typeface="+mj-lt"/>
                  </a:rPr>
                  <a:t>Given the vectors </a:t>
                </a:r>
                <a:r>
                  <a:rPr lang="da-DK" sz="22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da-DK" sz="2200" dirty="0"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da-DK" sz="2200" i="1" dirty="0">
                    <a:latin typeface="+mj-lt"/>
                  </a:rPr>
                  <a:t> </a:t>
                </a:r>
                <a:r>
                  <a:rPr lang="da-DK" sz="2200" dirty="0">
                    <a:latin typeface="+mj-lt"/>
                  </a:rPr>
                  <a:t>and t</a:t>
                </a:r>
                <a:r>
                  <a:rPr lang="da-DK" sz="2200" dirty="0">
                    <a:latin typeface="+mj-lt"/>
                    <a:cs typeface="Times New Roman" panose="02020603050405020304" pitchFamily="18" charset="0"/>
                  </a:rPr>
                  <a:t>he </a:t>
                </a:r>
                <a:r>
                  <a:rPr lang="da-DK" sz="2200" dirty="0" err="1">
                    <a:latin typeface="+mj-lt"/>
                    <a:cs typeface="Times New Roman" panose="02020603050405020304" pitchFamily="18" charset="0"/>
                  </a:rPr>
                  <a:t>vector</a:t>
                </a:r>
                <a:r>
                  <a:rPr lang="da-DK" sz="2200" dirty="0">
                    <a:latin typeface="+mj-lt"/>
                    <a:cs typeface="Times New Roman" panose="02020603050405020304" pitchFamily="18" charset="0"/>
                  </a:rPr>
                  <a:t> </a:t>
                </a:r>
                <a:r>
                  <a:rPr lang="da-DK" sz="2200" dirty="0" err="1">
                    <a:latin typeface="+mj-lt"/>
                    <a:cs typeface="Times New Roman" panose="02020603050405020304" pitchFamily="18" charset="0"/>
                  </a:rPr>
                  <a:t>product</a:t>
                </a:r>
                <a:r>
                  <a:rPr lang="da-DK" sz="2200" dirty="0">
                    <a:latin typeface="+mj-lt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a-DK" sz="22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da-DK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da-DK" sz="22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da-DK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da-DK" sz="2200" b="0" dirty="0">
                    <a:latin typeface="+mj-lt"/>
                  </a:rPr>
                  <a:t>: </a:t>
                </a:r>
              </a:p>
              <a:p>
                <a:endParaRPr lang="da-DK" sz="2200" dirty="0">
                  <a:latin typeface="+mj-lt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da-DK" sz="22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2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</m:oMath>
                </a14:m>
                <a:r>
                  <a:rPr lang="da-DK" sz="2200" dirty="0">
                    <a:latin typeface="+mj-lt"/>
                  </a:rPr>
                  <a:t> </a:t>
                </a:r>
                <a:r>
                  <a:rPr lang="en-US" sz="2200" dirty="0">
                    <a:latin typeface="+mj-lt"/>
                  </a:rPr>
                  <a:t>equals the area of the parallelogram spanned by the 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da-DK" sz="2200" dirty="0"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endParaRPr lang="en-US" sz="2200" b="1" dirty="0">
                  <a:latin typeface="+mj-lt"/>
                </a:endParaRPr>
              </a:p>
              <a:p>
                <a:r>
                  <a:rPr lang="en-US" sz="2000" b="1" dirty="0">
                    <a:latin typeface="+mj-lt"/>
                  </a:rPr>
                  <a:t>	</a:t>
                </a:r>
                <a:endParaRPr lang="en-U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10" name="Rektange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52" y="1060374"/>
                <a:ext cx="9960899" cy="1854482"/>
              </a:xfrm>
              <a:prstGeom prst="rect">
                <a:avLst/>
              </a:prstGeom>
              <a:blipFill>
                <a:blip r:embed="rId5"/>
                <a:stretch>
                  <a:fillRect l="-796" t="-2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ktangel 12"/>
              <p:cNvSpPr/>
              <p:nvPr/>
            </p:nvSpPr>
            <p:spPr>
              <a:xfrm>
                <a:off x="248353" y="3220968"/>
                <a:ext cx="11537248" cy="17851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b="1" dirty="0">
                    <a:latin typeface="+mj-lt"/>
                  </a:rPr>
                  <a:t>Ex.: </a:t>
                </a:r>
              </a:p>
              <a:p>
                <a:r>
                  <a:rPr lang="en-US" sz="2200" dirty="0">
                    <a:latin typeface="+mj-lt"/>
                  </a:rPr>
                  <a:t>We consider a rotating body with angular velocity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acc>
                  </m:oMath>
                </a14:m>
                <a:r>
                  <a:rPr lang="en-US" sz="2200" dirty="0">
                    <a:latin typeface="+mj-lt"/>
                  </a:rPr>
                  <a:t> . The velocity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2200" dirty="0">
                    <a:latin typeface="+mj-lt"/>
                  </a:rPr>
                  <a:t> of the point </a:t>
                </a:r>
                <a:r>
                  <a:rPr lang="en-US" sz="2200" i="1" dirty="0">
                    <a:latin typeface="+mj-lt"/>
                  </a:rPr>
                  <a:t>P</a:t>
                </a:r>
                <a:r>
                  <a:rPr lang="en-US" sz="2200" dirty="0">
                    <a:latin typeface="+mj-lt"/>
                  </a:rPr>
                  <a:t> (</a:t>
                </a:r>
                <a:r>
                  <a:rPr lang="en-US" sz="2200" i="1" dirty="0">
                    <a:latin typeface="+mj-lt"/>
                  </a:rPr>
                  <a:t>x</a:t>
                </a:r>
                <a:r>
                  <a:rPr lang="en-US" sz="2200" dirty="0">
                    <a:latin typeface="+mj-lt"/>
                  </a:rPr>
                  <a:t>, </a:t>
                </a:r>
                <a:r>
                  <a:rPr lang="en-US" sz="2200" i="1" dirty="0">
                    <a:latin typeface="+mj-lt"/>
                  </a:rPr>
                  <a:t>y</a:t>
                </a:r>
                <a:r>
                  <a:rPr lang="en-US" sz="2200" dirty="0">
                    <a:latin typeface="+mj-lt"/>
                  </a:rPr>
                  <a:t>, </a:t>
                </a:r>
                <a:r>
                  <a:rPr lang="en-US" sz="2200" i="1" dirty="0">
                    <a:latin typeface="+mj-lt"/>
                  </a:rPr>
                  <a:t>z</a:t>
                </a:r>
                <a:r>
                  <a:rPr lang="en-US" sz="2200" dirty="0">
                    <a:latin typeface="+mj-lt"/>
                  </a:rPr>
                  <a:t>) on the rotating body is given by the vector product</a:t>
                </a:r>
              </a:p>
              <a:p>
                <a:endParaRPr lang="da-DK" sz="2200" dirty="0">
                  <a:latin typeface="+mj-lt"/>
                </a:endParaRPr>
              </a:p>
              <a:p>
                <a:r>
                  <a:rPr lang="da-DK" sz="2200" dirty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da-DK" sz="2200" i="1" dirty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da-DK" sz="22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acc>
                    <m:r>
                      <a:rPr lang="da-DK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sz="2200" dirty="0">
                    <a:latin typeface="+mj-lt"/>
                  </a:rPr>
                  <a:t> 		where	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da-DK" sz="2200" b="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da-DK" sz="22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a-DK" sz="22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a-DK" sz="22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a-DK" sz="22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a-DK" sz="2200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da-DK" sz="22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>
                  <a:latin typeface="+mj-lt"/>
                </a:endParaRPr>
              </a:p>
            </p:txBody>
          </p:sp>
        </mc:Choice>
        <mc:Fallback xmlns="">
          <p:sp>
            <p:nvSpPr>
              <p:cNvPr id="13" name="Rektange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53" y="3220968"/>
                <a:ext cx="11537248" cy="1785104"/>
              </a:xfrm>
              <a:prstGeom prst="rect">
                <a:avLst/>
              </a:prstGeom>
              <a:blipFill>
                <a:blip r:embed="rId6"/>
                <a:stretch>
                  <a:fillRect l="-687" t="-2048" b="-6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kstboks 4"/>
          <p:cNvSpPr txBox="1">
            <a:spLocks noChangeArrowheads="1"/>
          </p:cNvSpPr>
          <p:nvPr/>
        </p:nvSpPr>
        <p:spPr bwMode="auto">
          <a:xfrm rot="16200000">
            <a:off x="10920616" y="4721603"/>
            <a:ext cx="200958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200" dirty="0">
                <a:latin typeface="Times New Roman" pitchFamily="18" charset="0"/>
                <a:cs typeface="Times New Roman" pitchFamily="18" charset="0"/>
              </a:rPr>
              <a:t>J. Schmiegel: </a:t>
            </a:r>
            <a:r>
              <a:rPr lang="da-DK" sz="1200" dirty="0" err="1">
                <a:latin typeface="Times New Roman" pitchFamily="18" charset="0"/>
                <a:cs typeface="Times New Roman" pitchFamily="18" charset="0"/>
              </a:rPr>
              <a:t>Lecture</a:t>
            </a:r>
            <a:r>
              <a:rPr lang="da-DK" sz="1200" dirty="0">
                <a:latin typeface="Times New Roman" pitchFamily="18" charset="0"/>
                <a:cs typeface="Times New Roman" pitchFamily="18" charset="0"/>
              </a:rPr>
              <a:t> notes</a:t>
            </a:r>
          </a:p>
        </p:txBody>
      </p:sp>
    </p:spTree>
    <p:extLst>
      <p:ext uri="{BB962C8B-B14F-4D97-AF65-F5344CB8AC3E}">
        <p14:creationId xmlns:p14="http://schemas.microsoft.com/office/powerpoint/2010/main" val="83290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le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9272" y="3030913"/>
            <a:ext cx="2638425" cy="207645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da-DK" sz="3200" dirty="0"/>
              <a:t>Position </a:t>
            </a:r>
            <a:r>
              <a:rPr lang="da-DK" sz="3200" dirty="0" err="1"/>
              <a:t>vector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ULH – MPE - AU</a:t>
            </a:r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ktangel 9"/>
              <p:cNvSpPr/>
              <p:nvPr/>
            </p:nvSpPr>
            <p:spPr>
              <a:xfrm>
                <a:off x="330525" y="933023"/>
                <a:ext cx="11023275" cy="14465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b="1" dirty="0">
                    <a:latin typeface="+mj-lt"/>
                  </a:rPr>
                  <a:t>Definition:</a:t>
                </a:r>
              </a:p>
              <a:p>
                <a:r>
                  <a:rPr lang="en-US" sz="2200" dirty="0">
                    <a:latin typeface="+mj-lt"/>
                  </a:rPr>
                  <a:t>In the three dimensional space, using a </a:t>
                </a:r>
                <a:r>
                  <a:rPr lang="en-US" sz="2200" dirty="0" err="1">
                    <a:latin typeface="+mj-lt"/>
                  </a:rPr>
                  <a:t>cartesian</a:t>
                </a:r>
                <a:r>
                  <a:rPr lang="en-US" sz="2200" dirty="0">
                    <a:latin typeface="+mj-lt"/>
                  </a:rPr>
                  <a:t> coordinate system </a:t>
                </a:r>
                <a:r>
                  <a:rPr lang="en-US" sz="2200" b="1" dirty="0">
                    <a:latin typeface="+mj-lt"/>
                  </a:rPr>
                  <a:t>a </a:t>
                </a:r>
                <a:r>
                  <a:rPr lang="da-DK" sz="2200" b="1" dirty="0">
                    <a:latin typeface="+mj-lt"/>
                  </a:rPr>
                  <a:t>position </a:t>
                </a:r>
                <a:r>
                  <a:rPr lang="da-DK" sz="2200" b="1" dirty="0" err="1">
                    <a:latin typeface="+mj-lt"/>
                  </a:rPr>
                  <a:t>vector</a:t>
                </a:r>
                <a:r>
                  <a:rPr lang="da-DK" sz="2200" b="1" dirty="0">
                    <a:latin typeface="+mj-lt"/>
                  </a:rPr>
                  <a:t>  </a:t>
                </a:r>
              </a:p>
              <a:p>
                <a:r>
                  <a:rPr lang="da-DK" sz="2200" dirty="0">
                    <a:latin typeface="+mj-lt"/>
                  </a:rPr>
                  <a:t>is a </a:t>
                </a:r>
                <a:r>
                  <a:rPr lang="da-DK" sz="2200" dirty="0" err="1">
                    <a:latin typeface="+mj-lt"/>
                  </a:rPr>
                  <a:t>vector</a:t>
                </a:r>
                <a:r>
                  <a:rPr lang="da-DK" sz="22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a-DK" sz="2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a-DK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da-DK" sz="2200" dirty="0">
                    <a:latin typeface="+mj-lt"/>
                  </a:rPr>
                  <a:t> that </a:t>
                </a:r>
                <a:r>
                  <a:rPr lang="da-DK" sz="2200" dirty="0" err="1">
                    <a:latin typeface="+mj-lt"/>
                  </a:rPr>
                  <a:t>represents</a:t>
                </a:r>
                <a:r>
                  <a:rPr lang="da-DK" sz="2200" dirty="0">
                    <a:latin typeface="+mj-lt"/>
                  </a:rPr>
                  <a:t> the position of a point </a:t>
                </a:r>
                <a:r>
                  <a:rPr lang="da-DK" sz="2200" i="1" dirty="0">
                    <a:latin typeface="+mj-lt"/>
                  </a:rPr>
                  <a:t>P</a:t>
                </a:r>
                <a:r>
                  <a:rPr lang="da-DK" sz="2200" dirty="0">
                    <a:latin typeface="+mj-lt"/>
                  </a:rPr>
                  <a:t>(</a:t>
                </a:r>
                <a:r>
                  <a:rPr lang="da-DK" sz="2200" i="1" dirty="0" err="1">
                    <a:latin typeface="+mj-lt"/>
                  </a:rPr>
                  <a:t>x,y,z</a:t>
                </a:r>
                <a:r>
                  <a:rPr lang="da-DK" sz="2200" dirty="0">
                    <a:latin typeface="+mj-lt"/>
                  </a:rPr>
                  <a:t>) in relation to the </a:t>
                </a:r>
                <a:r>
                  <a:rPr lang="da-DK" sz="2200" dirty="0" err="1">
                    <a:latin typeface="+mj-lt"/>
                  </a:rPr>
                  <a:t>origin</a:t>
                </a:r>
                <a:r>
                  <a:rPr lang="da-DK" sz="2200" dirty="0">
                    <a:latin typeface="+mj-lt"/>
                  </a:rPr>
                  <a:t>.</a:t>
                </a:r>
                <a:r>
                  <a:rPr lang="en-US" sz="2200" b="1" dirty="0">
                    <a:latin typeface="+mj-lt"/>
                  </a:rPr>
                  <a:t>	</a:t>
                </a:r>
                <a:endParaRPr lang="en-US" sz="2200" dirty="0">
                  <a:latin typeface="+mj-lt"/>
                </a:endParaRPr>
              </a:p>
            </p:txBody>
          </p:sp>
        </mc:Choice>
        <mc:Fallback xmlns="">
          <p:sp>
            <p:nvSpPr>
              <p:cNvPr id="10" name="Rektange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25" y="933023"/>
                <a:ext cx="11023275" cy="1446550"/>
              </a:xfrm>
              <a:prstGeom prst="rect">
                <a:avLst/>
              </a:prstGeom>
              <a:blipFill>
                <a:blip r:embed="rId3"/>
                <a:stretch>
                  <a:fillRect l="-719" t="-29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6497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8836" y="226580"/>
            <a:ext cx="10734964" cy="1115837"/>
          </a:xfrm>
        </p:spPr>
        <p:txBody>
          <a:bodyPr>
            <a:normAutofit/>
          </a:bodyPr>
          <a:lstStyle/>
          <a:p>
            <a:pPr marL="0" indent="0" algn="ctr"/>
            <a:r>
              <a:rPr lang="da-DK" dirty="0">
                <a:latin typeface="+mj-lt"/>
              </a:rPr>
              <a:t>Schedule</a:t>
            </a:r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ULH – MPE - AU</a:t>
            </a:r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Pladsholder til tekst 2"/>
          <p:cNvSpPr txBox="1">
            <a:spLocks/>
          </p:cNvSpPr>
          <p:nvPr/>
        </p:nvSpPr>
        <p:spPr>
          <a:xfrm>
            <a:off x="728517" y="1455725"/>
            <a:ext cx="10964130" cy="4787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3200" dirty="0" err="1">
                <a:latin typeface="+mj-lt"/>
              </a:rPr>
              <a:t>Teaching</a:t>
            </a:r>
            <a:r>
              <a:rPr lang="da-DK" sz="3200" dirty="0">
                <a:latin typeface="+mj-lt"/>
              </a:rPr>
              <a:t> </a:t>
            </a:r>
            <a:r>
              <a:rPr lang="da-DK" sz="3200" dirty="0" err="1">
                <a:latin typeface="+mj-lt"/>
              </a:rPr>
              <a:t>takes</a:t>
            </a:r>
            <a:r>
              <a:rPr lang="da-DK" sz="3200" dirty="0">
                <a:latin typeface="+mj-lt"/>
              </a:rPr>
              <a:t> </a:t>
            </a:r>
            <a:r>
              <a:rPr lang="da-DK" sz="3200" dirty="0" err="1">
                <a:latin typeface="+mj-lt"/>
              </a:rPr>
              <a:t>place</a:t>
            </a:r>
            <a:r>
              <a:rPr lang="da-DK" sz="3200" dirty="0">
                <a:latin typeface="+mj-lt"/>
              </a:rPr>
              <a:t>:</a:t>
            </a:r>
          </a:p>
          <a:p>
            <a:pPr marL="0" indent="0">
              <a:buNone/>
            </a:pPr>
            <a:endParaRPr lang="da-DK" sz="3200" dirty="0">
              <a:latin typeface="+mj-lt"/>
            </a:endParaRPr>
          </a:p>
          <a:p>
            <a:pPr marL="0" indent="0">
              <a:buNone/>
            </a:pPr>
            <a:r>
              <a:rPr lang="da-DK" sz="3200" dirty="0" err="1">
                <a:latin typeface="+mj-lt"/>
              </a:rPr>
              <a:t>Wednesdays</a:t>
            </a:r>
            <a:r>
              <a:rPr lang="da-DK" sz="3200" dirty="0">
                <a:latin typeface="+mj-lt"/>
              </a:rPr>
              <a:t> 8:00 – 09:45  and  10:15 – 12:00, </a:t>
            </a:r>
            <a:r>
              <a:rPr lang="da-DK" sz="3200" dirty="0" err="1">
                <a:latin typeface="+mj-lt"/>
              </a:rPr>
              <a:t>except</a:t>
            </a:r>
            <a:r>
              <a:rPr lang="da-DK" sz="3200" dirty="0">
                <a:latin typeface="+mj-lt"/>
              </a:rPr>
              <a:t> </a:t>
            </a:r>
            <a:r>
              <a:rPr lang="da-DK" sz="3200" dirty="0" err="1">
                <a:latin typeface="+mj-lt"/>
              </a:rPr>
              <a:t>week</a:t>
            </a:r>
            <a:r>
              <a:rPr lang="da-DK" sz="3200" dirty="0">
                <a:latin typeface="+mj-lt"/>
              </a:rPr>
              <a:t> 13</a:t>
            </a:r>
          </a:p>
          <a:p>
            <a:pPr marL="0" indent="0">
              <a:buNone/>
            </a:pPr>
            <a:endParaRPr lang="da-DK" sz="3200" dirty="0">
              <a:latin typeface="+mj-lt"/>
            </a:endParaRPr>
          </a:p>
          <a:p>
            <a:pPr marL="0" indent="0">
              <a:buNone/>
            </a:pPr>
            <a:r>
              <a:rPr lang="da-DK" sz="3200" dirty="0">
                <a:latin typeface="+mj-lt"/>
              </a:rPr>
              <a:t>In </a:t>
            </a:r>
            <a:r>
              <a:rPr lang="da-DK" sz="3200" dirty="0" err="1">
                <a:latin typeface="+mj-lt"/>
              </a:rPr>
              <a:t>weeks</a:t>
            </a:r>
            <a:r>
              <a:rPr lang="da-DK" sz="3200" dirty="0">
                <a:latin typeface="+mj-lt"/>
              </a:rPr>
              <a:t>:	        5 – 12  and  14 – 19</a:t>
            </a:r>
          </a:p>
          <a:p>
            <a:pPr marL="0" indent="0">
              <a:buNone/>
            </a:pPr>
            <a:endParaRPr lang="da-DK" sz="3200" dirty="0">
              <a:latin typeface="+mj-lt"/>
            </a:endParaRPr>
          </a:p>
          <a:p>
            <a:pPr marL="0" indent="0">
              <a:buNone/>
            </a:pPr>
            <a:r>
              <a:rPr lang="da-DK" sz="3200" dirty="0" err="1">
                <a:latin typeface="+mj-lt"/>
              </a:rPr>
              <a:t>Usually</a:t>
            </a:r>
            <a:r>
              <a:rPr lang="da-DK" sz="3200" dirty="0">
                <a:latin typeface="+mj-lt"/>
              </a:rPr>
              <a:t> in  </a:t>
            </a:r>
            <a:r>
              <a:rPr lang="da-DK" sz="3200" dirty="0" err="1">
                <a:latin typeface="+mj-lt"/>
              </a:rPr>
              <a:t>building</a:t>
            </a:r>
            <a:r>
              <a:rPr lang="da-DK" sz="3200" dirty="0">
                <a:latin typeface="+mj-lt"/>
              </a:rPr>
              <a:t> 5125, </a:t>
            </a:r>
            <a:r>
              <a:rPr lang="da-DK" sz="3200" dirty="0" err="1">
                <a:latin typeface="+mj-lt"/>
              </a:rPr>
              <a:t>room</a:t>
            </a:r>
            <a:r>
              <a:rPr lang="da-DK" sz="3200">
                <a:latin typeface="+mj-lt"/>
              </a:rPr>
              <a:t> 408, Finlandsgade 22</a:t>
            </a:r>
            <a:endParaRPr lang="da-DK" sz="3200" dirty="0">
              <a:latin typeface="+mj-lt"/>
            </a:endParaRPr>
          </a:p>
          <a:p>
            <a:pPr marL="0" indent="0">
              <a:buNone/>
            </a:pPr>
            <a:endParaRPr lang="da-DK" sz="3200" dirty="0">
              <a:latin typeface="+mj-lt"/>
            </a:endParaRPr>
          </a:p>
          <a:p>
            <a:pPr marL="0" indent="0">
              <a:buNone/>
            </a:pPr>
            <a:endParaRPr lang="da-DK" dirty="0">
              <a:latin typeface="+mj-lt"/>
            </a:endParaRPr>
          </a:p>
          <a:p>
            <a:pPr marL="0" indent="0">
              <a:buNone/>
            </a:pP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86207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da-DK" sz="3200" dirty="0" err="1"/>
              <a:t>Vector</a:t>
            </a:r>
            <a:r>
              <a:rPr lang="da-DK" sz="3200" dirty="0"/>
              <a:t> </a:t>
            </a:r>
            <a:r>
              <a:rPr lang="da-DK" sz="3200" dirty="0" err="1"/>
              <a:t>functions</a:t>
            </a:r>
            <a:r>
              <a:rPr lang="da-DK" sz="3200" dirty="0"/>
              <a:t> and </a:t>
            </a:r>
            <a:r>
              <a:rPr lang="da-DK" sz="3200" dirty="0" err="1"/>
              <a:t>scalar</a:t>
            </a:r>
            <a:r>
              <a:rPr lang="da-DK" sz="3200" dirty="0"/>
              <a:t> </a:t>
            </a:r>
            <a:r>
              <a:rPr lang="da-DK" sz="3200" dirty="0" err="1"/>
              <a:t>functions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ULH – MPE - AU</a:t>
            </a:r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20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ktangel 9"/>
              <p:cNvSpPr/>
              <p:nvPr/>
            </p:nvSpPr>
            <p:spPr>
              <a:xfrm>
                <a:off x="330525" y="933023"/>
                <a:ext cx="10086221" cy="38600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b="1" dirty="0">
                    <a:latin typeface="+mj-lt"/>
                  </a:rPr>
                  <a:t>Definition:</a:t>
                </a:r>
              </a:p>
              <a:p>
                <a:endParaRPr lang="en-US" sz="2200" b="1" dirty="0">
                  <a:latin typeface="+mj-lt"/>
                </a:endParaRPr>
              </a:p>
              <a:p>
                <a:r>
                  <a:rPr lang="en-US" sz="2200" dirty="0">
                    <a:latin typeface="+mj-lt"/>
                  </a:rPr>
                  <a:t>A </a:t>
                </a:r>
                <a:r>
                  <a:rPr lang="en-US" sz="2200" b="1" dirty="0">
                    <a:latin typeface="+mj-lt"/>
                  </a:rPr>
                  <a:t>vector ﬁeld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latin typeface="+mj-lt"/>
                  </a:rPr>
                  <a:t> is a function that associates a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2200" dirty="0">
                    <a:latin typeface="+mj-lt"/>
                  </a:rPr>
                  <a:t> to each point </a:t>
                </a:r>
                <a:r>
                  <a:rPr lang="en-US" sz="2200" i="1" dirty="0">
                    <a:latin typeface="+mj-lt"/>
                  </a:rPr>
                  <a:t>P</a:t>
                </a:r>
                <a:r>
                  <a:rPr lang="en-US" sz="2200" dirty="0">
                    <a:latin typeface="+mj-lt"/>
                  </a:rPr>
                  <a:t>(</a:t>
                </a:r>
                <a:r>
                  <a:rPr lang="en-US" sz="2200" i="1" dirty="0">
                    <a:latin typeface="+mj-lt"/>
                  </a:rPr>
                  <a:t>x</a:t>
                </a:r>
                <a:r>
                  <a:rPr lang="en-US" sz="2200" dirty="0">
                    <a:latin typeface="+mj-lt"/>
                  </a:rPr>
                  <a:t>, </a:t>
                </a:r>
                <a:r>
                  <a:rPr lang="en-US" sz="2200" i="1" dirty="0">
                    <a:latin typeface="+mj-lt"/>
                  </a:rPr>
                  <a:t>y</a:t>
                </a:r>
                <a:r>
                  <a:rPr lang="en-US" sz="2200" dirty="0">
                    <a:latin typeface="+mj-lt"/>
                  </a:rPr>
                  <a:t>, </a:t>
                </a:r>
                <a:r>
                  <a:rPr lang="en-US" sz="2200" i="1" dirty="0">
                    <a:latin typeface="+mj-lt"/>
                  </a:rPr>
                  <a:t>z</a:t>
                </a:r>
                <a:r>
                  <a:rPr lang="en-US" sz="2200" dirty="0">
                    <a:latin typeface="+mj-lt"/>
                  </a:rPr>
                  <a:t>).</a:t>
                </a:r>
              </a:p>
              <a:p>
                <a:endParaRPr lang="en-US" sz="2200" b="1" dirty="0">
                  <a:latin typeface="+mj-lt"/>
                </a:endParaRPr>
              </a:p>
              <a:p>
                <a:endParaRPr lang="en-US" sz="2200" b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a-DK" sz="2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d>
                        <m:dPr>
                          <m:ctrlPr>
                            <a:rPr lang="da-DK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2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da-DK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da-DK" sz="2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a-DK" sz="2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d>
                        <m:dPr>
                          <m:ctrlPr>
                            <a:rPr lang="da-DK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a-DK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a-DK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da-DK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a-DK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da-DK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da-DK" sz="2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a-DK" sz="2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d>
                        <m:dPr>
                          <m:ctrlPr>
                            <a:rPr lang="da-DK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da-DK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sz="2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  <m:r>
                        <a:rPr lang="da-DK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a-DK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a-DK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2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a-DK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da-DK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da-DK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a-DK" sz="22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</m:d>
                          <m:r>
                            <a:rPr lang="da-DK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a-DK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2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a-DK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da-DK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da-DK" sz="2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a-DK" sz="22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</m:d>
                          <m:r>
                            <a:rPr lang="da-DK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a-DK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2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a-DK" sz="2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da-DK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da-DK" sz="2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a-DK" sz="22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da-DK" sz="2200" b="0" i="1" dirty="0">
                  <a:latin typeface="+mj-lt"/>
                </a:endParaRPr>
              </a:p>
              <a:p>
                <a:r>
                  <a:rPr lang="da-DK" sz="2200" dirty="0">
                    <a:latin typeface="+mj-lt"/>
                  </a:rPr>
                  <a:t>			</a:t>
                </a:r>
              </a:p>
              <a:p>
                <a:r>
                  <a:rPr lang="da-DK" sz="2200" dirty="0">
                    <a:latin typeface="+mj-lt"/>
                  </a:rPr>
                  <a:t>			</a:t>
                </a:r>
                <a14:m>
                  <m:oMath xmlns:m="http://schemas.openxmlformats.org/officeDocument/2006/math">
                    <m:r>
                      <a:rPr lang="da-DK" sz="2200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da-DK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da-DK" sz="2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da-DK" sz="2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)=(</m:t>
                    </m:r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da-DK" sz="2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da-DK" sz="2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da-DK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b="1" dirty="0">
                  <a:latin typeface="+mj-lt"/>
                </a:endParaRPr>
              </a:p>
              <a:p>
                <a:endParaRPr lang="en-US" sz="2200" b="1" dirty="0">
                  <a:latin typeface="+mj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200" dirty="0">
                    <a:latin typeface="+mj-lt"/>
                  </a:rPr>
                  <a:t> are the components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endParaRPr lang="en-US" sz="2200" dirty="0">
                  <a:latin typeface="+mj-lt"/>
                </a:endParaRPr>
              </a:p>
              <a:p>
                <a:endParaRPr lang="en-US" sz="2200" dirty="0">
                  <a:latin typeface="+mj-lt"/>
                </a:endParaRPr>
              </a:p>
            </p:txBody>
          </p:sp>
        </mc:Choice>
        <mc:Fallback xmlns="">
          <p:sp>
            <p:nvSpPr>
              <p:cNvPr id="10" name="Rektange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25" y="933023"/>
                <a:ext cx="10086221" cy="3860031"/>
              </a:xfrm>
              <a:prstGeom prst="rect">
                <a:avLst/>
              </a:prstGeom>
              <a:blipFill>
                <a:blip r:embed="rId2"/>
                <a:stretch>
                  <a:fillRect l="-785" t="-1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9462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da-DK" sz="3200" dirty="0" err="1"/>
              <a:t>Vector</a:t>
            </a:r>
            <a:r>
              <a:rPr lang="da-DK" sz="3200" dirty="0"/>
              <a:t> </a:t>
            </a:r>
            <a:r>
              <a:rPr lang="da-DK" sz="3200" dirty="0" err="1"/>
              <a:t>functions</a:t>
            </a:r>
            <a:r>
              <a:rPr lang="da-DK" sz="3200" dirty="0"/>
              <a:t> and </a:t>
            </a:r>
            <a:r>
              <a:rPr lang="da-DK" sz="3200" dirty="0" err="1"/>
              <a:t>scalar</a:t>
            </a:r>
            <a:r>
              <a:rPr lang="da-DK" sz="3200" dirty="0"/>
              <a:t> </a:t>
            </a:r>
            <a:r>
              <a:rPr lang="da-DK" sz="3200" dirty="0" err="1"/>
              <a:t>functions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ULH – MPE - AU</a:t>
            </a:r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0" name="Rektangel 9"/>
          <p:cNvSpPr/>
          <p:nvPr/>
        </p:nvSpPr>
        <p:spPr>
          <a:xfrm>
            <a:off x="330525" y="933023"/>
            <a:ext cx="962902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latin typeface="+mj-lt"/>
              </a:rPr>
              <a:t>Ex of vector fields</a:t>
            </a:r>
            <a:r>
              <a:rPr lang="en-US" sz="2000" b="1" dirty="0">
                <a:latin typeface="+mj-lt"/>
              </a:rPr>
              <a:t>:</a:t>
            </a:r>
          </a:p>
        </p:txBody>
      </p:sp>
      <p:sp>
        <p:nvSpPr>
          <p:cNvPr id="17" name="Tekstfelt 16"/>
          <p:cNvSpPr txBox="1"/>
          <p:nvPr/>
        </p:nvSpPr>
        <p:spPr>
          <a:xfrm flipH="1">
            <a:off x="66893" y="3242734"/>
            <a:ext cx="3862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>
                <a:latin typeface="+mj-lt"/>
              </a:rPr>
              <a:t>Field of tangent </a:t>
            </a:r>
            <a:r>
              <a:rPr lang="da-DK" sz="2000" dirty="0" err="1">
                <a:latin typeface="+mj-lt"/>
              </a:rPr>
              <a:t>vectors</a:t>
            </a:r>
            <a:r>
              <a:rPr lang="da-DK" sz="2000" dirty="0">
                <a:latin typeface="+mj-lt"/>
              </a:rPr>
              <a:t> of a </a:t>
            </a:r>
            <a:r>
              <a:rPr lang="da-DK" sz="2000" dirty="0" err="1">
                <a:latin typeface="+mj-lt"/>
              </a:rPr>
              <a:t>curve</a:t>
            </a:r>
            <a:endParaRPr lang="da-DK" sz="2000" dirty="0">
              <a:latin typeface="+mj-lt"/>
            </a:endParaRPr>
          </a:p>
        </p:txBody>
      </p:sp>
      <p:pic>
        <p:nvPicPr>
          <p:cNvPr id="15" name="Billed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0801" y="4328134"/>
            <a:ext cx="2098745" cy="2210778"/>
          </a:xfrm>
          <a:prstGeom prst="rect">
            <a:avLst/>
          </a:prstGeom>
        </p:spPr>
      </p:pic>
      <p:sp>
        <p:nvSpPr>
          <p:cNvPr id="20" name="Tekstfelt 19"/>
          <p:cNvSpPr txBox="1"/>
          <p:nvPr/>
        </p:nvSpPr>
        <p:spPr>
          <a:xfrm flipH="1">
            <a:off x="5003284" y="3306030"/>
            <a:ext cx="4301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>
                <a:latin typeface="+mj-lt"/>
              </a:rPr>
              <a:t>Field of normal </a:t>
            </a:r>
            <a:r>
              <a:rPr lang="da-DK" sz="2000" dirty="0" err="1">
                <a:latin typeface="+mj-lt"/>
              </a:rPr>
              <a:t>vectors</a:t>
            </a:r>
            <a:r>
              <a:rPr lang="da-DK" sz="2000" dirty="0">
                <a:latin typeface="+mj-lt"/>
              </a:rPr>
              <a:t> of a </a:t>
            </a:r>
            <a:r>
              <a:rPr lang="da-DK" sz="2000" dirty="0" err="1">
                <a:latin typeface="+mj-lt"/>
              </a:rPr>
              <a:t>surface</a:t>
            </a:r>
            <a:endParaRPr lang="da-DK" sz="20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ktangel 5"/>
              <p:cNvSpPr/>
              <p:nvPr/>
            </p:nvSpPr>
            <p:spPr>
              <a:xfrm>
                <a:off x="280570" y="4817736"/>
                <a:ext cx="7123031" cy="14465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latin typeface="+mj-lt"/>
                  </a:rPr>
                  <a:t>The velocity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2200" dirty="0">
                    <a:latin typeface="+mj-lt"/>
                  </a:rPr>
                  <a:t> of a point </a:t>
                </a:r>
                <a:r>
                  <a:rPr lang="en-US" sz="2200" i="1" dirty="0">
                    <a:latin typeface="+mj-lt"/>
                  </a:rPr>
                  <a:t>P</a:t>
                </a:r>
                <a:r>
                  <a:rPr lang="en-US" sz="2200" dirty="0">
                    <a:latin typeface="+mj-lt"/>
                  </a:rPr>
                  <a:t> (</a:t>
                </a:r>
                <a:r>
                  <a:rPr lang="en-US" sz="2200" i="1" dirty="0">
                    <a:latin typeface="+mj-lt"/>
                  </a:rPr>
                  <a:t>x</a:t>
                </a:r>
                <a:r>
                  <a:rPr lang="en-US" sz="2200" dirty="0">
                    <a:latin typeface="+mj-lt"/>
                  </a:rPr>
                  <a:t>, </a:t>
                </a:r>
                <a:r>
                  <a:rPr lang="en-US" sz="2200" i="1" dirty="0">
                    <a:latin typeface="+mj-lt"/>
                  </a:rPr>
                  <a:t>y</a:t>
                </a:r>
                <a:r>
                  <a:rPr lang="en-US" sz="2200" dirty="0">
                    <a:latin typeface="+mj-lt"/>
                  </a:rPr>
                  <a:t>, </a:t>
                </a:r>
                <a:r>
                  <a:rPr lang="en-US" sz="2200" i="1" dirty="0">
                    <a:latin typeface="+mj-lt"/>
                  </a:rPr>
                  <a:t>z</a:t>
                </a:r>
                <a:r>
                  <a:rPr lang="en-US" sz="2200" dirty="0">
                    <a:latin typeface="+mj-lt"/>
                  </a:rPr>
                  <a:t>) at position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da-DK" sz="2200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da-DK" sz="22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a-DK" sz="22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da-DK" sz="22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a-DK" sz="22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da-DK" sz="22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da-DK" sz="22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>
                  <a:latin typeface="+mj-lt"/>
                </a:endParaRPr>
              </a:p>
              <a:p>
                <a:r>
                  <a:rPr lang="en-US" sz="2200" dirty="0">
                    <a:latin typeface="+mj-lt"/>
                  </a:rPr>
                  <a:t>on a rotating body is given as:</a:t>
                </a:r>
              </a:p>
              <a:p>
                <a:endParaRPr lang="en-US" sz="2200" dirty="0">
                  <a:latin typeface="+mj-lt"/>
                </a:endParaRPr>
              </a:p>
              <a:p>
                <a:r>
                  <a:rPr lang="en-US" sz="22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da-DK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a-DK" sz="2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a-DK" sz="2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da-DK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da-DK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2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da-DK" sz="2200" i="1" dirty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acc>
                    <m:r>
                      <a:rPr lang="da-DK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da-DK" sz="2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endParaRPr lang="en-US" sz="2200" dirty="0">
                  <a:latin typeface="+mj-lt"/>
                </a:endParaRPr>
              </a:p>
            </p:txBody>
          </p:sp>
        </mc:Choice>
        <mc:Fallback xmlns="">
          <p:sp>
            <p:nvSpPr>
              <p:cNvPr id="6" name="Rektange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70" y="4817736"/>
                <a:ext cx="7123031" cy="1446550"/>
              </a:xfrm>
              <a:prstGeom prst="rect">
                <a:avLst/>
              </a:prstGeom>
              <a:blipFill>
                <a:blip r:embed="rId3"/>
                <a:stretch>
                  <a:fillRect l="-1112" t="-4202" b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kstboks 4"/>
          <p:cNvSpPr txBox="1">
            <a:spLocks noChangeArrowheads="1"/>
          </p:cNvSpPr>
          <p:nvPr/>
        </p:nvSpPr>
        <p:spPr bwMode="auto">
          <a:xfrm rot="16200000">
            <a:off x="10746274" y="5178522"/>
            <a:ext cx="207865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200" dirty="0">
                <a:latin typeface="Times New Roman" pitchFamily="18" charset="0"/>
                <a:cs typeface="Times New Roman" pitchFamily="18" charset="0"/>
              </a:rPr>
              <a:t>J. Schmiegel: </a:t>
            </a:r>
            <a:r>
              <a:rPr lang="da-DK" sz="1200" dirty="0" err="1">
                <a:latin typeface="Times New Roman" pitchFamily="18" charset="0"/>
                <a:cs typeface="Times New Roman" pitchFamily="18" charset="0"/>
              </a:rPr>
              <a:t>Lecture</a:t>
            </a:r>
            <a:r>
              <a:rPr lang="da-DK" sz="1200" dirty="0">
                <a:latin typeface="Times New Roman" pitchFamily="18" charset="0"/>
                <a:cs typeface="Times New Roman" pitchFamily="18" charset="0"/>
              </a:rPr>
              <a:t> notes</a:t>
            </a:r>
          </a:p>
        </p:txBody>
      </p:sp>
      <p:sp>
        <p:nvSpPr>
          <p:cNvPr id="16" name="Tekstboks 4"/>
          <p:cNvSpPr txBox="1">
            <a:spLocks noChangeArrowheads="1"/>
          </p:cNvSpPr>
          <p:nvPr/>
        </p:nvSpPr>
        <p:spPr bwMode="auto">
          <a:xfrm rot="16200000">
            <a:off x="10063537" y="2188477"/>
            <a:ext cx="335751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200" dirty="0">
                <a:latin typeface="Times New Roman" pitchFamily="18" charset="0"/>
                <a:cs typeface="Times New Roman" pitchFamily="18" charset="0"/>
              </a:rPr>
              <a:t>E. </a:t>
            </a:r>
            <a:r>
              <a:rPr lang="da-DK" sz="1200" dirty="0" err="1">
                <a:latin typeface="Times New Roman" pitchFamily="18" charset="0"/>
                <a:cs typeface="Times New Roman" pitchFamily="18" charset="0"/>
              </a:rPr>
              <a:t>Kreyszig</a:t>
            </a:r>
            <a:r>
              <a:rPr lang="da-DK" sz="1200" dirty="0">
                <a:latin typeface="Times New Roman" pitchFamily="18" charset="0"/>
                <a:cs typeface="Times New Roman" pitchFamily="18" charset="0"/>
              </a:rPr>
              <a:t>: Advanced </a:t>
            </a:r>
            <a:r>
              <a:rPr lang="da-DK" sz="1200" dirty="0" err="1">
                <a:latin typeface="Times New Roman" pitchFamily="18" charset="0"/>
                <a:cs typeface="Times New Roman" pitchFamily="18" charset="0"/>
              </a:rPr>
              <a:t>Engeneering</a:t>
            </a:r>
            <a:r>
              <a:rPr lang="da-DK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a-DK" sz="1200" dirty="0" err="1">
                <a:latin typeface="Times New Roman" pitchFamily="18" charset="0"/>
                <a:cs typeface="Times New Roman" pitchFamily="18" charset="0"/>
              </a:rPr>
              <a:t>Mathematics</a:t>
            </a:r>
            <a:endParaRPr lang="da-DK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Billed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570" y="1438918"/>
            <a:ext cx="2466975" cy="1524000"/>
          </a:xfrm>
          <a:prstGeom prst="rect">
            <a:avLst/>
          </a:prstGeom>
        </p:spPr>
      </p:pic>
      <p:pic>
        <p:nvPicPr>
          <p:cNvPr id="12" name="Billed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0661" y="1393608"/>
            <a:ext cx="2995931" cy="160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000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da-DK" sz="3200" dirty="0" err="1"/>
              <a:t>Vector</a:t>
            </a:r>
            <a:r>
              <a:rPr lang="da-DK" sz="3200" dirty="0"/>
              <a:t> </a:t>
            </a:r>
            <a:r>
              <a:rPr lang="da-DK" sz="3200" dirty="0" err="1"/>
              <a:t>functions</a:t>
            </a:r>
            <a:r>
              <a:rPr lang="da-DK" sz="3200" dirty="0"/>
              <a:t> and </a:t>
            </a:r>
            <a:r>
              <a:rPr lang="da-DK" sz="3200" dirty="0" err="1"/>
              <a:t>scalar</a:t>
            </a:r>
            <a:r>
              <a:rPr lang="da-DK" sz="3200" dirty="0"/>
              <a:t> </a:t>
            </a:r>
            <a:r>
              <a:rPr lang="da-DK" sz="3200" dirty="0" err="1"/>
              <a:t>functions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ULH – MPE - AU</a:t>
            </a:r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22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ktangel 9"/>
              <p:cNvSpPr/>
              <p:nvPr/>
            </p:nvSpPr>
            <p:spPr>
              <a:xfrm>
                <a:off x="74141" y="933023"/>
                <a:ext cx="11711459" cy="21961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b="1" dirty="0">
                    <a:latin typeface="+mj-lt"/>
                  </a:rPr>
                  <a:t>Definition:</a:t>
                </a:r>
              </a:p>
              <a:p>
                <a:endParaRPr lang="en-US" sz="2200" b="1" dirty="0">
                  <a:latin typeface="+mj-lt"/>
                </a:endParaRPr>
              </a:p>
              <a:p>
                <a:r>
                  <a:rPr lang="en-US" sz="2200" dirty="0">
                    <a:latin typeface="+mj-lt"/>
                  </a:rPr>
                  <a:t>A </a:t>
                </a:r>
                <a:r>
                  <a:rPr lang="en-US" sz="2200" b="1" dirty="0">
                    <a:latin typeface="+mj-lt"/>
                  </a:rPr>
                  <a:t>scalar field</a:t>
                </a:r>
                <a:r>
                  <a:rPr lang="en-US" sz="2200" dirty="0">
                    <a:latin typeface="+mj-lt"/>
                  </a:rPr>
                  <a:t> is a function that associate a scalar </a:t>
                </a:r>
                <a:r>
                  <a:rPr lang="en-US" sz="2200" i="1" dirty="0">
                    <a:latin typeface="+mj-lt"/>
                  </a:rPr>
                  <a:t>f </a:t>
                </a:r>
                <a:r>
                  <a:rPr lang="en-US" sz="2200" dirty="0">
                    <a:latin typeface="+mj-lt"/>
                  </a:rPr>
                  <a:t>to each point </a:t>
                </a:r>
                <a:r>
                  <a:rPr lang="en-US" sz="2200" i="1" dirty="0">
                    <a:latin typeface="+mj-lt"/>
                  </a:rPr>
                  <a:t>P</a:t>
                </a:r>
                <a:r>
                  <a:rPr lang="en-US" sz="2200" dirty="0">
                    <a:latin typeface="+mj-lt"/>
                  </a:rPr>
                  <a:t>(</a:t>
                </a:r>
                <a:r>
                  <a:rPr lang="en-US" sz="2200" i="1" dirty="0" err="1">
                    <a:latin typeface="+mj-lt"/>
                  </a:rPr>
                  <a:t>x,y,z</a:t>
                </a:r>
                <a:r>
                  <a:rPr lang="en-US" sz="2200" dirty="0">
                    <a:latin typeface="+mj-lt"/>
                  </a:rPr>
                  <a:t>)</a:t>
                </a:r>
                <a:r>
                  <a:rPr lang="en-US" sz="2200" i="1" dirty="0">
                    <a:latin typeface="+mj-lt"/>
                  </a:rPr>
                  <a:t> </a:t>
                </a:r>
                <a:r>
                  <a:rPr lang="en-US" sz="2200" dirty="0">
                    <a:latin typeface="+mj-lt"/>
                  </a:rPr>
                  <a:t>with a position vector</a:t>
                </a:r>
              </a:p>
              <a:p>
                <a:r>
                  <a:rPr lang="en-US" sz="2200" b="1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latin typeface="+mj-lt"/>
                  </a:rPr>
                  <a:t> </a:t>
                </a:r>
              </a:p>
              <a:p>
                <a:r>
                  <a:rPr lang="en-US" sz="2200" dirty="0"/>
                  <a:t>	</a:t>
                </a:r>
              </a:p>
              <a:p>
                <a:r>
                  <a:rPr lang="en-US" sz="2200" dirty="0"/>
                  <a:t>				</a:t>
                </a:r>
                <a14:m>
                  <m:oMath xmlns:m="http://schemas.openxmlformats.org/officeDocument/2006/math"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a-DK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a-DK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da-DK" sz="2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>
                  <a:latin typeface="+mj-lt"/>
                </a:endParaRPr>
              </a:p>
            </p:txBody>
          </p:sp>
        </mc:Choice>
        <mc:Fallback xmlns="">
          <p:sp>
            <p:nvSpPr>
              <p:cNvPr id="10" name="Rektange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1" y="933023"/>
                <a:ext cx="11711459" cy="2196179"/>
              </a:xfrm>
              <a:prstGeom prst="rect">
                <a:avLst/>
              </a:prstGeom>
              <a:blipFill>
                <a:blip r:embed="rId2"/>
                <a:stretch>
                  <a:fillRect l="-677" t="-1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ktangel 7"/>
              <p:cNvSpPr/>
              <p:nvPr/>
            </p:nvSpPr>
            <p:spPr>
              <a:xfrm>
                <a:off x="264461" y="3035128"/>
                <a:ext cx="11537248" cy="18565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b="1" dirty="0">
                    <a:latin typeface="+mj-lt"/>
                  </a:rPr>
                  <a:t>Ex.: </a:t>
                </a:r>
              </a:p>
              <a:p>
                <a:r>
                  <a:rPr lang="en-US" sz="2200" dirty="0">
                    <a:latin typeface="+mj-lt"/>
                  </a:rPr>
                  <a:t>The distance </a:t>
                </a:r>
                <a14:m>
                  <m:oMath xmlns:m="http://schemas.openxmlformats.org/officeDocument/2006/math">
                    <m:r>
                      <a:rPr lang="da-DK" sz="2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sz="2200" dirty="0">
                    <a:latin typeface="+mj-lt"/>
                  </a:rPr>
                  <a:t> between the point </a:t>
                </a:r>
                <a:r>
                  <a:rPr lang="en-US" sz="2200" i="1" dirty="0">
                    <a:latin typeface="+mj-lt"/>
                  </a:rPr>
                  <a:t>P</a:t>
                </a:r>
                <a:r>
                  <a:rPr lang="en-US" sz="2200" dirty="0">
                    <a:latin typeface="+mj-lt"/>
                  </a:rPr>
                  <a:t>(</a:t>
                </a:r>
                <a:r>
                  <a:rPr lang="en-US" sz="2200" i="1" dirty="0" err="1">
                    <a:latin typeface="+mj-lt"/>
                  </a:rPr>
                  <a:t>x,y,z</a:t>
                </a:r>
                <a:r>
                  <a:rPr lang="en-US" sz="2200" dirty="0">
                    <a:latin typeface="+mj-lt"/>
                  </a:rPr>
                  <a:t>) and a ﬁxed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a-DK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latin typeface="+mj-lt"/>
                  </a:rPr>
                  <a:t> is a scalar field</a:t>
                </a:r>
              </a:p>
              <a:p>
                <a:endParaRPr lang="en-US" sz="22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22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a-DK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2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da-DK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a-DK" sz="22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a-DK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da-DK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sz="2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  <m:r>
                        <a:rPr lang="da-DK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a-DK" sz="22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a-DK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a-DK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a-DK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da-DK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a-DK" sz="22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da-DK" sz="2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da-DK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sz="2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da-DK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a-DK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a-DK" sz="22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da-DK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da-DK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da-DK" sz="22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da-DK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a-DK" sz="2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a-DK" sz="22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a-DK" sz="22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a-DK" sz="2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22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a-DK" sz="22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a-DK" sz="2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a-DK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a-DK" sz="22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a-DK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a-DK" sz="2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a-DK" sz="22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da-DK" sz="22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a-DK" sz="2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22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da-DK" sz="22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a-DK" sz="2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a-DK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a-DK" sz="22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a-DK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a-DK" sz="2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a-DK" sz="2200" b="0" i="1" dirty="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da-DK" sz="22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a-DK" sz="2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sz="2200" i="1" dirty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da-DK" sz="22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a-DK" sz="2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da-DK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200" dirty="0">
                  <a:latin typeface="+mj-lt"/>
                </a:endParaRPr>
              </a:p>
              <a:p>
                <a:endParaRPr lang="en-US" sz="2200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Rektange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61" y="3035128"/>
                <a:ext cx="11537248" cy="1856534"/>
              </a:xfrm>
              <a:prstGeom prst="rect">
                <a:avLst/>
              </a:prstGeom>
              <a:blipFill>
                <a:blip r:embed="rId3"/>
                <a:stretch>
                  <a:fillRect l="-687" t="-2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Billed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9066" y="4837434"/>
            <a:ext cx="2525930" cy="1518915"/>
          </a:xfrm>
          <a:prstGeom prst="rect">
            <a:avLst/>
          </a:prstGeom>
        </p:spPr>
      </p:pic>
      <p:sp>
        <p:nvSpPr>
          <p:cNvPr id="11" name="Tekstboks 4"/>
          <p:cNvSpPr txBox="1">
            <a:spLocks noChangeArrowheads="1"/>
          </p:cNvSpPr>
          <p:nvPr/>
        </p:nvSpPr>
        <p:spPr bwMode="auto">
          <a:xfrm rot="16200000">
            <a:off x="10792634" y="5361085"/>
            <a:ext cx="207865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200" dirty="0">
                <a:latin typeface="Times New Roman" pitchFamily="18" charset="0"/>
                <a:cs typeface="Times New Roman" pitchFamily="18" charset="0"/>
              </a:rPr>
              <a:t>J. Schmiegel: </a:t>
            </a:r>
            <a:r>
              <a:rPr lang="da-DK" sz="1200" dirty="0" err="1">
                <a:latin typeface="Times New Roman" pitchFamily="18" charset="0"/>
                <a:cs typeface="Times New Roman" pitchFamily="18" charset="0"/>
              </a:rPr>
              <a:t>Lecture</a:t>
            </a:r>
            <a:r>
              <a:rPr lang="da-DK" sz="1200" dirty="0">
                <a:latin typeface="Times New Roman" pitchFamily="18" charset="0"/>
                <a:cs typeface="Times New Roman" pitchFamily="18" charset="0"/>
              </a:rPr>
              <a:t> notes</a:t>
            </a:r>
          </a:p>
        </p:txBody>
      </p:sp>
    </p:spTree>
    <p:extLst>
      <p:ext uri="{BB962C8B-B14F-4D97-AF65-F5344CB8AC3E}">
        <p14:creationId xmlns:p14="http://schemas.microsoft.com/office/powerpoint/2010/main" val="17331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lede 8">
            <a:extLst>
              <a:ext uri="{FF2B5EF4-FFF2-40B4-BE49-F238E27FC236}">
                <a16:creationId xmlns:a16="http://schemas.microsoft.com/office/drawing/2014/main" id="{4F28E8C5-F3C9-A12B-2AAF-09FA340FA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869" y="4586326"/>
            <a:ext cx="3829438" cy="213514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da-DK" sz="3200" dirty="0" err="1"/>
              <a:t>Vector</a:t>
            </a:r>
            <a:r>
              <a:rPr lang="da-DK" sz="3200" dirty="0"/>
              <a:t> </a:t>
            </a:r>
            <a:r>
              <a:rPr lang="da-DK" sz="3200" dirty="0" err="1"/>
              <a:t>functions</a:t>
            </a:r>
            <a:r>
              <a:rPr lang="da-DK" sz="3200" dirty="0"/>
              <a:t> and </a:t>
            </a:r>
            <a:r>
              <a:rPr lang="da-DK" sz="3200" dirty="0" err="1"/>
              <a:t>scalar</a:t>
            </a:r>
            <a:r>
              <a:rPr lang="da-DK" sz="3200" dirty="0"/>
              <a:t> </a:t>
            </a:r>
            <a:r>
              <a:rPr lang="da-DK" sz="3200" dirty="0" err="1"/>
              <a:t>functions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ULH – MPE - AU</a:t>
            </a:r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ktangel 9"/>
              <p:cNvSpPr/>
              <p:nvPr/>
            </p:nvSpPr>
            <p:spPr>
              <a:xfrm>
                <a:off x="74141" y="933023"/>
                <a:ext cx="12068432" cy="17851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b="1" dirty="0">
                    <a:latin typeface="+mj-lt"/>
                  </a:rPr>
                  <a:t>Definition:</a:t>
                </a:r>
              </a:p>
              <a:p>
                <a:endParaRPr lang="en-US" sz="2200" b="1" dirty="0">
                  <a:latin typeface="+mj-lt"/>
                </a:endParaRPr>
              </a:p>
              <a:p>
                <a:r>
                  <a:rPr lang="en-US" sz="2200" dirty="0">
                    <a:latin typeface="+mj-lt"/>
                  </a:rPr>
                  <a:t>A </a:t>
                </a:r>
                <a:r>
                  <a:rPr lang="en-US" sz="2200" b="1" dirty="0">
                    <a:latin typeface="+mj-lt"/>
                  </a:rPr>
                  <a:t>vector function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latin typeface="+mj-lt"/>
                  </a:rPr>
                  <a:t> associates a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2200" dirty="0">
                    <a:latin typeface="+mj-lt"/>
                  </a:rPr>
                  <a:t> to each scalar </a:t>
                </a:r>
                <a:r>
                  <a:rPr lang="en-US" sz="2200" i="1" dirty="0">
                    <a:latin typeface="+mj-lt"/>
                  </a:rPr>
                  <a:t>t</a:t>
                </a:r>
                <a:endParaRPr lang="en-US" sz="2200" dirty="0">
                  <a:latin typeface="+mj-lt"/>
                </a:endParaRPr>
              </a:p>
              <a:p>
                <a:r>
                  <a:rPr lang="en-US" sz="2200" dirty="0"/>
                  <a:t>	</a:t>
                </a:r>
              </a:p>
              <a:p>
                <a:r>
                  <a:rPr lang="en-US" sz="2200" dirty="0"/>
                  <a:t>				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a-DK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da-DK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a-DK" sz="22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da-DK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da-DK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da-DK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200" dirty="0">
                  <a:latin typeface="+mj-lt"/>
                </a:endParaRPr>
              </a:p>
            </p:txBody>
          </p:sp>
        </mc:Choice>
        <mc:Fallback xmlns="">
          <p:sp>
            <p:nvSpPr>
              <p:cNvPr id="10" name="Rektange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1" y="933023"/>
                <a:ext cx="12068432" cy="1785104"/>
              </a:xfrm>
              <a:prstGeom prst="rect">
                <a:avLst/>
              </a:prstGeom>
              <a:blipFill>
                <a:blip r:embed="rId3"/>
                <a:stretch>
                  <a:fillRect l="-657" t="-2389" b="-3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ktangel 7"/>
              <p:cNvSpPr/>
              <p:nvPr/>
            </p:nvSpPr>
            <p:spPr>
              <a:xfrm>
                <a:off x="91848" y="2931534"/>
                <a:ext cx="11537248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b="1" dirty="0">
                    <a:latin typeface="+mj-lt"/>
                  </a:rPr>
                  <a:t>Ex.: </a:t>
                </a:r>
              </a:p>
              <a:p>
                <a:r>
                  <a:rPr lang="en-US" sz="2200" dirty="0">
                    <a:latin typeface="+mj-lt"/>
                  </a:rPr>
                  <a:t>The velocity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200" dirty="0">
                    <a:latin typeface="+mj-lt"/>
                  </a:rPr>
                  <a:t> of the wind at a ﬁxed position and as a function of time</a:t>
                </a:r>
                <a:r>
                  <a:rPr lang="en-US" sz="2200" i="1" dirty="0">
                    <a:latin typeface="+mj-lt"/>
                  </a:rPr>
                  <a:t> t </a:t>
                </a:r>
                <a:r>
                  <a:rPr lang="en-US" sz="2200" dirty="0">
                    <a:latin typeface="+mj-lt"/>
                  </a:rPr>
                  <a:t>is a vector function.</a:t>
                </a:r>
              </a:p>
            </p:txBody>
          </p:sp>
        </mc:Choice>
        <mc:Fallback>
          <p:sp>
            <p:nvSpPr>
              <p:cNvPr id="8" name="Rektange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48" y="2931534"/>
                <a:ext cx="11537248" cy="769441"/>
              </a:xfrm>
              <a:prstGeom prst="rect">
                <a:avLst/>
              </a:prstGeom>
              <a:blipFill>
                <a:blip r:embed="rId4"/>
                <a:stretch>
                  <a:fillRect l="-687" t="-5556" b="-15079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ktangel 5">
            <a:extLst>
              <a:ext uri="{FF2B5EF4-FFF2-40B4-BE49-F238E27FC236}">
                <a16:creationId xmlns:a16="http://schemas.microsoft.com/office/drawing/2014/main" id="{F1735C5F-473D-8565-A3D8-2E86AC9A730C}"/>
              </a:ext>
            </a:extLst>
          </p:cNvPr>
          <p:cNvSpPr/>
          <p:nvPr/>
        </p:nvSpPr>
        <p:spPr>
          <a:xfrm>
            <a:off x="98774" y="3790514"/>
            <a:ext cx="1189832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latin typeface="+mj-lt"/>
              </a:rPr>
              <a:t>Ex.: </a:t>
            </a:r>
          </a:p>
          <a:p>
            <a:r>
              <a:rPr lang="en-US" sz="2200" dirty="0">
                <a:latin typeface="+mj-lt"/>
              </a:rPr>
              <a:t>Parametric representation of a curve in space for a particle moving through space during a time interval.</a:t>
            </a:r>
          </a:p>
        </p:txBody>
      </p:sp>
    </p:spTree>
    <p:extLst>
      <p:ext uri="{BB962C8B-B14F-4D97-AF65-F5344CB8AC3E}">
        <p14:creationId xmlns:p14="http://schemas.microsoft.com/office/powerpoint/2010/main" val="343243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da-DK" sz="3200" dirty="0" err="1"/>
              <a:t>Vector</a:t>
            </a:r>
            <a:r>
              <a:rPr lang="da-DK" sz="3200" dirty="0"/>
              <a:t> </a:t>
            </a:r>
            <a:r>
              <a:rPr lang="da-DK" sz="3200" dirty="0" err="1"/>
              <a:t>functions</a:t>
            </a:r>
            <a:r>
              <a:rPr lang="da-DK" sz="3200" dirty="0"/>
              <a:t> and </a:t>
            </a:r>
            <a:r>
              <a:rPr lang="da-DK" sz="3200" dirty="0" err="1"/>
              <a:t>scalar</a:t>
            </a:r>
            <a:r>
              <a:rPr lang="da-DK" sz="3200" dirty="0"/>
              <a:t> </a:t>
            </a:r>
            <a:r>
              <a:rPr lang="da-DK" sz="3200" dirty="0" err="1"/>
              <a:t>functions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ULH – MPE - AU</a:t>
            </a:r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24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ktangel 9"/>
              <p:cNvSpPr/>
              <p:nvPr/>
            </p:nvSpPr>
            <p:spPr>
              <a:xfrm>
                <a:off x="74141" y="933023"/>
                <a:ext cx="12068432" cy="11079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b="1" dirty="0">
                    <a:latin typeface="+mj-lt"/>
                  </a:rPr>
                  <a:t>Definition:</a:t>
                </a:r>
              </a:p>
              <a:p>
                <a:endParaRPr lang="en-US" sz="2200" b="1" dirty="0">
                  <a:latin typeface="+mj-lt"/>
                </a:endParaRPr>
              </a:p>
              <a:p>
                <a:r>
                  <a:rPr lang="en-US" sz="2200" dirty="0">
                    <a:latin typeface="+mj-lt"/>
                  </a:rPr>
                  <a:t>A </a:t>
                </a:r>
                <a:r>
                  <a:rPr lang="en-US" sz="2200" b="1" dirty="0">
                    <a:latin typeface="+mj-lt"/>
                  </a:rPr>
                  <a:t>scalar function </a:t>
                </a:r>
                <a14:m>
                  <m:oMath xmlns:m="http://schemas.openxmlformats.org/officeDocument/2006/math"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latin typeface="+mj-lt"/>
                  </a:rPr>
                  <a:t> associates a scalar </a:t>
                </a:r>
                <a:r>
                  <a:rPr lang="en-US" sz="2200" i="1" dirty="0">
                    <a:latin typeface="+mj-lt"/>
                  </a:rPr>
                  <a:t>f</a:t>
                </a:r>
                <a:r>
                  <a:rPr lang="en-US" sz="2200" dirty="0">
                    <a:latin typeface="+mj-lt"/>
                  </a:rPr>
                  <a:t> to each scalar </a:t>
                </a:r>
                <a:r>
                  <a:rPr lang="en-US" sz="2200" i="1" dirty="0">
                    <a:latin typeface="+mj-lt"/>
                  </a:rPr>
                  <a:t>t</a:t>
                </a:r>
                <a:endParaRPr lang="en-US" sz="2200" dirty="0">
                  <a:latin typeface="+mj-lt"/>
                </a:endParaRPr>
              </a:p>
            </p:txBody>
          </p:sp>
        </mc:Choice>
        <mc:Fallback xmlns="">
          <p:sp>
            <p:nvSpPr>
              <p:cNvPr id="10" name="Rektange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1" y="933023"/>
                <a:ext cx="12068432" cy="1107996"/>
              </a:xfrm>
              <a:prstGeom prst="rect">
                <a:avLst/>
              </a:prstGeom>
              <a:blipFill>
                <a:blip r:embed="rId2"/>
                <a:stretch>
                  <a:fillRect l="-657" t="-3846" b="-104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ktangel 7"/>
          <p:cNvSpPr/>
          <p:nvPr/>
        </p:nvSpPr>
        <p:spPr>
          <a:xfrm>
            <a:off x="248352" y="2750922"/>
            <a:ext cx="1153724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latin typeface="+mj-lt"/>
              </a:rPr>
              <a:t>Ex.: </a:t>
            </a:r>
          </a:p>
          <a:p>
            <a:r>
              <a:rPr lang="en-US" sz="2200" dirty="0">
                <a:latin typeface="+mj-lt"/>
              </a:rPr>
              <a:t>The temperature </a:t>
            </a:r>
            <a:r>
              <a:rPr lang="en-US" sz="2200" i="1" dirty="0">
                <a:latin typeface="+mj-lt"/>
              </a:rPr>
              <a:t>T</a:t>
            </a:r>
            <a:r>
              <a:rPr lang="en-US" sz="2200" dirty="0">
                <a:latin typeface="+mj-lt"/>
              </a:rPr>
              <a:t>(</a:t>
            </a:r>
            <a:r>
              <a:rPr lang="en-US" sz="2200" i="1" dirty="0">
                <a:latin typeface="+mj-lt"/>
              </a:rPr>
              <a:t>t</a:t>
            </a:r>
            <a:r>
              <a:rPr lang="en-US" sz="2200" dirty="0">
                <a:latin typeface="+mj-lt"/>
              </a:rPr>
              <a:t>) at a ﬁxed position as a function of time </a:t>
            </a:r>
            <a:r>
              <a:rPr lang="en-US" sz="2200" i="1" dirty="0">
                <a:latin typeface="+mj-lt"/>
              </a:rPr>
              <a:t>t</a:t>
            </a:r>
            <a:r>
              <a:rPr lang="en-US" sz="2200" dirty="0">
                <a:latin typeface="+mj-lt"/>
              </a:rPr>
              <a:t> is a scalar function.</a:t>
            </a:r>
          </a:p>
        </p:txBody>
      </p:sp>
    </p:spTree>
    <p:extLst>
      <p:ext uri="{BB962C8B-B14F-4D97-AF65-F5344CB8AC3E}">
        <p14:creationId xmlns:p14="http://schemas.microsoft.com/office/powerpoint/2010/main" val="69089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da-DK" sz="3200" dirty="0"/>
              <a:t> Derivatives of </a:t>
            </a:r>
            <a:r>
              <a:rPr lang="da-DK" sz="3200" dirty="0" err="1"/>
              <a:t>vector</a:t>
            </a:r>
            <a:r>
              <a:rPr lang="da-DK" sz="3200" dirty="0"/>
              <a:t> </a:t>
            </a:r>
            <a:r>
              <a:rPr lang="da-DK" sz="3200" dirty="0" err="1"/>
              <a:t>functions</a:t>
            </a:r>
            <a:r>
              <a:rPr lang="da-DK" sz="3200" dirty="0"/>
              <a:t> and </a:t>
            </a:r>
            <a:r>
              <a:rPr lang="da-DK" sz="3200" dirty="0" err="1"/>
              <a:t>scalar</a:t>
            </a:r>
            <a:r>
              <a:rPr lang="da-DK" sz="3200" dirty="0"/>
              <a:t> </a:t>
            </a:r>
            <a:r>
              <a:rPr lang="da-DK" sz="3200" dirty="0" err="1"/>
              <a:t>functions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ULH – MPE - AU</a:t>
            </a:r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25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ktangel 9"/>
              <p:cNvSpPr/>
              <p:nvPr/>
            </p:nvSpPr>
            <p:spPr>
              <a:xfrm>
                <a:off x="189470" y="933717"/>
                <a:ext cx="11813059" cy="7984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sz="2200" b="1" dirty="0">
                  <a:latin typeface="+mj-lt"/>
                </a:endParaRPr>
              </a:p>
              <a:p>
                <a:r>
                  <a:rPr lang="en-US" sz="2200" dirty="0">
                    <a:latin typeface="+mj-lt"/>
                  </a:rPr>
                  <a:t>Derivative of a </a:t>
                </a:r>
                <a:r>
                  <a:rPr lang="en-US" sz="2200" b="1" dirty="0">
                    <a:latin typeface="+mj-lt"/>
                  </a:rPr>
                  <a:t>scalar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sz="2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2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da-DK" sz="22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a-DK" sz="22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a-DK" sz="22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a-DK" sz="22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latin typeface="+mj-lt"/>
                  </a:rPr>
                  <a:t> is the usual derivative</a:t>
                </a:r>
              </a:p>
            </p:txBody>
          </p:sp>
        </mc:Choice>
        <mc:Fallback xmlns="">
          <p:sp>
            <p:nvSpPr>
              <p:cNvPr id="10" name="Rektange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70" y="933717"/>
                <a:ext cx="11813059" cy="798424"/>
              </a:xfrm>
              <a:prstGeom prst="rect">
                <a:avLst/>
              </a:prstGeom>
              <a:blipFill>
                <a:blip r:embed="rId2"/>
                <a:stretch>
                  <a:fillRect l="-671" b="-11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ktangel 7"/>
              <p:cNvSpPr/>
              <p:nvPr/>
            </p:nvSpPr>
            <p:spPr>
              <a:xfrm>
                <a:off x="248352" y="3264716"/>
                <a:ext cx="11537248" cy="11079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b="1" dirty="0">
                    <a:latin typeface="+mj-lt"/>
                  </a:rPr>
                  <a:t>Ex.: </a:t>
                </a:r>
              </a:p>
              <a:p>
                <a:r>
                  <a:rPr lang="en-US" sz="2200" dirty="0">
                    <a:latin typeface="+mj-lt"/>
                  </a:rPr>
                  <a:t>Let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latin typeface="+mj-lt"/>
                  </a:rPr>
                  <a:t> be the position vector of a particle at time </a:t>
                </a:r>
                <a:r>
                  <a:rPr lang="en-US" sz="2200" i="1" dirty="0">
                    <a:latin typeface="+mj-lt"/>
                  </a:rPr>
                  <a:t>t</a:t>
                </a:r>
                <a:r>
                  <a:rPr lang="en-US" sz="2200" dirty="0">
                    <a:latin typeface="+mj-lt"/>
                  </a:rPr>
                  <a:t>. </a:t>
                </a:r>
              </a:p>
              <a:p>
                <a:r>
                  <a:rPr lang="en-US" sz="2200" dirty="0">
                    <a:latin typeface="+mj-lt"/>
                  </a:rPr>
                  <a:t>The velocity vector is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da-DK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p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200" dirty="0">
                    <a:latin typeface="+mj-lt"/>
                  </a:rPr>
                  <a:t> and the acceleration vector is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d>
                      <m:dPr>
                        <m:ctrlPr>
                          <a:rPr lang="da-DK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2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p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2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p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2200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Rektange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52" y="3264716"/>
                <a:ext cx="11537248" cy="1107996"/>
              </a:xfrm>
              <a:prstGeom prst="rect">
                <a:avLst/>
              </a:prstGeom>
              <a:blipFill>
                <a:blip r:embed="rId3"/>
                <a:stretch>
                  <a:fillRect l="-687" t="-3867" b="-10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ktangel 8"/>
              <p:cNvSpPr/>
              <p:nvPr/>
            </p:nvSpPr>
            <p:spPr>
              <a:xfrm>
                <a:off x="189470" y="2086745"/>
                <a:ext cx="11508259" cy="11079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latin typeface="+mj-lt"/>
                  </a:rPr>
                  <a:t>Derivative of a </a:t>
                </a:r>
                <a:r>
                  <a:rPr lang="en-US" sz="2200" b="1" dirty="0">
                    <a:latin typeface="+mj-lt"/>
                  </a:rPr>
                  <a:t>vector function </a:t>
                </a:r>
                <a:r>
                  <a:rPr lang="en-US" sz="2200" dirty="0">
                    <a:latin typeface="+mj-lt"/>
                  </a:rPr>
                  <a:t>is defined as:</a:t>
                </a:r>
              </a:p>
              <a:p>
                <a:endParaRPr lang="da-DK" sz="2200" dirty="0">
                  <a:latin typeface="+mj-lt"/>
                </a:endParaRPr>
              </a:p>
              <a:p>
                <a:r>
                  <a:rPr lang="da-DK" sz="2200" b="0" dirty="0"/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p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da-DK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da-DK" sz="2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da-DK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200" dirty="0">
                    <a:latin typeface="+mj-lt"/>
                  </a:rPr>
                  <a:t>,</a:t>
                </a:r>
                <a:r>
                  <a:rPr lang="da-DK" sz="22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200" dirty="0">
                    <a:latin typeface="+mj-lt"/>
                  </a:rPr>
                  <a:t>)</a:t>
                </a:r>
              </a:p>
            </p:txBody>
          </p:sp>
        </mc:Choice>
        <mc:Fallback xmlns="">
          <p:sp>
            <p:nvSpPr>
              <p:cNvPr id="9" name="Rektange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70" y="2086745"/>
                <a:ext cx="11508259" cy="1107996"/>
              </a:xfrm>
              <a:prstGeom prst="rect">
                <a:avLst/>
              </a:prstGeom>
              <a:blipFill>
                <a:blip r:embed="rId4"/>
                <a:stretch>
                  <a:fillRect l="-689" t="-3297" b="-104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639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da-DK" sz="3200" dirty="0"/>
              <a:t> </a:t>
            </a:r>
            <a:r>
              <a:rPr lang="da-DK" sz="3200" dirty="0" err="1"/>
              <a:t>Partial</a:t>
            </a:r>
            <a:r>
              <a:rPr lang="da-DK" sz="3200" dirty="0"/>
              <a:t> derivatives of </a:t>
            </a:r>
            <a:r>
              <a:rPr lang="da-DK" sz="3200" dirty="0" err="1"/>
              <a:t>scalar</a:t>
            </a:r>
            <a:r>
              <a:rPr lang="da-DK" sz="3200" dirty="0"/>
              <a:t> </a:t>
            </a:r>
            <a:r>
              <a:rPr lang="da-DK" sz="3200" dirty="0" err="1"/>
              <a:t>field</a:t>
            </a:r>
            <a:r>
              <a:rPr lang="da-DK" sz="3200" dirty="0"/>
              <a:t> 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ULH – MPE - AU</a:t>
            </a:r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ktangel 9"/>
              <p:cNvSpPr/>
              <p:nvPr/>
            </p:nvSpPr>
            <p:spPr>
              <a:xfrm>
                <a:off x="189470" y="933717"/>
                <a:ext cx="11813059" cy="34327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a-DK" sz="2200" dirty="0">
                    <a:latin typeface="+mj-lt"/>
                  </a:rPr>
                  <a:t>Given a </a:t>
                </a:r>
                <a:r>
                  <a:rPr lang="da-DK" sz="2200" dirty="0" err="1">
                    <a:latin typeface="+mj-lt"/>
                  </a:rPr>
                  <a:t>scalar</a:t>
                </a:r>
                <a:r>
                  <a:rPr lang="da-DK" sz="2200" dirty="0">
                    <a:latin typeface="+mj-lt"/>
                  </a:rPr>
                  <a:t> </a:t>
                </a:r>
                <a:r>
                  <a:rPr lang="da-DK" sz="2200" dirty="0" err="1">
                    <a:latin typeface="+mj-lt"/>
                  </a:rPr>
                  <a:t>field</a:t>
                </a:r>
                <a:r>
                  <a:rPr lang="da-DK" sz="2200" dirty="0">
                    <a:latin typeface="+mj-lt"/>
                  </a:rPr>
                  <a:t> </a:t>
                </a:r>
                <a:r>
                  <a:rPr lang="da-DK" sz="2200" i="1" dirty="0">
                    <a:latin typeface="+mj-lt"/>
                  </a:rPr>
                  <a:t>f</a:t>
                </a:r>
                <a:r>
                  <a:rPr lang="da-DK" sz="2200" dirty="0">
                    <a:latin typeface="+mj-lt"/>
                  </a:rPr>
                  <a:t>(</a:t>
                </a:r>
                <a:r>
                  <a:rPr lang="da-DK" sz="2200" i="1" dirty="0" err="1">
                    <a:latin typeface="+mj-lt"/>
                  </a:rPr>
                  <a:t>x,y,z</a:t>
                </a:r>
                <a:r>
                  <a:rPr lang="da-DK" sz="2200" dirty="0">
                    <a:latin typeface="+mj-lt"/>
                  </a:rPr>
                  <a:t>).</a:t>
                </a:r>
              </a:p>
              <a:p>
                <a:endParaRPr lang="da-DK" sz="2200" dirty="0">
                  <a:latin typeface="+mj-lt"/>
                </a:endParaRPr>
              </a:p>
              <a:p>
                <a:r>
                  <a:rPr lang="da-DK" sz="2200" dirty="0">
                    <a:latin typeface="+mj-lt"/>
                  </a:rPr>
                  <a:t>The </a:t>
                </a:r>
                <a:r>
                  <a:rPr lang="da-DK" sz="2200" dirty="0" err="1">
                    <a:latin typeface="+mj-lt"/>
                  </a:rPr>
                  <a:t>partial</a:t>
                </a:r>
                <a:r>
                  <a:rPr lang="da-DK" sz="2200" dirty="0">
                    <a:latin typeface="+mj-lt"/>
                  </a:rPr>
                  <a:t> derivatives </a:t>
                </a:r>
                <a:r>
                  <a:rPr lang="da-DK" sz="2200" dirty="0" err="1">
                    <a:latin typeface="+mj-lt"/>
                  </a:rPr>
                  <a:t>are</a:t>
                </a:r>
                <a:r>
                  <a:rPr lang="da-DK" sz="2200" dirty="0">
                    <a:latin typeface="+mj-lt"/>
                  </a:rPr>
                  <a:t> </a:t>
                </a:r>
                <a:r>
                  <a:rPr lang="da-DK" sz="2200" dirty="0" err="1">
                    <a:latin typeface="+mj-lt"/>
                  </a:rPr>
                  <a:t>defined</a:t>
                </a:r>
                <a:r>
                  <a:rPr lang="da-DK" sz="2200" dirty="0">
                    <a:latin typeface="+mj-lt"/>
                  </a:rPr>
                  <a:t> as: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a-DK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da-DK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a-DK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a-DK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da-DK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a-DK" sz="22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da-DK" sz="2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a-DK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22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da-DK" sz="22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da-DK" sz="22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da-DK" sz="2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a-DK" sz="2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a-DK" sz="22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a-DK" sz="2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a-DK" sz="22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a-DK" sz="22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da-DK" sz="2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a-DK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a-DK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da-DK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a-DK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a-DK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da-DK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a-DK" sz="22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da-DK" sz="2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a-DK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22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da-DK" sz="22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da-DK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da-DK" sz="22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da-DK" sz="2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a-DK" sz="2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a-DK" sz="22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a-DK" sz="2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a-DK" sz="22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a-DK" sz="22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da-DK" sz="2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da-DK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da-DK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a-DK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a-DK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da-DK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a-DK" sz="22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da-DK" sz="2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a-DK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a-DK" sz="22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da-DK" sz="22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da-DK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da-DK" sz="22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da-DK" sz="2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a-DK" sz="2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a-DK" sz="22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a-DK" sz="2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a-DK" sz="22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a-DK" sz="22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da-DK" sz="22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  <a:p>
                <a:endParaRPr lang="en-US" sz="2200" dirty="0">
                  <a:latin typeface="+mj-lt"/>
                </a:endParaRPr>
              </a:p>
            </p:txBody>
          </p:sp>
        </mc:Choice>
        <mc:Fallback xmlns="">
          <p:sp>
            <p:nvSpPr>
              <p:cNvPr id="10" name="Rektange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70" y="933717"/>
                <a:ext cx="11813059" cy="3432799"/>
              </a:xfrm>
              <a:prstGeom prst="rect">
                <a:avLst/>
              </a:prstGeom>
              <a:blipFill>
                <a:blip r:embed="rId2"/>
                <a:stretch>
                  <a:fillRect l="-671" t="-1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ktangel 7"/>
              <p:cNvSpPr/>
              <p:nvPr/>
            </p:nvSpPr>
            <p:spPr>
              <a:xfrm>
                <a:off x="327375" y="4569286"/>
                <a:ext cx="11537248" cy="14732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b="1" dirty="0">
                    <a:latin typeface="+mj-lt"/>
                  </a:rPr>
                  <a:t>Ex.: </a:t>
                </a:r>
              </a:p>
              <a:p>
                <a:r>
                  <a:rPr lang="da-DK" sz="2200" dirty="0">
                    <a:latin typeface="+mj-lt"/>
                  </a:rPr>
                  <a:t>Given the </a:t>
                </a:r>
                <a:r>
                  <a:rPr lang="da-DK" sz="2200" dirty="0" err="1">
                    <a:latin typeface="+mj-lt"/>
                  </a:rPr>
                  <a:t>scalar</a:t>
                </a:r>
                <a:r>
                  <a:rPr lang="da-DK" sz="2200" dirty="0">
                    <a:latin typeface="+mj-lt"/>
                  </a:rPr>
                  <a:t> </a:t>
                </a:r>
                <a:r>
                  <a:rPr lang="da-DK" sz="2200" dirty="0" err="1">
                    <a:latin typeface="+mj-lt"/>
                  </a:rPr>
                  <a:t>field</a:t>
                </a:r>
                <a:r>
                  <a:rPr lang="da-DK" sz="22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a-DK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a-DK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da-DK" sz="2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da-DK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a-DK" sz="2200" dirty="0">
                    <a:latin typeface="+mj-lt"/>
                  </a:rPr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a-DK" sz="2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da-DK" sz="2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da-DK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a-DK" sz="2200" i="1" dirty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da-DK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a-DK" sz="2200" dirty="0">
                  <a:latin typeface="+mj-lt"/>
                </a:endParaRPr>
              </a:p>
              <a:p>
                <a:r>
                  <a:rPr lang="en-US" sz="2200" dirty="0">
                    <a:latin typeface="+mj-lt"/>
                  </a:rPr>
                  <a:t>Then</a:t>
                </a:r>
              </a:p>
              <a:p>
                <a:r>
                  <a:rPr lang="en-US" sz="2200" dirty="0">
                    <a:latin typeface="+mj-lt"/>
                  </a:rPr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da-DK" sz="2200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da-DK" sz="22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200" dirty="0"/>
                  <a:t>		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da-DK" sz="2200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200" dirty="0"/>
                  <a:t> 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da-DK" sz="2200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8" name="Rektange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75" y="4569286"/>
                <a:ext cx="11537248" cy="1473224"/>
              </a:xfrm>
              <a:prstGeom prst="rect">
                <a:avLst/>
              </a:prstGeom>
              <a:blipFill>
                <a:blip r:embed="rId3"/>
                <a:stretch>
                  <a:fillRect l="-687" t="-2905" b="-2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568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da-DK" sz="3200" dirty="0"/>
              <a:t> </a:t>
            </a:r>
            <a:r>
              <a:rPr lang="da-DK" sz="3200" dirty="0" err="1"/>
              <a:t>Partial</a:t>
            </a:r>
            <a:r>
              <a:rPr lang="da-DK" sz="3200" dirty="0"/>
              <a:t> derivatives of </a:t>
            </a:r>
            <a:r>
              <a:rPr lang="da-DK" sz="3200" dirty="0" err="1"/>
              <a:t>vector</a:t>
            </a:r>
            <a:r>
              <a:rPr lang="da-DK" sz="3200" dirty="0"/>
              <a:t> </a:t>
            </a:r>
            <a:r>
              <a:rPr lang="da-DK" sz="3200" dirty="0" err="1"/>
              <a:t>field</a:t>
            </a:r>
            <a:r>
              <a:rPr lang="da-DK" sz="3200" dirty="0"/>
              <a:t> 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ULH – MPE - AU</a:t>
            </a:r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27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ktangel 9"/>
              <p:cNvSpPr/>
              <p:nvPr/>
            </p:nvSpPr>
            <p:spPr>
              <a:xfrm>
                <a:off x="189470" y="933717"/>
                <a:ext cx="11813059" cy="37331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a-DK" sz="2200" dirty="0">
                    <a:latin typeface="+mj-lt"/>
                  </a:rPr>
                  <a:t>Given a </a:t>
                </a:r>
                <a:r>
                  <a:rPr lang="da-DK" sz="2200" dirty="0" err="1">
                    <a:latin typeface="+mj-lt"/>
                  </a:rPr>
                  <a:t>vector</a:t>
                </a:r>
                <a:r>
                  <a:rPr lang="da-DK" sz="2200" dirty="0">
                    <a:latin typeface="+mj-lt"/>
                  </a:rPr>
                  <a:t> </a:t>
                </a:r>
                <a:r>
                  <a:rPr lang="da-DK" sz="2200" dirty="0" err="1">
                    <a:latin typeface="+mj-lt"/>
                  </a:rPr>
                  <a:t>field</a:t>
                </a:r>
                <a:r>
                  <a:rPr lang="da-DK" sz="22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a-DK" sz="2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a-DK" sz="2200" dirty="0">
                    <a:latin typeface="+mj-lt"/>
                  </a:rPr>
                  <a:t>.</a:t>
                </a:r>
              </a:p>
              <a:p>
                <a:endParaRPr lang="da-DK" sz="2200" dirty="0">
                  <a:latin typeface="+mj-lt"/>
                </a:endParaRPr>
              </a:p>
              <a:p>
                <a:r>
                  <a:rPr lang="da-DK" sz="2200" dirty="0">
                    <a:latin typeface="+mj-lt"/>
                  </a:rPr>
                  <a:t>The </a:t>
                </a:r>
                <a:r>
                  <a:rPr lang="da-DK" sz="2200" dirty="0" err="1">
                    <a:latin typeface="+mj-lt"/>
                  </a:rPr>
                  <a:t>partial</a:t>
                </a:r>
                <a:r>
                  <a:rPr lang="da-DK" sz="2200" dirty="0">
                    <a:latin typeface="+mj-lt"/>
                  </a:rPr>
                  <a:t> derivatives </a:t>
                </a:r>
                <a:r>
                  <a:rPr lang="da-DK" sz="2200" dirty="0" err="1">
                    <a:latin typeface="+mj-lt"/>
                  </a:rPr>
                  <a:t>are</a:t>
                </a:r>
                <a:r>
                  <a:rPr lang="da-DK" sz="2200" dirty="0">
                    <a:latin typeface="+mj-lt"/>
                  </a:rPr>
                  <a:t> </a:t>
                </a:r>
                <a:r>
                  <a:rPr lang="da-DK" sz="2200" dirty="0" err="1">
                    <a:latin typeface="+mj-lt"/>
                  </a:rPr>
                  <a:t>defined</a:t>
                </a:r>
                <a:r>
                  <a:rPr lang="da-DK" sz="2200" dirty="0">
                    <a:latin typeface="+mj-lt"/>
                  </a:rPr>
                  <a:t> as </a:t>
                </a:r>
                <a:r>
                  <a:rPr lang="da-DK" sz="2200" dirty="0" err="1">
                    <a:latin typeface="+mj-lt"/>
                  </a:rPr>
                  <a:t>vectors</a:t>
                </a:r>
                <a:r>
                  <a:rPr lang="da-DK" sz="2200" dirty="0">
                    <a:latin typeface="+mj-lt"/>
                  </a:rPr>
                  <a:t> of </a:t>
                </a:r>
                <a:r>
                  <a:rPr lang="en-US" sz="2200" dirty="0">
                    <a:latin typeface="+mj-lt"/>
                  </a:rPr>
                  <a:t>the partial derivatives of the components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2200" dirty="0">
                    <a:latin typeface="+mj-lt"/>
                  </a:rPr>
                  <a:t> </a:t>
                </a:r>
                <a:r>
                  <a:rPr lang="da-DK" sz="2200" dirty="0">
                    <a:latin typeface="+mj-lt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a-DK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sz="2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da-DK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da-DK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a-DK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a-DK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da-DK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a-DK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da-DK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a-DK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a-DK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a-DK" sz="2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da-DK" sz="2200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2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a-DK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da-DK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a-DK" sz="2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a-DK" sz="2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da-DK" sz="2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a-DK" sz="2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da-DK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da-DK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a-DK" sz="2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da-DK" sz="2200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2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a-DK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da-DK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a-DK" sz="2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a-DK" sz="2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da-DK" sz="2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a-DK" sz="2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da-DK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da-DK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a-DK" sz="2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da-DK" sz="2200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2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a-DK" sz="2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da-DK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a-DK" sz="2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a-DK" sz="2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da-DK" sz="2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a-DK" sz="2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da-DK" sz="2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a-DK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sz="2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da-DK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da-DK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a-DK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a-DK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da-DK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a-DK" sz="22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da-DK" sz="2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a-DK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a-DK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a-DK" sz="2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da-DK" sz="2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da-DK" sz="2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2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a-DK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da-DK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a-DK" sz="2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a-DK" sz="2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da-DK" sz="2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a-DK" sz="2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da-DK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da-DK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a-DK" sz="2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da-DK" sz="2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da-DK" sz="2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2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a-DK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da-DK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a-DK" sz="2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a-DK" sz="2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da-DK" sz="2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a-DK" sz="2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da-DK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da-DK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a-DK" sz="2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da-DK" sz="2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da-DK" sz="2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2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a-DK" sz="2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da-DK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a-DK" sz="2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a-DK" sz="2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da-DK" sz="2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a-DK" sz="2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2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a-DK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a-DK" sz="2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da-DK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da-DK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a-DK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a-DK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da-DK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a-DK" sz="22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da-DK" sz="2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a-DK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a-DK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a-DK" sz="2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da-DK" sz="2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da-DK" sz="2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2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a-DK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da-DK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a-DK" sz="2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a-DK" sz="2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da-DK" sz="2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a-DK" sz="2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da-DK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da-DK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a-DK" sz="2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da-DK" sz="2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da-DK" sz="2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2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a-DK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da-DK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a-DK" sz="2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a-DK" sz="2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da-DK" sz="2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a-DK" sz="2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da-DK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da-DK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a-DK" sz="2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da-DK" sz="2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da-DK" sz="2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2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da-DK" sz="2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da-DK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a-DK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a-DK" sz="2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a-DK" sz="2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da-DK" sz="2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a-DK" sz="2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200" dirty="0">
                  <a:latin typeface="+mj-lt"/>
                </a:endParaRPr>
              </a:p>
            </p:txBody>
          </p:sp>
        </mc:Choice>
        <mc:Fallback xmlns="">
          <p:sp>
            <p:nvSpPr>
              <p:cNvPr id="10" name="Rektange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70" y="933717"/>
                <a:ext cx="11813059" cy="3733138"/>
              </a:xfrm>
              <a:prstGeom prst="rect">
                <a:avLst/>
              </a:prstGeom>
              <a:blipFill>
                <a:blip r:embed="rId2"/>
                <a:stretch>
                  <a:fillRect l="-671" t="-16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ktangel 7"/>
              <p:cNvSpPr/>
              <p:nvPr/>
            </p:nvSpPr>
            <p:spPr>
              <a:xfrm>
                <a:off x="327375" y="4896800"/>
                <a:ext cx="11537248" cy="12741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b="1" dirty="0">
                    <a:latin typeface="+mj-lt"/>
                  </a:rPr>
                  <a:t>Ex.:   	</a:t>
                </a:r>
                <a:r>
                  <a:rPr lang="da-DK" sz="2200" dirty="0">
                    <a:latin typeface="+mj-lt"/>
                  </a:rPr>
                  <a:t>Given the </a:t>
                </a:r>
                <a:r>
                  <a:rPr lang="da-DK" sz="2200" dirty="0" err="1">
                    <a:latin typeface="+mj-lt"/>
                  </a:rPr>
                  <a:t>vector</a:t>
                </a:r>
                <a:r>
                  <a:rPr lang="da-DK" sz="2200" dirty="0">
                    <a:latin typeface="+mj-lt"/>
                  </a:rPr>
                  <a:t> </a:t>
                </a:r>
                <a:r>
                  <a:rPr lang="da-DK" sz="2200" dirty="0" err="1">
                    <a:latin typeface="+mj-lt"/>
                  </a:rPr>
                  <a:t>field</a:t>
                </a:r>
                <a:r>
                  <a:rPr lang="da-DK" sz="2200" dirty="0">
                    <a:latin typeface="+mj-lt"/>
                  </a:rPr>
                  <a:t>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a-DK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a-DK" sz="22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a-DK" sz="2200" b="0" i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a-DK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a-DK" sz="2200" dirty="0"/>
              </a:p>
              <a:p>
                <a:endParaRPr lang="da-DK" sz="2200" dirty="0"/>
              </a:p>
              <a:p>
                <a:r>
                  <a:rPr lang="en-US" sz="2200" dirty="0">
                    <a:latin typeface="+mj-lt"/>
                  </a:rPr>
                  <a:t>Then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da-DK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2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da-DK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,0,0)</m:t>
                    </m:r>
                  </m:oMath>
                </a14:m>
                <a:r>
                  <a:rPr lang="en-US" sz="22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da-DK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2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da-DK" sz="22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da-DK" sz="2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a-DK" sz="2200" i="1">
                        <a:latin typeface="Cambria Math" panose="02040503050406030204" pitchFamily="18" charset="0"/>
                      </a:rPr>
                      <m:t>,0)</m:t>
                    </m:r>
                  </m:oMath>
                </a14:m>
                <a:r>
                  <a:rPr lang="en-US" sz="2200" dirty="0"/>
                  <a:t>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da-DK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2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da-DK" sz="2200" i="1">
                        <a:latin typeface="Cambria Math" panose="02040503050406030204" pitchFamily="18" charset="0"/>
                      </a:rPr>
                      <m:t>=(0,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0,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da-DK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</a:t>
                </a:r>
              </a:p>
            </p:txBody>
          </p:sp>
        </mc:Choice>
        <mc:Fallback xmlns="">
          <p:sp>
            <p:nvSpPr>
              <p:cNvPr id="8" name="Rektange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75" y="4896800"/>
                <a:ext cx="11537248" cy="1274195"/>
              </a:xfrm>
              <a:prstGeom prst="rect">
                <a:avLst/>
              </a:prstGeom>
              <a:blipFill>
                <a:blip r:embed="rId3"/>
                <a:stretch>
                  <a:fillRect l="-687" b="-6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kstfelt 5"/>
          <p:cNvSpPr txBox="1"/>
          <p:nvPr/>
        </p:nvSpPr>
        <p:spPr>
          <a:xfrm>
            <a:off x="5640859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687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le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5660" y="674421"/>
            <a:ext cx="2728140" cy="293360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da-DK" sz="3200" dirty="0"/>
              <a:t> </a:t>
            </a:r>
            <a:r>
              <a:rPr lang="da-DK" sz="3200" dirty="0" err="1"/>
              <a:t>Curves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ULH – MPE - AU</a:t>
            </a:r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28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ktangel 9"/>
              <p:cNvSpPr/>
              <p:nvPr/>
            </p:nvSpPr>
            <p:spPr>
              <a:xfrm>
                <a:off x="140527" y="872548"/>
                <a:ext cx="8470073" cy="17851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latin typeface="+mj-lt"/>
                  </a:rPr>
                  <a:t>A curve </a:t>
                </a:r>
                <a:r>
                  <a:rPr lang="en-US" sz="2200" i="1" dirty="0">
                    <a:latin typeface="+mj-lt"/>
                  </a:rPr>
                  <a:t>C</a:t>
                </a:r>
                <a:r>
                  <a:rPr lang="en-US" sz="2200" dirty="0">
                    <a:latin typeface="+mj-lt"/>
                  </a:rPr>
                  <a:t> in space can be described by a parametric representation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a-DK" sz="22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200" dirty="0"/>
              </a:p>
              <a:p>
                <a:r>
                  <a:rPr lang="en-US" sz="2200" dirty="0"/>
                  <a:t>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da-DK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a-DK" sz="2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da-DK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dirty="0">
                    <a:latin typeface="+mj-lt"/>
                  </a:rPr>
                  <a:t>denotes the position vector of all points on the curve C. </a:t>
                </a:r>
              </a:p>
              <a:p>
                <a:endParaRPr lang="en-US" sz="2200" dirty="0">
                  <a:latin typeface="+mj-lt"/>
                </a:endParaRPr>
              </a:p>
              <a:p>
                <a:r>
                  <a:rPr lang="en-US" sz="2200" i="1" dirty="0">
                    <a:latin typeface="+mj-lt"/>
                  </a:rPr>
                  <a:t>t</a:t>
                </a:r>
                <a:r>
                  <a:rPr lang="en-US" sz="2200" dirty="0">
                    <a:latin typeface="+mj-lt"/>
                  </a:rPr>
                  <a:t> is a convenient variable that identiﬁes the points on </a:t>
                </a:r>
                <a:r>
                  <a:rPr lang="en-US" sz="2200" i="1" dirty="0">
                    <a:latin typeface="+mj-lt"/>
                  </a:rPr>
                  <a:t>C</a:t>
                </a:r>
                <a:r>
                  <a:rPr lang="en-US" sz="2200" dirty="0">
                    <a:latin typeface="+mj-lt"/>
                  </a:rPr>
                  <a:t>.</a:t>
                </a:r>
                <a:endParaRPr lang="da-DK" sz="2200" dirty="0">
                  <a:latin typeface="+mj-lt"/>
                </a:endParaRPr>
              </a:p>
            </p:txBody>
          </p:sp>
        </mc:Choice>
        <mc:Fallback xmlns="">
          <p:sp>
            <p:nvSpPr>
              <p:cNvPr id="10" name="Rektange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27" y="872548"/>
                <a:ext cx="8470073" cy="1785104"/>
              </a:xfrm>
              <a:prstGeom prst="rect">
                <a:avLst/>
              </a:prstGeom>
              <a:blipFill>
                <a:blip r:embed="rId3"/>
                <a:stretch>
                  <a:fillRect l="-935" t="-3413" b="-6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ktangel 7"/>
              <p:cNvSpPr/>
              <p:nvPr/>
            </p:nvSpPr>
            <p:spPr>
              <a:xfrm>
                <a:off x="390915" y="3608028"/>
                <a:ext cx="11537248" cy="24622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b="1" dirty="0">
                    <a:latin typeface="+mj-lt"/>
                  </a:rPr>
                  <a:t>Ex.: </a:t>
                </a:r>
                <a:r>
                  <a:rPr lang="en-US" sz="2200" dirty="0">
                    <a:latin typeface="+mj-lt"/>
                  </a:rPr>
                  <a:t>Let </a:t>
                </a:r>
                <a:r>
                  <a:rPr lang="en-US" sz="2200" i="1" dirty="0">
                    <a:latin typeface="+mj-lt"/>
                  </a:rPr>
                  <a:t>C</a:t>
                </a:r>
                <a:r>
                  <a:rPr lang="en-US" sz="2200" dirty="0">
                    <a:latin typeface="+mj-lt"/>
                  </a:rPr>
                  <a:t> be a circle in the </a:t>
                </a:r>
                <a:r>
                  <a:rPr lang="en-US" sz="2200" i="1" dirty="0" err="1">
                    <a:latin typeface="+mj-lt"/>
                  </a:rPr>
                  <a:t>xy</a:t>
                </a:r>
                <a:r>
                  <a:rPr lang="en-US" sz="2200" dirty="0">
                    <a:latin typeface="+mj-lt"/>
                  </a:rPr>
                  <a:t>–plane with </a:t>
                </a:r>
                <a:r>
                  <a:rPr lang="en-US" sz="2200" dirty="0" err="1">
                    <a:latin typeface="+mj-lt"/>
                  </a:rPr>
                  <a:t>centre</a:t>
                </a:r>
                <a:r>
                  <a:rPr lang="en-US" sz="2200" dirty="0">
                    <a:latin typeface="+mj-lt"/>
                  </a:rPr>
                  <a:t> at the origin and radius </a:t>
                </a:r>
                <a:r>
                  <a:rPr lang="en-US" sz="2200" i="1" dirty="0">
                    <a:latin typeface="+mj-lt"/>
                  </a:rPr>
                  <a:t>R</a:t>
                </a:r>
                <a:r>
                  <a:rPr lang="en-US" sz="2200" dirty="0">
                    <a:latin typeface="+mj-lt"/>
                  </a:rPr>
                  <a:t>. </a:t>
                </a:r>
              </a:p>
              <a:p>
                <a:r>
                  <a:rPr lang="en-US" sz="2200" dirty="0">
                    <a:latin typeface="+mj-lt"/>
                  </a:rPr>
                  <a:t>Then</a:t>
                </a:r>
              </a:p>
              <a:p>
                <a:r>
                  <a:rPr lang="en-US" sz="2200" dirty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da-DK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da-DK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da-DK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da-DK" sz="2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m:rPr>
                            <m:sty m:val="p"/>
                          </m:rPr>
                          <a:rPr lang="da-DK" sz="220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m:rPr>
                            <m:sty m:val="p"/>
                          </m:rPr>
                          <a:rPr lang="da-DK" sz="220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</m:oMath>
                </a14:m>
                <a:r>
                  <a:rPr lang="da-DK" sz="2200" dirty="0">
                    <a:latin typeface="+mj-lt"/>
                  </a:rPr>
                  <a:t>		   </a:t>
                </a:r>
                <a14:m>
                  <m:oMath xmlns:m="http://schemas.openxmlformats.org/officeDocument/2006/math">
                    <m:r>
                      <a:rPr lang="da-DK" sz="22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da-DK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da-DK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da-DK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</m:t>
                    </m:r>
                    <m:r>
                      <a:rPr lang="da-DK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da-DK" sz="2200" dirty="0">
                  <a:latin typeface="+mj-lt"/>
                </a:endParaRPr>
              </a:p>
              <a:p>
                <a:endParaRPr lang="da-DK" sz="2200" dirty="0">
                  <a:latin typeface="+mj-lt"/>
                </a:endParaRPr>
              </a:p>
              <a:p>
                <a:r>
                  <a:rPr lang="da-DK" sz="2200" dirty="0">
                    <a:latin typeface="+mj-lt"/>
                  </a:rPr>
                  <a:t>and</a:t>
                </a:r>
              </a:p>
              <a:p>
                <a:r>
                  <a:rPr lang="da-DK" sz="2200" i="1" dirty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da-DK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a-DK" sz="22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da-DK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a-DK" sz="2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a-DK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da-DK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a-DK" sz="2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p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da-DK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a-DK" sz="2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p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d>
                          <m:dPr>
                            <m:ctrlPr>
                              <a:rPr lang="da-DK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a-DK" sz="2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p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da-DK" sz="22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e>
                      <m:sup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a-DK" sz="22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da-DK" sz="22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e>
                      <m:sup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a-DK" sz="2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da-DK" sz="22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a-DK" sz="2200" dirty="0">
                  <a:latin typeface="+mj-lt"/>
                </a:endParaRPr>
              </a:p>
              <a:p>
                <a:r>
                  <a:rPr lang="en-US" sz="2200" dirty="0">
                    <a:latin typeface="+mj-lt"/>
                  </a:rPr>
                  <a:t>	</a:t>
                </a:r>
                <a:endParaRPr lang="en-US" sz="2200" dirty="0"/>
              </a:p>
            </p:txBody>
          </p:sp>
        </mc:Choice>
        <mc:Fallback xmlns="">
          <p:sp>
            <p:nvSpPr>
              <p:cNvPr id="8" name="Rektange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915" y="3608028"/>
                <a:ext cx="11537248" cy="2462213"/>
              </a:xfrm>
              <a:prstGeom prst="rect">
                <a:avLst/>
              </a:prstGeom>
              <a:blipFill>
                <a:blip r:embed="rId4"/>
                <a:stretch>
                  <a:fillRect l="-687" t="-1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kstboks 4"/>
          <p:cNvSpPr txBox="1">
            <a:spLocks noChangeArrowheads="1"/>
          </p:cNvSpPr>
          <p:nvPr/>
        </p:nvSpPr>
        <p:spPr bwMode="auto">
          <a:xfrm rot="16200000">
            <a:off x="10063537" y="2188477"/>
            <a:ext cx="335751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200" dirty="0">
                <a:latin typeface="Times New Roman" pitchFamily="18" charset="0"/>
                <a:cs typeface="Times New Roman" pitchFamily="18" charset="0"/>
              </a:rPr>
              <a:t>E. </a:t>
            </a:r>
            <a:r>
              <a:rPr lang="da-DK" sz="1200" dirty="0" err="1">
                <a:latin typeface="Times New Roman" pitchFamily="18" charset="0"/>
                <a:cs typeface="Times New Roman" pitchFamily="18" charset="0"/>
              </a:rPr>
              <a:t>Kreyszig</a:t>
            </a:r>
            <a:r>
              <a:rPr lang="da-DK" sz="1200" dirty="0">
                <a:latin typeface="Times New Roman" pitchFamily="18" charset="0"/>
                <a:cs typeface="Times New Roman" pitchFamily="18" charset="0"/>
              </a:rPr>
              <a:t>: Advanced </a:t>
            </a:r>
            <a:r>
              <a:rPr lang="da-DK" sz="1200" dirty="0" err="1">
                <a:latin typeface="Times New Roman" pitchFamily="18" charset="0"/>
                <a:cs typeface="Times New Roman" pitchFamily="18" charset="0"/>
              </a:rPr>
              <a:t>Engeneering</a:t>
            </a:r>
            <a:r>
              <a:rPr lang="da-DK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a-DK" sz="1200" dirty="0" err="1">
                <a:latin typeface="Times New Roman" pitchFamily="18" charset="0"/>
                <a:cs typeface="Times New Roman" pitchFamily="18" charset="0"/>
              </a:rPr>
              <a:t>Mathematics</a:t>
            </a:r>
            <a:endParaRPr lang="da-DK" sz="12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kstfelt 8"/>
              <p:cNvSpPr txBox="1"/>
              <p:nvPr/>
            </p:nvSpPr>
            <p:spPr>
              <a:xfrm>
                <a:off x="7022756" y="6070241"/>
                <a:ext cx="22612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a-DK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i="1">
                              <a:latin typeface="Cambria Math" panose="02040503050406030204" pitchFamily="18" charset="0"/>
                            </a:rPr>
                            <m:t>𝑐𝑜𝑠</m:t>
                          </m:r>
                        </m:e>
                        <m:sup>
                          <m:r>
                            <a:rPr lang="da-DK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a-DK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a-DK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da-D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i="1">
                              <a:latin typeface="Cambria Math" panose="02040503050406030204" pitchFamily="18" charset="0"/>
                            </a:rPr>
                            <m:t>𝑠𝑖𝑛</m:t>
                          </m:r>
                        </m:e>
                        <m:sup>
                          <m:r>
                            <a:rPr lang="da-DK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a-DK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kstfel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2756" y="6070241"/>
                <a:ext cx="226128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Billed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41625" y="4005734"/>
            <a:ext cx="1943975" cy="195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57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9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led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1" y="3861013"/>
            <a:ext cx="3119051" cy="2663459"/>
          </a:xfrm>
          <a:prstGeom prst="rect">
            <a:avLst/>
          </a:prstGeom>
        </p:spPr>
      </p:pic>
      <p:pic>
        <p:nvPicPr>
          <p:cNvPr id="13" name="Billed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686" y="1123893"/>
            <a:ext cx="3818347" cy="235600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0570" y="120072"/>
            <a:ext cx="11505030" cy="752476"/>
          </a:xfrm>
        </p:spPr>
        <p:txBody>
          <a:bodyPr>
            <a:normAutofit/>
          </a:bodyPr>
          <a:lstStyle/>
          <a:p>
            <a:pPr algn="ctr"/>
            <a:r>
              <a:rPr lang="da-DK" sz="3200" dirty="0"/>
              <a:t> </a:t>
            </a:r>
            <a:r>
              <a:rPr lang="da-DK" sz="3200" dirty="0" err="1"/>
              <a:t>Curves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ULH – MPE - AU</a:t>
            </a:r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29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ktangel 9"/>
              <p:cNvSpPr/>
              <p:nvPr/>
            </p:nvSpPr>
            <p:spPr>
              <a:xfrm>
                <a:off x="184002" y="859706"/>
                <a:ext cx="8470073" cy="24622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b="1" dirty="0">
                    <a:latin typeface="+mj-lt"/>
                  </a:rPr>
                  <a:t>Tangent of a curve </a:t>
                </a:r>
                <a:r>
                  <a:rPr lang="en-US" sz="2200" i="1" dirty="0">
                    <a:latin typeface="+mj-lt"/>
                  </a:rPr>
                  <a:t>C</a:t>
                </a:r>
                <a:r>
                  <a:rPr lang="en-US" sz="2200" dirty="0">
                    <a:latin typeface="+mj-lt"/>
                  </a:rPr>
                  <a:t> at the point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200" dirty="0">
                    <a:latin typeface="+mj-lt"/>
                  </a:rPr>
                  <a:t>:</a:t>
                </a:r>
              </a:p>
              <a:p>
                <a:endParaRPr lang="en-US" sz="2200" dirty="0">
                  <a:latin typeface="+mj-lt"/>
                </a:endParaRPr>
              </a:p>
              <a:p>
                <a:r>
                  <a:rPr lang="en-US" sz="2200" dirty="0">
                    <a:latin typeface="+mj-lt"/>
                  </a:rPr>
                  <a:t>If the parametric representation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200" dirty="0">
                    <a:latin typeface="+mj-lt"/>
                  </a:rPr>
                  <a:t> of a given curve </a:t>
                </a:r>
                <a:r>
                  <a:rPr lang="en-US" sz="2200" i="1" dirty="0">
                    <a:latin typeface="+mj-lt"/>
                  </a:rPr>
                  <a:t>C</a:t>
                </a:r>
                <a:r>
                  <a:rPr lang="en-US" sz="2200" dirty="0">
                    <a:latin typeface="+mj-lt"/>
                  </a:rPr>
                  <a:t> is diﬀerentiable,</a:t>
                </a:r>
              </a:p>
              <a:p>
                <a:r>
                  <a:rPr lang="en-US" sz="2200" dirty="0">
                    <a:latin typeface="+mj-lt"/>
                  </a:rPr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sz="22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p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200" dirty="0">
                    <a:latin typeface="+mj-lt"/>
                  </a:rPr>
                  <a:t> is called the tangent at the point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200" dirty="0">
                    <a:latin typeface="+mj-lt"/>
                  </a:rPr>
                  <a:t>. </a:t>
                </a:r>
              </a:p>
              <a:p>
                <a:endParaRPr lang="en-US" sz="2200" dirty="0">
                  <a:latin typeface="+mj-lt"/>
                </a:endParaRPr>
              </a:p>
              <a:p>
                <a:r>
                  <a:rPr lang="en-US" sz="2200" dirty="0">
                    <a:latin typeface="+mj-lt"/>
                  </a:rPr>
                  <a:t>The tangent deﬁnes the direction of a line L that touches </a:t>
                </a:r>
              </a:p>
              <a:p>
                <a:r>
                  <a:rPr lang="en-US" sz="2200" dirty="0">
                    <a:latin typeface="+mj-lt"/>
                  </a:rPr>
                  <a:t>the curve C at the point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2200" dirty="0">
                  <a:latin typeface="+mj-lt"/>
                </a:endParaRPr>
              </a:p>
            </p:txBody>
          </p:sp>
        </mc:Choice>
        <mc:Fallback xmlns="">
          <p:sp>
            <p:nvSpPr>
              <p:cNvPr id="10" name="Rektange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002" y="859706"/>
                <a:ext cx="8470073" cy="2462213"/>
              </a:xfrm>
              <a:prstGeom prst="rect">
                <a:avLst/>
              </a:prstGeom>
              <a:blipFill>
                <a:blip r:embed="rId4"/>
                <a:stretch>
                  <a:fillRect l="-935" t="-2475" b="-4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ktangel 7"/>
              <p:cNvSpPr/>
              <p:nvPr/>
            </p:nvSpPr>
            <p:spPr>
              <a:xfrm>
                <a:off x="452699" y="3626795"/>
                <a:ext cx="10581885" cy="26303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b="1" dirty="0">
                    <a:latin typeface="+mj-lt"/>
                  </a:rPr>
                  <a:t>Ex.: </a:t>
                </a:r>
                <a:r>
                  <a:rPr lang="en-US" sz="2200" dirty="0">
                    <a:latin typeface="+mj-lt"/>
                  </a:rPr>
                  <a:t>A circle in the </a:t>
                </a:r>
                <a:r>
                  <a:rPr lang="en-US" sz="2200" i="1" dirty="0" err="1">
                    <a:latin typeface="+mj-lt"/>
                  </a:rPr>
                  <a:t>xy</a:t>
                </a:r>
                <a:r>
                  <a:rPr lang="en-US" sz="2200" dirty="0">
                    <a:latin typeface="+mj-lt"/>
                  </a:rPr>
                  <a:t>–plane is given by:		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a-DK" sz="2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m:rPr>
                            <m:sty m:val="p"/>
                          </m:rPr>
                          <a:rPr lang="da-DK" sz="2200" i="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m:rPr>
                            <m:sty m:val="p"/>
                          </m:rPr>
                          <a:rPr lang="da-DK" sz="2200" i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</m:oMath>
                </a14:m>
                <a:r>
                  <a:rPr lang="en-US" sz="2200" dirty="0">
                    <a:latin typeface="+mj-lt"/>
                  </a:rPr>
                  <a:t>,	</a:t>
                </a:r>
                <a:endParaRPr lang="da-DK" sz="2200" dirty="0"/>
              </a:p>
              <a:p>
                <a:r>
                  <a:rPr lang="en-US" sz="2200" dirty="0">
                    <a:latin typeface="+mj-lt"/>
                  </a:rPr>
                  <a:t> </a:t>
                </a:r>
              </a:p>
              <a:p>
                <a:r>
                  <a:rPr lang="en-US" sz="2200" dirty="0">
                    <a:latin typeface="+mj-lt"/>
                  </a:rPr>
                  <a:t>Then</a:t>
                </a:r>
              </a:p>
              <a:p>
                <a:r>
                  <a:rPr lang="en-US" sz="220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a-DK" sz="2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a-DK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m:rPr>
                            <m:sty m:val="p"/>
                          </m:rPr>
                          <a:rPr lang="da-DK" sz="22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m:rPr>
                            <m:sty m:val="p"/>
                          </m:rPr>
                          <a:rPr lang="da-DK" sz="22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</m:oMath>
                </a14:m>
                <a:endParaRPr lang="da-DK" sz="2200" dirty="0">
                  <a:latin typeface="+mj-lt"/>
                </a:endParaRPr>
              </a:p>
              <a:p>
                <a:endParaRPr lang="da-DK" sz="2200" dirty="0">
                  <a:latin typeface="+mj-lt"/>
                </a:endParaRPr>
              </a:p>
              <a:p>
                <a:r>
                  <a:rPr lang="da-DK" sz="2200" dirty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da-DK" sz="2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m:rPr>
                            <m:sty m:val="p"/>
                          </m:rPr>
                          <a:rPr lang="da-DK" sz="2200" i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m:rPr>
                            <m:sty m:val="p"/>
                          </m:rPr>
                          <a:rPr lang="da-DK" sz="2200" i="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da-DK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=(0,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,0)</m:t>
                    </m:r>
                  </m:oMath>
                </a14:m>
                <a:r>
                  <a:rPr lang="da-DK" sz="2200" dirty="0">
                    <a:latin typeface="+mj-lt"/>
                  </a:rPr>
                  <a:t>	</a:t>
                </a:r>
              </a:p>
              <a:p>
                <a:r>
                  <a:rPr lang="da-DK" sz="2200" dirty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da-DK" sz="2200" i="0" dirty="0">
                    <a:latin typeface="+mj-lt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a-DK" sz="22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a-DK" sz="2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da-DK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da-DK" sz="2200" i="0" dirty="0">
                    <a:latin typeface="+mj-lt"/>
                  </a:rPr>
                  <a:t>)</a:t>
                </a:r>
                <a14:m>
                  <m:oMath xmlns:m="http://schemas.openxmlformats.org/officeDocument/2006/math">
                    <m:r>
                      <a:rPr lang="da-DK" sz="2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a-DK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m:rPr>
                            <m:sty m:val="p"/>
                          </m:rPr>
                          <a:rPr lang="da-DK" sz="2200" i="0">
                            <a:latin typeface="Cambria Math" panose="02040503050406030204" pitchFamily="18" charset="0"/>
                          </a:rPr>
                          <m:t>sin</m:t>
                        </m:r>
                        <m:f>
                          <m:fPr>
                            <m:ctrlPr>
                              <a:rPr lang="da-DK" sz="22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a-DK" sz="2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da-DK" sz="22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m:rPr>
                            <m:sty m:val="p"/>
                          </m:rPr>
                          <a:rPr lang="da-DK" sz="2200" i="0">
                            <a:latin typeface="Cambria Math" panose="02040503050406030204" pitchFamily="18" charset="0"/>
                          </a:rPr>
                          <m:t>cos</m:t>
                        </m:r>
                        <m:f>
                          <m:fPr>
                            <m:ctrlPr>
                              <a:rPr lang="da-DK" sz="22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a-DK" sz="2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da-DK" sz="22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da-DK" sz="2200" i="1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da-DK" sz="22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da-DK" sz="2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da-DK" sz="22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da-DK" sz="2200" i="1">
                        <a:latin typeface="Cambria Math" panose="02040503050406030204" pitchFamily="18" charset="0"/>
                      </a:rPr>
                      <m:t>,0,0)</m:t>
                    </m:r>
                  </m:oMath>
                </a14:m>
                <a:r>
                  <a:rPr lang="en-US" sz="2200" dirty="0">
                    <a:latin typeface="+mj-lt"/>
                  </a:rPr>
                  <a:t>	</a:t>
                </a:r>
                <a:endParaRPr lang="en-US" sz="2200" dirty="0"/>
              </a:p>
            </p:txBody>
          </p:sp>
        </mc:Choice>
        <mc:Fallback xmlns="">
          <p:sp>
            <p:nvSpPr>
              <p:cNvPr id="8" name="Rektange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99" y="3626795"/>
                <a:ext cx="10581885" cy="2630335"/>
              </a:xfrm>
              <a:prstGeom prst="rect">
                <a:avLst/>
              </a:prstGeom>
              <a:blipFill>
                <a:blip r:embed="rId5"/>
                <a:stretch>
                  <a:fillRect l="-749" t="-2320" b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kstboks 4"/>
          <p:cNvSpPr txBox="1">
            <a:spLocks noChangeArrowheads="1"/>
          </p:cNvSpPr>
          <p:nvPr/>
        </p:nvSpPr>
        <p:spPr bwMode="auto">
          <a:xfrm rot="16200000">
            <a:off x="10842840" y="1608863"/>
            <a:ext cx="207865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200" dirty="0">
                <a:latin typeface="Times New Roman" pitchFamily="18" charset="0"/>
                <a:cs typeface="Times New Roman" pitchFamily="18" charset="0"/>
              </a:rPr>
              <a:t>J. Schmiegel: </a:t>
            </a:r>
            <a:r>
              <a:rPr lang="da-DK" sz="1200" dirty="0" err="1">
                <a:latin typeface="Times New Roman" pitchFamily="18" charset="0"/>
                <a:cs typeface="Times New Roman" pitchFamily="18" charset="0"/>
              </a:rPr>
              <a:t>Lecture</a:t>
            </a:r>
            <a:r>
              <a:rPr lang="da-DK" sz="1200" dirty="0">
                <a:latin typeface="Times New Roman" pitchFamily="18" charset="0"/>
                <a:cs typeface="Times New Roman" pitchFamily="18" charset="0"/>
              </a:rPr>
              <a:t> notes</a:t>
            </a:r>
          </a:p>
        </p:txBody>
      </p:sp>
      <p:sp>
        <p:nvSpPr>
          <p:cNvPr id="18" name="Tekstboks 4"/>
          <p:cNvSpPr txBox="1">
            <a:spLocks noChangeArrowheads="1"/>
          </p:cNvSpPr>
          <p:nvPr/>
        </p:nvSpPr>
        <p:spPr bwMode="auto">
          <a:xfrm rot="16200000">
            <a:off x="10833431" y="5054242"/>
            <a:ext cx="207865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a-DK" sz="1200" dirty="0">
                <a:latin typeface="Times New Roman" pitchFamily="18" charset="0"/>
                <a:cs typeface="Times New Roman" pitchFamily="18" charset="0"/>
              </a:rPr>
              <a:t>J. Schmiegel: </a:t>
            </a:r>
            <a:r>
              <a:rPr lang="da-DK" sz="1200" dirty="0" err="1">
                <a:latin typeface="Times New Roman" pitchFamily="18" charset="0"/>
                <a:cs typeface="Times New Roman" pitchFamily="18" charset="0"/>
              </a:rPr>
              <a:t>Lecture</a:t>
            </a:r>
            <a:r>
              <a:rPr lang="da-DK" sz="1200" dirty="0">
                <a:latin typeface="Times New Roman" pitchFamily="18" charset="0"/>
                <a:cs typeface="Times New Roman" pitchFamily="18" charset="0"/>
              </a:rPr>
              <a:t> notes</a:t>
            </a:r>
          </a:p>
        </p:txBody>
      </p:sp>
    </p:spTree>
    <p:extLst>
      <p:ext uri="{BB962C8B-B14F-4D97-AF65-F5344CB8AC3E}">
        <p14:creationId xmlns:p14="http://schemas.microsoft.com/office/powerpoint/2010/main" val="1810166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8836" y="226580"/>
            <a:ext cx="10734964" cy="1115837"/>
          </a:xfrm>
        </p:spPr>
        <p:txBody>
          <a:bodyPr>
            <a:normAutofit/>
          </a:bodyPr>
          <a:lstStyle/>
          <a:p>
            <a:pPr marL="0" indent="0" algn="ctr"/>
            <a:r>
              <a:rPr lang="da-DK" dirty="0">
                <a:latin typeface="+mj-lt"/>
              </a:rPr>
              <a:t>Litterature</a:t>
            </a:r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ULH – MPE - AU</a:t>
            </a:r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Pladsholder til tekst 2"/>
          <p:cNvSpPr txBox="1">
            <a:spLocks/>
          </p:cNvSpPr>
          <p:nvPr/>
        </p:nvSpPr>
        <p:spPr>
          <a:xfrm>
            <a:off x="728518" y="1455725"/>
            <a:ext cx="10515600" cy="4787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dirty="0">
                <a:latin typeface="+mj-lt"/>
              </a:rPr>
              <a:t> </a:t>
            </a:r>
          </a:p>
          <a:p>
            <a:pPr marL="0" indent="0">
              <a:buNone/>
            </a:pPr>
            <a:r>
              <a:rPr lang="da-DK" sz="3200" dirty="0" err="1">
                <a:latin typeface="+mj-lt"/>
              </a:rPr>
              <a:t>We</a:t>
            </a:r>
            <a:r>
              <a:rPr lang="da-DK" sz="3200" dirty="0">
                <a:latin typeface="+mj-lt"/>
              </a:rPr>
              <a:t> </a:t>
            </a:r>
            <a:r>
              <a:rPr lang="da-DK" sz="3200" dirty="0" err="1">
                <a:latin typeface="+mj-lt"/>
              </a:rPr>
              <a:t>are</a:t>
            </a:r>
            <a:r>
              <a:rPr lang="da-DK" sz="3200" dirty="0">
                <a:latin typeface="+mj-lt"/>
              </a:rPr>
              <a:t> </a:t>
            </a:r>
            <a:r>
              <a:rPr lang="da-DK" sz="3200" dirty="0" err="1">
                <a:latin typeface="+mj-lt"/>
              </a:rPr>
              <a:t>using</a:t>
            </a:r>
            <a:r>
              <a:rPr lang="da-DK" sz="3200" dirty="0">
                <a:latin typeface="+mj-lt"/>
              </a:rPr>
              <a:t> </a:t>
            </a:r>
            <a:r>
              <a:rPr lang="da-DK" sz="3200" dirty="0" err="1">
                <a:latin typeface="+mj-lt"/>
              </a:rPr>
              <a:t>lecture</a:t>
            </a:r>
            <a:r>
              <a:rPr lang="da-DK" sz="3200" dirty="0">
                <a:latin typeface="+mj-lt"/>
              </a:rPr>
              <a:t> notes by Jürgen Schmiegel</a:t>
            </a:r>
          </a:p>
          <a:p>
            <a:pPr marL="0" indent="0">
              <a:buNone/>
            </a:pPr>
            <a:endParaRPr lang="da-DK" sz="3200" dirty="0">
              <a:latin typeface="+mj-lt"/>
            </a:endParaRPr>
          </a:p>
          <a:p>
            <a:pPr marL="0" indent="0">
              <a:buNone/>
            </a:pPr>
            <a:endParaRPr lang="da-DK" sz="3200" dirty="0">
              <a:latin typeface="+mj-lt"/>
            </a:endParaRPr>
          </a:p>
          <a:p>
            <a:pPr marL="0" indent="0">
              <a:buNone/>
            </a:pPr>
            <a:endParaRPr lang="da-DK" sz="3200" dirty="0">
              <a:latin typeface="+mj-lt"/>
            </a:endParaRPr>
          </a:p>
          <a:p>
            <a:pPr marL="0" indent="0">
              <a:buNone/>
            </a:pPr>
            <a:endParaRPr lang="da-DK" dirty="0">
              <a:latin typeface="+mj-lt"/>
            </a:endParaRPr>
          </a:p>
          <a:p>
            <a:pPr marL="0" indent="0" algn="ctr">
              <a:buNone/>
            </a:pP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535308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44068"/>
            <a:ext cx="10515600" cy="792466"/>
          </a:xfrm>
        </p:spPr>
        <p:txBody>
          <a:bodyPr/>
          <a:lstStyle/>
          <a:p>
            <a:pPr algn="ctr"/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doing</a:t>
            </a:r>
            <a:r>
              <a:rPr lang="da-DK" dirty="0"/>
              <a:t> </a:t>
            </a:r>
            <a:r>
              <a:rPr lang="da-DK" dirty="0" err="1"/>
              <a:t>exercises</a:t>
            </a:r>
            <a:r>
              <a:rPr lang="da-DK" dirty="0"/>
              <a:t> from </a:t>
            </a:r>
            <a:r>
              <a:rPr lang="da-DK" dirty="0" err="1"/>
              <a:t>lecture</a:t>
            </a:r>
            <a:r>
              <a:rPr lang="da-DK" dirty="0"/>
              <a:t> notes 1 </a:t>
            </a:r>
            <a:endParaRPr lang="en-US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ULH – MPE - AU</a:t>
            </a:r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8" name="Billed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057393"/>
            <a:ext cx="6031149" cy="5387333"/>
          </a:xfrm>
          <a:prstGeom prst="rect">
            <a:avLst/>
          </a:prstGeom>
        </p:spPr>
      </p:pic>
      <p:pic>
        <p:nvPicPr>
          <p:cNvPr id="9" name="Billed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994" y="953160"/>
            <a:ext cx="6072185" cy="3764755"/>
          </a:xfrm>
          <a:prstGeom prst="rect">
            <a:avLst/>
          </a:prstGeom>
        </p:spPr>
      </p:pic>
      <p:cxnSp>
        <p:nvCxnSpPr>
          <p:cNvPr id="19" name="Lige forbindelse 18"/>
          <p:cNvCxnSpPr/>
          <p:nvPr/>
        </p:nvCxnSpPr>
        <p:spPr>
          <a:xfrm>
            <a:off x="5966283" y="1057394"/>
            <a:ext cx="40705" cy="4934844"/>
          </a:xfrm>
          <a:prstGeom prst="line">
            <a:avLst/>
          </a:prstGeom>
          <a:ln w="2857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292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8836" y="226580"/>
            <a:ext cx="10734964" cy="1115837"/>
          </a:xfrm>
        </p:spPr>
        <p:txBody>
          <a:bodyPr>
            <a:normAutofit/>
          </a:bodyPr>
          <a:lstStyle/>
          <a:p>
            <a:pPr marL="0" indent="0" algn="ctr"/>
            <a:r>
              <a:rPr lang="da-DK" dirty="0" err="1">
                <a:latin typeface="+mj-lt"/>
              </a:rPr>
              <a:t>Topics</a:t>
            </a:r>
            <a:endParaRPr lang="da-DK" dirty="0">
              <a:latin typeface="+mj-lt"/>
            </a:endParaRPr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ULH – MPE - AU</a:t>
            </a:r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Pladsholder til tekst 2"/>
          <p:cNvSpPr txBox="1">
            <a:spLocks/>
          </p:cNvSpPr>
          <p:nvPr/>
        </p:nvSpPr>
        <p:spPr>
          <a:xfrm>
            <a:off x="728518" y="1455725"/>
            <a:ext cx="10515600" cy="4787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dirty="0">
                <a:latin typeface="+mj-lt"/>
              </a:rPr>
              <a:t> </a:t>
            </a:r>
          </a:p>
          <a:p>
            <a:r>
              <a:rPr lang="en-US" sz="3000" dirty="0">
                <a:latin typeface="+mj-lt"/>
              </a:rPr>
              <a:t>Vector analysis</a:t>
            </a:r>
          </a:p>
          <a:p>
            <a:r>
              <a:rPr lang="en-US" sz="3000" dirty="0">
                <a:latin typeface="+mj-lt"/>
              </a:rPr>
              <a:t>The Fourier series, Fourier integrals and Fourier transforms</a:t>
            </a:r>
          </a:p>
          <a:p>
            <a:r>
              <a:rPr lang="en-US" sz="3000" dirty="0">
                <a:latin typeface="+mj-lt"/>
              </a:rPr>
              <a:t>Partial differential equations</a:t>
            </a:r>
          </a:p>
          <a:p>
            <a:r>
              <a:rPr lang="en-US" sz="3000" dirty="0">
                <a:latin typeface="+mj-lt"/>
              </a:rPr>
              <a:t>One- and two-dimensional wave equations</a:t>
            </a:r>
          </a:p>
          <a:p>
            <a:r>
              <a:rPr lang="en-US" sz="3000" dirty="0">
                <a:latin typeface="+mj-lt"/>
              </a:rPr>
              <a:t>Heat equations</a:t>
            </a:r>
          </a:p>
          <a:p>
            <a:pPr marL="0" indent="0">
              <a:buNone/>
            </a:pPr>
            <a:endParaRPr lang="da-DK" sz="3200" dirty="0">
              <a:latin typeface="+mj-lt"/>
            </a:endParaRPr>
          </a:p>
          <a:p>
            <a:pPr marL="0" indent="0">
              <a:buNone/>
            </a:pPr>
            <a:endParaRPr lang="da-DK" sz="3200" dirty="0">
              <a:latin typeface="+mj-lt"/>
            </a:endParaRPr>
          </a:p>
          <a:p>
            <a:pPr marL="0" indent="0">
              <a:buNone/>
            </a:pPr>
            <a:endParaRPr lang="da-DK" sz="3200" dirty="0">
              <a:latin typeface="+mj-lt"/>
            </a:endParaRPr>
          </a:p>
          <a:p>
            <a:pPr marL="0" indent="0">
              <a:buNone/>
            </a:pPr>
            <a:endParaRPr lang="da-DK" dirty="0">
              <a:latin typeface="+mj-lt"/>
            </a:endParaRPr>
          </a:p>
          <a:p>
            <a:pPr marL="0" indent="0" algn="ctr">
              <a:buNone/>
            </a:pP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1005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8836" y="226579"/>
            <a:ext cx="10734964" cy="12050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Learning outcomes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ULH – MPE - AU</a:t>
            </a:r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Pladsholder til tekst 2"/>
          <p:cNvSpPr txBox="1">
            <a:spLocks/>
          </p:cNvSpPr>
          <p:nvPr/>
        </p:nvSpPr>
        <p:spPr>
          <a:xfrm>
            <a:off x="728517" y="1335569"/>
            <a:ext cx="10847397" cy="4787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latin typeface="+mj-lt"/>
              </a:rPr>
              <a:t>Use vector functions to describe the motions of mechanical systems</a:t>
            </a:r>
          </a:p>
          <a:p>
            <a:r>
              <a:rPr lang="en-US" sz="3000" dirty="0">
                <a:latin typeface="+mj-lt"/>
              </a:rPr>
              <a:t>Use transformations between double integrals and line integrals</a:t>
            </a:r>
          </a:p>
          <a:p>
            <a:r>
              <a:rPr lang="en-US" sz="3000" dirty="0">
                <a:latin typeface="+mj-lt"/>
              </a:rPr>
              <a:t>Use transformations between volume integrals and surface integrals</a:t>
            </a:r>
          </a:p>
          <a:p>
            <a:r>
              <a:rPr lang="en-US" sz="3000" dirty="0">
                <a:latin typeface="+mj-lt"/>
              </a:rPr>
              <a:t>Transform physical conditions into a mathematical model in the form of a partial differential equation</a:t>
            </a:r>
          </a:p>
          <a:p>
            <a:r>
              <a:rPr lang="en-US" sz="3000" dirty="0">
                <a:latin typeface="+mj-lt"/>
              </a:rPr>
              <a:t>Master the different techniques of solving different types of partial differential equations, both analytical and numerical</a:t>
            </a:r>
          </a:p>
          <a:p>
            <a:r>
              <a:rPr lang="en-US" sz="3000" dirty="0">
                <a:latin typeface="+mj-lt"/>
              </a:rPr>
              <a:t>Use the Fourier series to solve partial differential equations</a:t>
            </a:r>
          </a:p>
          <a:p>
            <a:pPr marL="0" indent="0" algn="ctr">
              <a:buNone/>
            </a:pPr>
            <a:endParaRPr lang="en-US" sz="3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71028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8836" y="226579"/>
            <a:ext cx="10734964" cy="1205057"/>
          </a:xfrm>
        </p:spPr>
        <p:txBody>
          <a:bodyPr>
            <a:normAutofit/>
          </a:bodyPr>
          <a:lstStyle/>
          <a:p>
            <a:pPr algn="ctr"/>
            <a:r>
              <a:rPr lang="da-DK" sz="3200" dirty="0"/>
              <a:t>How is it </a:t>
            </a:r>
            <a:r>
              <a:rPr lang="da-DK" sz="3200" dirty="0" err="1"/>
              <a:t>taught</a:t>
            </a:r>
            <a:r>
              <a:rPr lang="da-DK" sz="3200" dirty="0"/>
              <a:t>?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ULH – MPE - AU</a:t>
            </a:r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Pladsholder til tekst 2"/>
          <p:cNvSpPr txBox="1">
            <a:spLocks/>
          </p:cNvSpPr>
          <p:nvPr/>
        </p:nvSpPr>
        <p:spPr>
          <a:xfrm>
            <a:off x="728518" y="1569033"/>
            <a:ext cx="10515600" cy="4787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2400" dirty="0">
                <a:latin typeface="+mj-lt"/>
              </a:rPr>
              <a:t>  </a:t>
            </a:r>
            <a:endParaRPr lang="da-DK" dirty="0">
              <a:latin typeface="+mj-lt"/>
            </a:endParaRPr>
          </a:p>
          <a:p>
            <a:r>
              <a:rPr lang="da-DK" altLang="da-DK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Theory</a:t>
            </a:r>
            <a:endParaRPr lang="da-DK" altLang="da-DK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altLang="da-DK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endParaRPr lang="da-DK" altLang="da-DK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altLang="da-DK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Exercises</a:t>
            </a:r>
            <a:endParaRPr lang="da-DK" altLang="da-DK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13425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8836" y="226579"/>
            <a:ext cx="10734964" cy="1205057"/>
          </a:xfrm>
        </p:spPr>
        <p:txBody>
          <a:bodyPr>
            <a:normAutofit/>
          </a:bodyPr>
          <a:lstStyle/>
          <a:p>
            <a:pPr algn="ctr"/>
            <a:r>
              <a:rPr lang="da-DK" sz="3200" dirty="0" err="1"/>
              <a:t>Exam</a:t>
            </a:r>
            <a:r>
              <a:rPr lang="da-DK" sz="3200" dirty="0"/>
              <a:t> – </a:t>
            </a:r>
            <a:r>
              <a:rPr lang="da-DK" sz="3200" dirty="0" err="1"/>
              <a:t>how</a:t>
            </a:r>
            <a:r>
              <a:rPr lang="da-DK" sz="3200" dirty="0"/>
              <a:t> </a:t>
            </a:r>
            <a:r>
              <a:rPr lang="da-DK" sz="3200" dirty="0" err="1"/>
              <a:t>does</a:t>
            </a:r>
            <a:r>
              <a:rPr lang="da-DK" sz="3200" dirty="0"/>
              <a:t> it </a:t>
            </a:r>
            <a:r>
              <a:rPr lang="da-DK" sz="3200" dirty="0" err="1"/>
              <a:t>take</a:t>
            </a:r>
            <a:r>
              <a:rPr lang="da-DK" sz="3200" dirty="0"/>
              <a:t> </a:t>
            </a:r>
            <a:r>
              <a:rPr lang="da-DK" sz="3200" dirty="0" err="1"/>
              <a:t>place</a:t>
            </a:r>
            <a:r>
              <a:rPr lang="da-DK" sz="3200" dirty="0"/>
              <a:t>?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ULH – MPE - AU</a:t>
            </a:r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Pladsholder til tekst 2"/>
          <p:cNvSpPr txBox="1">
            <a:spLocks/>
          </p:cNvSpPr>
          <p:nvPr/>
        </p:nvSpPr>
        <p:spPr>
          <a:xfrm>
            <a:off x="728518" y="1286931"/>
            <a:ext cx="10515600" cy="478731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3200" dirty="0">
                <a:latin typeface="+mj-lt"/>
              </a:rPr>
              <a:t>Oral </a:t>
            </a:r>
            <a:r>
              <a:rPr lang="da-DK" sz="3200" dirty="0" err="1">
                <a:latin typeface="+mj-lt"/>
              </a:rPr>
              <a:t>exam</a:t>
            </a:r>
            <a:r>
              <a:rPr lang="da-DK" sz="3200" dirty="0">
                <a:latin typeface="+mj-lt"/>
              </a:rPr>
              <a:t> on a set </a:t>
            </a:r>
            <a:r>
              <a:rPr lang="da-DK" sz="3200" dirty="0" err="1">
                <a:latin typeface="+mj-lt"/>
              </a:rPr>
              <a:t>topic</a:t>
            </a:r>
            <a:endParaRPr lang="da-DK" sz="3200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The student can choose one of the topics below as the main exam topic. 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But this does not mean that the other topics are not relevant, they are just minor exam topics. But note that these topics are all connected. 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So you better prepare all of them and choose as your main topic the one you like most.</a:t>
            </a:r>
          </a:p>
          <a:p>
            <a:pPr marL="2743200" lvl="5" indent="-457200">
              <a:buFont typeface="+mj-lt"/>
              <a:buAutoNum type="arabicPeriod"/>
            </a:pPr>
            <a:r>
              <a:rPr lang="en-US" sz="2400" dirty="0">
                <a:latin typeface="+mj-lt"/>
              </a:rPr>
              <a:t>Vector Calculus</a:t>
            </a:r>
          </a:p>
          <a:p>
            <a:pPr marL="2743200" lvl="5" indent="-457200">
              <a:buFont typeface="+mj-lt"/>
              <a:buAutoNum type="arabicPeriod"/>
            </a:pPr>
            <a:r>
              <a:rPr lang="en-US" sz="2400" dirty="0">
                <a:latin typeface="+mj-lt"/>
              </a:rPr>
              <a:t>Vector Integral Calculus</a:t>
            </a:r>
          </a:p>
          <a:p>
            <a:pPr marL="2743200" lvl="5" indent="-457200">
              <a:buFont typeface="+mj-lt"/>
              <a:buAutoNum type="arabicPeriod"/>
            </a:pPr>
            <a:r>
              <a:rPr lang="en-US" sz="2400" dirty="0">
                <a:latin typeface="+mj-lt"/>
              </a:rPr>
              <a:t>Curves and Surfaces</a:t>
            </a:r>
          </a:p>
          <a:p>
            <a:pPr marL="2743200" lvl="5" indent="-457200">
              <a:buFont typeface="+mj-lt"/>
              <a:buAutoNum type="arabicPeriod"/>
            </a:pPr>
            <a:r>
              <a:rPr lang="en-US" sz="2400" dirty="0">
                <a:latin typeface="+mj-lt"/>
              </a:rPr>
              <a:t>Fourier Theory</a:t>
            </a:r>
          </a:p>
          <a:p>
            <a:pPr marL="2743200" lvl="5" indent="-457200">
              <a:buFont typeface="+mj-lt"/>
              <a:buAutoNum type="arabicPeriod"/>
            </a:pPr>
            <a:r>
              <a:rPr lang="en-US" sz="2400" dirty="0">
                <a:latin typeface="+mj-lt"/>
              </a:rPr>
              <a:t>PDEs (analytically)</a:t>
            </a:r>
          </a:p>
          <a:p>
            <a:pPr marL="2743200" lvl="5" indent="-457200">
              <a:buFont typeface="+mj-lt"/>
              <a:buAutoNum type="arabicPeriod"/>
            </a:pPr>
            <a:r>
              <a:rPr lang="en-US" sz="2400" dirty="0">
                <a:latin typeface="+mj-lt"/>
              </a:rPr>
              <a:t>PDEs (</a:t>
            </a:r>
            <a:r>
              <a:rPr lang="en-US" sz="2400" dirty="0" err="1">
                <a:latin typeface="+mj-lt"/>
              </a:rPr>
              <a:t>numerics</a:t>
            </a:r>
            <a:r>
              <a:rPr lang="en-US" sz="2400" dirty="0"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9803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8836" y="226579"/>
            <a:ext cx="10734964" cy="12050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Reexamination</a:t>
            </a:r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ULH – MPE - AU</a:t>
            </a:r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Pladsholder til tekst 2"/>
          <p:cNvSpPr txBox="1">
            <a:spLocks/>
          </p:cNvSpPr>
          <p:nvPr/>
        </p:nvSpPr>
        <p:spPr>
          <a:xfrm>
            <a:off x="728518" y="1345296"/>
            <a:ext cx="10515600" cy="4787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2400" dirty="0">
                <a:latin typeface="+mj-lt"/>
              </a:rPr>
              <a:t>  </a:t>
            </a:r>
          </a:p>
          <a:p>
            <a:pPr marL="0" indent="0">
              <a:buNone/>
            </a:pPr>
            <a:endParaRPr lang="da-DK" dirty="0">
              <a:latin typeface="+mj-lt"/>
            </a:endParaRPr>
          </a:p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Reexamination by appointment or in the next examination period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39069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8836" y="226579"/>
            <a:ext cx="10734964" cy="1205057"/>
          </a:xfrm>
        </p:spPr>
        <p:txBody>
          <a:bodyPr>
            <a:normAutofit/>
          </a:bodyPr>
          <a:lstStyle/>
          <a:p>
            <a:pPr algn="ctr"/>
            <a:r>
              <a:rPr lang="da-DK" sz="3200" dirty="0" err="1"/>
              <a:t>Vector</a:t>
            </a:r>
            <a:r>
              <a:rPr lang="da-DK" sz="3200" dirty="0"/>
              <a:t> </a:t>
            </a:r>
            <a:r>
              <a:rPr lang="da-DK" sz="3200" dirty="0" err="1"/>
              <a:t>Calculus</a:t>
            </a:r>
            <a:endParaRPr lang="en-US" sz="3200" dirty="0"/>
          </a:p>
        </p:txBody>
      </p:sp>
      <p:sp>
        <p:nvSpPr>
          <p:cNvPr id="3" name="Pladsholder til dato 3"/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ULH – MPE - AU</a:t>
            </a:r>
          </a:p>
        </p:txBody>
      </p:sp>
      <p:sp>
        <p:nvSpPr>
          <p:cNvPr id="4" name="Pladsholder til sidefod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a-DK" dirty="0"/>
              <a:t>MTMEMAT1</a:t>
            </a:r>
            <a:endParaRPr lang="en-US" dirty="0"/>
          </a:p>
        </p:txBody>
      </p:sp>
      <p:sp>
        <p:nvSpPr>
          <p:cNvPr id="5" name="Pladsholder til slidenummer 5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34D45EF-BC52-4A90-80C5-E901A7AF3F7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Pladsholder til tekst 2"/>
          <p:cNvSpPr txBox="1">
            <a:spLocks/>
          </p:cNvSpPr>
          <p:nvPr/>
        </p:nvSpPr>
        <p:spPr>
          <a:xfrm>
            <a:off x="728518" y="1569033"/>
            <a:ext cx="10515600" cy="4787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2400" dirty="0">
                <a:latin typeface="+mj-lt"/>
              </a:rPr>
              <a:t>  </a:t>
            </a:r>
            <a:endParaRPr lang="da-DK" dirty="0">
              <a:latin typeface="+mj-lt"/>
            </a:endParaRPr>
          </a:p>
          <a:p>
            <a:pPr marL="0" indent="0" algn="ctr">
              <a:buNone/>
            </a:pPr>
            <a:endParaRPr lang="da-DK" altLang="da-DK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da-DK" altLang="da-DK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da-DK" altLang="da-DK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Lecture</a:t>
            </a:r>
            <a:r>
              <a:rPr lang="da-DK" altLang="da-DK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  <a:p>
            <a:pPr marL="0" indent="0" algn="ctr">
              <a:buNone/>
            </a:pP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75021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1662</TotalTime>
  <Words>2512</Words>
  <Application>Microsoft Office PowerPoint</Application>
  <PresentationFormat>Widescreen</PresentationFormat>
  <Paragraphs>397</Paragraphs>
  <Slides>30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30</vt:i4>
      </vt:variant>
    </vt:vector>
  </HeadingPairs>
  <TitlesOfParts>
    <vt:vector size="35" baseType="lpstr">
      <vt:lpstr>Arial</vt:lpstr>
      <vt:lpstr>Calibri</vt:lpstr>
      <vt:lpstr>Cambria Math</vt:lpstr>
      <vt:lpstr>Times New Roman</vt:lpstr>
      <vt:lpstr>Office-tema</vt:lpstr>
      <vt:lpstr>Introduction to MTMEMAT1 Differential Geometry and Partial Differential Equations</vt:lpstr>
      <vt:lpstr>Schedule</vt:lpstr>
      <vt:lpstr>Litterature</vt:lpstr>
      <vt:lpstr>Topics</vt:lpstr>
      <vt:lpstr>Learning outcomes</vt:lpstr>
      <vt:lpstr>How is it taught?</vt:lpstr>
      <vt:lpstr>Exam – how does it take place?</vt:lpstr>
      <vt:lpstr>Reexamination</vt:lpstr>
      <vt:lpstr>Vector Calculus</vt:lpstr>
      <vt:lpstr>Definitions</vt:lpstr>
      <vt:lpstr>Vectors</vt:lpstr>
      <vt:lpstr>Unit normal vectors</vt:lpstr>
      <vt:lpstr>Vectors</vt:lpstr>
      <vt:lpstr>Vectors</vt:lpstr>
      <vt:lpstr>Vectors</vt:lpstr>
      <vt:lpstr>Vector product</vt:lpstr>
      <vt:lpstr>Vector product</vt:lpstr>
      <vt:lpstr>Vector product</vt:lpstr>
      <vt:lpstr>Position vector</vt:lpstr>
      <vt:lpstr>Vector functions and scalar functions</vt:lpstr>
      <vt:lpstr>Vector functions and scalar functions</vt:lpstr>
      <vt:lpstr>Vector functions and scalar functions</vt:lpstr>
      <vt:lpstr>Vector functions and scalar functions</vt:lpstr>
      <vt:lpstr>Vector functions and scalar functions</vt:lpstr>
      <vt:lpstr> Derivatives of vector functions and scalar functions</vt:lpstr>
      <vt:lpstr> Partial derivatives of scalar field </vt:lpstr>
      <vt:lpstr> Partial derivatives of vector field </vt:lpstr>
      <vt:lpstr> Curves</vt:lpstr>
      <vt:lpstr> Curves</vt:lpstr>
      <vt:lpstr>We are doing exercises from lecture notes 1 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Ulla-Lisbeth Hoffmann</dc:creator>
  <cp:lastModifiedBy>Ulla-Lisbeth Hoffmann</cp:lastModifiedBy>
  <cp:revision>216</cp:revision>
  <dcterms:created xsi:type="dcterms:W3CDTF">2021-01-29T15:14:26Z</dcterms:created>
  <dcterms:modified xsi:type="dcterms:W3CDTF">2024-01-30T13:56:16Z</dcterms:modified>
</cp:coreProperties>
</file>