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665" r:id="rId3"/>
    <p:sldMasterId id="2147483649" r:id="rId4"/>
    <p:sldMasterId id="2147483652" r:id="rId5"/>
  </p:sldMasterIdLst>
  <p:notesMasterIdLst>
    <p:notesMasterId r:id="rId26"/>
  </p:notesMasterIdLst>
  <p:handoutMasterIdLst>
    <p:handoutMasterId r:id="rId27"/>
  </p:handoutMasterIdLst>
  <p:sldIdLst>
    <p:sldId id="305" r:id="rId6"/>
    <p:sldId id="747" r:id="rId7"/>
    <p:sldId id="765" r:id="rId8"/>
    <p:sldId id="766" r:id="rId9"/>
    <p:sldId id="749" r:id="rId10"/>
    <p:sldId id="750" r:id="rId11"/>
    <p:sldId id="751" r:id="rId12"/>
    <p:sldId id="767" r:id="rId13"/>
    <p:sldId id="753" r:id="rId14"/>
    <p:sldId id="754" r:id="rId15"/>
    <p:sldId id="755" r:id="rId16"/>
    <p:sldId id="756" r:id="rId17"/>
    <p:sldId id="757" r:id="rId18"/>
    <p:sldId id="758" r:id="rId19"/>
    <p:sldId id="759" r:id="rId20"/>
    <p:sldId id="764" r:id="rId21"/>
    <p:sldId id="760" r:id="rId22"/>
    <p:sldId id="761" r:id="rId23"/>
    <p:sldId id="762" r:id="rId24"/>
    <p:sldId id="763" r:id="rId25"/>
  </p:sldIdLst>
  <p:sldSz cx="9144000" cy="6858000" type="screen4x3"/>
  <p:notesSz cx="6805613" cy="9944100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6F46F2A0-4747-49D9-93F8-F183DD4950A3}">
          <p14:sldIdLst>
            <p14:sldId id="305"/>
            <p14:sldId id="747"/>
            <p14:sldId id="765"/>
            <p14:sldId id="766"/>
            <p14:sldId id="749"/>
            <p14:sldId id="750"/>
            <p14:sldId id="751"/>
            <p14:sldId id="767"/>
            <p14:sldId id="753"/>
            <p14:sldId id="754"/>
            <p14:sldId id="755"/>
            <p14:sldId id="756"/>
            <p14:sldId id="757"/>
            <p14:sldId id="758"/>
            <p14:sldId id="759"/>
            <p14:sldId id="764"/>
            <p14:sldId id="760"/>
            <p14:sldId id="761"/>
            <p14:sldId id="762"/>
            <p14:sldId id="7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lla-Lisbeth Hoffmann" initials="UH" lastIdx="1" clrIdx="0">
    <p:extLst>
      <p:ext uri="{19B8F6BF-5375-455C-9EA6-DF929625EA0E}">
        <p15:presenceInfo xmlns:p15="http://schemas.microsoft.com/office/powerpoint/2012/main" userId="Ulla-Lisbeth Hoffman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CC00"/>
    <a:srgbClr val="FF66FF"/>
    <a:srgbClr val="FF3300"/>
    <a:srgbClr val="00FF00"/>
    <a:srgbClr val="FFFFCC"/>
    <a:srgbClr val="FF0066"/>
    <a:srgbClr val="FF66CC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emlayou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 autoAdjust="0"/>
  </p:normalViewPr>
  <p:slideViewPr>
    <p:cSldViewPr>
      <p:cViewPr varScale="1">
        <p:scale>
          <a:sx n="79" d="100"/>
          <a:sy n="79" d="100"/>
        </p:scale>
        <p:origin x="194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90AF-0E82-4E5A-8370-B2DD663F0B8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83EB24-F386-4CE9-93EF-FA6FE37768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00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ED48D2-626E-4BAD-8E8F-08698E484DE5}" type="datetimeFigureOut">
              <a:rPr lang="da-DK"/>
              <a:pPr>
                <a:defRPr/>
              </a:pPr>
              <a:t>07-03-2023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noProof="0" smtClean="0"/>
              <a:t>Klik for at redigere i master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  <a:endParaRPr lang="da-DK" noProof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99C9C38-2707-4A42-881B-6DFE6DE36EA0}" type="slidenum">
              <a:rPr lang="da-DK"/>
              <a:pPr>
                <a:defRPr/>
              </a:pPr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9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872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9314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18277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6311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1965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66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9689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298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Pladsholder til diasbille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Pladsholder til no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a-DK" smtClean="0"/>
          </a:p>
        </p:txBody>
      </p:sp>
      <p:sp>
        <p:nvSpPr>
          <p:cNvPr id="6147" name="Pladsholder til diasnumm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8C11E44-FD4E-4476-A98B-9F445F138929}" type="slidenum">
              <a:rPr lang="da-DK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17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335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6274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879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229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431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717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0122F-26C3-412E-BD9C-8A567DADE761}" type="slidenum">
              <a:rPr lang="da-DK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20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a-DK" dirty="0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01DCB-6018-49F5-B40C-217E41A22F90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33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754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2286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4079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40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5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9898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379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146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82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dirty="0" smtClean="0"/>
              <a:t>Fysik B – ULH - IHA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5064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151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1917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3124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1631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5975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7338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1653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03936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6012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418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Fysik B</a:t>
            </a:r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a-DK" smtClean="0"/>
              <a:t>Mekanik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4EC00F-5518-401F-BEDC-0A46451B0053}" type="slidenum">
              <a:rPr lang="da-DK" smtClean="0"/>
              <a:pPr>
                <a:defRPr/>
              </a:pPr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3191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211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377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0129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2263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204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2793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51895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31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424936" cy="922114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424936" cy="54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da-DK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453336"/>
            <a:ext cx="2133600" cy="293117"/>
          </a:xfrm>
        </p:spPr>
        <p:txBody>
          <a:bodyPr/>
          <a:lstStyle/>
          <a:p>
            <a:fld id="{5D19CE03-7F5B-4958-A83D-82FBD8425B28}" type="datetime1">
              <a:rPr lang="da-DK" smtClean="0"/>
              <a:t>07-03-2023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453336"/>
            <a:ext cx="2133600" cy="293117"/>
          </a:xfrm>
        </p:spPr>
        <p:txBody>
          <a:bodyPr/>
          <a:lstStyle/>
          <a:p>
            <a:fld id="{2CD97C06-EC96-4259-9516-82894ECCBF7D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59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580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299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884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417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819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34EC00F-5518-401F-BEDC-0A46451B0053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4" r:id="rId2"/>
    <p:sldLayoutId id="2147483677" r:id="rId3"/>
    <p:sldLayoutId id="2147483690" r:id="rId4"/>
  </p:sldLayoutIdLst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71E0-211F-4874-BBF2-3C3800C0BFA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B51A2-07B2-473A-927D-D224C6E60A7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719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928D-984E-4781-AEBB-6B61351CF2B7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A13C-B8FD-4254-9612-EC4028F46D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Pladsholder til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Pladsholder til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da-DK"/>
              <a:t>Fysik B – ULH - IHA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da-DK" dirty="0" smtClean="0"/>
              <a:t>Mekanik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BCFACC-52C7-4129-81DF-1710A6B24544}" type="slidenum">
              <a:rPr lang="da-DK"/>
              <a:pPr>
                <a:defRPr/>
              </a:pPr>
              <a:t>‹nr.›</a:t>
            </a:fld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iming>
    <p:tnLst>
      <p:par>
        <p:cTn id="1" dur="indefinite" restart="never" nodeType="tmRoot"/>
      </p:par>
    </p:tnLst>
  </p:timing>
  <p:hf hdr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A9A4-C62A-4CF8-99D6-7AAA6AA24432}" type="datetimeFigureOut">
              <a:rPr lang="da-DK" smtClean="0"/>
              <a:t>07-03-2023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84EB-0950-4A03-8097-6AEFD6A7399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935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179512" y="302689"/>
            <a:ext cx="8964488" cy="936625"/>
          </a:xfrm>
        </p:spPr>
        <p:txBody>
          <a:bodyPr/>
          <a:lstStyle/>
          <a:p>
            <a:r>
              <a:rPr lang="da-DK" sz="3200" b="1" dirty="0" smtClean="0">
                <a:solidFill>
                  <a:schemeClr val="tx2"/>
                </a:solidFill>
              </a:rPr>
              <a:t>12. </a:t>
            </a:r>
            <a:r>
              <a:rPr lang="nb-NO" sz="3200" b="1" dirty="0" smtClean="0">
                <a:solidFill>
                  <a:schemeClr val="accent1">
                    <a:lumMod val="75000"/>
                  </a:schemeClr>
                </a:solidFill>
              </a:rPr>
              <a:t>Hypotesetest</a:t>
            </a:r>
            <a:endParaRPr lang="da-DK" sz="3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  <p:sp>
        <p:nvSpPr>
          <p:cNvPr id="19" name="Undertitel 2"/>
          <p:cNvSpPr txBox="1">
            <a:spLocks/>
          </p:cNvSpPr>
          <p:nvPr/>
        </p:nvSpPr>
        <p:spPr>
          <a:xfrm>
            <a:off x="570150" y="1310969"/>
            <a:ext cx="8040886" cy="4772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400" b="1" dirty="0" smtClean="0">
              <a:solidFill>
                <a:schemeClr val="tx1"/>
              </a:solidFill>
            </a:endParaRPr>
          </a:p>
          <a:p>
            <a:pPr algn="l"/>
            <a:r>
              <a:rPr lang="da-DK" sz="2400" b="1" dirty="0" smtClean="0">
                <a:solidFill>
                  <a:schemeClr val="tx1"/>
                </a:solidFill>
              </a:rPr>
              <a:t>Litteratur</a:t>
            </a:r>
            <a:r>
              <a:rPr lang="da-DK" sz="2400" b="1" dirty="0">
                <a:solidFill>
                  <a:schemeClr val="tx1"/>
                </a:solidFill>
              </a:rPr>
              <a:t>: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smtClean="0">
                <a:solidFill>
                  <a:schemeClr val="tx1"/>
                </a:solidFill>
              </a:rPr>
              <a:t>V&amp;K 4.2, </a:t>
            </a:r>
            <a:r>
              <a:rPr lang="da-DK" sz="2400" dirty="0">
                <a:solidFill>
                  <a:schemeClr val="tx1"/>
                </a:solidFill>
              </a:rPr>
              <a:t>s. </a:t>
            </a:r>
            <a:r>
              <a:rPr lang="da-DK" sz="2400" dirty="0" smtClean="0">
                <a:solidFill>
                  <a:schemeClr val="tx1"/>
                </a:solidFill>
              </a:rPr>
              <a:t>180-199</a:t>
            </a:r>
          </a:p>
          <a:p>
            <a:pPr algn="l"/>
            <a:r>
              <a:rPr lang="da-DK" sz="2400" dirty="0">
                <a:solidFill>
                  <a:schemeClr val="tx1"/>
                </a:solidFill>
              </a:rPr>
              <a:t>	</a:t>
            </a:r>
            <a:r>
              <a:rPr lang="da-DK" sz="2400" dirty="0" smtClean="0">
                <a:solidFill>
                  <a:schemeClr val="tx1"/>
                </a:solidFill>
              </a:rPr>
              <a:t>        </a:t>
            </a:r>
          </a:p>
          <a:p>
            <a:pPr lvl="0" algn="l"/>
            <a:r>
              <a:rPr lang="da-DK" sz="2200" dirty="0">
                <a:solidFill>
                  <a:schemeClr val="tx1"/>
                </a:solidFill>
              </a:rPr>
              <a:t>Nulhypotese og alternativ hypotese</a:t>
            </a:r>
            <a:endParaRPr lang="en-US" sz="2200" dirty="0">
              <a:solidFill>
                <a:schemeClr val="tx1"/>
              </a:solidFill>
            </a:endParaRPr>
          </a:p>
          <a:p>
            <a:pPr lvl="0" algn="l"/>
            <a:r>
              <a:rPr lang="da-DK" sz="2200" dirty="0">
                <a:solidFill>
                  <a:schemeClr val="tx1"/>
                </a:solidFill>
              </a:rPr>
              <a:t>Fejltyper ved hypotesetest</a:t>
            </a:r>
            <a:endParaRPr lang="en-US" sz="2200" dirty="0">
              <a:solidFill>
                <a:schemeClr val="tx1"/>
              </a:solidFill>
            </a:endParaRPr>
          </a:p>
          <a:p>
            <a:pPr lvl="0" algn="l"/>
            <a:r>
              <a:rPr lang="da-DK" sz="2200" dirty="0">
                <a:solidFill>
                  <a:schemeClr val="tx1"/>
                </a:solidFill>
              </a:rPr>
              <a:t>Ensidet og tosidet hypotesetest</a:t>
            </a:r>
            <a:endParaRPr lang="en-US" sz="2200" dirty="0">
              <a:solidFill>
                <a:schemeClr val="tx1"/>
              </a:solidFill>
            </a:endParaRPr>
          </a:p>
          <a:p>
            <a:pPr lvl="0" algn="l"/>
            <a:r>
              <a:rPr lang="da-DK" sz="2200" dirty="0">
                <a:solidFill>
                  <a:schemeClr val="tx1"/>
                </a:solidFill>
              </a:rPr>
              <a:t>Procedure for hypotesetest </a:t>
            </a:r>
            <a:r>
              <a:rPr lang="da-DK" sz="2200" i="1" dirty="0">
                <a:solidFill>
                  <a:schemeClr val="tx1"/>
                </a:solidFill>
              </a:rPr>
              <a:t>p</a:t>
            </a:r>
            <a:r>
              <a:rPr lang="da-DK" sz="2200" dirty="0">
                <a:solidFill>
                  <a:schemeClr val="tx1"/>
                </a:solidFill>
              </a:rPr>
              <a:t>-værdi og signifikansniveau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da-DK" sz="2400" dirty="0"/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660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Test for sygdom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10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05184" y="3717032"/>
                <a:ext cx="8343280" cy="2664296"/>
              </a:xfrm>
            </p:spPr>
            <p:txBody>
              <a:bodyPr>
                <a:normAutofit fontScale="85000" lnSpcReduction="20000"/>
              </a:bodyPr>
              <a:lstStyle/>
              <a:p>
                <a:pPr marL="263525" lvl="1" indent="-263525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Type I fejl: Testen siger, at en rask person er syg (testen er falsk positiv</a:t>
                </a:r>
                <a:r>
                  <a:rPr lang="da-DK" sz="2200" dirty="0" smtClean="0"/>
                  <a:t>)</a:t>
                </a:r>
              </a:p>
              <a:p>
                <a:pPr marL="263525" lvl="1" indent="-263525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Type </a:t>
                </a:r>
                <a:r>
                  <a:rPr lang="da-DK" sz="2200" dirty="0" smtClean="0"/>
                  <a:t>II </a:t>
                </a:r>
                <a:r>
                  <a:rPr lang="da-DK" sz="2200" dirty="0"/>
                  <a:t>fejl: Testen siger, at en </a:t>
                </a:r>
                <a:r>
                  <a:rPr lang="da-DK" sz="2200" dirty="0" smtClean="0"/>
                  <a:t>syg person </a:t>
                </a:r>
                <a:r>
                  <a:rPr lang="da-DK" sz="2200" dirty="0"/>
                  <a:t>er </a:t>
                </a:r>
                <a:r>
                  <a:rPr lang="da-DK" sz="2200" dirty="0" smtClean="0"/>
                  <a:t>rask </a:t>
                </a:r>
                <a:r>
                  <a:rPr lang="da-DK" sz="2200" dirty="0"/>
                  <a:t>(testen er falsk </a:t>
                </a:r>
                <a:r>
                  <a:rPr lang="da-DK" sz="2200" dirty="0" smtClean="0"/>
                  <a:t>negativ) </a:t>
                </a:r>
              </a:p>
              <a:p>
                <a:pPr marL="263525" lvl="1" indent="-263525">
                  <a:buFont typeface="Arial" panose="020B0604020202020204" pitchFamily="34" charset="0"/>
                  <a:buChar char="•"/>
                </a:pPr>
                <a:r>
                  <a:rPr lang="da-DK" sz="2200" dirty="0" smtClean="0"/>
                  <a:t>Hvis man gerne vil </a:t>
                </a:r>
                <a:r>
                  <a:rPr lang="da-DK" sz="2200" dirty="0" smtClean="0">
                    <a:solidFill>
                      <a:srgbClr val="0066FF"/>
                    </a:solidFill>
                  </a:rPr>
                  <a:t>reducere</a:t>
                </a:r>
                <a:r>
                  <a:rPr lang="da-DK" sz="2200" dirty="0" smtClean="0"/>
                  <a:t> sandsynligheden for </a:t>
                </a:r>
                <a:r>
                  <a:rPr lang="da-DK" sz="2200" dirty="0" smtClean="0">
                    <a:solidFill>
                      <a:srgbClr val="0066FF"/>
                    </a:solidFill>
                  </a:rPr>
                  <a:t>type 1 fejl (reducere </a:t>
                </a:r>
                <a14:m>
                  <m:oMath xmlns:m="http://schemas.openxmlformats.org/officeDocument/2006/math">
                    <m:r>
                      <a:rPr lang="da-DK" sz="2200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2200" dirty="0" smtClean="0">
                    <a:solidFill>
                      <a:srgbClr val="0066FF"/>
                    </a:solidFill>
                  </a:rPr>
                  <a:t>) </a:t>
                </a:r>
                <a:r>
                  <a:rPr lang="da-DK" sz="2200" dirty="0" smtClean="0"/>
                  <a:t>kan testens </a:t>
                </a:r>
                <a:r>
                  <a:rPr lang="da-DK" sz="2200" dirty="0" smtClean="0">
                    <a:solidFill>
                      <a:srgbClr val="0066FF"/>
                    </a:solidFill>
                  </a:rPr>
                  <a:t>følsomhed reduceres</a:t>
                </a:r>
                <a:r>
                  <a:rPr lang="da-DK" sz="2200" dirty="0" smtClean="0"/>
                  <a:t>, så færre testes positiv</a:t>
                </a:r>
              </a:p>
              <a:p>
                <a:pPr marL="263525" lvl="1" indent="-263525">
                  <a:buFont typeface="Arial" panose="020B0604020202020204" pitchFamily="34" charset="0"/>
                  <a:buChar char="•"/>
                </a:pPr>
                <a:r>
                  <a:rPr lang="da-DK" sz="2200" dirty="0" smtClean="0"/>
                  <a:t>Dette vil typisk </a:t>
                </a:r>
                <a:r>
                  <a:rPr lang="da-DK" sz="2200" dirty="0" smtClean="0">
                    <a:solidFill>
                      <a:srgbClr val="0066FF"/>
                    </a:solidFill>
                  </a:rPr>
                  <a:t>øge sandsynligheden for type 2 fejl</a:t>
                </a:r>
                <a:r>
                  <a:rPr lang="da-DK" sz="2200" dirty="0" smtClean="0"/>
                  <a:t>, da den ændrede følsomhed får testen til at reducere i antal positive testresultater, både for raske og syge</a:t>
                </a:r>
              </a:p>
              <a:p>
                <a:pPr marL="0" lvl="1" indent="0">
                  <a:buNone/>
                </a:pPr>
                <a:r>
                  <a:rPr lang="da-DK" sz="2200" dirty="0">
                    <a:solidFill>
                      <a:srgbClr val="00CC00"/>
                    </a:solidFill>
                  </a:rPr>
                  <a:t> </a:t>
                </a:r>
                <a:r>
                  <a:rPr lang="da-DK" sz="2200" dirty="0" smtClean="0">
                    <a:solidFill>
                      <a:srgbClr val="00CC00"/>
                    </a:solidFill>
                  </a:rPr>
                  <a:t>   (Tilsvarende problem med f.eks. røgalarmer – en følsom alarm bipper ved      </a:t>
                </a:r>
              </a:p>
              <a:p>
                <a:pPr marL="0" lvl="1" indent="0">
                  <a:buNone/>
                </a:pPr>
                <a:r>
                  <a:rPr lang="da-DK" sz="2200" dirty="0" smtClean="0">
                    <a:solidFill>
                      <a:srgbClr val="00CC00"/>
                    </a:solidFill>
                  </a:rPr>
                  <a:t>    madlavning, en mindre følsom reagerer måske for sent på en brand)</a:t>
                </a:r>
              </a:p>
              <a:p>
                <a:pPr marL="263525" lvl="1" indent="-263525">
                  <a:buFont typeface="Arial" panose="020B0604020202020204" pitchFamily="34" charset="0"/>
                  <a:buChar char="•"/>
                </a:pPr>
                <a:r>
                  <a:rPr lang="da-DK" sz="2200" dirty="0" smtClean="0"/>
                  <a:t>Hvilken fejltype er mest alvorlig?</a:t>
                </a:r>
              </a:p>
              <a:p>
                <a:pPr marL="263525" lvl="1" indent="-263525">
                  <a:buFont typeface="Arial" panose="020B0604020202020204" pitchFamily="34" charset="0"/>
                  <a:buChar char="•"/>
                </a:pPr>
                <a:endParaRPr lang="da-DK" sz="2000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05184" y="3717032"/>
                <a:ext cx="8343280" cy="2664296"/>
              </a:xfrm>
              <a:blipFill>
                <a:blip r:embed="rId3"/>
                <a:stretch>
                  <a:fillRect l="-511" t="-3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417207"/>
                  </p:ext>
                </p:extLst>
              </p:nvPr>
            </p:nvGraphicFramePr>
            <p:xfrm>
              <a:off x="3563889" y="980728"/>
              <a:ext cx="4608511" cy="2283368"/>
            </p:xfrm>
            <a:graphic>
              <a:graphicData uri="http://schemas.openxmlformats.org/drawingml/2006/table">
                <a:tbl>
                  <a:tblPr/>
                  <a:tblGrid>
                    <a:gridCol w="1606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00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5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41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229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Resultat</a:t>
                          </a:r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af</a:t>
                          </a:r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testen</a:t>
                          </a:r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883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Syg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b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</a:b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Rask (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2784">
                    <a:tc rowSpan="2">
                      <a:txBody>
                        <a:bodyPr/>
                        <a:lstStyle/>
                        <a:p>
                          <a:pPr algn="l" fontAlgn="ctr"/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Rask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a-DK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   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Falsk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Sand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2784">
                    <a:tc v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Syg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a-DK" sz="1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Sand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Falsk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417207"/>
                  </p:ext>
                </p:extLst>
              </p:nvPr>
            </p:nvGraphicFramePr>
            <p:xfrm>
              <a:off x="3563889" y="980728"/>
              <a:ext cx="4608511" cy="2283368"/>
            </p:xfrm>
            <a:graphic>
              <a:graphicData uri="http://schemas.openxmlformats.org/drawingml/2006/table">
                <a:tbl>
                  <a:tblPr/>
                  <a:tblGrid>
                    <a:gridCol w="1606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00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5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41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229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Resultat</a:t>
                          </a:r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af</a:t>
                          </a:r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testen</a:t>
                          </a:r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0571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Syg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b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</a:b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Rask (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2784">
                    <a:tc rowSpan="2">
                      <a:txBody>
                        <a:bodyPr/>
                        <a:lstStyle/>
                        <a:p>
                          <a:pPr algn="l" fontAlgn="ctr"/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74834" t="-167647" r="-227152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Falsk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Sand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2784">
                    <a:tc v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74834" t="-265049" r="-227152" b="-18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Sand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Falsk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9"/>
              <p:cNvSpPr txBox="1">
                <a:spLocks/>
              </p:cNvSpPr>
              <p:nvPr/>
            </p:nvSpPr>
            <p:spPr>
              <a:xfrm>
                <a:off x="405184" y="1556793"/>
                <a:ext cx="2366616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Patienten er rask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Patienten er syg</a:t>
                </a:r>
              </a:p>
            </p:txBody>
          </p:sp>
        </mc:Choice>
        <mc:Fallback xmlns="">
          <p:sp>
            <p:nvSpPr>
              <p:cNvPr id="8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84" y="1556793"/>
                <a:ext cx="2366616" cy="1224136"/>
              </a:xfrm>
              <a:prstGeom prst="rect">
                <a:avLst/>
              </a:prstGeom>
              <a:blipFill>
                <a:blip r:embed="rId5"/>
                <a:stretch>
                  <a:fillRect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stfelt 2"/>
          <p:cNvSpPr txBox="1"/>
          <p:nvPr/>
        </p:nvSpPr>
        <p:spPr>
          <a:xfrm rot="16200000">
            <a:off x="4047281" y="2405052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en-GB" b="1" dirty="0" err="1" smtClean="0">
                <a:solidFill>
                  <a:srgbClr val="000000"/>
                </a:solidFill>
                <a:latin typeface="Calibri"/>
              </a:rPr>
              <a:t>Patientens</a:t>
            </a:r>
            <a:endParaRPr lang="en-GB" b="1" dirty="0" smtClean="0">
              <a:solidFill>
                <a:srgbClr val="000000"/>
              </a:solidFill>
              <a:latin typeface="Calibri"/>
            </a:endParaRPr>
          </a:p>
          <a:p>
            <a:pPr fontAlgn="ctr"/>
            <a:r>
              <a:rPr lang="en-GB" b="1" dirty="0" err="1" smtClean="0">
                <a:solidFill>
                  <a:srgbClr val="000000"/>
                </a:solidFill>
                <a:latin typeface="Calibri"/>
              </a:rPr>
              <a:t>sande</a:t>
            </a:r>
            <a:r>
              <a:rPr lang="en-GB" b="1" dirty="0" smtClean="0">
                <a:solidFill>
                  <a:srgbClr val="000000"/>
                </a:solidFill>
                <a:latin typeface="Calibri"/>
              </a:rPr>
              <a:t>  </a:t>
            </a:r>
            <a:r>
              <a:rPr lang="en-GB" b="1" dirty="0" err="1">
                <a:solidFill>
                  <a:srgbClr val="000000"/>
                </a:solidFill>
                <a:latin typeface="Calibri"/>
              </a:rPr>
              <a:t>tilsand</a:t>
            </a:r>
            <a:endParaRPr lang="en-GB" b="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430642"/>
                  </p:ext>
                </p:extLst>
              </p:nvPr>
            </p:nvGraphicFramePr>
            <p:xfrm>
              <a:off x="3563891" y="980728"/>
              <a:ext cx="4608511" cy="2283368"/>
            </p:xfrm>
            <a:graphic>
              <a:graphicData uri="http://schemas.openxmlformats.org/drawingml/2006/table">
                <a:tbl>
                  <a:tblPr/>
                  <a:tblGrid>
                    <a:gridCol w="1606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00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5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41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229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Resultat</a:t>
                          </a:r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af</a:t>
                          </a:r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testen</a:t>
                          </a:r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0883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Syg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b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</a:b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Rask (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2784">
                    <a:tc rowSpan="2">
                      <a:txBody>
                        <a:bodyPr/>
                        <a:lstStyle/>
                        <a:p>
                          <a:pPr algn="l" fontAlgn="ctr"/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Rask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a-DK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   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Falsk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Sand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2784">
                    <a:tc v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Syg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a-DK" sz="1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Sand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Falsk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6430642"/>
                  </p:ext>
                </p:extLst>
              </p:nvPr>
            </p:nvGraphicFramePr>
            <p:xfrm>
              <a:off x="3563891" y="980728"/>
              <a:ext cx="4608511" cy="2283368"/>
            </p:xfrm>
            <a:graphic>
              <a:graphicData uri="http://schemas.openxmlformats.org/drawingml/2006/table">
                <a:tbl>
                  <a:tblPr/>
                  <a:tblGrid>
                    <a:gridCol w="16067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00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4756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41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7229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Resultat</a:t>
                          </a:r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af</a:t>
                          </a:r>
                          <a:r>
                            <a:rPr lang="en-GB" sz="1800" b="1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testen</a:t>
                          </a:r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0571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Syg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b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</a:b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(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Rask (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)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2784">
                    <a:tc rowSpan="2">
                      <a:txBody>
                        <a:bodyPr/>
                        <a:lstStyle/>
                        <a:p>
                          <a:pPr algn="l" fontAlgn="ctr"/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74834" t="-167647" r="-227152" b="-1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Falsk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Sand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2784">
                    <a:tc v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174834" t="-265049" r="-227152" b="-18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Sand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positiv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Falsk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negativ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9526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52" y="764704"/>
            <a:ext cx="3472844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3904" y="44624"/>
                <a:ext cx="8424936" cy="922114"/>
              </a:xfrm>
            </p:spPr>
            <p:txBody>
              <a:bodyPr>
                <a:normAutofit/>
              </a:bodyPr>
              <a:lstStyle/>
              <a:p>
                <a:r>
                  <a:rPr lang="da-DK" sz="3200" dirty="0"/>
                  <a:t>Hvordan afgør vi 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3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3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3200" dirty="0"/>
                  <a:t> kan forkastes?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904" y="44624"/>
                <a:ext cx="8424936" cy="922114"/>
              </a:xfrm>
              <a:blipFill>
                <a:blip r:embed="rId4"/>
                <a:stretch>
                  <a:fillRect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11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908720"/>
                <a:ext cx="8856984" cy="547260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a-DK" sz="2000" b="1" dirty="0" smtClean="0"/>
                  <a:t>Mælkeeksemplet (uden formodning om overfyldning)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800" dirty="0"/>
                  <a:t>: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260</m:t>
                    </m:r>
                  </m:oMath>
                </a14:m>
                <a:r>
                  <a:rPr lang="da-DK" sz="1800" dirty="0"/>
                  <a:t> 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1800" dirty="0"/>
                  <a:t>: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≠260</m:t>
                    </m:r>
                  </m:oMath>
                </a14:m>
                <a:r>
                  <a:rPr lang="da-DK" sz="1800" dirty="0"/>
                  <a:t> g</a:t>
                </a:r>
              </a:p>
              <a:p>
                <a:r>
                  <a:rPr lang="da-DK" sz="2000" dirty="0" smtClean="0"/>
                  <a:t>Stikprøve med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000" i="1">
                        <a:latin typeface="Cambria Math"/>
                      </a:rPr>
                      <m:t>=265</m:t>
                    </m:r>
                    <m:r>
                      <a:rPr lang="da-DK" sz="2000" b="0" i="1" smtClean="0">
                        <a:latin typeface="Cambria Math"/>
                      </a:rPr>
                      <m:t>.</m:t>
                    </m:r>
                    <m:r>
                      <a:rPr lang="da-DK" sz="2000" i="1">
                        <a:latin typeface="Cambria Math"/>
                      </a:rPr>
                      <m:t>64</m:t>
                    </m:r>
                  </m:oMath>
                </a14:m>
                <a:r>
                  <a:rPr lang="da-DK" sz="2000" dirty="0" smtClean="0"/>
                  <a:t> g</a:t>
                </a:r>
              </a:p>
              <a:p>
                <a:r>
                  <a:rPr lang="da-DK" sz="2000" dirty="0" smtClean="0"/>
                  <a:t>Teststørrelse: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a-DK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da-DK" sz="20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da-DK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da-DK" sz="2000" dirty="0" smtClean="0"/>
                  <a:t> 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     Figuren viser standard normalfordelingen for stikprøver, givet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sand</a:t>
                </a:r>
                <a:br>
                  <a:rPr lang="da-DK" sz="2000" dirty="0" smtClean="0"/>
                </a:br>
                <a:r>
                  <a:rPr lang="da-DK" sz="2000" dirty="0" smtClean="0"/>
                  <a:t>     Hvis teststørrelsen er tilstrækkeligt langt fra middelværdien (0) forkaster vi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endParaRPr lang="da-DK" sz="400" dirty="0" smtClean="0"/>
              </a:p>
              <a:p>
                <a:r>
                  <a:rPr lang="da-DK" sz="2000" dirty="0" smtClean="0"/>
                  <a:t>Vælg 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2000" dirty="0" smtClean="0"/>
                  <a:t>, og beregn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/>
                  <a:t> </a:t>
                </a:r>
                <a:r>
                  <a:rPr lang="da-DK" sz="2000" dirty="0" smtClean="0"/>
                  <a:t>     Hvis stikprøvens teststørrelse er mere ekstrem, så forkaster vi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endParaRPr lang="da-DK" sz="400" dirty="0" smtClean="0"/>
              </a:p>
              <a:p>
                <a:r>
                  <a:rPr lang="da-DK" sz="2000" dirty="0" smtClean="0"/>
                  <a:t>Sandsynligheden </a:t>
                </a:r>
                <a:r>
                  <a:rPr lang="da-DK" sz="2000" dirty="0"/>
                  <a:t>for at vi </a:t>
                </a:r>
                <a:r>
                  <a:rPr lang="da-DK" sz="2000" dirty="0" smtClean="0"/>
                  <a:t>ikke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, givet den er sand, er </a:t>
                </a:r>
                <a:r>
                  <a:rPr lang="da-DK" sz="2000" dirty="0" smtClean="0"/>
                  <a:t>det hvide areal under fordelingskurven, </a:t>
                </a:r>
                <a14:m>
                  <m:oMath xmlns:m="http://schemas.openxmlformats.org/officeDocument/2006/math">
                    <m:r>
                      <a:rPr lang="da-DK" sz="2000" b="0" i="0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2000" i="1" dirty="0" smtClean="0">
                    <a:latin typeface="Cambria Math"/>
                    <a:ea typeface="Cambria Math"/>
                  </a:rPr>
                  <a:t/>
                </a:r>
                <a:br>
                  <a:rPr lang="da-DK" sz="2000" i="1" dirty="0" smtClean="0">
                    <a:latin typeface="Cambria Math"/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forkastes ikke </a:t>
                </a:r>
                <a:r>
                  <a:rPr lang="da-DK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er sand)</a:t>
                </a:r>
                <a:r>
                  <a:rPr lang="da-DK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a-DK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b="0" i="0" smtClean="0">
                        <a:latin typeface="Cambria Math"/>
                        <a:ea typeface="Cambria Math"/>
                      </a:rPr>
                      <m:t>1−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endParaRPr lang="da-DK" sz="1100" dirty="0"/>
              </a:p>
              <a:p>
                <a:r>
                  <a:rPr lang="da-DK" sz="2000" dirty="0"/>
                  <a:t>Sandsynligheden for at 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, givet den er sand, er </a:t>
                </a:r>
                <a:r>
                  <a:rPr lang="da-DK" sz="2000" dirty="0" smtClean="0"/>
                  <a:t>det </a:t>
                </a:r>
                <a:r>
                  <a:rPr lang="da-DK" sz="2000" dirty="0"/>
                  <a:t>blå areal,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>
                    <a:ea typeface="Cambria Math"/>
                  </a:rPr>
                  <a:t> </a:t>
                </a:r>
                <a:r>
                  <a:rPr lang="da-DK" sz="2000" dirty="0" smtClean="0">
                    <a:ea typeface="Cambria Math"/>
                  </a:rPr>
                  <a:t>   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forkastes </a:t>
                </a:r>
                <a:r>
                  <a:rPr lang="da-DK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er sand)</a:t>
                </a:r>
                <a:r>
                  <a:rPr lang="da-DK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da-DK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endParaRPr lang="da-DK" sz="2000" dirty="0"/>
              </a:p>
              <a:p>
                <a:r>
                  <a:rPr lang="da-DK" sz="2000" dirty="0" smtClean="0"/>
                  <a:t>M.a.o.: Sandsynligheden for type1 fejl  (falsk positiv) er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da-DK" sz="2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908720"/>
                <a:ext cx="8856984" cy="5472608"/>
              </a:xfrm>
              <a:blipFill>
                <a:blip r:embed="rId5"/>
                <a:stretch>
                  <a:fillRect l="-688"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02645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01" y="4754612"/>
            <a:ext cx="2837369" cy="18452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5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/>
              <a:t>Ensidet og tosidet hypotesetest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12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856984" cy="547260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da-DK" sz="1900" dirty="0" smtClean="0"/>
                  <a:t>Ingeniøren fra mælkeeksemplet har mistanke om, at tappemaskinen tapper mere end den indstillede mængde. Han er overbevist om, at den ikke tapper mindre end 260 g </a:t>
                </a:r>
              </a:p>
              <a:p>
                <a:pPr marL="0" indent="0">
                  <a:buNone/>
                </a:pPr>
                <a:endParaRPr lang="da-DK" sz="500" dirty="0" smtClean="0"/>
              </a:p>
              <a:p>
                <a:r>
                  <a:rPr lang="da-DK" sz="1900" dirty="0" smtClean="0"/>
                  <a:t>Derfor kan han vælge en </a:t>
                </a:r>
                <a:r>
                  <a:rPr lang="da-DK" sz="1900" dirty="0" smtClean="0">
                    <a:solidFill>
                      <a:srgbClr val="0066FF"/>
                    </a:solidFill>
                  </a:rPr>
                  <a:t>ensidet</a:t>
                </a:r>
                <a:r>
                  <a:rPr lang="da-DK" sz="19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da-DK" sz="1900" dirty="0" smtClean="0"/>
                  <a:t>hypotesetest: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/>
                  <a:t>: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da-DK" sz="1900" i="1">
                        <a:latin typeface="Cambria Math"/>
                        <a:ea typeface="Cambria Math"/>
                      </a:rPr>
                      <m:t>=260</m:t>
                    </m:r>
                  </m:oMath>
                </a14:m>
                <a:r>
                  <a:rPr lang="da-DK" sz="1900" dirty="0"/>
                  <a:t> 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1900" dirty="0">
                    <a:solidFill>
                      <a:srgbClr val="0066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da-DK" sz="1900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b="0" i="1" smtClean="0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&gt;</m:t>
                    </m:r>
                    <m:r>
                      <a:rPr lang="da-DK" sz="1900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260</m:t>
                    </m:r>
                  </m:oMath>
                </a14:m>
                <a:r>
                  <a:rPr lang="da-DK" sz="1900" dirty="0">
                    <a:solidFill>
                      <a:srgbClr val="0066FF"/>
                    </a:solidFill>
                  </a:rPr>
                  <a:t> g</a:t>
                </a:r>
              </a:p>
              <a:p>
                <a:r>
                  <a:rPr lang="da-DK" sz="1900" dirty="0" smtClean="0"/>
                  <a:t>For et bestemt valg af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1900" dirty="0" smtClean="0"/>
                  <a:t> forkastes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 smtClean="0"/>
                  <a:t>, </a:t>
                </a:r>
              </a:p>
              <a:p>
                <a:pPr marL="0" indent="0">
                  <a:buNone/>
                </a:pPr>
                <a:r>
                  <a:rPr lang="da-DK" sz="1900" dirty="0"/>
                  <a:t> </a:t>
                </a:r>
                <a:r>
                  <a:rPr lang="da-DK" sz="1900" dirty="0" smtClean="0"/>
                  <a:t>     hvis teststørrelsen er større 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a-DK" sz="19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1900" dirty="0"/>
                  <a:t> </a:t>
                </a:r>
                <a:r>
                  <a:rPr lang="da-DK" sz="1900" dirty="0" smtClean="0"/>
                  <a:t>   (i stedet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da-DK" sz="1900" dirty="0" smtClean="0"/>
                  <a:t> i den tosidede test), fordi </a:t>
                </a:r>
                <a:r>
                  <a:rPr lang="da-DK" sz="1900" dirty="0" smtClean="0">
                    <a:solidFill>
                      <a:srgbClr val="0066FF"/>
                    </a:solidFill>
                  </a:rPr>
                  <a:t>hele det blå areal nu er i den høje ende. </a:t>
                </a:r>
              </a:p>
              <a:p>
                <a:pPr marL="0" indent="0">
                  <a:buNone/>
                </a:pPr>
                <a:r>
                  <a:rPr lang="da-DK" sz="1900" dirty="0"/>
                  <a:t> </a:t>
                </a:r>
                <a:r>
                  <a:rPr lang="da-DK" sz="1900" dirty="0" smtClean="0"/>
                  <a:t>    Det er lettere at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 smtClean="0"/>
                  <a:t> </a:t>
                </a:r>
              </a:p>
              <a:p>
                <a:endParaRPr lang="da-DK" sz="500" dirty="0" smtClean="0"/>
              </a:p>
              <a:p>
                <a:r>
                  <a:rPr lang="da-DK" sz="1900" dirty="0" smtClean="0"/>
                  <a:t>Til gengæld vil tilfældige stikprøver med </a:t>
                </a:r>
                <a:br>
                  <a:rPr lang="da-DK" sz="1900" dirty="0" smtClean="0"/>
                </a:br>
                <a:r>
                  <a:rPr lang="da-DK" sz="1900" dirty="0" smtClean="0"/>
                  <a:t>meget lave værdier 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 smtClean="0"/>
                  <a:t> ikke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 smtClean="0"/>
                  <a:t>, </a:t>
                </a:r>
                <a:br>
                  <a:rPr lang="da-DK" sz="1900" dirty="0" smtClean="0"/>
                </a:br>
                <a:r>
                  <a:rPr lang="da-DK" sz="1900" dirty="0" smtClean="0"/>
                  <a:t>som de kunne med den </a:t>
                </a:r>
                <a:r>
                  <a:rPr lang="da-DK" sz="1900" dirty="0" err="1" smtClean="0"/>
                  <a:t>to-sidet</a:t>
                </a:r>
                <a:r>
                  <a:rPr lang="da-DK" sz="1900" dirty="0" smtClean="0"/>
                  <a:t> test</a:t>
                </a:r>
              </a:p>
              <a:p>
                <a:endParaRPr lang="da-DK" sz="1900" dirty="0" smtClean="0"/>
              </a:p>
              <a:p>
                <a:r>
                  <a:rPr lang="da-DK" sz="1900" dirty="0" smtClean="0"/>
                  <a:t>En ensidet hypotesetest kan også være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/>
                  <a:t>: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da-DK" sz="1900" i="1">
                        <a:latin typeface="Cambria Math"/>
                        <a:ea typeface="Cambria Math"/>
                      </a:rPr>
                      <m:t>=260</m:t>
                    </m:r>
                  </m:oMath>
                </a14:m>
                <a:r>
                  <a:rPr lang="da-DK" sz="1900" dirty="0"/>
                  <a:t> 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1900" dirty="0">
                    <a:solidFill>
                      <a:srgbClr val="0066FF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da-DK" sz="1900" i="1" smtClean="0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b="0" i="1" smtClean="0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da-DK" sz="1900" i="1">
                        <a:solidFill>
                          <a:srgbClr val="0066FF"/>
                        </a:solidFill>
                        <a:latin typeface="Cambria Math"/>
                        <a:ea typeface="Cambria Math"/>
                      </a:rPr>
                      <m:t>260</m:t>
                    </m:r>
                  </m:oMath>
                </a14:m>
                <a:r>
                  <a:rPr lang="da-DK" sz="1900" dirty="0">
                    <a:solidFill>
                      <a:srgbClr val="0066FF"/>
                    </a:solidFill>
                  </a:rPr>
                  <a:t> </a:t>
                </a:r>
                <a:r>
                  <a:rPr lang="da-DK" sz="1900" dirty="0" smtClean="0">
                    <a:solidFill>
                      <a:srgbClr val="0066FF"/>
                    </a:solidFill>
                  </a:rPr>
                  <a:t>g</a:t>
                </a:r>
                <a:endParaRPr lang="da-DK" sz="19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856984" cy="5472608"/>
              </a:xfrm>
              <a:blipFill>
                <a:blip r:embed="rId4"/>
                <a:stretch>
                  <a:fillRect l="-619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Billed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1556792"/>
            <a:ext cx="2618060" cy="1641525"/>
          </a:xfrm>
          <a:prstGeom prst="rect">
            <a:avLst/>
          </a:prstGeom>
        </p:spPr>
      </p:pic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6227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202" y="3820295"/>
            <a:ext cx="3908076" cy="2921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3904" y="44624"/>
                <a:ext cx="8424936" cy="720080"/>
              </a:xfrm>
            </p:spPr>
            <p:txBody>
              <a:bodyPr>
                <a:normAutofit/>
              </a:bodyPr>
              <a:lstStyle/>
              <a:p>
                <a:r>
                  <a:rPr lang="da-DK" sz="3200" dirty="0"/>
                  <a:t>Signifikansniveau </a:t>
                </a:r>
                <a14:m>
                  <m:oMath xmlns:m="http://schemas.openxmlformats.org/officeDocument/2006/math">
                    <m:r>
                      <a:rPr lang="da-DK" sz="32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da-DK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904" y="44624"/>
                <a:ext cx="8424936" cy="720080"/>
              </a:xfrm>
              <a:blipFill>
                <a:blip r:embed="rId4"/>
                <a:stretch>
                  <a:fillRect t="-1695" b="-17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13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898886"/>
                <a:ext cx="8424936" cy="58326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1800" b="1" dirty="0" smtClean="0"/>
                  <a:t>Kritisk område for ensidet test med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b="1" i="1"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da-DK" sz="1800" b="1" i="1">
                            <a:latin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da-DK" sz="1800" b="1" dirty="0"/>
                  <a:t>:</a:t>
                </a:r>
                <a:r>
                  <a:rPr lang="da-DK" sz="1800" b="1" dirty="0" smtClean="0"/>
                  <a:t> </a:t>
                </a:r>
                <a:r>
                  <a:rPr lang="da-DK" sz="1800" b="1" dirty="0"/>
                  <a:t> </a:t>
                </a:r>
                <a14:m>
                  <m:oMath xmlns:m="http://schemas.openxmlformats.org/officeDocument/2006/math">
                    <m:r>
                      <a:rPr lang="el-GR" sz="1800" b="1" i="1">
                        <a:latin typeface="Cambria Math"/>
                        <a:ea typeface="Cambria Math"/>
                      </a:rPr>
                      <m:t>𝝁</m:t>
                    </m:r>
                    <m:r>
                      <a:rPr lang="da-DK" sz="1800" b="1" i="1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da-DK" sz="1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da-DK" sz="1800" b="1" i="1" smtClean="0"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da-DK" sz="1800" b="1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=0.10:</m:t>
                    </m:r>
                  </m:oMath>
                </a14:m>
                <a:r>
                  <a:rPr lang="da-DK" sz="1800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da-DK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800" i="1">
                            <a:latin typeface="Cambria Math"/>
                          </a:rPr>
                          <m:t>0.</m:t>
                        </m:r>
                        <m:r>
                          <a:rPr lang="da-DK" sz="1800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da-DK" sz="1800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  <a:ea typeface="Cambria Math"/>
                      </a:rPr>
                      <m:t>norminv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  <a:ea typeface="Cambria Math"/>
                      </a:rPr>
                      <m:t>(1−0.10)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800" b="0" i="1" smtClean="0">
                        <a:latin typeface="Cambria Math"/>
                        <a:ea typeface="Cambria Math"/>
                      </a:rPr>
                      <m:t>1.282</m:t>
                    </m:r>
                  </m:oMath>
                </a14:m>
                <a:endParaRPr lang="da-DK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=0.05:</m:t>
                    </m:r>
                  </m:oMath>
                </a14:m>
                <a:r>
                  <a:rPr lang="da-DK" sz="1800" i="1" dirty="0" smtClean="0">
                    <a:latin typeface="Cambria Math"/>
                    <a:ea typeface="Cambria Math"/>
                  </a:rPr>
                  <a:t>	</a:t>
                </a:r>
                <a:r>
                  <a:rPr lang="da-DK" sz="1800" i="1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da-DK" sz="180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da-DK" sz="18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da-DK" sz="1800">
                            <a:latin typeface="Cambria Math"/>
                            <a:ea typeface="Cambria Math"/>
                          </a:rPr>
                          <m:t>0.0</m:t>
                        </m:r>
                        <m:r>
                          <a:rPr lang="da-DK" sz="1800" b="0" i="0" smtClean="0">
                            <a:latin typeface="Cambria Math"/>
                            <a:ea typeface="Cambria Math"/>
                          </a:rPr>
                          <m:t>5</m:t>
                        </m:r>
                      </m:sub>
                    </m:sSub>
                    <m:r>
                      <a:rPr lang="da-DK" sz="180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  <a:ea typeface="Cambria Math"/>
                      </a:rPr>
                      <m:t>norminv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  <a:ea typeface="Cambria Math"/>
                      </a:rPr>
                      <m:t>(1−0.05)</m:t>
                    </m:r>
                    <m:r>
                      <a:rPr lang="da-DK" sz="180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800" b="0" i="0" smtClean="0">
                        <a:latin typeface="Cambria Math"/>
                        <a:ea typeface="Cambria Math"/>
                      </a:rPr>
                      <m:t>1.645</m:t>
                    </m:r>
                  </m:oMath>
                </a14:m>
                <a:endParaRPr lang="da-DK" sz="1800" dirty="0" smtClean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=0.01:</m:t>
                    </m:r>
                  </m:oMath>
                </a14:m>
                <a:r>
                  <a:rPr lang="da-DK" sz="1800" i="1" dirty="0" smtClean="0">
                    <a:latin typeface="Cambria Math"/>
                    <a:ea typeface="Cambria Math"/>
                  </a:rPr>
                  <a:t>	</a:t>
                </a:r>
                <a:r>
                  <a:rPr lang="da-DK" sz="1800" i="1" dirty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da-DK" sz="180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da-DK" sz="18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da-DK" sz="1800">
                            <a:latin typeface="Cambria Math"/>
                            <a:ea typeface="Cambria Math"/>
                          </a:rPr>
                          <m:t>0.01</m:t>
                        </m:r>
                      </m:sub>
                    </m:sSub>
                    <m:r>
                      <a:rPr lang="da-DK" sz="180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  <a:ea typeface="Cambria Math"/>
                      </a:rPr>
                      <m:t>norminv</m:t>
                    </m:r>
                    <m:r>
                      <m:rPr>
                        <m:nor/>
                      </m:rPr>
                      <a:rPr lang="da-DK" sz="1800">
                        <a:latin typeface="Cambria Math"/>
                        <a:ea typeface="Cambria Math"/>
                      </a:rPr>
                      <m:t>(1−0.01)</m:t>
                    </m:r>
                    <m:r>
                      <a:rPr lang="da-DK" sz="1800">
                        <a:latin typeface="Cambria Math"/>
                        <a:ea typeface="Cambria Math"/>
                      </a:rPr>
                      <m:t>=2.326</m:t>
                    </m:r>
                  </m:oMath>
                </a14:m>
                <a:endParaRPr lang="da-DK" sz="1800" dirty="0" smtClean="0">
                  <a:latin typeface="Cambria Math"/>
                  <a:ea typeface="Cambria Math"/>
                </a:endParaRPr>
              </a:p>
              <a:p>
                <a:pPr lvl="1"/>
                <a:endParaRPr lang="da-DK" sz="1800" dirty="0">
                  <a:latin typeface="Cambria Math"/>
                  <a:ea typeface="Cambria Math"/>
                </a:endParaRPr>
              </a:p>
              <a:p>
                <a:r>
                  <a:rPr lang="da-DK" sz="1800" dirty="0"/>
                  <a:t>Her var</a:t>
                </a:r>
                <a:r>
                  <a:rPr lang="da-DK" sz="1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1800" i="1">
                        <a:latin typeface="Cambria Math"/>
                      </a:rPr>
                      <m:t>=7.64</m:t>
                    </m:r>
                  </m:oMath>
                </a14:m>
                <a:r>
                  <a:rPr lang="da-DK" sz="1800" dirty="0"/>
                  <a:t>, så</a:t>
                </a:r>
                <a:r>
                  <a:rPr lang="da-DK" sz="1800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800" dirty="0" smtClean="0">
                    <a:latin typeface="Cambria Math"/>
                    <a:ea typeface="Cambria Math"/>
                  </a:rPr>
                  <a:t> </a:t>
                </a:r>
                <a:r>
                  <a:rPr lang="da-DK" sz="1800" dirty="0"/>
                  <a:t>vil bliver forkastet uanset om vi har valgt signifikansniveau</a:t>
                </a:r>
                <a:r>
                  <a:rPr lang="da-DK" sz="1800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=0.10</m:t>
                    </m:r>
                  </m:oMath>
                </a14:m>
                <a:r>
                  <a:rPr lang="da-DK" sz="1800" dirty="0" smtClean="0">
                    <a:latin typeface="Cambria Math"/>
                    <a:ea typeface="Cambria Math"/>
                  </a:rPr>
                  <a:t>, 0.05 </a:t>
                </a:r>
                <a:r>
                  <a:rPr lang="da-DK" sz="1800" dirty="0" smtClean="0">
                    <a:ea typeface="Cambria Math"/>
                  </a:rPr>
                  <a:t>eller</a:t>
                </a:r>
                <a:r>
                  <a:rPr lang="da-DK" sz="1800" dirty="0" smtClean="0">
                    <a:latin typeface="Cambria Math"/>
                    <a:ea typeface="Cambria Math"/>
                  </a:rPr>
                  <a:t> 0.01</a:t>
                </a:r>
              </a:p>
              <a:p>
                <a:pPr marL="0" indent="0">
                  <a:buNone/>
                </a:pPr>
                <a:r>
                  <a:rPr lang="da-DK" sz="1800" dirty="0" smtClean="0">
                    <a:latin typeface="Cambria Math"/>
                    <a:ea typeface="Cambria Math"/>
                  </a:rPr>
                  <a:t> </a:t>
                </a:r>
                <a:endParaRPr lang="da-DK" sz="1800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da-DK" sz="1800" b="1" dirty="0" smtClean="0"/>
                  <a:t>Antag at vi havde fået en anden stikprøve med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8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800" b="1" i="1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da-DK" sz="1800" b="1" i="1">
                        <a:latin typeface="Cambria Math"/>
                      </a:rPr>
                      <m:t>=</m:t>
                    </m:r>
                    <m:r>
                      <a:rPr lang="da-DK" sz="1800" b="1" i="1">
                        <a:latin typeface="Cambria Math"/>
                      </a:rPr>
                      <m:t>𝟐𝟔𝟏</m:t>
                    </m:r>
                    <m:r>
                      <a:rPr lang="da-DK" sz="1800" b="1" i="1" smtClean="0">
                        <a:latin typeface="Cambria Math"/>
                      </a:rPr>
                      <m:t>.</m:t>
                    </m:r>
                    <m:r>
                      <a:rPr lang="da-DK" sz="1800" b="1" i="1" smtClean="0">
                        <a:latin typeface="Cambria Math"/>
                      </a:rPr>
                      <m:t>𝟐𝟕</m:t>
                    </m:r>
                  </m:oMath>
                </a14:m>
                <a:r>
                  <a:rPr lang="da-DK" sz="1800" b="1" dirty="0"/>
                  <a:t> </a:t>
                </a:r>
                <a:r>
                  <a:rPr lang="da-DK" sz="1800" b="1" dirty="0" smtClean="0"/>
                  <a:t>g:</a:t>
                </a:r>
              </a:p>
              <a:p>
                <a:r>
                  <a:rPr lang="da-DK" sz="1800" dirty="0" smtClean="0"/>
                  <a:t>Så er teststørrelsen </a:t>
                </a:r>
                <a:br>
                  <a:rPr lang="da-DK" sz="1800" dirty="0" smtClean="0"/>
                </a:br>
                <a:r>
                  <a:rPr lang="da-DK" sz="1800" dirty="0" smtClean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1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da-DK" sz="1800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da-DK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61.27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−260</m:t>
                        </m:r>
                      </m:num>
                      <m:den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da-DK" sz="1800" i="1">
                            <a:latin typeface="Cambria Math"/>
                            <a:ea typeface="Cambria Math"/>
                          </a:rPr>
                          <m:t>65/</m:t>
                        </m:r>
                        <m:rad>
                          <m:radPr>
                            <m:degHide m:val="on"/>
                            <m:ctrlPr>
                              <a:rPr lang="da-DK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1800" i="1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da-DK" sz="18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800" b="0" i="1" smtClean="0">
                        <a:latin typeface="Cambria Math"/>
                        <a:ea typeface="Cambria Math"/>
                      </a:rPr>
                      <m:t>1.72</m:t>
                    </m:r>
                  </m:oMath>
                </a14:m>
                <a:r>
                  <a:rPr lang="da-DK" sz="1800" dirty="0" smtClean="0"/>
                  <a:t> </a:t>
                </a:r>
              </a:p>
              <a:p>
                <a:pPr marL="0" indent="0">
                  <a:buNone/>
                </a:pPr>
                <a:endParaRPr lang="da-DK" sz="1800" dirty="0" smtClean="0"/>
              </a:p>
              <a:p>
                <a:r>
                  <a:rPr lang="da-DK" sz="1800" dirty="0" smtClean="0"/>
                  <a:t>Med denne stikprøve forkastes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800" dirty="0" smtClean="0"/>
                  <a:t> </a:t>
                </a:r>
                <a:r>
                  <a:rPr lang="da-DK" sz="1800" dirty="0"/>
                  <a:t> </a:t>
                </a:r>
                <a:r>
                  <a:rPr lang="da-DK" sz="1800" dirty="0" smtClean="0"/>
                  <a:t>                                                                            med signifikansniveau </a:t>
                </a:r>
                <a14:m>
                  <m:oMath xmlns:m="http://schemas.openxmlformats.org/officeDocument/2006/math">
                    <m:r>
                      <a:rPr lang="da-DK" sz="1800">
                        <a:latin typeface="Cambria Math"/>
                      </a:rPr>
                      <m:t>𝛼</m:t>
                    </m:r>
                    <m:r>
                      <a:rPr lang="da-DK" sz="1800">
                        <a:latin typeface="Cambria Math"/>
                      </a:rPr>
                      <m:t>=0.10</m:t>
                    </m:r>
                    <m:r>
                      <m:rPr>
                        <m:nor/>
                      </m:rPr>
                      <a:rPr lang="da-DK" sz="1800"/>
                      <m:t> </m:t>
                    </m:r>
                    <m:r>
                      <m:rPr>
                        <m:nor/>
                      </m:rPr>
                      <a:rPr lang="da-DK" sz="1800"/>
                      <m:t>og</m:t>
                    </m:r>
                    <m:r>
                      <m:rPr>
                        <m:nor/>
                      </m:rPr>
                      <a:rPr lang="da-DK" sz="1800"/>
                      <m:t> </m:t>
                    </m:r>
                  </m:oMath>
                </a14:m>
                <a:r>
                  <a:rPr lang="da-DK" sz="1800" dirty="0" smtClean="0">
                    <a:latin typeface="Cambria Math"/>
                    <a:ea typeface="Cambria Math"/>
                  </a:rPr>
                  <a:t>0.05,                                                                                  </a:t>
                </a:r>
                <a:r>
                  <a:rPr lang="da-DK" sz="1800" dirty="0" smtClean="0"/>
                  <a:t>men </a:t>
                </a:r>
                <a:r>
                  <a:rPr lang="da-DK" sz="1800" dirty="0"/>
                  <a:t>ikke med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=0.01</m:t>
                    </m:r>
                  </m:oMath>
                </a14:m>
                <a:r>
                  <a:rPr lang="da-DK" sz="1800" dirty="0" smtClean="0">
                    <a:latin typeface="Cambria Math"/>
                    <a:ea typeface="Cambria Math"/>
                  </a:rPr>
                  <a:t>                                                                                                      (fordi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=1.72&lt;2.326=</m:t>
                    </m:r>
                    <m:sSub>
                      <m:sSubPr>
                        <m:ctrlPr>
                          <a:rPr lang="da-DK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da-DK" sz="18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a-DK" sz="1800" dirty="0" smtClean="0"/>
                  <a:t>)</a:t>
                </a:r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898886"/>
                <a:ext cx="8424936" cy="5832648"/>
              </a:xfrm>
              <a:blipFill>
                <a:blip r:embed="rId5"/>
                <a:stretch>
                  <a:fillRect l="-651" t="-522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9304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3904" y="44624"/>
                <a:ext cx="8424936" cy="720080"/>
              </a:xfrm>
            </p:spPr>
            <p:txBody>
              <a:bodyPr>
                <a:normAutofit/>
              </a:bodyPr>
              <a:lstStyle/>
              <a:p>
                <a:r>
                  <a:rPr lang="da-DK" sz="3200" dirty="0"/>
                  <a:t>Signifikansniveau </a:t>
                </a:r>
                <a14:m>
                  <m:oMath xmlns:m="http://schemas.openxmlformats.org/officeDocument/2006/math">
                    <m:r>
                      <a:rPr lang="da-DK" sz="32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3200" dirty="0"/>
                  <a:t>, </a:t>
                </a:r>
                <a:r>
                  <a:rPr lang="da-DK" sz="1600" dirty="0"/>
                  <a:t>fortsat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3904" y="44624"/>
                <a:ext cx="8424936" cy="720080"/>
              </a:xfrm>
              <a:blipFill>
                <a:blip r:embed="rId3"/>
                <a:stretch>
                  <a:fillRect t="-1695" b="-17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14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4"/>
                <a:ext cx="8424936" cy="56886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1900" dirty="0" smtClean="0"/>
                  <a:t>I stedet for at vælge signifikansniveauet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1900" dirty="0" smtClean="0"/>
                  <a:t> og se om teststørrelsen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 smtClean="0"/>
                  <a:t> ligger over, så kan man beregne den værdi af </a:t>
                </a:r>
                <a14:m>
                  <m:oMath xmlns:m="http://schemas.openxmlformats.org/officeDocument/2006/math">
                    <m:r>
                      <a:rPr lang="da-DK" sz="1900">
                        <a:latin typeface="Cambria Math"/>
                      </a:rPr>
                      <m:t>𝛼</m:t>
                    </m:r>
                  </m:oMath>
                </a14:m>
                <a:r>
                  <a:rPr lang="da-DK" sz="1900" dirty="0" smtClean="0"/>
                  <a:t> der svarer til testværdien: </a:t>
                </a:r>
                <a:br>
                  <a:rPr lang="da-DK" sz="1900" dirty="0" smtClean="0"/>
                </a:br>
                <a:endParaRPr lang="da-DK" sz="19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9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9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da-DK" sz="1900" b="0" i="1" smtClean="0">
                              <a:latin typeface="Cambria Math"/>
                            </a:rPr>
                            <m:t>&gt;</m:t>
                          </m:r>
                          <m:sSub>
                            <m:sSubPr>
                              <m:ctrlPr>
                                <a:rPr lang="da-DK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9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a-DK" sz="19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a-DK" sz="1900" b="0" i="0" smtClean="0">
                          <a:latin typeface="Cambria Math"/>
                        </a:rPr>
                        <m:t>=1−</m:t>
                      </m:r>
                      <m:r>
                        <a:rPr lang="da-DK" sz="19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da-DK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1900" b="0" i="1" smtClean="0">
                              <a:latin typeface="Cambria Math"/>
                            </a:rPr>
                            <m:t>𝑍</m:t>
                          </m:r>
                          <m:r>
                            <a:rPr lang="da-DK" sz="19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da-DK" sz="1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9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a-DK" sz="19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a-DK" sz="1900" b="0" i="1" smtClean="0">
                          <a:latin typeface="Cambria Math"/>
                        </a:rPr>
                        <m:t>=1−</m:t>
                      </m:r>
                      <m:r>
                        <m:rPr>
                          <m:nor/>
                        </m:rPr>
                        <a:rPr lang="da-DK" sz="1900" b="0" i="0" smtClean="0">
                          <a:latin typeface="Cambria Math"/>
                        </a:rPr>
                        <m:t>normcdf</m:t>
                      </m:r>
                      <m:r>
                        <m:rPr>
                          <m:nor/>
                        </m:rPr>
                        <a:rPr lang="da-DK" sz="1900" b="0" i="0" smtClean="0">
                          <a:latin typeface="Cambria Math"/>
                        </a:rPr>
                        <m:t>(1.72)</m:t>
                      </m:r>
                      <m:r>
                        <a:rPr lang="da-DK" sz="1900" b="0" i="1" smtClean="0">
                          <a:latin typeface="Cambria Math"/>
                        </a:rPr>
                        <m:t>=0.0427</m:t>
                      </m:r>
                    </m:oMath>
                  </m:oMathPara>
                </a14:m>
                <a:endParaRPr lang="da-DK" sz="1900" dirty="0" smtClean="0"/>
              </a:p>
              <a:p>
                <a:r>
                  <a:rPr lang="da-DK" sz="1900" dirty="0" smtClean="0"/>
                  <a:t>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/>
                  <a:t> med signifikansniveau </a:t>
                </a:r>
                <a14:m>
                  <m:oMath xmlns:m="http://schemas.openxmlformats.org/officeDocument/2006/math">
                    <m:r>
                      <a:rPr lang="da-DK" sz="1900">
                        <a:latin typeface="Cambria Math"/>
                      </a:rPr>
                      <m:t>𝛼</m:t>
                    </m:r>
                    <m:r>
                      <a:rPr lang="da-DK" sz="1900">
                        <a:latin typeface="Cambria Math"/>
                      </a:rPr>
                      <m:t>=0.0427</m:t>
                    </m:r>
                  </m:oMath>
                </a14:m>
                <a:r>
                  <a:rPr lang="da-DK" sz="1900" dirty="0" smtClean="0"/>
                  <a:t> eller derover</a:t>
                </a:r>
              </a:p>
              <a:p>
                <a:r>
                  <a:rPr lang="da-DK" sz="1900" dirty="0" smtClean="0"/>
                  <a:t>Denne værdi af </a:t>
                </a:r>
                <a14:m>
                  <m:oMath xmlns:m="http://schemas.openxmlformats.org/officeDocument/2006/math">
                    <m:r>
                      <a:rPr lang="da-DK" sz="1900">
                        <a:latin typeface="Cambria Math"/>
                      </a:rPr>
                      <m:t>𝛼</m:t>
                    </m:r>
                    <m:r>
                      <a:rPr lang="da-DK" sz="1900" i="1">
                        <a:latin typeface="Cambria Math"/>
                      </a:rPr>
                      <m:t> </m:t>
                    </m:r>
                  </m:oMath>
                </a14:m>
                <a:r>
                  <a:rPr lang="da-DK" sz="1900" dirty="0" smtClean="0"/>
                  <a:t>kaldes </a:t>
                </a:r>
                <a:r>
                  <a:rPr lang="da-DK" sz="1900" b="1" i="1" dirty="0" smtClean="0">
                    <a:solidFill>
                      <a:srgbClr val="00B050"/>
                    </a:solidFill>
                  </a:rPr>
                  <a:t>p</a:t>
                </a:r>
                <a:r>
                  <a:rPr lang="da-DK" sz="1900" b="1" dirty="0" smtClean="0">
                    <a:solidFill>
                      <a:srgbClr val="00B050"/>
                    </a:solidFill>
                  </a:rPr>
                  <a:t>-værdien</a:t>
                </a:r>
                <a:endParaRPr lang="da-DK" sz="19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da-DK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4"/>
                <a:ext cx="8424936" cy="5688632"/>
              </a:xfrm>
              <a:blipFill>
                <a:blip r:embed="rId4"/>
                <a:stretch>
                  <a:fillRect l="-724" t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Billed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355" y="3181893"/>
            <a:ext cx="5162525" cy="3297874"/>
          </a:xfrm>
          <a:prstGeom prst="rect">
            <a:avLst/>
          </a:prstGeom>
        </p:spPr>
      </p:pic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79979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i="1" dirty="0"/>
              <a:t>p</a:t>
            </a:r>
            <a:r>
              <a:rPr lang="da-DK" sz="3200" dirty="0"/>
              <a:t>-værdi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15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9148" y="986706"/>
                <a:ext cx="8424936" cy="54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a-DK" sz="2200" i="1" dirty="0" smtClean="0"/>
                  <a:t>p</a:t>
                </a:r>
                <a:r>
                  <a:rPr lang="da-DK" sz="2200" dirty="0" smtClean="0"/>
                  <a:t>-værdien er den mindste sandsynlighed for type I fejl, som tillader os at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a-DK" sz="2200" dirty="0" smtClean="0"/>
              </a:p>
              <a:p>
                <a:pPr marL="0" indent="0">
                  <a:buNone/>
                </a:pPr>
                <a:endParaRPr lang="da-DK" sz="2200" i="1" dirty="0" smtClean="0"/>
              </a:p>
              <a:p>
                <a:pPr marL="0" indent="0">
                  <a:buNone/>
                </a:pPr>
                <a:r>
                  <a:rPr lang="da-DK" sz="2200" i="1" dirty="0" smtClean="0"/>
                  <a:t>p</a:t>
                </a:r>
                <a:r>
                  <a:rPr lang="da-DK" sz="2200" dirty="0" smtClean="0"/>
                  <a:t>-værdien kaldes også </a:t>
                </a:r>
                <a:r>
                  <a:rPr lang="da-DK" sz="2200" dirty="0" smtClean="0">
                    <a:solidFill>
                      <a:schemeClr val="tx2"/>
                    </a:solidFill>
                  </a:rPr>
                  <a:t>det opnåede signifikansniveau</a:t>
                </a:r>
              </a:p>
              <a:p>
                <a:endParaRPr lang="da-DK" sz="2200" i="1" dirty="0" smtClean="0"/>
              </a:p>
              <a:p>
                <a:pPr marL="0" indent="0">
                  <a:buNone/>
                </a:pPr>
                <a:r>
                  <a:rPr lang="da-DK" sz="2200" i="1" dirty="0" smtClean="0"/>
                  <a:t>p</a:t>
                </a:r>
                <a:r>
                  <a:rPr lang="da-DK" sz="2200" dirty="0" smtClean="0"/>
                  <a:t>-værdien afhænger af valg af hypoteser: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200" dirty="0"/>
                  <a:t>: </a:t>
                </a:r>
                <a14:m>
                  <m:oMath xmlns:m="http://schemas.openxmlformats.org/officeDocument/2006/math">
                    <m:r>
                      <a:rPr lang="el-GR" sz="22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/>
                  <a:t>:</a:t>
                </a:r>
                <a:r>
                  <a:rPr lang="da-DK" sz="2200" dirty="0" smtClean="0"/>
                  <a:t>	</a:t>
                </a:r>
                <a:r>
                  <a:rPr lang="da-DK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𝑝</m:t>
                        </m:r>
                        <m:r>
                          <a:rPr lang="da-DK" sz="2200" i="1">
                            <a:latin typeface="Cambria Math"/>
                          </a:rPr>
                          <m:t>=</m:t>
                        </m:r>
                        <m:r>
                          <a:rPr lang="da-DK" sz="2200" i="1">
                            <a:latin typeface="Cambria Math"/>
                          </a:rPr>
                          <m:t>𝑃</m:t>
                        </m:r>
                        <m:r>
                          <a:rPr lang="da-DK" sz="2200" i="1">
                            <a:latin typeface="Cambria Math"/>
                          </a:rPr>
                          <m:t>(</m:t>
                        </m:r>
                        <m:r>
                          <a:rPr lang="da-DK" sz="2200" i="1">
                            <a:latin typeface="Cambria Math"/>
                          </a:rPr>
                          <m:t>𝑍</m:t>
                        </m:r>
                        <m:r>
                          <a:rPr lang="da-DK" sz="2200" i="1">
                            <a:latin typeface="Cambria Math"/>
                          </a:rPr>
                          <m:t>&gt;</m:t>
                        </m:r>
                        <m:r>
                          <a:rPr lang="da-DK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)</m:t>
                    </m:r>
                  </m:oMath>
                </a14:m>
                <a:endParaRPr lang="da-DK" sz="22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2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200" dirty="0"/>
                  <a:t>: </a:t>
                </a:r>
                <a14:m>
                  <m:oMath xmlns:m="http://schemas.openxmlformats.org/officeDocument/2006/math">
                    <m:r>
                      <a:rPr lang="el-GR" sz="22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200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/>
                  <a:t>:</a:t>
                </a:r>
                <a:r>
                  <a:rPr lang="da-DK" sz="2200" dirty="0" smtClean="0"/>
                  <a:t>	</a:t>
                </a:r>
                <a:r>
                  <a:rPr lang="da-DK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𝑝</m:t>
                        </m:r>
                        <m:r>
                          <a:rPr lang="da-DK" sz="2200" i="1">
                            <a:latin typeface="Cambria Math"/>
                          </a:rPr>
                          <m:t>=</m:t>
                        </m:r>
                        <m:r>
                          <a:rPr lang="da-DK" sz="2200" i="1">
                            <a:latin typeface="Cambria Math"/>
                          </a:rPr>
                          <m:t>𝑃</m:t>
                        </m:r>
                        <m:r>
                          <a:rPr lang="da-DK" sz="2200" i="1">
                            <a:latin typeface="Cambria Math"/>
                          </a:rPr>
                          <m:t>(</m:t>
                        </m:r>
                        <m:r>
                          <a:rPr lang="da-DK" sz="2200" i="1">
                            <a:latin typeface="Cambria Math"/>
                          </a:rPr>
                          <m:t>𝑍</m:t>
                        </m:r>
                        <m:r>
                          <a:rPr lang="da-DK" sz="2200" b="0" i="1" smtClean="0">
                            <a:latin typeface="Cambria Math"/>
                          </a:rPr>
                          <m:t>&lt;</m:t>
                        </m:r>
                        <m:r>
                          <a:rPr lang="da-DK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i="1">
                        <a:latin typeface="Cambria Math"/>
                      </a:rPr>
                      <m:t>)</m:t>
                    </m:r>
                  </m:oMath>
                </a14:m>
                <a:endParaRPr lang="da-DK" sz="2200" dirty="0" smtClean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da-DK" sz="22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200" dirty="0"/>
                  <a:t>: </a:t>
                </a:r>
                <a14:m>
                  <m:oMath xmlns:m="http://schemas.openxmlformats.org/officeDocument/2006/math">
                    <m:r>
                      <a:rPr lang="el-GR" sz="22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2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22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/>
                  <a:t>:</a:t>
                </a:r>
                <a:r>
                  <a:rPr lang="da-DK" sz="2200" dirty="0" smtClean="0"/>
                  <a:t>	</a:t>
                </a:r>
                <a:r>
                  <a:rPr lang="da-DK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𝑝</m:t>
                        </m:r>
                        <m:r>
                          <a:rPr lang="da-DK" sz="2200" i="1">
                            <a:latin typeface="Cambria Math"/>
                          </a:rPr>
                          <m:t>=2∙</m:t>
                        </m:r>
                        <m:r>
                          <a:rPr lang="da-DK" sz="2200" i="1">
                            <a:latin typeface="Cambria Math"/>
                          </a:rPr>
                          <m:t>𝑃</m:t>
                        </m:r>
                        <m:r>
                          <a:rPr lang="da-DK" sz="2200" i="1">
                            <a:latin typeface="Cambria Math"/>
                          </a:rPr>
                          <m:t>(</m:t>
                        </m:r>
                        <m:r>
                          <a:rPr lang="da-DK" sz="2200" i="1">
                            <a:latin typeface="Cambria Math"/>
                          </a:rPr>
                          <m:t>𝑍</m:t>
                        </m:r>
                        <m:r>
                          <a:rPr lang="da-DK" sz="2200" i="1">
                            <a:latin typeface="Cambria Math"/>
                          </a:rPr>
                          <m:t>&gt;|</m:t>
                        </m:r>
                        <m:r>
                          <a:rPr lang="da-DK" sz="22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/>
                      </a:rPr>
                      <m:t>|</m:t>
                    </m:r>
                    <m:r>
                      <a:rPr lang="da-DK" sz="2200" i="1">
                        <a:latin typeface="Cambria Math"/>
                      </a:rPr>
                      <m:t>)</m:t>
                    </m:r>
                  </m:oMath>
                </a14:m>
                <a:endParaRPr lang="da-DK" sz="2200" dirty="0"/>
              </a:p>
              <a:p>
                <a:pPr marL="0" indent="0">
                  <a:buNone/>
                </a:pPr>
                <a:endParaRPr lang="da-DK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148" y="986706"/>
                <a:ext cx="8424936" cy="5400600"/>
              </a:xfrm>
              <a:blipFill>
                <a:blip r:embed="rId3"/>
                <a:stretch>
                  <a:fillRect l="-941" t="-790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60790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 fontScale="90000"/>
          </a:bodyPr>
          <a:lstStyle/>
          <a:p>
            <a:r>
              <a:rPr lang="da-DK" sz="3200" dirty="0"/>
              <a:t>Eksempel om mælkekartoner igen </a:t>
            </a:r>
            <a:r>
              <a:rPr lang="da-DK" sz="3200" dirty="0" smtClean="0"/>
              <a:t> - hypotesetest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16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836712"/>
                <a:ext cx="8424936" cy="561662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a-DK" sz="2000" dirty="0" smtClean="0">
                    <a:solidFill>
                      <a:srgbClr val="0066FF"/>
                    </a:solidFill>
                  </a:rPr>
                  <a:t>Hypotesetest er en alternativ metode til </a:t>
                </a:r>
                <a:r>
                  <a:rPr lang="da-DK" sz="2000" dirty="0" err="1" smtClean="0">
                    <a:solidFill>
                      <a:srgbClr val="0066FF"/>
                    </a:solidFill>
                  </a:rPr>
                  <a:t>konfidensinterval</a:t>
                </a:r>
                <a:endParaRPr lang="da-DK" sz="2000" dirty="0" smtClean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da-DK" sz="2000" dirty="0"/>
                  <a:t>Stikprøve på 5 kartoner </a:t>
                </a:r>
                <a:r>
                  <a:rPr lang="da-DK" sz="2000" dirty="0" smtClean="0"/>
                  <a:t>med stikprøve-middelværdi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2000" i="1">
                        <a:latin typeface="Cambria Math"/>
                      </a:rPr>
                      <m:t>=</m:t>
                    </m:r>
                    <m:r>
                      <a:rPr lang="da-DK" sz="2000" b="0" i="1" smtClean="0">
                        <a:latin typeface="Cambria Math"/>
                      </a:rPr>
                      <m:t>265.64 </m:t>
                    </m:r>
                  </m:oMath>
                </a14:m>
                <a:endParaRPr lang="da-DK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da-DK" sz="9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Er det stærkt nok bevis til at konkludere, at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&gt;260</m:t>
                    </m:r>
                  </m:oMath>
                </a14:m>
                <a:r>
                  <a:rPr lang="da-DK" sz="2000" dirty="0" smtClean="0"/>
                  <a:t>?</a:t>
                </a:r>
              </a:p>
              <a:p>
                <a:pPr lvl="1"/>
                <a:r>
                  <a:rPr lang="da-DK" sz="1800" dirty="0" smtClean="0"/>
                  <a:t>Hvis ja: Ingeniøren er ansvarlig for at undersøge tappemaskinen</a:t>
                </a:r>
                <a:r>
                  <a:rPr lang="da-DK" sz="1800" dirty="0"/>
                  <a:t> </a:t>
                </a:r>
                <a:r>
                  <a:rPr lang="da-DK" sz="1800" dirty="0" smtClean="0"/>
                  <a:t>og processen</a:t>
                </a:r>
              </a:p>
              <a:p>
                <a:pPr lvl="1"/>
                <a:r>
                  <a:rPr lang="da-DK" sz="1800" dirty="0" smtClean="0"/>
                  <a:t>Hvis nej: Det er bedst at lade tapningen køre (‘if it </a:t>
                </a:r>
                <a:r>
                  <a:rPr lang="da-DK" sz="1800" dirty="0" err="1" smtClean="0"/>
                  <a:t>ain’t</a:t>
                </a:r>
                <a:r>
                  <a:rPr lang="da-DK" sz="1800" dirty="0" smtClean="0"/>
                  <a:t> </a:t>
                </a:r>
                <a:r>
                  <a:rPr lang="da-DK" sz="1800" dirty="0" err="1" smtClean="0"/>
                  <a:t>broken</a:t>
                </a:r>
                <a:r>
                  <a:rPr lang="da-DK" sz="1800" dirty="0" smtClean="0"/>
                  <a:t>, </a:t>
                </a:r>
                <a:r>
                  <a:rPr lang="da-DK" sz="1800" dirty="0" err="1" smtClean="0"/>
                  <a:t>don’t</a:t>
                </a:r>
                <a:r>
                  <a:rPr lang="da-DK" sz="1800" dirty="0" smtClean="0"/>
                  <a:t> fix it’)</a:t>
                </a:r>
              </a:p>
              <a:p>
                <a:pPr marL="0" indent="0">
                  <a:buNone/>
                </a:pPr>
                <a:endParaRPr lang="da-DK" sz="9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Ingeniøren skal træffe en beslutning under usikkerhed. Uanset hvilken beslutning, som ingeniøren træffer, kan den senere vise sig at have været forkert</a:t>
                </a:r>
              </a:p>
              <a:p>
                <a:pPr marL="0" indent="0">
                  <a:buNone/>
                </a:pPr>
                <a:r>
                  <a:rPr lang="da-DK" sz="900" dirty="0" smtClean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Ingeniøren opstiller to hypoteser:</a:t>
                </a:r>
              </a:p>
              <a:p>
                <a:pPr lvl="1"/>
                <a:r>
                  <a:rPr lang="da-DK" sz="1800" dirty="0" smtClean="0">
                    <a:solidFill>
                      <a:srgbClr val="0066FF"/>
                    </a:solidFill>
                  </a:rPr>
                  <a:t>Nulhypotesen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8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800" dirty="0" smtClean="0"/>
                  <a:t>: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260</m:t>
                    </m:r>
                  </m:oMath>
                </a14:m>
                <a:endParaRPr lang="da-DK" sz="1800" dirty="0" smtClean="0"/>
              </a:p>
              <a:p>
                <a:pPr lvl="1"/>
                <a:r>
                  <a:rPr lang="da-DK" sz="1800" dirty="0" smtClean="0">
                    <a:solidFill>
                      <a:srgbClr val="0066FF"/>
                    </a:solidFill>
                  </a:rPr>
                  <a:t>Den alternative hypotese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8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1800" dirty="0"/>
                  <a:t>: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260</m:t>
                    </m:r>
                  </m:oMath>
                </a14:m>
                <a:endParaRPr lang="da-DK" sz="1800" dirty="0" smtClean="0"/>
              </a:p>
              <a:p>
                <a:pPr marL="0" indent="0">
                  <a:buNone/>
                </a:pPr>
                <a:endParaRPr lang="da-DK" sz="900" dirty="0" smtClean="0"/>
              </a:p>
              <a:p>
                <a:r>
                  <a:rPr lang="da-DK" sz="2000" dirty="0" smtClean="0"/>
                  <a:t>Det antages at nulhypotesen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 </m:t>
                    </m:r>
                  </m:oMath>
                </a14:m>
                <a:r>
                  <a:rPr lang="da-DK" sz="2000" dirty="0" smtClean="0"/>
                  <a:t>er sand, indtil det modsatte er bevist</a:t>
                </a:r>
              </a:p>
              <a:p>
                <a:pPr marL="0" indent="0">
                  <a:buNone/>
                </a:pPr>
                <a:endParaRPr lang="da-DK" sz="900" dirty="0" smtClean="0"/>
              </a:p>
              <a:p>
                <a:r>
                  <a:rPr lang="da-DK" sz="2000" dirty="0" smtClean="0"/>
                  <a:t>Hvis de statistiske undersøgelser viser,                                                                                  at sandsynligheden for,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sand er tilstrækkelig lille, så må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forkastes, og dermed må vi acceptere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da-DK" sz="2000" dirty="0" smtClean="0"/>
              </a:p>
              <a:p>
                <a:pPr marL="0" indent="0">
                  <a:buNone/>
                </a:pPr>
                <a:endParaRPr lang="da-DK" sz="900" dirty="0" smtClean="0"/>
              </a:p>
              <a:p>
                <a:r>
                  <a:rPr lang="da-DK" sz="2000" dirty="0" smtClean="0"/>
                  <a:t>Hvis hypotesetesten viser,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må forkastes, så skal tapningen undersøges </a:t>
                </a:r>
              </a:p>
              <a:p>
                <a:pPr marL="0" indent="0">
                  <a:buNone/>
                </a:pPr>
                <a:endParaRPr lang="da-DK" sz="900" dirty="0"/>
              </a:p>
              <a:p>
                <a:r>
                  <a:rPr lang="da-DK" sz="2000" dirty="0" smtClean="0"/>
                  <a:t>Hypotesetesten beviser aldrig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sand. Vi kan højst sige, at der ikke er bevis nok til at kunne forkaste den</a:t>
                </a:r>
                <a:endParaRPr lang="da-DK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836712"/>
                <a:ext cx="8424936" cy="5616624"/>
              </a:xfrm>
              <a:blipFill>
                <a:blip r:embed="rId3"/>
                <a:stretch>
                  <a:fillRect l="-507" t="-651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27074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Hypotesetestens 5 </a:t>
            </a:r>
            <a:r>
              <a:rPr lang="da-DK" sz="3200" dirty="0" smtClean="0"/>
              <a:t>skridt</a:t>
            </a:r>
            <a:br>
              <a:rPr lang="da-DK" sz="3200" dirty="0" smtClean="0"/>
            </a:br>
            <a:r>
              <a:rPr lang="da-DK" sz="1200" dirty="0" smtClean="0"/>
              <a:t>dem skal man altid gå igennem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17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0904" y="924471"/>
                <a:ext cx="8424936" cy="5472608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>Vælg hypoteser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: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𝜃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, hvor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da-DK" sz="2000" dirty="0" smtClean="0"/>
                  <a:t> er den parameter, der undersøges</a:t>
                </a:r>
                <a:endParaRPr lang="da-DK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>
                    <a:solidFill>
                      <a:schemeClr val="tx1"/>
                    </a:solidFill>
                  </a:rPr>
                  <a:t>:</a:t>
                </a:r>
                <a:r>
                  <a:rPr lang="da-DK" sz="2000" dirty="0" smtClean="0">
                    <a:solidFill>
                      <a:schemeClr val="tx1"/>
                    </a:solidFill>
                  </a:rPr>
                  <a:t> Ensidet eller tosidet alternativ hypotese (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&lt;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𝜃</m:t>
                    </m:r>
                    <m:r>
                      <a:rPr lang="da-DK" sz="200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da-DK" sz="20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da-DK" sz="2000" b="1" dirty="0" smtClean="0">
                  <a:solidFill>
                    <a:schemeClr val="tx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>Formuler teststørrelsen</a:t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dirty="0" smtClean="0"/>
                  <a:t>Angiv den formel som skal bruges til beregning af teststørrelsen og          den fordeling, som teststørrelsen følger</a:t>
                </a:r>
                <a:endParaRPr lang="da-DK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da-DK" sz="2000" b="1" dirty="0" smtClean="0">
                  <a:solidFill>
                    <a:schemeClr val="tx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>Bestem det kritiske område for teststørrelsen</a:t>
                </a:r>
                <a:br>
                  <a:rPr lang="da-DK" sz="2000" b="1" dirty="0" smtClean="0">
                    <a:solidFill>
                      <a:schemeClr val="tx2"/>
                    </a:solidFill>
                  </a:rPr>
                </a:br>
                <a:r>
                  <a:rPr lang="da-DK" sz="2000" dirty="0" smtClean="0">
                    <a:solidFill>
                      <a:schemeClr val="tx1"/>
                    </a:solidFill>
                  </a:rPr>
                  <a:t>Hvilke værdier af teststørrelsen vil få os til at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da-DK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da-DK" sz="2000" b="1" dirty="0" smtClean="0">
                  <a:solidFill>
                    <a:schemeClr val="tx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>Udfør eksperimentet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Det er vigtigt at eksperimentet først udføres efter, at ‘reglerne’ er defineret i de tre første skridt af hensyn til objektivitet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da-DK" sz="2000" b="1" dirty="0" smtClean="0">
                  <a:solidFill>
                    <a:schemeClr val="tx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2000" b="1" dirty="0" smtClean="0">
                    <a:solidFill>
                      <a:schemeClr val="tx2"/>
                    </a:solidFill>
                  </a:rPr>
                  <a:t>Drag konklusioner og formuler dem i daglig tale</a:t>
                </a:r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2000" dirty="0" smtClean="0"/>
                  <a:t>Resultatet fortolkes for ikke-statistikere i relation til problemet</a:t>
                </a:r>
                <a:endParaRPr lang="da-DK" sz="2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904" y="924471"/>
                <a:ext cx="8424936" cy="5472608"/>
              </a:xfrm>
              <a:blipFill>
                <a:blip r:embed="rId3"/>
                <a:stretch>
                  <a:fillRect l="-579" t="-1226" r="-72" b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307482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/>
          </a:bodyPr>
          <a:lstStyle/>
          <a:p>
            <a:r>
              <a:rPr lang="da-DK" sz="3200" dirty="0"/>
              <a:t>Mælkeeksemplet: Hypotesetestens 5 skridt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18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908720"/>
                <a:ext cx="8856984" cy="5688632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da-DK" sz="1900" b="1" dirty="0" smtClean="0">
                    <a:solidFill>
                      <a:schemeClr val="tx2"/>
                    </a:solidFill>
                  </a:rPr>
                  <a:t>Vælg hypoteser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/>
                  <a:t>: </a:t>
                </a:r>
                <a14:m>
                  <m:oMath xmlns:m="http://schemas.openxmlformats.org/officeDocument/2006/math">
                    <m:r>
                      <a:rPr lang="el-GR" sz="19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da-DK" sz="19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da-DK" sz="1900" b="0" i="1" smtClean="0">
                        <a:latin typeface="Cambria Math"/>
                        <a:ea typeface="Cambria Math"/>
                      </a:rPr>
                      <m:t>=260</m:t>
                    </m:r>
                  </m:oMath>
                </a14:m>
                <a:endParaRPr lang="da-DK" sz="19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1900" dirty="0">
                    <a:solidFill>
                      <a:schemeClr val="tx1"/>
                    </a:solidFill>
                  </a:rPr>
                  <a:t>:</a:t>
                </a:r>
                <a:r>
                  <a:rPr lang="da-DK" sz="19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19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260</m:t>
                    </m:r>
                  </m:oMath>
                </a14:m>
                <a:endParaRPr lang="da-DK" sz="1900" dirty="0" smtClean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1900" b="1" dirty="0" smtClean="0">
                    <a:solidFill>
                      <a:schemeClr val="tx2"/>
                    </a:solidFill>
                  </a:rPr>
                  <a:t>Formuler teststørrelsen</a:t>
                </a:r>
                <a:br>
                  <a:rPr lang="da-DK" sz="1900" b="1" dirty="0" smtClean="0">
                    <a:solidFill>
                      <a:schemeClr val="tx2"/>
                    </a:solidFill>
                  </a:rPr>
                </a:br>
                <a:r>
                  <a:rPr lang="da-DK" sz="1900" dirty="0">
                    <a:ea typeface="Cambria Math"/>
                  </a:rPr>
                  <a:t>V</a:t>
                </a:r>
                <a:r>
                  <a:rPr lang="da-DK" sz="1900" dirty="0" smtClean="0">
                    <a:ea typeface="Cambria Math"/>
                  </a:rPr>
                  <a:t>i </a:t>
                </a:r>
                <a:r>
                  <a:rPr lang="da-DK" sz="1900" dirty="0">
                    <a:ea typeface="Cambria Math"/>
                  </a:rPr>
                  <a:t>antager, at d</a:t>
                </a:r>
                <a:r>
                  <a:rPr lang="da-DK" sz="1900" dirty="0" smtClean="0">
                    <a:ea typeface="Cambria Math"/>
                  </a:rPr>
                  <a:t>en centrale grænseværdisætning holder:</a:t>
                </a:r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:r>
                  <a:rPr lang="da-DK" sz="1900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19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da-DK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19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da-DK" sz="19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da-DK" sz="1900" dirty="0" smtClean="0"/>
                  <a:t>  er standard normalfordelt</a:t>
                </a:r>
                <a:endParaRPr lang="da-DK" sz="19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da-DK" sz="1900" b="1" dirty="0" smtClean="0">
                    <a:solidFill>
                      <a:schemeClr val="tx2"/>
                    </a:solidFill>
                  </a:rPr>
                  <a:t>Bestem det kritiske område for teststørrelsen</a:t>
                </a:r>
                <a:br>
                  <a:rPr lang="da-DK" sz="1900" b="1" dirty="0" smtClean="0">
                    <a:solidFill>
                      <a:schemeClr val="tx2"/>
                    </a:solidFill>
                  </a:rPr>
                </a:br>
                <a:r>
                  <a:rPr lang="da-DK" sz="1900" dirty="0" smtClean="0">
                    <a:solidFill>
                      <a:schemeClr val="tx1"/>
                    </a:solidFill>
                  </a:rPr>
                  <a:t>Typisk vælges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1900" dirty="0" smtClean="0">
                    <a:solidFill>
                      <a:schemeClr val="tx1"/>
                    </a:solidFill>
                  </a:rPr>
                  <a:t> som 0.10, 0.05 eller 0.01                                                                                      I dette tilfælde: </a:t>
                </a:r>
                <a:br>
                  <a:rPr lang="da-DK" sz="1900" dirty="0" smtClean="0">
                    <a:solidFill>
                      <a:schemeClr val="tx1"/>
                    </a:solidFill>
                  </a:rPr>
                </a:br>
                <a:r>
                  <a:rPr lang="da-DK" sz="1900" dirty="0" smtClean="0">
                    <a:solidFill>
                      <a:schemeClr val="tx1"/>
                    </a:solidFill>
                  </a:rPr>
                  <a:t>Vi vil gerne undgå type 1 fejl, for det er spild af arbejde – alt er i virkeligheden i orden, men testen får os til at tro, at der overfyldes.</a:t>
                </a:r>
                <a:br>
                  <a:rPr lang="da-DK" sz="1900" dirty="0" smtClean="0">
                    <a:solidFill>
                      <a:schemeClr val="tx1"/>
                    </a:solidFill>
                  </a:rPr>
                </a:br>
                <a:r>
                  <a:rPr lang="da-DK" sz="1900" dirty="0" smtClean="0">
                    <a:solidFill>
                      <a:schemeClr val="tx1"/>
                    </a:solidFill>
                  </a:rPr>
                  <a:t>Type 2 fejl betyder, at vi ikke opdager, at vi overfylder, men det er ikke alvorligt, fordi vi tester ofte. En senere stikprøve vil fange problemet. </a:t>
                </a:r>
                <a:br>
                  <a:rPr lang="da-DK" sz="1900" dirty="0" smtClean="0">
                    <a:solidFill>
                      <a:schemeClr val="tx1"/>
                    </a:solidFill>
                  </a:rPr>
                </a:br>
                <a:r>
                  <a:rPr lang="da-DK" sz="1900" dirty="0" smtClean="0">
                    <a:solidFill>
                      <a:schemeClr val="tx1"/>
                    </a:solidFill>
                  </a:rPr>
                  <a:t>Derfor vælges et lavt signifikansniveau; 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=0.01</m:t>
                    </m:r>
                  </m:oMath>
                </a14:m>
                <a:r>
                  <a:rPr lang="da-DK" sz="1900" dirty="0" smtClean="0">
                    <a:solidFill>
                      <a:schemeClr val="tx1"/>
                    </a:solidFill>
                  </a:rPr>
                  <a:t> </a:t>
                </a:r>
                <a:br>
                  <a:rPr lang="da-DK" sz="1900" dirty="0" smtClean="0">
                    <a:solidFill>
                      <a:schemeClr val="tx1"/>
                    </a:solidFill>
                  </a:rPr>
                </a:br>
                <a:r>
                  <a:rPr lang="da-DK" sz="1900" dirty="0" smtClean="0">
                    <a:solidFill>
                      <a:schemeClr val="tx1"/>
                    </a:solidFill>
                  </a:rPr>
                  <a:t>Da vi har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1900" dirty="0"/>
                  <a:t>: </a:t>
                </a:r>
                <a14:m>
                  <m:oMath xmlns:m="http://schemas.openxmlformats.org/officeDocument/2006/math">
                    <m:r>
                      <a:rPr lang="el-GR" sz="19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&gt;260</m:t>
                    </m:r>
                  </m:oMath>
                </a14:m>
                <a:r>
                  <a:rPr lang="da-DK" sz="1900" dirty="0" smtClean="0">
                    <a:solidFill>
                      <a:schemeClr val="tx1"/>
                    </a:solidFill>
                  </a:rPr>
                  <a:t> (ensidet) forkaster vi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 smtClean="0">
                    <a:solidFill>
                      <a:schemeClr val="tx1"/>
                    </a:solidFill>
                  </a:rPr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19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a-DK" sz="1900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r>
                  <a:rPr lang="da-DK" sz="1900" dirty="0" smtClean="0">
                    <a:solidFill>
                      <a:schemeClr val="tx1"/>
                    </a:solidFill>
                  </a:rPr>
                  <a:t>        hvor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  <m:r>
                      <a:rPr lang="da-DK" sz="19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b="0" i="1" smtClean="0">
                            <a:latin typeface="Cambria Math"/>
                          </a:rPr>
                          <m:t>0.01</m:t>
                        </m:r>
                      </m:sub>
                    </m:sSub>
                    <m:r>
                      <a:rPr lang="da-DK" sz="19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da-DK" sz="1900" b="0" i="0" smtClean="0">
                        <a:ea typeface="Cambria Math"/>
                      </a:rPr>
                      <m:t>norminv</m:t>
                    </m:r>
                    <m:r>
                      <m:rPr>
                        <m:nor/>
                      </m:rPr>
                      <a:rPr lang="da-DK" sz="1900" b="0" i="0" smtClean="0">
                        <a:ea typeface="Cambria Math"/>
                      </a:rPr>
                      <m:t>(1−0.01)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=2.326</m:t>
                    </m:r>
                  </m:oMath>
                </a14:m>
                <a:endParaRPr lang="da-DK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908720"/>
                <a:ext cx="8856984" cy="5688632"/>
              </a:xfrm>
              <a:blipFill>
                <a:blip r:embed="rId3"/>
                <a:stretch>
                  <a:fillRect l="-551" t="-536" r="-1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1779" y="2150123"/>
            <a:ext cx="2437061" cy="1782933"/>
          </a:xfrm>
          <a:prstGeom prst="rect">
            <a:avLst/>
          </a:prstGeom>
        </p:spPr>
      </p:pic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5970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642987"/>
          </a:xfrm>
        </p:spPr>
        <p:txBody>
          <a:bodyPr>
            <a:normAutofit/>
          </a:bodyPr>
          <a:lstStyle/>
          <a:p>
            <a:r>
              <a:rPr lang="da-DK" sz="3200" dirty="0"/>
              <a:t>Mælkeeksemplet: Hypotesetestens 5 </a:t>
            </a:r>
            <a:r>
              <a:rPr lang="da-DK" sz="3200" dirty="0" smtClean="0"/>
              <a:t>skridt, </a:t>
            </a:r>
            <a:r>
              <a:rPr lang="da-DK" sz="1600" dirty="0" smtClean="0"/>
              <a:t>fortsat</a:t>
            </a:r>
            <a:endParaRPr lang="da-DK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19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764704"/>
                <a:ext cx="8424936" cy="576064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da-DK" sz="1900" b="1" dirty="0" smtClean="0">
                    <a:solidFill>
                      <a:schemeClr val="tx2"/>
                    </a:solidFill>
                  </a:rPr>
                  <a:t>Udfør eksperimentet</a:t>
                </a:r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:r>
                  <a:rPr lang="da-DK" sz="1900" dirty="0" smtClean="0"/>
                  <a:t>Stikprøven med 5 observationer foretages.                                               Stikprøvemiddelværdien findes til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9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900" i="1">
                        <a:latin typeface="Cambria Math"/>
                      </a:rPr>
                      <m:t>=265</m:t>
                    </m:r>
                    <m:r>
                      <a:rPr lang="da-DK" sz="1900" b="0" i="1" smtClean="0">
                        <a:latin typeface="Cambria Math"/>
                      </a:rPr>
                      <m:t>.</m:t>
                    </m:r>
                    <m:r>
                      <a:rPr lang="da-DK" sz="1900" i="1">
                        <a:latin typeface="Cambria Math"/>
                      </a:rPr>
                      <m:t>64</m:t>
                    </m:r>
                  </m:oMath>
                </a14:m>
                <a:r>
                  <a:rPr lang="da-DK" sz="1900" dirty="0"/>
                  <a:t> </a:t>
                </a:r>
                <a:r>
                  <a:rPr lang="da-DK" sz="1900" dirty="0" smtClean="0"/>
                  <a:t>g (vi har set data tidligere).</a:t>
                </a:r>
                <a:br>
                  <a:rPr lang="da-DK" sz="1900" dirty="0" smtClean="0"/>
                </a:br>
                <a:r>
                  <a:rPr lang="da-DK" sz="1900" dirty="0" smtClean="0"/>
                  <a:t>Teststørrelsen beregnes: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9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da-DK" sz="19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da-DK" sz="19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a-DK" sz="1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da-DK" sz="1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19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da-DK" sz="19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da-DK" sz="19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a-DK" sz="19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da-DK" sz="1900" i="1">
                              <a:latin typeface="Cambria Math"/>
                              <a:ea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da-DK" sz="1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sz="19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da-DK" sz="19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da-DK" sz="1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da-DK" sz="1900" b="0" i="1" smtClean="0">
                              <a:latin typeface="Cambria Math"/>
                              <a:ea typeface="Cambria Math"/>
                            </a:rPr>
                            <m:t>265.64−260</m:t>
                          </m:r>
                        </m:num>
                        <m:den>
                          <m:r>
                            <a:rPr lang="da-DK" sz="1900" b="0" i="1" smtClean="0">
                              <a:latin typeface="Cambria Math"/>
                              <a:ea typeface="Cambria Math"/>
                            </a:rPr>
                            <m:t>1.65/</m:t>
                          </m:r>
                          <m:rad>
                            <m:radPr>
                              <m:degHide m:val="on"/>
                              <m:ctrlPr>
                                <a:rPr lang="da-DK" sz="1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sz="1900" b="0" i="1" smtClean="0">
                                  <a:latin typeface="Cambria Math"/>
                                  <a:ea typeface="Cambria Math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r>
                        <a:rPr lang="da-DK" sz="1900" b="0" i="1" smtClean="0">
                          <a:latin typeface="Cambria Math"/>
                          <a:ea typeface="Cambria Math"/>
                        </a:rPr>
                        <m:t>=7.64</m:t>
                      </m:r>
                    </m:oMath>
                  </m:oMathPara>
                </a14:m>
                <a:endParaRPr lang="da-DK" sz="1900" b="0" dirty="0" smtClean="0">
                  <a:ea typeface="Cambria Math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endParaRPr lang="da-DK" sz="1900" b="1" dirty="0" smtClean="0">
                  <a:solidFill>
                    <a:schemeClr val="tx2"/>
                  </a:solidFill>
                </a:endParaRPr>
              </a:p>
              <a:p>
                <a:pPr marL="457200" indent="-457200">
                  <a:buFont typeface="+mj-lt"/>
                  <a:buAutoNum type="arabicPeriod" startAt="5"/>
                </a:pPr>
                <a:r>
                  <a:rPr lang="da-DK" sz="1900" b="1" dirty="0" smtClean="0">
                    <a:solidFill>
                      <a:schemeClr val="tx2"/>
                    </a:solidFill>
                  </a:rPr>
                  <a:t>Drag konklusioner og formuler dem i daglig tale</a:t>
                </a:r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:r>
                  <a:rPr lang="da-DK" sz="1900" dirty="0" smtClean="0"/>
                  <a:t>Da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1900" b="0" i="1" smtClean="0">
                        <a:latin typeface="Cambria Math"/>
                      </a:rPr>
                      <m:t>=7.64&gt;2.326=</m:t>
                    </m:r>
                    <m:sSub>
                      <m:sSubPr>
                        <m:ctrlPr>
                          <a:rPr lang="da-DK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da-DK" sz="1900" dirty="0" smtClean="0"/>
                  <a:t> forkaster vi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9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900" dirty="0" smtClean="0"/>
                  <a:t> </a:t>
                </a:r>
                <a:br>
                  <a:rPr lang="da-DK" sz="1900" dirty="0" smtClean="0"/>
                </a:br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1900" dirty="0" smtClean="0"/>
                  <a:t>Vi konkluderer fra hypotesetesten, at stikprøven giver tilstrækkeligt bevis for at tappemaskinen overfylder mælkekartonerne. 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:r>
                  <a:rPr lang="da-DK" sz="1900" dirty="0" smtClean="0"/>
                  <a:t>Vi ved kun at </a:t>
                </a:r>
                <a14:m>
                  <m:oMath xmlns:m="http://schemas.openxmlformats.org/officeDocument/2006/math">
                    <m:r>
                      <a:rPr lang="el-GR" sz="19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&gt;260</m:t>
                    </m:r>
                  </m:oMath>
                </a14:m>
                <a:r>
                  <a:rPr lang="da-DK" sz="1900" dirty="0" smtClean="0"/>
                  <a:t>, måske er </a:t>
                </a:r>
                <a14:m>
                  <m:oMath xmlns:m="http://schemas.openxmlformats.org/officeDocument/2006/math">
                    <m:r>
                      <a:rPr lang="el-GR" sz="19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260</m:t>
                    </m:r>
                    <m:r>
                      <a:rPr lang="da-DK" sz="1900" b="0" i="0" smtClean="0">
                        <a:latin typeface="Cambria Math"/>
                        <a:ea typeface="Cambria Math"/>
                      </a:rPr>
                      <m:t>.0001</m:t>
                    </m:r>
                  </m:oMath>
                </a14:m>
                <a:r>
                  <a:rPr lang="da-DK" sz="1900" dirty="0" smtClean="0"/>
                  <a:t> g. </a:t>
                </a:r>
                <a:br>
                  <a:rPr lang="da-DK" sz="1900" dirty="0" smtClean="0"/>
                </a:br>
                <a:r>
                  <a:rPr lang="da-DK" sz="1900" dirty="0" smtClean="0"/>
                  <a:t>Derfor beregner vi 99% </a:t>
                </a:r>
                <a:r>
                  <a:rPr lang="da-DK" sz="1900" dirty="0" err="1" smtClean="0"/>
                  <a:t>konfidensintervallet</a:t>
                </a:r>
                <a:r>
                  <a:rPr lang="da-DK" sz="1900" dirty="0" smtClean="0"/>
                  <a:t> for den sande værdi af </a:t>
                </a:r>
                <a14:m>
                  <m:oMath xmlns:m="http://schemas.openxmlformats.org/officeDocument/2006/math">
                    <m:r>
                      <a:rPr lang="el-GR" sz="19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: </m:t>
                    </m:r>
                  </m:oMath>
                </a14:m>
                <a:r>
                  <a:rPr lang="da-DK" sz="19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a-DK" sz="1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19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da-DK" sz="1900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  <m:sub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da-DK" sz="19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da-DK" sz="1900" i="1">
                        <a:latin typeface="Cambria Math"/>
                        <a:ea typeface="Cambria Math"/>
                      </a:rPr>
                      <m:t> =265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64±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2.576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da-DK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1</m:t>
                        </m:r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65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da-DK" sz="19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da-DK" sz="1900" i="1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da-DK" sz="1900" i="1" dirty="0" smtClean="0">
                    <a:ea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da-DK" sz="1900" i="1">
                        <a:latin typeface="Cambria Math"/>
                        <a:ea typeface="Cambria Math"/>
                      </a:rPr>
                      <m:t>=265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64±1</m:t>
                    </m:r>
                    <m:r>
                      <a:rPr lang="da-DK" sz="1900" b="0" i="1" smtClean="0">
                        <a:latin typeface="Cambria Math"/>
                        <a:ea typeface="Cambria Math"/>
                      </a:rPr>
                      <m:t>.90</m:t>
                    </m:r>
                    <m:r>
                      <a:rPr lang="da-DK" sz="19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a-DK" sz="19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26</m:t>
                        </m:r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3.74</m:t>
                        </m:r>
                        <m:r>
                          <a:rPr lang="da-DK" sz="1900" i="1">
                            <a:latin typeface="Cambria Math"/>
                            <a:ea typeface="Cambria Math"/>
                          </a:rPr>
                          <m:t>, 267</m:t>
                        </m:r>
                        <m:r>
                          <a:rPr lang="da-DK" sz="1900" b="0" i="1" smtClean="0">
                            <a:latin typeface="Cambria Math"/>
                            <a:ea typeface="Cambria Math"/>
                          </a:rPr>
                          <m:t>.54</m:t>
                        </m:r>
                      </m:e>
                    </m:d>
                  </m:oMath>
                </a14:m>
                <a:endParaRPr lang="da-DK" sz="1900" dirty="0" smtClean="0"/>
              </a:p>
              <a:p>
                <a:pPr marL="0" indent="0">
                  <a:buNone/>
                </a:pPr>
                <a:r>
                  <a:rPr lang="da-DK" sz="1900" dirty="0" smtClean="0"/>
                  <a:t/>
                </a:r>
                <a:br>
                  <a:rPr lang="da-DK" sz="1900" dirty="0" smtClean="0"/>
                </a:br>
                <a:r>
                  <a:rPr lang="da-DK" sz="1900" dirty="0" smtClean="0"/>
                  <a:t>(Bemærk at vi laver tosidet </a:t>
                </a:r>
                <a:r>
                  <a:rPr lang="da-DK" sz="1900" dirty="0" err="1" smtClean="0"/>
                  <a:t>konfidensinterval</a:t>
                </a:r>
                <a:r>
                  <a:rPr lang="da-DK" sz="1900" dirty="0" smtClean="0"/>
                  <a:t>, trods ensidet hypotesetest)</a:t>
                </a:r>
                <a:endParaRPr lang="da-DK" sz="19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764704"/>
                <a:ext cx="8424936" cy="5760640"/>
              </a:xfrm>
              <a:blipFill>
                <a:blip r:embed="rId3"/>
                <a:stretch>
                  <a:fillRect l="-651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45547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el 1"/>
          <p:cNvSpPr>
            <a:spLocks noGrp="1"/>
          </p:cNvSpPr>
          <p:nvPr>
            <p:ph type="ctrTitle"/>
          </p:nvPr>
        </p:nvSpPr>
        <p:spPr>
          <a:xfrm>
            <a:off x="179512" y="302689"/>
            <a:ext cx="8964488" cy="936625"/>
          </a:xfrm>
        </p:spPr>
        <p:txBody>
          <a:bodyPr/>
          <a:lstStyle/>
          <a:p>
            <a:r>
              <a:rPr lang="da-DK" sz="3200" b="1" dirty="0" smtClean="0">
                <a:solidFill>
                  <a:schemeClr val="tx2"/>
                </a:solidFill>
              </a:rPr>
              <a:t>12. </a:t>
            </a:r>
            <a:r>
              <a:rPr lang="nb-NO" sz="3200" b="1" dirty="0" smtClean="0">
                <a:solidFill>
                  <a:schemeClr val="accent1">
                    <a:lumMod val="75000"/>
                  </a:schemeClr>
                </a:solidFill>
              </a:rPr>
              <a:t>Hypotesetest</a:t>
            </a:r>
            <a:endParaRPr lang="da-DK" sz="32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Pladsholder til sidefod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2" name="Pladsholder til dias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3309-2521-412C-9AE0-6C12FF6D6FC8}" type="slidenum">
              <a:rPr lang="da-DK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Undertitel 2"/>
          <p:cNvSpPr txBox="1">
            <a:spLocks/>
          </p:cNvSpPr>
          <p:nvPr/>
        </p:nvSpPr>
        <p:spPr>
          <a:xfrm>
            <a:off x="570150" y="1310969"/>
            <a:ext cx="8040886" cy="47722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a-DK" sz="2400" b="1" dirty="0" smtClean="0">
              <a:solidFill>
                <a:schemeClr val="tx1"/>
              </a:solidFill>
            </a:endParaRPr>
          </a:p>
          <a:p>
            <a:r>
              <a:rPr lang="da-DK" sz="2400" dirty="0"/>
              <a:t> </a:t>
            </a:r>
            <a:endParaRPr lang="en-US" sz="2400" dirty="0"/>
          </a:p>
        </p:txBody>
      </p:sp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80554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648072"/>
          </a:xfrm>
        </p:spPr>
        <p:txBody>
          <a:bodyPr/>
          <a:lstStyle/>
          <a:p>
            <a:pPr algn="l"/>
            <a:r>
              <a:rPr lang="da-DK" sz="3200" b="1" dirty="0" smtClean="0">
                <a:solidFill>
                  <a:schemeClr val="tx2"/>
                </a:solidFill>
              </a:rPr>
              <a:t>Opgaver L12</a:t>
            </a:r>
            <a:endParaRPr lang="da-DK" sz="32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20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20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07504" y="1192625"/>
            <a:ext cx="8892480" cy="266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V&amp;K 4.11, 4.13, 4.15, 4.17    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alle opgaver regnes kun delspørgsmål  a, b, c og </a:t>
            </a: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da-DK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 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 være en fordel at </a:t>
            </a:r>
            <a:r>
              <a:rPr lang="da-DK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starte med 4.15 og 4.17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De benytter </a:t>
            </a:r>
            <a:r>
              <a:rPr lang="da-DK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konfidensinterval</a:t>
            </a:r>
            <a:r>
              <a:rPr lang="da-DK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der allerede er beregnet i hhv. 4.7 og 4.9 (</a:t>
            </a:r>
            <a:r>
              <a:rPr lang="da-DK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Lektion 11</a:t>
            </a:r>
            <a:r>
              <a:rPr lang="da-DK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da-D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Alle V&amp;K-opgaverne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facit i bogen. </a:t>
            </a:r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 er ligeledes løsningsforslag til 4.17 </a:t>
            </a:r>
            <a:r>
              <a:rPr lang="da-DK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på BS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16904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2" y="850582"/>
            <a:ext cx="8611826" cy="57467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3</a:t>
            </a:fld>
            <a:endParaRPr lang="da-DK" dirty="0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467544" y="188640"/>
            <a:ext cx="84249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 err="1" smtClean="0"/>
              <a:t>Tilhørende</a:t>
            </a:r>
            <a:r>
              <a:rPr lang="en-GB" sz="2800" dirty="0" smtClean="0"/>
              <a:t> </a:t>
            </a:r>
            <a:r>
              <a:rPr lang="en-GB" sz="2800" dirty="0" err="1" smtClean="0"/>
              <a:t>konfidensinterval</a:t>
            </a:r>
            <a:endParaRPr lang="da-DK" sz="2800" dirty="0"/>
          </a:p>
        </p:txBody>
      </p:sp>
      <p:sp>
        <p:nvSpPr>
          <p:cNvPr id="6" name="Rektangel 5"/>
          <p:cNvSpPr/>
          <p:nvPr/>
        </p:nvSpPr>
        <p:spPr>
          <a:xfrm>
            <a:off x="747671" y="1988840"/>
            <a:ext cx="8208912" cy="4608512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7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4</a:t>
            </a:fld>
            <a:endParaRPr lang="da-DK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424936" cy="490066"/>
          </a:xfrm>
        </p:spPr>
        <p:txBody>
          <a:bodyPr>
            <a:normAutofit fontScale="90000"/>
          </a:bodyPr>
          <a:lstStyle/>
          <a:p>
            <a:r>
              <a:rPr lang="da-DK" sz="2800" dirty="0" smtClean="0"/>
              <a:t>Oversigt over hypotesetests</a:t>
            </a:r>
            <a:endParaRPr lang="da-DK" sz="2800" dirty="0"/>
          </a:p>
        </p:txBody>
      </p:sp>
      <p:pic>
        <p:nvPicPr>
          <p:cNvPr id="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479104" cy="6069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ktangel 1"/>
          <p:cNvSpPr/>
          <p:nvPr/>
        </p:nvSpPr>
        <p:spPr>
          <a:xfrm>
            <a:off x="827584" y="1772816"/>
            <a:ext cx="8208912" cy="4896544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4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Hypotesetest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5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42493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2200" dirty="0" smtClean="0">
                    <a:solidFill>
                      <a:srgbClr val="0066FF"/>
                    </a:solidFill>
                  </a:rPr>
                  <a:t>Nulhypotesen,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 smtClean="0"/>
                  <a:t>: 		”Tingene er som de burde være”</a:t>
                </a:r>
              </a:p>
              <a:p>
                <a:pPr marL="0" indent="0">
                  <a:buNone/>
                </a:pPr>
                <a:r>
                  <a:rPr lang="da-DK" sz="2200" dirty="0" smtClean="0">
                    <a:solidFill>
                      <a:srgbClr val="0066FF"/>
                    </a:solidFill>
                  </a:rPr>
                  <a:t>Den alternative hypotese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200" dirty="0" smtClean="0"/>
                  <a:t>: 	”Der er noget galt”</a:t>
                </a:r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Vi har en mistanke om at 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200" dirty="0" smtClean="0"/>
                  <a:t> er korrekt </a:t>
                </a:r>
              </a:p>
              <a:p>
                <a:pPr marL="0" indent="0">
                  <a:buNone/>
                </a:pPr>
                <a:r>
                  <a:rPr lang="da-DK" sz="2200" dirty="0" smtClean="0"/>
                  <a:t>Det undersøger vi ved at antage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 smtClean="0"/>
                  <a:t> og se om stikprøven gør, at vi kan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 smtClean="0"/>
                  <a:t> og dermed acceptere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da-DK" sz="2200" dirty="0" smtClean="0"/>
              </a:p>
              <a:p>
                <a:pPr marL="0" indent="0">
                  <a:buNone/>
                </a:pPr>
                <a:endParaRPr lang="da-DK" sz="2200" dirty="0" smtClean="0"/>
              </a:p>
              <a:p>
                <a:pPr marL="0" indent="0">
                  <a:buNone/>
                </a:pPr>
                <a:r>
                  <a:rPr lang="da-DK" sz="2200" dirty="0" smtClean="0"/>
                  <a:t>Hvis de statistiske beviser ikke er tilstrækkelige til at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 smtClean="0"/>
                  <a:t>, så kan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 smtClean="0"/>
                  <a:t> ikke forkastes (vi må acceptere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2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200" dirty="0" smtClean="0"/>
                  <a:t>)</a:t>
                </a:r>
              </a:p>
              <a:p>
                <a:endParaRPr lang="da-DK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424936" cy="5400600"/>
              </a:xfrm>
              <a:blipFill>
                <a:blip r:embed="rId3"/>
                <a:stretch>
                  <a:fillRect l="-941" t="-791" r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423013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720080"/>
          </a:xfrm>
        </p:spPr>
        <p:txBody>
          <a:bodyPr>
            <a:normAutofit fontScale="90000"/>
          </a:bodyPr>
          <a:lstStyle/>
          <a:p>
            <a:r>
              <a:rPr lang="da-DK" sz="3200" dirty="0"/>
              <a:t>Eksempel om mælkekartoner igen </a:t>
            </a:r>
            <a:r>
              <a:rPr lang="da-DK" sz="3200" dirty="0" smtClean="0"/>
              <a:t> - hypotesetest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6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980728"/>
                <a:ext cx="8424936" cy="561662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a-DK" sz="2000" dirty="0" smtClean="0">
                    <a:solidFill>
                      <a:srgbClr val="0066FF"/>
                    </a:solidFill>
                  </a:rPr>
                  <a:t>Hypotesetest er en alternativ metode til </a:t>
                </a:r>
                <a:r>
                  <a:rPr lang="da-DK" sz="2000" dirty="0" err="1" smtClean="0">
                    <a:solidFill>
                      <a:srgbClr val="0066FF"/>
                    </a:solidFill>
                  </a:rPr>
                  <a:t>konfidensinterval</a:t>
                </a:r>
                <a:endParaRPr lang="da-DK" sz="2000" dirty="0" smtClean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da-DK" sz="2000" dirty="0" smtClean="0"/>
                  <a:t>Opstil to hypoteser:</a:t>
                </a:r>
              </a:p>
              <a:p>
                <a:pPr lvl="1"/>
                <a:r>
                  <a:rPr lang="da-DK" sz="1800" dirty="0" smtClean="0">
                    <a:solidFill>
                      <a:srgbClr val="0066FF"/>
                    </a:solidFill>
                  </a:rPr>
                  <a:t>Nulhypotesen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8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1800" dirty="0" smtClean="0"/>
                  <a:t>: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260</m:t>
                    </m:r>
                  </m:oMath>
                </a14:m>
                <a:endParaRPr lang="da-DK" sz="1800" dirty="0" smtClean="0"/>
              </a:p>
              <a:p>
                <a:pPr lvl="1"/>
                <a:r>
                  <a:rPr lang="da-DK" sz="1800" dirty="0" smtClean="0">
                    <a:solidFill>
                      <a:srgbClr val="0066FF"/>
                    </a:solidFill>
                  </a:rPr>
                  <a:t>Den alternative hypotese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18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1800" i="1">
                            <a:solidFill>
                              <a:srgbClr val="0066FF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1800" b="0" i="1" smtClean="0">
                            <a:solidFill>
                              <a:srgbClr val="0066FF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1800" dirty="0"/>
                  <a:t>: </a:t>
                </a:r>
                <a14:m>
                  <m:oMath xmlns:m="http://schemas.openxmlformats.org/officeDocument/2006/math">
                    <m:r>
                      <a:rPr lang="da-DK" sz="18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da-DK" sz="1800" b="0" i="1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da-DK" sz="1800" i="1">
                        <a:latin typeface="Cambria Math"/>
                        <a:ea typeface="Cambria Math"/>
                      </a:rPr>
                      <m:t>260</m:t>
                    </m:r>
                  </m:oMath>
                </a14:m>
                <a:endParaRPr lang="da-DK" sz="1800" dirty="0" smtClean="0"/>
              </a:p>
              <a:p>
                <a:pPr marL="0" indent="0">
                  <a:buNone/>
                </a:pPr>
                <a:endParaRPr lang="da-DK" sz="900" dirty="0" smtClean="0"/>
              </a:p>
              <a:p>
                <a:r>
                  <a:rPr lang="da-DK" sz="2000" dirty="0" smtClean="0"/>
                  <a:t>Det antages at nulhypotesen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da-DK" sz="2000" i="1">
                        <a:latin typeface="Cambria Math"/>
                      </a:rPr>
                      <m:t> </m:t>
                    </m:r>
                  </m:oMath>
                </a14:m>
                <a:r>
                  <a:rPr lang="da-DK" sz="2000" dirty="0" smtClean="0"/>
                  <a:t>er sand, indtil det modsatte er bevist</a:t>
                </a:r>
              </a:p>
              <a:p>
                <a:pPr marL="0" indent="0">
                  <a:buNone/>
                </a:pPr>
                <a:endParaRPr lang="da-DK" sz="900" dirty="0" smtClean="0"/>
              </a:p>
              <a:p>
                <a:r>
                  <a:rPr lang="da-DK" sz="2000" dirty="0" smtClean="0"/>
                  <a:t>Hvis de statistiske undersøgelser viser,                                                                                  at sandsynligheden for,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sand er tilstrækkelig lille,                                                    så forkastes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og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 smtClean="0"/>
                  <a:t> accepteres</a:t>
                </a:r>
              </a:p>
              <a:p>
                <a:pPr marL="0" indent="0">
                  <a:buNone/>
                </a:pPr>
                <a:endParaRPr lang="da-DK" sz="900" dirty="0" smtClean="0"/>
              </a:p>
              <a:p>
                <a:r>
                  <a:rPr lang="da-DK" sz="2000" dirty="0" smtClean="0"/>
                  <a:t>Hypotesetesten beviser aldrig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er sand. Vi kan højst sige, at der ikke er bevis nok til at kunne forkaste den</a:t>
                </a:r>
                <a:endParaRPr lang="da-DK" sz="2000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980728"/>
                <a:ext cx="8424936" cy="5616624"/>
              </a:xfrm>
              <a:blipFill>
                <a:blip r:embed="rId3"/>
                <a:stretch>
                  <a:fillRect l="-507" t="-760" r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29656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To typer af </a:t>
            </a:r>
            <a:r>
              <a:rPr lang="da-DK" sz="3200" dirty="0" smtClean="0"/>
              <a:t>fejl </a:t>
            </a:r>
            <a:endParaRPr lang="da-D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7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9"/>
              <p:cNvSpPr txBox="1">
                <a:spLocks/>
              </p:cNvSpPr>
              <p:nvPr/>
            </p:nvSpPr>
            <p:spPr>
              <a:xfrm>
                <a:off x="4644008" y="3621329"/>
                <a:ext cx="4377952" cy="249585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da-DK" sz="2000" b="1" dirty="0" smtClean="0">
                    <a:solidFill>
                      <a:srgbClr val="0066FF"/>
                    </a:solidFill>
                  </a:rPr>
                  <a:t>Type 2 fejl: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Vi forkaster ikke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, selvom den er falsk</a:t>
                </a:r>
              </a:p>
              <a:p>
                <a:pPr marL="0" indent="0">
                  <a:buNone/>
                </a:pPr>
                <a:endParaRPr lang="da-DK" sz="6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Vi opdager ikke, at der er noget galt</a:t>
                </a:r>
                <a:br>
                  <a:rPr lang="da-DK" sz="2000" dirty="0" smtClean="0"/>
                </a:b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>
                    <a:ea typeface="Cambria Math"/>
                  </a:rPr>
                  <a:t>Sandsynligheden</a:t>
                </a:r>
                <a:br>
                  <a:rPr lang="da-DK" sz="2000" dirty="0" smtClean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(</m:t>
                    </m:r>
                  </m:oMath>
                </a14:m>
                <a:r>
                  <a:rPr lang="da-DK" sz="2000" dirty="0" smtClean="0"/>
                  <a:t>accepterer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/>
                  <a:t> er sand)</a:t>
                </a:r>
              </a:p>
            </p:txBody>
          </p:sp>
        </mc:Choice>
        <mc:Fallback xmlns="">
          <p:sp>
            <p:nvSpPr>
              <p:cNvPr id="7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621329"/>
                <a:ext cx="4377952" cy="2495857"/>
              </a:xfrm>
              <a:prstGeom prst="rect">
                <a:avLst/>
              </a:prstGeom>
              <a:blipFill>
                <a:blip r:embed="rId3"/>
                <a:stretch>
                  <a:fillRect l="-1532" t="-1222" r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9"/>
              <p:cNvSpPr txBox="1">
                <a:spLocks/>
              </p:cNvSpPr>
              <p:nvPr/>
            </p:nvSpPr>
            <p:spPr>
              <a:xfrm>
                <a:off x="261167" y="1615724"/>
                <a:ext cx="4166817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573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7145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71700" indent="-342900" algn="l" defTabSz="914400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 typeface="+mj-lt"/>
                  <a:buAutoNum type="arabicPeriod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: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”Tingene 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 som de burde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være</a:t>
                </a:r>
                <a:r>
                  <a:rPr lang="da-DK" sz="2000" dirty="0" smtClean="0"/>
                  <a:t>”</a:t>
                </a:r>
                <a:endParaRPr lang="da-DK" sz="2000" dirty="0"/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/>
                  <a:t>: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”Der </a:t>
                </a:r>
                <a:r>
                  <a:rPr lang="da-DK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 noget </a:t>
                </a:r>
                <a:r>
                  <a:rPr lang="da-DK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galt”</a:t>
                </a:r>
                <a:endParaRPr lang="da-DK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a-DK" sz="2000" dirty="0" smtClean="0"/>
              </a:p>
            </p:txBody>
          </p:sp>
        </mc:Choice>
        <mc:Fallback xmlns="">
          <p:sp>
            <p:nvSpPr>
              <p:cNvPr id="9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7" y="1615724"/>
                <a:ext cx="4166817" cy="1224136"/>
              </a:xfrm>
              <a:prstGeom prst="rect">
                <a:avLst/>
              </a:prstGeom>
              <a:blipFill>
                <a:blip r:embed="rId4"/>
                <a:stretch>
                  <a:fillRect t="-2985" b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 txBox="1">
                <a:spLocks/>
              </p:cNvSpPr>
              <p:nvPr/>
            </p:nvSpPr>
            <p:spPr>
              <a:xfrm>
                <a:off x="50032" y="3573016"/>
                <a:ext cx="4377952" cy="285589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Times New Roman" pitchFamily="18" charset="0"/>
                    <a:ea typeface="+mn-ea"/>
                    <a:cs typeface="Times New Roman" pitchFamily="18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:r>
                  <a:rPr lang="da-DK" sz="2000" b="1" dirty="0" smtClean="0">
                    <a:solidFill>
                      <a:srgbClr val="0066FF"/>
                    </a:solidFill>
                  </a:rPr>
                  <a:t>Type 1 fejl: </a:t>
                </a:r>
              </a:p>
              <a:p>
                <a:pPr marL="0" lvl="1" indent="0">
                  <a:buNone/>
                </a:pPr>
                <a:r>
                  <a:rPr lang="da-DK" sz="2000" dirty="0"/>
                  <a:t>Vi 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, selvom den er sand</a:t>
                </a:r>
              </a:p>
              <a:p>
                <a:pPr marL="0" lvl="1" indent="0">
                  <a:buNone/>
                </a:pPr>
                <a:endParaRPr lang="da-DK" sz="300" dirty="0"/>
              </a:p>
              <a:p>
                <a:pPr marL="0" lvl="1" indent="0">
                  <a:buNone/>
                </a:pPr>
                <a:r>
                  <a:rPr lang="da-DK" sz="2000" dirty="0"/>
                  <a:t>Vi vurderer, at der er noget galt, selvom der ikke er </a:t>
                </a:r>
              </a:p>
              <a:p>
                <a:pPr marL="0" lvl="1" indent="0">
                  <a:buNone/>
                </a:pPr>
                <a:endParaRPr lang="da-DK" sz="300" dirty="0"/>
              </a:p>
              <a:p>
                <a:pPr marL="0" lvl="1" indent="0">
                  <a:buNone/>
                </a:pPr>
                <a:r>
                  <a:rPr lang="da-DK" sz="2000" dirty="0"/>
                  <a:t>Sandsynligheden </a:t>
                </a:r>
                <a:br>
                  <a:rPr lang="da-DK" sz="2000" dirty="0"/>
                </a:b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(</m:t>
                    </m:r>
                  </m:oMath>
                </a14:m>
                <a:r>
                  <a:rPr lang="da-DK" sz="2000" dirty="0"/>
                  <a:t>forkaster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er sand)</a:t>
                </a:r>
              </a:p>
              <a:p>
                <a:pPr marL="0" lvl="1" indent="0">
                  <a:buNone/>
                </a:pPr>
                <a:endParaRPr lang="da-DK" sz="2000" dirty="0"/>
              </a:p>
            </p:txBody>
          </p:sp>
        </mc:Choice>
        <mc:Fallback xmlns="">
          <p:sp>
            <p:nvSpPr>
              <p:cNvPr id="10" name="Content Placeholder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2" y="3573016"/>
                <a:ext cx="4377952" cy="2855897"/>
              </a:xfrm>
              <a:prstGeom prst="rect">
                <a:avLst/>
              </a:prstGeom>
              <a:blipFill>
                <a:blip r:embed="rId5"/>
                <a:stretch>
                  <a:fillRect l="-1393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27984" y="514886"/>
              <a:ext cx="4176463" cy="2989523"/>
            </p:xfrm>
            <a:graphic>
              <a:graphicData uri="http://schemas.openxmlformats.org/drawingml/2006/table">
                <a:tbl>
                  <a:tblPr/>
                  <a:tblGrid>
                    <a:gridCol w="11679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74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01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09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57169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  <a:p>
                          <a:pPr algn="ctr" fontAlgn="ctr"/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Hypotesetesten</a:t>
                          </a:r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74742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a-DK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b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</a:b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forkastes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a-DK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b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</a:b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forkastes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ikke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7105">
                    <a:tc rowSpan="2">
                      <a:txBody>
                        <a:bodyPr/>
                        <a:lstStyle/>
                        <a:p>
                          <a:pPr algn="l" fontAlgn="ctr"/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a-DK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  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Fejl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1</a:t>
                          </a:r>
                          <a:b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8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da-DK" sz="18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OK</a:t>
                          </a:r>
                          <a:r>
                            <a:rPr lang="da-DK" sz="1800" b="0" i="1" dirty="0" smtClean="0">
                              <a:latin typeface="Cambria Math"/>
                              <a:ea typeface="Cambria Math"/>
                            </a:rPr>
                            <a:t/>
                          </a:r>
                          <a:br>
                            <a:rPr lang="da-DK" sz="1800" b="0" i="1" dirty="0" smtClean="0">
                              <a:latin typeface="Cambria Math"/>
                              <a:ea typeface="Cambria Math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800" b="0" i="1" smtClean="0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da-DK" sz="18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7105">
                    <a:tc v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da-DK" sz="18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OK</a:t>
                          </a:r>
                          <a:r>
                            <a:rPr lang="da-DK" sz="1800" i="1" dirty="0" smtClean="0">
                              <a:latin typeface="Cambria Math"/>
                              <a:ea typeface="Cambria Math"/>
                            </a:rPr>
                            <a:t/>
                          </a:r>
                          <a:br>
                            <a:rPr lang="da-DK" sz="1800" i="1" dirty="0" smtClean="0">
                              <a:latin typeface="Cambria Math"/>
                              <a:ea typeface="Cambria Math"/>
                            </a:rPr>
                          </a:br>
                          <a:endParaRPr lang="en-GB" sz="18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da-DK" sz="1800" b="0" dirty="0" smtClean="0">
                              <a:ea typeface="Cambria Math"/>
                            </a:rPr>
                            <a:t>Fejl 2 </a:t>
                          </a: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4388349"/>
                  </p:ext>
                </p:extLst>
              </p:nvPr>
            </p:nvGraphicFramePr>
            <p:xfrm>
              <a:off x="4427984" y="514886"/>
              <a:ext cx="4176463" cy="2989523"/>
            </p:xfrm>
            <a:graphic>
              <a:graphicData uri="http://schemas.openxmlformats.org/drawingml/2006/table">
                <a:tbl>
                  <a:tblPr/>
                  <a:tblGrid>
                    <a:gridCol w="11679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74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901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091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0571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  <a:p>
                          <a:pPr algn="ctr" fontAlgn="ctr"/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Hypotesetesten</a:t>
                          </a:r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74742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9717" t="-57500" r="-94340" b="-1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4724" t="-57500" r="-503" b="-1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27105">
                    <a:tc rowSpan="2">
                      <a:txBody>
                        <a:bodyPr/>
                        <a:lstStyle/>
                        <a:p>
                          <a:pPr algn="l" fontAlgn="ctr"/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231325" t="-210000" r="-49638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29717" t="-210000" r="-9434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4724" t="-210000" r="-50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7105">
                    <a:tc v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6"/>
                          <a:stretch>
                            <a:fillRect l="-231325" t="-312605" r="-496386" b="-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da-DK" sz="18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OK</a:t>
                          </a:r>
                          <a:r>
                            <a:rPr lang="da-DK" sz="1800" i="1" dirty="0" smtClean="0">
                              <a:latin typeface="Cambria Math"/>
                              <a:ea typeface="Cambria Math"/>
                            </a:rPr>
                            <a:t/>
                          </a:r>
                          <a:br>
                            <a:rPr lang="da-DK" sz="1800" i="1" dirty="0" smtClean="0">
                              <a:latin typeface="Cambria Math"/>
                              <a:ea typeface="Cambria Math"/>
                            </a:rPr>
                          </a:br>
                          <a:endParaRPr lang="en-GB" sz="18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da-DK" sz="1800" b="0" dirty="0" smtClean="0">
                              <a:ea typeface="Cambria Math"/>
                            </a:rPr>
                            <a:t>Fejl </a:t>
                          </a:r>
                          <a:r>
                            <a:rPr lang="da-DK" sz="1800" b="0" dirty="0" smtClean="0">
                              <a:ea typeface="Cambria Math"/>
                            </a:rPr>
                            <a:t>2 </a:t>
                          </a:r>
                          <a:endParaRPr lang="da-DK" sz="1800" b="0" dirty="0" smtClean="0">
                            <a:ea typeface="Cambria Math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kstfelt 12"/>
          <p:cNvSpPr txBox="1"/>
          <p:nvPr/>
        </p:nvSpPr>
        <p:spPr>
          <a:xfrm rot="16200000">
            <a:off x="4662072" y="2438951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>
                <a:latin typeface="+mn-lt"/>
              </a:rPr>
              <a:t>Den sande</a:t>
            </a:r>
          </a:p>
          <a:p>
            <a:r>
              <a:rPr lang="da-DK" b="1" dirty="0" smtClean="0">
                <a:latin typeface="+mn-lt"/>
              </a:rPr>
              <a:t> hypotese</a:t>
            </a:r>
            <a:endParaRPr lang="en-US" b="1" dirty="0">
              <a:latin typeface="+mn-lt"/>
            </a:endParaRPr>
          </a:p>
        </p:txBody>
      </p:sp>
      <p:sp>
        <p:nvSpPr>
          <p:cNvPr id="11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5214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31328" y="3889337"/>
              <a:ext cx="3720987" cy="2604482"/>
            </p:xfrm>
            <a:graphic>
              <a:graphicData uri="http://schemas.openxmlformats.org/drawingml/2006/table">
                <a:tbl>
                  <a:tblPr/>
                  <a:tblGrid>
                    <a:gridCol w="1040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21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9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88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6055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  <a:p>
                          <a:pPr algn="ctr" fontAlgn="ctr"/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Hypotesetesten</a:t>
                          </a:r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0393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a-DK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b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</a:b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forkastes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a-DK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b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</a:b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forkastes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</a:t>
                          </a:r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ikke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4510">
                    <a:tc rowSpan="2">
                      <a:txBody>
                        <a:bodyPr/>
                        <a:lstStyle/>
                        <a:p>
                          <a:pPr algn="l" fontAlgn="ctr"/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a-DK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1800" i="1"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a-DK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  </a:t>
                          </a:r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GB" sz="1800" b="0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Fejl</a:t>
                          </a:r>
                          <a: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 1</a:t>
                          </a:r>
                          <a:br>
                            <a:rPr lang="en-GB" sz="18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8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da-DK" sz="18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OK</a:t>
                          </a:r>
                          <a:r>
                            <a:rPr lang="da-DK" sz="1800" b="0" i="1" dirty="0" smtClean="0">
                              <a:latin typeface="Cambria Math"/>
                              <a:ea typeface="Cambria Math"/>
                            </a:rPr>
                            <a:t/>
                          </a:r>
                          <a:br>
                            <a:rPr lang="da-DK" sz="1800" b="0" i="1" dirty="0" smtClean="0">
                              <a:latin typeface="Cambria Math"/>
                              <a:ea typeface="Cambria Math"/>
                            </a:rPr>
                          </a:b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a-DK" sz="1800" b="0" i="1" smtClean="0">
                                    <a:latin typeface="Cambria Math"/>
                                    <a:ea typeface="Cambria Math"/>
                                  </a:rPr>
                                  <m:t>1−</m:t>
                                </m:r>
                                <m:r>
                                  <a:rPr lang="da-DK" sz="1800" i="1" smtClean="0">
                                    <a:latin typeface="Cambria Math"/>
                                    <a:ea typeface="Cambria Math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4510">
                    <a:tc v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1800" i="1">
                                        <a:latin typeface="Cambria Math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da-DK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da-DK" sz="18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OK</a:t>
                          </a:r>
                          <a:r>
                            <a:rPr lang="da-DK" sz="1800" i="1" dirty="0" smtClean="0">
                              <a:latin typeface="Cambria Math"/>
                              <a:ea typeface="Cambria Math"/>
                            </a:rPr>
                            <a:t/>
                          </a:r>
                          <a:br>
                            <a:rPr lang="da-DK" sz="1800" i="1" dirty="0" smtClean="0">
                              <a:latin typeface="Cambria Math"/>
                              <a:ea typeface="Cambria Math"/>
                            </a:rPr>
                          </a:br>
                          <a:endParaRPr lang="en-GB" sz="18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da-DK" sz="1800" b="0" dirty="0" smtClean="0">
                              <a:ea typeface="Cambria Math"/>
                            </a:rPr>
                            <a:t>Fejl 2 </a:t>
                          </a: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52113"/>
                  </p:ext>
                </p:extLst>
              </p:nvPr>
            </p:nvGraphicFramePr>
            <p:xfrm>
              <a:off x="5131328" y="3889337"/>
              <a:ext cx="3720987" cy="2604482"/>
            </p:xfrm>
            <a:graphic>
              <a:graphicData uri="http://schemas.openxmlformats.org/drawingml/2006/table">
                <a:tbl>
                  <a:tblPr/>
                  <a:tblGrid>
                    <a:gridCol w="1040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21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9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788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60571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endParaRPr lang="en-GB" sz="1800" b="1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  <a:p>
                          <a:pPr algn="ctr" fontAlgn="ctr"/>
                          <a:r>
                            <a:rPr lang="en-GB" sz="1800" b="1" i="0" u="none" strike="noStrike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Hypotesetesten</a:t>
                          </a:r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34891"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GB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159" t="-67153" r="-94180" b="-145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763" t="-67153" r="-565" b="-1459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4510">
                    <a:tc rowSpan="2">
                      <a:txBody>
                        <a:bodyPr/>
                        <a:lstStyle/>
                        <a:p>
                          <a:pPr algn="l" fontAlgn="ctr"/>
                          <a:endParaRPr lang="en-GB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28000" t="-229000" r="-4893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0159" t="-229000" r="-9418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763" t="-229000" r="-56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4510">
                    <a:tc vMerge="1">
                      <a:txBody>
                        <a:bodyPr/>
                        <a:lstStyle/>
                        <a:p>
                          <a:endParaRPr lang="da-DK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931" marR="11931" marT="11931" marB="0" anchor="ctr">
                        <a:lnL>
                          <a:noFill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28000" t="-332323" r="-489333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da-DK" sz="1800" b="0" i="0" u="none" strike="noStrike" kern="12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+mn-ea"/>
                              <a:cs typeface="+mn-cs"/>
                            </a:rPr>
                            <a:t>OK</a:t>
                          </a:r>
                          <a:r>
                            <a:rPr lang="da-DK" sz="1800" i="1" dirty="0" smtClean="0">
                              <a:latin typeface="Cambria Math"/>
                              <a:ea typeface="Cambria Math"/>
                            </a:rPr>
                            <a:t/>
                          </a:r>
                          <a:br>
                            <a:rPr lang="da-DK" sz="1800" i="1" dirty="0" smtClean="0">
                              <a:latin typeface="Cambria Math"/>
                              <a:ea typeface="Cambria Math"/>
                            </a:rPr>
                          </a:br>
                          <a:endParaRPr lang="en-GB" sz="18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da-DK" sz="1800" b="0" dirty="0" smtClean="0">
                              <a:ea typeface="Cambria Math"/>
                            </a:rPr>
                            <a:t>Fejl 2 </a:t>
                          </a:r>
                        </a:p>
                      </a:txBody>
                      <a:tcPr marL="11931" marR="11931" marT="11931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E3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904" y="44624"/>
            <a:ext cx="8424936" cy="922114"/>
          </a:xfrm>
        </p:spPr>
        <p:txBody>
          <a:bodyPr>
            <a:normAutofit/>
          </a:bodyPr>
          <a:lstStyle/>
          <a:p>
            <a:r>
              <a:rPr lang="da-DK" sz="3200" dirty="0"/>
              <a:t>Testens signifikansniveau og styrke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97C06-EC96-4259-9516-82894ECCBF7D}" type="slidenum">
              <a:rPr lang="da-DK" smtClean="0"/>
              <a:t>8</a:t>
            </a:fld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379" y="1101505"/>
                <a:ext cx="8424936" cy="54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a-DK" sz="2000" dirty="0" smtClean="0"/>
                  <a:t>Testens </a:t>
                </a:r>
                <a:r>
                  <a:rPr lang="da-DK" sz="2000" i="1" dirty="0">
                    <a:solidFill>
                      <a:srgbClr val="0066FF"/>
                    </a:solidFill>
                  </a:rPr>
                  <a:t>signifikansniveau</a:t>
                </a:r>
                <a:r>
                  <a:rPr lang="da-DK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da-DK" sz="2000" dirty="0"/>
                  <a:t>e</a:t>
                </a:r>
                <a:r>
                  <a:rPr lang="da-DK" sz="2000" dirty="0" smtClean="0"/>
                  <a:t>r sandsynligheden for at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 selv om den </a:t>
                </a:r>
                <a:r>
                  <a:rPr lang="da-DK" sz="2000" dirty="0"/>
                  <a:t>er </a:t>
                </a:r>
                <a:r>
                  <a:rPr lang="da-DK" sz="2000" dirty="0" smtClean="0"/>
                  <a:t>sand</a:t>
                </a:r>
                <a:r>
                  <a:rPr lang="da-DK" sz="2000" i="1" dirty="0" smtClean="0">
                    <a:solidFill>
                      <a:schemeClr val="tx2"/>
                    </a:solidFill>
                  </a:rPr>
                  <a:t> </a:t>
                </a:r>
                <a:br>
                  <a:rPr lang="da-DK" sz="2000" i="1" dirty="0" smtClean="0">
                    <a:solidFill>
                      <a:schemeClr val="tx2"/>
                    </a:solidFill>
                  </a:rPr>
                </a:br>
                <a:r>
                  <a:rPr lang="da-DK" sz="800" i="1" dirty="0" smtClean="0">
                    <a:solidFill>
                      <a:schemeClr val="tx2"/>
                    </a:solidFill>
                  </a:rPr>
                  <a:t> </a:t>
                </a:r>
                <a:r>
                  <a:rPr lang="da-DK" sz="2000" i="1" dirty="0" smtClean="0">
                    <a:solidFill>
                      <a:schemeClr val="tx2"/>
                    </a:solidFill>
                  </a:rPr>
                  <a:t/>
                </a:r>
                <a:br>
                  <a:rPr lang="da-DK" sz="2000" i="1" dirty="0" smtClean="0">
                    <a:solidFill>
                      <a:schemeClr val="tx2"/>
                    </a:solidFill>
                  </a:rPr>
                </a:br>
                <a:r>
                  <a:rPr lang="da-DK" sz="2000" i="1" dirty="0" smtClean="0">
                    <a:solidFill>
                      <a:schemeClr val="tx2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forkastes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er sand</a:t>
                </a:r>
                <a:r>
                  <a:rPr lang="da-DK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da-DK" sz="800" i="1" dirty="0" smtClean="0">
                    <a:solidFill>
                      <a:schemeClr val="tx2"/>
                    </a:solidFill>
                  </a:rPr>
                  <a:t> </a:t>
                </a:r>
                <a:endParaRPr lang="da-DK" sz="800" i="1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r>
                  <a:rPr lang="da-DK" sz="2000" dirty="0" smtClean="0"/>
                  <a:t>Testens </a:t>
                </a:r>
                <a:r>
                  <a:rPr lang="da-DK" sz="2000" i="1" dirty="0">
                    <a:solidFill>
                      <a:srgbClr val="0066FF"/>
                    </a:solidFill>
                  </a:rPr>
                  <a:t>styrke</a:t>
                </a:r>
                <a:r>
                  <a:rPr lang="da-DK" sz="2000" dirty="0">
                    <a:solidFill>
                      <a:srgbClr val="0066FF"/>
                    </a:solidFill>
                  </a:rPr>
                  <a:t> (</a:t>
                </a:r>
                <a:r>
                  <a:rPr lang="da-DK" sz="2000" i="1" dirty="0">
                    <a:solidFill>
                      <a:srgbClr val="0066FF"/>
                    </a:solidFill>
                  </a:rPr>
                  <a:t>power</a:t>
                </a:r>
                <a:r>
                  <a:rPr lang="da-DK" sz="2000" dirty="0">
                    <a:solidFill>
                      <a:srgbClr val="0066FF"/>
                    </a:solidFill>
                  </a:rPr>
                  <a:t>) </a:t>
                </a:r>
                <a:endParaRPr lang="da-DK" sz="2000" dirty="0" smtClean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r>
                  <a:rPr lang="da-DK" sz="2000" dirty="0" smtClean="0"/>
                  <a:t>er sandsynligheden for at forkaste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 smtClean="0"/>
                  <a:t>, hvis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/>
                  <a:t> er </a:t>
                </a:r>
                <a:r>
                  <a:rPr lang="da-DK" sz="2000" dirty="0" smtClean="0"/>
                  <a:t>sand</a:t>
                </a:r>
                <a:r>
                  <a:rPr lang="da-DK" sz="2000" dirty="0"/>
                  <a:t/>
                </a:r>
                <a:br>
                  <a:rPr lang="da-DK" sz="2000" dirty="0"/>
                </a:br>
                <a:r>
                  <a:rPr lang="da-DK" sz="800" dirty="0" smtClean="0"/>
                  <a:t> </a:t>
                </a:r>
                <a:r>
                  <a:rPr lang="da-DK" sz="2000" i="1" dirty="0" smtClean="0">
                    <a:latin typeface="Cambria Math"/>
                    <a:ea typeface="Cambria Math"/>
                  </a:rPr>
                  <a:t/>
                </a:r>
                <a:br>
                  <a:rPr lang="da-DK" sz="2000" i="1" dirty="0" smtClean="0">
                    <a:latin typeface="Cambria Math"/>
                    <a:ea typeface="Cambria Math"/>
                  </a:rPr>
                </a:br>
                <a:r>
                  <a:rPr lang="da-DK" sz="2000" i="1" dirty="0" smtClean="0">
                    <a:latin typeface="Cambria Math"/>
                    <a:ea typeface="Cambria Math"/>
                  </a:rPr>
                  <a:t> 	</a:t>
                </a: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𝑝𝑜𝑤𝑒𝑟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forkastes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/>
                  <a:t> er sand)</a:t>
                </a:r>
                <a:r>
                  <a:rPr lang="da-DK" sz="2000" dirty="0" smtClean="0"/>
                  <a:t> </a:t>
                </a:r>
                <a:br>
                  <a:rPr lang="da-DK" sz="2000" dirty="0" smtClean="0"/>
                </a:br>
                <a:r>
                  <a:rPr lang="da-DK" sz="800" dirty="0" smtClean="0"/>
                  <a:t> </a:t>
                </a:r>
              </a:p>
              <a:p>
                <a:pPr marL="0" indent="0">
                  <a:buNone/>
                </a:pPr>
                <a:r>
                  <a:rPr lang="da-DK" sz="2000" dirty="0" smtClean="0"/>
                  <a:t>Sandsynligheden for type 1 fejl er </a:t>
                </a:r>
                <a14:m>
                  <m:oMath xmlns:m="http://schemas.openxmlformats.org/officeDocument/2006/math">
                    <m:r>
                      <a:rPr lang="da-DK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da-DK" sz="2000" dirty="0"/>
                  <a:t> </a:t>
                </a:r>
                <a:br>
                  <a:rPr lang="da-DK" sz="2000" dirty="0"/>
                </a:b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Sandsynligheden </a:t>
                </a:r>
                <a:r>
                  <a:rPr lang="da-DK" sz="2000" dirty="0"/>
                  <a:t>for </a:t>
                </a:r>
                <a:r>
                  <a:rPr lang="da-DK" sz="2000" dirty="0" smtClean="0"/>
                  <a:t>type 2 fejl </a:t>
                </a:r>
                <a:r>
                  <a:rPr lang="da-DK" sz="2000" dirty="0"/>
                  <a:t>er: </a:t>
                </a:r>
                <a:endParaRPr lang="da-DK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a-DK" sz="20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da-DK" sz="20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da-DK" sz="2000" dirty="0"/>
                  <a:t> </a:t>
                </a:r>
                <a:r>
                  <a:rPr lang="da-DK" sz="2000" dirty="0" smtClean="0"/>
                  <a:t>forkastes ikke </a:t>
                </a:r>
                <a:r>
                  <a:rPr lang="da-DK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da-DK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a-DK" sz="2000" dirty="0"/>
                  <a:t> er sand</a:t>
                </a:r>
                <a:r>
                  <a:rPr lang="da-DK" sz="2000" dirty="0" smtClean="0"/>
                  <a:t>)</a:t>
                </a:r>
                <a:r>
                  <a:rPr lang="da-DK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b="0" i="0" smtClean="0">
                        <a:latin typeface="Cambria Math"/>
                        <a:ea typeface="Cambria Math"/>
                      </a:rPr>
                      <m:t>=1−</m:t>
                    </m:r>
                    <m:r>
                      <a:rPr lang="da-DK" sz="2000" i="1">
                        <a:latin typeface="Cambria Math"/>
                        <a:ea typeface="Cambria Math"/>
                      </a:rPr>
                      <m:t>𝑝𝑜𝑤𝑒𝑟</m:t>
                    </m:r>
                  </m:oMath>
                </a14:m>
                <a:r>
                  <a:rPr lang="da-DK" sz="2000" dirty="0" smtClean="0"/>
                  <a:t/>
                </a:r>
                <a:br>
                  <a:rPr lang="da-DK" sz="2000" dirty="0" smtClean="0"/>
                </a:br>
                <a:r>
                  <a:rPr lang="da-DK" sz="800" dirty="0" smtClean="0"/>
                  <a:t> </a:t>
                </a:r>
              </a:p>
              <a:p>
                <a:pPr marL="0" indent="0">
                  <a:buNone/>
                </a:pPr>
                <a:endParaRPr lang="da-DK" sz="2000" dirty="0" smtClean="0"/>
              </a:p>
              <a:p>
                <a:pPr marL="0" indent="0">
                  <a:buNone/>
                </a:pPr>
                <a:r>
                  <a:rPr lang="da-DK" sz="2000" dirty="0" smtClean="0"/>
                  <a:t>Opsummering:  </a:t>
                </a:r>
                <a:endParaRPr lang="da-DK" sz="2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379" y="1101505"/>
                <a:ext cx="8424936" cy="5400600"/>
              </a:xfrm>
              <a:blipFill>
                <a:blip r:embed="rId4"/>
                <a:stretch>
                  <a:fillRect l="-724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kstfelt 7"/>
          <p:cNvSpPr txBox="1"/>
          <p:nvPr/>
        </p:nvSpPr>
        <p:spPr>
          <a:xfrm rot="16200000">
            <a:off x="5238136" y="5463288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>
                <a:latin typeface="+mn-lt"/>
              </a:rPr>
              <a:t>Den sande</a:t>
            </a:r>
          </a:p>
          <a:p>
            <a:r>
              <a:rPr lang="da-DK" b="1" dirty="0" smtClean="0">
                <a:latin typeface="+mn-lt"/>
              </a:rPr>
              <a:t> hypotese</a:t>
            </a:r>
            <a:endParaRPr lang="en-US" b="1" dirty="0">
              <a:latin typeface="+mn-lt"/>
            </a:endParaRPr>
          </a:p>
        </p:txBody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45" y="4079944"/>
            <a:ext cx="3562350" cy="2428875"/>
          </a:xfrm>
          <a:prstGeom prst="rect">
            <a:avLst/>
          </a:prstGeom>
        </p:spPr>
      </p:pic>
      <p:sp>
        <p:nvSpPr>
          <p:cNvPr id="9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12105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648072"/>
          </a:xfrm>
        </p:spPr>
        <p:txBody>
          <a:bodyPr/>
          <a:lstStyle/>
          <a:p>
            <a:pPr algn="l"/>
            <a:endParaRPr lang="da-DK" sz="3200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/>
            </a:pPr>
            <a:fld id="{0C801DCB-6018-49F5-B40C-217E41A22F90}" type="slidenum">
              <a:rPr lang="da-DK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9</a:t>
            </a:fld>
            <a:endParaRPr lang="da-DK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Pladsholder til diasnumm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034EC00F-5518-401F-BEDC-0A46451B0053}" type="slidenum">
              <a:rPr lang="da-DK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9</a:t>
            </a:fld>
            <a:endParaRPr lang="da-DK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ktangel 2"/>
          <p:cNvSpPr/>
          <p:nvPr/>
        </p:nvSpPr>
        <p:spPr>
          <a:xfrm>
            <a:off x="107504" y="1192625"/>
            <a:ext cx="8892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Kommentar:</a:t>
            </a:r>
          </a:p>
          <a:p>
            <a:endParaRPr lang="da-DK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bogen skrives der mere om power, men udregningerne er ikke eksamensrelevante. Det der står om power i PP-præsentationen er nok.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dsholder til dato 12"/>
          <p:cNvSpPr>
            <a:spLocks noGrp="1"/>
          </p:cNvSpPr>
          <p:nvPr>
            <p:ph type="dt" sz="quarter" idx="10"/>
          </p:nvPr>
        </p:nvSpPr>
        <p:spPr>
          <a:xfrm>
            <a:off x="251520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da-DK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M4STI1– MPE </a:t>
            </a:r>
            <a:r>
              <a:rPr lang="da-DK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AU</a:t>
            </a:r>
          </a:p>
        </p:txBody>
      </p:sp>
    </p:spTree>
    <p:extLst>
      <p:ext uri="{BB962C8B-B14F-4D97-AF65-F5344CB8AC3E}">
        <p14:creationId xmlns:p14="http://schemas.microsoft.com/office/powerpoint/2010/main" val="27316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rugerdefineret design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9443</TotalTime>
  <Words>2898</Words>
  <Application>Microsoft Office PowerPoint</Application>
  <PresentationFormat>Skærmshow (4:3)</PresentationFormat>
  <Paragraphs>289</Paragraphs>
  <Slides>20</Slides>
  <Notes>16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5</vt:i4>
      </vt:variant>
      <vt:variant>
        <vt:lpstr>Slidetitler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Kontortema</vt:lpstr>
      <vt:lpstr>2_Brugerdefineret design</vt:lpstr>
      <vt:lpstr>1_Brugerdefineret design</vt:lpstr>
      <vt:lpstr>1_Kontortema</vt:lpstr>
      <vt:lpstr>Brugerdefineret design</vt:lpstr>
      <vt:lpstr>12. Hypotesetest</vt:lpstr>
      <vt:lpstr>12. Hypotesetest</vt:lpstr>
      <vt:lpstr>PowerPoint-præsentation</vt:lpstr>
      <vt:lpstr>Oversigt over hypotesetests</vt:lpstr>
      <vt:lpstr>Hypotesetest</vt:lpstr>
      <vt:lpstr>Eksempel om mælkekartoner igen  - hypotesetest</vt:lpstr>
      <vt:lpstr>To typer af fejl </vt:lpstr>
      <vt:lpstr>Testens signifikansniveau og styrke</vt:lpstr>
      <vt:lpstr>PowerPoint-præsentation</vt:lpstr>
      <vt:lpstr>Test for sygdom</vt:lpstr>
      <vt:lpstr>Hvordan afgør vi om H_0 kan forkastes?</vt:lpstr>
      <vt:lpstr>Ensidet og tosidet hypotesetest</vt:lpstr>
      <vt:lpstr>Signifikansniveau α</vt:lpstr>
      <vt:lpstr>Signifikansniveau α, fortsat</vt:lpstr>
      <vt:lpstr>p-værdi</vt:lpstr>
      <vt:lpstr>Eksempel om mælkekartoner igen  - hypotesetest</vt:lpstr>
      <vt:lpstr>Hypotesetestens 5 skridt dem skal man altid gå igennem</vt:lpstr>
      <vt:lpstr>Mælkeeksemplet: Hypotesetestens 5 skridt</vt:lpstr>
      <vt:lpstr>Mælkeeksemplet: Hypotesetestens 5 skridt, fortsat</vt:lpstr>
      <vt:lpstr>Opgaver L12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1106</cp:revision>
  <cp:lastPrinted>2020-10-23T09:24:07Z</cp:lastPrinted>
  <dcterms:created xsi:type="dcterms:W3CDTF">2011-04-01T12:21:13Z</dcterms:created>
  <dcterms:modified xsi:type="dcterms:W3CDTF">2023-03-07T12:51:17Z</dcterms:modified>
</cp:coreProperties>
</file>