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8" r:id="rId2"/>
    <p:sldMasterId id="2147483665" r:id="rId3"/>
    <p:sldMasterId id="2147483649" r:id="rId4"/>
    <p:sldMasterId id="2147483652" r:id="rId5"/>
  </p:sldMasterIdLst>
  <p:notesMasterIdLst>
    <p:notesMasterId r:id="rId36"/>
  </p:notesMasterIdLst>
  <p:handoutMasterIdLst>
    <p:handoutMasterId r:id="rId37"/>
  </p:handoutMasterIdLst>
  <p:sldIdLst>
    <p:sldId id="305" r:id="rId6"/>
    <p:sldId id="646" r:id="rId7"/>
    <p:sldId id="612" r:id="rId8"/>
    <p:sldId id="603" r:id="rId9"/>
    <p:sldId id="604" r:id="rId10"/>
    <p:sldId id="613" r:id="rId11"/>
    <p:sldId id="649" r:id="rId12"/>
    <p:sldId id="614" r:id="rId13"/>
    <p:sldId id="606" r:id="rId14"/>
    <p:sldId id="615" r:id="rId15"/>
    <p:sldId id="607" r:id="rId16"/>
    <p:sldId id="616" r:id="rId17"/>
    <p:sldId id="617" r:id="rId18"/>
    <p:sldId id="609" r:id="rId19"/>
    <p:sldId id="621" r:id="rId20"/>
    <p:sldId id="628" r:id="rId21"/>
    <p:sldId id="629" r:id="rId22"/>
    <p:sldId id="633" r:id="rId23"/>
    <p:sldId id="630" r:id="rId24"/>
    <p:sldId id="631" r:id="rId25"/>
    <p:sldId id="638" r:id="rId26"/>
    <p:sldId id="647" r:id="rId27"/>
    <p:sldId id="634" r:id="rId28"/>
    <p:sldId id="635" r:id="rId29"/>
    <p:sldId id="642" r:id="rId30"/>
    <p:sldId id="643" r:id="rId31"/>
    <p:sldId id="644" r:id="rId32"/>
    <p:sldId id="648" r:id="rId33"/>
    <p:sldId id="651" r:id="rId34"/>
    <p:sldId id="650" r:id="rId35"/>
  </p:sldIdLst>
  <p:sldSz cx="9144000" cy="6858000" type="screen4x3"/>
  <p:notesSz cx="6805613" cy="9944100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sektion" id="{6F46F2A0-4747-49D9-93F8-F183DD4950A3}">
          <p14:sldIdLst>
            <p14:sldId id="305"/>
            <p14:sldId id="646"/>
            <p14:sldId id="612"/>
            <p14:sldId id="603"/>
            <p14:sldId id="604"/>
            <p14:sldId id="613"/>
            <p14:sldId id="649"/>
            <p14:sldId id="614"/>
            <p14:sldId id="606"/>
            <p14:sldId id="615"/>
            <p14:sldId id="607"/>
            <p14:sldId id="616"/>
            <p14:sldId id="617"/>
            <p14:sldId id="609"/>
            <p14:sldId id="621"/>
            <p14:sldId id="628"/>
            <p14:sldId id="629"/>
            <p14:sldId id="633"/>
            <p14:sldId id="630"/>
            <p14:sldId id="631"/>
            <p14:sldId id="638"/>
            <p14:sldId id="647"/>
            <p14:sldId id="634"/>
            <p14:sldId id="635"/>
            <p14:sldId id="642"/>
            <p14:sldId id="643"/>
            <p14:sldId id="644"/>
            <p14:sldId id="648"/>
            <p14:sldId id="651"/>
            <p14:sldId id="65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lla-Lisbeth Hoffmann" initials="UH" lastIdx="1" clrIdx="0">
    <p:extLst>
      <p:ext uri="{19B8F6BF-5375-455C-9EA6-DF929625EA0E}">
        <p15:presenceInfo xmlns:p15="http://schemas.microsoft.com/office/powerpoint/2012/main" userId="Ulla-Lisbeth Hoffman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FFF00"/>
    <a:srgbClr val="00FF00"/>
    <a:srgbClr val="FFFFCC"/>
    <a:srgbClr val="FF3300"/>
    <a:srgbClr val="00CC00"/>
    <a:srgbClr val="FF0066"/>
    <a:srgbClr val="FF66CC"/>
    <a:srgbClr val="FF9900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llemlayou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88" autoAdjust="0"/>
    <p:restoredTop sz="94660" autoAdjust="0"/>
  </p:normalViewPr>
  <p:slideViewPr>
    <p:cSldViewPr>
      <p:cViewPr varScale="1">
        <p:scale>
          <a:sx n="79" d="100"/>
          <a:sy n="79" d="100"/>
        </p:scale>
        <p:origin x="1915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9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sz="quarter" idx="1"/>
          </p:nvPr>
        </p:nvSpPr>
        <p:spPr>
          <a:xfrm>
            <a:off x="3854939" y="0"/>
            <a:ext cx="2949099" cy="4989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CE90AF-0E82-4E5A-8370-B2DD663F0B81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2"/>
          </p:nvPr>
        </p:nvSpPr>
        <p:spPr>
          <a:xfrm>
            <a:off x="0" y="9445170"/>
            <a:ext cx="2949099" cy="4989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3"/>
          </p:nvPr>
        </p:nvSpPr>
        <p:spPr>
          <a:xfrm>
            <a:off x="3854939" y="9445170"/>
            <a:ext cx="2949099" cy="4989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83EB24-F386-4CE9-93EF-FA6FE377688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100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5ED48D2-626E-4BAD-8E8F-08698E484DE5}" type="datetimeFigureOut">
              <a:rPr lang="da-DK"/>
              <a:pPr>
                <a:defRPr/>
              </a:pPr>
              <a:t>28-09-2022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205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a-DK" noProof="0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0562" y="4723448"/>
            <a:ext cx="5444490" cy="447484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noProof="0" smtClean="0"/>
              <a:t>Klik for at redigere i master</a:t>
            </a:r>
          </a:p>
          <a:p>
            <a:pPr lvl="1"/>
            <a:r>
              <a:rPr lang="da-DK" noProof="0" smtClean="0"/>
              <a:t>Andet niveau</a:t>
            </a:r>
          </a:p>
          <a:p>
            <a:pPr lvl="2"/>
            <a:r>
              <a:rPr lang="da-DK" noProof="0" smtClean="0"/>
              <a:t>Tredje niveau</a:t>
            </a:r>
          </a:p>
          <a:p>
            <a:pPr lvl="3"/>
            <a:r>
              <a:rPr lang="da-DK" noProof="0" smtClean="0"/>
              <a:t>Fjerde niveau</a:t>
            </a:r>
          </a:p>
          <a:p>
            <a:pPr lvl="4"/>
            <a:r>
              <a:rPr lang="da-DK" noProof="0" smtClean="0"/>
              <a:t>Femte niveau</a:t>
            </a:r>
            <a:endParaRPr lang="da-DK" noProof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54939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099C9C38-2707-4A42-881B-6DFE6DE36EA0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293696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Pladsholder til diasbille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6" name="Pladsholder til no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a-DK" smtClean="0"/>
          </a:p>
        </p:txBody>
      </p:sp>
      <p:sp>
        <p:nvSpPr>
          <p:cNvPr id="6147" name="Pladsholder til dias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8C11E44-FD4E-4476-A98B-9F445F138929}" type="slidenum">
              <a:rPr lang="da-DK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887286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10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884408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11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163354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12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246736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13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110457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14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637874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15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866687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16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660918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17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637658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18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732206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19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23101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64653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20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653103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21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044952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22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782400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23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365191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24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112474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25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053780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26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068629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28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559409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29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580795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30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46064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41293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55898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27851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19246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927757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416615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17515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dirty="0" smtClean="0"/>
              <a:t>Klik for at redigere i master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a-DK" dirty="0"/>
              <a:t>Fysik B – ULH - IHA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 dirty="0" smtClean="0"/>
              <a:t>Mekanik</a:t>
            </a:r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801DCB-6018-49F5-B40C-217E41A22F90}" type="slidenum">
              <a:rPr lang="da-DK"/>
              <a:pPr>
                <a:defRPr/>
              </a:pPr>
              <a:t>‹nr.›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71E0-211F-4874-BBF2-3C3800C0BFA2}" type="datetimeFigureOut">
              <a:rPr lang="da-DK" smtClean="0"/>
              <a:t>28-09-2022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51A2-07B2-473A-927D-D224C6E60A7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13355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71E0-211F-4874-BBF2-3C3800C0BFA2}" type="datetimeFigureOut">
              <a:rPr lang="da-DK" smtClean="0"/>
              <a:t>28-09-2022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51A2-07B2-473A-927D-D224C6E60A7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57544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71E0-211F-4874-BBF2-3C3800C0BFA2}" type="datetimeFigureOut">
              <a:rPr lang="da-DK" smtClean="0"/>
              <a:t>28-09-2022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51A2-07B2-473A-927D-D224C6E60A7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522867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71E0-211F-4874-BBF2-3C3800C0BFA2}" type="datetimeFigureOut">
              <a:rPr lang="da-DK" smtClean="0"/>
              <a:t>28-09-2022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51A2-07B2-473A-927D-D224C6E60A7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4079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71E0-211F-4874-BBF2-3C3800C0BFA2}" type="datetimeFigureOut">
              <a:rPr lang="da-DK" smtClean="0"/>
              <a:t>28-09-2022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51A2-07B2-473A-927D-D224C6E60A7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93408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71E0-211F-4874-BBF2-3C3800C0BFA2}" type="datetimeFigureOut">
              <a:rPr lang="da-DK" smtClean="0"/>
              <a:t>28-09-2022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51A2-07B2-473A-927D-D224C6E60A7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38555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928D-984E-4781-AEBB-6B61351CF2B7}" type="datetimeFigureOut">
              <a:rPr lang="da-DK" smtClean="0"/>
              <a:t>28-09-2022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A13C-B8FD-4254-9612-EC4028F46D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19898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928D-984E-4781-AEBB-6B61351CF2B7}" type="datetimeFigureOut">
              <a:rPr lang="da-DK" smtClean="0"/>
              <a:t>28-09-2022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A13C-B8FD-4254-9612-EC4028F46D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253797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928D-984E-4781-AEBB-6B61351CF2B7}" type="datetimeFigureOut">
              <a:rPr lang="da-DK" smtClean="0"/>
              <a:t>28-09-2022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A13C-B8FD-4254-9612-EC4028F46D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21466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928D-984E-4781-AEBB-6B61351CF2B7}" type="datetimeFigureOut">
              <a:rPr lang="da-DK" smtClean="0"/>
              <a:t>28-09-2022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A13C-B8FD-4254-9612-EC4028F46D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28259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ugerdefiner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a-DK" dirty="0" smtClean="0"/>
              <a:t>Fysik B – ULH - IHA</a:t>
            </a:r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Mekanik</a:t>
            </a:r>
            <a:endParaRPr lang="da-DK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4EC00F-5518-401F-BEDC-0A46451B0053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15064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928D-984E-4781-AEBB-6B61351CF2B7}" type="datetimeFigureOut">
              <a:rPr lang="da-DK" smtClean="0"/>
              <a:t>28-09-2022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A13C-B8FD-4254-9612-EC4028F46D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551515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928D-984E-4781-AEBB-6B61351CF2B7}" type="datetimeFigureOut">
              <a:rPr lang="da-DK" smtClean="0"/>
              <a:t>28-09-2022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A13C-B8FD-4254-9612-EC4028F46D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919176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928D-984E-4781-AEBB-6B61351CF2B7}" type="datetimeFigureOut">
              <a:rPr lang="da-DK" smtClean="0"/>
              <a:t>28-09-2022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A13C-B8FD-4254-9612-EC4028F46D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231244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928D-984E-4781-AEBB-6B61351CF2B7}" type="datetimeFigureOut">
              <a:rPr lang="da-DK" smtClean="0"/>
              <a:t>28-09-2022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A13C-B8FD-4254-9612-EC4028F46D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316319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928D-984E-4781-AEBB-6B61351CF2B7}" type="datetimeFigureOut">
              <a:rPr lang="da-DK" smtClean="0"/>
              <a:t>28-09-2022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A13C-B8FD-4254-9612-EC4028F46D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459750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928D-984E-4781-AEBB-6B61351CF2B7}" type="datetimeFigureOut">
              <a:rPr lang="da-DK" smtClean="0"/>
              <a:t>28-09-2022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A13C-B8FD-4254-9612-EC4028F46D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773389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928D-984E-4781-AEBB-6B61351CF2B7}" type="datetimeFigureOut">
              <a:rPr lang="da-DK" smtClean="0"/>
              <a:t>28-09-2022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A13C-B8FD-4254-9612-EC4028F46D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416535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A9A4-C62A-4CF8-99D6-7AAA6AA24432}" type="datetimeFigureOut">
              <a:rPr lang="da-DK" smtClean="0"/>
              <a:t>28-09-2022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84EB-0950-4A03-8097-6AEFD6A7399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603936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A9A4-C62A-4CF8-99D6-7AAA6AA24432}" type="datetimeFigureOut">
              <a:rPr lang="da-DK" smtClean="0"/>
              <a:t>28-09-2022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84EB-0950-4A03-8097-6AEFD6A7399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760122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A9A4-C62A-4CF8-99D6-7AAA6AA24432}" type="datetimeFigureOut">
              <a:rPr lang="da-DK" smtClean="0"/>
              <a:t>28-09-2022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84EB-0950-4A03-8097-6AEFD6A7399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14185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rugerdefiner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Fysik B</a:t>
            </a:r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Mekanik</a:t>
            </a:r>
            <a:endParaRPr lang="da-DK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4EC00F-5518-401F-BEDC-0A46451B0053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13191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A9A4-C62A-4CF8-99D6-7AAA6AA24432}" type="datetimeFigureOut">
              <a:rPr lang="da-DK" smtClean="0"/>
              <a:t>28-09-2022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84EB-0950-4A03-8097-6AEFD6A7399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502114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A9A4-C62A-4CF8-99D6-7AAA6AA24432}" type="datetimeFigureOut">
              <a:rPr lang="da-DK" smtClean="0"/>
              <a:t>28-09-2022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84EB-0950-4A03-8097-6AEFD6A7399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9377831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A9A4-C62A-4CF8-99D6-7AAA6AA24432}" type="datetimeFigureOut">
              <a:rPr lang="da-DK" smtClean="0"/>
              <a:t>28-09-2022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84EB-0950-4A03-8097-6AEFD6A7399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1012988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A9A4-C62A-4CF8-99D6-7AAA6AA24432}" type="datetimeFigureOut">
              <a:rPr lang="da-DK" smtClean="0"/>
              <a:t>28-09-2022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84EB-0950-4A03-8097-6AEFD6A7399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6226315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A9A4-C62A-4CF8-99D6-7AAA6AA24432}" type="datetimeFigureOut">
              <a:rPr lang="da-DK" smtClean="0"/>
              <a:t>28-09-2022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84EB-0950-4A03-8097-6AEFD6A7399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3520450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A9A4-C62A-4CF8-99D6-7AAA6AA24432}" type="datetimeFigureOut">
              <a:rPr lang="da-DK" smtClean="0"/>
              <a:t>28-09-2022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84EB-0950-4A03-8097-6AEFD6A7399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327935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A9A4-C62A-4CF8-99D6-7AAA6AA24432}" type="datetimeFigureOut">
              <a:rPr lang="da-DK" smtClean="0"/>
              <a:t>28-09-2022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84EB-0950-4A03-8097-6AEFD6A7399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1518956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A9A4-C62A-4CF8-99D6-7AAA6AA24432}" type="datetimeFigureOut">
              <a:rPr lang="da-DK" smtClean="0"/>
              <a:t>28-09-2022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84EB-0950-4A03-8097-6AEFD6A7399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94310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424936" cy="922114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424936" cy="5400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1520" y="6453336"/>
            <a:ext cx="2133600" cy="293117"/>
          </a:xfrm>
        </p:spPr>
        <p:txBody>
          <a:bodyPr/>
          <a:lstStyle/>
          <a:p>
            <a:fld id="{5D19CE03-7F5B-4958-A83D-82FBD8425B28}" type="datetime1">
              <a:rPr lang="da-DK" smtClean="0"/>
              <a:t>28-09-2022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2240" y="6453336"/>
            <a:ext cx="2133600" cy="293117"/>
          </a:xfrm>
        </p:spPr>
        <p:txBody>
          <a:bodyPr/>
          <a:lstStyle/>
          <a:p>
            <a:fld id="{2CD97C06-EC96-4259-9516-82894ECCBF7D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05994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71E0-211F-4874-BBF2-3C3800C0BFA2}" type="datetimeFigureOut">
              <a:rPr lang="da-DK" smtClean="0"/>
              <a:t>28-09-2022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51A2-07B2-473A-927D-D224C6E60A7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35800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71E0-211F-4874-BBF2-3C3800C0BFA2}" type="datetimeFigureOut">
              <a:rPr lang="da-DK" smtClean="0"/>
              <a:t>28-09-2022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51A2-07B2-473A-927D-D224C6E60A7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82998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71E0-211F-4874-BBF2-3C3800C0BFA2}" type="datetimeFigureOut">
              <a:rPr lang="da-DK" smtClean="0"/>
              <a:t>28-09-2022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51A2-07B2-473A-927D-D224C6E60A7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88847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71E0-211F-4874-BBF2-3C3800C0BFA2}" type="datetimeFigureOut">
              <a:rPr lang="da-DK" smtClean="0"/>
              <a:t>28-09-2022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51A2-07B2-473A-927D-D224C6E60A7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44177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71E0-211F-4874-BBF2-3C3800C0BFA2}" type="datetimeFigureOut">
              <a:rPr lang="da-DK" smtClean="0"/>
              <a:t>28-09-2022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51A2-07B2-473A-927D-D224C6E60A7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4179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Pladsholder til titel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titeltypografi i masteren</a:t>
            </a:r>
          </a:p>
        </p:txBody>
      </p:sp>
      <p:sp>
        <p:nvSpPr>
          <p:cNvPr id="8195" name="Pladsholder til tekst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a-DK"/>
              <a:t>Fysik B</a:t>
            </a:r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da-DK" dirty="0" smtClean="0"/>
              <a:t>Mekanik</a:t>
            </a:r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34EC00F-5518-401F-BEDC-0A46451B0053}" type="slidenum">
              <a:rPr lang="da-DK"/>
              <a:pPr>
                <a:defRPr/>
              </a:pPr>
              <a:t>‹nr.›</a:t>
            </a:fld>
            <a:endParaRPr 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4" r:id="rId2"/>
    <p:sldLayoutId id="2147483677" r:id="rId3"/>
    <p:sldLayoutId id="2147483690" r:id="rId4"/>
  </p:sldLayoutIdLst>
  <p:timing>
    <p:tnLst>
      <p:par>
        <p:cTn id="1" dur="indefinite" restart="never" nodeType="tmRoot"/>
      </p:par>
    </p:tnLst>
  </p:timing>
  <p:hf hdr="0"/>
  <p:txStyles>
    <p:titleStyle>
      <a:lvl1pPr algn="ctr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171E0-211F-4874-BBF2-3C3800C0BFA2}" type="datetimeFigureOut">
              <a:rPr lang="da-DK" smtClean="0"/>
              <a:t>28-09-2022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B51A2-07B2-473A-927D-D224C6E60A7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71938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7928D-984E-4781-AEBB-6B61351CF2B7}" type="datetimeFigureOut">
              <a:rPr lang="da-DK" smtClean="0"/>
              <a:t>28-09-2022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9A13C-B8FD-4254-9612-EC4028F46D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270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Pladsholder til titel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titeltypografi i masteren</a:t>
            </a:r>
          </a:p>
        </p:txBody>
      </p:sp>
      <p:sp>
        <p:nvSpPr>
          <p:cNvPr id="3075" name="Pladsholder til tekst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a-DK"/>
              <a:t>Fysik B – ULH - IHA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da-DK" dirty="0" smtClean="0"/>
              <a:t>Mekanik</a:t>
            </a:r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5BCFACC-52C7-4129-81DF-1710A6B24544}" type="slidenum">
              <a:rPr lang="da-DK"/>
              <a:pPr>
                <a:defRPr/>
              </a:pPr>
              <a:t>‹nr.›</a:t>
            </a:fld>
            <a:endParaRPr 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/>
  <p:txStyles>
    <p:titleStyle>
      <a:lvl1pPr algn="ctr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9A9A4-C62A-4CF8-99D6-7AAA6AA24432}" type="datetimeFigureOut">
              <a:rPr lang="da-DK" smtClean="0"/>
              <a:t>28-09-2022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D84EB-0950-4A03-8097-6AEFD6A7399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23935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19.wmf"/><Relationship Id="rId5" Type="http://schemas.openxmlformats.org/officeDocument/2006/relationships/image" Target="../media/image24.png"/><Relationship Id="rId10" Type="http://schemas.openxmlformats.org/officeDocument/2006/relationships/oleObject" Target="../embeddings/oleObject3.bin"/><Relationship Id="rId4" Type="http://schemas.openxmlformats.org/officeDocument/2006/relationships/image" Target="../media/image23.png"/><Relationship Id="rId9" Type="http://schemas.openxmlformats.org/officeDocument/2006/relationships/image" Target="../media/image18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slide" Target="slide28.xml"/><Relationship Id="rId5" Type="http://schemas.openxmlformats.org/officeDocument/2006/relationships/image" Target="../media/image25.png"/><Relationship Id="rId4" Type="http://schemas.openxmlformats.org/officeDocument/2006/relationships/image" Target="../media/image2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slide" Target="slide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41.png"/><Relationship Id="rId7" Type="http://schemas.openxmlformats.org/officeDocument/2006/relationships/image" Target="../media/image3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1.png"/><Relationship Id="rId5" Type="http://schemas.openxmlformats.org/officeDocument/2006/relationships/image" Target="../media/image300.png"/><Relationship Id="rId4" Type="http://schemas.openxmlformats.org/officeDocument/2006/relationships/image" Target="../media/image29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slide" Target="slide30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7.emf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el 1"/>
          <p:cNvSpPr>
            <a:spLocks noGrp="1"/>
          </p:cNvSpPr>
          <p:nvPr>
            <p:ph type="ctrTitle"/>
          </p:nvPr>
        </p:nvSpPr>
        <p:spPr>
          <a:xfrm>
            <a:off x="179512" y="302689"/>
            <a:ext cx="8964488" cy="936625"/>
          </a:xfrm>
        </p:spPr>
        <p:txBody>
          <a:bodyPr/>
          <a:lstStyle/>
          <a:p>
            <a:r>
              <a:rPr lang="da-DK" sz="3200" b="1" dirty="0" smtClean="0">
                <a:solidFill>
                  <a:schemeClr val="tx2"/>
                </a:solidFill>
              </a:rPr>
              <a:t>10. </a:t>
            </a:r>
            <a:r>
              <a:rPr lang="nb-NO" sz="3200" b="1" dirty="0">
                <a:solidFill>
                  <a:schemeClr val="accent1">
                    <a:lumMod val="75000"/>
                  </a:schemeClr>
                </a:solidFill>
              </a:rPr>
              <a:t>Stikprøver hvor variansen er ukendt</a:t>
            </a:r>
            <a:endParaRPr lang="da-DK" sz="32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Pladsholder til sidefod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2" name="Pladsholder til diasnumm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D03309-2521-412C-9AE0-6C12FF6D6FC8}" type="slidenum">
              <a:rPr lang="da-DK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1</a:t>
            </a:fld>
            <a:endParaRPr lang="da-DK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Undertitel 2"/>
          <p:cNvSpPr txBox="1">
            <a:spLocks/>
          </p:cNvSpPr>
          <p:nvPr/>
        </p:nvSpPr>
        <p:spPr>
          <a:xfrm>
            <a:off x="570150" y="1310969"/>
            <a:ext cx="8040886" cy="47722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da-DK" sz="2400" b="1" dirty="0" smtClean="0">
              <a:solidFill>
                <a:schemeClr val="tx1"/>
              </a:solidFill>
            </a:endParaRPr>
          </a:p>
          <a:p>
            <a:pPr algn="l"/>
            <a:r>
              <a:rPr lang="da-DK" sz="2400" b="1" dirty="0" smtClean="0">
                <a:solidFill>
                  <a:schemeClr val="tx1"/>
                </a:solidFill>
              </a:rPr>
              <a:t>Litteratur</a:t>
            </a:r>
            <a:r>
              <a:rPr lang="da-DK" sz="2400" b="1" dirty="0">
                <a:solidFill>
                  <a:schemeClr val="tx1"/>
                </a:solidFill>
              </a:rPr>
              <a:t>:</a:t>
            </a:r>
            <a:r>
              <a:rPr lang="da-DK" sz="2400" dirty="0">
                <a:solidFill>
                  <a:schemeClr val="tx1"/>
                </a:solidFill>
              </a:rPr>
              <a:t> </a:t>
            </a:r>
            <a:r>
              <a:rPr lang="da-DK" sz="2400" dirty="0" smtClean="0">
                <a:solidFill>
                  <a:schemeClr val="tx1"/>
                </a:solidFill>
              </a:rPr>
              <a:t>V&amp;K 3.7, </a:t>
            </a:r>
            <a:r>
              <a:rPr lang="da-DK" sz="2400" dirty="0">
                <a:solidFill>
                  <a:schemeClr val="tx1"/>
                </a:solidFill>
              </a:rPr>
              <a:t>s. </a:t>
            </a:r>
            <a:r>
              <a:rPr lang="da-DK" sz="2400" dirty="0" smtClean="0">
                <a:solidFill>
                  <a:schemeClr val="tx1"/>
                </a:solidFill>
              </a:rPr>
              <a:t>146-150</a:t>
            </a:r>
          </a:p>
          <a:p>
            <a:pPr algn="l"/>
            <a:r>
              <a:rPr lang="da-DK" sz="2400" dirty="0">
                <a:solidFill>
                  <a:schemeClr val="tx1"/>
                </a:solidFill>
              </a:rPr>
              <a:t>	</a:t>
            </a:r>
            <a:r>
              <a:rPr lang="da-DK" sz="2400" dirty="0" smtClean="0">
                <a:solidFill>
                  <a:schemeClr val="tx1"/>
                </a:solidFill>
              </a:rPr>
              <a:t>        </a:t>
            </a:r>
          </a:p>
          <a:p>
            <a:pPr algn="l"/>
            <a:endParaRPr lang="en-US" sz="2400" dirty="0">
              <a:solidFill>
                <a:schemeClr val="tx1"/>
              </a:solidFill>
            </a:endParaRPr>
          </a:p>
          <a:p>
            <a:pPr algn="l"/>
            <a:endParaRPr lang="en-US" sz="2400" dirty="0">
              <a:solidFill>
                <a:schemeClr val="tx1"/>
              </a:solidFill>
            </a:endParaRPr>
          </a:p>
          <a:p>
            <a:r>
              <a:rPr lang="da-DK" sz="2400" dirty="0"/>
              <a:t> </a:t>
            </a:r>
            <a:endParaRPr lang="en-US" sz="2400" dirty="0"/>
          </a:p>
        </p:txBody>
      </p:sp>
      <p:sp>
        <p:nvSpPr>
          <p:cNvPr id="9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179512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– AU</a:t>
            </a:r>
          </a:p>
        </p:txBody>
      </p:sp>
    </p:spTree>
    <p:extLst>
      <p:ext uri="{BB962C8B-B14F-4D97-AF65-F5344CB8AC3E}">
        <p14:creationId xmlns:p14="http://schemas.microsoft.com/office/powerpoint/2010/main" val="411660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904" y="44624"/>
            <a:ext cx="8424936" cy="922114"/>
          </a:xfrm>
        </p:spPr>
        <p:txBody>
          <a:bodyPr>
            <a:normAutofit/>
          </a:bodyPr>
          <a:lstStyle/>
          <a:p>
            <a:r>
              <a:rPr lang="da-DK" sz="3200" dirty="0"/>
              <a:t>Normalfordelingsplot i </a:t>
            </a:r>
            <a:r>
              <a:rPr lang="da-DK" sz="3200" dirty="0" err="1"/>
              <a:t>MatLab</a:t>
            </a:r>
            <a:endParaRPr lang="da-DK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10</a:t>
            </a:fld>
            <a:endParaRPr lang="da-DK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068960"/>
            <a:ext cx="4192538" cy="31482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041" y="3886716"/>
            <a:ext cx="3525272" cy="23304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569"/>
          <a:stretch/>
        </p:blipFill>
        <p:spPr bwMode="auto">
          <a:xfrm>
            <a:off x="539552" y="908720"/>
            <a:ext cx="8096761" cy="19122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179512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– AU</a:t>
            </a:r>
          </a:p>
        </p:txBody>
      </p:sp>
    </p:spTree>
    <p:extLst>
      <p:ext uri="{BB962C8B-B14F-4D97-AF65-F5344CB8AC3E}">
        <p14:creationId xmlns:p14="http://schemas.microsoft.com/office/powerpoint/2010/main" val="764623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904" y="44624"/>
            <a:ext cx="8424936" cy="922114"/>
          </a:xfrm>
        </p:spPr>
        <p:txBody>
          <a:bodyPr>
            <a:normAutofit/>
          </a:bodyPr>
          <a:lstStyle/>
          <a:p>
            <a:endParaRPr lang="da-DK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11</a:t>
            </a:fld>
            <a:endParaRPr lang="da-DK" dirty="0"/>
          </a:p>
        </p:txBody>
      </p:sp>
      <p:sp>
        <p:nvSpPr>
          <p:cNvPr id="5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179512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– AU</a:t>
            </a:r>
          </a:p>
        </p:txBody>
      </p:sp>
    </p:spTree>
    <p:extLst>
      <p:ext uri="{BB962C8B-B14F-4D97-AF65-F5344CB8AC3E}">
        <p14:creationId xmlns:p14="http://schemas.microsoft.com/office/powerpoint/2010/main" val="317057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904" y="44624"/>
            <a:ext cx="8424936" cy="720080"/>
          </a:xfrm>
        </p:spPr>
        <p:txBody>
          <a:bodyPr>
            <a:normAutofit/>
          </a:bodyPr>
          <a:lstStyle/>
          <a:p>
            <a:r>
              <a:rPr lang="da-DK" sz="3200" dirty="0"/>
              <a:t>Stikprøver, hvor variansen ikke kendes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12</a:t>
            </a:fld>
            <a:endParaRPr lang="da-D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179512" y="764704"/>
                <a:ext cx="8820472" cy="547260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57188" indent="-357188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15963" indent="-358775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73150" indent="-357188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431925" indent="-358775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89113" indent="-357188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da-DK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da-DK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 eksempel 3.18 var </a:t>
                </a:r>
                <a14:m>
                  <m:oMath xmlns:m="http://schemas.openxmlformats.org/officeDocument/2006/math">
                    <m:r>
                      <a:rPr lang="da-DK" sz="1800" i="1">
                        <a:latin typeface="Cambria Math"/>
                        <a:ea typeface="Cambria Math"/>
                      </a:rPr>
                      <m:t>𝜇</m:t>
                    </m:r>
                    <m:r>
                      <a:rPr lang="da-DK" sz="1800" i="1">
                        <a:latin typeface="Cambria Math"/>
                        <a:ea typeface="Cambria Math"/>
                      </a:rPr>
                      <m:t>=3200 Å</m:t>
                    </m:r>
                  </m:oMath>
                </a14:m>
                <a:r>
                  <a:rPr lang="da-DK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og </a:t>
                </a:r>
                <a14:m>
                  <m:oMath xmlns:m="http://schemas.openxmlformats.org/officeDocument/2006/math">
                    <m:r>
                      <a:rPr lang="da-DK" sz="1800" i="1">
                        <a:latin typeface="Cambria Math"/>
                        <a:ea typeface="Cambria Math"/>
                      </a:rPr>
                      <m:t>𝜎</m:t>
                    </m:r>
                    <m:r>
                      <a:rPr lang="da-DK" sz="1800" i="1">
                        <a:latin typeface="Cambria Math"/>
                        <a:ea typeface="Cambria Math"/>
                      </a:rPr>
                      <m:t>=80 Å</m:t>
                    </m:r>
                  </m:oMath>
                </a14:m>
                <a:r>
                  <a:rPr lang="da-DK" sz="1800" dirty="0" smtClean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 (populationen) oplyst</a:t>
                </a:r>
              </a:p>
              <a:p>
                <a:pPr marL="0" indent="0">
                  <a:buNone/>
                </a:pPr>
                <a:endParaRPr lang="da-DK" sz="1800" dirty="0" smtClean="0"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da-DK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 </a:t>
                </a:r>
                <a:r>
                  <a:rPr lang="da-DK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kunne bruge den </a:t>
                </a:r>
                <a:r>
                  <a:rPr lang="da-DK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centrale grænseværdisætning: </a:t>
                </a:r>
                <a:r>
                  <a:rPr lang="da-DK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a-DK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da-DK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da-DK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da-DK" sz="1800" i="1">
                        <a:latin typeface="Cambria Math"/>
                      </a:rPr>
                      <m:t>𝑍</m:t>
                    </m:r>
                    <m:r>
                      <a:rPr lang="da-DK" sz="1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a-DK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da-DK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1800" i="1">
                                <a:latin typeface="Cambria Math"/>
                              </a:rPr>
                              <m:t>𝑌</m:t>
                            </m:r>
                          </m:e>
                        </m:acc>
                        <m:r>
                          <a:rPr lang="da-DK" sz="1800" i="1">
                            <a:latin typeface="Cambria Math"/>
                          </a:rPr>
                          <m:t>−</m:t>
                        </m:r>
                        <m:r>
                          <a:rPr lang="da-DK" sz="1800" i="1">
                            <a:latin typeface="Cambria Math"/>
                            <a:ea typeface="Cambria Math"/>
                          </a:rPr>
                          <m:t>𝜇</m:t>
                        </m:r>
                      </m:num>
                      <m:den>
                        <m:f>
                          <m:fPr>
                            <m:type m:val="skw"/>
                            <m:ctrlPr>
                              <a:rPr lang="da-DK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a-DK" sz="1800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da-DK" sz="18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da-DK" sz="1800" i="1">
                                    <a:latin typeface="Cambria Math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</m:oMath>
                </a14:m>
                <a:r>
                  <a:rPr lang="da-DK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a-DK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er </a:t>
                </a:r>
                <a:r>
                  <a:rPr lang="da-DK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standard normalfordelt, </a:t>
                </a:r>
                <a:r>
                  <a:rPr lang="da-DK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hvis </a:t>
                </a:r>
                <a14:m>
                  <m:oMath xmlns:m="http://schemas.openxmlformats.org/officeDocument/2006/math">
                    <m:r>
                      <a:rPr lang="da-DK" sz="1800" i="1">
                        <a:latin typeface="Cambria Math"/>
                      </a:rPr>
                      <m:t>𝑛</m:t>
                    </m:r>
                  </m:oMath>
                </a14:m>
                <a:r>
                  <a:rPr lang="da-DK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er tilstrækkelig stor</a:t>
                </a:r>
              </a:p>
              <a:p>
                <a:endParaRPr lang="da-DK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da-DK" sz="1800" dirty="0" smtClean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Hvis variansen eller standardafvigelsen ikke kendes, så kan den estimeres den fra stikprøven</a:t>
                </a:r>
              </a:p>
              <a:p>
                <a:pPr marL="0" indent="0">
                  <a:buNone/>
                </a:pPr>
                <a:r>
                  <a:rPr lang="da-DK" sz="18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da-DK" sz="18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da-DK" sz="18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da-DK" dirty="0"/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764704"/>
                <a:ext cx="8820472" cy="5472608"/>
              </a:xfrm>
              <a:prstGeom prst="rect">
                <a:avLst/>
              </a:prstGeom>
              <a:blipFill>
                <a:blip r:embed="rId3"/>
                <a:stretch>
                  <a:fillRect l="-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179512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– AU</a:t>
            </a:r>
          </a:p>
        </p:txBody>
      </p:sp>
    </p:spTree>
    <p:extLst>
      <p:ext uri="{BB962C8B-B14F-4D97-AF65-F5344CB8AC3E}">
        <p14:creationId xmlns:p14="http://schemas.microsoft.com/office/powerpoint/2010/main" val="1766636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904" y="44624"/>
            <a:ext cx="8424936" cy="720080"/>
          </a:xfrm>
        </p:spPr>
        <p:txBody>
          <a:bodyPr>
            <a:normAutofit/>
          </a:bodyPr>
          <a:lstStyle/>
          <a:p>
            <a:r>
              <a:rPr lang="da-DK" sz="3200" dirty="0"/>
              <a:t>Stikprøver, hvor variansen ikke kendes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13</a:t>
            </a:fld>
            <a:endParaRPr lang="da-D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323528" y="764704"/>
                <a:ext cx="8676456" cy="547260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57188" indent="-357188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15963" indent="-358775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73150" indent="-357188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431925" indent="-358775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89113" indent="-357188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da-DK" sz="2000" b="1" dirty="0" smtClean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da-DK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Populations-varians: </a:t>
                </a:r>
                <a:br>
                  <a:rPr lang="da-DK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da-DK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br>
                  <a:rPr lang="da-DK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da-DK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da-DK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da-DK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da-DK" i="1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a-DK" i="1">
                            <a:latin typeface="Cambria Math"/>
                          </a:rPr>
                          <m:t>𝑖</m:t>
                        </m:r>
                        <m:r>
                          <a:rPr lang="da-DK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da-DK" i="1">
                            <a:latin typeface="Cambria Math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a-DK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da-D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a-DK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da-DK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a-DK" i="1">
                                <a:latin typeface="Cambria Math"/>
                              </a:rPr>
                              <m:t>−</m:t>
                            </m:r>
                            <m:r>
                              <a:rPr lang="da-DK" i="1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  <m:r>
                              <a:rPr lang="da-DK" i="1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da-DK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da-DK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br>
                  <a:rPr lang="da-DK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da-DK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da-DK" b="1" dirty="0" smtClean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Stikprøve-varians</a:t>
                </a:r>
                <a:r>
                  <a:rPr lang="da-DK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da-DK" i="1" dirty="0" smtClean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Sample </a:t>
                </a:r>
                <a:r>
                  <a:rPr lang="da-DK" i="1" dirty="0" err="1" smtClean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variance</a:t>
                </a:r>
                <a:r>
                  <a:rPr lang="da-DK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(definition 3.14):</a:t>
                </a:r>
                <a:br>
                  <a:rPr lang="da-DK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da-DK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br>
                  <a:rPr lang="da-DK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da-DK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i="1" smtClean="0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  <m:sup>
                        <m:r>
                          <a:rPr lang="da-DK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da-DK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da-DK" i="1">
                            <a:latin typeface="Cambria Math"/>
                          </a:rPr>
                          <m:t>𝑛</m:t>
                        </m:r>
                        <m:r>
                          <a:rPr lang="da-DK" i="1" smtClean="0">
                            <a:latin typeface="Cambria Math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a-DK" i="1">
                            <a:latin typeface="Cambria Math"/>
                          </a:rPr>
                          <m:t>𝑖</m:t>
                        </m:r>
                        <m:r>
                          <a:rPr lang="da-DK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da-DK" i="1">
                            <a:latin typeface="Cambria Math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a-DK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da-D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a-DK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da-DK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a-DK" i="1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da-DK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a-DK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da-DK" i="1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da-DK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da-DK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br>
                  <a:rPr lang="da-DK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da-DK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da-DK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Hvorfor dividerer vi med </a:t>
                </a:r>
                <a14:m>
                  <m:oMath xmlns:m="http://schemas.openxmlformats.org/officeDocument/2006/math">
                    <m:r>
                      <a:rPr lang="da-DK" i="1" smtClean="0">
                        <a:latin typeface="Cambria Math"/>
                      </a:rPr>
                      <m:t>𝑛</m:t>
                    </m:r>
                    <m:r>
                      <a:rPr lang="da-DK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da-DK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og ikke </a:t>
                </a:r>
                <a14:m>
                  <m:oMath xmlns:m="http://schemas.openxmlformats.org/officeDocument/2006/math">
                    <m:r>
                      <a:rPr lang="da-DK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da-DK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</a:p>
              <a:p>
                <a:pPr marL="0" indent="0">
                  <a:buNone/>
                </a:pPr>
                <a:r>
                  <a:rPr lang="da-DK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Fordi det viser sig, at så er den gennemsnitlige varians af mange stikprøver lig med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da-DK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da-DK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</a:p>
              <a:p>
                <a:pPr marL="0" indent="0">
                  <a:buNone/>
                </a:pPr>
                <a:r>
                  <a:rPr lang="da-DK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altså:</a:t>
                </a:r>
                <a:br>
                  <a:rPr lang="da-DK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da-DK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  <a14:m>
                  <m:oMath xmlns:m="http://schemas.openxmlformats.org/officeDocument/2006/math">
                    <m:r>
                      <a:rPr lang="da-DK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da-DK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a-DK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a-DK" i="1" smtClean="0">
                                <a:latin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da-DK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da-DK" i="1" smtClean="0">
                        <a:latin typeface="Cambria Math"/>
                      </a:rPr>
                      <m:t>= </m:t>
                    </m:r>
                    <m:sSup>
                      <m:sSupPr>
                        <m:ctrlPr>
                          <a:rPr lang="da-DK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i="1" smtClean="0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da-DK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da-DK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(det kan man vise)</a:t>
                </a:r>
                <a:br>
                  <a:rPr lang="da-DK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da-DK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da-DK" dirty="0"/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764704"/>
                <a:ext cx="8676456" cy="5472608"/>
              </a:xfrm>
              <a:prstGeom prst="rect">
                <a:avLst/>
              </a:prstGeom>
              <a:blipFill>
                <a:blip r:embed="rId3"/>
                <a:stretch>
                  <a:fillRect l="-914" r="-492" b="-4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179512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– AU</a:t>
            </a:r>
          </a:p>
        </p:txBody>
      </p:sp>
    </p:spTree>
    <p:extLst>
      <p:ext uri="{BB962C8B-B14F-4D97-AF65-F5344CB8AC3E}">
        <p14:creationId xmlns:p14="http://schemas.microsoft.com/office/powerpoint/2010/main" val="245512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904" y="44624"/>
            <a:ext cx="8424936" cy="648072"/>
          </a:xfrm>
        </p:spPr>
        <p:txBody>
          <a:bodyPr>
            <a:normAutofit/>
          </a:bodyPr>
          <a:lstStyle/>
          <a:p>
            <a:r>
              <a:rPr lang="da-DK" sz="3200" dirty="0"/>
              <a:t>Stikprøver, hvor variansen ikke kendes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14</a:t>
            </a:fld>
            <a:endParaRPr lang="da-DK" dirty="0"/>
          </a:p>
        </p:txBody>
      </p:sp>
      <p:sp>
        <p:nvSpPr>
          <p:cNvPr id="3" name="Rektangel 2"/>
          <p:cNvSpPr/>
          <p:nvPr/>
        </p:nvSpPr>
        <p:spPr>
          <a:xfrm>
            <a:off x="179512" y="980728"/>
            <a:ext cx="88569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da-DK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Hvis variansen eller standardafvigelsen ikke kendes, så kan den estimeres den fra stikprøven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 bwMode="auto">
              <a:xfrm>
                <a:off x="395536" y="1700808"/>
                <a:ext cx="8424936" cy="45314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18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8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da-DK" sz="2000" dirty="0" smtClean="0"/>
                  <a:t>Formel til beregning af </a:t>
                </a:r>
                <a:r>
                  <a:rPr lang="da-DK" sz="20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stikprøve-variansen</a:t>
                </a:r>
                <a:r>
                  <a:rPr lang="da-DK" sz="2000" dirty="0" smtClean="0"/>
                  <a:t>:</a:t>
                </a:r>
                <a:br>
                  <a:rPr lang="da-DK" sz="2000" dirty="0" smtClean="0"/>
                </a:br>
                <a:r>
                  <a:rPr lang="da-DK" sz="1200" dirty="0" smtClean="0"/>
                  <a:t>  </a:t>
                </a:r>
                <a:r>
                  <a:rPr lang="da-DK" sz="2000" dirty="0" smtClean="0"/>
                  <a:t/>
                </a:r>
                <a:br>
                  <a:rPr lang="da-DK" sz="2000" dirty="0" smtClean="0"/>
                </a:br>
                <a:r>
                  <a:rPr lang="da-DK" sz="2000" dirty="0" smtClean="0"/>
                  <a:t> 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a-DK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2000" i="1" smtClean="0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da-DK" sz="200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da-DK" sz="200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a-DK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sz="200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da-DK" sz="2000" i="1" smtClean="0">
                            <a:latin typeface="Cambria Math"/>
                          </a:rPr>
                          <m:t>𝑛</m:t>
                        </m:r>
                        <m:r>
                          <a:rPr lang="da-DK" sz="2000" i="1" smtClean="0">
                            <a:latin typeface="Cambria Math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ctrlPr>
                          <a:rPr lang="da-DK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a-DK" sz="2000" i="1" smtClean="0">
                            <a:latin typeface="Cambria Math"/>
                          </a:rPr>
                          <m:t>𝑖</m:t>
                        </m:r>
                        <m:r>
                          <a:rPr lang="da-DK" sz="200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da-DK" sz="200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da-DK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a-DK" sz="2000" i="1" smtClean="0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da-DK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a-DK" sz="200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da-DK" sz="200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a-DK" sz="2000" i="1" smtClean="0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da-DK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a-DK" sz="200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da-DK" sz="2000" i="1" smtClean="0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da-DK" sz="200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da-DK" sz="2000" i="1" smtClean="0">
                        <a:latin typeface="Cambria Math"/>
                      </a:rPr>
                      <m:t>  </m:t>
                    </m:r>
                    <m:groupChr>
                      <m:groupChrPr>
                        <m:chr m:val="⇔"/>
                        <m:pos m:val="top"/>
                        <m:ctrlPr>
                          <a:rPr lang="da-DK" sz="20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da-DK" sz="2000" dirty="0" smtClean="0"/>
                  <a:t> </a:t>
                </a:r>
                <a:br>
                  <a:rPr lang="da-DK" sz="2000" dirty="0" smtClean="0"/>
                </a:br>
                <a:r>
                  <a:rPr lang="da-DK" sz="2000" dirty="0" smtClean="0"/>
                  <a:t/>
                </a:r>
                <a:br>
                  <a:rPr lang="da-DK" sz="2000" dirty="0" smtClean="0"/>
                </a:br>
                <a:r>
                  <a:rPr lang="da-DK" sz="2000" dirty="0" smtClean="0"/>
                  <a:t> 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20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da-DK" sz="20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da-DK" sz="2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sz="2000" i="1" smtClean="0">
                            <a:latin typeface="Cambria Math"/>
                          </a:rPr>
                          <m:t>𝑛</m:t>
                        </m:r>
                        <m:nary>
                          <m:naryPr>
                            <m:chr m:val="∑"/>
                            <m:ctrlPr>
                              <a:rPr lang="da-DK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da-DK" sz="2000" i="1">
                                <a:latin typeface="Cambria Math"/>
                              </a:rPr>
                              <m:t>𝑖</m:t>
                            </m:r>
                            <m:r>
                              <a:rPr lang="da-DK" sz="2000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da-DK" sz="2000" i="1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da-DK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da-DK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2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da-DK" sz="20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da-DK" sz="200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a-DK" sz="200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da-DK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a-DK" sz="2000" i="1" smtClean="0">
                                    <a:latin typeface="Cambria Math"/>
                                  </a:rPr>
                                  <m:t>(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da-DK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da-DK" sz="2000" i="1" smtClean="0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da-DK" sz="2000" i="1" smtClean="0">
                                        <a:latin typeface="Cambria Math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da-DK" sz="200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da-DK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a-DK" sz="2000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a-DK" sz="2000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da-DK" sz="2000" i="1" smtClean="0">
                                    <a:latin typeface="Cambria Math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da-DK" sz="200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da-DK" sz="2000" i="1">
                            <a:latin typeface="Cambria Math"/>
                          </a:rPr>
                          <m:t>𝑛</m:t>
                        </m:r>
                        <m:r>
                          <a:rPr lang="da-DK" sz="2000" i="1" smtClean="0">
                            <a:latin typeface="Cambria Math"/>
                          </a:rPr>
                          <m:t>(</m:t>
                        </m:r>
                        <m:r>
                          <a:rPr lang="da-DK" sz="2000" i="1" smtClean="0">
                            <a:latin typeface="Cambria Math"/>
                          </a:rPr>
                          <m:t>𝑛</m:t>
                        </m:r>
                        <m:r>
                          <a:rPr lang="da-DK" sz="2000" i="1" smtClean="0">
                            <a:latin typeface="Cambria Math"/>
                          </a:rPr>
                          <m:t>−1)</m:t>
                        </m:r>
                      </m:den>
                    </m:f>
                  </m:oMath>
                </a14:m>
                <a:r>
                  <a:rPr lang="da-DK" sz="2000" dirty="0" smtClean="0"/>
                  <a:t> </a:t>
                </a:r>
                <a:br>
                  <a:rPr lang="da-DK" sz="2000" dirty="0" smtClean="0"/>
                </a:br>
                <a:endParaRPr lang="da-DK" sz="2000" dirty="0" smtClean="0"/>
              </a:p>
              <a:p>
                <a:pPr marL="0" indent="0">
                  <a:buNone/>
                </a:pPr>
                <a:r>
                  <a:rPr lang="da-DK" sz="20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Stikprøve-standardafvigelse</a:t>
                </a:r>
                <a:r>
                  <a:rPr lang="da-DK" sz="2000" dirty="0" smtClean="0"/>
                  <a:t>: </a:t>
                </a:r>
                <a:br>
                  <a:rPr lang="da-DK" sz="2000" dirty="0" smtClean="0"/>
                </a:br>
                <a:r>
                  <a:rPr lang="da-DK" sz="1200" dirty="0" smtClean="0"/>
                  <a:t> </a:t>
                </a:r>
                <a:r>
                  <a:rPr lang="da-DK" sz="2000" dirty="0" smtClean="0"/>
                  <a:t/>
                </a:r>
                <a:br>
                  <a:rPr lang="da-DK" sz="2000" dirty="0" smtClean="0"/>
                </a:br>
                <a:r>
                  <a:rPr lang="da-DK" sz="2000" dirty="0" smtClean="0"/>
                  <a:t> 		</a:t>
                </a:r>
                <a14:m>
                  <m:oMath xmlns:m="http://schemas.openxmlformats.org/officeDocument/2006/math">
                    <m:r>
                      <a:rPr lang="da-DK" sz="2000" i="1" smtClean="0">
                        <a:latin typeface="Cambria Math"/>
                      </a:rPr>
                      <m:t>𝑠</m:t>
                    </m:r>
                    <m:r>
                      <a:rPr lang="da-DK" sz="200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da-DK" sz="20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da-DK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a-DK" sz="2000" i="1" smtClean="0">
                                <a:latin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da-DK" sz="200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da-DK" sz="2000" dirty="0" smtClean="0"/>
                  <a:t> </a:t>
                </a:r>
                <a:br>
                  <a:rPr lang="da-DK" sz="2000" dirty="0" smtClean="0"/>
                </a:br>
                <a:endParaRPr lang="da-DK" sz="2000" dirty="0" smtClean="0"/>
              </a:p>
              <a:p>
                <a:pPr marL="0" indent="0">
                  <a:buNone/>
                </a:pPr>
                <a:r>
                  <a:rPr lang="da-DK" sz="20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Stikprøve-middelværdi:</a:t>
                </a:r>
                <a:r>
                  <a:rPr lang="da-DK" sz="2000" dirty="0" smtClean="0"/>
                  <a:t> </a:t>
                </a:r>
                <a:br>
                  <a:rPr lang="da-DK" sz="2000" dirty="0" smtClean="0"/>
                </a:br>
                <a:r>
                  <a:rPr lang="da-DK" sz="1200" dirty="0" smtClean="0"/>
                  <a:t> </a:t>
                </a:r>
                <a:r>
                  <a:rPr lang="da-DK" sz="2000" dirty="0" smtClean="0"/>
                  <a:t/>
                </a:r>
                <a:br>
                  <a:rPr lang="da-DK" sz="2000" dirty="0" smtClean="0"/>
                </a:br>
                <a:r>
                  <a:rPr lang="da-DK" sz="2000" dirty="0" smtClean="0"/>
                  <a:t> 	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000" i="1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da-DK" sz="2000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da-DK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da-DK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a-DK" sz="2000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da-DK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a-DK" sz="2000" i="1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da-DK" sz="200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da-DK" sz="2000" dirty="0" smtClean="0"/>
                  <a:t> </a:t>
                </a:r>
              </a:p>
              <a:p>
                <a:pPr marL="0" indent="0">
                  <a:buFont typeface="Arial" charset="0"/>
                  <a:buNone/>
                </a:pPr>
                <a:endParaRPr lang="da-DK" dirty="0"/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1700808"/>
                <a:ext cx="8424936" cy="4531419"/>
              </a:xfrm>
              <a:prstGeom prst="rect">
                <a:avLst/>
              </a:prstGeom>
              <a:blipFill>
                <a:blip r:embed="rId3"/>
                <a:stretch>
                  <a:fillRect l="-796" t="-673" b="-107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179512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– AU</a:t>
            </a:r>
          </a:p>
        </p:txBody>
      </p:sp>
    </p:spTree>
    <p:extLst>
      <p:ext uri="{BB962C8B-B14F-4D97-AF65-F5344CB8AC3E}">
        <p14:creationId xmlns:p14="http://schemas.microsoft.com/office/powerpoint/2010/main" val="993086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904" y="44624"/>
            <a:ext cx="8424936" cy="648072"/>
          </a:xfrm>
        </p:spPr>
        <p:txBody>
          <a:bodyPr>
            <a:normAutofit/>
          </a:bodyPr>
          <a:lstStyle/>
          <a:p>
            <a:r>
              <a:rPr lang="da-DK" sz="3200" dirty="0" smtClean="0"/>
              <a:t>Beregning af varians</a:t>
            </a:r>
            <a:endParaRPr lang="da-DK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15</a:t>
            </a:fld>
            <a:endParaRPr lang="da-D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 bwMode="auto">
              <a:xfrm>
                <a:off x="61780" y="1052736"/>
                <a:ext cx="4726244" cy="5400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18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8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da-DK" sz="2200" dirty="0" smtClean="0">
                    <a:solidFill>
                      <a:schemeClr val="tx1"/>
                    </a:solidFill>
                  </a:rPr>
                  <a:t>Populations-varians,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a-DK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2200" b="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da-DK" sz="22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da-DK" sz="2200" dirty="0" smtClean="0"/>
                  <a:t>(fra lektion 2): </a:t>
                </a:r>
                <a:endParaRPr lang="da-DK" sz="2200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780" y="1052736"/>
                <a:ext cx="4726244" cy="5400600"/>
              </a:xfrm>
              <a:prstGeom prst="rect">
                <a:avLst/>
              </a:prstGeom>
              <a:blipFill>
                <a:blip r:embed="rId4"/>
                <a:stretch>
                  <a:fillRect l="-1677" t="-79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 bwMode="auto">
              <a:xfrm>
                <a:off x="4849804" y="1058811"/>
                <a:ext cx="4186692" cy="5400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18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8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da-DK" sz="22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   Stikprøve-varians,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a-DK" sz="22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22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𝒔</m:t>
                        </m:r>
                      </m:e>
                      <m:sup>
                        <m:r>
                          <a:rPr lang="da-DK" sz="22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da-DK" sz="2200" dirty="0" smtClean="0"/>
                  <a:t>: </a:t>
                </a:r>
                <a:endParaRPr lang="da-DK" sz="2200" dirty="0"/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49804" y="1058811"/>
                <a:ext cx="4186692" cy="5400600"/>
              </a:xfrm>
              <a:prstGeom prst="rect">
                <a:avLst/>
              </a:prstGeom>
              <a:blipFill>
                <a:blip r:embed="rId5"/>
                <a:stretch>
                  <a:fillRect t="-56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Object 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450197320"/>
              </p:ext>
            </p:extLst>
          </p:nvPr>
        </p:nvGraphicFramePr>
        <p:xfrm>
          <a:off x="467544" y="1740598"/>
          <a:ext cx="3641725" cy="315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" name="Ligning" r:id="rId6" imgW="2184120" imgH="2209680" progId="Equation.3">
                  <p:embed/>
                </p:oleObj>
              </mc:Choice>
              <mc:Fallback>
                <p:oleObj name="Ligning" r:id="rId6" imgW="2184120" imgH="2209680" progId="Equation.3">
                  <p:embed/>
                  <p:pic>
                    <p:nvPicPr>
                      <p:cNvPr id="6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740598"/>
                        <a:ext cx="3641725" cy="315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868306953"/>
              </p:ext>
            </p:extLst>
          </p:nvPr>
        </p:nvGraphicFramePr>
        <p:xfrm>
          <a:off x="895945" y="5013176"/>
          <a:ext cx="1947863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5" name="Ligning" r:id="rId8" imgW="1168200" imgH="457200" progId="Equation.3">
                  <p:embed/>
                </p:oleObj>
              </mc:Choice>
              <mc:Fallback>
                <p:oleObj name="Ligning" r:id="rId8" imgW="1168200" imgH="457200" progId="Equation.3">
                  <p:embed/>
                  <p:pic>
                    <p:nvPicPr>
                      <p:cNvPr id="8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945" y="5013176"/>
                        <a:ext cx="1947863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6783337"/>
              </p:ext>
            </p:extLst>
          </p:nvPr>
        </p:nvGraphicFramePr>
        <p:xfrm>
          <a:off x="5200302" y="1628800"/>
          <a:ext cx="3063875" cy="419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6" name="Ligning" r:id="rId10" imgW="2095200" imgH="2857320" progId="Equation.3">
                  <p:embed/>
                </p:oleObj>
              </mc:Choice>
              <mc:Fallback>
                <p:oleObj name="Ligning" r:id="rId10" imgW="2095200" imgH="2857320" progId="Equation.3">
                  <p:embed/>
                  <p:pic>
                    <p:nvPicPr>
                      <p:cNvPr id="1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0302" y="1628800"/>
                        <a:ext cx="3063875" cy="419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179512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– AU</a:t>
            </a:r>
          </a:p>
        </p:txBody>
      </p:sp>
    </p:spTree>
    <p:extLst>
      <p:ext uri="{BB962C8B-B14F-4D97-AF65-F5344CB8AC3E}">
        <p14:creationId xmlns:p14="http://schemas.microsoft.com/office/powerpoint/2010/main" val="3910013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904" y="44624"/>
            <a:ext cx="8424936" cy="648072"/>
          </a:xfrm>
        </p:spPr>
        <p:txBody>
          <a:bodyPr>
            <a:normAutofit/>
          </a:bodyPr>
          <a:lstStyle/>
          <a:p>
            <a:r>
              <a:rPr lang="da-DK" sz="3200" dirty="0"/>
              <a:t>Stikprøver, hvor variansen ikke kendes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16</a:t>
            </a:fld>
            <a:endParaRPr lang="da-D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072704"/>
                <a:ext cx="8568952" cy="530862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da-DK" sz="2000" dirty="0" smtClean="0"/>
                  <a:t>Er </a:t>
                </a:r>
                <a14:m>
                  <m:oMath xmlns:m="http://schemas.openxmlformats.org/officeDocument/2006/math">
                    <m:r>
                      <a:rPr lang="da-DK" sz="2000" i="1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da-DK" sz="2000" dirty="0" smtClean="0"/>
                  <a:t> </a:t>
                </a:r>
                <a:r>
                  <a:rPr lang="da-DK" sz="2000" dirty="0"/>
                  <a:t>og </a:t>
                </a:r>
                <a14:m>
                  <m:oMath xmlns:m="http://schemas.openxmlformats.org/officeDocument/2006/math">
                    <m:r>
                      <a:rPr lang="da-DK" sz="2000" i="1">
                        <a:latin typeface="Cambria Math"/>
                        <a:ea typeface="Cambria Math"/>
                      </a:rPr>
                      <m:t>𝜎</m:t>
                    </m:r>
                    <m:r>
                      <a:rPr lang="da-DK" sz="200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da-DK" sz="2000" dirty="0" smtClean="0">
                    <a:ea typeface="Cambria Math"/>
                  </a:rPr>
                  <a:t> kendt (populationen)</a:t>
                </a:r>
              </a:p>
              <a:p>
                <a:pPr marL="0" indent="0">
                  <a:buNone/>
                </a:pPr>
                <a:r>
                  <a:rPr lang="da-DK" sz="2000" dirty="0"/>
                  <a:t>s</a:t>
                </a:r>
                <a:r>
                  <a:rPr lang="da-DK" sz="2000" dirty="0" smtClean="0"/>
                  <a:t>å kan den </a:t>
                </a:r>
                <a:r>
                  <a:rPr lang="da-DK" sz="2000" dirty="0"/>
                  <a:t>centrale grænseværdisætning </a:t>
                </a:r>
                <a:r>
                  <a:rPr lang="da-DK" sz="2000" dirty="0" smtClean="0"/>
                  <a:t>bruges </a:t>
                </a:r>
                <a:r>
                  <a:rPr lang="da-DK" sz="2000" dirty="0"/>
                  <a:t>:  </a:t>
                </a:r>
                <a:endParaRPr lang="da-DK" sz="2000" dirty="0" smtClean="0"/>
              </a:p>
              <a:p>
                <a:pPr marL="0" indent="0">
                  <a:buNone/>
                </a:pPr>
                <a:r>
                  <a:rPr lang="da-DK" sz="2000" dirty="0" smtClean="0"/>
                  <a:t>	</a:t>
                </a:r>
                <a14:m>
                  <m:oMath xmlns:m="http://schemas.openxmlformats.org/officeDocument/2006/math">
                    <m:r>
                      <a:rPr lang="da-DK" sz="2000" i="1">
                        <a:latin typeface="Cambria Math"/>
                      </a:rPr>
                      <m:t>𝑍</m:t>
                    </m:r>
                    <m:r>
                      <a:rPr lang="da-DK" sz="2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da-DK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000" i="1">
                                <a:latin typeface="Cambria Math"/>
                              </a:rPr>
                              <m:t>𝑌</m:t>
                            </m:r>
                          </m:e>
                        </m:acc>
                        <m:r>
                          <a:rPr lang="da-DK" sz="2000" i="1">
                            <a:latin typeface="Cambria Math"/>
                          </a:rPr>
                          <m:t>−</m:t>
                        </m:r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𝜇</m:t>
                        </m:r>
                      </m:num>
                      <m:den>
                        <m:f>
                          <m:fPr>
                            <m:type m:val="skw"/>
                            <m:ctrlPr>
                              <a:rPr lang="da-DK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a-DK" sz="2000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da-DK" sz="20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da-DK" sz="2000" i="1">
                                    <a:latin typeface="Cambria Math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</m:oMath>
                </a14:m>
                <a:r>
                  <a:rPr lang="da-DK" sz="2000" dirty="0"/>
                  <a:t>  er </a:t>
                </a:r>
                <a:r>
                  <a:rPr lang="da-DK" sz="2000" dirty="0" smtClean="0"/>
                  <a:t>standard normalfordelt, hvis </a:t>
                </a:r>
                <a14:m>
                  <m:oMath xmlns:m="http://schemas.openxmlformats.org/officeDocument/2006/math">
                    <m:r>
                      <a:rPr lang="da-DK" sz="20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da-DK" sz="2000" dirty="0" smtClean="0"/>
                  <a:t> er tilstrækkelig stor</a:t>
                </a:r>
              </a:p>
              <a:p>
                <a:pPr marL="0" indent="0">
                  <a:buNone/>
                </a:pPr>
                <a:endParaRPr lang="da-DK" sz="2000" dirty="0"/>
              </a:p>
              <a:p>
                <a:pPr marL="0" indent="0">
                  <a:buNone/>
                </a:pPr>
                <a:r>
                  <a:rPr lang="da-DK" sz="2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Kendes spredningen </a:t>
                </a:r>
                <a14:m>
                  <m:oMath xmlns:m="http://schemas.openxmlformats.org/officeDocument/2006/math">
                    <m:r>
                      <a:rPr lang="da-DK" sz="2000" b="1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𝝈</m:t>
                    </m:r>
                  </m:oMath>
                </a14:m>
                <a:r>
                  <a:rPr lang="da-DK" sz="2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 ikke </a:t>
                </a:r>
              </a:p>
              <a:p>
                <a:pPr marL="0" indent="0">
                  <a:buNone/>
                </a:pPr>
                <a:r>
                  <a:rPr lang="da-DK" sz="2000" dirty="0" smtClean="0"/>
                  <a:t>så kan vi estimere den ved stikprøvestandardafvigelsen </a:t>
                </a:r>
                <a14:m>
                  <m:oMath xmlns:m="http://schemas.openxmlformats.org/officeDocument/2006/math">
                    <m:r>
                      <a:rPr lang="da-DK" sz="2000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da-DK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da-DK" sz="2000" dirty="0" smtClean="0"/>
                  <a:t>men </a:t>
                </a:r>
                <a:br>
                  <a:rPr lang="da-DK" sz="2000" dirty="0" smtClean="0"/>
                </a:br>
                <a:r>
                  <a:rPr lang="da-DK" sz="2000" dirty="0" smtClean="0"/>
                  <a:t>	</a:t>
                </a:r>
                <a14:m>
                  <m:oMath xmlns:m="http://schemas.openxmlformats.org/officeDocument/2006/math">
                    <m:r>
                      <a:rPr lang="da-DK" sz="2000" b="0" i="1" smtClean="0">
                        <a:latin typeface="Cambria Math"/>
                      </a:rPr>
                      <m:t>𝑡</m:t>
                    </m:r>
                    <m:r>
                      <a:rPr lang="da-DK" sz="2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da-DK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000" i="1">
                                <a:latin typeface="Cambria Math"/>
                              </a:rPr>
                              <m:t>𝑌</m:t>
                            </m:r>
                          </m:e>
                        </m:acc>
                        <m:r>
                          <a:rPr lang="da-DK" sz="2000" i="1">
                            <a:latin typeface="Cambria Math"/>
                          </a:rPr>
                          <m:t>−</m:t>
                        </m:r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𝜇</m:t>
                        </m:r>
                      </m:num>
                      <m:den>
                        <m:f>
                          <m:fPr>
                            <m:type m:val="lin"/>
                            <m:ctrlPr>
                              <a:rPr lang="da-DK" sz="200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da-DK" sz="2000" b="0" i="1" smtClean="0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da-DK" sz="20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da-DK" sz="2000" i="1">
                                    <a:latin typeface="Cambria Math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</m:oMath>
                </a14:m>
                <a:r>
                  <a:rPr lang="da-DK" sz="2000" dirty="0" smtClean="0"/>
                  <a:t>        er </a:t>
                </a:r>
                <a:r>
                  <a:rPr lang="da-DK" sz="2000" i="1" dirty="0" smtClean="0"/>
                  <a:t>ikke</a:t>
                </a:r>
                <a:r>
                  <a:rPr lang="da-DK" sz="2000" dirty="0" smtClean="0"/>
                  <a:t> standard normalfordelt</a:t>
                </a:r>
                <a:br>
                  <a:rPr lang="da-DK" sz="2000" dirty="0" smtClean="0"/>
                </a:br>
                <a:endParaRPr lang="da-DK" sz="2000" dirty="0" smtClean="0"/>
              </a:p>
              <a:p>
                <a:pPr marL="0" indent="0">
                  <a:buNone/>
                </a:pPr>
                <a:r>
                  <a:rPr lang="da-DK" sz="2000" dirty="0" smtClean="0"/>
                  <a:t>I udtrykket for </a:t>
                </a:r>
                <a14:m>
                  <m:oMath xmlns:m="http://schemas.openxmlformats.org/officeDocument/2006/math">
                    <m:r>
                      <a:rPr lang="da-DK" sz="2000" b="0" i="1" smtClean="0">
                        <a:latin typeface="Cambria Math"/>
                      </a:rPr>
                      <m:t>𝑍</m:t>
                    </m:r>
                  </m:oMath>
                </a14:m>
                <a:r>
                  <a:rPr lang="da-DK" sz="2000" dirty="0" smtClean="0"/>
                  <a:t> er det kun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a-DK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000" b="0" i="1" smtClean="0">
                            <a:latin typeface="Cambria Math"/>
                          </a:rPr>
                          <m:t>𝑌</m:t>
                        </m:r>
                      </m:e>
                    </m:acc>
                  </m:oMath>
                </a14:m>
                <a:r>
                  <a:rPr lang="da-DK" sz="2000" dirty="0" smtClean="0"/>
                  <a:t> der er stokastisk, resten (</a:t>
                </a:r>
                <a14:m>
                  <m:oMath xmlns:m="http://schemas.openxmlformats.org/officeDocument/2006/math">
                    <m:r>
                      <a:rPr lang="da-DK" sz="2000" i="1" smtClean="0">
                        <a:latin typeface="Cambria Math"/>
                        <a:ea typeface="Cambria Math"/>
                      </a:rPr>
                      <m:t>𝜇</m:t>
                    </m:r>
                    <m:r>
                      <a:rPr lang="da-DK" sz="2000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da-DK" sz="2000" b="0" i="1" smtClean="0">
                        <a:latin typeface="Cambria Math"/>
                        <a:ea typeface="Cambria Math"/>
                      </a:rPr>
                      <m:t>𝜎</m:t>
                    </m:r>
                    <m:r>
                      <m:rPr>
                        <m:nor/>
                      </m:rPr>
                      <a:rPr lang="da-DK" sz="2000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nor/>
                      </m:rPr>
                      <a:rPr lang="da-DK" sz="2000" b="0" i="0" smtClean="0">
                        <a:latin typeface="Cambria Math"/>
                        <a:ea typeface="Cambria Math"/>
                      </a:rPr>
                      <m:t>og</m:t>
                    </m:r>
                    <m:r>
                      <m:rPr>
                        <m:nor/>
                      </m:rPr>
                      <a:rPr lang="da-DK" sz="2000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da-DK" sz="2000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da-DK" sz="2000" dirty="0" smtClean="0"/>
                  <a:t>) antages kendt</a:t>
                </a:r>
              </a:p>
              <a:p>
                <a:pPr marL="0" indent="0">
                  <a:buNone/>
                </a:pPr>
                <a:r>
                  <a:rPr lang="da-DK" sz="2000" dirty="0" smtClean="0"/>
                  <a:t>I udtrykket for </a:t>
                </a:r>
                <a14:m>
                  <m:oMath xmlns:m="http://schemas.openxmlformats.org/officeDocument/2006/math">
                    <m:r>
                      <a:rPr lang="da-DK" sz="2000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da-DK" sz="2000" dirty="0" smtClean="0"/>
                  <a:t> er det både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000" i="1">
                            <a:latin typeface="Cambria Math"/>
                          </a:rPr>
                          <m:t>𝑌</m:t>
                        </m:r>
                      </m:e>
                    </m:acc>
                  </m:oMath>
                </a14:m>
                <a:r>
                  <a:rPr lang="da-DK" sz="2000" dirty="0" smtClean="0"/>
                  <a:t> og </a:t>
                </a:r>
                <a14:m>
                  <m:oMath xmlns:m="http://schemas.openxmlformats.org/officeDocument/2006/math">
                    <m:r>
                      <a:rPr lang="da-DK" sz="2000" i="1">
                        <a:latin typeface="Cambria Math"/>
                      </a:rPr>
                      <m:t>𝑠</m:t>
                    </m:r>
                  </m:oMath>
                </a14:m>
                <a:r>
                  <a:rPr lang="da-DK" sz="2000" dirty="0" smtClean="0"/>
                  <a:t>, der bidrager med variabilitet</a:t>
                </a:r>
              </a:p>
              <a:p>
                <a:pPr marL="0" indent="0">
                  <a:buNone/>
                </a:pPr>
                <a:endParaRPr lang="da-DK" sz="2000" dirty="0" smtClean="0"/>
              </a:p>
              <a:p>
                <a:pPr marL="0" indent="0">
                  <a:buNone/>
                </a:pPr>
                <a:r>
                  <a:rPr lang="da-DK" sz="2000" dirty="0" smtClean="0"/>
                  <a:t>Man kan vise, at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a-DK" sz="2000" i="1">
                        <a:latin typeface="Cambria Math"/>
                      </a:rPr>
                      <m:t>𝑡</m:t>
                    </m:r>
                    <m:r>
                      <a:rPr lang="da-DK" sz="2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da-DK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000" i="1">
                                <a:latin typeface="Cambria Math"/>
                              </a:rPr>
                              <m:t>𝑌</m:t>
                            </m:r>
                          </m:e>
                        </m:acc>
                        <m:r>
                          <a:rPr lang="da-DK" sz="2000" i="1">
                            <a:latin typeface="Cambria Math"/>
                          </a:rPr>
                          <m:t>−</m:t>
                        </m:r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𝜇</m:t>
                        </m:r>
                      </m:num>
                      <m:den>
                        <m:f>
                          <m:fPr>
                            <m:type m:val="lin"/>
                            <m:ctrlPr>
                              <a:rPr lang="da-DK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da-DK" sz="2000" i="1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da-DK" sz="20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da-DK" sz="2000" i="1">
                                    <a:latin typeface="Cambria Math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</m:oMath>
                </a14:m>
                <a:r>
                  <a:rPr lang="da-DK" sz="2000" dirty="0"/>
                  <a:t> </a:t>
                </a:r>
                <a:r>
                  <a:rPr lang="da-DK" sz="2000" dirty="0" smtClean="0"/>
                  <a:t>  følger en</a:t>
                </a:r>
                <a:r>
                  <a:rPr lang="da-DK" sz="2000" dirty="0" smtClean="0">
                    <a:solidFill>
                      <a:schemeClr val="tx2"/>
                    </a:solidFill>
                  </a:rPr>
                  <a:t> </a:t>
                </a:r>
                <a:r>
                  <a:rPr lang="da-DK" sz="2000" b="1" i="1" dirty="0" smtClean="0">
                    <a:solidFill>
                      <a:schemeClr val="tx2"/>
                    </a:solidFill>
                  </a:rPr>
                  <a:t>t</a:t>
                </a:r>
                <a:r>
                  <a:rPr lang="da-DK" sz="2000" b="1" dirty="0" smtClean="0">
                    <a:solidFill>
                      <a:schemeClr val="tx2"/>
                    </a:solidFill>
                  </a:rPr>
                  <a:t>-fordeling</a:t>
                </a:r>
                <a:r>
                  <a:rPr lang="da-DK" sz="2000" dirty="0" smtClean="0">
                    <a:solidFill>
                      <a:schemeClr val="tx2"/>
                    </a:solidFill>
                  </a:rPr>
                  <a:t> </a:t>
                </a:r>
                <a:r>
                  <a:rPr lang="da-DK" sz="2000" dirty="0" smtClean="0"/>
                  <a:t>med </a:t>
                </a:r>
                <a14:m>
                  <m:oMath xmlns:m="http://schemas.openxmlformats.org/officeDocument/2006/math">
                    <m:r>
                      <a:rPr lang="da-DK" sz="2000" b="0" i="1" smtClean="0">
                        <a:latin typeface="Cambria Math"/>
                      </a:rPr>
                      <m:t>𝑛</m:t>
                    </m:r>
                    <m:r>
                      <a:rPr lang="da-DK" sz="2000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da-DK" sz="2000" dirty="0" smtClean="0"/>
                  <a:t> </a:t>
                </a:r>
                <a:r>
                  <a:rPr lang="da-DK" sz="2000" b="1" dirty="0" smtClean="0">
                    <a:solidFill>
                      <a:schemeClr val="tx2"/>
                    </a:solidFill>
                  </a:rPr>
                  <a:t>frihedsgrader</a:t>
                </a:r>
                <a:r>
                  <a:rPr lang="da-DK" sz="2000" dirty="0" smtClean="0">
                    <a:solidFill>
                      <a:schemeClr val="tx2"/>
                    </a:solidFill>
                  </a:rPr>
                  <a:t> </a:t>
                </a:r>
                <a:r>
                  <a:rPr lang="da-DK" sz="2000" b="1" dirty="0" smtClean="0">
                    <a:solidFill>
                      <a:schemeClr val="tx2"/>
                    </a:solidFill>
                  </a:rPr>
                  <a:t>(</a:t>
                </a:r>
                <a:r>
                  <a:rPr lang="da-DK" sz="2000" b="1" dirty="0" err="1" smtClean="0">
                    <a:solidFill>
                      <a:schemeClr val="tx2"/>
                    </a:solidFill>
                  </a:rPr>
                  <a:t>degrees</a:t>
                </a:r>
                <a:r>
                  <a:rPr lang="da-DK" sz="2000" b="1" dirty="0" smtClean="0">
                    <a:solidFill>
                      <a:schemeClr val="tx2"/>
                    </a:solidFill>
                  </a:rPr>
                  <a:t> of </a:t>
                </a:r>
                <a:r>
                  <a:rPr lang="da-DK" sz="2000" b="1" dirty="0" err="1" smtClean="0">
                    <a:solidFill>
                      <a:schemeClr val="tx2"/>
                    </a:solidFill>
                  </a:rPr>
                  <a:t>freedom</a:t>
                </a:r>
                <a:r>
                  <a:rPr lang="da-DK" sz="2000" b="1" dirty="0" smtClean="0">
                    <a:solidFill>
                      <a:schemeClr val="tx2"/>
                    </a:solidFill>
                  </a:rPr>
                  <a:t> (</a:t>
                </a:r>
                <a:r>
                  <a:rPr lang="da-DK" sz="2000" b="1" i="1" dirty="0" err="1" smtClean="0">
                    <a:solidFill>
                      <a:schemeClr val="tx2"/>
                    </a:solidFill>
                  </a:rPr>
                  <a:t>df</a:t>
                </a:r>
                <a:r>
                  <a:rPr lang="da-DK" sz="2000" b="1" dirty="0" smtClean="0">
                    <a:solidFill>
                      <a:schemeClr val="tx2"/>
                    </a:solidFill>
                  </a:rPr>
                  <a:t>))</a:t>
                </a:r>
              </a:p>
              <a:p>
                <a:endParaRPr lang="da-DK" dirty="0"/>
              </a:p>
            </p:txBody>
          </p:sp>
        </mc:Choice>
        <mc:Fallback xmlns=""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072704"/>
                <a:ext cx="8568952" cy="5308624"/>
              </a:xfrm>
              <a:blipFill>
                <a:blip r:embed="rId3"/>
                <a:stretch>
                  <a:fillRect l="-712" t="-1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179512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– AU</a:t>
            </a:r>
          </a:p>
        </p:txBody>
      </p:sp>
    </p:spTree>
    <p:extLst>
      <p:ext uri="{BB962C8B-B14F-4D97-AF65-F5344CB8AC3E}">
        <p14:creationId xmlns:p14="http://schemas.microsoft.com/office/powerpoint/2010/main" val="1917603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904" y="44624"/>
            <a:ext cx="8424936" cy="720080"/>
          </a:xfrm>
        </p:spPr>
        <p:txBody>
          <a:bodyPr>
            <a:normAutofit/>
          </a:bodyPr>
          <a:lstStyle/>
          <a:p>
            <a:r>
              <a:rPr lang="da-DK" sz="3200" i="1" dirty="0">
                <a:solidFill>
                  <a:schemeClr val="tx2"/>
                </a:solidFill>
              </a:rPr>
              <a:t>t</a:t>
            </a:r>
            <a:r>
              <a:rPr lang="da-DK" sz="3200" dirty="0">
                <a:solidFill>
                  <a:schemeClr val="tx2"/>
                </a:solidFill>
              </a:rPr>
              <a:t>-fordelingen</a:t>
            </a:r>
            <a:endParaRPr lang="da-DK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17</a:t>
            </a:fld>
            <a:endParaRPr lang="da-DK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67544" y="908720"/>
            <a:ext cx="8424936" cy="3528392"/>
          </a:xfrm>
        </p:spPr>
        <p:txBody>
          <a:bodyPr/>
          <a:lstStyle/>
          <a:p>
            <a:pPr marL="0" indent="0">
              <a:buNone/>
            </a:pPr>
            <a:endParaRPr lang="da-DK" sz="2000" dirty="0" smtClean="0"/>
          </a:p>
          <a:p>
            <a:pPr marL="0" indent="0">
              <a:buNone/>
            </a:pPr>
            <a:r>
              <a:rPr lang="da-DK" sz="2000" dirty="0" smtClean="0"/>
              <a:t>Hedder egentlig </a:t>
            </a:r>
            <a:r>
              <a:rPr lang="da-DK" sz="2000" dirty="0" err="1" smtClean="0">
                <a:solidFill>
                  <a:schemeClr val="tx2"/>
                </a:solidFill>
              </a:rPr>
              <a:t>Student’s</a:t>
            </a:r>
            <a:r>
              <a:rPr lang="da-DK" sz="2000" dirty="0" smtClean="0">
                <a:solidFill>
                  <a:schemeClr val="tx2"/>
                </a:solidFill>
              </a:rPr>
              <a:t> </a:t>
            </a:r>
            <a:r>
              <a:rPr lang="da-DK" sz="2000" i="1" dirty="0" smtClean="0">
                <a:solidFill>
                  <a:schemeClr val="tx2"/>
                </a:solidFill>
              </a:rPr>
              <a:t>t</a:t>
            </a:r>
            <a:r>
              <a:rPr lang="da-DK" sz="2000" dirty="0" smtClean="0">
                <a:solidFill>
                  <a:schemeClr val="tx2"/>
                </a:solidFill>
              </a:rPr>
              <a:t>-fordeling</a:t>
            </a:r>
            <a:r>
              <a:rPr lang="da-DK" sz="2000" dirty="0" smtClean="0"/>
              <a:t> efter William </a:t>
            </a:r>
            <a:r>
              <a:rPr lang="da-DK" sz="2000" dirty="0" err="1" smtClean="0"/>
              <a:t>Gosset</a:t>
            </a:r>
            <a:r>
              <a:rPr lang="da-DK" sz="2000" dirty="0" smtClean="0"/>
              <a:t>, som arbejdede med små stikprøver på Guinness bryggeriet i Dublin</a:t>
            </a:r>
          </a:p>
          <a:p>
            <a:pPr marL="0" indent="0">
              <a:buNone/>
            </a:pPr>
            <a:r>
              <a:rPr lang="da-DK" sz="2000" dirty="0" smtClean="0"/>
              <a:t>Han publicerede sine resultater videnskabeligt under pseudonymet ‘Student’ i 1908</a:t>
            </a:r>
          </a:p>
        </p:txBody>
      </p:sp>
      <p:sp>
        <p:nvSpPr>
          <p:cNvPr id="7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179512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– AU</a:t>
            </a:r>
          </a:p>
        </p:txBody>
      </p:sp>
    </p:spTree>
    <p:extLst>
      <p:ext uri="{BB962C8B-B14F-4D97-AF65-F5344CB8AC3E}">
        <p14:creationId xmlns:p14="http://schemas.microsoft.com/office/powerpoint/2010/main" val="258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904" y="44624"/>
            <a:ext cx="8424936" cy="720080"/>
          </a:xfrm>
        </p:spPr>
        <p:txBody>
          <a:bodyPr>
            <a:normAutofit/>
          </a:bodyPr>
          <a:lstStyle/>
          <a:p>
            <a:r>
              <a:rPr lang="da-DK" sz="3200" i="1" dirty="0">
                <a:solidFill>
                  <a:schemeClr val="tx2"/>
                </a:solidFill>
              </a:rPr>
              <a:t>t</a:t>
            </a:r>
            <a:r>
              <a:rPr lang="da-DK" sz="3200" dirty="0">
                <a:solidFill>
                  <a:schemeClr val="tx2"/>
                </a:solidFill>
              </a:rPr>
              <a:t>-fordelingen</a:t>
            </a:r>
            <a:endParaRPr lang="da-DK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18</a:t>
            </a:fld>
            <a:endParaRPr lang="da-DK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95536" y="836712"/>
            <a:ext cx="8543304" cy="5472608"/>
          </a:xfrm>
        </p:spPr>
        <p:txBody>
          <a:bodyPr/>
          <a:lstStyle/>
          <a:p>
            <a:pPr marL="0" indent="0">
              <a:buNone/>
            </a:pPr>
            <a:r>
              <a:rPr lang="da-DK" sz="2000" i="1" dirty="0" smtClean="0"/>
              <a:t>t</a:t>
            </a:r>
            <a:r>
              <a:rPr lang="da-DK" sz="2000" dirty="0" smtClean="0"/>
              <a:t>-fordelingen ligner standard normalfordelingen </a:t>
            </a:r>
            <a:r>
              <a:rPr lang="da-DK" sz="2000" i="1" dirty="0" smtClean="0"/>
              <a:t>Z</a:t>
            </a:r>
            <a:r>
              <a:rPr lang="da-DK" sz="2000" dirty="0" smtClean="0"/>
              <a:t>, men med mere spredning, </a:t>
            </a:r>
          </a:p>
          <a:p>
            <a:pPr marL="0" indent="0">
              <a:buNone/>
            </a:pPr>
            <a:r>
              <a:rPr lang="da-DK" sz="2000" dirty="0" err="1" smtClean="0"/>
              <a:t>d.v.s</a:t>
            </a:r>
            <a:r>
              <a:rPr lang="da-DK" sz="2000" dirty="0" smtClean="0"/>
              <a:t>. ‘tungere’ haler</a:t>
            </a:r>
          </a:p>
          <a:p>
            <a:pPr marL="0" indent="0">
              <a:buNone/>
            </a:pPr>
            <a:endParaRPr lang="da-DK" sz="2000" dirty="0" smtClean="0"/>
          </a:p>
          <a:p>
            <a:pPr marL="0" indent="0">
              <a:buNone/>
            </a:pPr>
            <a:r>
              <a:rPr lang="da-DK" sz="2000" dirty="0" smtClean="0"/>
              <a:t>Jo flere frihedsgrader (</a:t>
            </a:r>
            <a:r>
              <a:rPr lang="da-DK" sz="2000" dirty="0" err="1" smtClean="0"/>
              <a:t>df</a:t>
            </a:r>
            <a:r>
              <a:rPr lang="da-DK" sz="2000" dirty="0" smtClean="0"/>
              <a:t>), jo mindre spredning har</a:t>
            </a:r>
            <a:r>
              <a:rPr lang="da-DK" sz="2000" i="1" dirty="0" smtClean="0"/>
              <a:t> t</a:t>
            </a:r>
            <a:r>
              <a:rPr lang="da-DK" sz="2000" dirty="0" smtClean="0"/>
              <a:t>, og dermed jo tættere på </a:t>
            </a:r>
            <a:r>
              <a:rPr lang="da-DK" sz="2000" i="1" dirty="0" smtClean="0"/>
              <a:t>Z</a:t>
            </a:r>
            <a:r>
              <a:rPr lang="da-DK" sz="2000" dirty="0" smtClean="0"/>
              <a:t>, standard normalfordelingen</a:t>
            </a:r>
            <a:endParaRPr lang="da-DK" sz="20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852936"/>
            <a:ext cx="6840760" cy="3343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179512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– AU</a:t>
            </a:r>
          </a:p>
        </p:txBody>
      </p:sp>
    </p:spTree>
    <p:extLst>
      <p:ext uri="{BB962C8B-B14F-4D97-AF65-F5344CB8AC3E}">
        <p14:creationId xmlns:p14="http://schemas.microsoft.com/office/powerpoint/2010/main" val="4202822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904" y="44624"/>
            <a:ext cx="8424936" cy="922114"/>
          </a:xfrm>
        </p:spPr>
        <p:txBody>
          <a:bodyPr>
            <a:normAutofit/>
          </a:bodyPr>
          <a:lstStyle/>
          <a:p>
            <a:r>
              <a:rPr lang="da-DK" sz="3200" dirty="0"/>
              <a:t>Frihedsgrader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19</a:t>
            </a:fld>
            <a:endParaRPr lang="da-D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052736"/>
                <a:ext cx="8676456" cy="5400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a-DK" sz="2200" dirty="0" smtClean="0">
                    <a:solidFill>
                      <a:schemeClr val="tx2"/>
                    </a:solidFill>
                  </a:rPr>
                  <a:t>Frihedsgrader </a:t>
                </a:r>
                <a:r>
                  <a:rPr lang="da-DK" sz="2200" dirty="0" smtClean="0"/>
                  <a:t>(</a:t>
                </a:r>
                <a:r>
                  <a:rPr lang="da-DK" sz="2200" dirty="0" err="1" smtClean="0">
                    <a:solidFill>
                      <a:schemeClr val="tx2"/>
                    </a:solidFill>
                  </a:rPr>
                  <a:t>degrees</a:t>
                </a:r>
                <a:r>
                  <a:rPr lang="da-DK" sz="2200" dirty="0" smtClean="0">
                    <a:solidFill>
                      <a:schemeClr val="tx2"/>
                    </a:solidFill>
                  </a:rPr>
                  <a:t> of </a:t>
                </a:r>
                <a:r>
                  <a:rPr lang="da-DK" sz="2200" dirty="0" err="1" smtClean="0">
                    <a:solidFill>
                      <a:schemeClr val="tx2"/>
                    </a:solidFill>
                  </a:rPr>
                  <a:t>fredom</a:t>
                </a:r>
                <a:r>
                  <a:rPr lang="da-DK" sz="2200" dirty="0" smtClean="0">
                    <a:solidFill>
                      <a:schemeClr val="tx2"/>
                    </a:solidFill>
                  </a:rPr>
                  <a:t>, </a:t>
                </a:r>
                <a:r>
                  <a:rPr lang="da-DK" sz="2200" dirty="0" err="1" smtClean="0">
                    <a:solidFill>
                      <a:schemeClr val="tx2"/>
                    </a:solidFill>
                  </a:rPr>
                  <a:t>df</a:t>
                </a:r>
                <a:r>
                  <a:rPr lang="da-DK" sz="2200" dirty="0" smtClean="0"/>
                  <a:t>) er et mål for hvor meget variabilitet, der er i vores estimering</a:t>
                </a:r>
              </a:p>
              <a:p>
                <a:pPr marL="0" indent="0">
                  <a:buNone/>
                </a:pPr>
                <a:endParaRPr lang="da-DK" sz="2200" dirty="0" smtClean="0"/>
              </a:p>
              <a:p>
                <a:pPr marL="0" indent="0">
                  <a:buNone/>
                </a:pPr>
                <a:endParaRPr lang="da-DK" sz="2200" dirty="0" smtClean="0"/>
              </a:p>
              <a:p>
                <a:pPr marL="0" indent="0" defTabSz="900113">
                  <a:buNone/>
                </a:pPr>
                <a:r>
                  <a:rPr lang="da-DK" sz="2200" dirty="0" smtClean="0"/>
                  <a:t>Frihedsgrader er defineret som: </a:t>
                </a:r>
              </a:p>
              <a:p>
                <a:pPr marL="0" indent="0" defTabSz="900113">
                  <a:buNone/>
                </a:pPr>
                <a:r>
                  <a:rPr lang="da-DK" sz="2200" dirty="0" smtClean="0"/>
                  <a:t/>
                </a:r>
                <a:br>
                  <a:rPr lang="da-DK" sz="2200" dirty="0" smtClean="0"/>
                </a:br>
                <a:r>
                  <a:rPr lang="da-DK" sz="2200" dirty="0"/>
                  <a:t>a</a:t>
                </a:r>
                <a:r>
                  <a:rPr lang="da-DK" sz="2200" dirty="0" smtClean="0"/>
                  <a:t>ntal frihedsgrader = </a:t>
                </a:r>
                <a:r>
                  <a:rPr lang="da-DK" sz="2200" dirty="0"/>
                  <a:t>a</a:t>
                </a:r>
                <a:r>
                  <a:rPr lang="da-DK" sz="2200" dirty="0" smtClean="0"/>
                  <a:t>ntal observationer  – antal parametre der estimeres</a:t>
                </a:r>
                <a:br>
                  <a:rPr lang="da-DK" sz="2200" dirty="0" smtClean="0"/>
                </a:br>
                <a:endParaRPr lang="da-DK" sz="2200" dirty="0" smtClean="0"/>
              </a:p>
              <a:p>
                <a:pPr marL="0" indent="0" defTabSz="900113">
                  <a:buNone/>
                </a:pPr>
                <a:endParaRPr lang="da-DK" sz="2200" dirty="0" smtClean="0"/>
              </a:p>
              <a:p>
                <a:pPr marL="0" indent="0">
                  <a:buNone/>
                </a:pPr>
                <a:r>
                  <a:rPr lang="da-DK" sz="2200" dirty="0" smtClean="0"/>
                  <a:t>Her estimeres der 1 parameter (stikprøve-standardafvigelsen </a:t>
                </a:r>
                <a14:m>
                  <m:oMath xmlns:m="http://schemas.openxmlformats.org/officeDocument/2006/math">
                    <m:r>
                      <a:rPr lang="da-DK" sz="2200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da-DK" sz="2200" dirty="0" smtClean="0"/>
                  <a:t>), så </a:t>
                </a:r>
                <a:br>
                  <a:rPr lang="da-DK" sz="2200" dirty="0" smtClean="0"/>
                </a:br>
                <a:endParaRPr lang="da-DK" sz="2200" dirty="0"/>
              </a:p>
              <a:p>
                <a:pPr marL="0" indent="0">
                  <a:buNone/>
                </a:pPr>
                <a:r>
                  <a:rPr lang="da-DK" sz="2200" dirty="0" smtClean="0"/>
                  <a:t>antal frihedsgrader = </a:t>
                </a:r>
                <a14:m>
                  <m:oMath xmlns:m="http://schemas.openxmlformats.org/officeDocument/2006/math">
                    <m:r>
                      <a:rPr lang="da-DK" sz="2200" b="0" i="1" smtClean="0">
                        <a:latin typeface="Cambria Math"/>
                      </a:rPr>
                      <m:t>𝑛</m:t>
                    </m:r>
                    <m:r>
                      <a:rPr lang="da-DK" sz="2200" b="0" i="1" smtClean="0">
                        <a:latin typeface="Cambria Math"/>
                      </a:rPr>
                      <m:t>−1</m:t>
                    </m:r>
                  </m:oMath>
                </a14:m>
                <a:endParaRPr lang="da-DK" sz="2200" dirty="0"/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052736"/>
                <a:ext cx="8676456" cy="5400600"/>
              </a:xfrm>
              <a:blipFill>
                <a:blip r:embed="rId3"/>
                <a:stretch>
                  <a:fillRect l="-914" t="-790" r="-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179512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– AU</a:t>
            </a:r>
          </a:p>
        </p:txBody>
      </p:sp>
    </p:spTree>
    <p:extLst>
      <p:ext uri="{BB962C8B-B14F-4D97-AF65-F5344CB8AC3E}">
        <p14:creationId xmlns:p14="http://schemas.microsoft.com/office/powerpoint/2010/main" val="1829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904" y="44624"/>
            <a:ext cx="8424936" cy="922114"/>
          </a:xfrm>
        </p:spPr>
        <p:txBody>
          <a:bodyPr>
            <a:normAutofit/>
          </a:bodyPr>
          <a:lstStyle/>
          <a:p>
            <a:endParaRPr lang="da-DK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2</a:t>
            </a:fld>
            <a:endParaRPr lang="da-DK" dirty="0"/>
          </a:p>
        </p:txBody>
      </p:sp>
      <p:sp>
        <p:nvSpPr>
          <p:cNvPr id="3" name="Tekstfelt 2"/>
          <p:cNvSpPr txBox="1"/>
          <p:nvPr/>
        </p:nvSpPr>
        <p:spPr>
          <a:xfrm flipH="1">
            <a:off x="971600" y="2564904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Repetition fra sidst?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rbindelse 4">
            <a:hlinkClick r:id="rId3" action="ppaction://hlinksldjump"/>
          </p:cNvPr>
          <p:cNvSpPr/>
          <p:nvPr/>
        </p:nvSpPr>
        <p:spPr>
          <a:xfrm>
            <a:off x="8342705" y="6119585"/>
            <a:ext cx="189735" cy="189735"/>
          </a:xfrm>
          <a:prstGeom prst="flowChartConnector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179512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– AU</a:t>
            </a:r>
          </a:p>
        </p:txBody>
      </p:sp>
    </p:spTree>
    <p:extLst>
      <p:ext uri="{BB962C8B-B14F-4D97-AF65-F5344CB8AC3E}">
        <p14:creationId xmlns:p14="http://schemas.microsoft.com/office/powerpoint/2010/main" val="52595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44624"/>
            <a:ext cx="8928992" cy="648072"/>
          </a:xfrm>
        </p:spPr>
        <p:txBody>
          <a:bodyPr>
            <a:normAutofit/>
          </a:bodyPr>
          <a:lstStyle/>
          <a:p>
            <a:pPr algn="l"/>
            <a:r>
              <a:rPr lang="da-DK" sz="3000" dirty="0"/>
              <a:t>Eks. 3.18 med estimering af </a:t>
            </a:r>
            <a:r>
              <a:rPr lang="da-DK" sz="3000" i="1" dirty="0"/>
              <a:t>s </a:t>
            </a:r>
            <a:r>
              <a:rPr lang="da-DK" sz="3000" dirty="0"/>
              <a:t>(ikke i bogen)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20</a:t>
            </a:fld>
            <a:endParaRPr lang="da-D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836712"/>
                <a:ext cx="8687320" cy="568863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a-DK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000" b="0" i="1" smtClean="0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da-DK" sz="20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a-DK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sz="2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da-DK" sz="2000" b="0" i="1" smtClean="0">
                            <a:latin typeface="Cambria Math"/>
                          </a:rPr>
                          <m:t>23</m:t>
                        </m:r>
                      </m:den>
                    </m:f>
                    <m:r>
                      <a:rPr lang="da-DK" sz="2000" b="0" i="1" smtClean="0">
                        <a:latin typeface="Cambria Math"/>
                        <a:ea typeface="Cambria Math"/>
                      </a:rPr>
                      <m:t>∙74330=3231.7</m:t>
                    </m:r>
                  </m:oMath>
                </a14:m>
                <a:r>
                  <a:rPr lang="da-DK" dirty="0" smtClean="0"/>
                  <a:t> </a:t>
                </a:r>
                <a:br>
                  <a:rPr lang="da-DK" dirty="0" smtClean="0"/>
                </a:br>
                <a:r>
                  <a:rPr lang="da-DK" sz="600" dirty="0" smtClean="0"/>
                  <a:t> </a:t>
                </a:r>
                <a:r>
                  <a:rPr lang="da-DK" dirty="0" smtClean="0"/>
                  <a:t/>
                </a:r>
                <a:br>
                  <a:rPr lang="da-DK" dirty="0" smtClean="0"/>
                </a:br>
                <a:r>
                  <a:rPr lang="da-DK" sz="1600" dirty="0" smtClean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a-DK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2000" i="1"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da-DK" sz="20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da-DK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a-DK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sz="2000" i="1">
                              <a:latin typeface="Cambria Math"/>
                            </a:rPr>
                            <m:t>𝑛</m:t>
                          </m:r>
                          <m:nary>
                            <m:naryPr>
                              <m:chr m:val="∑"/>
                              <m:ctrlPr>
                                <a:rPr lang="da-DK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a-DK" sz="20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da-DK" sz="20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a-DK" sz="2000" i="1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da-DK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da-DK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20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da-DK" sz="20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da-DK" sz="20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da-DK" sz="2000" i="1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a-DK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a-DK" sz="2000" i="1">
                                      <a:latin typeface="Cambria Math"/>
                                    </a:rPr>
                                    <m:t>(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da-DK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da-DK" sz="2000" i="1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da-DK" sz="2000" i="1">
                                          <a:latin typeface="Cambria Math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da-DK" sz="2000" i="1">
                                          <a:latin typeface="Cambria Math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da-DK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a-DK" sz="2000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da-DK" sz="20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  <m:r>
                                    <a:rPr lang="da-DK" sz="2000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da-DK" sz="20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da-DK" sz="2000" i="1">
                              <a:latin typeface="Cambria Math"/>
                            </a:rPr>
                            <m:t>𝑛</m:t>
                          </m:r>
                          <m:r>
                            <a:rPr lang="da-DK" sz="2000" i="1">
                              <a:latin typeface="Cambria Math"/>
                            </a:rPr>
                            <m:t>(</m:t>
                          </m:r>
                          <m:r>
                            <a:rPr lang="da-DK" sz="2000" i="1">
                              <a:latin typeface="Cambria Math"/>
                            </a:rPr>
                            <m:t>𝑛</m:t>
                          </m:r>
                          <m:r>
                            <a:rPr lang="da-DK" sz="2000" i="1">
                              <a:latin typeface="Cambria Math"/>
                            </a:rPr>
                            <m:t>−1)</m:t>
                          </m:r>
                        </m:den>
                      </m:f>
                      <m:r>
                        <a:rPr lang="da-DK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a-DK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sz="2000" i="1">
                              <a:latin typeface="Cambria Math"/>
                            </a:rPr>
                            <m:t>23</m:t>
                          </m:r>
                          <m:r>
                            <a:rPr lang="da-DK" sz="2000" i="1">
                              <a:latin typeface="Cambria Math"/>
                              <a:ea typeface="Cambria Math"/>
                            </a:rPr>
                            <m:t>∙240267500−</m:t>
                          </m:r>
                          <m:sSup>
                            <m:sSupPr>
                              <m:ctrlPr>
                                <a:rPr lang="da-DK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da-DK" sz="2000" i="1">
                                  <a:latin typeface="Cambria Math"/>
                                  <a:ea typeface="Cambria Math"/>
                                </a:rPr>
                                <m:t>(74330)</m:t>
                              </m:r>
                            </m:e>
                            <m:sup>
                              <m:r>
                                <a:rPr lang="da-DK" sz="20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da-DK" sz="2000" i="1">
                              <a:latin typeface="Cambria Math"/>
                            </a:rPr>
                            <m:t>23</m:t>
                          </m:r>
                          <m:r>
                            <a:rPr lang="da-DK" sz="2000" i="1">
                              <a:latin typeface="Cambria Math"/>
                              <a:ea typeface="Cambria Math"/>
                            </a:rPr>
                            <m:t>∙22</m:t>
                          </m:r>
                        </m:den>
                      </m:f>
                    </m:oMath>
                  </m:oMathPara>
                </a14:m>
                <a:r>
                  <a:rPr lang="da-DK" dirty="0" smtClean="0"/>
                  <a:t/>
                </a:r>
                <a:br>
                  <a:rPr lang="da-DK" dirty="0" smtClean="0"/>
                </a:br>
                <a:r>
                  <a:rPr lang="da-DK" dirty="0" smtClean="0"/>
                  <a:t> 	</a:t>
                </a:r>
                <a14:m>
                  <m:oMath xmlns:m="http://schemas.openxmlformats.org/officeDocument/2006/math">
                    <m:r>
                      <a:rPr lang="da-DK" sz="2000" b="0" i="1" smtClean="0">
                        <a:latin typeface="Cambria Math"/>
                      </a:rPr>
                      <m:t>=2378.7</m:t>
                    </m:r>
                  </m:oMath>
                </a14:m>
                <a:r>
                  <a:rPr lang="da-DK" dirty="0" smtClean="0"/>
                  <a:t> </a:t>
                </a:r>
                <a:br>
                  <a:rPr lang="da-DK" dirty="0" smtClean="0"/>
                </a:br>
                <a:r>
                  <a:rPr lang="da-DK" sz="1600" dirty="0" smtClean="0"/>
                  <a:t> </a:t>
                </a:r>
                <a:endParaRPr lang="da-DK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a-DK" sz="2000" b="0" i="1" smtClean="0">
                          <a:latin typeface="Cambria Math"/>
                        </a:rPr>
                        <m:t>𝑠</m:t>
                      </m:r>
                      <m:r>
                        <a:rPr lang="da-DK" sz="20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da-DK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da-DK" sz="2000" i="1">
                              <a:latin typeface="Cambria Math"/>
                            </a:rPr>
                            <m:t>2378,7</m:t>
                          </m:r>
                        </m:e>
                      </m:rad>
                      <m:r>
                        <a:rPr lang="da-DK" sz="2000" b="0" i="1" smtClean="0">
                          <a:latin typeface="Cambria Math"/>
                        </a:rPr>
                        <m:t>=48.8</m:t>
                      </m:r>
                    </m:oMath>
                  </m:oMathPara>
                </a14:m>
                <a:endParaRPr lang="da-DK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a-DK" sz="2000" b="0" i="1" smtClean="0">
                          <a:latin typeface="Cambria Math"/>
                        </a:rPr>
                        <m:t>𝑡</m:t>
                      </m:r>
                      <m:r>
                        <a:rPr lang="da-DK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a-DK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da-DK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a-DK" sz="2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  <m:r>
                            <a:rPr lang="da-DK" sz="20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da-DK" sz="2000" b="0" i="1" smtClean="0">
                              <a:latin typeface="Cambria Math"/>
                              <a:ea typeface="Cambria Math"/>
                            </a:rPr>
                            <m:t>𝜇</m:t>
                          </m:r>
                        </m:num>
                        <m:den>
                          <m:f>
                            <m:fPr>
                              <m:type m:val="skw"/>
                              <m:ctrlPr>
                                <a:rPr lang="da-DK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a-DK" sz="2000" b="0" i="1" smtClean="0">
                                  <a:latin typeface="Cambria Math"/>
                                </a:rPr>
                                <m:t>𝑠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da-DK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da-DK" sz="2000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den>
                      </m:f>
                      <m:r>
                        <a:rPr lang="da-DK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a-DK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sz="2000" i="1">
                              <a:latin typeface="Cambria Math"/>
                            </a:rPr>
                            <m:t>3232−3200</m:t>
                          </m:r>
                        </m:num>
                        <m:den>
                          <m:f>
                            <m:fPr>
                              <m:type m:val="skw"/>
                              <m:ctrlPr>
                                <a:rPr lang="da-DK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a-DK" sz="2000" i="1">
                                  <a:latin typeface="Cambria Math"/>
                                </a:rPr>
                                <m:t>48.8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da-DK" sz="20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da-DK" sz="2000" i="1">
                                      <a:latin typeface="Cambria Math"/>
                                    </a:rPr>
                                    <m:t>23</m:t>
                                  </m:r>
                                </m:e>
                              </m:rad>
                            </m:den>
                          </m:f>
                        </m:den>
                      </m:f>
                      <m:r>
                        <a:rPr lang="da-DK" sz="2000" i="1">
                          <a:latin typeface="Cambria Math"/>
                        </a:rPr>
                        <m:t>=3.145</m:t>
                      </m:r>
                    </m:oMath>
                  </m:oMathPara>
                </a14:m>
                <a:r>
                  <a:rPr lang="da-DK" dirty="0" smtClean="0"/>
                  <a:t/>
                </a:r>
                <a:br>
                  <a:rPr lang="da-DK" dirty="0" smtClean="0"/>
                </a:br>
                <a:r>
                  <a:rPr lang="da-DK" dirty="0" smtClean="0"/>
                  <a:t>   </a:t>
                </a:r>
                <a:r>
                  <a:rPr lang="da-DK" sz="1600" dirty="0" smtClean="0"/>
                  <a:t> </a:t>
                </a:r>
                <a:endParaRPr lang="da-D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a-DK" sz="20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da-DK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20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da-DK" sz="2000" b="0" i="1" smtClean="0">
                              <a:latin typeface="Cambria Math"/>
                            </a:rPr>
                            <m:t>&gt;3.145</m:t>
                          </m:r>
                        </m:e>
                      </m:d>
                      <m:r>
                        <a:rPr lang="da-DK" sz="2000" b="0" i="1" smtClean="0">
                          <a:latin typeface="Cambria Math"/>
                        </a:rPr>
                        <m:t>=1−</m:t>
                      </m:r>
                      <m:r>
                        <a:rPr lang="da-DK" sz="20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da-DK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20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da-DK" sz="2000" b="0" i="1" smtClean="0">
                              <a:latin typeface="Cambria Math"/>
                              <a:ea typeface="Cambria Math"/>
                            </a:rPr>
                            <m:t>≤</m:t>
                          </m:r>
                          <m:r>
                            <a:rPr lang="da-DK" sz="2000" b="0" i="1" smtClean="0">
                              <a:latin typeface="Cambria Math"/>
                            </a:rPr>
                            <m:t>3.145</m:t>
                          </m:r>
                        </m:e>
                      </m:d>
                      <m:r>
                        <a:rPr lang="da-DK" sz="2000" b="0" i="1" smtClean="0">
                          <a:latin typeface="Cambria Math"/>
                        </a:rPr>
                        <m:t>=1−0.9976=0.0024</m:t>
                      </m:r>
                    </m:oMath>
                  </m:oMathPara>
                </a14:m>
                <a:endParaRPr lang="da-DK" sz="2000" dirty="0"/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836712"/>
                <a:ext cx="8687320" cy="568863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 descr="http://upload.wikimedia.org/wikipedia/commons/d/d7/Wafer_2_Zoll_bis_8_Zoll_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6184" y="151468"/>
            <a:ext cx="1744664" cy="13790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Billed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5705" y="1819415"/>
            <a:ext cx="2027992" cy="4409294"/>
          </a:xfrm>
          <a:prstGeom prst="rect">
            <a:avLst/>
          </a:prstGeom>
        </p:spPr>
      </p:pic>
      <p:sp>
        <p:nvSpPr>
          <p:cNvPr id="3" name="Ellipse 2">
            <a:hlinkClick r:id="rId6" action="ppaction://hlinksldjump"/>
          </p:cNvPr>
          <p:cNvSpPr/>
          <p:nvPr/>
        </p:nvSpPr>
        <p:spPr>
          <a:xfrm>
            <a:off x="7266184" y="6373053"/>
            <a:ext cx="313184" cy="30458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179512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– AU</a:t>
            </a:r>
          </a:p>
        </p:txBody>
      </p:sp>
    </p:spTree>
    <p:extLst>
      <p:ext uri="{BB962C8B-B14F-4D97-AF65-F5344CB8AC3E}">
        <p14:creationId xmlns:p14="http://schemas.microsoft.com/office/powerpoint/2010/main" val="597488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672" y="549336"/>
            <a:ext cx="4159824" cy="6192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4624"/>
            <a:ext cx="8759328" cy="922114"/>
          </a:xfrm>
        </p:spPr>
        <p:txBody>
          <a:bodyPr>
            <a:normAutofit/>
          </a:bodyPr>
          <a:lstStyle/>
          <a:p>
            <a:pPr algn="l"/>
            <a:r>
              <a:rPr lang="da-DK" sz="3200" i="1" dirty="0" smtClean="0">
                <a:solidFill>
                  <a:schemeClr val="tx2"/>
                </a:solidFill>
              </a:rPr>
              <a:t>		t</a:t>
            </a:r>
            <a:r>
              <a:rPr lang="da-DK" sz="3200" dirty="0" smtClean="0">
                <a:solidFill>
                  <a:schemeClr val="tx2"/>
                </a:solidFill>
              </a:rPr>
              <a:t>-fordelingen</a:t>
            </a:r>
            <a:endParaRPr lang="da-DK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21</a:t>
            </a:fld>
            <a:endParaRPr lang="da-D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0928" y="1268760"/>
                <a:ext cx="9036496" cy="508405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da-DK" sz="2200" dirty="0" smtClean="0"/>
              </a:p>
              <a:p>
                <a:pPr marL="0" indent="0">
                  <a:buNone/>
                </a:pPr>
                <a:endParaRPr lang="da-DK" sz="2200" dirty="0"/>
              </a:p>
              <a:p>
                <a:pPr marL="0" indent="0">
                  <a:buNone/>
                </a:pPr>
                <a:endParaRPr lang="da-DK" sz="2200" dirty="0" smtClean="0"/>
              </a:p>
              <a:p>
                <a:pPr marL="0" indent="0">
                  <a:buNone/>
                </a:pPr>
                <a:r>
                  <a:rPr lang="da-DK" sz="2100" dirty="0" smtClean="0"/>
                  <a:t>Sandsynlighedstabel for </a:t>
                </a:r>
                <a:r>
                  <a:rPr lang="da-DK" sz="2100" i="1" dirty="0" smtClean="0"/>
                  <a:t>t</a:t>
                </a:r>
                <a:r>
                  <a:rPr lang="da-DK" sz="2100" dirty="0" smtClean="0"/>
                  <a:t>-fordelingen </a:t>
                </a:r>
              </a:p>
              <a:p>
                <a:pPr marL="0" indent="0">
                  <a:buNone/>
                </a:pPr>
                <a:r>
                  <a:rPr lang="da-DK" sz="2100" dirty="0" smtClean="0"/>
                  <a:t>findes i appendiks, tabel 2</a:t>
                </a:r>
              </a:p>
              <a:p>
                <a:pPr marL="0" indent="0">
                  <a:buNone/>
                </a:pPr>
                <a:endParaRPr lang="da-DK" sz="2100" dirty="0" smtClean="0"/>
              </a:p>
              <a:p>
                <a:pPr marL="0" indent="0">
                  <a:buNone/>
                </a:pPr>
                <a:r>
                  <a:rPr lang="da-DK" sz="2100" dirty="0"/>
                  <a:t>E</a:t>
                </a:r>
                <a:r>
                  <a:rPr lang="da-DK" sz="2100" dirty="0" smtClean="0"/>
                  <a:t>n stikprøve på 23 observationer </a:t>
                </a:r>
              </a:p>
              <a:p>
                <a:pPr marL="0" indent="0">
                  <a:buNone/>
                </a:pPr>
                <a:r>
                  <a:rPr lang="da-DK" sz="2100" dirty="0" smtClean="0"/>
                  <a:t>har 22 frihedsgrader (</a:t>
                </a:r>
                <a:r>
                  <a:rPr lang="da-DK" sz="2100" dirty="0" err="1" smtClean="0"/>
                  <a:t>df</a:t>
                </a:r>
                <a:r>
                  <a:rPr lang="da-DK" sz="2100" dirty="0" smtClean="0"/>
                  <a:t>)</a:t>
                </a:r>
              </a:p>
              <a:p>
                <a:pPr marL="0" indent="0">
                  <a:buNone/>
                </a:pPr>
                <a:endParaRPr lang="da-DK" sz="21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a-DK" sz="2100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da-DK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100" b="0" i="1" smtClean="0">
                            <a:latin typeface="Cambria Math"/>
                          </a:rPr>
                          <m:t>𝑡</m:t>
                        </m:r>
                        <m:r>
                          <a:rPr lang="da-DK" sz="2100" b="0" i="1" smtClean="0">
                            <a:latin typeface="Cambria Math"/>
                            <a:ea typeface="Cambria Math"/>
                          </a:rPr>
                          <m:t>≤3.145</m:t>
                        </m:r>
                      </m:e>
                    </m:d>
                  </m:oMath>
                </a14:m>
                <a:r>
                  <a:rPr lang="da-DK" sz="2100" dirty="0" smtClean="0"/>
                  <a:t> ligger mellem 0.995 og 0.999, </a:t>
                </a:r>
              </a:p>
              <a:p>
                <a:pPr marL="0" indent="0">
                  <a:buNone/>
                </a:pPr>
                <a:r>
                  <a:rPr lang="da-DK" sz="2100" dirty="0" smtClean="0"/>
                  <a:t>da         </a:t>
                </a:r>
                <a14:m>
                  <m:oMath xmlns:m="http://schemas.openxmlformats.org/officeDocument/2006/math"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2.819</m:t>
                    </m:r>
                    <m:r>
                      <a:rPr lang="da-DK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da-DK" sz="2100" b="0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da-DK" sz="2100" b="0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=3.145&lt;3.505</m:t>
                    </m:r>
                  </m:oMath>
                </a14:m>
                <a:endParaRPr lang="da-DK" sz="2100" dirty="0" smtClean="0"/>
              </a:p>
              <a:p>
                <a:pPr marL="0" indent="0">
                  <a:buNone/>
                </a:pPr>
                <a:endParaRPr lang="da-DK" sz="2100" dirty="0" smtClean="0"/>
              </a:p>
              <a:p>
                <a:pPr marL="0" indent="0">
                  <a:buNone/>
                </a:pPr>
                <a:r>
                  <a:rPr lang="da-DK" sz="2100" dirty="0" smtClean="0"/>
                  <a:t>I </a:t>
                </a:r>
                <a:r>
                  <a:rPr lang="da-DK" sz="2100" dirty="0" err="1" smtClean="0"/>
                  <a:t>MatLab</a:t>
                </a:r>
                <a:r>
                  <a:rPr lang="da-DK" sz="2100" dirty="0" smtClean="0"/>
                  <a:t> kan værdien beregnes eksakt som</a:t>
                </a:r>
                <a:br>
                  <a:rPr lang="da-DK" sz="2100" dirty="0" smtClean="0"/>
                </a:br>
                <a:r>
                  <a:rPr lang="da-DK" sz="2100" dirty="0" err="1"/>
                  <a:t>tcdf</a:t>
                </a:r>
                <a:r>
                  <a:rPr lang="da-DK" sz="2100" dirty="0"/>
                  <a:t>(3.145</a:t>
                </a:r>
                <a:r>
                  <a:rPr lang="da-DK" sz="2100" dirty="0" smtClean="0"/>
                  <a:t>, 22) = 0.9976</a:t>
                </a:r>
                <a:endParaRPr lang="da-DK" sz="2100" dirty="0"/>
              </a:p>
              <a:p>
                <a:endParaRPr lang="da-DK" sz="2100" dirty="0"/>
              </a:p>
            </p:txBody>
          </p:sp>
        </mc:Choice>
        <mc:Fallback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928" y="1268760"/>
                <a:ext cx="9036496" cy="5084052"/>
              </a:xfrm>
              <a:blipFill>
                <a:blip r:embed="rId4"/>
                <a:stretch>
                  <a:fillRect l="-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5"/>
          <p:cNvSpPr/>
          <p:nvPr/>
        </p:nvSpPr>
        <p:spPr>
          <a:xfrm>
            <a:off x="4916874" y="4048700"/>
            <a:ext cx="4047614" cy="21602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0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9712" y="1161573"/>
            <a:ext cx="7055958" cy="12949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956"/>
          <a:stretch/>
        </p:blipFill>
        <p:spPr bwMode="auto">
          <a:xfrm>
            <a:off x="1979712" y="188639"/>
            <a:ext cx="7055960" cy="8449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179512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– AU</a:t>
            </a:r>
          </a:p>
        </p:txBody>
      </p:sp>
    </p:spTree>
    <p:extLst>
      <p:ext uri="{BB962C8B-B14F-4D97-AF65-F5344CB8AC3E}">
        <p14:creationId xmlns:p14="http://schemas.microsoft.com/office/powerpoint/2010/main" val="1152020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904" y="44624"/>
            <a:ext cx="8424936" cy="720080"/>
          </a:xfrm>
        </p:spPr>
        <p:txBody>
          <a:bodyPr>
            <a:normAutofit/>
          </a:bodyPr>
          <a:lstStyle/>
          <a:p>
            <a:pPr algn="l"/>
            <a:r>
              <a:rPr lang="da-DK" sz="3200" dirty="0" smtClean="0">
                <a:solidFill>
                  <a:schemeClr val="tx2"/>
                </a:solidFill>
              </a:rPr>
              <a:t>Eks. 3.18 		</a:t>
            </a:r>
            <a:r>
              <a:rPr lang="da-DK" sz="3200" i="1" dirty="0" smtClean="0">
                <a:solidFill>
                  <a:schemeClr val="tx2"/>
                </a:solidFill>
              </a:rPr>
              <a:t>t</a:t>
            </a:r>
            <a:r>
              <a:rPr lang="da-DK" sz="3200" dirty="0" smtClean="0">
                <a:solidFill>
                  <a:schemeClr val="tx2"/>
                </a:solidFill>
              </a:rPr>
              <a:t>-fordelingen</a:t>
            </a:r>
            <a:endParaRPr lang="da-DK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22</a:t>
            </a:fld>
            <a:endParaRPr lang="da-DK" dirty="0"/>
          </a:p>
        </p:txBody>
      </p:sp>
      <p:pic>
        <p:nvPicPr>
          <p:cNvPr id="7" name="Billed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413" y="1033462"/>
            <a:ext cx="8342511" cy="402837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2"/>
              <p:cNvSpPr txBox="1"/>
              <p:nvPr/>
            </p:nvSpPr>
            <p:spPr>
              <a:xfrm>
                <a:off x="184753" y="4959459"/>
                <a:ext cx="8959247" cy="10618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1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Konklusion</a:t>
                </a:r>
                <a:r>
                  <a:rPr lang="en-US" sz="2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br>
                  <a:rPr lang="en-US" sz="2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1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Hvis</a:t>
                </a:r>
                <a:r>
                  <a:rPr lang="en-US" sz="2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=3200</m:t>
                    </m:r>
                  </m:oMath>
                </a14:m>
                <a:r>
                  <a:rPr lang="en-GB" sz="2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GB" sz="21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så</a:t>
                </a:r>
                <a:r>
                  <a:rPr lang="en-GB" sz="2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1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vil</a:t>
                </a:r>
                <a:r>
                  <a:rPr lang="en-GB" sz="2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man kun </a:t>
                </a:r>
                <a:r>
                  <a:rPr lang="en-GB" sz="21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GB" sz="2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100" i="1" smtClean="0">
                        <a:latin typeface="Cambria Math" panose="02040503050406030204" pitchFamily="18" charset="0"/>
                      </a:rPr>
                      <m:t>0.24</m:t>
                    </m:r>
                  </m:oMath>
                </a14:m>
                <a:r>
                  <a:rPr lang="en-GB" sz="2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% </a:t>
                </a:r>
                <a:r>
                  <a:rPr lang="en-GB" sz="21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af</a:t>
                </a:r>
                <a:r>
                  <a:rPr lang="en-GB" sz="2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1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stikprøver</a:t>
                </a:r>
                <a:r>
                  <a:rPr lang="en-GB" sz="2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1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få</a:t>
                </a:r>
                <a:r>
                  <a:rPr lang="en-GB" sz="2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a-DK" sz="21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100" i="1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=3232</m:t>
                    </m:r>
                  </m:oMath>
                </a14:m>
                <a:r>
                  <a:rPr lang="en-GB" sz="2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1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eller</a:t>
                </a:r>
                <a:r>
                  <a:rPr lang="en-GB" sz="2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1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derover</a:t>
                </a:r>
                <a:r>
                  <a:rPr lang="en-GB" sz="2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br>
                  <a:rPr lang="en-GB" sz="2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GB" sz="21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Derfor</a:t>
                </a:r>
                <a:r>
                  <a:rPr lang="en-GB" sz="2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1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er</a:t>
                </a:r>
                <a:r>
                  <a:rPr lang="en-GB" sz="2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1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det</a:t>
                </a:r>
                <a:r>
                  <a:rPr lang="en-GB" sz="2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1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mest</a:t>
                </a:r>
                <a:r>
                  <a:rPr lang="en-GB" sz="2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1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sandsynligt</a:t>
                </a:r>
                <a:r>
                  <a:rPr lang="en-GB" sz="2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at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3200</m:t>
                    </m:r>
                  </m:oMath>
                </a14:m>
                <a:r>
                  <a:rPr lang="en-GB" sz="2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GB" sz="21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så</a:t>
                </a:r>
                <a:r>
                  <a:rPr lang="en-GB" sz="2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1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produktionen</a:t>
                </a:r>
                <a:r>
                  <a:rPr lang="en-GB" sz="2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1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bør</a:t>
                </a:r>
                <a:r>
                  <a:rPr lang="en-GB" sz="2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1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justeres</a:t>
                </a:r>
                <a:r>
                  <a:rPr lang="en-GB" sz="2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GB" sz="2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53" y="4959459"/>
                <a:ext cx="8959247" cy="1061829"/>
              </a:xfrm>
              <a:prstGeom prst="rect">
                <a:avLst/>
              </a:prstGeom>
              <a:blipFill>
                <a:blip r:embed="rId4"/>
                <a:stretch>
                  <a:fillRect l="-816" t="-4023"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179512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– AU</a:t>
            </a:r>
          </a:p>
        </p:txBody>
      </p:sp>
    </p:spTree>
    <p:extLst>
      <p:ext uri="{BB962C8B-B14F-4D97-AF65-F5344CB8AC3E}">
        <p14:creationId xmlns:p14="http://schemas.microsoft.com/office/powerpoint/2010/main" val="186610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904" y="44624"/>
            <a:ext cx="8424936" cy="792088"/>
          </a:xfrm>
        </p:spPr>
        <p:txBody>
          <a:bodyPr>
            <a:normAutofit/>
          </a:bodyPr>
          <a:lstStyle/>
          <a:p>
            <a:r>
              <a:rPr lang="da-DK" sz="3200" i="1" dirty="0"/>
              <a:t>t</a:t>
            </a:r>
            <a:r>
              <a:rPr lang="da-DK" sz="3200" dirty="0"/>
              <a:t>-fordelingen i </a:t>
            </a:r>
            <a:r>
              <a:rPr lang="da-DK" sz="3200" dirty="0" err="1"/>
              <a:t>MatLab</a:t>
            </a:r>
            <a:r>
              <a:rPr lang="da-DK" sz="32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23</a:t>
            </a:fld>
            <a:endParaRPr lang="da-D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836712"/>
                <a:ext cx="8927388" cy="540060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da-DK" sz="2200" b="1" dirty="0" smtClean="0">
                    <a:solidFill>
                      <a:schemeClr val="tx2"/>
                    </a:solidFill>
                  </a:rPr>
                  <a:t>tpdf()</a:t>
                </a:r>
                <a:r>
                  <a:rPr lang="da-DK" sz="2200" dirty="0" smtClean="0"/>
                  <a:t/>
                </a:r>
                <a:br>
                  <a:rPr lang="da-DK" sz="2200" dirty="0" smtClean="0"/>
                </a:br>
                <a:r>
                  <a:rPr lang="da-DK" sz="22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Tæthedsfunktionen</a:t>
                </a:r>
                <a:r>
                  <a:rPr lang="da-DK" sz="2200" dirty="0" smtClean="0"/>
                  <a:t> (kan bruges til at tegne fordelingen)</a:t>
                </a:r>
              </a:p>
              <a:p>
                <a:pPr marL="0" indent="0">
                  <a:buNone/>
                </a:pPr>
                <a:endParaRPr lang="da-DK" sz="2200" dirty="0" smtClean="0"/>
              </a:p>
              <a:p>
                <a:pPr marL="0" indent="0">
                  <a:buNone/>
                </a:pPr>
                <a:r>
                  <a:rPr lang="da-DK" sz="2200" b="1" dirty="0" err="1" smtClean="0">
                    <a:solidFill>
                      <a:schemeClr val="tx2"/>
                    </a:solidFill>
                  </a:rPr>
                  <a:t>tcdf</a:t>
                </a:r>
                <a:r>
                  <a:rPr lang="da-DK" sz="2200" b="1" dirty="0" smtClean="0">
                    <a:solidFill>
                      <a:schemeClr val="tx2"/>
                    </a:solidFill>
                  </a:rPr>
                  <a:t>()</a:t>
                </a:r>
                <a:r>
                  <a:rPr lang="da-DK" sz="2200" dirty="0" smtClean="0"/>
                  <a:t/>
                </a:r>
                <a:br>
                  <a:rPr lang="da-DK" sz="2200" dirty="0" smtClean="0"/>
                </a:br>
                <a:r>
                  <a:rPr lang="da-DK" sz="22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Kumuleret fordelingsfunktion </a:t>
                </a:r>
                <a:r>
                  <a:rPr lang="da-DK" sz="2200" dirty="0" smtClean="0"/>
                  <a:t>(bruges til at beregne sandsynligheder)</a:t>
                </a:r>
              </a:p>
              <a:p>
                <a:pPr marL="0" indent="0">
                  <a:buNone/>
                </a:pPr>
                <a:r>
                  <a:rPr lang="da-DK" sz="2200" dirty="0" smtClean="0"/>
                  <a:t/>
                </a:r>
                <a:br>
                  <a:rPr lang="da-DK" sz="2200" dirty="0" smtClean="0"/>
                </a:br>
                <a:r>
                  <a:rPr lang="da-DK" sz="2200" dirty="0" smtClean="0"/>
                  <a:t>F.eks. </a:t>
                </a:r>
                <a:r>
                  <a:rPr lang="da-DK" sz="2200" dirty="0" err="1" smtClean="0"/>
                  <a:t>tcdf</a:t>
                </a:r>
                <a:r>
                  <a:rPr lang="da-DK" sz="2200" dirty="0" smtClean="0"/>
                  <a:t>(1.5, 7) giver sandsynligheden for </a:t>
                </a:r>
                <a:r>
                  <a:rPr lang="da-DK" sz="2200" i="1" dirty="0" smtClean="0"/>
                  <a:t>t</a:t>
                </a:r>
                <a:r>
                  <a:rPr lang="da-DK" sz="2200" dirty="0" smtClean="0"/>
                  <a:t> er mindre end 1.5 med 7 frihedsgrader</a:t>
                </a:r>
              </a:p>
              <a:p>
                <a:pPr marL="0" indent="0">
                  <a:buNone/>
                </a:pPr>
                <a:endParaRPr lang="da-DK" sz="2200" dirty="0" smtClean="0"/>
              </a:p>
              <a:p>
                <a:pPr marL="0" indent="0">
                  <a:buNone/>
                </a:pPr>
                <a:r>
                  <a:rPr lang="da-DK" sz="2200" b="1" dirty="0" err="1" smtClean="0">
                    <a:solidFill>
                      <a:schemeClr val="tx2"/>
                    </a:solidFill>
                  </a:rPr>
                  <a:t>tinv</a:t>
                </a:r>
                <a:r>
                  <a:rPr lang="da-DK" sz="2200" b="1" dirty="0" smtClean="0">
                    <a:solidFill>
                      <a:schemeClr val="tx2"/>
                    </a:solidFill>
                  </a:rPr>
                  <a:t>()</a:t>
                </a:r>
                <a:r>
                  <a:rPr lang="da-DK" sz="2200" dirty="0" smtClean="0"/>
                  <a:t/>
                </a:r>
                <a:br>
                  <a:rPr lang="da-DK" sz="2200" dirty="0" smtClean="0"/>
                </a:br>
                <a:r>
                  <a:rPr lang="da-DK" sz="22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Den inverse funktion til fordelingsfunktionen </a:t>
                </a:r>
              </a:p>
              <a:p>
                <a:pPr marL="0" indent="0">
                  <a:buNone/>
                </a:pPr>
                <a:r>
                  <a:rPr lang="da-DK" sz="2200" dirty="0" smtClean="0"/>
                  <a:t>(bruges til at beregne den værdi af </a:t>
                </a:r>
                <a:r>
                  <a:rPr lang="da-DK" sz="2200" i="1" dirty="0" smtClean="0"/>
                  <a:t>t</a:t>
                </a:r>
                <a:r>
                  <a:rPr lang="da-DK" sz="2200" dirty="0" smtClean="0"/>
                  <a:t>, der svarer til en given sandsynlighed)</a:t>
                </a:r>
              </a:p>
              <a:p>
                <a:pPr marL="0" indent="0">
                  <a:buNone/>
                </a:pPr>
                <a:r>
                  <a:rPr lang="da-DK" sz="2200" dirty="0" smtClean="0"/>
                  <a:t/>
                </a:r>
                <a:br>
                  <a:rPr lang="da-DK" sz="2200" dirty="0" smtClean="0"/>
                </a:br>
                <a:r>
                  <a:rPr lang="da-DK" sz="2200" dirty="0" smtClean="0"/>
                  <a:t>F.eks. </a:t>
                </a:r>
                <a:r>
                  <a:rPr lang="da-DK" sz="2200" dirty="0" err="1" smtClean="0"/>
                  <a:t>tinv</a:t>
                </a:r>
                <a:r>
                  <a:rPr lang="da-DK" sz="2200" dirty="0" smtClean="0"/>
                  <a:t>(0.95, 7) giver den værdi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da-DK" sz="22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da-DK" sz="2200" b="0" i="0" smtClean="0">
                        <a:latin typeface="Cambria Math"/>
                      </a:rPr>
                      <m:t>, </m:t>
                    </m:r>
                    <m:r>
                      <m:rPr>
                        <m:nor/>
                      </m:rPr>
                      <a:rPr lang="da-DK" sz="2200" b="0" i="0" smtClean="0">
                        <a:latin typeface="Cambria Math"/>
                      </a:rPr>
                      <m:t>s</m:t>
                    </m:r>
                    <m:r>
                      <m:rPr>
                        <m:nor/>
                      </m:rPr>
                      <a:rPr lang="da-DK" sz="2200" b="0" i="0" smtClean="0">
                        <a:latin typeface="Cambria Math"/>
                      </a:rPr>
                      <m:t>å </m:t>
                    </m:r>
                    <m:r>
                      <m:rPr>
                        <m:nor/>
                      </m:rPr>
                      <a:rPr lang="da-DK" sz="2200" b="0" i="0" smtClean="0">
                        <a:latin typeface="Cambria Math"/>
                      </a:rPr>
                      <m:t>tcdf</m:t>
                    </m:r>
                    <m:r>
                      <m:rPr>
                        <m:nor/>
                      </m:rPr>
                      <a:rPr lang="da-DK" sz="2200" b="0" i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da-DK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da-DK" sz="22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da-DK" sz="2200" b="0" i="1" smtClean="0">
                        <a:latin typeface="Cambria Math"/>
                      </a:rPr>
                      <m:t>, 7)=0.95</m:t>
                    </m:r>
                  </m:oMath>
                </a14:m>
                <a:r>
                  <a:rPr lang="da-DK" sz="2200" dirty="0" smtClean="0"/>
                  <a:t>,    dvs. her 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da-DK" sz="22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=1,895</m:t>
                    </m:r>
                  </m:oMath>
                </a14:m>
                <a:endParaRPr lang="da-DK" sz="2200" dirty="0" smtClean="0"/>
              </a:p>
              <a:p>
                <a:pPr marL="0" indent="0">
                  <a:buNone/>
                </a:pPr>
                <a:endParaRPr lang="da-DK" sz="2200" dirty="0" smtClean="0"/>
              </a:p>
              <a:p>
                <a:pPr marL="0" indent="0">
                  <a:buNone/>
                </a:pPr>
                <a:r>
                  <a:rPr lang="da-DK" sz="2200" b="1" dirty="0" err="1" smtClean="0">
                    <a:solidFill>
                      <a:schemeClr val="tx2"/>
                    </a:solidFill>
                  </a:rPr>
                  <a:t>trnd</a:t>
                </a:r>
                <a:r>
                  <a:rPr lang="da-DK" sz="2200" b="1" dirty="0" smtClean="0">
                    <a:solidFill>
                      <a:schemeClr val="tx2"/>
                    </a:solidFill>
                  </a:rPr>
                  <a:t>()</a:t>
                </a:r>
                <a:r>
                  <a:rPr lang="da-DK" sz="2200" dirty="0" smtClean="0"/>
                  <a:t/>
                </a:r>
                <a:br>
                  <a:rPr lang="da-DK" sz="2200" dirty="0" smtClean="0"/>
                </a:br>
                <a:r>
                  <a:rPr lang="da-DK" sz="22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Funktion til generering af tilfældige tal fra </a:t>
                </a:r>
                <a:r>
                  <a:rPr lang="da-DK" sz="2200" i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t</a:t>
                </a:r>
                <a:r>
                  <a:rPr lang="da-DK" sz="22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-fordelingen </a:t>
                </a:r>
              </a:p>
              <a:p>
                <a:pPr marL="0" indent="0">
                  <a:buNone/>
                </a:pPr>
                <a:r>
                  <a:rPr lang="da-DK" sz="2200" dirty="0" smtClean="0"/>
                  <a:t>(bruges til at simulere en tilfældig stikprøvetagning)</a:t>
                </a:r>
                <a:br>
                  <a:rPr lang="da-DK" sz="2200" dirty="0" smtClean="0"/>
                </a:br>
                <a:endParaRPr lang="da-DK" sz="2200" dirty="0"/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836712"/>
                <a:ext cx="8927388" cy="5400600"/>
              </a:xfrm>
              <a:blipFill>
                <a:blip r:embed="rId3"/>
                <a:stretch>
                  <a:fillRect l="-751" t="-1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179512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– AU</a:t>
            </a:r>
          </a:p>
        </p:txBody>
      </p:sp>
    </p:spTree>
    <p:extLst>
      <p:ext uri="{BB962C8B-B14F-4D97-AF65-F5344CB8AC3E}">
        <p14:creationId xmlns:p14="http://schemas.microsoft.com/office/powerpoint/2010/main" val="373977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904" y="-99392"/>
            <a:ext cx="8424936" cy="922114"/>
          </a:xfrm>
        </p:spPr>
        <p:txBody>
          <a:bodyPr>
            <a:normAutofit/>
          </a:bodyPr>
          <a:lstStyle/>
          <a:p>
            <a:r>
              <a:rPr lang="da-DK" sz="3200" dirty="0"/>
              <a:t>Eksempel 3.21 s. 148-150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24</a:t>
            </a:fld>
            <a:endParaRPr lang="da-D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/>
              <p:cNvSpPr txBox="1">
                <a:spLocks/>
              </p:cNvSpPr>
              <p:nvPr/>
            </p:nvSpPr>
            <p:spPr bwMode="auto">
              <a:xfrm>
                <a:off x="286838" y="710330"/>
                <a:ext cx="8687320" cy="56886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18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8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da-DK" sz="2200" dirty="0" smtClean="0"/>
                  <a:t>Masse på </a:t>
                </a:r>
                <a:r>
                  <a:rPr lang="da-DK" sz="2200" dirty="0"/>
                  <a:t>pakker med nominel 16 </a:t>
                </a:r>
                <a:r>
                  <a:rPr lang="da-DK" sz="2200" dirty="0" err="1"/>
                  <a:t>oz</a:t>
                </a:r>
                <a:r>
                  <a:rPr lang="da-DK" sz="2200" dirty="0"/>
                  <a:t>. Stikprøve på 20 pakker:</a:t>
                </a:r>
                <a:endParaRPr lang="da-DK" sz="2200" i="1" dirty="0" smtClean="0"/>
              </a:p>
              <a:p>
                <a:pPr marL="0" indent="0">
                  <a:buFont typeface="Arial" charset="0"/>
                  <a:buNone/>
                </a:pPr>
                <a:endParaRPr lang="da-DK" sz="22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charset="0"/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a-DK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000" i="1" smtClean="0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da-DK" sz="200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a-DK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sz="200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da-DK" sz="20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r>
                      <a:rPr lang="da-DK" sz="2000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da-DK" sz="2000" b="0" i="1" smtClean="0">
                        <a:latin typeface="Cambria Math" panose="02040503050406030204" pitchFamily="18" charset="0"/>
                        <a:ea typeface="Cambria Math"/>
                      </a:rPr>
                      <m:t>330.4</m:t>
                    </m:r>
                    <m:r>
                      <a:rPr lang="da-DK" sz="200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da-DK" sz="2000" b="0" i="1" smtClean="0">
                        <a:latin typeface="Cambria Math" panose="02040503050406030204" pitchFamily="18" charset="0"/>
                        <a:ea typeface="Cambria Math"/>
                      </a:rPr>
                      <m:t>16.52</m:t>
                    </m:r>
                  </m:oMath>
                </a14:m>
                <a:r>
                  <a:rPr lang="da-DK" dirty="0" smtClean="0"/>
                  <a:t> </a:t>
                </a:r>
                <a:br>
                  <a:rPr lang="da-DK" dirty="0" smtClean="0"/>
                </a:br>
                <a:r>
                  <a:rPr lang="da-DK" sz="600" dirty="0" smtClean="0"/>
                  <a:t> </a:t>
                </a:r>
                <a:r>
                  <a:rPr lang="da-DK" dirty="0" smtClean="0"/>
                  <a:t/>
                </a:r>
                <a:br>
                  <a:rPr lang="da-DK" dirty="0" smtClean="0"/>
                </a:br>
                <a:r>
                  <a:rPr lang="da-DK" sz="1600" dirty="0" smtClean="0"/>
                  <a:t> </a:t>
                </a:r>
              </a:p>
              <a:p>
                <a:pPr marL="0" indent="0">
                  <a:buFont typeface="Arial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a-DK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2000" i="1"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da-DK" sz="20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da-DK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a-DK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sz="2000" i="1">
                              <a:latin typeface="Cambria Math"/>
                            </a:rPr>
                            <m:t>𝑛</m:t>
                          </m:r>
                          <m:nary>
                            <m:naryPr>
                              <m:chr m:val="∑"/>
                              <m:ctrlPr>
                                <a:rPr lang="da-DK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a-DK" sz="20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da-DK" sz="20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a-DK" sz="2000" i="1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da-DK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da-DK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20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da-DK" sz="20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da-DK" sz="20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da-DK" sz="2000" i="1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a-DK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a-DK" sz="2000" i="1">
                                      <a:latin typeface="Cambria Math"/>
                                    </a:rPr>
                                    <m:t>(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da-DK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da-DK" sz="2000" i="1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da-DK" sz="2000" i="1">
                                          <a:latin typeface="Cambria Math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da-DK" sz="2000" i="1">
                                          <a:latin typeface="Cambria Math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da-DK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a-DK" sz="2000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da-DK" sz="20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  <m:r>
                                    <a:rPr lang="da-DK" sz="2000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da-DK" sz="20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da-DK" sz="2000" i="1">
                              <a:latin typeface="Cambria Math"/>
                            </a:rPr>
                            <m:t>𝑛</m:t>
                          </m:r>
                          <m:r>
                            <a:rPr lang="da-DK" sz="2000" i="1">
                              <a:latin typeface="Cambria Math"/>
                            </a:rPr>
                            <m:t>(</m:t>
                          </m:r>
                          <m:r>
                            <a:rPr lang="da-DK" sz="2000" i="1">
                              <a:latin typeface="Cambria Math"/>
                            </a:rPr>
                            <m:t>𝑛</m:t>
                          </m:r>
                          <m:r>
                            <a:rPr lang="da-DK" sz="2000" i="1">
                              <a:latin typeface="Cambria Math"/>
                            </a:rPr>
                            <m:t>−1)</m:t>
                          </m:r>
                        </m:den>
                      </m:f>
                      <m:r>
                        <a:rPr lang="da-DK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a-DK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sz="2000" i="1">
                              <a:latin typeface="Cambria Math"/>
                            </a:rPr>
                            <m:t>2</m:t>
                          </m:r>
                          <m:r>
                            <a:rPr lang="da-DK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da-DK" sz="2000" i="1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da-DK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5458.68</m:t>
                          </m:r>
                          <m:r>
                            <a:rPr lang="da-DK" sz="2000" i="1">
                              <a:latin typeface="Cambria Math"/>
                              <a:ea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da-DK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da-DK" sz="2000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da-DK" sz="20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330.4</m:t>
                              </m:r>
                              <m:r>
                                <a:rPr lang="da-DK" sz="2000" i="1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a-DK" sz="20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da-DK" sz="2000" i="1">
                              <a:latin typeface="Cambria Math"/>
                            </a:rPr>
                            <m:t>2</m:t>
                          </m:r>
                          <m:r>
                            <a:rPr lang="da-DK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da-DK" sz="2000" i="1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da-DK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19</m:t>
                          </m:r>
                        </m:den>
                      </m:f>
                    </m:oMath>
                  </m:oMathPara>
                </a14:m>
                <a:r>
                  <a:rPr lang="da-DK" dirty="0" smtClean="0"/>
                  <a:t/>
                </a:r>
                <a:br>
                  <a:rPr lang="da-DK" dirty="0" smtClean="0"/>
                </a:br>
                <a:r>
                  <a:rPr lang="da-DK" dirty="0" smtClean="0"/>
                  <a:t> 	</a:t>
                </a:r>
                <a14:m>
                  <m:oMath xmlns:m="http://schemas.openxmlformats.org/officeDocument/2006/math">
                    <m:r>
                      <a:rPr lang="da-DK" sz="2000" i="1" smtClean="0">
                        <a:latin typeface="Cambria Math"/>
                      </a:rPr>
                      <m:t>=</m:t>
                    </m:r>
                    <m:r>
                      <a:rPr lang="da-DK" sz="2000" b="0" i="1" smtClean="0">
                        <a:latin typeface="Cambria Math" panose="02040503050406030204" pitchFamily="18" charset="0"/>
                      </a:rPr>
                      <m:t>0.0248</m:t>
                    </m:r>
                  </m:oMath>
                </a14:m>
                <a:r>
                  <a:rPr lang="da-DK" dirty="0" smtClean="0"/>
                  <a:t> </a:t>
                </a:r>
                <a:br>
                  <a:rPr lang="da-DK" dirty="0" smtClean="0"/>
                </a:br>
                <a:r>
                  <a:rPr lang="da-DK" sz="1600" dirty="0" smtClean="0"/>
                  <a:t> </a:t>
                </a:r>
                <a:endParaRPr lang="da-DK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a-DK" sz="2000" i="1" smtClean="0">
                          <a:latin typeface="Cambria Math"/>
                        </a:rPr>
                        <m:t>𝑠</m:t>
                      </m:r>
                      <m:r>
                        <a:rPr lang="da-DK" sz="200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da-DK" sz="20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da-DK" sz="2000" i="1">
                              <a:latin typeface="Cambria Math" panose="02040503050406030204" pitchFamily="18" charset="0"/>
                            </a:rPr>
                            <m:t>0.02484</m:t>
                          </m:r>
                        </m:e>
                      </m:rad>
                      <m:r>
                        <a:rPr lang="da-DK" sz="2000" i="1" smtClean="0">
                          <a:latin typeface="Cambria Math"/>
                        </a:rPr>
                        <m:t>=</m:t>
                      </m:r>
                      <m:r>
                        <a:rPr lang="da-DK" sz="2000" b="0" i="1" smtClean="0">
                          <a:latin typeface="Cambria Math" panose="02040503050406030204" pitchFamily="18" charset="0"/>
                        </a:rPr>
                        <m:t>0.1576</m:t>
                      </m:r>
                    </m:oMath>
                  </m:oMathPara>
                </a14:m>
                <a:endParaRPr lang="da-DK" sz="20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a-DK" sz="2000" i="1" smtClean="0">
                          <a:latin typeface="Cambria Math"/>
                        </a:rPr>
                        <m:t>𝑡</m:t>
                      </m:r>
                      <m:r>
                        <a:rPr lang="da-DK" sz="200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a-DK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da-DK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a-DK" sz="200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  <m:r>
                            <a:rPr lang="da-DK" sz="2000" i="1" smtClean="0">
                              <a:latin typeface="Cambria Math"/>
                            </a:rPr>
                            <m:t>−</m:t>
                          </m:r>
                          <m:r>
                            <a:rPr lang="da-DK" sz="2000" i="1" smtClean="0">
                              <a:latin typeface="Cambria Math"/>
                              <a:ea typeface="Cambria Math"/>
                            </a:rPr>
                            <m:t>𝜇</m:t>
                          </m:r>
                        </m:num>
                        <m:den>
                          <m:f>
                            <m:fPr>
                              <m:type m:val="skw"/>
                              <m:ctrlPr>
                                <a:rPr lang="da-DK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a-DK" sz="2000" i="1" smtClean="0">
                                  <a:latin typeface="Cambria Math"/>
                                </a:rPr>
                                <m:t>𝑠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da-DK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da-DK" sz="200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den>
                      </m:f>
                      <m:r>
                        <a:rPr lang="da-DK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a-DK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sz="2000" b="0" i="1" smtClean="0">
                              <a:latin typeface="Cambria Math" panose="02040503050406030204" pitchFamily="18" charset="0"/>
                            </a:rPr>
                            <m:t>16.52</m:t>
                          </m:r>
                          <m:r>
                            <a:rPr lang="da-DK" sz="2000" i="1">
                              <a:latin typeface="Cambria Math"/>
                            </a:rPr>
                            <m:t>−</m:t>
                          </m:r>
                          <m:r>
                            <a:rPr lang="da-DK" sz="20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num>
                        <m:den>
                          <m:f>
                            <m:fPr>
                              <m:type m:val="skw"/>
                              <m:ctrlPr>
                                <a:rPr lang="da-DK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a-DK" sz="2000" i="1">
                                  <a:latin typeface="Cambria Math" panose="02040503050406030204" pitchFamily="18" charset="0"/>
                                </a:rPr>
                                <m:t>0.1576</m:t>
                              </m:r>
                              <m:r>
                                <m:rPr>
                                  <m:nor/>
                                </m:rPr>
                                <a:rPr lang="da-DK" sz="20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da-DK" sz="20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da-DK" sz="2000" b="0" i="1" smtClean="0">
                                      <a:latin typeface="Cambria Math" panose="02040503050406030204" pitchFamily="18" charset="0"/>
                                    </a:rPr>
                                    <m:t>20</m:t>
                                  </m:r>
                                </m:e>
                              </m:rad>
                            </m:den>
                          </m:f>
                        </m:den>
                      </m:f>
                      <m:r>
                        <a:rPr lang="da-DK" sz="2000" i="1">
                          <a:latin typeface="Cambria Math"/>
                        </a:rPr>
                        <m:t>=</m:t>
                      </m:r>
                      <m:r>
                        <a:rPr lang="da-DK" sz="2000" b="0" i="1" smtClean="0">
                          <a:latin typeface="Cambria Math" panose="02040503050406030204" pitchFamily="18" charset="0"/>
                        </a:rPr>
                        <m:t>14.75</m:t>
                      </m:r>
                    </m:oMath>
                  </m:oMathPara>
                </a14:m>
                <a:r>
                  <a:rPr lang="da-DK" dirty="0" smtClean="0"/>
                  <a:t/>
                </a:r>
                <a:br>
                  <a:rPr lang="da-DK" dirty="0" smtClean="0"/>
                </a:br>
                <a:r>
                  <a:rPr lang="da-DK" dirty="0" smtClean="0"/>
                  <a:t> </a:t>
                </a:r>
                <a14:m>
                  <m:oMath xmlns:m="http://schemas.openxmlformats.org/officeDocument/2006/math">
                    <m:r>
                      <a:rPr lang="da-DK" sz="200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da-DK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000" i="1" smtClean="0">
                            <a:latin typeface="Cambria Math"/>
                          </a:rPr>
                          <m:t>𝑡</m:t>
                        </m:r>
                        <m:r>
                          <a:rPr lang="da-DK" sz="2000" i="1" smtClean="0">
                            <a:latin typeface="Cambria Math"/>
                          </a:rPr>
                          <m:t>&gt;14.75</m:t>
                        </m:r>
                      </m:e>
                    </m:d>
                    <m:r>
                      <a:rPr lang="da-DK" sz="2000" i="1" smtClean="0">
                        <a:latin typeface="Cambria Math"/>
                      </a:rPr>
                      <m:t>=1−</m:t>
                    </m:r>
                    <m:r>
                      <a:rPr lang="da-DK" sz="200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da-DK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000" i="1" smtClean="0">
                            <a:latin typeface="Cambria Math"/>
                          </a:rPr>
                          <m:t>𝑡</m:t>
                        </m:r>
                        <m:r>
                          <a:rPr lang="da-DK" sz="2000" i="1" smtClean="0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da-DK" sz="2000" b="0" i="1" smtClean="0">
                            <a:latin typeface="Cambria Math" panose="02040503050406030204" pitchFamily="18" charset="0"/>
                          </a:rPr>
                          <m:t>14.75</m:t>
                        </m:r>
                      </m:e>
                    </m:d>
                  </m:oMath>
                </a14:m>
                <a:endParaRPr lang="da-DK" sz="2000" dirty="0"/>
              </a:p>
            </p:txBody>
          </p:sp>
        </mc:Choice>
        <mc:Fallback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6838" y="710330"/>
                <a:ext cx="8687320" cy="5688632"/>
              </a:xfrm>
              <a:prstGeom prst="rect">
                <a:avLst/>
              </a:prstGeom>
              <a:blipFill>
                <a:blip r:embed="rId3"/>
                <a:stretch>
                  <a:fillRect l="-912" t="-75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Billed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224" y="1484784"/>
            <a:ext cx="2097410" cy="4487482"/>
          </a:xfrm>
          <a:prstGeom prst="rect">
            <a:avLst/>
          </a:prstGeom>
        </p:spPr>
      </p:pic>
      <p:sp>
        <p:nvSpPr>
          <p:cNvPr id="9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179512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– AU</a:t>
            </a:r>
          </a:p>
        </p:txBody>
      </p:sp>
    </p:spTree>
    <p:extLst>
      <p:ext uri="{BB962C8B-B14F-4D97-AF65-F5344CB8AC3E}">
        <p14:creationId xmlns:p14="http://schemas.microsoft.com/office/powerpoint/2010/main" val="247198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904" y="44624"/>
            <a:ext cx="8424936" cy="922114"/>
          </a:xfrm>
        </p:spPr>
        <p:txBody>
          <a:bodyPr>
            <a:normAutofit/>
          </a:bodyPr>
          <a:lstStyle/>
          <a:p>
            <a:r>
              <a:rPr lang="da-DK" sz="3200" dirty="0"/>
              <a:t>Eksempel 3.21 s. 148-150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25</a:t>
            </a:fld>
            <a:endParaRPr lang="da-D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 bwMode="auto">
              <a:xfrm>
                <a:off x="467544" y="980728"/>
                <a:ext cx="8424936" cy="5400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18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8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a-DK" sz="220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da-DK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2200" i="1" smtClean="0">
                              <a:latin typeface="Cambria Math"/>
                            </a:rPr>
                            <m:t>𝑡</m:t>
                          </m:r>
                          <m:r>
                            <a:rPr lang="da-DK" sz="2200" i="1" smtClean="0">
                              <a:latin typeface="Cambria Math"/>
                              <a:ea typeface="Cambria Math"/>
                            </a:rPr>
                            <m:t>≥14.</m:t>
                          </m:r>
                          <m:r>
                            <a:rPr lang="da-DK" sz="2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75</m:t>
                          </m:r>
                        </m:e>
                      </m:d>
                      <m:r>
                        <a:rPr lang="da-DK" sz="2200" i="1" smtClean="0">
                          <a:latin typeface="Cambria Math"/>
                          <a:ea typeface="Cambria Math"/>
                        </a:rPr>
                        <m:t>=1−</m:t>
                      </m:r>
                      <m:r>
                        <a:rPr lang="da-DK" sz="2200" i="1" smtClean="0">
                          <a:latin typeface="Cambria Math"/>
                          <a:ea typeface="Cambria Math"/>
                        </a:rPr>
                        <m:t>𝑃</m:t>
                      </m:r>
                      <m:d>
                        <m:dPr>
                          <m:ctrlPr>
                            <a:rPr lang="da-DK" sz="22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da-DK" sz="220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da-DK" sz="2200" i="1" smtClean="0">
                              <a:latin typeface="Cambria Math"/>
                              <a:ea typeface="Cambria Math"/>
                            </a:rPr>
                            <m:t>≤14.75</m:t>
                          </m:r>
                        </m:e>
                      </m:d>
                    </m:oMath>
                  </m:oMathPara>
                </a14:m>
                <a:endParaRPr lang="da-DK" sz="2200" dirty="0" smtClean="0">
                  <a:ea typeface="Cambria Math"/>
                </a:endParaRPr>
              </a:p>
              <a:p>
                <a:pPr marL="0" indent="0">
                  <a:buNone/>
                </a:pPr>
                <a:endParaRPr lang="da-DK" sz="2200" dirty="0" smtClean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da-DK" sz="2200" dirty="0" smtClean="0"/>
                  <a:t>I </a:t>
                </a:r>
                <a:r>
                  <a:rPr lang="da-DK" sz="2200" dirty="0" err="1" smtClean="0"/>
                  <a:t>MatLab</a:t>
                </a:r>
                <a:r>
                  <a:rPr lang="da-DK" sz="2200" dirty="0" smtClean="0"/>
                  <a:t> findes </a:t>
                </a:r>
                <a14:m>
                  <m:oMath xmlns:m="http://schemas.openxmlformats.org/officeDocument/2006/math">
                    <m:r>
                      <a:rPr lang="da-DK" sz="2200" i="1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da-DK" sz="2200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da-DK" sz="2200" i="1">
                            <a:latin typeface="Cambria Math"/>
                            <a:ea typeface="Cambria Math"/>
                          </a:rPr>
                          <m:t>≤14.75</m:t>
                        </m:r>
                      </m:e>
                    </m:d>
                  </m:oMath>
                </a14:m>
                <a:r>
                  <a:rPr lang="da-DK" sz="2200" dirty="0" smtClean="0">
                    <a:ea typeface="Cambria Math"/>
                  </a:rPr>
                  <a:t> som </a:t>
                </a:r>
                <a:r>
                  <a:rPr lang="da-DK" sz="2200" dirty="0" err="1" smtClean="0">
                    <a:ea typeface="Cambria Math"/>
                  </a:rPr>
                  <a:t>tcdf</a:t>
                </a:r>
                <a:r>
                  <a:rPr lang="da-DK" sz="2200" dirty="0" smtClean="0">
                    <a:ea typeface="Cambria Math"/>
                  </a:rPr>
                  <a:t>(14.75, 19) = 1.000, </a:t>
                </a:r>
              </a:p>
              <a:p>
                <a:pPr marL="0" indent="0">
                  <a:buNone/>
                </a:pPr>
                <a:endParaRPr lang="da-DK" sz="2200" dirty="0" smtClean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da-DK" sz="2200" dirty="0" err="1" smtClean="0"/>
                  <a:t>Dvs</a:t>
                </a:r>
                <a:r>
                  <a:rPr lang="da-DK" sz="2200" dirty="0" smtClean="0"/>
                  <a:t> </a:t>
                </a:r>
                <a14:m>
                  <m:oMath xmlns:m="http://schemas.openxmlformats.org/officeDocument/2006/math">
                    <m:r>
                      <a:rPr lang="da-DK" sz="22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i="1">
                            <a:latin typeface="Cambria Math"/>
                          </a:rPr>
                          <m:t>𝑡</m:t>
                        </m:r>
                        <m:r>
                          <a:rPr lang="da-DK" sz="2200" i="1">
                            <a:latin typeface="Cambria Math"/>
                            <a:ea typeface="Cambria Math"/>
                          </a:rPr>
                          <m:t>≥14.</m:t>
                        </m:r>
                        <m:r>
                          <a:rPr lang="da-DK" sz="2200" b="0" i="1" smtClean="0">
                            <a:latin typeface="Cambria Math" panose="02040503050406030204" pitchFamily="18" charset="0"/>
                            <a:ea typeface="Cambria Math"/>
                          </a:rPr>
                          <m:t>75</m:t>
                        </m:r>
                      </m:e>
                    </m:d>
                    <m:r>
                      <a:rPr lang="da-DK" sz="2200" i="1">
                        <a:latin typeface="Cambria Math"/>
                        <a:ea typeface="Cambria Math"/>
                      </a:rPr>
                      <m:t>=1−</m:t>
                    </m:r>
                    <m:r>
                      <a:rPr lang="da-DK" sz="2200" i="1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da-DK" sz="2200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da-DK" sz="2200" i="1">
                            <a:latin typeface="Cambria Math"/>
                            <a:ea typeface="Cambria Math"/>
                          </a:rPr>
                          <m:t>≤14.75</m:t>
                        </m:r>
                      </m:e>
                    </m:d>
                    <m:r>
                      <a:rPr lang="da-DK" sz="2200" b="0" i="1" smtClean="0">
                        <a:latin typeface="Cambria Math" panose="02040503050406030204" pitchFamily="18" charset="0"/>
                        <a:ea typeface="Cambria Math"/>
                      </a:rPr>
                      <m:t>=0</m:t>
                    </m:r>
                  </m:oMath>
                </a14:m>
                <a:endParaRPr lang="da-DK" sz="2200" dirty="0">
                  <a:ea typeface="Cambria Math"/>
                </a:endParaRPr>
              </a:p>
              <a:p>
                <a:pPr marL="0" indent="0">
                  <a:buNone/>
                </a:pPr>
                <a:endParaRPr lang="da-DK" sz="2200" dirty="0" smtClean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da-DK" sz="2200" dirty="0" smtClean="0">
                    <a:ea typeface="Cambria Math"/>
                  </a:rPr>
                  <a:t>så det er nærmest umuligt, at stikprøven kommer fra en fordeling med populations-middelværdi 16 </a:t>
                </a:r>
                <a:r>
                  <a:rPr lang="da-DK" sz="2200" dirty="0" err="1" smtClean="0">
                    <a:ea typeface="Cambria Math"/>
                  </a:rPr>
                  <a:t>oz</a:t>
                </a:r>
                <a:r>
                  <a:rPr lang="da-DK" sz="2200" dirty="0" smtClean="0">
                    <a:ea typeface="Cambria Math"/>
                  </a:rPr>
                  <a:t>, under forudsætning af den centrale grænseværdisætning</a:t>
                </a:r>
              </a:p>
              <a:p>
                <a:pPr marL="0" indent="0">
                  <a:buNone/>
                </a:pPr>
                <a:r>
                  <a:rPr lang="da-DK" sz="2200" dirty="0" smtClean="0">
                    <a:ea typeface="Cambria Math"/>
                  </a:rPr>
                  <a:t>Holder den antagelse?</a:t>
                </a:r>
              </a:p>
              <a:p>
                <a:pPr marL="0" indent="0">
                  <a:buNone/>
                </a:pPr>
                <a:r>
                  <a:rPr lang="da-DK" sz="2200" dirty="0" smtClean="0">
                    <a:ea typeface="Cambria Math"/>
                  </a:rPr>
                  <a:t>Ja, det gør den</a:t>
                </a:r>
                <a:endParaRPr lang="da-DK" sz="2200" dirty="0">
                  <a:ea typeface="Cambria Math"/>
                </a:endParaRPr>
              </a:p>
              <a:p>
                <a:endParaRPr lang="da-DK" dirty="0"/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980728"/>
                <a:ext cx="8424936" cy="5400600"/>
              </a:xfrm>
              <a:prstGeom prst="rect">
                <a:avLst/>
              </a:prstGeom>
              <a:blipFill>
                <a:blip r:embed="rId3"/>
                <a:stretch>
                  <a:fillRect l="-94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179512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– AU</a:t>
            </a:r>
          </a:p>
        </p:txBody>
      </p:sp>
    </p:spTree>
    <p:extLst>
      <p:ext uri="{BB962C8B-B14F-4D97-AF65-F5344CB8AC3E}">
        <p14:creationId xmlns:p14="http://schemas.microsoft.com/office/powerpoint/2010/main" val="133688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904" y="44624"/>
            <a:ext cx="8424936" cy="922114"/>
          </a:xfrm>
        </p:spPr>
        <p:txBody>
          <a:bodyPr>
            <a:normAutofit/>
          </a:bodyPr>
          <a:lstStyle/>
          <a:p>
            <a:r>
              <a:rPr lang="da-DK" sz="3200" dirty="0"/>
              <a:t>Eksempel 3.21 s. 148-150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26</a:t>
            </a:fld>
            <a:endParaRPr lang="da-DK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054" y="853843"/>
            <a:ext cx="3206947" cy="228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45" y="989220"/>
            <a:ext cx="3098399" cy="1303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Billed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164" y="3777193"/>
            <a:ext cx="1611828" cy="2192433"/>
          </a:xfrm>
          <a:prstGeom prst="rect">
            <a:avLst/>
          </a:prstGeom>
        </p:spPr>
      </p:pic>
      <p:pic>
        <p:nvPicPr>
          <p:cNvPr id="5" name="Billed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4746" y="3756489"/>
            <a:ext cx="3246544" cy="2690339"/>
          </a:xfrm>
          <a:prstGeom prst="rect">
            <a:avLst/>
          </a:prstGeom>
        </p:spPr>
      </p:pic>
      <p:pic>
        <p:nvPicPr>
          <p:cNvPr id="10" name="Billed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47959" y="3645024"/>
            <a:ext cx="3238872" cy="2703029"/>
          </a:xfrm>
          <a:prstGeom prst="rect">
            <a:avLst/>
          </a:prstGeom>
        </p:spPr>
      </p:pic>
      <p:sp>
        <p:nvSpPr>
          <p:cNvPr id="12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179512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– AU</a:t>
            </a:r>
          </a:p>
        </p:txBody>
      </p:sp>
    </p:spTree>
    <p:extLst>
      <p:ext uri="{BB962C8B-B14F-4D97-AF65-F5344CB8AC3E}">
        <p14:creationId xmlns:p14="http://schemas.microsoft.com/office/powerpoint/2010/main" val="1523868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9552" y="188640"/>
            <a:ext cx="7772400" cy="648072"/>
          </a:xfrm>
        </p:spPr>
        <p:txBody>
          <a:bodyPr/>
          <a:lstStyle/>
          <a:p>
            <a:pPr algn="l"/>
            <a:r>
              <a:rPr lang="da-DK" sz="3200" b="1" dirty="0" smtClean="0">
                <a:solidFill>
                  <a:schemeClr val="tx2"/>
                </a:solidFill>
              </a:rPr>
              <a:t>Opgaver L10</a:t>
            </a:r>
            <a:endParaRPr lang="da-DK" sz="3200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0C801DCB-6018-49F5-B40C-217E41A22F90}" type="slidenum">
              <a:rPr lang="da-DK" smtClean="0"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27</a:t>
            </a:fld>
            <a:endParaRPr lang="da-DK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Pladsholder til diasnumm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a-DK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034EC00F-5518-401F-BEDC-0A46451B0053}" type="slidenum">
              <a:rPr lang="da-DK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27</a:t>
            </a:fld>
            <a:endParaRPr lang="da-DK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ktangel 2"/>
          <p:cNvSpPr/>
          <p:nvPr/>
        </p:nvSpPr>
        <p:spPr>
          <a:xfrm>
            <a:off x="457200" y="1268760"/>
            <a:ext cx="850728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da-D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a-DK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da-D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V&amp;K 3.65, 3.67, 3.69, 3.71</a:t>
            </a:r>
          </a:p>
          <a:p>
            <a:pPr lvl="0"/>
            <a:endParaRPr lang="da-DK" dirty="0"/>
          </a:p>
          <a:p>
            <a:pPr lvl="0"/>
            <a:r>
              <a:rPr lang="da-D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Alle 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opgaverne har facit i </a:t>
            </a:r>
            <a:r>
              <a:rPr lang="da-D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bogen</a:t>
            </a:r>
          </a:p>
          <a:p>
            <a:pPr lvl="0"/>
            <a:endParaRPr lang="da-DK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Der 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ligeledes løsningsforslag til </a:t>
            </a:r>
            <a:r>
              <a:rPr lang="da-D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3.71 </a:t>
            </a:r>
            <a:r>
              <a:rPr lang="da-DK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på BS</a:t>
            </a:r>
            <a:endParaRPr lang="da-DK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179512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– AU</a:t>
            </a:r>
          </a:p>
        </p:txBody>
      </p:sp>
    </p:spTree>
    <p:extLst>
      <p:ext uri="{BB962C8B-B14F-4D97-AF65-F5344CB8AC3E}">
        <p14:creationId xmlns:p14="http://schemas.microsoft.com/office/powerpoint/2010/main" val="266122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904" y="44624"/>
            <a:ext cx="8424936" cy="720080"/>
          </a:xfrm>
        </p:spPr>
        <p:txBody>
          <a:bodyPr>
            <a:normAutofit/>
          </a:bodyPr>
          <a:lstStyle/>
          <a:p>
            <a:r>
              <a:rPr lang="da-DK" sz="3200" i="1" dirty="0" smtClean="0">
                <a:solidFill>
                  <a:schemeClr val="tx2"/>
                </a:solidFill>
              </a:rPr>
              <a:t>t</a:t>
            </a:r>
            <a:r>
              <a:rPr lang="da-DK" sz="3200" dirty="0" smtClean="0">
                <a:solidFill>
                  <a:schemeClr val="tx2"/>
                </a:solidFill>
              </a:rPr>
              <a:t>-fordelingen – grove tommelfingerregler</a:t>
            </a:r>
            <a:endParaRPr lang="da-DK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28</a:t>
            </a:fld>
            <a:endParaRPr lang="da-DK" dirty="0"/>
          </a:p>
        </p:txBody>
      </p:sp>
      <p:sp>
        <p:nvSpPr>
          <p:cNvPr id="8" name="Ellipse 7">
            <a:hlinkClick r:id="rId3" action="ppaction://hlinksldjump"/>
          </p:cNvPr>
          <p:cNvSpPr/>
          <p:nvPr/>
        </p:nvSpPr>
        <p:spPr>
          <a:xfrm>
            <a:off x="7956376" y="6051769"/>
            <a:ext cx="313184" cy="30458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179512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– AU</a:t>
            </a:r>
          </a:p>
        </p:txBody>
      </p:sp>
    </p:spTree>
    <p:extLst>
      <p:ext uri="{BB962C8B-B14F-4D97-AF65-F5344CB8AC3E}">
        <p14:creationId xmlns:p14="http://schemas.microsoft.com/office/powerpoint/2010/main" val="179540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904" y="44624"/>
            <a:ext cx="8424936" cy="720080"/>
          </a:xfrm>
        </p:spPr>
        <p:txBody>
          <a:bodyPr>
            <a:normAutofit/>
          </a:bodyPr>
          <a:lstStyle/>
          <a:p>
            <a:r>
              <a:rPr lang="da-DK" sz="3200" i="1" dirty="0" smtClean="0">
                <a:solidFill>
                  <a:schemeClr val="tx2"/>
                </a:solidFill>
              </a:rPr>
              <a:t>t</a:t>
            </a:r>
            <a:r>
              <a:rPr lang="da-DK" sz="3200" dirty="0" smtClean="0">
                <a:solidFill>
                  <a:schemeClr val="tx2"/>
                </a:solidFill>
              </a:rPr>
              <a:t>-fordelingen – grove tommelfingerregler</a:t>
            </a:r>
            <a:endParaRPr lang="da-DK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29</a:t>
            </a:fld>
            <a:endParaRPr lang="da-D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3404" y="1015269"/>
                <a:ext cx="8856984" cy="3528392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da-DK" sz="2000" dirty="0" smtClean="0"/>
              </a:p>
              <a:p>
                <a:pPr marL="457200" indent="-457200">
                  <a:buAutoNum type="arabicPeriod"/>
                </a:pPr>
                <a:r>
                  <a:rPr lang="da-DK" sz="2000" dirty="0" smtClean="0"/>
                  <a:t>Det er sjældent at observere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a-DK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a-DK" sz="2000" b="0" i="1" smtClean="0">
                        <a:latin typeface="Cambria Math" panose="02040503050406030204" pitchFamily="18" charset="0"/>
                      </a:rPr>
                      <m:t>&gt;3</m:t>
                    </m:r>
                  </m:oMath>
                </a14:m>
                <a:r>
                  <a:rPr lang="da-DK" sz="2000" dirty="0" smtClean="0"/>
                  <a:t> på grund af tilfældigheder</a:t>
                </a:r>
              </a:p>
              <a:p>
                <a:pPr marL="457200" indent="-457200">
                  <a:buFont typeface="Arial" charset="0"/>
                  <a:buAutoNum type="arabicPeriod"/>
                </a:pPr>
                <a:endParaRPr lang="da-DK" sz="2000" dirty="0" smtClean="0"/>
              </a:p>
              <a:p>
                <a:pPr marL="457200" indent="-457200">
                  <a:buFont typeface="Arial" charset="0"/>
                  <a:buAutoNum type="arabicPeriod"/>
                </a:pPr>
                <a:r>
                  <a:rPr lang="da-DK" sz="2000" dirty="0" smtClean="0"/>
                  <a:t>Det </a:t>
                </a:r>
                <a:r>
                  <a:rPr lang="da-DK" sz="2000" dirty="0"/>
                  <a:t>er </a:t>
                </a:r>
                <a:r>
                  <a:rPr lang="da-DK" sz="2000" dirty="0" smtClean="0"/>
                  <a:t>usandsynligt, </a:t>
                </a:r>
                <a:r>
                  <a:rPr lang="da-DK" sz="2000" smtClean="0"/>
                  <a:t>men muligt at </a:t>
                </a:r>
                <a:r>
                  <a:rPr lang="da-DK" sz="2000" dirty="0"/>
                  <a:t>observere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a-DK" sz="20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da-DK" sz="2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da-DK" sz="2000" dirty="0"/>
                  <a:t> på grund af tilfældigheder</a:t>
                </a:r>
              </a:p>
              <a:p>
                <a:pPr marL="457200" indent="-457200">
                  <a:buAutoNum type="arabicPeriod"/>
                </a:pPr>
                <a:endParaRPr lang="da-DK" sz="2000" dirty="0" smtClean="0"/>
              </a:p>
              <a:p>
                <a:pPr marL="457200" indent="-457200">
                  <a:buAutoNum type="arabicPeriod"/>
                </a:pPr>
                <a:endParaRPr lang="da-DK" sz="2000" dirty="0" smtClean="0"/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404" y="1015269"/>
                <a:ext cx="8856984" cy="3528392"/>
              </a:xfrm>
              <a:blipFill>
                <a:blip r:embed="rId3"/>
                <a:stretch>
                  <a:fillRect l="-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llipse 7">
            <a:hlinkClick r:id="rId4" action="ppaction://hlinksldjump"/>
          </p:cNvPr>
          <p:cNvSpPr/>
          <p:nvPr/>
        </p:nvSpPr>
        <p:spPr>
          <a:xfrm>
            <a:off x="7956376" y="6051769"/>
            <a:ext cx="313184" cy="30458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179512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– AU</a:t>
            </a:r>
          </a:p>
        </p:txBody>
      </p:sp>
    </p:spTree>
    <p:extLst>
      <p:ext uri="{BB962C8B-B14F-4D97-AF65-F5344CB8AC3E}">
        <p14:creationId xmlns:p14="http://schemas.microsoft.com/office/powerpoint/2010/main" val="208072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964488" cy="690562"/>
          </a:xfrm>
        </p:spPr>
        <p:txBody>
          <a:bodyPr>
            <a:noAutofit/>
          </a:bodyPr>
          <a:lstStyle/>
          <a:p>
            <a:pPr algn="l"/>
            <a:r>
              <a:rPr lang="da-DK" sz="3200" dirty="0" smtClean="0"/>
              <a:t>Stikprøvefordeling for middelværdi af stikprøver</a:t>
            </a:r>
            <a:endParaRPr lang="da-DK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807" y="911262"/>
            <a:ext cx="8666033" cy="5688632"/>
          </a:xfrm>
        </p:spPr>
        <p:txBody>
          <a:bodyPr/>
          <a:lstStyle/>
          <a:p>
            <a:pPr marL="0" indent="0">
              <a:buNone/>
            </a:pPr>
            <a:r>
              <a:rPr lang="da-DK" sz="2000" dirty="0" smtClean="0"/>
              <a:t>Uanset </a:t>
            </a:r>
            <a:r>
              <a:rPr lang="da-DK" sz="2000" dirty="0" smtClean="0">
                <a:solidFill>
                  <a:schemeClr val="tx2"/>
                </a:solidFill>
              </a:rPr>
              <a:t>populationsfordelingen, så</a:t>
            </a:r>
            <a:r>
              <a:rPr lang="da-DK" sz="2000" dirty="0" smtClean="0"/>
              <a:t> kommer </a:t>
            </a:r>
            <a:r>
              <a:rPr lang="da-DK" sz="2000" b="1" dirty="0" smtClean="0">
                <a:solidFill>
                  <a:schemeClr val="tx2"/>
                </a:solidFill>
              </a:rPr>
              <a:t>stikprøvefordelingen</a:t>
            </a:r>
            <a:r>
              <a:rPr lang="da-DK" sz="2000" b="1" dirty="0"/>
              <a:t> </a:t>
            </a:r>
            <a:r>
              <a:rPr lang="da-DK" sz="2000" dirty="0" smtClean="0"/>
              <a:t>til at ligne </a:t>
            </a:r>
            <a:r>
              <a:rPr lang="da-DK" sz="2000" b="1" dirty="0" smtClean="0">
                <a:solidFill>
                  <a:schemeClr val="tx2"/>
                </a:solidFill>
              </a:rPr>
              <a:t>normalfordelingen</a:t>
            </a:r>
            <a:r>
              <a:rPr lang="da-DK" sz="2000" dirty="0" smtClean="0"/>
              <a:t>, når stikprøvestørrelsen (</a:t>
            </a:r>
            <a:r>
              <a:rPr lang="da-DK" sz="2000" dirty="0"/>
              <a:t>her </a:t>
            </a:r>
            <a:r>
              <a:rPr lang="da-DK" sz="2000" i="1" dirty="0"/>
              <a:t>n</a:t>
            </a:r>
            <a:r>
              <a:rPr lang="da-DK" sz="2000" dirty="0" smtClean="0"/>
              <a:t>) er tilpas stor:</a:t>
            </a:r>
            <a:endParaRPr lang="da-DK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3</a:t>
            </a:fld>
            <a:endParaRPr lang="da-DK" dirty="0"/>
          </a:p>
        </p:txBody>
      </p:sp>
      <p:pic>
        <p:nvPicPr>
          <p:cNvPr id="8196" name="Picture 4" descr="http://statwiki.ucdavis.edu/@api/deki/files/98/17fa70bfc1cbbc6d6476b9f45c9e9d07.jpg?size=bestfit&amp;width=800&amp;height=468&amp;revision=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844824"/>
            <a:ext cx="5976664" cy="3500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958280" y="5445224"/>
            <a:ext cx="6840760" cy="920576"/>
          </a:xfrm>
          <a:prstGeom prst="rect">
            <a:avLst/>
          </a:prstGeom>
          <a:solidFill>
            <a:srgbClr val="FFFFCC"/>
          </a:solidFill>
          <a:ln w="9525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Dette fænomen kaldes </a:t>
            </a:r>
            <a:r>
              <a:rPr lang="da-DK" sz="20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 Centrale Grænseværdisætning</a:t>
            </a:r>
          </a:p>
        </p:txBody>
      </p:sp>
      <p:sp>
        <p:nvSpPr>
          <p:cNvPr id="9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179512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– AU</a:t>
            </a:r>
          </a:p>
        </p:txBody>
      </p:sp>
    </p:spTree>
    <p:extLst>
      <p:ext uri="{BB962C8B-B14F-4D97-AF65-F5344CB8AC3E}">
        <p14:creationId xmlns:p14="http://schemas.microsoft.com/office/powerpoint/2010/main" val="417813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4624"/>
            <a:ext cx="8687320" cy="922114"/>
          </a:xfrm>
        </p:spPr>
        <p:txBody>
          <a:bodyPr>
            <a:normAutofit/>
          </a:bodyPr>
          <a:lstStyle/>
          <a:p>
            <a:pPr algn="l"/>
            <a:r>
              <a:rPr lang="da-DK" sz="3200" dirty="0" smtClean="0"/>
              <a:t>Fordeling af populations middelværdi</a:t>
            </a:r>
            <a:endParaRPr lang="da-DK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30</a:t>
            </a:fld>
            <a:endParaRPr lang="da-DK" dirty="0"/>
          </a:p>
        </p:txBody>
      </p:sp>
      <p:pic>
        <p:nvPicPr>
          <p:cNvPr id="3" name="Billed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415" y="1124744"/>
            <a:ext cx="4088681" cy="44892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kstfelt 7"/>
              <p:cNvSpPr txBox="1"/>
              <p:nvPr/>
            </p:nvSpPr>
            <p:spPr>
              <a:xfrm>
                <a:off x="3203848" y="5733256"/>
                <a:ext cx="4032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kstfel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5733256"/>
                <a:ext cx="403258" cy="369332"/>
              </a:xfrm>
              <a:prstGeom prst="rect">
                <a:avLst/>
              </a:prstGeom>
              <a:blipFill>
                <a:blip r:embed="rId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kstfelt 8"/>
              <p:cNvSpPr txBox="1"/>
              <p:nvPr/>
            </p:nvSpPr>
            <p:spPr>
              <a:xfrm>
                <a:off x="368093" y="1484784"/>
                <a:ext cx="9073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da-D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kstfel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093" y="1484784"/>
                <a:ext cx="90731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kstfelt 9"/>
              <p:cNvSpPr txBox="1"/>
              <p:nvPr/>
            </p:nvSpPr>
            <p:spPr>
              <a:xfrm>
                <a:off x="368093" y="3851756"/>
                <a:ext cx="13393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da-D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=3600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kstfel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093" y="3851756"/>
                <a:ext cx="133936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ktangel 10"/>
              <p:cNvSpPr/>
              <p:nvPr/>
            </p:nvSpPr>
            <p:spPr>
              <a:xfrm>
                <a:off x="7092280" y="2785071"/>
                <a:ext cx="1078693" cy="6166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a-D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da-DK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da-DK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acc>
                        </m:sub>
                      </m:sSub>
                      <m:r>
                        <a:rPr lang="da-DK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da-DK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da-D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da-DK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da-DK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ktange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280" y="2785071"/>
                <a:ext cx="1078693" cy="6166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kstfelt 11"/>
          <p:cNvSpPr txBox="1"/>
          <p:nvPr/>
        </p:nvSpPr>
        <p:spPr>
          <a:xfrm>
            <a:off x="5162905" y="3851756"/>
            <a:ext cx="34756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da-D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 bliver standardafvigelsen af</a:t>
            </a:r>
          </a:p>
          <a:p>
            <a:r>
              <a:rPr lang="da-D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middelværdien 10 gange mindre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llipse 4">
            <a:hlinkClick r:id="rId8" action="ppaction://hlinksldjump"/>
          </p:cNvPr>
          <p:cNvSpPr/>
          <p:nvPr/>
        </p:nvSpPr>
        <p:spPr>
          <a:xfrm>
            <a:off x="8532440" y="6165304"/>
            <a:ext cx="216024" cy="21602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179512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– AU</a:t>
            </a:r>
          </a:p>
        </p:txBody>
      </p:sp>
    </p:spTree>
    <p:extLst>
      <p:ext uri="{BB962C8B-B14F-4D97-AF65-F5344CB8AC3E}">
        <p14:creationId xmlns:p14="http://schemas.microsoft.com/office/powerpoint/2010/main" val="97111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10281"/>
            <a:ext cx="8424936" cy="582415"/>
          </a:xfrm>
        </p:spPr>
        <p:txBody>
          <a:bodyPr>
            <a:normAutofit/>
          </a:bodyPr>
          <a:lstStyle/>
          <a:p>
            <a:r>
              <a:rPr lang="da-DK" sz="3200" dirty="0" smtClean="0"/>
              <a:t>Den centrale grænseværdisætning</a:t>
            </a:r>
            <a:endParaRPr lang="da-DK" sz="32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4</a:t>
            </a:fld>
            <a:endParaRPr lang="da-DK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el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1356395"/>
                  </p:ext>
                </p:extLst>
              </p:nvPr>
            </p:nvGraphicFramePr>
            <p:xfrm>
              <a:off x="179512" y="692696"/>
              <a:ext cx="8856984" cy="37461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56984">
                      <a:extLst>
                        <a:ext uri="{9D8B030D-6E8A-4147-A177-3AD203B41FA5}">
                          <a16:colId xmlns:a16="http://schemas.microsoft.com/office/drawing/2014/main" val="136108127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a-DK" sz="20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Lad </a:t>
                          </a:r>
                          <a:r>
                            <a:rPr lang="da-DK" sz="2000" b="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  <a:r>
                            <a:rPr lang="da-DK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være en stokastisk variabel med middelværdi </a:t>
                          </a:r>
                          <a14:m>
                            <m:oMath xmlns:m="http://schemas.openxmlformats.org/officeDocument/2006/math">
                              <m:r>
                                <a:rPr lang="da-DK" sz="2000" b="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oMath>
                          </a14:m>
                          <a:r>
                            <a:rPr lang="da-DK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og </a:t>
                          </a:r>
                          <a:r>
                            <a:rPr lang="da-DK" sz="20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standardafvigelse </a:t>
                          </a:r>
                          <a14:m>
                            <m:oMath xmlns:m="http://schemas.openxmlformats.org/officeDocument/2006/math">
                              <m:r>
                                <a:rPr lang="da-DK" sz="2000" b="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oMath>
                          </a14:m>
                          <a:endParaRPr lang="da-DK" sz="2000" b="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a-DK" sz="20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da-DK" sz="2000" b="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  <a:r>
                            <a:rPr lang="da-DK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er ikke nødvendigvis normalfordelt</a:t>
                          </a:r>
                          <a:r>
                            <a:rPr lang="da-DK" sz="20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sz="2000" b="1" dirty="0" smtClean="0">
                            <a:solidFill>
                              <a:schemeClr val="lt1"/>
                            </a:solidFill>
                            <a:latin typeface="+mn-lt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a-DK" sz="2000" b="1" dirty="0" smtClean="0">
                            <a:solidFill>
                              <a:schemeClr val="lt1"/>
                            </a:solidFill>
                            <a:latin typeface="+mn-lt"/>
                            <a:cs typeface="+mn-cs"/>
                          </a:endParaRPr>
                        </a:p>
                        <a:p>
                          <a:r>
                            <a:rPr lang="da-DK" sz="20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Lav en serie tilfældige stikprøver af </a:t>
                          </a:r>
                          <a:r>
                            <a:rPr lang="da-DK" sz="2000" b="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  <a:r>
                            <a:rPr lang="da-DK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hver med </a:t>
                          </a:r>
                          <a:r>
                            <a:rPr lang="da-DK" sz="2000" b="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</a:t>
                          </a:r>
                          <a:r>
                            <a:rPr lang="da-DK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observationer, og </a:t>
                          </a:r>
                          <a:endParaRPr lang="da-DK" sz="2000" b="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r>
                            <a:rPr lang="da-DK" sz="20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beregn middeværdien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da-DK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a-DK" sz="20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</m:oMath>
                          </a14:m>
                          <a:r>
                            <a:rPr lang="da-DK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for hver </a:t>
                          </a:r>
                          <a:r>
                            <a:rPr lang="da-DK" sz="20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stikprøve</a:t>
                          </a:r>
                        </a:p>
                        <a:p>
                          <a:endParaRPr lang="da-DK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a-DK" sz="20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Opfat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da-DK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a-DK" sz="20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</m:oMath>
                          </a14:m>
                          <a:r>
                            <a:rPr lang="da-DK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-værdierne som resultat af en ny stokastisk variabel, </a:t>
                          </a:r>
                          <a:r>
                            <a:rPr lang="da-DK" sz="20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som vi </a:t>
                          </a:r>
                          <a:r>
                            <a:rPr lang="da-DK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kan kalde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da-DK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a-DK" sz="20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</m:acc>
                            </m:oMath>
                          </a14:m>
                          <a:endParaRPr lang="da-DK" sz="2000" b="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a-DK" sz="2000" b="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a-DK" sz="20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Hvis </a:t>
                          </a:r>
                          <a:r>
                            <a:rPr lang="da-DK" sz="2000" b="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</a:t>
                          </a:r>
                          <a:r>
                            <a:rPr lang="da-DK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er ‘tilstrækkelig stor’, så er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da-DK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a-DK" sz="20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</m:acc>
                            </m:oMath>
                          </a14:m>
                          <a:r>
                            <a:rPr lang="da-DK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da-DK" sz="20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normalfordelt med </a:t>
                          </a:r>
                          <a:r>
                            <a:rPr lang="da-DK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middelværdi </a:t>
                          </a:r>
                          <a14:m>
                            <m:oMath xmlns:m="http://schemas.openxmlformats.org/officeDocument/2006/math">
                              <m:r>
                                <a:rPr lang="da-DK" sz="2000" b="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oMath>
                          </a14:m>
                          <a:r>
                            <a:rPr lang="da-DK" sz="20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da-DK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og standardafvigelse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da-DK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a-DK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𝜎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da-DK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da-DK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e>
                                  </m:rad>
                                </m:den>
                              </m:f>
                            </m:oMath>
                          </a14:m>
                          <a:endParaRPr lang="da-DK" sz="200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a-DK" sz="20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                                           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da-DK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a-DK" sz="2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da-DK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:</m:t>
                              </m:r>
                              <m:r>
                                <a:rPr lang="da-DK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𝑁</m:t>
                              </m:r>
                              <m:r>
                                <a:rPr lang="da-DK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da-DK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  <m:r>
                                <a:rPr lang="da-DK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da-DK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da-DK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a-DK" sz="20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da-DK" sz="20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da-DK" sz="2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da-DK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oMath>
                          </a14:m>
                          <a:endParaRPr lang="da-DK" sz="200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56915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el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1356395"/>
                  </p:ext>
                </p:extLst>
              </p:nvPr>
            </p:nvGraphicFramePr>
            <p:xfrm>
              <a:off x="179512" y="692696"/>
              <a:ext cx="8856984" cy="37461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56984">
                      <a:extLst>
                        <a:ext uri="{9D8B030D-6E8A-4147-A177-3AD203B41FA5}">
                          <a16:colId xmlns:a16="http://schemas.microsoft.com/office/drawing/2014/main" val="1361081274"/>
                        </a:ext>
                      </a:extLst>
                    </a:gridCol>
                  </a:tblGrid>
                  <a:tr h="37461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" t="-812" r="-275" b="-6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56915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ktangel 2"/>
              <p:cNvSpPr/>
              <p:nvPr/>
            </p:nvSpPr>
            <p:spPr>
              <a:xfrm>
                <a:off x="319793" y="4581128"/>
                <a:ext cx="8203232" cy="1631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a-D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Hvad er en ‘tilstrækkelig stor’ værdi af </a:t>
                </a:r>
                <a:r>
                  <a:rPr lang="da-DK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da-DK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  <a:endParaRPr lang="da-DK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da-D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Hvis </a:t>
                </a:r>
                <a:r>
                  <a:rPr lang="da-DK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da-D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er normalfordelt er </a:t>
                </a:r>
                <a14:m>
                  <m:oMath xmlns:m="http://schemas.openxmlformats.org/officeDocument/2006/math">
                    <m:r>
                      <a:rPr lang="da-DK" sz="2000" i="1">
                        <a:latin typeface="Cambria Math"/>
                      </a:rPr>
                      <m:t>𝑛</m:t>
                    </m:r>
                    <m:r>
                      <a:rPr lang="da-DK" sz="2000" i="1">
                        <a:latin typeface="Cambria Math"/>
                      </a:rPr>
                      <m:t>=1</m:t>
                    </m:r>
                  </m:oMath>
                </a14:m>
                <a:r>
                  <a:rPr lang="da-D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tilstrækkelig</a:t>
                </a:r>
              </a:p>
              <a:p>
                <a:pPr lvl="1"/>
                <a:r>
                  <a:rPr lang="da-D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Hvis </a:t>
                </a:r>
                <a:r>
                  <a:rPr lang="da-DK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da-D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symmetrisk med ét toppunkt er </a:t>
                </a:r>
                <a14:m>
                  <m:oMath xmlns:m="http://schemas.openxmlformats.org/officeDocument/2006/math">
                    <m:r>
                      <a:rPr lang="da-DK" sz="2000" i="1">
                        <a:latin typeface="Cambria Math"/>
                      </a:rPr>
                      <m:t>𝑛</m:t>
                    </m:r>
                    <m:r>
                      <a:rPr lang="da-DK" sz="2000" i="1">
                        <a:latin typeface="Cambria Math"/>
                      </a:rPr>
                      <m:t>=3 </m:t>
                    </m:r>
                    <m:r>
                      <m:rPr>
                        <m:nor/>
                      </m:rPr>
                      <a:rPr lang="da-DK" sz="20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til</m:t>
                    </m:r>
                    <m:r>
                      <m:rPr>
                        <m:nor/>
                      </m:rPr>
                      <a:rPr lang="da-DK" sz="20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da-DK" sz="2000" i="1">
                        <a:latin typeface="Cambria Math"/>
                      </a:rPr>
                      <m:t>5</m:t>
                    </m:r>
                  </m:oMath>
                </a14:m>
                <a:r>
                  <a:rPr lang="da-D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tilstrækkelig</a:t>
                </a:r>
              </a:p>
              <a:p>
                <a:pPr lvl="1"/>
                <a:r>
                  <a:rPr lang="da-D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Hvis </a:t>
                </a:r>
                <a:r>
                  <a:rPr lang="da-DK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da-D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er uniformt fordelt er </a:t>
                </a:r>
                <a14:m>
                  <m:oMath xmlns:m="http://schemas.openxmlformats.org/officeDocument/2006/math">
                    <m:r>
                      <a:rPr lang="da-DK" sz="2000" i="1">
                        <a:latin typeface="Cambria Math"/>
                      </a:rPr>
                      <m:t>𝑛</m:t>
                    </m:r>
                    <m:r>
                      <a:rPr lang="da-DK" sz="2000" i="1">
                        <a:latin typeface="Cambria Math"/>
                      </a:rPr>
                      <m:t>=6 </m:t>
                    </m:r>
                    <m:r>
                      <m:rPr>
                        <m:nor/>
                      </m:rPr>
                      <a:rPr lang="da-DK" sz="20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til</m:t>
                    </m:r>
                    <m:r>
                      <m:rPr>
                        <m:nor/>
                      </m:rPr>
                      <a:rPr lang="da-DK" sz="20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da-DK" sz="2000" i="1">
                        <a:latin typeface="Cambria Math"/>
                      </a:rPr>
                      <m:t>12</m:t>
                    </m:r>
                  </m:oMath>
                </a14:m>
                <a:r>
                  <a:rPr lang="da-D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tilstrækkelig</a:t>
                </a:r>
              </a:p>
              <a:p>
                <a:pPr lvl="1"/>
                <a:r>
                  <a:rPr lang="da-D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de fleste fordelinger er </a:t>
                </a:r>
                <a14:m>
                  <m:oMath xmlns:m="http://schemas.openxmlformats.org/officeDocument/2006/math">
                    <m:r>
                      <a:rPr lang="da-DK" sz="2000" i="1">
                        <a:latin typeface="Cambria Math"/>
                      </a:rPr>
                      <m:t>𝑛</m:t>
                    </m:r>
                    <m:r>
                      <a:rPr lang="da-DK" sz="2000" i="1">
                        <a:latin typeface="Cambria Math"/>
                        <a:ea typeface="Cambria Math"/>
                      </a:rPr>
                      <m:t>≥30</m:t>
                    </m:r>
                  </m:oMath>
                </a14:m>
                <a:r>
                  <a:rPr lang="da-D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a-DK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tilstrækkelig</a:t>
                </a:r>
                <a:endParaRPr lang="da-DK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Rektangel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93" y="4581128"/>
                <a:ext cx="8203232" cy="1631216"/>
              </a:xfrm>
              <a:prstGeom prst="rect">
                <a:avLst/>
              </a:prstGeom>
              <a:blipFill>
                <a:blip r:embed="rId4"/>
                <a:stretch>
                  <a:fillRect l="-743" t="-1866" b="-5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llipse 6">
            <a:hlinkClick r:id="rId5" action="ppaction://hlinksldjump"/>
          </p:cNvPr>
          <p:cNvSpPr/>
          <p:nvPr/>
        </p:nvSpPr>
        <p:spPr>
          <a:xfrm>
            <a:off x="8523025" y="6165304"/>
            <a:ext cx="225439" cy="19105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179512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– AU</a:t>
            </a:r>
          </a:p>
        </p:txBody>
      </p:sp>
    </p:spTree>
    <p:extLst>
      <p:ext uri="{BB962C8B-B14F-4D97-AF65-F5344CB8AC3E}">
        <p14:creationId xmlns:p14="http://schemas.microsoft.com/office/powerpoint/2010/main" val="63399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904" y="44624"/>
            <a:ext cx="8424936" cy="922114"/>
          </a:xfrm>
        </p:spPr>
        <p:txBody>
          <a:bodyPr>
            <a:normAutofit/>
          </a:bodyPr>
          <a:lstStyle/>
          <a:p>
            <a:endParaRPr lang="da-DK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5</a:t>
            </a:fld>
            <a:endParaRPr lang="da-DK" dirty="0"/>
          </a:p>
        </p:txBody>
      </p:sp>
      <p:sp>
        <p:nvSpPr>
          <p:cNvPr id="5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179512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– AU</a:t>
            </a:r>
          </a:p>
        </p:txBody>
      </p:sp>
    </p:spTree>
    <p:extLst>
      <p:ext uri="{BB962C8B-B14F-4D97-AF65-F5344CB8AC3E}">
        <p14:creationId xmlns:p14="http://schemas.microsoft.com/office/powerpoint/2010/main" val="404813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8614"/>
            <a:ext cx="8660620" cy="701005"/>
          </a:xfrm>
        </p:spPr>
        <p:txBody>
          <a:bodyPr>
            <a:normAutofit/>
          </a:bodyPr>
          <a:lstStyle/>
          <a:p>
            <a:pPr algn="l"/>
            <a:r>
              <a:rPr lang="da-DK" sz="3200" dirty="0" smtClean="0"/>
              <a:t>Eksempel 3.18: Tykkelse af silicium-skiver</a:t>
            </a:r>
            <a:endParaRPr lang="da-DK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759619"/>
                <a:ext cx="8424936" cy="5621709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da-DK" sz="1800" dirty="0" smtClean="0"/>
                  <a:t>Stikprøve (én!) på 23 skiver, hvor skivernes tykkelse </a:t>
                </a:r>
                <a:br>
                  <a:rPr lang="da-DK" sz="1800" dirty="0" smtClean="0"/>
                </a:br>
                <a:r>
                  <a:rPr lang="da-DK" sz="1800" dirty="0" smtClean="0"/>
                  <a:t>er målt i </a:t>
                </a:r>
                <a:r>
                  <a:rPr lang="da-DK" sz="1800" dirty="0" err="1" smtClean="0"/>
                  <a:t>Ångström</a:t>
                </a:r>
                <a:r>
                  <a:rPr lang="da-DK" sz="1800" dirty="0" smtClean="0"/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a-DK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1800" b="0" i="1" smtClean="0">
                            <a:latin typeface="Cambria Math"/>
                          </a:rPr>
                          <m:t>1Å=10</m:t>
                        </m:r>
                      </m:e>
                      <m:sup>
                        <m:r>
                          <a:rPr lang="da-DK" sz="1800" b="0" i="1" smtClean="0">
                            <a:latin typeface="Cambria Math"/>
                          </a:rPr>
                          <m:t>−10</m:t>
                        </m:r>
                      </m:sup>
                    </m:sSup>
                  </m:oMath>
                </a14:m>
                <a:r>
                  <a:rPr lang="da-DK" sz="1800" dirty="0" smtClean="0"/>
                  <a:t> m):</a:t>
                </a:r>
                <a:br>
                  <a:rPr lang="da-DK" sz="1800" dirty="0" smtClean="0"/>
                </a:br>
                <a:r>
                  <a:rPr lang="da-DK" sz="1800" dirty="0" smtClean="0"/>
                  <a:t/>
                </a:r>
                <a:br>
                  <a:rPr lang="da-DK" sz="1800" dirty="0" smtClean="0"/>
                </a:br>
                <a:r>
                  <a:rPr lang="da-DK" sz="1800" dirty="0" smtClean="0"/>
                  <a:t/>
                </a:r>
                <a:br>
                  <a:rPr lang="da-DK" sz="1800" dirty="0" smtClean="0"/>
                </a:br>
                <a:r>
                  <a:rPr lang="da-DK" sz="1800" dirty="0" smtClean="0"/>
                  <a:t/>
                </a:r>
                <a:br>
                  <a:rPr lang="da-DK" sz="1800" dirty="0" smtClean="0"/>
                </a:br>
                <a:r>
                  <a:rPr lang="da-DK" sz="1800" dirty="0" smtClean="0"/>
                  <a:t/>
                </a:r>
                <a:br>
                  <a:rPr lang="da-DK" sz="1800" dirty="0" smtClean="0"/>
                </a:br>
                <a:r>
                  <a:rPr lang="da-DK" sz="1800" dirty="0" smtClean="0"/>
                  <a:t/>
                </a:r>
                <a:br>
                  <a:rPr lang="da-DK" sz="1800" dirty="0" smtClean="0"/>
                </a:br>
                <a:endParaRPr lang="da-DK" sz="1800" dirty="0" smtClean="0"/>
              </a:p>
              <a:p>
                <a:pPr marL="0" indent="0">
                  <a:buNone/>
                </a:pPr>
                <a:r>
                  <a:rPr lang="da-DK" sz="1800" dirty="0" smtClean="0"/>
                  <a:t>Historisk set er </a:t>
                </a:r>
                <a14:m>
                  <m:oMath xmlns:m="http://schemas.openxmlformats.org/officeDocument/2006/math">
                    <m:r>
                      <a:rPr lang="da-DK" sz="1800" i="1" smtClean="0">
                        <a:latin typeface="Cambria Math"/>
                        <a:ea typeface="Cambria Math"/>
                      </a:rPr>
                      <m:t>𝜇</m:t>
                    </m:r>
                    <m:r>
                      <a:rPr lang="da-DK" sz="1800" b="0" i="1" smtClean="0">
                        <a:latin typeface="Cambria Math"/>
                        <a:ea typeface="Cambria Math"/>
                      </a:rPr>
                      <m:t>=3200 Å</m:t>
                    </m:r>
                  </m:oMath>
                </a14:m>
                <a:r>
                  <a:rPr lang="da-DK" sz="1800" dirty="0" smtClean="0"/>
                  <a:t> og </a:t>
                </a:r>
                <a14:m>
                  <m:oMath xmlns:m="http://schemas.openxmlformats.org/officeDocument/2006/math">
                    <m:r>
                      <a:rPr lang="da-DK" sz="1800" i="1" smtClean="0">
                        <a:latin typeface="Cambria Math"/>
                        <a:ea typeface="Cambria Math"/>
                      </a:rPr>
                      <m:t>𝜎</m:t>
                    </m:r>
                    <m:r>
                      <a:rPr lang="da-DK" sz="1800" b="0" i="1" smtClean="0">
                        <a:latin typeface="Cambria Math"/>
                        <a:ea typeface="Cambria Math"/>
                      </a:rPr>
                      <m:t>=80 Å</m:t>
                    </m:r>
                  </m:oMath>
                </a14:m>
                <a:endParaRPr lang="da-DK" sz="1800" dirty="0" smtClean="0"/>
              </a:p>
              <a:p>
                <a:pPr marL="0" indent="0">
                  <a:buNone/>
                </a:pPr>
                <a:endParaRPr lang="da-DK" sz="1800" dirty="0" smtClean="0"/>
              </a:p>
              <a:p>
                <a:pPr marL="0" indent="0">
                  <a:buNone/>
                </a:pPr>
                <a:r>
                  <a:rPr lang="da-DK" sz="1800" dirty="0" smtClean="0"/>
                  <a:t>Vi har en serie på en enkelt stikprøve med </a:t>
                </a:r>
                <a14:m>
                  <m:oMath xmlns:m="http://schemas.openxmlformats.org/officeDocument/2006/math">
                    <m:r>
                      <a:rPr lang="da-DK" sz="1800" b="0" i="1" smtClean="0">
                        <a:latin typeface="Cambria Math"/>
                      </a:rPr>
                      <m:t>𝑛</m:t>
                    </m:r>
                    <m:r>
                      <a:rPr lang="da-DK" sz="1800" b="0" i="1" smtClean="0">
                        <a:latin typeface="Cambria Math"/>
                      </a:rPr>
                      <m:t>=23</m:t>
                    </m:r>
                  </m:oMath>
                </a14:m>
                <a:r>
                  <a:rPr lang="da-DK" sz="1800" dirty="0" smtClean="0"/>
                  <a:t> observationer, hvor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a-DK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1800" b="0" i="1" smtClean="0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da-DK" sz="1800" b="0" i="1" smtClean="0">
                        <a:latin typeface="Cambria Math"/>
                      </a:rPr>
                      <m:t>=3232 Å</m:t>
                    </m:r>
                  </m:oMath>
                </a14:m>
                <a:r>
                  <a:rPr lang="da-DK" sz="1800" b="0" dirty="0" smtClean="0"/>
                  <a:t> </a:t>
                </a:r>
              </a:p>
              <a:p>
                <a:pPr marL="0" indent="0">
                  <a:buNone/>
                </a:pPr>
                <a:r>
                  <a:rPr lang="da-DK" sz="1800" dirty="0" smtClean="0"/>
                  <a:t>Ha</a:t>
                </a:r>
                <a:r>
                  <a:rPr lang="da-DK" sz="1800" b="0" dirty="0" smtClean="0"/>
                  <a:t>r produktionen ændret sig, så skiverne er tykkere end før? </a:t>
                </a:r>
              </a:p>
              <a:p>
                <a:pPr marL="0" indent="0">
                  <a:buNone/>
                </a:pPr>
                <a:endParaRPr lang="da-DK" sz="1800" b="0" dirty="0" smtClean="0"/>
              </a:p>
              <a:p>
                <a:endParaRPr lang="da-DK" sz="1800" dirty="0" smtClean="0"/>
              </a:p>
              <a:p>
                <a:r>
                  <a:rPr lang="da-DK" sz="18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a-DK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1800" b="0" i="1" smtClean="0">
                            <a:latin typeface="Cambria Math"/>
                          </a:rPr>
                          <m:t>𝑌</m:t>
                        </m:r>
                      </m:e>
                    </m:acc>
                    <m:r>
                      <a:rPr lang="da-DK" sz="1800" b="0" i="1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da-DK" sz="1800" b="0" i="0" smtClean="0">
                        <a:latin typeface="Cambria Math"/>
                      </a:rPr>
                      <m:t>er</m:t>
                    </m:r>
                    <m:r>
                      <m:rPr>
                        <m:nor/>
                      </m:rPr>
                      <a:rPr lang="da-DK" sz="1800" b="0" i="0" smtClean="0">
                        <a:latin typeface="Cambria Math"/>
                      </a:rPr>
                      <m:t> </m:t>
                    </m:r>
                    <m:r>
                      <a:rPr lang="da-DK" sz="1800" b="0" i="1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da-DK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1800" b="0" i="1" smtClean="0">
                            <a:latin typeface="Cambria Math"/>
                            <a:ea typeface="Cambria Math"/>
                          </a:rPr>
                          <m:t>𝜇</m:t>
                        </m:r>
                        <m:r>
                          <a:rPr lang="da-DK" sz="18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box>
                          <m:boxPr>
                            <m:ctrlPr>
                              <a:rPr lang="da-DK" sz="1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da-DK" sz="18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da-DK" sz="18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da-DK" sz="1800" b="0" i="1" smtClean="0">
                                        <a:latin typeface="Cambria Math"/>
                                        <a:ea typeface="Cambria Math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da-DK" sz="1800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da-DK" sz="1800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den>
                            </m:f>
                          </m:e>
                        </m:box>
                      </m:e>
                    </m:d>
                    <m:r>
                      <a:rPr lang="da-DK" sz="1800" b="0" i="0" smtClean="0">
                        <a:latin typeface="Cambria Math" panose="02040503050406030204" pitchFamily="18" charset="0"/>
                        <a:ea typeface="Cambria Math"/>
                      </a:rPr>
                      <m:t>,</m:t>
                    </m:r>
                  </m:oMath>
                </a14:m>
                <a:r>
                  <a:rPr lang="da-DK" sz="1800" dirty="0" smtClean="0"/>
                  <a:t>    så er     </a:t>
                </a:r>
                <a14:m>
                  <m:oMath xmlns:m="http://schemas.openxmlformats.org/officeDocument/2006/math">
                    <m:r>
                      <a:rPr lang="da-DK" sz="1800" b="0" i="1" smtClean="0">
                        <a:latin typeface="Cambria Math"/>
                      </a:rPr>
                      <m:t>𝑍</m:t>
                    </m:r>
                    <m:r>
                      <a:rPr lang="da-DK" sz="1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a-DK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da-DK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1800" b="0" i="1" smtClean="0">
                                <a:latin typeface="Cambria Math"/>
                              </a:rPr>
                              <m:t>𝑌</m:t>
                            </m:r>
                          </m:e>
                        </m:acc>
                        <m:r>
                          <a:rPr lang="da-DK" sz="1800" b="0" i="1" smtClean="0">
                            <a:latin typeface="Cambria Math"/>
                          </a:rPr>
                          <m:t>−</m:t>
                        </m:r>
                        <m:r>
                          <a:rPr lang="da-DK" sz="1800" b="0" i="1" smtClean="0">
                            <a:latin typeface="Cambria Math"/>
                            <a:ea typeface="Cambria Math"/>
                          </a:rPr>
                          <m:t>𝜇</m:t>
                        </m:r>
                      </m:num>
                      <m:den>
                        <m:f>
                          <m:fPr>
                            <m:type m:val="skw"/>
                            <m:ctrlPr>
                              <a:rPr lang="da-DK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a-DK" sz="1800" b="0" i="1" smtClean="0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da-DK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da-DK" sz="1800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</m:oMath>
                </a14:m>
                <a:r>
                  <a:rPr lang="da-DK" sz="1800" dirty="0" smtClean="0"/>
                  <a:t>  standard normalfordelt </a:t>
                </a:r>
                <a:r>
                  <a:rPr lang="da-DK" sz="1800" i="1" dirty="0" smtClean="0"/>
                  <a:t>N</a:t>
                </a:r>
                <a:r>
                  <a:rPr lang="da-DK" sz="1800" dirty="0" smtClean="0"/>
                  <a:t>(0,1)</a:t>
                </a:r>
              </a:p>
              <a:p>
                <a14:m>
                  <m:oMath xmlns:m="http://schemas.openxmlformats.org/officeDocument/2006/math">
                    <m:r>
                      <a:rPr lang="da-DK" sz="1800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da-DK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da-DK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1800" b="0" i="1" smtClean="0">
                                <a:latin typeface="Cambria Math"/>
                              </a:rPr>
                              <m:t>𝑌</m:t>
                            </m:r>
                          </m:e>
                        </m:acc>
                        <m:r>
                          <a:rPr lang="da-DK" sz="1800" b="0" i="1" smtClean="0">
                            <a:latin typeface="Cambria Math"/>
                          </a:rPr>
                          <m:t>&gt;3232</m:t>
                        </m:r>
                      </m:e>
                    </m:d>
                    <m:r>
                      <a:rPr lang="da-DK" sz="1800" b="0" i="1" smtClean="0">
                        <a:latin typeface="Cambria Math"/>
                      </a:rPr>
                      <m:t>=</m:t>
                    </m:r>
                    <m:r>
                      <a:rPr lang="da-DK" sz="1800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da-DK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1800" b="0" i="1" smtClean="0">
                            <a:latin typeface="Cambria Math"/>
                          </a:rPr>
                          <m:t>𝑍</m:t>
                        </m:r>
                        <m:r>
                          <a:rPr lang="da-DK" sz="1800" b="0" i="1" smtClean="0">
                            <a:latin typeface="Cambria Math"/>
                          </a:rPr>
                          <m:t>&gt;</m:t>
                        </m:r>
                        <m:f>
                          <m:fPr>
                            <m:ctrlPr>
                              <a:rPr lang="da-DK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a-DK" sz="1800" b="0" i="1" smtClean="0">
                                <a:latin typeface="Cambria Math"/>
                              </a:rPr>
                              <m:t>3232−3200</m:t>
                            </m:r>
                          </m:num>
                          <m:den>
                            <m:r>
                              <a:rPr lang="da-DK" sz="1800" b="0" i="1" smtClean="0">
                                <a:latin typeface="Cambria Math"/>
                              </a:rPr>
                              <m:t>80/</m:t>
                            </m:r>
                            <m:rad>
                              <m:radPr>
                                <m:degHide m:val="on"/>
                                <m:ctrlPr>
                                  <a:rPr lang="da-DK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da-DK" sz="1800" b="0" i="1" smtClean="0">
                                    <a:latin typeface="Cambria Math"/>
                                  </a:rPr>
                                  <m:t>23</m:t>
                                </m:r>
                              </m:e>
                            </m:rad>
                          </m:den>
                        </m:f>
                      </m:e>
                    </m:d>
                    <m:r>
                      <a:rPr lang="da-DK" sz="1800" b="0" i="1" smtClean="0">
                        <a:latin typeface="Cambria Math"/>
                      </a:rPr>
                      <m:t>=1−</m:t>
                    </m:r>
                    <m:r>
                      <a:rPr lang="da-DK" sz="1800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da-DK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1800" b="0" i="1" smtClean="0">
                            <a:latin typeface="Cambria Math"/>
                          </a:rPr>
                          <m:t>𝑍</m:t>
                        </m:r>
                        <m:r>
                          <a:rPr lang="da-DK" sz="1800" b="0" i="1" smtClean="0">
                            <a:latin typeface="Cambria Math"/>
                            <a:ea typeface="Cambria Math"/>
                          </a:rPr>
                          <m:t>≤1.9183</m:t>
                        </m:r>
                      </m:e>
                    </m:d>
                    <m:r>
                      <a:rPr lang="da-DK" sz="1800" b="0" i="1" smtClean="0">
                        <a:latin typeface="Cambria Math"/>
                        <a:ea typeface="Cambria Math"/>
                      </a:rPr>
                      <m:t>=1−0.9725=</m:t>
                    </m:r>
                    <m:r>
                      <a:rPr lang="da-DK" sz="1800" b="0" i="1" smtClean="0">
                        <a:latin typeface="Cambria Math"/>
                      </a:rPr>
                      <m:t>0.0275</m:t>
                    </m:r>
                  </m:oMath>
                </a14:m>
                <a:endParaRPr lang="da-DK" sz="1800" b="0" dirty="0" smtClean="0"/>
              </a:p>
              <a:p>
                <a:r>
                  <a:rPr lang="da-DK" sz="1800" dirty="0" smtClean="0"/>
                  <a:t>Med andre ord, det er temmelig usandsynligt (&lt; 3%), at stikprøven kommer fra en population med middelværdi 3200 Å, </a:t>
                </a:r>
                <a:r>
                  <a:rPr lang="da-DK" sz="1800" dirty="0" err="1" smtClean="0"/>
                  <a:t>dvs</a:t>
                </a:r>
                <a:r>
                  <a:rPr lang="da-DK" sz="1800" dirty="0" smtClean="0"/>
                  <a:t> skiverne er nok blevet tykkere</a:t>
                </a:r>
              </a:p>
              <a:p>
                <a:endParaRPr lang="da-DK" sz="2000" b="0" dirty="0" smtClean="0"/>
              </a:p>
              <a:p>
                <a:endParaRPr lang="da-DK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759619"/>
                <a:ext cx="8424936" cy="5621709"/>
              </a:xfrm>
              <a:blipFill>
                <a:blip r:embed="rId3"/>
                <a:stretch>
                  <a:fillRect l="-434" t="-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6</a:t>
            </a:fld>
            <a:endParaRPr lang="da-DK" dirty="0"/>
          </a:p>
        </p:txBody>
      </p:sp>
      <p:pic>
        <p:nvPicPr>
          <p:cNvPr id="9218" name="Picture 2" descr="http://upload.wikimedia.org/wikipedia/commons/d/d7/Wafer_2_Zoll_bis_8_Zoll_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980729"/>
            <a:ext cx="2566580" cy="20919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340768"/>
            <a:ext cx="4536505" cy="1388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kstfelt 4"/>
          <p:cNvSpPr txBox="1"/>
          <p:nvPr/>
        </p:nvSpPr>
        <p:spPr>
          <a:xfrm>
            <a:off x="251520" y="4077072"/>
            <a:ext cx="4158254" cy="353943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da-DK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 antager den centrale grænseværdisætning: 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179512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– AU</a:t>
            </a:r>
          </a:p>
        </p:txBody>
      </p:sp>
    </p:spTree>
    <p:extLst>
      <p:ext uri="{BB962C8B-B14F-4D97-AF65-F5344CB8AC3E}">
        <p14:creationId xmlns:p14="http://schemas.microsoft.com/office/powerpoint/2010/main" val="33186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904" y="44624"/>
            <a:ext cx="8424936" cy="922114"/>
          </a:xfrm>
        </p:spPr>
        <p:txBody>
          <a:bodyPr>
            <a:normAutofit/>
          </a:bodyPr>
          <a:lstStyle/>
          <a:p>
            <a:r>
              <a:rPr lang="da-DK" sz="3200" dirty="0" smtClean="0"/>
              <a:t>Normalfordelingen</a:t>
            </a:r>
            <a:endParaRPr lang="da-DK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7</a:t>
            </a:fld>
            <a:endParaRPr lang="da-D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40904" y="5949280"/>
                <a:ext cx="8424936" cy="576064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da-DK" dirty="0" smtClean="0"/>
                  <a:t>Den empiriske regel: 99.73% af observationer ligger indenfor </a:t>
                </a:r>
                <a14:m>
                  <m:oMath xmlns:m="http://schemas.openxmlformats.org/officeDocument/2006/math">
                    <m:r>
                      <a:rPr lang="da-DK" i="1" smtClean="0">
                        <a:latin typeface="Cambria Math"/>
                        <a:ea typeface="Cambria Math"/>
                      </a:rPr>
                      <m:t>𝜇</m:t>
                    </m:r>
                    <m:r>
                      <a:rPr lang="da-DK" i="1" smtClean="0">
                        <a:latin typeface="Cambria Math"/>
                        <a:ea typeface="Cambria Math"/>
                      </a:rPr>
                      <m:t>±3</m:t>
                    </m:r>
                    <m:r>
                      <a:rPr lang="da-DK" b="0" i="1" smtClean="0">
                        <a:latin typeface="Cambria Math"/>
                        <a:ea typeface="Cambria Math"/>
                      </a:rPr>
                      <m:t>𝜎</m:t>
                    </m:r>
                  </m:oMath>
                </a14:m>
                <a:r>
                  <a:rPr lang="da-DK" dirty="0" smtClean="0"/>
                  <a:t> </a:t>
                </a:r>
                <a:endParaRPr lang="da-DK" dirty="0"/>
              </a:p>
            </p:txBody>
          </p:sp>
        </mc:Choice>
        <mc:Fallback>
          <p:sp>
            <p:nvSpPr>
              <p:cNvPr id="10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0904" y="5949280"/>
                <a:ext cx="8424936" cy="576064"/>
              </a:xfrm>
              <a:blipFill>
                <a:blip r:embed="rId3"/>
                <a:stretch>
                  <a:fillRect l="-796" t="-19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Billed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8725" y="836712"/>
            <a:ext cx="6686550" cy="5029200"/>
          </a:xfrm>
          <a:prstGeom prst="rect">
            <a:avLst/>
          </a:prstGeom>
        </p:spPr>
      </p:pic>
      <p:sp>
        <p:nvSpPr>
          <p:cNvPr id="7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179512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– AU</a:t>
            </a:r>
          </a:p>
        </p:txBody>
      </p:sp>
    </p:spTree>
    <p:extLst>
      <p:ext uri="{BB962C8B-B14F-4D97-AF65-F5344CB8AC3E}">
        <p14:creationId xmlns:p14="http://schemas.microsoft.com/office/powerpoint/2010/main" val="325559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277" y="764704"/>
                <a:ext cx="8784976" cy="187220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da-DK" sz="2000" dirty="0" smtClean="0"/>
                  <a:t>Forudsætningen for at beregne sandsynligheden for at trække en stikprøve</a:t>
                </a:r>
              </a:p>
              <a:p>
                <a:pPr marL="0" indent="0">
                  <a:buNone/>
                </a:pPr>
                <a:r>
                  <a:rPr lang="da-DK" sz="2000" dirty="0" smtClean="0"/>
                  <a:t>med gennemsnit 3232 Å, hvis populationen har gennemsnit 3200 Å er, </a:t>
                </a:r>
              </a:p>
              <a:p>
                <a:pPr marL="0" indent="0">
                  <a:buNone/>
                </a:pPr>
                <a:r>
                  <a:rPr lang="da-DK" sz="2000" dirty="0" smtClean="0"/>
                  <a:t>at antagelsen om den centrale grænseværdisætning gælder</a:t>
                </a:r>
              </a:p>
              <a:p>
                <a:pPr marL="0" indent="0">
                  <a:buNone/>
                </a:pPr>
                <a:r>
                  <a:rPr lang="da-DK" sz="2000" dirty="0" smtClean="0"/>
                  <a:t/>
                </a:r>
                <a:br>
                  <a:rPr lang="da-DK" sz="2000" dirty="0" smtClean="0"/>
                </a:br>
                <a:r>
                  <a:rPr lang="da-DK" sz="2000" b="1" dirty="0" smtClean="0"/>
                  <a:t>Er </a:t>
                </a:r>
                <a14:m>
                  <m:oMath xmlns:m="http://schemas.openxmlformats.org/officeDocument/2006/math">
                    <m:r>
                      <a:rPr lang="da-DK" sz="2000" b="1" i="1">
                        <a:latin typeface="Cambria Math"/>
                      </a:rPr>
                      <m:t>𝒏</m:t>
                    </m:r>
                    <m:r>
                      <a:rPr lang="da-DK" sz="2000" b="1" i="1">
                        <a:latin typeface="Cambria Math"/>
                      </a:rPr>
                      <m:t>=</m:t>
                    </m:r>
                    <m:r>
                      <a:rPr lang="da-DK" sz="2000" b="1" i="1">
                        <a:latin typeface="Cambria Math"/>
                      </a:rPr>
                      <m:t>𝟐𝟑</m:t>
                    </m:r>
                  </m:oMath>
                </a14:m>
                <a:r>
                  <a:rPr lang="da-DK" sz="2000" b="1" dirty="0" smtClean="0"/>
                  <a:t> </a:t>
                </a:r>
                <a:r>
                  <a:rPr lang="da-DK" sz="2000" b="1" dirty="0"/>
                  <a:t>‘tilstrækkeligt stort</a:t>
                </a:r>
                <a:r>
                  <a:rPr lang="da-DK" sz="2000" b="1" dirty="0" smtClean="0"/>
                  <a:t>’?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277" y="764704"/>
                <a:ext cx="8784976" cy="1872208"/>
              </a:xfrm>
              <a:blipFill>
                <a:blip r:embed="rId3"/>
                <a:stretch>
                  <a:fillRect l="-763" t="-1623" b="-1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8</a:t>
            </a:fld>
            <a:endParaRPr lang="da-DK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44511" y="0"/>
            <a:ext cx="8660620" cy="701005"/>
          </a:xfrm>
        </p:spPr>
        <p:txBody>
          <a:bodyPr>
            <a:normAutofit/>
          </a:bodyPr>
          <a:lstStyle/>
          <a:p>
            <a:pPr algn="l"/>
            <a:r>
              <a:rPr lang="da-DK" sz="3200" dirty="0" smtClean="0"/>
              <a:t>Eksempel 3.18: Tykkelse af silicium-skiver</a:t>
            </a:r>
            <a:endParaRPr lang="da-DK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 txBox="1">
                <a:spLocks/>
              </p:cNvSpPr>
              <p:nvPr/>
            </p:nvSpPr>
            <p:spPr bwMode="auto">
              <a:xfrm>
                <a:off x="139720" y="2607585"/>
                <a:ext cx="8884219" cy="15841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18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8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da-DK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Stem-and-</a:t>
                </a:r>
                <a:r>
                  <a:rPr lang="da-DK" sz="2000" dirty="0" err="1" smtClean="0">
                    <a:solidFill>
                      <a:schemeClr val="accent1">
                        <a:lumMod val="75000"/>
                      </a:schemeClr>
                    </a:solidFill>
                  </a:rPr>
                  <a:t>leaf</a:t>
                </a:r>
                <a:r>
                  <a:rPr lang="da-DK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plot </a:t>
                </a:r>
                <a:r>
                  <a:rPr lang="da-DK" sz="2000" dirty="0" smtClean="0"/>
                  <a:t>viser en rimeligt </a:t>
                </a:r>
                <a:br>
                  <a:rPr lang="da-DK" sz="2000" dirty="0" smtClean="0"/>
                </a:br>
                <a:r>
                  <a:rPr lang="da-DK" sz="2000" dirty="0" smtClean="0"/>
                  <a:t>symmetrisk fordeling med et enkelt </a:t>
                </a:r>
                <a:br>
                  <a:rPr lang="da-DK" sz="2000" dirty="0" smtClean="0"/>
                </a:br>
                <a:r>
                  <a:rPr lang="da-DK" sz="2000" dirty="0" smtClean="0"/>
                  <a:t>toppunkt, så </a:t>
                </a:r>
                <a14:m>
                  <m:oMath xmlns:m="http://schemas.openxmlformats.org/officeDocument/2006/math">
                    <m:r>
                      <a:rPr lang="da-DK" sz="2000" i="1" smtClean="0">
                        <a:latin typeface="Cambria Math"/>
                      </a:rPr>
                      <m:t>𝑛</m:t>
                    </m:r>
                    <m:r>
                      <a:rPr lang="da-DK" sz="2000" i="1" smtClean="0">
                        <a:latin typeface="Cambria Math"/>
                      </a:rPr>
                      <m:t>=23</m:t>
                    </m:r>
                  </m:oMath>
                </a14:m>
                <a:r>
                  <a:rPr lang="da-DK" sz="2000" dirty="0" smtClean="0"/>
                  <a:t> burde være </a:t>
                </a:r>
                <a:br>
                  <a:rPr lang="da-DK" sz="2000" dirty="0" smtClean="0"/>
                </a:br>
                <a:r>
                  <a:rPr lang="da-DK" sz="2000" dirty="0" smtClean="0"/>
                  <a:t>‘tilstrækkeligt stort’</a:t>
                </a:r>
                <a:r>
                  <a:rPr lang="da-DK" sz="2200" dirty="0" smtClean="0"/>
                  <a:t/>
                </a:r>
                <a:br>
                  <a:rPr lang="da-DK" sz="2200" dirty="0" smtClean="0"/>
                </a:br>
                <a:endParaRPr lang="da-DK" sz="2200" dirty="0" smtClean="0"/>
              </a:p>
            </p:txBody>
          </p:sp>
        </mc:Choice>
        <mc:Fallback xmlns="">
          <p:sp>
            <p:nvSpPr>
              <p:cNvPr id="1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9720" y="2607585"/>
                <a:ext cx="8884219" cy="1584176"/>
              </a:xfrm>
              <a:prstGeom prst="rect">
                <a:avLst/>
              </a:prstGeom>
              <a:blipFill>
                <a:blip r:embed="rId4"/>
                <a:stretch>
                  <a:fillRect l="-755" t="-230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Billed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4821" y="2132856"/>
            <a:ext cx="4291019" cy="173364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2"/>
              <p:cNvSpPr txBox="1">
                <a:spLocks/>
              </p:cNvSpPr>
              <p:nvPr/>
            </p:nvSpPr>
            <p:spPr bwMode="auto">
              <a:xfrm>
                <a:off x="251520" y="4077072"/>
                <a:ext cx="8424936" cy="22267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18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8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da-DK" sz="2200" dirty="0" smtClean="0"/>
                  <a:t>Når data plottes i et </a:t>
                </a:r>
                <a:r>
                  <a:rPr lang="da-DK" sz="2200" b="1" dirty="0" smtClean="0">
                    <a:solidFill>
                      <a:schemeClr val="tx2"/>
                    </a:solidFill>
                  </a:rPr>
                  <a:t>normalfordelingsplot</a:t>
                </a:r>
                <a:r>
                  <a:rPr lang="da-DK" sz="2200" dirty="0" smtClean="0"/>
                  <a:t> </a:t>
                </a:r>
              </a:p>
              <a:p>
                <a:pPr marL="0" indent="0">
                  <a:buNone/>
                </a:pPr>
                <a:r>
                  <a:rPr lang="da-DK" sz="2200" dirty="0" smtClean="0"/>
                  <a:t>fås en nogenlunde lineær sammenhæng, </a:t>
                </a:r>
              </a:p>
              <a:p>
                <a:pPr marL="0" indent="0">
                  <a:buNone/>
                </a:pPr>
                <a:r>
                  <a:rPr lang="da-DK" sz="2200" dirty="0" smtClean="0"/>
                  <a:t>hvilket bekræfter antagelsen: </a:t>
                </a:r>
                <a:br>
                  <a:rPr lang="da-DK" sz="2200" dirty="0" smtClean="0"/>
                </a:br>
                <a:r>
                  <a:rPr lang="da-DK" sz="2200" dirty="0" smtClean="0"/>
                  <a:t>Fordelingen for </a:t>
                </a:r>
                <a:r>
                  <a:rPr lang="da-DK" sz="2200" i="1" dirty="0" smtClean="0"/>
                  <a:t>Y</a:t>
                </a:r>
                <a:r>
                  <a:rPr lang="da-DK" sz="2200" dirty="0" smtClean="0"/>
                  <a:t> ‘ligner’ en </a:t>
                </a:r>
                <a:br>
                  <a:rPr lang="da-DK" sz="2200" dirty="0" smtClean="0"/>
                </a:br>
                <a:r>
                  <a:rPr lang="da-DK" sz="2200" dirty="0" smtClean="0"/>
                  <a:t>normalfordeling, </a:t>
                </a:r>
                <a:r>
                  <a:rPr lang="da-DK" sz="2200" dirty="0"/>
                  <a:t>så </a:t>
                </a:r>
                <a14:m>
                  <m:oMath xmlns:m="http://schemas.openxmlformats.org/officeDocument/2006/math">
                    <m:r>
                      <a:rPr lang="da-DK" sz="2200" i="1">
                        <a:latin typeface="Cambria Math"/>
                      </a:rPr>
                      <m:t>𝑛</m:t>
                    </m:r>
                    <m:r>
                      <a:rPr lang="da-DK" sz="2200" i="1">
                        <a:latin typeface="Cambria Math"/>
                      </a:rPr>
                      <m:t>=23</m:t>
                    </m:r>
                  </m:oMath>
                </a14:m>
                <a:r>
                  <a:rPr lang="da-DK" sz="2200" dirty="0"/>
                  <a:t> </a:t>
                </a:r>
                <a:r>
                  <a:rPr lang="da-DK" sz="2200" dirty="0" smtClean="0"/>
                  <a:t/>
                </a:r>
                <a:br>
                  <a:rPr lang="da-DK" sz="2200" dirty="0" smtClean="0"/>
                </a:br>
                <a:r>
                  <a:rPr lang="da-DK" sz="2200" dirty="0" smtClean="0"/>
                  <a:t>burde </a:t>
                </a:r>
                <a:r>
                  <a:rPr lang="da-DK" sz="2200" dirty="0"/>
                  <a:t>være </a:t>
                </a:r>
                <a:r>
                  <a:rPr lang="da-DK" sz="2200" dirty="0" smtClean="0"/>
                  <a:t>‘</a:t>
                </a:r>
                <a:r>
                  <a:rPr lang="da-DK" sz="2200" dirty="0"/>
                  <a:t>tilstrækkeligt stort</a:t>
                </a:r>
                <a:r>
                  <a:rPr lang="da-DK" sz="2200" dirty="0" smtClean="0"/>
                  <a:t>’</a:t>
                </a:r>
                <a:br>
                  <a:rPr lang="da-DK" sz="2200" dirty="0" smtClean="0"/>
                </a:br>
                <a:r>
                  <a:rPr lang="da-DK" sz="2200" dirty="0" smtClean="0"/>
                  <a:t/>
                </a:r>
                <a:br>
                  <a:rPr lang="da-DK" sz="2200" dirty="0" smtClean="0"/>
                </a:br>
                <a:r>
                  <a:rPr lang="da-DK" sz="2200" dirty="0" smtClean="0"/>
                  <a:t/>
                </a:r>
                <a:br>
                  <a:rPr lang="da-DK" sz="2200" dirty="0" smtClean="0"/>
                </a:br>
                <a:r>
                  <a:rPr lang="da-DK" sz="2200" dirty="0" smtClean="0"/>
                  <a:t/>
                </a:r>
                <a:br>
                  <a:rPr lang="da-DK" sz="2200" dirty="0" smtClean="0"/>
                </a:br>
                <a:r>
                  <a:rPr lang="da-DK" sz="2200" dirty="0" smtClean="0"/>
                  <a:t/>
                </a:r>
                <a:br>
                  <a:rPr lang="da-DK" sz="2200" dirty="0" smtClean="0"/>
                </a:br>
                <a:r>
                  <a:rPr lang="da-DK" sz="2200" dirty="0" smtClean="0"/>
                  <a:t/>
                </a:r>
                <a:br>
                  <a:rPr lang="da-DK" sz="2200" dirty="0" smtClean="0"/>
                </a:br>
                <a:r>
                  <a:rPr lang="da-DK" sz="2200" dirty="0" smtClean="0"/>
                  <a:t/>
                </a:r>
                <a:br>
                  <a:rPr lang="da-DK" sz="2200" dirty="0" smtClean="0"/>
                </a:br>
                <a:endParaRPr lang="da-DK" sz="2200" dirty="0" smtClean="0"/>
              </a:p>
              <a:p>
                <a:endParaRPr lang="da-DK" sz="2200" dirty="0"/>
              </a:p>
            </p:txBody>
          </p:sp>
        </mc:Choice>
        <mc:Fallback>
          <p:sp>
            <p:nvSpPr>
              <p:cNvPr id="1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520" y="4077072"/>
                <a:ext cx="8424936" cy="2226797"/>
              </a:xfrm>
              <a:prstGeom prst="rect">
                <a:avLst/>
              </a:prstGeom>
              <a:blipFill>
                <a:blip r:embed="rId6"/>
                <a:stretch>
                  <a:fillRect l="-941" t="-1918" b="-602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715" y="3967529"/>
            <a:ext cx="3744416" cy="2475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179512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– AU</a:t>
            </a:r>
          </a:p>
        </p:txBody>
      </p:sp>
    </p:spTree>
    <p:extLst>
      <p:ext uri="{BB962C8B-B14F-4D97-AF65-F5344CB8AC3E}">
        <p14:creationId xmlns:p14="http://schemas.microsoft.com/office/powerpoint/2010/main" val="36617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904" y="44624"/>
            <a:ext cx="8424936" cy="671277"/>
          </a:xfrm>
        </p:spPr>
        <p:txBody>
          <a:bodyPr>
            <a:normAutofit/>
          </a:bodyPr>
          <a:lstStyle/>
          <a:p>
            <a:r>
              <a:rPr lang="da-DK" sz="3200" dirty="0"/>
              <a:t>Problemer med </a:t>
            </a:r>
            <a:r>
              <a:rPr lang="da-DK" sz="3200" dirty="0" err="1"/>
              <a:t>stemleafplot</a:t>
            </a:r>
            <a:r>
              <a:rPr lang="da-DK" sz="3200" dirty="0"/>
              <a:t> i </a:t>
            </a:r>
            <a:r>
              <a:rPr lang="da-DK" sz="3200" dirty="0" err="1"/>
              <a:t>MatLab</a:t>
            </a:r>
            <a:endParaRPr lang="da-DK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9</a:t>
            </a:fld>
            <a:endParaRPr lang="da-DK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251520" y="836712"/>
            <a:ext cx="8820472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2000" dirty="0" smtClean="0"/>
              <a:t>Vores downloadede </a:t>
            </a:r>
            <a:r>
              <a:rPr lang="da-DK" sz="2000" dirty="0" err="1" smtClean="0"/>
              <a:t>stemleafplot</a:t>
            </a:r>
            <a:r>
              <a:rPr lang="da-DK" sz="2000" dirty="0" smtClean="0"/>
              <a:t> funktion </a:t>
            </a:r>
            <a:br>
              <a:rPr lang="da-DK" sz="2000" dirty="0" smtClean="0"/>
            </a:br>
            <a:r>
              <a:rPr lang="da-DK" sz="2000" dirty="0" smtClean="0"/>
              <a:t>har begrænsninger. </a:t>
            </a:r>
            <a:br>
              <a:rPr lang="da-DK" sz="2000" dirty="0" smtClean="0"/>
            </a:br>
            <a:r>
              <a:rPr lang="da-DK" sz="2000" dirty="0" smtClean="0"/>
              <a:t>Vi kan ikke lave stem and </a:t>
            </a:r>
            <a:r>
              <a:rPr lang="da-DK" sz="2000" dirty="0" err="1" smtClean="0"/>
              <a:t>leaf</a:t>
            </a:r>
            <a:r>
              <a:rPr lang="da-DK" sz="2000" dirty="0" smtClean="0"/>
              <a:t> plot ligesom </a:t>
            </a:r>
            <a:br>
              <a:rPr lang="da-DK" sz="2000" dirty="0" smtClean="0"/>
            </a:br>
            <a:r>
              <a:rPr lang="da-DK" sz="2000" dirty="0" smtClean="0"/>
              <a:t>bogens (‘</a:t>
            </a:r>
            <a:r>
              <a:rPr lang="da-DK" sz="2000" dirty="0" err="1" smtClean="0"/>
              <a:t>stretched</a:t>
            </a:r>
            <a:r>
              <a:rPr lang="da-DK" sz="2000" dirty="0" smtClean="0"/>
              <a:t>’), hvor der er 4 stems</a:t>
            </a:r>
          </a:p>
          <a:p>
            <a:pPr marL="0" indent="0">
              <a:buNone/>
            </a:pPr>
            <a:r>
              <a:rPr lang="da-DK" sz="2000" dirty="0" smtClean="0"/>
              <a:t>Alternativer:</a:t>
            </a:r>
            <a:br>
              <a:rPr lang="da-DK" sz="2000" dirty="0" smtClean="0"/>
            </a:br>
            <a:endParaRPr lang="da-DK" sz="2000" dirty="0" smtClean="0"/>
          </a:p>
          <a:p>
            <a:pPr marL="0" indent="0">
              <a:buNone/>
            </a:pPr>
            <a:endParaRPr lang="da-DK" dirty="0"/>
          </a:p>
        </p:txBody>
      </p:sp>
      <p:grpSp>
        <p:nvGrpSpPr>
          <p:cNvPr id="15" name="Group 7"/>
          <p:cNvGrpSpPr/>
          <p:nvPr/>
        </p:nvGrpSpPr>
        <p:grpSpPr>
          <a:xfrm>
            <a:off x="179512" y="2565129"/>
            <a:ext cx="1589602" cy="3643067"/>
            <a:chOff x="539552" y="3098301"/>
            <a:chExt cx="1589602" cy="3643067"/>
          </a:xfrm>
        </p:grpSpPr>
        <p:pic>
          <p:nvPicPr>
            <p:cNvPr id="16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98" b="-1"/>
            <a:stretch/>
          </p:blipFill>
          <p:spPr bwMode="auto">
            <a:xfrm>
              <a:off x="611560" y="3475050"/>
              <a:ext cx="1173610" cy="3266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5"/>
            <p:cNvSpPr txBox="1"/>
            <p:nvPr/>
          </p:nvSpPr>
          <p:spPr>
            <a:xfrm>
              <a:off x="539552" y="3098301"/>
              <a:ext cx="15896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1600" dirty="0" err="1">
                  <a:solidFill>
                    <a:schemeClr val="tx2"/>
                  </a:solidFill>
                </a:rPr>
                <a:t>stemleafplot</a:t>
              </a:r>
              <a:r>
                <a:rPr lang="da-DK" sz="1600" dirty="0">
                  <a:solidFill>
                    <a:schemeClr val="tx2"/>
                  </a:solidFill>
                </a:rPr>
                <a:t>(M</a:t>
              </a:r>
              <a:r>
                <a:rPr lang="da-DK" sz="1600" dirty="0" smtClean="0">
                  <a:solidFill>
                    <a:schemeClr val="tx2"/>
                  </a:solidFill>
                </a:rPr>
                <a:t>);</a:t>
              </a:r>
              <a:endParaRPr lang="da-DK" sz="16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8" name="Group 8"/>
          <p:cNvGrpSpPr/>
          <p:nvPr/>
        </p:nvGrpSpPr>
        <p:grpSpPr>
          <a:xfrm>
            <a:off x="2135317" y="2565129"/>
            <a:ext cx="2877691" cy="1434024"/>
            <a:chOff x="2483768" y="3098301"/>
            <a:chExt cx="2877691" cy="1434024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7784" y="3475050"/>
              <a:ext cx="2733675" cy="1057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6"/>
            <p:cNvSpPr txBox="1"/>
            <p:nvPr/>
          </p:nvSpPr>
          <p:spPr>
            <a:xfrm>
              <a:off x="2483768" y="3098301"/>
              <a:ext cx="17450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1600" dirty="0" err="1" smtClean="0">
                  <a:solidFill>
                    <a:schemeClr val="tx2"/>
                  </a:solidFill>
                </a:rPr>
                <a:t>stemleafplot</a:t>
              </a:r>
              <a:r>
                <a:rPr lang="da-DK" sz="1600" dirty="0" smtClean="0">
                  <a:solidFill>
                    <a:schemeClr val="tx2"/>
                  </a:solidFill>
                </a:rPr>
                <a:t>(M,1);</a:t>
              </a:r>
              <a:endParaRPr lang="da-DK" sz="16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1" name="Group 9"/>
          <p:cNvGrpSpPr/>
          <p:nvPr/>
        </p:nvGrpSpPr>
        <p:grpSpPr>
          <a:xfrm>
            <a:off x="5015637" y="2564904"/>
            <a:ext cx="3835281" cy="2326581"/>
            <a:chOff x="5364088" y="3098076"/>
            <a:chExt cx="3835281" cy="2326581"/>
          </a:xfrm>
        </p:grpSpPr>
        <p:pic>
          <p:nvPicPr>
            <p:cNvPr id="22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6543" y="3501008"/>
              <a:ext cx="2821882" cy="19236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10"/>
            <p:cNvSpPr txBox="1"/>
            <p:nvPr/>
          </p:nvSpPr>
          <p:spPr>
            <a:xfrm>
              <a:off x="5364088" y="3098076"/>
              <a:ext cx="38352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1600" dirty="0" smtClean="0">
                  <a:solidFill>
                    <a:schemeClr val="tx2"/>
                  </a:solidFill>
                </a:rPr>
                <a:t>histogram(M,4); (Histogram med 4 grupper)</a:t>
              </a:r>
              <a:endParaRPr lang="da-DK" sz="1600" dirty="0">
                <a:solidFill>
                  <a:schemeClr val="tx2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11"/>
              <p:cNvSpPr/>
              <p:nvPr/>
            </p:nvSpPr>
            <p:spPr>
              <a:xfrm>
                <a:off x="1886779" y="4785440"/>
                <a:ext cx="3228771" cy="135262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rgbClr val="FFC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a-DK" sz="1600" b="1" dirty="0" err="1" smtClean="0">
                    <a:solidFill>
                      <a:schemeClr val="tx1"/>
                    </a:solidFill>
                  </a:rPr>
                  <a:t>stemleafplot</a:t>
                </a:r>
                <a:r>
                  <a:rPr lang="da-DK" sz="1600" b="1" dirty="0" smtClean="0">
                    <a:solidFill>
                      <a:schemeClr val="tx1"/>
                    </a:solidFill>
                  </a:rPr>
                  <a:t>(</a:t>
                </a:r>
                <a:r>
                  <a:rPr lang="da-DK" sz="1600" b="1" i="1" dirty="0" smtClean="0">
                    <a:solidFill>
                      <a:schemeClr val="tx1"/>
                    </a:solidFill>
                  </a:rPr>
                  <a:t>M,P</a:t>
                </a:r>
                <a:r>
                  <a:rPr lang="da-DK" sz="1600" b="1" dirty="0" smtClean="0">
                    <a:solidFill>
                      <a:schemeClr val="tx1"/>
                    </a:solidFill>
                  </a:rPr>
                  <a:t>);</a:t>
                </a:r>
                <a:r>
                  <a:rPr lang="da-DK" sz="1600" dirty="0" smtClean="0">
                    <a:solidFill>
                      <a:schemeClr val="tx1"/>
                    </a:solidFill>
                  </a:rPr>
                  <a:t/>
                </a:r>
                <a:br>
                  <a:rPr lang="da-DK" sz="1600" dirty="0" smtClean="0">
                    <a:solidFill>
                      <a:schemeClr val="tx1"/>
                    </a:solidFill>
                  </a:rPr>
                </a:br>
                <a:r>
                  <a:rPr lang="da-DK" sz="1600" dirty="0" smtClean="0">
                    <a:solidFill>
                      <a:schemeClr val="tx1"/>
                    </a:solidFill>
                  </a:rPr>
                  <a:t>Parameteren </a:t>
                </a:r>
                <a14:m>
                  <m:oMath xmlns:m="http://schemas.openxmlformats.org/officeDocument/2006/math">
                    <m:r>
                      <a:rPr lang="da-DK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𝑃</m:t>
                    </m:r>
                    <m:r>
                      <a:rPr lang="da-DK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=1</m:t>
                    </m:r>
                  </m:oMath>
                </a14:m>
                <a:r>
                  <a:rPr lang="da-DK" sz="1600" dirty="0" smtClean="0">
                    <a:solidFill>
                      <a:schemeClr val="tx1"/>
                    </a:solidFill>
                  </a:rPr>
                  <a:t> bevirker at data afrundes til nærmeste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a-DK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da-DK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𝑃</m:t>
                        </m:r>
                      </m:sup>
                    </m:sSup>
                    <m:r>
                      <a:rPr lang="da-DK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=10</m:t>
                    </m:r>
                  </m:oMath>
                </a14:m>
                <a:r>
                  <a:rPr lang="da-DK" sz="1600" dirty="0" smtClean="0">
                    <a:solidFill>
                      <a:schemeClr val="tx1"/>
                    </a:solidFill>
                  </a:rPr>
                  <a:t>. </a:t>
                </a:r>
              </a:p>
              <a:p>
                <a:r>
                  <a:rPr lang="da-DK" sz="1600" dirty="0" smtClean="0">
                    <a:solidFill>
                      <a:schemeClr val="tx1"/>
                    </a:solidFill>
                  </a:rPr>
                  <a:t>Så 3150 afrundes til 315, </a:t>
                </a:r>
              </a:p>
              <a:p>
                <a:r>
                  <a:rPr lang="da-DK" sz="1600" dirty="0" smtClean="0">
                    <a:solidFill>
                      <a:schemeClr val="tx1"/>
                    </a:solidFill>
                  </a:rPr>
                  <a:t>så vi får stem 31 og </a:t>
                </a:r>
                <a:r>
                  <a:rPr lang="da-DK" sz="1600" dirty="0" err="1" smtClean="0">
                    <a:solidFill>
                      <a:schemeClr val="tx1"/>
                    </a:solidFill>
                  </a:rPr>
                  <a:t>leaf</a:t>
                </a:r>
                <a:r>
                  <a:rPr lang="da-DK" sz="1600" dirty="0" smtClean="0">
                    <a:solidFill>
                      <a:schemeClr val="tx1"/>
                    </a:solidFill>
                  </a:rPr>
                  <a:t> 5</a:t>
                </a:r>
                <a:endParaRPr lang="da-DK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6779" y="4785440"/>
                <a:ext cx="3228771" cy="13526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solidFill>
                  <a:srgbClr val="FFC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Billed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35658" y="813481"/>
            <a:ext cx="4065779" cy="1642644"/>
          </a:xfrm>
          <a:prstGeom prst="rect">
            <a:avLst/>
          </a:prstGeom>
        </p:spPr>
      </p:pic>
      <p:sp>
        <p:nvSpPr>
          <p:cNvPr id="27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179512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– AU</a:t>
            </a:r>
          </a:p>
        </p:txBody>
      </p:sp>
    </p:spTree>
    <p:extLst>
      <p:ext uri="{BB962C8B-B14F-4D97-AF65-F5344CB8AC3E}">
        <p14:creationId xmlns:p14="http://schemas.microsoft.com/office/powerpoint/2010/main" val="436992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  <p:bldP spid="24" grpId="0" animBg="1"/>
    </p:bldLst>
  </p:timing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Brugerdefineret design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Brugerdefineret design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Brugerdefineret design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8375</TotalTime>
  <Words>2378</Words>
  <Application>Microsoft Office PowerPoint</Application>
  <PresentationFormat>Skærmshow (4:3)</PresentationFormat>
  <Paragraphs>277</Paragraphs>
  <Slides>30</Slides>
  <Notes>29</Notes>
  <HiddenSlides>0</HiddenSlides>
  <MMClips>0</MMClips>
  <ScaleCrop>false</ScaleCrop>
  <HeadingPairs>
    <vt:vector size="8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5</vt:i4>
      </vt:variant>
      <vt:variant>
        <vt:lpstr>Integrerede OLE-servere</vt:lpstr>
      </vt:variant>
      <vt:variant>
        <vt:i4>1</vt:i4>
      </vt:variant>
      <vt:variant>
        <vt:lpstr>Slidetitler</vt:lpstr>
      </vt:variant>
      <vt:variant>
        <vt:i4>30</vt:i4>
      </vt:variant>
    </vt:vector>
  </HeadingPairs>
  <TitlesOfParts>
    <vt:vector size="40" baseType="lpstr">
      <vt:lpstr>Arial</vt:lpstr>
      <vt:lpstr>Calibri</vt:lpstr>
      <vt:lpstr>Cambria Math</vt:lpstr>
      <vt:lpstr>Times New Roman</vt:lpstr>
      <vt:lpstr>Kontortema</vt:lpstr>
      <vt:lpstr>2_Brugerdefineret design</vt:lpstr>
      <vt:lpstr>1_Brugerdefineret design</vt:lpstr>
      <vt:lpstr>1_Kontortema</vt:lpstr>
      <vt:lpstr>Brugerdefineret design</vt:lpstr>
      <vt:lpstr>Ligning</vt:lpstr>
      <vt:lpstr>10. Stikprøver hvor variansen er ukendt</vt:lpstr>
      <vt:lpstr>PowerPoint-præsentation</vt:lpstr>
      <vt:lpstr>Stikprøvefordeling for middelværdi af stikprøver</vt:lpstr>
      <vt:lpstr>Den centrale grænseværdisætning</vt:lpstr>
      <vt:lpstr>PowerPoint-præsentation</vt:lpstr>
      <vt:lpstr>Eksempel 3.18: Tykkelse af silicium-skiver</vt:lpstr>
      <vt:lpstr>Normalfordelingen</vt:lpstr>
      <vt:lpstr>Eksempel 3.18: Tykkelse af silicium-skiver</vt:lpstr>
      <vt:lpstr>Problemer med stemleafplot i MatLab</vt:lpstr>
      <vt:lpstr>Normalfordelingsplot i MatLab</vt:lpstr>
      <vt:lpstr>PowerPoint-præsentation</vt:lpstr>
      <vt:lpstr>Stikprøver, hvor variansen ikke kendes</vt:lpstr>
      <vt:lpstr>Stikprøver, hvor variansen ikke kendes</vt:lpstr>
      <vt:lpstr>Stikprøver, hvor variansen ikke kendes</vt:lpstr>
      <vt:lpstr>Beregning af varians</vt:lpstr>
      <vt:lpstr>Stikprøver, hvor variansen ikke kendes</vt:lpstr>
      <vt:lpstr>t-fordelingen</vt:lpstr>
      <vt:lpstr>t-fordelingen</vt:lpstr>
      <vt:lpstr>Frihedsgrader</vt:lpstr>
      <vt:lpstr>Eks. 3.18 med estimering af s (ikke i bogen)</vt:lpstr>
      <vt:lpstr>  t-fordelingen</vt:lpstr>
      <vt:lpstr>Eks. 3.18   t-fordelingen</vt:lpstr>
      <vt:lpstr>t-fordelingen i MatLab </vt:lpstr>
      <vt:lpstr>Eksempel 3.21 s. 148-150</vt:lpstr>
      <vt:lpstr>Eksempel 3.21 s. 148-150</vt:lpstr>
      <vt:lpstr>Eksempel 3.21 s. 148-150</vt:lpstr>
      <vt:lpstr>Opgaver L10</vt:lpstr>
      <vt:lpstr>t-fordelingen – grove tommelfingerregler</vt:lpstr>
      <vt:lpstr>t-fordelingen – grove tommelfingerregler</vt:lpstr>
      <vt:lpstr>Fordeling af populations middelværdi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Ulla-Lisbeth Hoffmann</dc:creator>
  <cp:lastModifiedBy>Ulla-Lisbeth Hoffmann</cp:lastModifiedBy>
  <cp:revision>932</cp:revision>
  <cp:lastPrinted>2020-02-06T09:37:24Z</cp:lastPrinted>
  <dcterms:created xsi:type="dcterms:W3CDTF">2011-04-01T12:21:13Z</dcterms:created>
  <dcterms:modified xsi:type="dcterms:W3CDTF">2022-09-28T15:07:28Z</dcterms:modified>
</cp:coreProperties>
</file>