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17" r:id="rId2"/>
    <p:sldId id="418" r:id="rId3"/>
    <p:sldId id="419" r:id="rId4"/>
    <p:sldId id="420" r:id="rId5"/>
    <p:sldId id="421" r:id="rId6"/>
    <p:sldId id="422" r:id="rId7"/>
    <p:sldId id="447" r:id="rId8"/>
    <p:sldId id="424" r:id="rId9"/>
    <p:sldId id="425" r:id="rId10"/>
    <p:sldId id="445" r:id="rId11"/>
    <p:sldId id="446" r:id="rId12"/>
    <p:sldId id="428" r:id="rId13"/>
    <p:sldId id="429" r:id="rId14"/>
    <p:sldId id="430" r:id="rId15"/>
    <p:sldId id="431" r:id="rId16"/>
    <p:sldId id="432" r:id="rId17"/>
    <p:sldId id="448" r:id="rId18"/>
    <p:sldId id="434" r:id="rId19"/>
    <p:sldId id="435" r:id="rId20"/>
    <p:sldId id="436" r:id="rId21"/>
    <p:sldId id="437" r:id="rId22"/>
    <p:sldId id="438" r:id="rId23"/>
    <p:sldId id="449" r:id="rId24"/>
    <p:sldId id="440" r:id="rId25"/>
    <p:sldId id="441" r:id="rId26"/>
    <p:sldId id="442" r:id="rId27"/>
    <p:sldId id="443" r:id="rId28"/>
    <p:sldId id="450" r:id="rId29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417"/>
            <p14:sldId id="418"/>
            <p14:sldId id="419"/>
            <p14:sldId id="420"/>
            <p14:sldId id="421"/>
            <p14:sldId id="422"/>
            <p14:sldId id="447"/>
            <p14:sldId id="424"/>
            <p14:sldId id="425"/>
            <p14:sldId id="445"/>
            <p14:sldId id="446"/>
            <p14:sldId id="428"/>
            <p14:sldId id="429"/>
            <p14:sldId id="430"/>
            <p14:sldId id="431"/>
            <p14:sldId id="432"/>
            <p14:sldId id="448"/>
            <p14:sldId id="434"/>
            <p14:sldId id="435"/>
            <p14:sldId id="436"/>
            <p14:sldId id="437"/>
            <p14:sldId id="438"/>
            <p14:sldId id="449"/>
            <p14:sldId id="440"/>
            <p14:sldId id="441"/>
            <p14:sldId id="442"/>
            <p14:sldId id="443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66FF"/>
    <a:srgbClr val="3333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9E81-3B6A-4D15-911F-19E21EB2C15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CFBA9-181C-4EF4-A640-D2772527C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9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96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slide" Target="slide17.xml"/><Relationship Id="rId4" Type="http://schemas.openxmlformats.org/officeDocument/2006/relationships/image" Target="../media/image19.png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</a:t>
            </a:r>
            <a:r>
              <a:rPr lang="da-DK" sz="3200" dirty="0" err="1"/>
              <a:t>C</a:t>
            </a:r>
            <a:r>
              <a:rPr lang="da-DK" sz="3200" dirty="0" err="1" smtClean="0"/>
              <a:t>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 algn="ctr">
              <a:buNone/>
            </a:pPr>
            <a:endParaRPr 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+mj-lt"/>
              </a:rPr>
              <a:t>Curves </a:t>
            </a:r>
            <a:r>
              <a:rPr lang="en-US" dirty="0">
                <a:latin typeface="+mj-lt"/>
              </a:rPr>
              <a:t>continued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The </a:t>
            </a:r>
            <a:r>
              <a:rPr lang="en-US" dirty="0">
                <a:latin typeface="+mj-lt"/>
              </a:rPr>
              <a:t>gradient of a scalar </a:t>
            </a:r>
            <a:r>
              <a:rPr lang="en-US" dirty="0" smtClean="0">
                <a:latin typeface="+mj-lt"/>
              </a:rPr>
              <a:t>field</a:t>
            </a:r>
          </a:p>
          <a:p>
            <a:pPr marL="0" indent="0">
              <a:buNone/>
            </a:pPr>
            <a:r>
              <a:rPr lang="da-DK" dirty="0" smtClean="0">
                <a:latin typeface="+mj-lt"/>
              </a:rPr>
              <a:t>			Surfaces, tangent plane, normal </a:t>
            </a:r>
            <a:r>
              <a:rPr lang="da-DK" dirty="0" err="1" smtClean="0">
                <a:latin typeface="+mj-lt"/>
              </a:rPr>
              <a:t>vector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The </a:t>
            </a:r>
            <a:r>
              <a:rPr lang="en-US" dirty="0">
                <a:latin typeface="+mj-lt"/>
              </a:rPr>
              <a:t>divergence of a vector field</a:t>
            </a: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9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gradient of a scalar ﬁeld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4" name="Gruppe 63"/>
          <p:cNvGrpSpPr/>
          <p:nvPr/>
        </p:nvGrpSpPr>
        <p:grpSpPr>
          <a:xfrm>
            <a:off x="6923903" y="1203273"/>
            <a:ext cx="4127851" cy="1498307"/>
            <a:chOff x="6108357" y="1453657"/>
            <a:chExt cx="4127851" cy="1498307"/>
          </a:xfrm>
        </p:grpSpPr>
        <p:cxnSp>
          <p:nvCxnSpPr>
            <p:cNvPr id="13" name="Lige pilforbindelse 12"/>
            <p:cNvCxnSpPr/>
            <p:nvPr/>
          </p:nvCxnSpPr>
          <p:spPr>
            <a:xfrm>
              <a:off x="9341708" y="2348434"/>
              <a:ext cx="496283" cy="719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e 62"/>
            <p:cNvGrpSpPr/>
            <p:nvPr/>
          </p:nvGrpSpPr>
          <p:grpSpPr>
            <a:xfrm>
              <a:off x="6108357" y="1453657"/>
              <a:ext cx="4127851" cy="1498307"/>
              <a:chOff x="6094330" y="1503192"/>
              <a:chExt cx="4127851" cy="149830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9154344" y="1814269"/>
                <a:ext cx="341976" cy="315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6094330" y="1503192"/>
                <a:ext cx="900838" cy="914400"/>
              </a:xfrm>
              <a:prstGeom prst="ellipse">
                <a:avLst/>
              </a:prstGeom>
              <a:solidFill>
                <a:srgbClr val="00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Lige pilforbindelse 30"/>
              <p:cNvCxnSpPr>
                <a:stCxn id="7" idx="2"/>
              </p:cNvCxnSpPr>
              <p:nvPr/>
            </p:nvCxnSpPr>
            <p:spPr>
              <a:xfrm flipH="1" flipV="1">
                <a:off x="6995168" y="1960392"/>
                <a:ext cx="2159176" cy="11632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ktangel 40"/>
                  <p:cNvSpPr/>
                  <p:nvPr/>
                </p:nvSpPr>
                <p:spPr>
                  <a:xfrm>
                    <a:off x="7742974" y="1516363"/>
                    <a:ext cx="6855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ktange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74" y="1516363"/>
                    <a:ext cx="68550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667" r="-2389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Lige pilforbindelse 42"/>
              <p:cNvCxnSpPr/>
              <p:nvPr/>
            </p:nvCxnSpPr>
            <p:spPr>
              <a:xfrm flipV="1">
                <a:off x="6544749" y="2625261"/>
                <a:ext cx="2609595" cy="23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kstfelt 54"/>
                  <p:cNvSpPr txBox="1"/>
                  <p:nvPr/>
                </p:nvSpPr>
                <p:spPr>
                  <a:xfrm>
                    <a:off x="9897925" y="2129779"/>
                    <a:ext cx="324256" cy="5836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kstfelt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7925" y="2129779"/>
                    <a:ext cx="324256" cy="5836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kstfelt 59"/>
                  <p:cNvSpPr txBox="1"/>
                  <p:nvPr/>
                </p:nvSpPr>
                <p:spPr>
                  <a:xfrm>
                    <a:off x="7667625" y="2724500"/>
                    <a:ext cx="3242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kstfelt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7625" y="2724500"/>
                    <a:ext cx="32425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6667" r="-79245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ktangel 64"/>
              <p:cNvSpPr/>
              <p:nvPr/>
            </p:nvSpPr>
            <p:spPr>
              <a:xfrm>
                <a:off x="196163" y="2849387"/>
                <a:ext cx="11839317" cy="3106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length</a:t>
                </a:r>
                <a:r>
                  <a:rPr lang="da-DK" sz="2200" dirty="0" smtClean="0">
                    <a:latin typeface="+mj-lt"/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potential </a:t>
                </a:r>
                <a:r>
                  <a:rPr lang="da-DK" sz="2200" dirty="0" err="1" smtClean="0">
                    <a:latin typeface="+mj-lt"/>
                  </a:rPr>
                  <a:t>energy</a:t>
                </a:r>
                <a:r>
                  <a:rPr lang="da-DK" sz="2200" dirty="0" smtClean="0">
                    <a:latin typeface="+mj-lt"/>
                  </a:rPr>
                  <a:t> in the </a:t>
                </a:r>
                <a:r>
                  <a:rPr lang="da-DK" sz="2200" dirty="0" err="1" smtClean="0">
                    <a:latin typeface="+mj-lt"/>
                  </a:rPr>
                  <a:t>gravitational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is </a:t>
                </a:r>
                <a:r>
                  <a:rPr lang="da-DK" sz="2200" dirty="0" err="1" smtClean="0">
                    <a:latin typeface="+mj-lt"/>
                  </a:rPr>
                  <a:t>written</a:t>
                </a:r>
                <a:r>
                  <a:rPr lang="da-DK" sz="2200" dirty="0" smtClean="0">
                    <a:latin typeface="+mj-lt"/>
                  </a:rPr>
                  <a:t> as:       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a-DK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	</a:t>
                </a:r>
              </a:p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partial</a:t>
                </a:r>
                <a:r>
                  <a:rPr lang="da-DK" sz="2200" dirty="0">
                    <a:latin typeface="+mj-lt"/>
                  </a:rPr>
                  <a:t> derivatives </a:t>
                </a:r>
                <a:r>
                  <a:rPr lang="da-DK" sz="2200" dirty="0" err="1">
                    <a:latin typeface="+mj-lt"/>
                  </a:rPr>
                  <a:t>are</a:t>
                </a:r>
                <a:r>
                  <a:rPr lang="da-DK" sz="2200" dirty="0">
                    <a:latin typeface="+mj-lt"/>
                  </a:rPr>
                  <a:t>: </a:t>
                </a:r>
                <a:r>
                  <a:rPr lang="da-DK" sz="2200" dirty="0"/>
                  <a:t>  </a:t>
                </a:r>
              </a:p>
              <a:p>
                <a:endParaRPr lang="da-DK" sz="2200" b="0" i="1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65" name="Rektange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3" y="2849387"/>
                <a:ext cx="11839317" cy="3106748"/>
              </a:xfrm>
              <a:prstGeom prst="rect">
                <a:avLst/>
              </a:prstGeom>
              <a:blipFill>
                <a:blip r:embed="rId6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Billed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63" y="5142036"/>
            <a:ext cx="6172200" cy="800100"/>
          </a:xfrm>
          <a:prstGeom prst="rect">
            <a:avLst/>
          </a:prstGeom>
        </p:spPr>
      </p:pic>
      <p:pic>
        <p:nvPicPr>
          <p:cNvPr id="69" name="Billed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0574" y="5184610"/>
            <a:ext cx="2295525" cy="771525"/>
          </a:xfrm>
          <a:prstGeom prst="rect">
            <a:avLst/>
          </a:prstGeom>
        </p:spPr>
      </p:pic>
      <p:pic>
        <p:nvPicPr>
          <p:cNvPr id="70" name="Billed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310" y="5232234"/>
            <a:ext cx="22383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196163" y="981443"/>
                <a:ext cx="11962916" cy="1996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  </a:t>
                </a: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gravitational</a:t>
                </a:r>
                <a:r>
                  <a:rPr lang="da-DK" sz="2200" dirty="0" smtClean="0">
                    <a:latin typeface="+mj-lt"/>
                  </a:rPr>
                  <a:t> force </a:t>
                </a:r>
                <a:r>
                  <a:rPr lang="da-DK" sz="2200" dirty="0" err="1" smtClean="0">
                    <a:latin typeface="+mj-lt"/>
                  </a:rPr>
                  <a:t>written</a:t>
                </a:r>
                <a:r>
                  <a:rPr lang="da-DK" sz="2200" dirty="0" smtClean="0">
                    <a:latin typeface="+mj-lt"/>
                  </a:rPr>
                  <a:t> as: 	</a:t>
                </a:r>
              </a:p>
              <a:p>
                <a:endParaRPr lang="da-DK" sz="2200" b="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a-DK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        where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63" y="981443"/>
                <a:ext cx="11962916" cy="1996572"/>
              </a:xfrm>
              <a:prstGeom prst="rect">
                <a:avLst/>
              </a:prstGeom>
              <a:blipFill>
                <a:blip r:embed="rId10"/>
                <a:stretch>
                  <a:fillRect l="-662" t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gradient of a scalar ﬁeld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51626" y="896900"/>
                <a:ext cx="11962916" cy="252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 </a:t>
                </a:r>
                <a:r>
                  <a:rPr lang="en-US" sz="2200" b="1" dirty="0">
                    <a:latin typeface="+mj-lt"/>
                  </a:rPr>
                  <a:t>c</a:t>
                </a:r>
                <a:r>
                  <a:rPr lang="en-US" sz="2200" b="1" dirty="0" smtClean="0">
                    <a:latin typeface="+mj-lt"/>
                  </a:rPr>
                  <a:t>ont. </a:t>
                </a: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gravitational</a:t>
                </a:r>
                <a:r>
                  <a:rPr lang="da-DK" sz="2200" dirty="0" smtClean="0">
                    <a:latin typeface="+mj-lt"/>
                  </a:rPr>
                  <a:t> force </a:t>
                </a:r>
                <a:r>
                  <a:rPr lang="da-DK" sz="2200" dirty="0" err="1" smtClean="0">
                    <a:latin typeface="+mj-lt"/>
                  </a:rPr>
                  <a:t>written</a:t>
                </a:r>
                <a:r>
                  <a:rPr lang="da-DK" sz="2200" dirty="0" smtClean="0">
                    <a:latin typeface="+mj-lt"/>
                  </a:rPr>
                  <a:t> as: 	</a:t>
                </a:r>
              </a:p>
              <a:p>
                <a:endParaRPr lang="da-DK" sz="2200" b="0" i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a-DK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        where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>
                    <a:latin typeface="+mj-lt"/>
                  </a:rPr>
                  <a:t>potential </a:t>
                </a:r>
                <a:r>
                  <a:rPr lang="da-DK" sz="2200" dirty="0" err="1">
                    <a:latin typeface="+mj-lt"/>
                  </a:rPr>
                  <a:t>energy</a:t>
                </a:r>
                <a:r>
                  <a:rPr lang="da-DK" sz="2200" dirty="0">
                    <a:latin typeface="+mj-lt"/>
                  </a:rPr>
                  <a:t> in the </a:t>
                </a:r>
                <a:r>
                  <a:rPr lang="da-DK" sz="2200" dirty="0" err="1">
                    <a:latin typeface="+mj-lt"/>
                  </a:rPr>
                  <a:t>gravitational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is </a:t>
                </a:r>
                <a:r>
                  <a:rPr lang="da-DK" sz="2200" dirty="0" err="1">
                    <a:latin typeface="+mj-lt"/>
                  </a:rPr>
                  <a:t>written</a:t>
                </a:r>
                <a:r>
                  <a:rPr lang="da-DK" sz="2200" dirty="0">
                    <a:latin typeface="+mj-lt"/>
                  </a:rPr>
                  <a:t> as:       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" y="896900"/>
                <a:ext cx="11962916" cy="2521844"/>
              </a:xfrm>
              <a:prstGeom prst="rect">
                <a:avLst/>
              </a:prstGeom>
              <a:blipFill>
                <a:blip r:embed="rId2"/>
                <a:stretch>
                  <a:fillRect l="-662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pe 63"/>
          <p:cNvGrpSpPr/>
          <p:nvPr/>
        </p:nvGrpSpPr>
        <p:grpSpPr>
          <a:xfrm>
            <a:off x="6923903" y="1203273"/>
            <a:ext cx="4127851" cy="1498307"/>
            <a:chOff x="6108357" y="1453657"/>
            <a:chExt cx="4127851" cy="1498307"/>
          </a:xfrm>
        </p:grpSpPr>
        <p:cxnSp>
          <p:nvCxnSpPr>
            <p:cNvPr id="13" name="Lige pilforbindelse 12"/>
            <p:cNvCxnSpPr/>
            <p:nvPr/>
          </p:nvCxnSpPr>
          <p:spPr>
            <a:xfrm>
              <a:off x="9341708" y="2348434"/>
              <a:ext cx="496283" cy="719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e 62"/>
            <p:cNvGrpSpPr/>
            <p:nvPr/>
          </p:nvGrpSpPr>
          <p:grpSpPr>
            <a:xfrm>
              <a:off x="6108357" y="1453657"/>
              <a:ext cx="4127851" cy="1498307"/>
              <a:chOff x="6094330" y="1503192"/>
              <a:chExt cx="4127851" cy="1498307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9154344" y="1814269"/>
                <a:ext cx="341976" cy="315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6094330" y="1503192"/>
                <a:ext cx="900838" cy="914400"/>
              </a:xfrm>
              <a:prstGeom prst="ellipse">
                <a:avLst/>
              </a:prstGeom>
              <a:solidFill>
                <a:srgbClr val="00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Lige pilforbindelse 30"/>
              <p:cNvCxnSpPr>
                <a:stCxn id="7" idx="2"/>
              </p:cNvCxnSpPr>
              <p:nvPr/>
            </p:nvCxnSpPr>
            <p:spPr>
              <a:xfrm flipH="1" flipV="1">
                <a:off x="6995168" y="1960392"/>
                <a:ext cx="2159176" cy="11632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ktangel 40"/>
                  <p:cNvSpPr/>
                  <p:nvPr/>
                </p:nvSpPr>
                <p:spPr>
                  <a:xfrm>
                    <a:off x="7742974" y="1516363"/>
                    <a:ext cx="6855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ktange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74" y="1516363"/>
                    <a:ext cx="68550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667" r="-2389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Lige pilforbindelse 42"/>
              <p:cNvCxnSpPr/>
              <p:nvPr/>
            </p:nvCxnSpPr>
            <p:spPr>
              <a:xfrm flipV="1">
                <a:off x="6544749" y="2625261"/>
                <a:ext cx="2609595" cy="23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kstfelt 54"/>
                  <p:cNvSpPr txBox="1"/>
                  <p:nvPr/>
                </p:nvSpPr>
                <p:spPr>
                  <a:xfrm>
                    <a:off x="9897925" y="2129779"/>
                    <a:ext cx="324256" cy="5836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kstfelt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7925" y="2129779"/>
                    <a:ext cx="324256" cy="5836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kstfelt 59"/>
                  <p:cNvSpPr txBox="1"/>
                  <p:nvPr/>
                </p:nvSpPr>
                <p:spPr>
                  <a:xfrm>
                    <a:off x="7667625" y="2724500"/>
                    <a:ext cx="3242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kstfelt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7625" y="2724500"/>
                    <a:ext cx="32425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6667" r="-79245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ktangel 64"/>
              <p:cNvSpPr/>
              <p:nvPr/>
            </p:nvSpPr>
            <p:spPr>
              <a:xfrm>
                <a:off x="113426" y="3751252"/>
                <a:ext cx="11839317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gradient is: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g</a:t>
                </a:r>
                <a:r>
                  <a:rPr lang="da-DK" sz="2200" dirty="0" smtClean="0">
                    <a:latin typeface="+mj-lt"/>
                  </a:rPr>
                  <a:t>rad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</a:p>
              <a:p>
                <a:r>
                  <a:rPr lang="da-DK" sz="2200" dirty="0" smtClean="0"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65" name="Rektange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6" y="3751252"/>
                <a:ext cx="11839317" cy="1446550"/>
              </a:xfrm>
              <a:prstGeom prst="rect">
                <a:avLst/>
              </a:prstGeom>
              <a:blipFill>
                <a:blip r:embed="rId6"/>
                <a:stretch>
                  <a:fillRect l="-66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4395013"/>
            <a:ext cx="6086475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80569" y="5319290"/>
                <a:ext cx="728205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i.e. the gravitational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+mj-lt"/>
                  </a:rPr>
                  <a:t>is the gradient of the scalar </a:t>
                </a:r>
                <a:r>
                  <a:rPr lang="en-US" sz="2200" dirty="0" smtClean="0">
                    <a:latin typeface="+mj-lt"/>
                  </a:rPr>
                  <a:t>field </a:t>
                </a:r>
                <a:r>
                  <a:rPr lang="en-US" sz="2200" i="1" dirty="0">
                    <a:latin typeface="+mj-lt"/>
                  </a:rPr>
                  <a:t>f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9" y="5319290"/>
                <a:ext cx="7282057" cy="430887"/>
              </a:xfrm>
              <a:prstGeom prst="rect">
                <a:avLst/>
              </a:prstGeom>
              <a:blipFill>
                <a:blip r:embed="rId8"/>
                <a:stretch>
                  <a:fillRect l="-108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3065" y="3775887"/>
            <a:ext cx="2642887" cy="2631141"/>
          </a:xfrm>
          <a:prstGeom prst="rect">
            <a:avLst/>
          </a:prstGeom>
        </p:spPr>
      </p:pic>
      <p:sp>
        <p:nvSpPr>
          <p:cNvPr id="25" name="Tekstboks 4"/>
          <p:cNvSpPr txBox="1">
            <a:spLocks noChangeArrowheads="1"/>
          </p:cNvSpPr>
          <p:nvPr/>
        </p:nvSpPr>
        <p:spPr bwMode="auto">
          <a:xfrm rot="16200000">
            <a:off x="10579135" y="4886080"/>
            <a:ext cx="2580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https://www.toppr.com/ask/content/concept/equipotential-surfaces-209413/</a:t>
            </a:r>
          </a:p>
        </p:txBody>
      </p:sp>
      <p:sp>
        <p:nvSpPr>
          <p:cNvPr id="14" name="Ellipse 13"/>
          <p:cNvSpPr/>
          <p:nvPr/>
        </p:nvSpPr>
        <p:spPr>
          <a:xfrm>
            <a:off x="5219112" y="5936802"/>
            <a:ext cx="441064" cy="4195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kstfelt 14"/>
          <p:cNvSpPr txBox="1"/>
          <p:nvPr/>
        </p:nvSpPr>
        <p:spPr>
          <a:xfrm flipH="1">
            <a:off x="5601080" y="5931724"/>
            <a:ext cx="261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: </a:t>
            </a:r>
            <a:r>
              <a:rPr lang="da-DK" dirty="0" err="1" smtClean="0">
                <a:latin typeface="+mj-lt"/>
              </a:rPr>
              <a:t>equipotential</a:t>
            </a:r>
            <a:r>
              <a:rPr lang="da-DK" dirty="0" smtClean="0">
                <a:latin typeface="+mj-lt"/>
              </a:rPr>
              <a:t> </a:t>
            </a:r>
            <a:r>
              <a:rPr lang="da-DK" dirty="0" err="1" smtClean="0">
                <a:latin typeface="+mj-lt"/>
              </a:rPr>
              <a:t>surfaces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41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" grpId="0"/>
      <p:bldP spid="25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led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59" y="2515672"/>
            <a:ext cx="6479117" cy="9063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Directional </a:t>
            </a:r>
            <a:r>
              <a:rPr lang="en-US" sz="3200" dirty="0" smtClean="0"/>
              <a:t>derivative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177355" y="977984"/>
                <a:ext cx="11711459" cy="2223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in </a:t>
                </a:r>
                <a:r>
                  <a:rPr lang="en-US" sz="2200" dirty="0" smtClean="0">
                    <a:latin typeface="+mj-lt"/>
                  </a:rPr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  <a:endParaRPr lang="en-US" sz="2200" dirty="0">
                  <a:latin typeface="+mj-lt"/>
                </a:endParaRPr>
              </a:p>
              <a:p>
                <a:endParaRPr lang="da-DK" sz="1100" dirty="0" smtClean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 </a:t>
                </a:r>
                <a:r>
                  <a:rPr lang="en-US" sz="2200" b="1" dirty="0">
                    <a:latin typeface="+mj-lt"/>
                  </a:rPr>
                  <a:t>rate of </a:t>
                </a:r>
                <a:r>
                  <a:rPr lang="en-US" sz="2200" b="1" dirty="0" smtClean="0">
                    <a:latin typeface="+mj-lt"/>
                  </a:rPr>
                  <a:t>change at </a:t>
                </a:r>
                <a:r>
                  <a:rPr lang="en-US" sz="2200" b="1" dirty="0">
                    <a:latin typeface="+mj-lt"/>
                  </a:rPr>
                  <a:t>the point </a:t>
                </a:r>
                <a:r>
                  <a:rPr lang="en-US" sz="2200" b="1" i="1" dirty="0">
                    <a:latin typeface="+mj-lt"/>
                  </a:rPr>
                  <a:t>P</a:t>
                </a:r>
                <a:r>
                  <a:rPr lang="en-US" sz="2200" b="1" dirty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the relative </a:t>
                </a:r>
                <a:r>
                  <a:rPr lang="en-US" sz="2200" dirty="0" smtClean="0">
                    <a:latin typeface="+mj-lt"/>
                  </a:rPr>
                  <a:t>difference </a:t>
                </a:r>
                <a:r>
                  <a:rPr lang="en-US" sz="2200" dirty="0">
                    <a:latin typeface="+mj-lt"/>
                  </a:rPr>
                  <a:t>between </a:t>
                </a:r>
                <a:r>
                  <a:rPr lang="en-US" sz="2200" i="1" dirty="0" smtClean="0">
                    <a:latin typeface="+mj-lt"/>
                  </a:rPr>
                  <a:t>f</a:t>
                </a:r>
                <a:r>
                  <a:rPr lang="en-US" sz="2200" dirty="0" smtClean="0">
                    <a:latin typeface="+mj-lt"/>
                  </a:rPr>
                  <a:t>(</a:t>
                </a:r>
                <a:r>
                  <a:rPr lang="en-US" sz="2200" i="1" dirty="0" smtClean="0">
                    <a:latin typeface="+mj-lt"/>
                  </a:rPr>
                  <a:t>Q</a:t>
                </a:r>
                <a:r>
                  <a:rPr lang="en-US" sz="2200" dirty="0">
                    <a:latin typeface="+mj-lt"/>
                  </a:rPr>
                  <a:t>) and </a:t>
                </a:r>
                <a:r>
                  <a:rPr lang="en-US" sz="2200" i="1" dirty="0">
                    <a:latin typeface="+mj-lt"/>
                  </a:rPr>
                  <a:t>f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 smtClean="0">
                    <a:latin typeface="+mj-lt"/>
                  </a:rPr>
                  <a:t>),</a:t>
                </a:r>
              </a:p>
              <a:p>
                <a:r>
                  <a:rPr lang="en-US" sz="22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a point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that gets closer to </a:t>
                </a:r>
                <a:r>
                  <a:rPr lang="en-US" sz="2200" i="1" dirty="0" smtClean="0">
                    <a:latin typeface="+mj-lt"/>
                  </a:rPr>
                  <a:t>P</a:t>
                </a:r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da-DK" sz="11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have: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5" y="977984"/>
                <a:ext cx="11711459" cy="2223814"/>
              </a:xfrm>
              <a:prstGeom prst="rect">
                <a:avLst/>
              </a:prstGeom>
              <a:blipFill>
                <a:blip r:embed="rId3"/>
                <a:stretch>
                  <a:fillRect l="-677" b="-4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ktangel 40"/>
              <p:cNvSpPr/>
              <p:nvPr/>
            </p:nvSpPr>
            <p:spPr>
              <a:xfrm>
                <a:off x="177355" y="3520338"/>
                <a:ext cx="11711459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Using the Taylor expansion, we get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1" name="Rektange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5" y="3520338"/>
                <a:ext cx="11711459" cy="2462213"/>
              </a:xfrm>
              <a:prstGeom prst="rect">
                <a:avLst/>
              </a:prstGeom>
              <a:blipFill>
                <a:blip r:embed="rId4"/>
                <a:stretch>
                  <a:fillRect l="-677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Billed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25" y="3926368"/>
            <a:ext cx="6705600" cy="942975"/>
          </a:xfrm>
          <a:prstGeom prst="rect">
            <a:avLst/>
          </a:prstGeom>
        </p:spPr>
      </p:pic>
      <p:pic>
        <p:nvPicPr>
          <p:cNvPr id="43" name="Billed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179" y="5041820"/>
            <a:ext cx="4962525" cy="819150"/>
          </a:xfrm>
          <a:prstGeom prst="rect">
            <a:avLst/>
          </a:prstGeom>
        </p:spPr>
      </p:pic>
      <p:pic>
        <p:nvPicPr>
          <p:cNvPr id="46" name="Billed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70" y="5762979"/>
            <a:ext cx="5267314" cy="55812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225333" y="5232262"/>
            <a:ext cx="4933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rate of change at the point </a:t>
            </a:r>
            <a:r>
              <a:rPr lang="en-US" sz="2200" b="1" i="1" dirty="0">
                <a:latin typeface="+mj-lt"/>
              </a:rPr>
              <a:t>P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is</a:t>
            </a:r>
            <a:r>
              <a:rPr lang="en-US" sz="2200" dirty="0" smtClean="0">
                <a:latin typeface="+mj-lt"/>
              </a:rPr>
              <a:t>:</a:t>
            </a:r>
            <a:endParaRPr lang="en-US" sz="2200" dirty="0">
              <a:latin typeface="+mj-lt"/>
            </a:endParaRPr>
          </a:p>
        </p:txBody>
      </p:sp>
      <p:sp>
        <p:nvSpPr>
          <p:cNvPr id="15" name="Ellipse 14">
            <a:hlinkClick r:id="rId8" action="ppaction://hlinksldjump"/>
          </p:cNvPr>
          <p:cNvSpPr/>
          <p:nvPr/>
        </p:nvSpPr>
        <p:spPr>
          <a:xfrm>
            <a:off x="11739882" y="6356349"/>
            <a:ext cx="187512" cy="185128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8895" y="2034801"/>
            <a:ext cx="3622710" cy="20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Directional derivative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95187" y="921399"/>
                <a:ext cx="11523596" cy="4876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da-DK" sz="2200" dirty="0" smtClean="0">
                    <a:latin typeface="+mj-lt"/>
                  </a:rPr>
                  <a:t>Given: 	the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 smtClean="0">
                    <a:latin typeface="+mj-lt"/>
                  </a:rPr>
                  <a:t>   and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=(1,0,−2)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     and	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(2,1,3)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Then</a:t>
                </a:r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:r>
                  <a:rPr lang="da-DK" sz="2200" dirty="0" smtClean="0">
                    <a:latin typeface="+mj-lt"/>
                  </a:rPr>
                  <a:t>	                                                              and                                           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directional derivative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:r>
                  <a:rPr lang="da-DK" sz="2200" dirty="0" smtClean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da-D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(1,0,−2)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(8,6,6)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8+0−12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sign </a:t>
                </a:r>
                <a:r>
                  <a:rPr lang="da-DK" sz="2200" b="1" dirty="0" smtClean="0">
                    <a:solidFill>
                      <a:srgbClr val="3333FF"/>
                    </a:solidFill>
                    <a:latin typeface="+mj-lt"/>
                  </a:rPr>
                  <a:t>–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tells</a:t>
                </a:r>
                <a:r>
                  <a:rPr lang="da-DK" sz="2200" dirty="0" smtClean="0">
                    <a:latin typeface="+mj-lt"/>
                  </a:rPr>
                  <a:t>, </a:t>
                </a:r>
                <a:r>
                  <a:rPr lang="da-DK" sz="2200" dirty="0" err="1" smtClean="0">
                    <a:latin typeface="+mj-lt"/>
                  </a:rPr>
                  <a:t>that</a:t>
                </a:r>
                <a:r>
                  <a:rPr lang="da-DK" sz="2200" dirty="0" smtClean="0">
                    <a:latin typeface="+mj-lt"/>
                  </a:rPr>
                  <a:t>  </a:t>
                </a:r>
                <a:r>
                  <a:rPr lang="da-DK" sz="2200" i="1" dirty="0" smtClean="0">
                    <a:solidFill>
                      <a:srgbClr val="3333FF"/>
                    </a:solidFill>
                    <a:latin typeface="+mj-lt"/>
                  </a:rPr>
                  <a:t>f</a:t>
                </a:r>
                <a:r>
                  <a:rPr lang="da-DK" sz="22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is 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decreasing</a:t>
                </a:r>
                <a:r>
                  <a:rPr lang="da-DK" sz="2200" dirty="0" smtClean="0">
                    <a:latin typeface="+mj-lt"/>
                  </a:rPr>
                  <a:t> at </a:t>
                </a:r>
                <a:r>
                  <a:rPr lang="da-DK" sz="2200" i="1" dirty="0" smtClean="0">
                    <a:latin typeface="+mj-lt"/>
                  </a:rPr>
                  <a:t>P</a:t>
                </a:r>
                <a:r>
                  <a:rPr lang="da-DK" sz="2200" dirty="0" smtClean="0">
                    <a:latin typeface="+mj-lt"/>
                  </a:rPr>
                  <a:t> in the </a:t>
                </a:r>
                <a:r>
                  <a:rPr lang="da-DK" sz="2200" dirty="0" err="1" smtClean="0">
                    <a:latin typeface="+mj-lt"/>
                  </a:rPr>
                  <a:t>direction</a:t>
                </a:r>
                <a:r>
                  <a:rPr lang="da-DK" sz="2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7" y="921399"/>
                <a:ext cx="11523596" cy="4876848"/>
              </a:xfrm>
              <a:prstGeom prst="rect">
                <a:avLst/>
              </a:prstGeom>
              <a:blipFill>
                <a:blip r:embed="rId2"/>
                <a:stretch>
                  <a:fillRect l="-687" t="-875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266" y="2558720"/>
            <a:ext cx="2076450" cy="56197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924" y="2636296"/>
            <a:ext cx="2962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Direction of maximum increase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34202" y="4619229"/>
                <a:ext cx="11523596" cy="1158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sub>
                    </m:sSub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has </a:t>
                </a:r>
                <a:r>
                  <a:rPr lang="en-US" sz="2200" dirty="0">
                    <a:latin typeface="+mj-lt"/>
                  </a:rPr>
                  <a:t>a maximum value if γ = 0, 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points in direction of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The gradient,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, has always the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direction of the maximum increase of </a:t>
                </a:r>
                <a:r>
                  <a:rPr lang="en-US" sz="2200" i="1" dirty="0">
                    <a:solidFill>
                      <a:srgbClr val="3333FF"/>
                    </a:solidFill>
                    <a:latin typeface="+mj-lt"/>
                  </a:rPr>
                  <a:t>f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 at </a:t>
                </a:r>
                <a:r>
                  <a:rPr lang="en-US" sz="2200" i="1" dirty="0">
                    <a:solidFill>
                      <a:srgbClr val="3333FF"/>
                    </a:solidFill>
                    <a:latin typeface="+mj-lt"/>
                  </a:rPr>
                  <a:t>P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 </a:t>
                </a:r>
                <a:endParaRPr lang="da-DK" sz="2200" dirty="0" smtClean="0">
                  <a:solidFill>
                    <a:srgbClr val="3333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2" y="4619229"/>
                <a:ext cx="11523596" cy="1158074"/>
              </a:xfrm>
              <a:prstGeom prst="rect">
                <a:avLst/>
              </a:prstGeom>
              <a:blipFill>
                <a:blip r:embed="rId2"/>
                <a:stretch>
                  <a:fillRect l="-688" t="-1053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34202" y="1063210"/>
                <a:ext cx="11523596" cy="3578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he </a:t>
                </a:r>
                <a:r>
                  <a:rPr lang="en-US" sz="2200" dirty="0">
                    <a:latin typeface="+mj-lt"/>
                  </a:rPr>
                  <a:t>directional </a:t>
                </a:r>
                <a:r>
                  <a:rPr lang="en-US" sz="2200" dirty="0" smtClean="0">
                    <a:latin typeface="+mj-lt"/>
                  </a:rPr>
                  <a:t>derivative of the scalar field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+mj-lt"/>
                  </a:rPr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at a point </a:t>
                </a:r>
                <a:r>
                  <a:rPr lang="en-US" sz="2200" i="1" dirty="0" smtClean="0">
                    <a:latin typeface="+mj-lt"/>
                  </a:rPr>
                  <a:t>P</a:t>
                </a:r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be</a:t>
                </a:r>
                <a:r>
                  <a:rPr lang="da-DK" sz="2200" dirty="0" smtClean="0">
                    <a:latin typeface="+mj-lt"/>
                  </a:rPr>
                  <a:t> the angle </a:t>
                </a:r>
                <a:r>
                  <a:rPr lang="da-DK" sz="2200" dirty="0" err="1" smtClean="0">
                    <a:latin typeface="+mj-lt"/>
                  </a:rPr>
                  <a:t>between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  <a:endParaRPr lang="en-US" sz="2200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dirty="0" smtClean="0">
                    <a:latin typeface="+mj-lt"/>
                  </a:rPr>
                  <a:t>To find the direction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maximum </a:t>
                </a:r>
                <a:r>
                  <a:rPr lang="en-US" sz="2200" dirty="0" smtClean="0">
                    <a:latin typeface="+mj-lt"/>
                  </a:rPr>
                  <a:t>increase of </a:t>
                </a:r>
                <a:r>
                  <a:rPr lang="en-US" sz="2200" i="1" dirty="0" smtClean="0">
                    <a:latin typeface="+mj-lt"/>
                  </a:rPr>
                  <a:t>f</a:t>
                </a:r>
                <a:r>
                  <a:rPr lang="en-US" sz="2200" dirty="0" smtClean="0">
                    <a:latin typeface="+mj-lt"/>
                  </a:rPr>
                  <a:t> we use:</a:t>
                </a:r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	</a:t>
                </a: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2" y="1063210"/>
                <a:ext cx="11523596" cy="3578031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46" y="3060387"/>
            <a:ext cx="6243349" cy="75806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209" y="2066448"/>
            <a:ext cx="2190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</a:t>
            </a:r>
            <a:r>
              <a:rPr lang="da-DK" sz="3200" dirty="0" err="1"/>
              <a:t>C</a:t>
            </a:r>
            <a:r>
              <a:rPr lang="da-DK" sz="3200" dirty="0" err="1" smtClean="0"/>
              <a:t>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en-US" sz="2800" dirty="0" smtClean="0">
              <a:latin typeface="+mj-lt"/>
            </a:endParaRPr>
          </a:p>
          <a:p>
            <a:pPr marL="0" indent="0" algn="ctr">
              <a:buNone/>
            </a:pPr>
            <a:r>
              <a:rPr lang="da-DK" sz="2800" dirty="0" smtClean="0">
                <a:latin typeface="+mj-lt"/>
              </a:rPr>
              <a:t>Surfaces</a:t>
            </a:r>
            <a:r>
              <a:rPr lang="da-DK" sz="2800" dirty="0">
                <a:latin typeface="+mj-lt"/>
              </a:rPr>
              <a:t>, tangent plane, normal </a:t>
            </a:r>
            <a:r>
              <a:rPr lang="da-DK" sz="2800" dirty="0" err="1">
                <a:latin typeface="+mj-lt"/>
              </a:rPr>
              <a:t>vector</a:t>
            </a:r>
            <a:endParaRPr lang="en-US" sz="2800" dirty="0">
              <a:latin typeface="+mj-lt"/>
            </a:endParaRPr>
          </a:p>
          <a:p>
            <a:pPr marL="0" indent="0" algn="ctr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6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334202" y="4449543"/>
            <a:ext cx="8696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b="1" dirty="0" smtClean="0">
                <a:latin typeface="+mj-lt"/>
              </a:rPr>
              <a:t>Ex</a:t>
            </a:r>
            <a:r>
              <a:rPr lang="da-DK" sz="2200" dirty="0" smtClean="0"/>
              <a:t> </a:t>
            </a:r>
          </a:p>
          <a:p>
            <a:r>
              <a:rPr lang="en-US" sz="2200" dirty="0" smtClean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sphere with radius </a:t>
            </a:r>
            <a:r>
              <a:rPr lang="en-US" sz="2200" i="1" dirty="0">
                <a:latin typeface="+mj-lt"/>
              </a:rPr>
              <a:t>R</a:t>
            </a:r>
            <a:r>
              <a:rPr lang="en-US" sz="2200" dirty="0">
                <a:latin typeface="+mj-lt"/>
              </a:rPr>
              <a:t> is described </a:t>
            </a:r>
            <a:r>
              <a:rPr lang="en-US" sz="2200" dirty="0" smtClean="0">
                <a:latin typeface="+mj-lt"/>
              </a:rPr>
              <a:t>by: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80570" y="994751"/>
                <a:ext cx="11523596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A surface</a:t>
                </a:r>
                <a:r>
                  <a:rPr lang="en-US" sz="2200" i="1" dirty="0">
                    <a:latin typeface="+mj-lt"/>
                  </a:rPr>
                  <a:t> S </a:t>
                </a:r>
                <a:r>
                  <a:rPr lang="en-US" sz="2200" dirty="0">
                    <a:latin typeface="+mj-lt"/>
                  </a:rPr>
                  <a:t>consisting of points </a:t>
                </a:r>
                <a:r>
                  <a:rPr lang="en-US" sz="2200" i="1" dirty="0" smtClean="0">
                    <a:latin typeface="+mj-lt"/>
                  </a:rPr>
                  <a:t>P</a:t>
                </a:r>
                <a:r>
                  <a:rPr lang="en-US" sz="2200" dirty="0" smtClean="0">
                    <a:latin typeface="+mj-lt"/>
                  </a:rPr>
                  <a:t>(</a:t>
                </a:r>
                <a:r>
                  <a:rPr lang="en-US" sz="2200" i="1" dirty="0" smtClean="0">
                    <a:latin typeface="+mj-lt"/>
                  </a:rPr>
                  <a:t>x</a:t>
                </a:r>
                <a:r>
                  <a:rPr lang="en-US" sz="2200" i="1" dirty="0">
                    <a:latin typeface="+mj-lt"/>
                  </a:rPr>
                  <a:t>, y, z</a:t>
                </a:r>
                <a:r>
                  <a:rPr lang="en-US" sz="2200" dirty="0">
                    <a:latin typeface="+mj-lt"/>
                  </a:rPr>
                  <a:t>) can, in many cases, be described by an equation of the </a:t>
                </a:r>
                <a:r>
                  <a:rPr lang="en-US" sz="2200" dirty="0" smtClean="0">
                    <a:latin typeface="+mj-lt"/>
                  </a:rPr>
                  <a:t>form:</a:t>
                </a:r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	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where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i="1" dirty="0" smtClean="0">
                    <a:latin typeface="+mj-lt"/>
                  </a:rPr>
                  <a:t>c </a:t>
                </a:r>
                <a:r>
                  <a:rPr lang="en-US" sz="2200" dirty="0">
                    <a:latin typeface="+mj-lt"/>
                  </a:rPr>
                  <a:t>is a constant </a:t>
                </a:r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i="1" dirty="0" smtClean="0">
                    <a:latin typeface="+mj-lt"/>
                  </a:rPr>
                  <a:t>f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a scalar ﬁeld.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Each </a:t>
                </a:r>
                <a:r>
                  <a:rPr lang="en-US" sz="2200" dirty="0">
                    <a:latin typeface="+mj-lt"/>
                  </a:rPr>
                  <a:t>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x, y, z</a:t>
                </a:r>
                <a:r>
                  <a:rPr lang="en-US" sz="2200" dirty="0">
                    <a:latin typeface="+mj-lt"/>
                  </a:rPr>
                  <a:t>) </a:t>
                </a:r>
                <a:r>
                  <a:rPr lang="en-US" sz="2200" dirty="0" smtClean="0">
                    <a:latin typeface="+mj-lt"/>
                  </a:rPr>
                  <a:t>whose coordinates fulﬁl the </a:t>
                </a:r>
                <a:r>
                  <a:rPr lang="en-US" sz="2200" dirty="0">
                    <a:latin typeface="+mj-lt"/>
                  </a:rPr>
                  <a:t>equation belongs to the surface S</a:t>
                </a:r>
                <a:r>
                  <a:rPr lang="en-US" sz="2200" dirty="0" smtClean="0">
                    <a:latin typeface="+mj-lt"/>
                  </a:rPr>
                  <a:t>.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994751"/>
                <a:ext cx="11523596" cy="2800767"/>
              </a:xfrm>
              <a:prstGeom prst="rect">
                <a:avLst/>
              </a:prstGeom>
              <a:blipFill>
                <a:blip r:embed="rId2"/>
                <a:stretch>
                  <a:fillRect l="-688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92" y="4791818"/>
            <a:ext cx="3581400" cy="381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688" y="4324574"/>
            <a:ext cx="1943100" cy="1924050"/>
          </a:xfrm>
          <a:prstGeom prst="rect">
            <a:avLst/>
          </a:prstGeom>
        </p:spPr>
      </p:pic>
      <p:sp>
        <p:nvSpPr>
          <p:cNvPr id="17" name="Tekstboks 4"/>
          <p:cNvSpPr txBox="1">
            <a:spLocks noChangeArrowheads="1"/>
          </p:cNvSpPr>
          <p:nvPr/>
        </p:nvSpPr>
        <p:spPr bwMode="auto">
          <a:xfrm rot="16200000">
            <a:off x="10489232" y="4961692"/>
            <a:ext cx="26927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https://</a:t>
            </a:r>
            <a:r>
              <a:rPr lang="en-US" sz="1200" dirty="0" smtClean="0">
                <a:latin typeface="+mj-lt"/>
              </a:rPr>
              <a:t>da.calcprofi.com/sphere-volumen-formel-lommeregner.html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8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Tangent plane and normal vector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22547" y="994751"/>
                <a:ext cx="11830641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Let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 be given by	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a-DK" sz="2200" dirty="0" smtClean="0"/>
                  <a:t> </a:t>
                </a:r>
              </a:p>
              <a:p>
                <a:r>
                  <a:rPr lang="en-US" sz="2200" dirty="0" smtClean="0">
                    <a:latin typeface="+mj-lt"/>
                  </a:rPr>
                  <a:t>and let </a:t>
                </a:r>
                <a:r>
                  <a:rPr lang="en-US" sz="2200" i="1" dirty="0" smtClean="0">
                    <a:latin typeface="+mj-lt"/>
                  </a:rPr>
                  <a:t>P</a:t>
                </a:r>
                <a:r>
                  <a:rPr lang="en-US" sz="2200" dirty="0" smtClean="0">
                    <a:latin typeface="+mj-lt"/>
                  </a:rPr>
                  <a:t>(</a:t>
                </a:r>
                <a:r>
                  <a:rPr lang="en-US" sz="2200" i="1" dirty="0" smtClean="0">
                    <a:latin typeface="+mj-lt"/>
                  </a:rPr>
                  <a:t>x</a:t>
                </a:r>
                <a:r>
                  <a:rPr lang="en-US" sz="2200" i="1" dirty="0">
                    <a:latin typeface="+mj-lt"/>
                  </a:rPr>
                  <a:t>, y, z</a:t>
                </a:r>
                <a:r>
                  <a:rPr lang="en-US" sz="2200" dirty="0" smtClean="0">
                    <a:latin typeface="+mj-lt"/>
                  </a:rPr>
                  <a:t>) </a:t>
                </a:r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dirty="0" smtClean="0">
                    <a:latin typeface="+mj-lt"/>
                  </a:rPr>
                  <a:t>be point on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such that the </a:t>
                </a:r>
                <a:r>
                  <a:rPr lang="en-US" sz="2200" dirty="0" smtClean="0">
                    <a:latin typeface="+mj-lt"/>
                  </a:rPr>
                  <a:t>gradient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exists.</a:t>
                </a:r>
              </a:p>
              <a:p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dirty="0" smtClean="0">
                    <a:latin typeface="+mj-lt"/>
                  </a:rPr>
                  <a:t>Then </a:t>
                </a:r>
                <a:r>
                  <a:rPr lang="en-US" sz="2200" dirty="0">
                    <a:latin typeface="+mj-lt"/>
                  </a:rPr>
                  <a:t>there is a unique plane </a:t>
                </a:r>
                <a:r>
                  <a:rPr lang="en-US" sz="2200" i="1" dirty="0">
                    <a:latin typeface="+mj-lt"/>
                  </a:rPr>
                  <a:t>T</a:t>
                </a:r>
                <a:r>
                  <a:rPr lang="en-US" sz="2200" dirty="0">
                    <a:latin typeface="+mj-lt"/>
                  </a:rPr>
                  <a:t> that touches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at </a:t>
                </a:r>
                <a:r>
                  <a:rPr lang="en-US" sz="2200" i="1" dirty="0">
                    <a:latin typeface="+mj-lt"/>
                  </a:rPr>
                  <a:t>P </a:t>
                </a:r>
                <a:r>
                  <a:rPr lang="en-US" sz="22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is orthogonal to </a:t>
                </a:r>
                <a:r>
                  <a:rPr lang="en-US" sz="2200" i="1" dirty="0" smtClean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. 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endParaRPr lang="en-US" sz="2200" i="1" dirty="0" smtClean="0">
                  <a:latin typeface="+mj-lt"/>
                </a:endParaRPr>
              </a:p>
              <a:p>
                <a:endParaRPr lang="en-US" sz="2200" i="1" dirty="0">
                  <a:latin typeface="+mj-lt"/>
                </a:endParaRPr>
              </a:p>
              <a:p>
                <a:r>
                  <a:rPr lang="en-US" sz="2200" i="1" dirty="0" smtClean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called the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tangent plane </a:t>
                </a:r>
                <a:r>
                  <a:rPr lang="en-US" sz="2200" dirty="0" smtClean="0">
                    <a:latin typeface="+mj-lt"/>
                  </a:rPr>
                  <a:t>of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at </a:t>
                </a:r>
                <a:r>
                  <a:rPr lang="en-US" sz="2200" i="1" dirty="0">
                    <a:latin typeface="+mj-lt"/>
                  </a:rPr>
                  <a:t>P </a:t>
                </a:r>
                <a:endParaRPr lang="en-US" sz="22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is called the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normal vector </a:t>
                </a:r>
                <a:r>
                  <a:rPr lang="en-US" sz="2200" dirty="0">
                    <a:latin typeface="+mj-lt"/>
                  </a:rPr>
                  <a:t>of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at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					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994751"/>
                <a:ext cx="11830641" cy="3139321"/>
              </a:xfrm>
              <a:prstGeom prst="rect">
                <a:avLst/>
              </a:prstGeom>
              <a:blipFill>
                <a:blip r:embed="rId2"/>
                <a:stretch>
                  <a:fillRect l="-670" t="-1359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346" y="3456964"/>
            <a:ext cx="4057454" cy="1812153"/>
          </a:xfrm>
          <a:prstGeom prst="rect">
            <a:avLst/>
          </a:prstGeom>
        </p:spPr>
      </p:pic>
      <p:sp>
        <p:nvSpPr>
          <p:cNvPr id="8" name="Ellipse 7">
            <a:hlinkClick r:id="rId4" action="ppaction://hlinksldjump"/>
          </p:cNvPr>
          <p:cNvSpPr/>
          <p:nvPr/>
        </p:nvSpPr>
        <p:spPr>
          <a:xfrm>
            <a:off x="11717244" y="6446348"/>
            <a:ext cx="187512" cy="1851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led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33" y="3051175"/>
            <a:ext cx="4057650" cy="33051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Tangent plane and normal vector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22547" y="994751"/>
                <a:ext cx="11830641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be a sphere of radius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given by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 normal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x, y, z</a:t>
                </a:r>
                <a:r>
                  <a:rPr lang="en-US" sz="2200" dirty="0">
                    <a:latin typeface="+mj-lt"/>
                  </a:rPr>
                  <a:t>) is always along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of </a:t>
                </a:r>
                <a:r>
                  <a:rPr lang="en-US" sz="2200" i="1" dirty="0" smtClean="0">
                    <a:latin typeface="+mj-lt"/>
                  </a:rPr>
                  <a:t>P</a:t>
                </a:r>
              </a:p>
              <a:p>
                <a:endParaRPr lang="en-US" sz="2200" i="1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			</a:t>
                </a:r>
              </a:p>
              <a:p>
                <a:r>
                  <a:rPr lang="da-DK" sz="2200" dirty="0" smtClean="0"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994751"/>
                <a:ext cx="11830641" cy="2800767"/>
              </a:xfrm>
              <a:prstGeom prst="rect">
                <a:avLst/>
              </a:prstGeom>
              <a:blipFill>
                <a:blip r:embed="rId3"/>
                <a:stretch>
                  <a:fillRect l="-670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88115" y="4244377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81" y="1642330"/>
            <a:ext cx="3909836" cy="493874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558" y="2899980"/>
            <a:ext cx="3724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82" y="4005050"/>
            <a:ext cx="2726962" cy="25633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Tangent plane and normal vector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22547" y="994751"/>
                <a:ext cx="11830641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</a:t>
                </a:r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be a </a:t>
                </a:r>
                <a:r>
                  <a:rPr lang="en-US" sz="2200" dirty="0" smtClean="0">
                    <a:latin typeface="+mj-lt"/>
                  </a:rPr>
                  <a:t>cone along the </a:t>
                </a:r>
                <a:r>
                  <a:rPr lang="en-US" sz="2200" i="1" dirty="0" smtClean="0">
                    <a:latin typeface="+mj-lt"/>
                  </a:rPr>
                  <a:t>z</a:t>
                </a:r>
                <a:r>
                  <a:rPr lang="en-US" sz="2200" dirty="0" smtClean="0">
                    <a:latin typeface="+mj-lt"/>
                  </a:rPr>
                  <a:t>-axis</a:t>
                </a:r>
                <a:r>
                  <a:rPr lang="en-US" sz="2200" i="1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given by:  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 normal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x, y, z</a:t>
                </a:r>
                <a:r>
                  <a:rPr lang="en-US" sz="2200" dirty="0">
                    <a:latin typeface="+mj-lt"/>
                  </a:rPr>
                  <a:t>) </a:t>
                </a:r>
                <a:r>
                  <a:rPr lang="en-US" sz="2200" dirty="0" smtClean="0">
                    <a:latin typeface="+mj-lt"/>
                  </a:rPr>
                  <a:t>is:</a:t>
                </a:r>
                <a:endParaRPr lang="en-US" sz="22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994751"/>
                <a:ext cx="11830641" cy="1446550"/>
              </a:xfrm>
              <a:prstGeom prst="rect">
                <a:avLst/>
              </a:prstGeom>
              <a:blipFill>
                <a:blip r:embed="rId3"/>
                <a:stretch>
                  <a:fillRect l="-670" t="-2954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77136" y="5055082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67" y="1331923"/>
            <a:ext cx="4849917" cy="38211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51" y="1972019"/>
            <a:ext cx="3200400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22547" y="2976143"/>
                <a:ext cx="555160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unit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surface normal </a:t>
                </a:r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is defined by:</a:t>
                </a: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2976143"/>
                <a:ext cx="5551604" cy="430887"/>
              </a:xfrm>
              <a:prstGeom prst="rect">
                <a:avLst/>
              </a:prstGeom>
              <a:blipFill>
                <a:blip r:embed="rId6"/>
                <a:stretch>
                  <a:fillRect l="-1427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99" y="3740500"/>
            <a:ext cx="4610100" cy="742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/>
              <p:cNvSpPr txBox="1"/>
              <p:nvPr/>
            </p:nvSpPr>
            <p:spPr>
              <a:xfrm>
                <a:off x="5243873" y="3764174"/>
                <a:ext cx="2608599" cy="643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2(4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∙4∙4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kstfel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73" y="3764174"/>
                <a:ext cx="2608599" cy="6438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2519459" y="4705197"/>
                <a:ext cx="5637697" cy="643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2(4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4∙</m:t>
                              </m:r>
                              <m:r>
                                <a:rPr lang="da-DK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da-DK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a-DK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59" y="4705197"/>
                <a:ext cx="5637697" cy="6438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686" y="4233318"/>
            <a:ext cx="3818347" cy="2356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84002" y="3761737"/>
                <a:ext cx="8470073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Tangent </a:t>
                </a:r>
                <a:r>
                  <a:rPr lang="en-US" sz="2200" b="1" dirty="0">
                    <a:latin typeface="+mj-lt"/>
                  </a:rPr>
                  <a:t>of a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: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If </a:t>
                </a:r>
                <a:r>
                  <a:rPr lang="en-US" sz="2200" dirty="0">
                    <a:latin typeface="+mj-lt"/>
                  </a:rPr>
                  <a:t>the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:r>
                  <a:rPr lang="en-US" sz="2200" dirty="0">
                    <a:latin typeface="+mj-lt"/>
                  </a:rPr>
                  <a:t>a given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is diﬀerentiable</a:t>
                </a:r>
                <a:r>
                  <a:rPr lang="en-US" sz="2200" dirty="0" smtClean="0">
                    <a:latin typeface="+mj-lt"/>
                  </a:rPr>
                  <a:t>,</a:t>
                </a:r>
              </a:p>
              <a:p>
                <a:r>
                  <a:rPr lang="en-US" sz="220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is </a:t>
                </a:r>
                <a:r>
                  <a:rPr lang="en-US" sz="2200" dirty="0">
                    <a:latin typeface="+mj-lt"/>
                  </a:rPr>
                  <a:t>called the tangent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. 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tangent deﬁnes the direction of a line L </a:t>
                </a:r>
                <a:r>
                  <a:rPr lang="en-US" sz="2200" dirty="0" smtClean="0">
                    <a:latin typeface="+mj-lt"/>
                  </a:rPr>
                  <a:t>that </a:t>
                </a:r>
                <a:r>
                  <a:rPr lang="en-US" sz="2200" dirty="0">
                    <a:latin typeface="+mj-lt"/>
                  </a:rPr>
                  <a:t>touches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curve C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2" y="3761737"/>
                <a:ext cx="8470073" cy="2462213"/>
              </a:xfrm>
              <a:prstGeom prst="rect">
                <a:avLst/>
              </a:prstGeom>
              <a:blipFill>
                <a:blip r:embed="rId3"/>
                <a:stretch>
                  <a:fillRect l="-935" t="-2475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42840" y="5085930"/>
            <a:ext cx="207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660" y="674421"/>
            <a:ext cx="2728140" cy="29336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 err="1" smtClean="0"/>
              <a:t>Curves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40527" y="872548"/>
                <a:ext cx="8470073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A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in space </a:t>
                </a:r>
                <a:r>
                  <a:rPr lang="en-US" sz="2200" dirty="0" smtClean="0">
                    <a:latin typeface="+mj-lt"/>
                  </a:rPr>
                  <a:t>can </a:t>
                </a:r>
                <a:r>
                  <a:rPr lang="en-US" sz="2200" dirty="0">
                    <a:latin typeface="+mj-lt"/>
                  </a:rPr>
                  <a:t>be described by a 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/>
                  <a:t> </a:t>
                </a:r>
                <a:endParaRPr lang="en-US" sz="22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denotes the position vector of all points on the curve C.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i="1" dirty="0" smtClean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a convenient variable that identiﬁes the points on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.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7" y="872548"/>
                <a:ext cx="8470073" cy="1785104"/>
              </a:xfrm>
              <a:prstGeom prst="rect">
                <a:avLst/>
              </a:prstGeom>
              <a:blipFill>
                <a:blip r:embed="rId5"/>
                <a:stretch>
                  <a:fillRect l="-935" t="-3413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245341" y="2002724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Tangent plane and normal vector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22547" y="994751"/>
                <a:ext cx="11830641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</a:t>
                </a:r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be a </a:t>
                </a:r>
                <a:r>
                  <a:rPr lang="en-US" sz="2200" dirty="0" smtClean="0">
                    <a:latin typeface="+mj-lt"/>
                  </a:rPr>
                  <a:t>cylinder with radius </a:t>
                </a:r>
                <a:r>
                  <a:rPr lang="en-US" sz="2200" i="1" dirty="0" smtClean="0">
                    <a:latin typeface="+mj-lt"/>
                  </a:rPr>
                  <a:t>R</a:t>
                </a:r>
                <a:r>
                  <a:rPr lang="en-US" sz="2200" dirty="0" smtClean="0">
                    <a:latin typeface="+mj-lt"/>
                  </a:rPr>
                  <a:t> and height </a:t>
                </a:r>
                <a:r>
                  <a:rPr lang="en-US" sz="2200" i="1" dirty="0" smtClean="0">
                    <a:latin typeface="+mj-lt"/>
                  </a:rPr>
                  <a:t>H</a:t>
                </a:r>
                <a:r>
                  <a:rPr lang="en-US" sz="2200" dirty="0" smtClean="0">
                    <a:latin typeface="+mj-lt"/>
                  </a:rPr>
                  <a:t> along the </a:t>
                </a:r>
                <a:r>
                  <a:rPr lang="en-US" sz="2200" i="1" dirty="0" smtClean="0">
                    <a:latin typeface="+mj-lt"/>
                  </a:rPr>
                  <a:t>z</a:t>
                </a:r>
                <a:r>
                  <a:rPr lang="en-US" sz="2200" dirty="0" smtClean="0">
                    <a:latin typeface="+mj-lt"/>
                  </a:rPr>
                  <a:t>-axis</a:t>
                </a:r>
                <a:r>
                  <a:rPr lang="en-US" sz="2200" i="1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given by: 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normal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x, y, z</a:t>
                </a:r>
                <a:r>
                  <a:rPr lang="en-US" sz="2200" dirty="0">
                    <a:latin typeface="+mj-lt"/>
                  </a:rPr>
                  <a:t>) </a:t>
                </a:r>
                <a:r>
                  <a:rPr lang="en-US" sz="2200" dirty="0" smtClean="0">
                    <a:latin typeface="+mj-lt"/>
                  </a:rPr>
                  <a:t>is:       </a:t>
                </a:r>
                <a:endParaRPr lang="en-US" sz="22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994751"/>
                <a:ext cx="11830641" cy="2123658"/>
              </a:xfrm>
              <a:prstGeom prst="rect">
                <a:avLst/>
              </a:prstGeom>
              <a:blipFill>
                <a:blip r:embed="rId2"/>
                <a:stretch>
                  <a:fillRect l="-670" t="-2006" b="-4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977136" y="5055082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22547" y="3467585"/>
                <a:ext cx="555160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The unit </a:t>
                </a:r>
                <a:r>
                  <a:rPr lang="en-US" sz="2200" dirty="0">
                    <a:solidFill>
                      <a:schemeClr val="tx1"/>
                    </a:solidFill>
                    <a:latin typeface="+mj-lt"/>
                  </a:rPr>
                  <a:t>surface normal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is given as:</a:t>
                </a: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7" y="3467585"/>
                <a:ext cx="5551604" cy="430887"/>
              </a:xfrm>
              <a:prstGeom prst="rect">
                <a:avLst/>
              </a:prstGeom>
              <a:blipFill>
                <a:blip r:embed="rId3"/>
                <a:stretch>
                  <a:fillRect l="-1427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04774"/>
            <a:ext cx="4552950" cy="419100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77" y="2620140"/>
            <a:ext cx="2905125" cy="504825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301" y="3930041"/>
            <a:ext cx="6448425" cy="847725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20" y="4110489"/>
            <a:ext cx="2505680" cy="22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</a:t>
            </a:r>
            <a:r>
              <a:rPr lang="da-DK" sz="3200" dirty="0" err="1"/>
              <a:t>C</a:t>
            </a:r>
            <a:r>
              <a:rPr lang="da-DK" sz="3200" dirty="0" err="1" smtClean="0"/>
              <a:t>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+mj-lt"/>
              </a:rPr>
              <a:t>The divergence of a vector field</a:t>
            </a:r>
          </a:p>
          <a:p>
            <a:pPr marL="0" indent="0" algn="ctr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5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divergence of a vector </a:t>
            </a:r>
            <a:r>
              <a:rPr lang="en-US" sz="3200" dirty="0" smtClean="0"/>
              <a:t>field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453376" y="5972018"/>
                <a:ext cx="869667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Note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that the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divergence of the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 is a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scalar field</a:t>
                </a:r>
                <a:endParaRPr lang="en-US" sz="2200" dirty="0">
                  <a:solidFill>
                    <a:srgbClr val="3333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6" y="5972018"/>
                <a:ext cx="8696676" cy="430887"/>
              </a:xfrm>
              <a:prstGeom prst="rect">
                <a:avLst/>
              </a:prstGeom>
              <a:blipFill>
                <a:blip r:embed="rId2"/>
                <a:stretch>
                  <a:fillRect l="-911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34202" y="899786"/>
                <a:ext cx="11523596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Definition:</a:t>
                </a:r>
              </a:p>
              <a:p>
                <a:r>
                  <a:rPr lang="en-US" sz="2200" dirty="0" smtClean="0">
                    <a:latin typeface="+mj-lt"/>
                  </a:rPr>
                  <a:t>Given a differentiable vector field: </a:t>
                </a:r>
                <a:endParaRPr lang="en-US" sz="2200" dirty="0">
                  <a:latin typeface="+mj-lt"/>
                </a:endParaRP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i.e. that </a:t>
                </a:r>
                <a:r>
                  <a:rPr lang="en-US" sz="2200" dirty="0">
                    <a:latin typeface="+mj-lt"/>
                  </a:rPr>
                  <a:t>all partial derivatives of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exist</a:t>
                </a:r>
                <a:endParaRPr lang="en-US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en-US" sz="2200" dirty="0" smtClean="0">
                    <a:latin typeface="+mj-lt"/>
                  </a:rPr>
                  <a:t>definition of </a:t>
                </a:r>
                <a:r>
                  <a:rPr lang="en-US" sz="2200" b="1" dirty="0" smtClean="0">
                    <a:latin typeface="+mj-lt"/>
                  </a:rPr>
                  <a:t>the divergence </a:t>
                </a:r>
                <a:r>
                  <a:rPr lang="en-US" sz="2200" b="1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da-DK" sz="2200" dirty="0" smtClean="0">
                    <a:latin typeface="+mj-lt"/>
                  </a:rPr>
                  <a:t>  is: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2" y="899786"/>
                <a:ext cx="11523596" cy="2800767"/>
              </a:xfrm>
              <a:prstGeom prst="rect">
                <a:avLst/>
              </a:prstGeom>
              <a:blipFill>
                <a:blip r:embed="rId3"/>
                <a:stretch>
                  <a:fillRect l="-688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ktangel 11"/>
          <p:cNvSpPr/>
          <p:nvPr/>
        </p:nvSpPr>
        <p:spPr>
          <a:xfrm>
            <a:off x="334202" y="3794638"/>
            <a:ext cx="115235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In terms of the </a:t>
            </a:r>
            <a:r>
              <a:rPr lang="en-US" sz="2200" dirty="0" err="1">
                <a:latin typeface="+mj-lt"/>
              </a:rPr>
              <a:t>N</a:t>
            </a:r>
            <a:r>
              <a:rPr lang="en-US" sz="2200" dirty="0" err="1" smtClean="0">
                <a:latin typeface="+mj-lt"/>
              </a:rPr>
              <a:t>apla</a:t>
            </a:r>
            <a:r>
              <a:rPr lang="en-US" sz="2200" dirty="0" smtClean="0">
                <a:latin typeface="+mj-lt"/>
              </a:rPr>
              <a:t> operator it is written:</a:t>
            </a:r>
          </a:p>
          <a:p>
            <a:endParaRPr lang="da-DK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80" y="1567915"/>
            <a:ext cx="6068502" cy="459238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29" y="3016876"/>
            <a:ext cx="6553200" cy="657225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92" y="4178496"/>
            <a:ext cx="9505950" cy="781050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067" y="5015297"/>
            <a:ext cx="50387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54" y="217562"/>
            <a:ext cx="2715413" cy="20969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divergence of a vector </a:t>
            </a:r>
            <a:r>
              <a:rPr lang="en-US" sz="3200" dirty="0" smtClean="0"/>
              <a:t>field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82981" y="2967654"/>
                <a:ext cx="1152359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Ex:</a:t>
                </a:r>
              </a:p>
              <a:p>
                <a:r>
                  <a:rPr lang="en-US" sz="2200" dirty="0" smtClean="0">
                    <a:latin typeface="+mj-lt"/>
                  </a:rPr>
                  <a:t>Given a fixed vector:	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		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</a:t>
                </a:r>
                <a:r>
                  <a:rPr lang="en-US" sz="2400" dirty="0" smtClean="0">
                    <a:latin typeface="+mj-lt"/>
                  </a:rPr>
                  <a:t>nd the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: </a:t>
                </a: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" y="2967654"/>
                <a:ext cx="11523596" cy="2554545"/>
              </a:xfrm>
              <a:prstGeom prst="rect">
                <a:avLst/>
              </a:prstGeom>
              <a:blipFill>
                <a:blip r:embed="rId3"/>
                <a:stretch>
                  <a:fillRect l="-794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82981" y="1105994"/>
                <a:ext cx="1152359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Ex:</a:t>
                </a:r>
              </a:p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differentiable vector </a:t>
                </a:r>
                <a:r>
                  <a:rPr lang="en-US" sz="2200" dirty="0" smtClean="0">
                    <a:latin typeface="+mj-lt"/>
                  </a:rPr>
                  <a:t>field:	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divergence </a:t>
                </a:r>
                <a:r>
                  <a:rPr lang="en-US" sz="24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is: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=1+1+1=3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" y="1105994"/>
                <a:ext cx="11523596" cy="1477328"/>
              </a:xfrm>
              <a:prstGeom prst="rect">
                <a:avLst/>
              </a:prstGeom>
              <a:blipFill>
                <a:blip r:embed="rId4"/>
                <a:stretch>
                  <a:fillRect l="-794" t="-2469" b="-8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09638"/>
            <a:ext cx="9534525" cy="120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82981" y="5752236"/>
                <a:ext cx="115235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Then the </a:t>
                </a:r>
                <a:r>
                  <a:rPr lang="en-US" sz="2400" dirty="0">
                    <a:latin typeface="+mj-lt"/>
                  </a:rPr>
                  <a:t>divergence </a:t>
                </a:r>
                <a:r>
                  <a:rPr lang="en-US" sz="24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=0+0+0=0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" y="5752236"/>
                <a:ext cx="11523596" cy="461665"/>
              </a:xfrm>
              <a:prstGeom prst="rect">
                <a:avLst/>
              </a:prstGeom>
              <a:blipFill>
                <a:blip r:embed="rId6"/>
                <a:stretch>
                  <a:fillRect l="-79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9219" y="2880065"/>
            <a:ext cx="2207012" cy="1882122"/>
          </a:xfrm>
          <a:prstGeom prst="rect">
            <a:avLst/>
          </a:prstGeom>
        </p:spPr>
      </p:pic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913789" y="3814483"/>
            <a:ext cx="19383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280570" y="120072"/>
                <a:ext cx="11505030" cy="75247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/>
                  <a:t>Laplace operator,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da-DK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0570" y="120072"/>
                <a:ext cx="11505030" cy="752476"/>
              </a:xfrm>
              <a:blipFill>
                <a:blip r:embed="rId2"/>
                <a:stretch>
                  <a:fillRect t="-3252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03958" y="4940086"/>
                <a:ext cx="1152359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200" dirty="0" err="1" smtClean="0">
                    <a:solidFill>
                      <a:srgbClr val="3333FF"/>
                    </a:solidFill>
                    <a:latin typeface="+mj-lt"/>
                  </a:rPr>
                  <a:t>Laplace</a:t>
                </a:r>
                <a:r>
                  <a:rPr lang="da-DK" sz="2200" dirty="0" smtClean="0">
                    <a:solidFill>
                      <a:srgbClr val="3333FF"/>
                    </a:solidFill>
                    <a:latin typeface="+mj-lt"/>
                  </a:rPr>
                  <a:t> operator </a:t>
                </a:r>
                <a:r>
                  <a:rPr lang="da-DK" sz="2200" dirty="0" smtClean="0">
                    <a:latin typeface="+mj-lt"/>
                  </a:rPr>
                  <a:t>is </a:t>
                </a:r>
                <a:r>
                  <a:rPr lang="da-DK" sz="2200" dirty="0" err="1" smtClean="0">
                    <a:latin typeface="+mj-lt"/>
                  </a:rPr>
                  <a:t>defined</a:t>
                </a:r>
                <a:r>
                  <a:rPr lang="da-DK" sz="2200" dirty="0" smtClean="0">
                    <a:latin typeface="+mj-lt"/>
                  </a:rPr>
                  <a:t> as</a:t>
                </a:r>
                <a:r>
                  <a:rPr lang="da-DK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		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8" y="4940086"/>
                <a:ext cx="11523596" cy="430887"/>
              </a:xfrm>
              <a:prstGeom prst="rect">
                <a:avLst/>
              </a:prstGeom>
              <a:blipFill>
                <a:blip r:embed="rId3"/>
                <a:stretch>
                  <a:fillRect l="-688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82981" y="1112843"/>
                <a:ext cx="11523596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b="1" dirty="0" smtClean="0">
                    <a:latin typeface="+mj-lt"/>
                  </a:rPr>
                  <a:t>Ex:</a:t>
                </a:r>
              </a:p>
              <a:p>
                <a:r>
                  <a:rPr lang="en-US" sz="2200" dirty="0" smtClean="0">
                    <a:latin typeface="+mj-lt"/>
                  </a:rPr>
                  <a:t>Given a scalar field	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dirty="0">
                    <a:latin typeface="+mj-lt"/>
                  </a:rPr>
                  <a:t>a vector field</a:t>
                </a:r>
                <a:endParaRPr lang="en-US" sz="22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r>
                  <a:rPr lang="da-DK" sz="2400" dirty="0" err="1" smtClean="0">
                    <a:latin typeface="+mj-lt"/>
                  </a:rPr>
                  <a:t>Then</a:t>
                </a:r>
                <a:r>
                  <a:rPr lang="da-DK" sz="2400" dirty="0" smtClean="0">
                    <a:latin typeface="+mj-lt"/>
                  </a:rPr>
                  <a:t> t</a:t>
                </a:r>
                <a:r>
                  <a:rPr lang="en-US" sz="2400" dirty="0" smtClean="0">
                    <a:latin typeface="+mj-lt"/>
                  </a:rPr>
                  <a:t>he </a:t>
                </a:r>
                <a:r>
                  <a:rPr lang="en-US" sz="2400" dirty="0">
                    <a:latin typeface="+mj-lt"/>
                  </a:rPr>
                  <a:t>divergence </a:t>
                </a:r>
                <a:r>
                  <a:rPr lang="en-US" sz="24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is:</a:t>
                </a:r>
              </a:p>
              <a:p>
                <a:r>
                  <a:rPr lang="en-US" sz="2200" dirty="0" smtClean="0">
                    <a:latin typeface="+mj-lt"/>
                  </a:rPr>
                  <a:t>	</a:t>
                </a:r>
              </a:p>
              <a:p>
                <a:r>
                  <a:rPr lang="en-US" sz="2200" dirty="0" smtClean="0">
                    <a:latin typeface="+mj-lt"/>
                  </a:rPr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 smtClean="0"/>
                  <a:t>  </a:t>
                </a:r>
                <a:endParaRPr lang="en-US" sz="22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" y="1112843"/>
                <a:ext cx="11523596" cy="3200876"/>
              </a:xfrm>
              <a:prstGeom prst="rect">
                <a:avLst/>
              </a:prstGeom>
              <a:blipFill>
                <a:blip r:embed="rId4"/>
                <a:stretch>
                  <a:fillRect l="-794" t="-133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8" y="2211469"/>
            <a:ext cx="7562850" cy="8763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515" y="3608048"/>
            <a:ext cx="5088996" cy="879097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600" y="4833998"/>
            <a:ext cx="2524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75" y="4627771"/>
            <a:ext cx="2495550" cy="1828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Flow of a </a:t>
            </a:r>
            <a:r>
              <a:rPr lang="en-US" sz="3200" dirty="0" smtClean="0"/>
              <a:t>fluid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8969" y="1019305"/>
                <a:ext cx="11830641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a ﬂuid in a region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with density </a:t>
                </a:r>
                <a:r>
                  <a:rPr lang="en-US" sz="2200" i="1" dirty="0">
                    <a:latin typeface="+mj-lt"/>
                  </a:rPr>
                  <a:t>ρ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x, y, z, t</a:t>
                </a:r>
                <a:r>
                  <a:rPr lang="en-US" sz="2200" dirty="0">
                    <a:latin typeface="+mj-lt"/>
                  </a:rPr>
                  <a:t>) and </a:t>
                </a:r>
                <a:r>
                  <a:rPr lang="en-US" sz="2200" dirty="0" smtClean="0">
                    <a:latin typeface="+mj-lt"/>
                  </a:rPr>
                  <a:t>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a-DK" sz="2200" b="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	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Here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 denote the spatial coordinates and </a:t>
                </a:r>
                <a:r>
                  <a:rPr lang="en-US" sz="2200" i="1" dirty="0">
                    <a:latin typeface="+mj-lt"/>
                  </a:rPr>
                  <a:t>t</a:t>
                </a:r>
                <a:r>
                  <a:rPr lang="en-US" sz="2200" dirty="0">
                    <a:latin typeface="+mj-lt"/>
                  </a:rPr>
                  <a:t> denotes time.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</a:t>
                </a:r>
                <a:r>
                  <a:rPr lang="en-US" sz="2200" dirty="0" smtClean="0">
                    <a:latin typeface="+mj-lt"/>
                  </a:rPr>
                  <a:t>ssume </a:t>
                </a:r>
                <a:r>
                  <a:rPr lang="en-US" sz="2200" dirty="0">
                    <a:latin typeface="+mj-lt"/>
                  </a:rPr>
                  <a:t>that there are no sources (points where ﬂuid is produced) and no sinks (points where </a:t>
                </a:r>
                <a:r>
                  <a:rPr lang="en-US" sz="2200">
                    <a:latin typeface="+mj-lt"/>
                  </a:rPr>
                  <a:t>ﬂuid </a:t>
                </a:r>
                <a:r>
                  <a:rPr lang="en-US" sz="2200" smtClean="0">
                    <a:latin typeface="+mj-lt"/>
                  </a:rPr>
                  <a:t>disappears</a:t>
                </a:r>
                <a:r>
                  <a:rPr lang="en-US" sz="2200" dirty="0">
                    <a:latin typeface="+mj-lt"/>
                  </a:rPr>
                  <a:t>).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Then we have the so–called: continuity </a:t>
                </a:r>
                <a:r>
                  <a:rPr lang="en-US" sz="2200" dirty="0">
                    <a:latin typeface="+mj-lt"/>
                  </a:rPr>
                  <a:t>equation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9" y="1019305"/>
                <a:ext cx="11830641" cy="3477875"/>
              </a:xfrm>
              <a:prstGeom prst="rect">
                <a:avLst/>
              </a:prstGeom>
              <a:blipFill>
                <a:blip r:embed="rId3"/>
                <a:stretch>
                  <a:fillRect l="-670" t="-1751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20" y="3962648"/>
            <a:ext cx="3971925" cy="638175"/>
          </a:xfrm>
          <a:prstGeom prst="rect">
            <a:avLst/>
          </a:prstGeom>
        </p:spPr>
      </p:pic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887385" y="5356738"/>
            <a:ext cx="2080035" cy="2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76729" y="4892693"/>
            <a:ext cx="7339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If </a:t>
            </a:r>
            <a:r>
              <a:rPr lang="en-US" sz="2200" dirty="0" smtClean="0">
                <a:latin typeface="+mj-lt"/>
              </a:rPr>
              <a:t>more </a:t>
            </a:r>
            <a:r>
              <a:rPr lang="en-US" sz="2200" dirty="0">
                <a:latin typeface="+mj-lt"/>
              </a:rPr>
              <a:t>inﬂow than outﬂow, </a:t>
            </a:r>
            <a:r>
              <a:rPr lang="en-US" sz="2200" dirty="0" smtClean="0">
                <a:latin typeface="+mj-lt"/>
              </a:rPr>
              <a:t>then                                and</a:t>
            </a:r>
            <a:endParaRPr lang="en-US" sz="2200" dirty="0">
              <a:latin typeface="+mj-lt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961" y="4795273"/>
            <a:ext cx="1957510" cy="703621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24" y="4904359"/>
            <a:ext cx="2190750" cy="45720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159794" y="5632116"/>
            <a:ext cx="6624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If </a:t>
            </a:r>
            <a:r>
              <a:rPr lang="en-US" sz="2200" dirty="0" smtClean="0">
                <a:latin typeface="+mj-lt"/>
              </a:rPr>
              <a:t>more outﬂow </a:t>
            </a:r>
            <a:r>
              <a:rPr lang="en-US" sz="2200" dirty="0">
                <a:latin typeface="+mj-lt"/>
              </a:rPr>
              <a:t>than </a:t>
            </a:r>
            <a:r>
              <a:rPr lang="en-US" sz="2200" dirty="0" smtClean="0">
                <a:latin typeface="+mj-lt"/>
              </a:rPr>
              <a:t>inﬂow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smtClean="0">
                <a:latin typeface="+mj-lt"/>
              </a:rPr>
              <a:t>then                                 and</a:t>
            </a:r>
            <a:endParaRPr lang="en-US" sz="2200" dirty="0">
              <a:latin typeface="+mj-lt"/>
            </a:endParaRPr>
          </a:p>
        </p:txBody>
      </p:sp>
      <p:pic>
        <p:nvPicPr>
          <p:cNvPr id="20" name="Billed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960" y="5550711"/>
            <a:ext cx="2025511" cy="687391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282" y="5624853"/>
            <a:ext cx="2209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75" y="4627771"/>
            <a:ext cx="2495550" cy="1828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Flow of a </a:t>
            </a:r>
            <a:r>
              <a:rPr lang="en-US" sz="3200" dirty="0" smtClean="0"/>
              <a:t>fluid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887385" y="5356738"/>
            <a:ext cx="2080035" cy="2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175" y="2048202"/>
            <a:ext cx="2329915" cy="521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80679" y="1122408"/>
                <a:ext cx="11830641" cy="3860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In </a:t>
                </a:r>
                <a:r>
                  <a:rPr lang="en-US" sz="2200" dirty="0">
                    <a:latin typeface="+mj-lt"/>
                  </a:rPr>
                  <a:t>case the </a:t>
                </a:r>
                <a:r>
                  <a:rPr lang="en-US" sz="2200" dirty="0" smtClean="0">
                    <a:latin typeface="+mj-lt"/>
                  </a:rPr>
                  <a:t>ﬂuid </a:t>
                </a:r>
                <a:r>
                  <a:rPr lang="en-US" sz="2200" dirty="0">
                    <a:latin typeface="+mj-lt"/>
                  </a:rPr>
                  <a:t>is incompressible, i.e.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constant, </a:t>
                </a:r>
              </a:p>
              <a:p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t</a:t>
                </a:r>
                <a:r>
                  <a:rPr lang="da-DK" sz="2200" dirty="0" smtClean="0">
                    <a:latin typeface="+mj-lt"/>
                  </a:rPr>
                  <a:t>he the </a:t>
                </a:r>
                <a:r>
                  <a:rPr lang="en-US" sz="2200" dirty="0">
                    <a:latin typeface="+mj-lt"/>
                  </a:rPr>
                  <a:t>continuity </a:t>
                </a:r>
                <a:r>
                  <a:rPr lang="en-US" sz="2200" dirty="0" smtClean="0">
                    <a:latin typeface="+mj-lt"/>
                  </a:rPr>
                  <a:t>equation:                                                                    then gives:    </a:t>
                </a:r>
                <a:r>
                  <a:rPr lang="da-DK" sz="2200" dirty="0" smtClean="0">
                    <a:latin typeface="+mj-lt"/>
                  </a:rPr>
                  <a:t>      </a:t>
                </a:r>
                <a:endParaRPr lang="en-US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then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get</a:t>
                </a:r>
                <a:r>
                  <a:rPr lang="da-DK" sz="2200" dirty="0">
                    <a:latin typeface="+mj-lt"/>
                  </a:rPr>
                  <a:t>	</a:t>
                </a:r>
                <a:r>
                  <a:rPr lang="en-US" sz="2200" dirty="0" smtClean="0">
                    <a:latin typeface="+mj-lt"/>
                  </a:rPr>
                  <a:t>div(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div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and finally we </a:t>
                </a:r>
                <a:r>
                  <a:rPr lang="en-US" sz="2200" dirty="0">
                    <a:latin typeface="+mj-lt"/>
                  </a:rPr>
                  <a:t>get the condition of </a:t>
                </a:r>
                <a:r>
                  <a:rPr lang="en-US" sz="2200" dirty="0" smtClean="0">
                    <a:latin typeface="+mj-lt"/>
                  </a:rPr>
                  <a:t>incompressibility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9" y="1122408"/>
                <a:ext cx="11830641" cy="3860031"/>
              </a:xfrm>
              <a:prstGeom prst="rect">
                <a:avLst/>
              </a:prstGeom>
              <a:blipFill>
                <a:blip r:embed="rId4"/>
                <a:stretch>
                  <a:fillRect l="-670"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Billed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692" y="2071593"/>
            <a:ext cx="4018565" cy="645669"/>
          </a:xfrm>
          <a:prstGeom prst="rect">
            <a:avLst/>
          </a:prstGeom>
        </p:spPr>
      </p:pic>
      <p:pic>
        <p:nvPicPr>
          <p:cNvPr id="24" name="Billed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294" y="4312117"/>
            <a:ext cx="2247900" cy="4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75" y="3859284"/>
            <a:ext cx="2495550" cy="1828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Flow of a </a:t>
            </a:r>
            <a:r>
              <a:rPr lang="en-US" sz="3200" dirty="0" smtClean="0"/>
              <a:t>fluid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17764" y="984368"/>
                <a:ext cx="118306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In summary: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The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divergence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a-DK" sz="2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 measures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outﬂow minus inﬂow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4" y="984368"/>
                <a:ext cx="11830641" cy="1107996"/>
              </a:xfrm>
              <a:prstGeom prst="rect">
                <a:avLst/>
              </a:prstGeom>
              <a:blipFill>
                <a:blip r:embed="rId3"/>
                <a:stretch>
                  <a:fillRect l="-670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887385" y="4588251"/>
            <a:ext cx="2080035" cy="2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76729" y="2363503"/>
            <a:ext cx="40548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If </a:t>
            </a:r>
            <a:r>
              <a:rPr lang="en-US" sz="2200" dirty="0" smtClean="0">
                <a:latin typeface="+mj-lt"/>
              </a:rPr>
              <a:t>more </a:t>
            </a:r>
            <a:r>
              <a:rPr lang="en-US" sz="2200" dirty="0">
                <a:latin typeface="+mj-lt"/>
              </a:rPr>
              <a:t>inﬂow than outﬂow, </a:t>
            </a:r>
            <a:r>
              <a:rPr lang="en-US" sz="2200" dirty="0" smtClean="0">
                <a:latin typeface="+mj-lt"/>
              </a:rPr>
              <a:t>then                                </a:t>
            </a:r>
            <a:endParaRPr lang="en-US" sz="2200" dirty="0">
              <a:latin typeface="+mj-lt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32" y="2395238"/>
            <a:ext cx="2190750" cy="457200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59794" y="3102926"/>
            <a:ext cx="40717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If </a:t>
            </a:r>
            <a:r>
              <a:rPr lang="en-US" sz="2200" dirty="0" smtClean="0">
                <a:latin typeface="+mj-lt"/>
              </a:rPr>
              <a:t>more outﬂow </a:t>
            </a:r>
            <a:r>
              <a:rPr lang="en-US" sz="2200" dirty="0">
                <a:latin typeface="+mj-lt"/>
              </a:rPr>
              <a:t>than </a:t>
            </a:r>
            <a:r>
              <a:rPr lang="en-US" sz="2200" dirty="0" smtClean="0">
                <a:latin typeface="+mj-lt"/>
              </a:rPr>
              <a:t>inﬂow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smtClean="0">
                <a:latin typeface="+mj-lt"/>
              </a:rPr>
              <a:t>then                               </a:t>
            </a:r>
            <a:endParaRPr lang="en-US" sz="2200" dirty="0">
              <a:latin typeface="+mj-lt"/>
            </a:endParaRPr>
          </a:p>
        </p:txBody>
      </p:sp>
      <p:pic>
        <p:nvPicPr>
          <p:cNvPr id="18" name="Billed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532" y="3155312"/>
            <a:ext cx="2209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2 </a:t>
            </a:r>
            <a:endParaRPr lang="en-US" dirty="0"/>
          </a:p>
        </p:txBody>
      </p:sp>
      <p:sp>
        <p:nvSpPr>
          <p:cNvPr id="3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77528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397568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4" y="1242371"/>
            <a:ext cx="6297454" cy="4881866"/>
          </a:xfrm>
          <a:prstGeom prst="rect">
            <a:avLst/>
          </a:prstGeom>
        </p:spPr>
      </p:pic>
      <p:cxnSp>
        <p:nvCxnSpPr>
          <p:cNvPr id="15" name="Lige forbindelse 14"/>
          <p:cNvCxnSpPr/>
          <p:nvPr/>
        </p:nvCxnSpPr>
        <p:spPr>
          <a:xfrm>
            <a:off x="6532117" y="1316038"/>
            <a:ext cx="8107" cy="4808199"/>
          </a:xfrm>
          <a:prstGeom prst="line">
            <a:avLst/>
          </a:prstGeom>
          <a:ln w="3492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led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74" y="1389705"/>
            <a:ext cx="5153176" cy="29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Curves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457659" y="849243"/>
                <a:ext cx="8470073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Length </a:t>
                </a:r>
                <a:r>
                  <a:rPr lang="en-US" sz="2200" b="1" i="1" dirty="0">
                    <a:latin typeface="+mj-lt"/>
                  </a:rPr>
                  <a:t>l</a:t>
                </a:r>
                <a:r>
                  <a:rPr lang="en-US" sz="2200" b="1" dirty="0" smtClean="0">
                    <a:latin typeface="+mj-lt"/>
                  </a:rPr>
                  <a:t> </a:t>
                </a:r>
                <a:r>
                  <a:rPr lang="en-US" sz="2200" b="1" dirty="0">
                    <a:latin typeface="+mj-lt"/>
                  </a:rPr>
                  <a:t>of a </a:t>
                </a:r>
                <a:r>
                  <a:rPr lang="en-US" sz="2200" b="1">
                    <a:latin typeface="+mj-lt"/>
                  </a:rPr>
                  <a:t>curve </a:t>
                </a:r>
                <a:r>
                  <a:rPr lang="en-US" sz="2200" i="1" smtClean="0">
                    <a:latin typeface="+mj-lt"/>
                  </a:rPr>
                  <a:t>C</a:t>
                </a:r>
                <a:r>
                  <a:rPr lang="en-US" sz="2200" smtClean="0">
                    <a:latin typeface="+mj-lt"/>
                  </a:rPr>
                  <a:t>: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Given a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by the 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denote the position vectors of two points on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length of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between these points is then given </a:t>
                </a:r>
                <a:r>
                  <a:rPr lang="en-US" sz="2200" dirty="0" smtClean="0">
                    <a:latin typeface="+mj-lt"/>
                  </a:rPr>
                  <a:t>as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9" y="849243"/>
                <a:ext cx="8470073" cy="1815882"/>
              </a:xfrm>
              <a:prstGeom prst="rect">
                <a:avLst/>
              </a:prstGeom>
              <a:blipFill>
                <a:blip r:embed="rId2"/>
                <a:stretch>
                  <a:fillRect l="-935" t="-2013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40" y="2852449"/>
            <a:ext cx="3762375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452699" y="3626795"/>
                <a:ext cx="10581885" cy="2922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  <a:r>
                  <a:rPr lang="en-US" sz="2200" dirty="0" smtClean="0">
                    <a:latin typeface="+mj-lt"/>
                  </a:rPr>
                  <a:t>A circle </a:t>
                </a:r>
                <a:r>
                  <a:rPr lang="en-US" sz="2200" dirty="0">
                    <a:latin typeface="+mj-lt"/>
                  </a:rPr>
                  <a:t>in the </a:t>
                </a:r>
                <a:r>
                  <a:rPr lang="en-US" sz="2200" i="1" dirty="0" err="1">
                    <a:latin typeface="+mj-lt"/>
                  </a:rPr>
                  <a:t>xy</a:t>
                </a:r>
                <a:r>
                  <a:rPr lang="en-US" sz="2200" dirty="0">
                    <a:latin typeface="+mj-lt"/>
                  </a:rPr>
                  <a:t>–plane </a:t>
                </a:r>
                <a:r>
                  <a:rPr lang="en-US" sz="2200" dirty="0" smtClean="0">
                    <a:latin typeface="+mj-lt"/>
                  </a:rPr>
                  <a:t>is given by: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	</a:t>
                </a:r>
                <a:endParaRPr lang="da-DK" sz="2200" dirty="0"/>
              </a:p>
              <a:p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dirty="0" smtClean="0">
                    <a:latin typeface="+mj-lt"/>
                  </a:rPr>
                  <a:t>Then the tangent vectors are: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product</a:t>
                </a:r>
                <a:r>
                  <a:rPr lang="da-DK" sz="2200" dirty="0" smtClean="0">
                    <a:latin typeface="+mj-lt"/>
                  </a:rPr>
                  <a:t>: </a:t>
                </a:r>
                <a:r>
                  <a:rPr lang="da-DK" sz="2200" dirty="0">
                    <a:latin typeface="+mj-lt"/>
                  </a:rPr>
                  <a:t>	</a:t>
                </a:r>
                <a:r>
                  <a:rPr lang="da-DK" sz="22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 smtClean="0">
                        <a:latin typeface="Cambria Math" panose="02040503050406030204" pitchFamily="18" charset="0"/>
                      </a:rPr>
                      <m:t>‧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length</a:t>
                </a:r>
                <a:r>
                  <a:rPr lang="da-DK" sz="2200" dirty="0" smtClean="0">
                    <a:latin typeface="+mj-lt"/>
                  </a:rPr>
                  <a:t> of the </a:t>
                </a:r>
                <a:r>
                  <a:rPr lang="da-DK" sz="2200" dirty="0" err="1" smtClean="0">
                    <a:latin typeface="+mj-lt"/>
                  </a:rPr>
                  <a:t>circle</a:t>
                </a:r>
                <a:r>
                  <a:rPr lang="da-DK" sz="2200" dirty="0" smtClean="0">
                    <a:latin typeface="+mj-lt"/>
                  </a:rPr>
                  <a:t> :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‧</m:t>
                            </m:r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rad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da-DK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da-DK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da-DK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nary>
                  </m:oMath>
                </a14:m>
                <a:endParaRPr lang="da-DK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	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" y="3626795"/>
                <a:ext cx="10581885" cy="2922082"/>
              </a:xfrm>
              <a:prstGeom prst="rect">
                <a:avLst/>
              </a:prstGeom>
              <a:blipFill>
                <a:blip r:embed="rId4"/>
                <a:stretch>
                  <a:fillRect l="-749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3879509"/>
            <a:ext cx="1943975" cy="19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Curves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307995" y="1206852"/>
                <a:ext cx="11587776" cy="4498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  <a:r>
                  <a:rPr lang="en-US" sz="2200" dirty="0" smtClean="0">
                    <a:latin typeface="+mj-lt"/>
                  </a:rPr>
                  <a:t>Given a helix with radius </a:t>
                </a:r>
                <a:r>
                  <a:rPr lang="en-US" sz="2200" i="1" dirty="0" smtClean="0">
                    <a:latin typeface="+mj-lt"/>
                  </a:rPr>
                  <a:t>a</a:t>
                </a:r>
                <a:r>
                  <a:rPr lang="en-US" sz="2200" dirty="0" smtClean="0">
                    <a:latin typeface="+mj-lt"/>
                  </a:rPr>
                  <a:t> and slope </a:t>
                </a:r>
                <a:r>
                  <a:rPr lang="en-US" sz="2200" i="1" dirty="0" smtClean="0">
                    <a:latin typeface="+mj-lt"/>
                  </a:rPr>
                  <a:t>c </a:t>
                </a:r>
                <a:r>
                  <a:rPr lang="en-US" sz="2200" dirty="0" smtClean="0">
                    <a:latin typeface="+mj-lt"/>
                  </a:rPr>
                  <a:t>along the </a:t>
                </a:r>
                <a:r>
                  <a:rPr lang="en-US" sz="2200" i="1" dirty="0" smtClean="0">
                    <a:latin typeface="+mj-lt"/>
                  </a:rPr>
                  <a:t>z</a:t>
                </a:r>
                <a:r>
                  <a:rPr lang="en-US" sz="2200" dirty="0" smtClean="0">
                    <a:latin typeface="+mj-lt"/>
                  </a:rPr>
                  <a:t>-axis with 3 rotations.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parametric representation is: 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	</a:t>
                </a:r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r>
                      <a:rPr lang="da-DK" sz="2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a-DK" sz="2200" dirty="0"/>
              </a:p>
              <a:p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r>
                  <a:rPr lang="en-US" sz="2200" dirty="0" smtClean="0">
                    <a:latin typeface="+mj-lt"/>
                  </a:rPr>
                  <a:t>Then the tangent vectors are: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product</a:t>
                </a:r>
                <a:r>
                  <a:rPr lang="da-DK" sz="2200" dirty="0" smtClean="0">
                    <a:latin typeface="+mj-lt"/>
                  </a:rPr>
                  <a:t>: </a:t>
                </a:r>
                <a:r>
                  <a:rPr lang="da-DK" sz="2200" dirty="0">
                    <a:latin typeface="+mj-lt"/>
                  </a:rPr>
                  <a:t>	</a:t>
                </a:r>
                <a:r>
                  <a:rPr lang="da-DK" sz="22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 smtClean="0">
                        <a:latin typeface="Cambria Math" panose="02040503050406030204" pitchFamily="18" charset="0"/>
                      </a:rPr>
                      <m:t>‧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length</a:t>
                </a:r>
                <a:r>
                  <a:rPr lang="da-DK" sz="2200" dirty="0" smtClean="0">
                    <a:latin typeface="+mj-lt"/>
                  </a:rPr>
                  <a:t> of the </a:t>
                </a:r>
                <a:r>
                  <a:rPr lang="da-DK" sz="2200" dirty="0" err="1" smtClean="0">
                    <a:latin typeface="+mj-lt"/>
                  </a:rPr>
                  <a:t>helix</a:t>
                </a:r>
                <a:r>
                  <a:rPr lang="da-DK" sz="2200" dirty="0" smtClean="0">
                    <a:latin typeface="+mj-lt"/>
                  </a:rPr>
                  <a:t> 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da-D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‧</m:t>
                              </m:r>
                              <m:sSup>
                                <m:sSup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da-D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a-D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da-DK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da-D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da-DK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e>
                      </m:nary>
                    </m:oMath>
                  </m:oMathPara>
                </a14:m>
                <a:endParaRPr lang="da-DK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	</a:t>
                </a:r>
                <a:endParaRPr lang="en-US" sz="2200" dirty="0"/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5" y="1206852"/>
                <a:ext cx="11587776" cy="4498154"/>
              </a:xfrm>
              <a:prstGeom prst="rect">
                <a:avLst/>
              </a:prstGeom>
              <a:blipFill>
                <a:blip r:embed="rId2"/>
                <a:stretch>
                  <a:fillRect l="-684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652" y="4200703"/>
            <a:ext cx="3107631" cy="2557843"/>
          </a:xfrm>
          <a:prstGeom prst="rect">
            <a:avLst/>
          </a:prstGeom>
        </p:spPr>
      </p:pic>
      <p:sp>
        <p:nvSpPr>
          <p:cNvPr id="12" name="Venstre klammeparentes 11"/>
          <p:cNvSpPr/>
          <p:nvPr/>
        </p:nvSpPr>
        <p:spPr>
          <a:xfrm>
            <a:off x="9471876" y="5832259"/>
            <a:ext cx="580765" cy="431251"/>
          </a:xfrm>
          <a:prstGeom prst="leftBrac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/>
              <p:cNvSpPr txBox="1"/>
              <p:nvPr/>
            </p:nvSpPr>
            <p:spPr>
              <a:xfrm>
                <a:off x="8912846" y="5857107"/>
                <a:ext cx="68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i="1" dirty="0" smtClean="0">
                    <a:latin typeface="+mj-lt"/>
                  </a:rPr>
                  <a:t>c</a:t>
                </a:r>
                <a:r>
                  <a:rPr lang="da-DK" dirty="0" smtClean="0">
                    <a:latin typeface="+mj-lt"/>
                  </a:rPr>
                  <a:t>2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kstfel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846" y="5857107"/>
                <a:ext cx="682595" cy="369332"/>
              </a:xfrm>
              <a:prstGeom prst="rect">
                <a:avLst/>
              </a:prstGeom>
              <a:blipFill>
                <a:blip r:embed="rId4"/>
                <a:stretch>
                  <a:fillRect l="-7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Venstre klammeparentes 14"/>
          <p:cNvSpPr/>
          <p:nvPr/>
        </p:nvSpPr>
        <p:spPr>
          <a:xfrm>
            <a:off x="8704578" y="5501087"/>
            <a:ext cx="375581" cy="765784"/>
          </a:xfrm>
          <a:prstGeom prst="leftBrace">
            <a:avLst>
              <a:gd name="adj1" fmla="val 6581"/>
              <a:gd name="adj2" fmla="val 50000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8344101" y="5794485"/>
                <a:ext cx="543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i="1" dirty="0" smtClean="0">
                    <a:latin typeface="+mj-lt"/>
                  </a:rPr>
                  <a:t>c</a:t>
                </a:r>
                <a:r>
                  <a:rPr lang="da-DK" dirty="0" smtClean="0"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101" y="5794485"/>
                <a:ext cx="543867" cy="369332"/>
              </a:xfrm>
              <a:prstGeom prst="rect">
                <a:avLst/>
              </a:prstGeom>
              <a:blipFill>
                <a:blip r:embed="rId5"/>
                <a:stretch>
                  <a:fillRect l="-101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Venstre klammeparentes 16"/>
          <p:cNvSpPr/>
          <p:nvPr/>
        </p:nvSpPr>
        <p:spPr>
          <a:xfrm>
            <a:off x="8247378" y="5189619"/>
            <a:ext cx="298292" cy="115802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felt 17"/>
              <p:cNvSpPr txBox="1"/>
              <p:nvPr/>
            </p:nvSpPr>
            <p:spPr>
              <a:xfrm>
                <a:off x="7799212" y="5661346"/>
                <a:ext cx="543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i="1" dirty="0" smtClean="0">
                    <a:latin typeface="+mj-lt"/>
                  </a:rPr>
                  <a:t>c</a:t>
                </a:r>
                <a:r>
                  <a:rPr lang="da-DK" dirty="0" smtClean="0">
                    <a:latin typeface="+mj-lt"/>
                  </a:rPr>
                  <a:t>6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kstfel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12" y="5661346"/>
                <a:ext cx="543867" cy="369332"/>
              </a:xfrm>
              <a:prstGeom prst="rect">
                <a:avLst/>
              </a:prstGeom>
              <a:blipFill>
                <a:blip r:embed="rId6"/>
                <a:stretch>
                  <a:fillRect l="-888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</a:t>
            </a:r>
            <a:r>
              <a:rPr lang="da-DK" sz="3200" dirty="0" err="1"/>
              <a:t>C</a:t>
            </a:r>
            <a:r>
              <a:rPr lang="da-DK" sz="3200" dirty="0" err="1" smtClean="0"/>
              <a:t>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gradient of a scalar </a:t>
            </a:r>
            <a:r>
              <a:rPr lang="en-US" sz="2800" dirty="0" smtClean="0">
                <a:latin typeface="+mj-lt"/>
              </a:rPr>
              <a:t>field</a:t>
            </a:r>
          </a:p>
          <a:p>
            <a:pPr marL="0" indent="0" algn="ctr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	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4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Taylor </a:t>
            </a:r>
            <a:r>
              <a:rPr lang="en-US" sz="3200" dirty="0" smtClean="0"/>
              <a:t>expansion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218818" y="1144346"/>
                <a:ext cx="1160253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a scalar </a:t>
                </a:r>
                <a:r>
                  <a:rPr lang="en-US" sz="2200" smtClean="0">
                    <a:latin typeface="+mj-lt"/>
                  </a:rPr>
                  <a:t>field </a:t>
                </a:r>
                <a:r>
                  <a:rPr lang="en-US" sz="2200" i="1" smtClean="0">
                    <a:latin typeface="+mj-lt"/>
                  </a:rPr>
                  <a:t>f(x, y, </a:t>
                </a:r>
                <a:r>
                  <a:rPr lang="en-US" sz="2200" i="1" dirty="0">
                    <a:latin typeface="+mj-lt"/>
                  </a:rPr>
                  <a:t>z) </a:t>
                </a:r>
                <a:r>
                  <a:rPr lang="en-US" sz="2200" dirty="0">
                    <a:latin typeface="+mj-lt"/>
                  </a:rPr>
                  <a:t>and two points </a:t>
                </a:r>
                <a:r>
                  <a:rPr lang="en-US" sz="2200" i="1" dirty="0" smtClean="0">
                    <a:latin typeface="+mj-lt"/>
                  </a:rPr>
                  <a:t>P(x, y,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i="1" dirty="0" smtClean="0">
                    <a:latin typeface="+mj-l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latin typeface="+mj-lt"/>
                  </a:rPr>
                  <a:t>that are very close to each other, i.e. </a:t>
                </a:r>
                <a:r>
                  <a:rPr lang="en-US" sz="2200" i="1" dirty="0">
                    <a:latin typeface="+mj-lt"/>
                  </a:rPr>
                  <a:t>dx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 err="1">
                    <a:latin typeface="+mj-lt"/>
                  </a:rPr>
                  <a:t>dy</a:t>
                </a:r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i="1" dirty="0" err="1">
                    <a:latin typeface="+mj-lt"/>
                  </a:rPr>
                  <a:t>dz</a:t>
                </a:r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are very </a:t>
                </a:r>
                <a:r>
                  <a:rPr lang="en-US" sz="2200" dirty="0">
                    <a:latin typeface="+mj-lt"/>
                  </a:rPr>
                  <a:t>small</a:t>
                </a:r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corresponding position vectors are: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8" y="1144346"/>
                <a:ext cx="11602536" cy="1446550"/>
              </a:xfrm>
              <a:prstGeom prst="rect">
                <a:avLst/>
              </a:prstGeom>
              <a:blipFill>
                <a:blip r:embed="rId2"/>
                <a:stretch>
                  <a:fillRect l="-683" t="-29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ktangel 11"/>
          <p:cNvSpPr/>
          <p:nvPr/>
        </p:nvSpPr>
        <p:spPr>
          <a:xfrm>
            <a:off x="183064" y="2848574"/>
            <a:ext cx="116025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Then the Taylor </a:t>
            </a:r>
            <a:r>
              <a:rPr lang="en-US" sz="2200" dirty="0">
                <a:latin typeface="+mj-lt"/>
              </a:rPr>
              <a:t>expansion </a:t>
            </a:r>
            <a:r>
              <a:rPr lang="en-US" sz="2200" dirty="0" smtClean="0">
                <a:latin typeface="+mj-lt"/>
              </a:rPr>
              <a:t>gives:</a:t>
            </a:r>
          </a:p>
          <a:p>
            <a:endParaRPr lang="da-DK" sz="2200" dirty="0">
              <a:latin typeface="+mj-lt"/>
            </a:endParaRPr>
          </a:p>
          <a:p>
            <a:r>
              <a:rPr lang="da-DK" sz="2200" dirty="0" smtClean="0">
                <a:latin typeface="+mj-lt"/>
              </a:rPr>
              <a:t>                                                                                                                                             + ...</a:t>
            </a:r>
          </a:p>
          <a:p>
            <a:endParaRPr lang="da-DK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                                                                                                                higher </a:t>
            </a:r>
            <a:r>
              <a:rPr lang="en-US" sz="2200" dirty="0">
                <a:latin typeface="+mj-lt"/>
              </a:rPr>
              <a:t>order terms in </a:t>
            </a:r>
            <a:r>
              <a:rPr lang="en-US" sz="2200" i="1" dirty="0">
                <a:latin typeface="+mj-lt"/>
              </a:rPr>
              <a:t>dx</a:t>
            </a:r>
            <a:r>
              <a:rPr lang="en-US" sz="2200" dirty="0">
                <a:latin typeface="+mj-lt"/>
              </a:rPr>
              <a:t>; </a:t>
            </a:r>
            <a:r>
              <a:rPr lang="en-US" sz="2200" i="1" dirty="0" err="1">
                <a:latin typeface="+mj-lt"/>
              </a:rPr>
              <a:t>dy</a:t>
            </a:r>
            <a:r>
              <a:rPr lang="en-US" sz="2200" dirty="0">
                <a:latin typeface="+mj-lt"/>
              </a:rPr>
              <a:t>; </a:t>
            </a:r>
            <a:r>
              <a:rPr lang="en-US" sz="2200" i="1" dirty="0" err="1" smtClean="0">
                <a:latin typeface="+mj-lt"/>
              </a:rPr>
              <a:t>dz</a:t>
            </a:r>
            <a:endParaRPr lang="en-US" sz="2200" i="1" dirty="0" smtClean="0">
              <a:latin typeface="+mj-lt"/>
            </a:endParaRP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1" y="3317263"/>
            <a:ext cx="9906000" cy="847725"/>
          </a:xfrm>
          <a:prstGeom prst="rect">
            <a:avLst/>
          </a:prstGeom>
        </p:spPr>
      </p:pic>
      <p:grpSp>
        <p:nvGrpSpPr>
          <p:cNvPr id="25" name="Gruppe 24"/>
          <p:cNvGrpSpPr/>
          <p:nvPr/>
        </p:nvGrpSpPr>
        <p:grpSpPr>
          <a:xfrm>
            <a:off x="3110995" y="4498405"/>
            <a:ext cx="1855210" cy="1628053"/>
            <a:chOff x="1282195" y="4288340"/>
            <a:chExt cx="1855210" cy="1628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ktangel 21"/>
                <p:cNvSpPr/>
                <p:nvPr/>
              </p:nvSpPr>
              <p:spPr>
                <a:xfrm>
                  <a:off x="1601747" y="4754643"/>
                  <a:ext cx="36285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ktange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47" y="4754643"/>
                  <a:ext cx="36285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1311" r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uppe 23"/>
            <p:cNvGrpSpPr/>
            <p:nvPr/>
          </p:nvGrpSpPr>
          <p:grpSpPr>
            <a:xfrm>
              <a:off x="1282195" y="4288340"/>
              <a:ext cx="1855210" cy="1628053"/>
              <a:chOff x="1371600" y="4238000"/>
              <a:chExt cx="1855210" cy="1628053"/>
            </a:xfrm>
          </p:grpSpPr>
          <p:grpSp>
            <p:nvGrpSpPr>
              <p:cNvPr id="19" name="Gruppe 18"/>
              <p:cNvGrpSpPr/>
              <p:nvPr/>
            </p:nvGrpSpPr>
            <p:grpSpPr>
              <a:xfrm>
                <a:off x="1371600" y="4543879"/>
                <a:ext cx="1297459" cy="1322174"/>
                <a:chOff x="1371600" y="4543879"/>
                <a:chExt cx="1297459" cy="1322174"/>
              </a:xfrm>
            </p:grpSpPr>
            <p:cxnSp>
              <p:nvCxnSpPr>
                <p:cNvPr id="15" name="Lige pilforbindelse 14"/>
                <p:cNvCxnSpPr/>
                <p:nvPr/>
              </p:nvCxnSpPr>
              <p:spPr>
                <a:xfrm flipV="1">
                  <a:off x="1371600" y="4543879"/>
                  <a:ext cx="1124465" cy="13221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Lige pilforbindelse 15"/>
                <p:cNvCxnSpPr/>
                <p:nvPr/>
              </p:nvCxnSpPr>
              <p:spPr>
                <a:xfrm flipV="1">
                  <a:off x="1371600" y="4764931"/>
                  <a:ext cx="1297459" cy="1101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ktangel 19"/>
              <p:cNvSpPr/>
              <p:nvPr/>
            </p:nvSpPr>
            <p:spPr>
              <a:xfrm>
                <a:off x="2326788" y="4238000"/>
                <a:ext cx="3385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+mj-lt"/>
                  </a:rPr>
                  <a:t>P</a:t>
                </a:r>
                <a:endParaRPr lang="en-US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ktangel 20"/>
                  <p:cNvSpPr/>
                  <p:nvPr/>
                </p:nvSpPr>
                <p:spPr>
                  <a:xfrm>
                    <a:off x="2491433" y="4569256"/>
                    <a:ext cx="73537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ktange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1433" y="4569256"/>
                    <a:ext cx="73537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ktangel 22"/>
                  <p:cNvSpPr/>
                  <p:nvPr/>
                </p:nvSpPr>
                <p:spPr>
                  <a:xfrm>
                    <a:off x="2117652" y="5283239"/>
                    <a:ext cx="43973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a-DK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a-DK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ktange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7652" y="5283239"/>
                    <a:ext cx="43973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1311"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1043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Taylor </a:t>
            </a:r>
            <a:r>
              <a:rPr lang="en-US" sz="3200" dirty="0" smtClean="0"/>
              <a:t>expansion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218818" y="1002299"/>
                <a:ext cx="1160253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The higher order terms can be neglected </a:t>
                </a:r>
                <a:r>
                  <a:rPr lang="en-US" sz="2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.                                                                                                                </a:t>
                </a:r>
                <a:endParaRPr lang="en-US" sz="22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8" y="1002299"/>
                <a:ext cx="11602536" cy="430887"/>
              </a:xfrm>
              <a:prstGeom prst="rect">
                <a:avLst/>
              </a:prstGeom>
              <a:blipFill>
                <a:blip r:embed="rId2"/>
                <a:stretch>
                  <a:fillRect l="-683" t="-8451" r="-45244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8" y="1699860"/>
            <a:ext cx="9906000" cy="84772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1" y="2600742"/>
            <a:ext cx="6353175" cy="1552575"/>
          </a:xfrm>
          <a:prstGeom prst="rect">
            <a:avLst/>
          </a:prstGeom>
        </p:spPr>
      </p:pic>
      <p:grpSp>
        <p:nvGrpSpPr>
          <p:cNvPr id="12" name="Gruppe 11"/>
          <p:cNvGrpSpPr/>
          <p:nvPr/>
        </p:nvGrpSpPr>
        <p:grpSpPr>
          <a:xfrm>
            <a:off x="3110995" y="4498405"/>
            <a:ext cx="1855210" cy="1628053"/>
            <a:chOff x="1282195" y="4288340"/>
            <a:chExt cx="1855210" cy="1628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ktangel 13"/>
                <p:cNvSpPr/>
                <p:nvPr/>
              </p:nvSpPr>
              <p:spPr>
                <a:xfrm>
                  <a:off x="1601747" y="4754643"/>
                  <a:ext cx="36285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ktange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47" y="4754643"/>
                  <a:ext cx="36285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1311" r="-254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uppe 14"/>
            <p:cNvGrpSpPr/>
            <p:nvPr/>
          </p:nvGrpSpPr>
          <p:grpSpPr>
            <a:xfrm>
              <a:off x="1282195" y="4288340"/>
              <a:ext cx="1855210" cy="1628053"/>
              <a:chOff x="1371600" y="4238000"/>
              <a:chExt cx="1855210" cy="1628053"/>
            </a:xfrm>
          </p:grpSpPr>
          <p:grpSp>
            <p:nvGrpSpPr>
              <p:cNvPr id="16" name="Gruppe 15"/>
              <p:cNvGrpSpPr/>
              <p:nvPr/>
            </p:nvGrpSpPr>
            <p:grpSpPr>
              <a:xfrm>
                <a:off x="1371600" y="4543879"/>
                <a:ext cx="1297459" cy="1322174"/>
                <a:chOff x="1371600" y="4543879"/>
                <a:chExt cx="1297459" cy="1322174"/>
              </a:xfrm>
            </p:grpSpPr>
            <p:cxnSp>
              <p:nvCxnSpPr>
                <p:cNvPr id="20" name="Lige pilforbindelse 19"/>
                <p:cNvCxnSpPr/>
                <p:nvPr/>
              </p:nvCxnSpPr>
              <p:spPr>
                <a:xfrm flipV="1">
                  <a:off x="1371600" y="4543879"/>
                  <a:ext cx="1124465" cy="13221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Lige pilforbindelse 20"/>
                <p:cNvCxnSpPr/>
                <p:nvPr/>
              </p:nvCxnSpPr>
              <p:spPr>
                <a:xfrm flipV="1">
                  <a:off x="1371600" y="4764931"/>
                  <a:ext cx="1297459" cy="1101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ktangel 16"/>
              <p:cNvSpPr/>
              <p:nvPr/>
            </p:nvSpPr>
            <p:spPr>
              <a:xfrm>
                <a:off x="2326788" y="4238000"/>
                <a:ext cx="3385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+mj-lt"/>
                  </a:rPr>
                  <a:t>P</a:t>
                </a:r>
                <a:endParaRPr lang="en-US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ktangel 17"/>
                  <p:cNvSpPr/>
                  <p:nvPr/>
                </p:nvSpPr>
                <p:spPr>
                  <a:xfrm>
                    <a:off x="2491433" y="4569256"/>
                    <a:ext cx="73537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ktange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1433" y="4569256"/>
                    <a:ext cx="73537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ktangel 18"/>
                  <p:cNvSpPr/>
                  <p:nvPr/>
                </p:nvSpPr>
                <p:spPr>
                  <a:xfrm>
                    <a:off x="2117652" y="5283239"/>
                    <a:ext cx="43973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a-DK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a-DK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ktange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7652" y="5283239"/>
                    <a:ext cx="43973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1311"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" name="Billed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570" y="2705920"/>
            <a:ext cx="4305300" cy="485775"/>
          </a:xfrm>
          <a:prstGeom prst="rect">
            <a:avLst/>
          </a:prstGeom>
        </p:spPr>
      </p:pic>
      <p:sp>
        <p:nvSpPr>
          <p:cNvPr id="6" name="Ellipse 5">
            <a:hlinkClick r:id="rId9" action="ppaction://hlinksldjump"/>
          </p:cNvPr>
          <p:cNvSpPr/>
          <p:nvPr/>
        </p:nvSpPr>
        <p:spPr>
          <a:xfrm>
            <a:off x="11727598" y="6171222"/>
            <a:ext cx="187512" cy="185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hlinkClick r:id="rId10" action="ppaction://hlinksldjump"/>
          </p:cNvPr>
          <p:cNvSpPr/>
          <p:nvPr/>
        </p:nvSpPr>
        <p:spPr>
          <a:xfrm>
            <a:off x="11717244" y="6446348"/>
            <a:ext cx="187512" cy="185128"/>
          </a:xfrm>
          <a:prstGeom prst="ellipse">
            <a:avLst/>
          </a:prstGeom>
          <a:noFill/>
          <a:ln w="6032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gradient of a scalar ﬁeld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177355" y="867425"/>
                <a:ext cx="11711459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Definition: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scalar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field</a:t>
                </a:r>
                <a:r>
                  <a:rPr lang="da-DK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and </a:t>
                </a:r>
                <a:r>
                  <a:rPr lang="da-DK" sz="2200" dirty="0" err="1" smtClean="0">
                    <a:latin typeface="+mj-lt"/>
                  </a:rPr>
                  <a:t>its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latin typeface="+mj-lt"/>
                  </a:rPr>
                  <a:t>partial</a:t>
                </a:r>
                <a:r>
                  <a:rPr lang="da-DK" sz="2200" dirty="0" smtClean="0">
                    <a:latin typeface="+mj-lt"/>
                  </a:rPr>
                  <a:t> derivatives </a:t>
                </a:r>
                <a:endParaRPr lang="en-US" sz="2200" dirty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b="1" dirty="0">
                    <a:latin typeface="+mj-lt"/>
                  </a:rPr>
                  <a:t>The gradient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>
                    <a:latin typeface="+mj-lt"/>
                  </a:rPr>
                  <a:t>is deﬁned </a:t>
                </a:r>
                <a:r>
                  <a:rPr lang="en-US" sz="2200" dirty="0" smtClean="0">
                    <a:latin typeface="+mj-lt"/>
                  </a:rPr>
                  <a:t>as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5" y="867425"/>
                <a:ext cx="11711459" cy="3477875"/>
              </a:xfrm>
              <a:prstGeom prst="rect">
                <a:avLst/>
              </a:prstGeom>
              <a:blipFill>
                <a:blip r:embed="rId2"/>
                <a:stretch>
                  <a:fillRect l="-677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76" y="1183102"/>
            <a:ext cx="4114809" cy="682767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65" y="2727257"/>
            <a:ext cx="8187282" cy="1461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80570" y="4304712"/>
                <a:ext cx="11711459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denotes </a:t>
                </a:r>
                <a:r>
                  <a:rPr lang="en-US" sz="2200" dirty="0">
                    <a:latin typeface="+mj-lt"/>
                  </a:rPr>
                  <a:t>the so–called </a:t>
                </a:r>
                <a:r>
                  <a:rPr lang="en-US" sz="2200" b="1" dirty="0" err="1">
                    <a:latin typeface="+mj-lt"/>
                  </a:rPr>
                  <a:t>Nabla</a:t>
                </a:r>
                <a:r>
                  <a:rPr lang="en-US" sz="2200" b="1" dirty="0">
                    <a:latin typeface="+mj-lt"/>
                  </a:rPr>
                  <a:t> </a:t>
                </a:r>
                <a:r>
                  <a:rPr lang="en-US" sz="2200" b="1" dirty="0" smtClean="0">
                    <a:latin typeface="+mj-lt"/>
                  </a:rPr>
                  <a:t>operator</a:t>
                </a: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304712"/>
                <a:ext cx="11711459" cy="1446550"/>
              </a:xfrm>
              <a:prstGeom prst="rect">
                <a:avLst/>
              </a:prstGeom>
              <a:blipFill>
                <a:blip r:embed="rId5"/>
                <a:stretch>
                  <a:fillRect l="-52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175" y="4792350"/>
            <a:ext cx="4848225" cy="828675"/>
          </a:xfrm>
          <a:prstGeom prst="rect">
            <a:avLst/>
          </a:prstGeom>
        </p:spPr>
      </p:pic>
      <p:sp>
        <p:nvSpPr>
          <p:cNvPr id="12" name="Tekstfelt 11"/>
          <p:cNvSpPr txBox="1"/>
          <p:nvPr/>
        </p:nvSpPr>
        <p:spPr>
          <a:xfrm>
            <a:off x="280570" y="5828980"/>
            <a:ext cx="6728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333FF"/>
                </a:solidFill>
                <a:latin typeface="+mj-lt"/>
              </a:rPr>
              <a:t>Note that the gradient of the scalar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field </a:t>
            </a:r>
            <a:r>
              <a:rPr lang="en-US" sz="2200" i="1" dirty="0">
                <a:solidFill>
                  <a:srgbClr val="3333FF"/>
                </a:solidFill>
                <a:latin typeface="+mj-lt"/>
              </a:rPr>
              <a:t>f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 is a vector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field</a:t>
            </a:r>
            <a:endParaRPr lang="en-US" sz="2200" dirty="0">
              <a:solidFill>
                <a:srgbClr val="3333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gradient of a scalar ﬁeld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156214" y="950913"/>
                <a:ext cx="11523596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Ex.: </a:t>
                </a:r>
              </a:p>
              <a:p>
                <a:r>
                  <a:rPr lang="da-DK" sz="2200" dirty="0" smtClean="0">
                    <a:latin typeface="+mj-lt"/>
                  </a:rPr>
                  <a:t>Given a </a:t>
                </a:r>
                <a:r>
                  <a:rPr lang="da-DK" sz="2200" dirty="0" err="1" smtClean="0">
                    <a:latin typeface="+mj-lt"/>
                  </a:rPr>
                  <a:t>fixed</a:t>
                </a:r>
                <a:r>
                  <a:rPr lang="da-DK" sz="2200" dirty="0" smtClean="0">
                    <a:latin typeface="+mj-lt"/>
                  </a:rPr>
                  <a:t> position </a:t>
                </a:r>
                <a:r>
                  <a:rPr lang="da-DK" sz="2200" dirty="0" err="1" smtClean="0">
                    <a:latin typeface="+mj-lt"/>
                  </a:rPr>
                  <a:t>vector</a:t>
                </a:r>
                <a:r>
                  <a:rPr lang="da-DK" sz="2200" dirty="0" smtClean="0">
                    <a:latin typeface="+mj-lt"/>
                  </a:rPr>
                  <a:t>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</a:t>
                </a:r>
                <a:r>
                  <a:rPr lang="en-US" sz="2200" dirty="0" smtClean="0">
                    <a:latin typeface="+mj-lt"/>
                  </a:rPr>
                  <a:t>nd the scalar field:          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dirty="0">
                        <a:latin typeface="Cambria Math" panose="02040503050406030204" pitchFamily="18" charset="0"/>
                      </a:rPr>
                      <m:t>‧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z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da-DK" sz="2200" dirty="0" err="1" smtClean="0">
                    <a:latin typeface="+mj-lt"/>
                  </a:rPr>
                  <a:t>partial</a:t>
                </a:r>
                <a:r>
                  <a:rPr lang="da-DK" sz="2200" dirty="0" smtClean="0">
                    <a:latin typeface="+mj-lt"/>
                  </a:rPr>
                  <a:t> derivatives </a:t>
                </a:r>
                <a:r>
                  <a:rPr lang="da-DK" sz="2200" dirty="0" err="1" smtClean="0">
                    <a:latin typeface="+mj-lt"/>
                  </a:rPr>
                  <a:t>are</a:t>
                </a:r>
                <a:r>
                  <a:rPr lang="da-DK" sz="2200" dirty="0" smtClean="0">
                    <a:latin typeface="+mj-lt"/>
                  </a:rPr>
                  <a:t>:   </a:t>
                </a:r>
              </a:p>
              <a:p>
                <a:endParaRPr lang="en-US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gradient is:			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4" y="950913"/>
                <a:ext cx="11523596" cy="3816429"/>
              </a:xfrm>
              <a:prstGeom prst="rect">
                <a:avLst/>
              </a:prstGeom>
              <a:blipFill>
                <a:blip r:embed="rId2"/>
                <a:stretch>
                  <a:fillRect l="-688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Billed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22" y="2761108"/>
            <a:ext cx="4629150" cy="857250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74" y="3892812"/>
            <a:ext cx="5095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3208</Words>
  <Application>Microsoft Office PowerPoint</Application>
  <PresentationFormat>Widescreen</PresentationFormat>
  <Paragraphs>384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Office-tema</vt:lpstr>
      <vt:lpstr>Vector Calculus</vt:lpstr>
      <vt:lpstr> Curves</vt:lpstr>
      <vt:lpstr>Curves</vt:lpstr>
      <vt:lpstr>Curves</vt:lpstr>
      <vt:lpstr>Vector Calculus</vt:lpstr>
      <vt:lpstr>Taylor expansion </vt:lpstr>
      <vt:lpstr>Taylor expansion </vt:lpstr>
      <vt:lpstr>The gradient of a scalar ﬁeld</vt:lpstr>
      <vt:lpstr>The gradient of a scalar ﬁeld</vt:lpstr>
      <vt:lpstr>The gradient of a scalar ﬁeld</vt:lpstr>
      <vt:lpstr>The gradient of a scalar ﬁeld</vt:lpstr>
      <vt:lpstr>Directional derivative</vt:lpstr>
      <vt:lpstr>Directional derivative</vt:lpstr>
      <vt:lpstr>Direction of maximum increase</vt:lpstr>
      <vt:lpstr>Vector Calculus</vt:lpstr>
      <vt:lpstr>Surfaces</vt:lpstr>
      <vt:lpstr>Tangent plane and normal vector</vt:lpstr>
      <vt:lpstr>Tangent plane and normal vector</vt:lpstr>
      <vt:lpstr>Tangent plane and normal vector</vt:lpstr>
      <vt:lpstr>Tangent plane and normal vector</vt:lpstr>
      <vt:lpstr>Vector Calculus</vt:lpstr>
      <vt:lpstr>The divergence of a vector field</vt:lpstr>
      <vt:lpstr>The divergence of a vector field</vt:lpstr>
      <vt:lpstr>Laplace operator, ∇^2</vt:lpstr>
      <vt:lpstr>Flow of a fluid</vt:lpstr>
      <vt:lpstr>Flow of a fluid</vt:lpstr>
      <vt:lpstr>Flow of a fluid</vt:lpstr>
      <vt:lpstr>We are doing exercises from lecture notes 2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399</cp:revision>
  <cp:lastPrinted>2021-09-03T10:10:02Z</cp:lastPrinted>
  <dcterms:created xsi:type="dcterms:W3CDTF">2021-01-29T15:14:26Z</dcterms:created>
  <dcterms:modified xsi:type="dcterms:W3CDTF">2023-02-09T11:20:53Z</dcterms:modified>
</cp:coreProperties>
</file>