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8" r:id="rId2"/>
    <p:sldMasterId id="2147483665" r:id="rId3"/>
    <p:sldMasterId id="2147483649" r:id="rId4"/>
    <p:sldMasterId id="2147483652" r:id="rId5"/>
  </p:sldMasterIdLst>
  <p:notesMasterIdLst>
    <p:notesMasterId r:id="rId38"/>
  </p:notesMasterIdLst>
  <p:handoutMasterIdLst>
    <p:handoutMasterId r:id="rId39"/>
  </p:handoutMasterIdLst>
  <p:sldIdLst>
    <p:sldId id="1355" r:id="rId6"/>
    <p:sldId id="1356" r:id="rId7"/>
    <p:sldId id="1357" r:id="rId8"/>
    <p:sldId id="1358" r:id="rId9"/>
    <p:sldId id="1359" r:id="rId10"/>
    <p:sldId id="1360" r:id="rId11"/>
    <p:sldId id="1361" r:id="rId12"/>
    <p:sldId id="1362" r:id="rId13"/>
    <p:sldId id="1363" r:id="rId14"/>
    <p:sldId id="1364" r:id="rId15"/>
    <p:sldId id="1365" r:id="rId16"/>
    <p:sldId id="1366" r:id="rId17"/>
    <p:sldId id="1367" r:id="rId18"/>
    <p:sldId id="1368" r:id="rId19"/>
    <p:sldId id="1369" r:id="rId20"/>
    <p:sldId id="1370" r:id="rId21"/>
    <p:sldId id="1371" r:id="rId22"/>
    <p:sldId id="1372" r:id="rId23"/>
    <p:sldId id="1373" r:id="rId24"/>
    <p:sldId id="1374" r:id="rId25"/>
    <p:sldId id="1375" r:id="rId26"/>
    <p:sldId id="1376" r:id="rId27"/>
    <p:sldId id="1377" r:id="rId28"/>
    <p:sldId id="1378" r:id="rId29"/>
    <p:sldId id="1379" r:id="rId30"/>
    <p:sldId id="1380" r:id="rId31"/>
    <p:sldId id="1381" r:id="rId32"/>
    <p:sldId id="1382" r:id="rId33"/>
    <p:sldId id="1383" r:id="rId34"/>
    <p:sldId id="1384" r:id="rId35"/>
    <p:sldId id="1352" r:id="rId36"/>
    <p:sldId id="1354" r:id="rId37"/>
  </p:sldIdLst>
  <p:sldSz cx="9144000" cy="6858000" type="screen4x3"/>
  <p:notesSz cx="6805613" cy="9944100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sektion" id="{6F46F2A0-4747-49D9-93F8-F183DD4950A3}">
          <p14:sldIdLst>
            <p14:sldId id="1355"/>
            <p14:sldId id="1356"/>
            <p14:sldId id="1357"/>
            <p14:sldId id="1358"/>
            <p14:sldId id="1359"/>
            <p14:sldId id="1360"/>
            <p14:sldId id="1361"/>
            <p14:sldId id="1362"/>
            <p14:sldId id="1363"/>
            <p14:sldId id="1364"/>
            <p14:sldId id="1365"/>
            <p14:sldId id="1366"/>
            <p14:sldId id="1367"/>
            <p14:sldId id="1368"/>
            <p14:sldId id="1369"/>
            <p14:sldId id="1370"/>
            <p14:sldId id="1371"/>
            <p14:sldId id="1372"/>
            <p14:sldId id="1373"/>
            <p14:sldId id="1374"/>
            <p14:sldId id="1375"/>
            <p14:sldId id="1376"/>
            <p14:sldId id="1377"/>
            <p14:sldId id="1378"/>
            <p14:sldId id="1379"/>
            <p14:sldId id="1380"/>
            <p14:sldId id="1381"/>
            <p14:sldId id="1382"/>
            <p14:sldId id="1383"/>
            <p14:sldId id="1384"/>
            <p14:sldId id="1352"/>
            <p14:sldId id="13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lla-Lisbeth Hoffmann" initials="UH" lastIdx="1" clrIdx="0">
    <p:extLst>
      <p:ext uri="{19B8F6BF-5375-455C-9EA6-DF929625EA0E}">
        <p15:presenceInfo xmlns:p15="http://schemas.microsoft.com/office/powerpoint/2012/main" userId="Ulla-Lisbeth Hoffman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3333CC"/>
    <a:srgbClr val="0066FF"/>
    <a:srgbClr val="00FF00"/>
    <a:srgbClr val="FF0066"/>
    <a:srgbClr val="0000FF"/>
    <a:srgbClr val="66FF66"/>
    <a:srgbClr val="00FFFF"/>
    <a:srgbClr val="FF66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llemlayou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13" autoAdjust="0"/>
    <p:restoredTop sz="94660" autoAdjust="0"/>
  </p:normalViewPr>
  <p:slideViewPr>
    <p:cSldViewPr>
      <p:cViewPr varScale="1">
        <p:scale>
          <a:sx n="79" d="100"/>
          <a:sy n="79" d="100"/>
        </p:scale>
        <p:origin x="1867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commentAuthors" Target="commentAuthor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9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89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E90AF-0E82-4E5A-8370-B2DD663F0B81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2"/>
          </p:nvPr>
        </p:nvSpPr>
        <p:spPr>
          <a:xfrm>
            <a:off x="0" y="9445170"/>
            <a:ext cx="2949099" cy="4989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3"/>
          </p:nvPr>
        </p:nvSpPr>
        <p:spPr>
          <a:xfrm>
            <a:off x="3854939" y="9445170"/>
            <a:ext cx="2949099" cy="4989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83EB24-F386-4CE9-93EF-FA6FE377688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100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5ED48D2-626E-4BAD-8E8F-08698E484DE5}" type="datetimeFigureOut">
              <a:rPr lang="da-DK"/>
              <a:pPr>
                <a:defRPr/>
              </a:pPr>
              <a:t>15-04-2023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205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a-DK" noProof="0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noProof="0" smtClean="0"/>
              <a:t>Klik for at redigere i master</a:t>
            </a:r>
          </a:p>
          <a:p>
            <a:pPr lvl="1"/>
            <a:r>
              <a:rPr lang="da-DK" noProof="0" smtClean="0"/>
              <a:t>Andet niveau</a:t>
            </a:r>
          </a:p>
          <a:p>
            <a:pPr lvl="2"/>
            <a:r>
              <a:rPr lang="da-DK" noProof="0" smtClean="0"/>
              <a:t>Tredje niveau</a:t>
            </a:r>
          </a:p>
          <a:p>
            <a:pPr lvl="3"/>
            <a:r>
              <a:rPr lang="da-DK" noProof="0" smtClean="0"/>
              <a:t>Fjerde niveau</a:t>
            </a:r>
          </a:p>
          <a:p>
            <a:pPr lvl="4"/>
            <a:r>
              <a:rPr lang="da-DK" noProof="0" smtClean="0"/>
              <a:t>Femte niveau</a:t>
            </a:r>
            <a:endParaRPr lang="da-DK" noProof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54939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099C9C38-2707-4A42-881B-6DFE6DE36EA0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293696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Pladsholder til diasbille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6" name="Pladsholder til no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a-DK" smtClean="0"/>
          </a:p>
        </p:txBody>
      </p:sp>
      <p:sp>
        <p:nvSpPr>
          <p:cNvPr id="6147" name="Pladsholder til dias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8C11E44-FD4E-4476-A98B-9F445F138929}" type="slidenum">
              <a:rPr lang="da-DK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038383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161031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200369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985563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164524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144450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04948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938610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374354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756125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85891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567265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20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307598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21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100113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22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434059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23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989456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24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921111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001686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26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564456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27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371333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28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596275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30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90954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79861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31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580925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32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497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95665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87942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79058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85630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10019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39012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dirty="0" smtClean="0"/>
              <a:t>Klik for at redigere i master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a-DK" dirty="0"/>
              <a:t>Fysik B – ULH - IHA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dirty="0" smtClean="0"/>
              <a:t>Mekanik</a:t>
            </a:r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801DCB-6018-49F5-B40C-217E41A22F90}" type="slidenum">
              <a:rPr lang="da-DK"/>
              <a:pPr>
                <a:defRPr/>
              </a:pPr>
              <a:t>‹nr.›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71E0-211F-4874-BBF2-3C3800C0BFA2}" type="datetimeFigureOut">
              <a:rPr lang="da-DK" smtClean="0"/>
              <a:t>15-04-2023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51A2-07B2-473A-927D-D224C6E60A7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13355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71E0-211F-4874-BBF2-3C3800C0BFA2}" type="datetimeFigureOut">
              <a:rPr lang="da-DK" smtClean="0"/>
              <a:t>15-04-2023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51A2-07B2-473A-927D-D224C6E60A7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57544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71E0-211F-4874-BBF2-3C3800C0BFA2}" type="datetimeFigureOut">
              <a:rPr lang="da-DK" smtClean="0"/>
              <a:t>15-04-2023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51A2-07B2-473A-927D-D224C6E60A7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52286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71E0-211F-4874-BBF2-3C3800C0BFA2}" type="datetimeFigureOut">
              <a:rPr lang="da-DK" smtClean="0"/>
              <a:t>15-04-2023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51A2-07B2-473A-927D-D224C6E60A7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4079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71E0-211F-4874-BBF2-3C3800C0BFA2}" type="datetimeFigureOut">
              <a:rPr lang="da-DK" smtClean="0"/>
              <a:t>15-04-2023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51A2-07B2-473A-927D-D224C6E60A7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93408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71E0-211F-4874-BBF2-3C3800C0BFA2}" type="datetimeFigureOut">
              <a:rPr lang="da-DK" smtClean="0"/>
              <a:t>15-04-2023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51A2-07B2-473A-927D-D224C6E60A7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8555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928D-984E-4781-AEBB-6B61351CF2B7}" type="datetimeFigureOut">
              <a:rPr lang="da-DK" smtClean="0"/>
              <a:t>15-04-2023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A13C-B8FD-4254-9612-EC4028F46D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19898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928D-984E-4781-AEBB-6B61351CF2B7}" type="datetimeFigureOut">
              <a:rPr lang="da-DK" smtClean="0"/>
              <a:t>15-04-2023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A13C-B8FD-4254-9612-EC4028F46D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253797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928D-984E-4781-AEBB-6B61351CF2B7}" type="datetimeFigureOut">
              <a:rPr lang="da-DK" smtClean="0"/>
              <a:t>15-04-2023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A13C-B8FD-4254-9612-EC4028F46D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21466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928D-984E-4781-AEBB-6B61351CF2B7}" type="datetimeFigureOut">
              <a:rPr lang="da-DK" smtClean="0"/>
              <a:t>15-04-2023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A13C-B8FD-4254-9612-EC4028F46D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28259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ugerdefiner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a-DK" dirty="0" smtClean="0"/>
              <a:t>Fysik B – ULH - IHA</a:t>
            </a:r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Mekanik</a:t>
            </a:r>
            <a:endParaRPr lang="da-DK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4EC00F-5518-401F-BEDC-0A46451B0053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15064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928D-984E-4781-AEBB-6B61351CF2B7}" type="datetimeFigureOut">
              <a:rPr lang="da-DK" smtClean="0"/>
              <a:t>15-04-2023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A13C-B8FD-4254-9612-EC4028F46D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551515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928D-984E-4781-AEBB-6B61351CF2B7}" type="datetimeFigureOut">
              <a:rPr lang="da-DK" smtClean="0"/>
              <a:t>15-04-2023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A13C-B8FD-4254-9612-EC4028F46D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919176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928D-984E-4781-AEBB-6B61351CF2B7}" type="datetimeFigureOut">
              <a:rPr lang="da-DK" smtClean="0"/>
              <a:t>15-04-2023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A13C-B8FD-4254-9612-EC4028F46D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231244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928D-984E-4781-AEBB-6B61351CF2B7}" type="datetimeFigureOut">
              <a:rPr lang="da-DK" smtClean="0"/>
              <a:t>15-04-2023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A13C-B8FD-4254-9612-EC4028F46D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316319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928D-984E-4781-AEBB-6B61351CF2B7}" type="datetimeFigureOut">
              <a:rPr lang="da-DK" smtClean="0"/>
              <a:t>15-04-2023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A13C-B8FD-4254-9612-EC4028F46D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459750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928D-984E-4781-AEBB-6B61351CF2B7}" type="datetimeFigureOut">
              <a:rPr lang="da-DK" smtClean="0"/>
              <a:t>15-04-2023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A13C-B8FD-4254-9612-EC4028F46D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773389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928D-984E-4781-AEBB-6B61351CF2B7}" type="datetimeFigureOut">
              <a:rPr lang="da-DK" smtClean="0"/>
              <a:t>15-04-2023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A13C-B8FD-4254-9612-EC4028F46D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416535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A9A4-C62A-4CF8-99D6-7AAA6AA24432}" type="datetimeFigureOut">
              <a:rPr lang="da-DK" smtClean="0"/>
              <a:t>15-04-2023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84EB-0950-4A03-8097-6AEFD6A7399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603936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A9A4-C62A-4CF8-99D6-7AAA6AA24432}" type="datetimeFigureOut">
              <a:rPr lang="da-DK" smtClean="0"/>
              <a:t>15-04-2023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84EB-0950-4A03-8097-6AEFD6A7399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760122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A9A4-C62A-4CF8-99D6-7AAA6AA24432}" type="datetimeFigureOut">
              <a:rPr lang="da-DK" smtClean="0"/>
              <a:t>15-04-2023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84EB-0950-4A03-8097-6AEFD6A7399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14185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rugerdefiner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Fysik B</a:t>
            </a:r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Mekanik</a:t>
            </a:r>
            <a:endParaRPr lang="da-DK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4EC00F-5518-401F-BEDC-0A46451B0053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13191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A9A4-C62A-4CF8-99D6-7AAA6AA24432}" type="datetimeFigureOut">
              <a:rPr lang="da-DK" smtClean="0"/>
              <a:t>15-04-2023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84EB-0950-4A03-8097-6AEFD6A7399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502114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A9A4-C62A-4CF8-99D6-7AAA6AA24432}" type="datetimeFigureOut">
              <a:rPr lang="da-DK" smtClean="0"/>
              <a:t>15-04-2023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84EB-0950-4A03-8097-6AEFD6A7399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9377831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A9A4-C62A-4CF8-99D6-7AAA6AA24432}" type="datetimeFigureOut">
              <a:rPr lang="da-DK" smtClean="0"/>
              <a:t>15-04-2023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84EB-0950-4A03-8097-6AEFD6A7399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1012988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A9A4-C62A-4CF8-99D6-7AAA6AA24432}" type="datetimeFigureOut">
              <a:rPr lang="da-DK" smtClean="0"/>
              <a:t>15-04-2023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84EB-0950-4A03-8097-6AEFD6A7399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6226315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A9A4-C62A-4CF8-99D6-7AAA6AA24432}" type="datetimeFigureOut">
              <a:rPr lang="da-DK" smtClean="0"/>
              <a:t>15-04-2023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84EB-0950-4A03-8097-6AEFD6A7399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3520450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A9A4-C62A-4CF8-99D6-7AAA6AA24432}" type="datetimeFigureOut">
              <a:rPr lang="da-DK" smtClean="0"/>
              <a:t>15-04-2023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84EB-0950-4A03-8097-6AEFD6A7399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327935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A9A4-C62A-4CF8-99D6-7AAA6AA24432}" type="datetimeFigureOut">
              <a:rPr lang="da-DK" smtClean="0"/>
              <a:t>15-04-2023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84EB-0950-4A03-8097-6AEFD6A7399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1518956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A9A4-C62A-4CF8-99D6-7AAA6AA24432}" type="datetimeFigureOut">
              <a:rPr lang="da-DK" smtClean="0"/>
              <a:t>15-04-2023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84EB-0950-4A03-8097-6AEFD6A7399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94310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424936" cy="922114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424936" cy="5400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1520" y="6453336"/>
            <a:ext cx="2133600" cy="293117"/>
          </a:xfrm>
        </p:spPr>
        <p:txBody>
          <a:bodyPr/>
          <a:lstStyle/>
          <a:p>
            <a:fld id="{5D19CE03-7F5B-4958-A83D-82FBD8425B28}" type="datetime1">
              <a:rPr lang="da-DK" smtClean="0"/>
              <a:t>15-04-2023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2240" y="6453336"/>
            <a:ext cx="2133600" cy="293117"/>
          </a:xfrm>
        </p:spPr>
        <p:txBody>
          <a:bodyPr/>
          <a:lstStyle/>
          <a:p>
            <a:fld id="{2CD97C06-EC96-4259-9516-82894ECCBF7D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05994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71E0-211F-4874-BBF2-3C3800C0BFA2}" type="datetimeFigureOut">
              <a:rPr lang="da-DK" smtClean="0"/>
              <a:t>15-04-2023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51A2-07B2-473A-927D-D224C6E60A7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35800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71E0-211F-4874-BBF2-3C3800C0BFA2}" type="datetimeFigureOut">
              <a:rPr lang="da-DK" smtClean="0"/>
              <a:t>15-04-2023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51A2-07B2-473A-927D-D224C6E60A7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82998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71E0-211F-4874-BBF2-3C3800C0BFA2}" type="datetimeFigureOut">
              <a:rPr lang="da-DK" smtClean="0"/>
              <a:t>15-04-2023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51A2-07B2-473A-927D-D224C6E60A7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88847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71E0-211F-4874-BBF2-3C3800C0BFA2}" type="datetimeFigureOut">
              <a:rPr lang="da-DK" smtClean="0"/>
              <a:t>15-04-2023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51A2-07B2-473A-927D-D224C6E60A7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44177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71E0-211F-4874-BBF2-3C3800C0BFA2}" type="datetimeFigureOut">
              <a:rPr lang="da-DK" smtClean="0"/>
              <a:t>15-04-2023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51A2-07B2-473A-927D-D224C6E60A7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4179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Pladsholder til titel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titeltypografi i masteren</a:t>
            </a:r>
          </a:p>
        </p:txBody>
      </p:sp>
      <p:sp>
        <p:nvSpPr>
          <p:cNvPr id="8195" name="Pladsholder til tekst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a-DK"/>
              <a:t>Fysik B</a:t>
            </a:r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da-DK" dirty="0" smtClean="0"/>
              <a:t>Mekanik</a:t>
            </a:r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34EC00F-5518-401F-BEDC-0A46451B0053}" type="slidenum">
              <a:rPr lang="da-DK"/>
              <a:pPr>
                <a:defRPr/>
              </a:pPr>
              <a:t>‹nr.›</a:t>
            </a:fld>
            <a:endParaRPr 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4" r:id="rId2"/>
    <p:sldLayoutId id="2147483677" r:id="rId3"/>
    <p:sldLayoutId id="2147483690" r:id="rId4"/>
  </p:sldLayoutIdLst>
  <p:timing>
    <p:tnLst>
      <p:par>
        <p:cTn id="1" dur="indefinite" restart="never" nodeType="tmRoot"/>
      </p:par>
    </p:tnLst>
  </p:timing>
  <p:hf hdr="0"/>
  <p:txStyles>
    <p:titleStyle>
      <a:lvl1pPr algn="ctr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171E0-211F-4874-BBF2-3C3800C0BFA2}" type="datetimeFigureOut">
              <a:rPr lang="da-DK" smtClean="0"/>
              <a:t>15-04-2023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B51A2-07B2-473A-927D-D224C6E60A7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71938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7928D-984E-4781-AEBB-6B61351CF2B7}" type="datetimeFigureOut">
              <a:rPr lang="da-DK" smtClean="0"/>
              <a:t>15-04-2023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9A13C-B8FD-4254-9612-EC4028F46D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270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Pladsholder til titel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titeltypografi i masteren</a:t>
            </a:r>
          </a:p>
        </p:txBody>
      </p:sp>
      <p:sp>
        <p:nvSpPr>
          <p:cNvPr id="3075" name="Pladsholder til tekst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a-DK"/>
              <a:t>Fysik B – ULH - IHA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da-DK" dirty="0" smtClean="0"/>
              <a:t>Mekanik</a:t>
            </a:r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5BCFACC-52C7-4129-81DF-1710A6B24544}" type="slidenum">
              <a:rPr lang="da-DK"/>
              <a:pPr>
                <a:defRPr/>
              </a:pPr>
              <a:t>‹nr.›</a:t>
            </a:fld>
            <a:endParaRPr 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/>
  <p:txStyles>
    <p:titleStyle>
      <a:lvl1pPr algn="ctr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9A9A4-C62A-4CF8-99D6-7AAA6AA24432}" type="datetimeFigureOut">
              <a:rPr lang="da-DK" smtClean="0"/>
              <a:t>15-04-2023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D84EB-0950-4A03-8097-6AEFD6A7399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23935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28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9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5" Type="http://schemas.openxmlformats.org/officeDocument/2006/relationships/image" Target="../media/image20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3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el 1"/>
          <p:cNvSpPr>
            <a:spLocks noGrp="1"/>
          </p:cNvSpPr>
          <p:nvPr>
            <p:ph type="ctrTitle"/>
          </p:nvPr>
        </p:nvSpPr>
        <p:spPr>
          <a:xfrm>
            <a:off x="72008" y="130282"/>
            <a:ext cx="9036496" cy="936625"/>
          </a:xfrm>
        </p:spPr>
        <p:txBody>
          <a:bodyPr/>
          <a:lstStyle/>
          <a:p>
            <a:r>
              <a:rPr lang="da-DK" sz="3200" b="1" dirty="0" smtClean="0">
                <a:solidFill>
                  <a:schemeClr val="accent1">
                    <a:lumMod val="75000"/>
                  </a:schemeClr>
                </a:solidFill>
              </a:rPr>
              <a:t>20 - </a:t>
            </a:r>
            <a:r>
              <a:rPr lang="da-DK" sz="3200" b="1" dirty="0" err="1" smtClean="0">
                <a:solidFill>
                  <a:schemeClr val="accent1">
                    <a:lumMod val="75000"/>
                  </a:schemeClr>
                </a:solidFill>
              </a:rPr>
              <a:t>Residualanalyse</a:t>
            </a:r>
            <a:r>
              <a:rPr lang="da-DK" sz="3200" b="1" dirty="0" smtClean="0">
                <a:solidFill>
                  <a:schemeClr val="accent1">
                    <a:lumMod val="75000"/>
                  </a:schemeClr>
                </a:solidFill>
              </a:rPr>
              <a:t> 2 - </a:t>
            </a:r>
            <a:r>
              <a:rPr lang="da-DK" sz="3200" dirty="0" smtClean="0">
                <a:solidFill>
                  <a:schemeClr val="tx2"/>
                </a:solidFill>
              </a:rPr>
              <a:t>modeltransformationer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Pladsholder til sidefod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2" name="Pladsholder til diasnumm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D03309-2521-412C-9AE0-6C12FF6D6FC8}" type="slidenum">
              <a:rPr lang="da-DK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1</a:t>
            </a:fld>
            <a:endParaRPr lang="da-DK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Undertitel 2"/>
          <p:cNvSpPr txBox="1">
            <a:spLocks/>
          </p:cNvSpPr>
          <p:nvPr/>
        </p:nvSpPr>
        <p:spPr>
          <a:xfrm>
            <a:off x="251520" y="1239314"/>
            <a:ext cx="8712968" cy="47722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da-DK" sz="2400" b="1" dirty="0" smtClean="0">
              <a:solidFill>
                <a:schemeClr val="tx1"/>
              </a:solidFill>
            </a:endParaRPr>
          </a:p>
          <a:p>
            <a:pPr algn="l"/>
            <a:r>
              <a:rPr lang="da-DK" sz="2400" b="1" dirty="0" smtClean="0">
                <a:solidFill>
                  <a:schemeClr val="tx1"/>
                </a:solidFill>
              </a:rPr>
              <a:t>Litteratur</a:t>
            </a:r>
            <a:r>
              <a:rPr lang="da-DK" sz="2400" b="1" dirty="0">
                <a:solidFill>
                  <a:schemeClr val="tx1"/>
                </a:solidFill>
              </a:rPr>
              <a:t>:</a:t>
            </a:r>
            <a:r>
              <a:rPr lang="da-DK" sz="2400" dirty="0">
                <a:solidFill>
                  <a:schemeClr val="tx1"/>
                </a:solidFill>
              </a:rPr>
              <a:t> </a:t>
            </a:r>
            <a:r>
              <a:rPr lang="da-DK" sz="2400" dirty="0" smtClean="0">
                <a:solidFill>
                  <a:schemeClr val="tx1"/>
                </a:solidFill>
              </a:rPr>
              <a:t>V&amp;K 6.4 s. 429– 443</a:t>
            </a:r>
            <a:endParaRPr lang="en-US" dirty="0"/>
          </a:p>
          <a:p>
            <a:r>
              <a:rPr lang="da-DK" dirty="0"/>
              <a:t> </a:t>
            </a:r>
            <a:endParaRPr lang="en-US" dirty="0"/>
          </a:p>
          <a:p>
            <a:pPr algn="l"/>
            <a:r>
              <a:rPr lang="da-DK" sz="2400" dirty="0">
                <a:solidFill>
                  <a:schemeClr val="tx1"/>
                </a:solidFill>
              </a:rPr>
              <a:t>Kontrol af modelantagelser for </a:t>
            </a:r>
            <a:r>
              <a:rPr lang="da-DK" sz="2400" dirty="0" err="1" smtClean="0">
                <a:solidFill>
                  <a:schemeClr val="tx1"/>
                </a:solidFill>
              </a:rPr>
              <a:t>residualerne</a:t>
            </a:r>
            <a:endParaRPr lang="da-DK" sz="2400" dirty="0" smtClean="0">
              <a:solidFill>
                <a:schemeClr val="tx1"/>
              </a:solidFill>
            </a:endParaRPr>
          </a:p>
          <a:p>
            <a:pPr algn="l"/>
            <a:r>
              <a:rPr lang="da-DK" sz="2400" dirty="0" smtClean="0">
                <a:solidFill>
                  <a:schemeClr val="tx1"/>
                </a:solidFill>
              </a:rPr>
              <a:t>Transformation</a:t>
            </a:r>
            <a:endParaRPr lang="en-US" sz="2400" dirty="0">
              <a:solidFill>
                <a:schemeClr val="tx1"/>
              </a:solidFill>
            </a:endParaRPr>
          </a:p>
          <a:p>
            <a:pPr algn="l"/>
            <a:r>
              <a:rPr lang="da-DK" sz="2200" dirty="0" smtClean="0">
                <a:solidFill>
                  <a:schemeClr val="tx1"/>
                </a:solidFill>
              </a:rPr>
              <a:t>	</a:t>
            </a:r>
            <a:endParaRPr lang="da-DK" sz="2200" dirty="0">
              <a:solidFill>
                <a:schemeClr val="tx1"/>
              </a:solidFill>
            </a:endParaRPr>
          </a:p>
          <a:p>
            <a:pPr algn="l"/>
            <a:r>
              <a:rPr lang="da-DK" sz="2400" dirty="0">
                <a:solidFill>
                  <a:schemeClr val="tx1"/>
                </a:solidFill>
              </a:rPr>
              <a:t> 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25152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</p:spTree>
    <p:extLst>
      <p:ext uri="{BB962C8B-B14F-4D97-AF65-F5344CB8AC3E}">
        <p14:creationId xmlns:p14="http://schemas.microsoft.com/office/powerpoint/2010/main" val="185311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10</a:t>
            </a:fld>
            <a:endParaRPr lang="da-DK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71132" y="58614"/>
            <a:ext cx="8424936" cy="706090"/>
          </a:xfrm>
        </p:spPr>
        <p:txBody>
          <a:bodyPr>
            <a:normAutofit/>
          </a:bodyPr>
          <a:lstStyle/>
          <a:p>
            <a:r>
              <a:rPr lang="da-DK" sz="3200" dirty="0"/>
              <a:t>Kontrol af modelantagelser</a:t>
            </a:r>
            <a:endParaRPr lang="da-DK" sz="3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764703"/>
                <a:ext cx="8424936" cy="5981749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da-DK" sz="2200" dirty="0" smtClean="0"/>
                  <a:t>Modelantagelser om </a:t>
                </a:r>
                <a:r>
                  <a:rPr lang="da-DK" sz="2200" dirty="0" err="1" smtClean="0"/>
                  <a:t>random</a:t>
                </a:r>
                <a:r>
                  <a:rPr lang="da-DK" sz="2200" dirty="0" smtClean="0"/>
                  <a:t> </a:t>
                </a:r>
                <a:r>
                  <a:rPr lang="da-DK" sz="2200" dirty="0" err="1" smtClean="0"/>
                  <a:t>error</a:t>
                </a:r>
                <a:r>
                  <a:rPr lang="da-DK" sz="2200" dirty="0" smtClean="0"/>
                  <a:t> </a:t>
                </a:r>
                <a14:m>
                  <m:oMath xmlns:m="http://schemas.openxmlformats.org/officeDocument/2006/math">
                    <m:r>
                      <a:rPr lang="da-DK" sz="2200" i="1"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da-DK" sz="2200" dirty="0" smtClean="0"/>
                  <a:t>:</a:t>
                </a:r>
              </a:p>
              <a:p>
                <a:pPr marL="0" indent="0">
                  <a:buNone/>
                </a:pPr>
                <a:r>
                  <a:rPr lang="da-DK" sz="2200" dirty="0" smtClean="0">
                    <a:ea typeface="Cambria Math"/>
                  </a:rPr>
                  <a:t>		</a:t>
                </a:r>
                <a14:m>
                  <m:oMath xmlns:m="http://schemas.openxmlformats.org/officeDocument/2006/math">
                    <m:r>
                      <a:rPr lang="da-DK" sz="2200" i="1">
                        <a:latin typeface="Cambria Math"/>
                        <a:ea typeface="Cambria Math"/>
                      </a:rPr>
                      <m:t>𝜀</m:t>
                    </m:r>
                    <m:r>
                      <a:rPr lang="da-DK" sz="2200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da-DK" sz="2200" dirty="0" smtClean="0"/>
                  <a:t>er </a:t>
                </a:r>
                <a:r>
                  <a:rPr lang="da-DK" sz="2200" i="1" dirty="0"/>
                  <a:t>N</a:t>
                </a:r>
                <a:r>
                  <a:rPr lang="da-DK" sz="2200" dirty="0"/>
                  <a:t>(0,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2200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da-DK" sz="22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da-DK" sz="2200" dirty="0" smtClean="0"/>
                  <a:t>)</a:t>
                </a:r>
              </a:p>
              <a:p>
                <a:pPr marL="0" indent="0">
                  <a:buNone/>
                </a:pPr>
                <a:r>
                  <a:rPr lang="da-DK" sz="2200" dirty="0"/>
                  <a:t>m</a:t>
                </a:r>
                <a:r>
                  <a:rPr lang="da-DK" sz="2200" dirty="0" smtClean="0"/>
                  <a:t>ed andre ord:</a:t>
                </a:r>
              </a:p>
              <a:p>
                <a:pPr marL="357188" lvl="1" indent="0">
                  <a:buNone/>
                </a:pPr>
                <a:endParaRPr lang="da-DK" sz="900" dirty="0" smtClean="0"/>
              </a:p>
              <a:p>
                <a:pPr marL="1671638" lvl="3" indent="-457200">
                  <a:buFont typeface="+mj-lt"/>
                  <a:buAutoNum type="arabicPeriod"/>
                </a:pPr>
                <a:r>
                  <a:rPr lang="da-DK" sz="2200" dirty="0" smtClean="0"/>
                  <a:t> Middelværdi er 0</a:t>
                </a:r>
              </a:p>
              <a:p>
                <a:pPr marL="1671638" lvl="3" indent="-457200">
                  <a:buFont typeface="+mj-lt"/>
                  <a:buAutoNum type="arabicPeriod"/>
                </a:pPr>
                <a:r>
                  <a:rPr lang="da-DK" sz="2200" dirty="0" smtClean="0"/>
                  <a:t> Har konstant varians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2200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da-DK" sz="22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da-DK" sz="2200" dirty="0" smtClean="0"/>
              </a:p>
              <a:p>
                <a:pPr marL="1671638" lvl="3" indent="-457200">
                  <a:buFont typeface="+mj-lt"/>
                  <a:buAutoNum type="arabicPeriod"/>
                </a:pPr>
                <a:r>
                  <a:rPr lang="da-DK" sz="22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da-DK" sz="22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a-DK" sz="2200" dirty="0" smtClean="0"/>
                  <a:t> er uafhængige</a:t>
                </a:r>
              </a:p>
              <a:p>
                <a:pPr marL="1671638" lvl="3" indent="-457200">
                  <a:buFont typeface="+mj-lt"/>
                  <a:buAutoNum type="arabicPeriod"/>
                </a:pPr>
                <a:r>
                  <a:rPr lang="da-DK" sz="22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da-DK" sz="22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a-DK" sz="2200" dirty="0" smtClean="0"/>
                  <a:t> kommer fra normalfordeling</a:t>
                </a:r>
              </a:p>
              <a:p>
                <a:pPr marL="0" indent="0">
                  <a:buNone/>
                </a:pPr>
                <a:r>
                  <a:rPr lang="da-DK" sz="900" dirty="0" smtClean="0">
                    <a:solidFill>
                      <a:schemeClr val="bg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da-DK" sz="2200" dirty="0" smtClean="0"/>
                  <a:t>Metoder til at kontrollere modelantagelser vha. </a:t>
                </a:r>
                <a:r>
                  <a:rPr lang="da-DK" sz="2200" dirty="0" err="1" smtClean="0"/>
                  <a:t>residualer</a:t>
                </a:r>
                <a:r>
                  <a:rPr lang="da-DK" sz="2200" dirty="0" smtClean="0"/>
                  <a:t>:</a:t>
                </a:r>
              </a:p>
              <a:p>
                <a:pPr marL="700088" lvl="1" indent="-342900">
                  <a:buFont typeface="Arial" panose="020B0604020202020204" pitchFamily="34" charset="0"/>
                  <a:buChar char="•"/>
                </a:pPr>
                <a:r>
                  <a:rPr lang="da-DK" sz="2200" dirty="0" smtClean="0"/>
                  <a:t>Mindste kvadraters metode sikrer </a:t>
                </a:r>
                <a:r>
                  <a:rPr lang="da-DK" sz="2200" dirty="0" smtClean="0">
                    <a:solidFill>
                      <a:srgbClr val="3333CC"/>
                    </a:solidFill>
                  </a:rPr>
                  <a:t>antagelse 1 </a:t>
                </a:r>
                <a:r>
                  <a:rPr lang="da-DK" sz="2200" dirty="0" smtClean="0"/>
                  <a:t>for </a:t>
                </a:r>
                <a:r>
                  <a:rPr lang="da-DK" sz="2200" dirty="0" err="1" smtClean="0"/>
                  <a:t>residualerne</a:t>
                </a:r>
                <a:endParaRPr lang="da-DK" sz="2200" dirty="0" smtClean="0"/>
              </a:p>
              <a:p>
                <a:pPr marL="700088" lvl="1" indent="-342900">
                  <a:buFont typeface="Arial" panose="020B0604020202020204" pitchFamily="34" charset="0"/>
                  <a:buChar char="•"/>
                </a:pPr>
                <a:r>
                  <a:rPr lang="da-DK" sz="2200" dirty="0" smtClean="0"/>
                  <a:t>Plot </a:t>
                </a:r>
                <a:r>
                  <a:rPr lang="da-DK" sz="2200" dirty="0" err="1" smtClean="0"/>
                  <a:t>studentiserede</a:t>
                </a:r>
                <a:r>
                  <a:rPr lang="da-DK" sz="2200" dirty="0" smtClean="0"/>
                  <a:t> </a:t>
                </a:r>
                <a:r>
                  <a:rPr lang="da-DK" sz="2200" dirty="0" err="1" smtClean="0"/>
                  <a:t>residualer</a:t>
                </a:r>
                <a:r>
                  <a:rPr lang="da-DK" sz="2200" dirty="0" smtClean="0"/>
                  <a:t> mod estimeret værdi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da-DK" sz="22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a-DK" sz="2200" dirty="0" smtClean="0"/>
                  <a:t> mod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a-DK" sz="2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200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da-DK" sz="22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a-DK" sz="2200" dirty="0" smtClean="0"/>
                  <a:t>) </a:t>
                </a:r>
                <a:r>
                  <a:rPr lang="da-DK" sz="2200" dirty="0" smtClean="0">
                    <a:solidFill>
                      <a:srgbClr val="3333CC"/>
                    </a:solidFill>
                  </a:rPr>
                  <a:t>(2)</a:t>
                </a:r>
                <a:r>
                  <a:rPr lang="da-DK" sz="2200" dirty="0" smtClean="0"/>
                  <a:t/>
                </a:r>
                <a:br>
                  <a:rPr lang="da-DK" sz="2200" dirty="0" smtClean="0"/>
                </a:br>
                <a:r>
                  <a:rPr lang="da-DK" sz="2200" dirty="0" smtClean="0"/>
                  <a:t>Det er bedst at bruge </a:t>
                </a:r>
                <a:r>
                  <a:rPr lang="da-DK" sz="2200" dirty="0" err="1" smtClean="0"/>
                  <a:t>studentiserede</a:t>
                </a:r>
                <a:r>
                  <a:rPr lang="da-DK" sz="2200" dirty="0" smtClean="0"/>
                  <a:t> </a:t>
                </a:r>
                <a:r>
                  <a:rPr lang="da-DK" sz="2200" dirty="0" err="1" smtClean="0"/>
                  <a:t>residualer</a:t>
                </a:r>
                <a:r>
                  <a:rPr lang="da-DK" sz="2200" dirty="0" smtClean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da-DK" sz="22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a-DK" sz="2200" dirty="0" smtClean="0"/>
                  <a:t>), fordi de almindelige </a:t>
                </a:r>
                <a:r>
                  <a:rPr lang="da-DK" sz="2200" dirty="0" err="1" smtClean="0"/>
                  <a:t>residualer</a:t>
                </a:r>
                <a:r>
                  <a:rPr lang="da-DK" sz="2200" dirty="0" smtClean="0"/>
                  <a:t> </a:t>
                </a:r>
                <a:r>
                  <a:rPr lang="da-DK" sz="22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da-DK" sz="22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a-DK" sz="2200" dirty="0"/>
                  <a:t>)</a:t>
                </a:r>
                <a:r>
                  <a:rPr lang="da-DK" sz="2200" dirty="0" smtClean="0"/>
                  <a:t> </a:t>
                </a:r>
                <a:r>
                  <a:rPr lang="da-DK" sz="2200" dirty="0"/>
                  <a:t>ikke nødvendigvis har samme varians</a:t>
                </a:r>
              </a:p>
              <a:p>
                <a:pPr marL="700088" lvl="1" indent="-342900">
                  <a:buFont typeface="Arial" panose="020B0604020202020204" pitchFamily="34" charset="0"/>
                  <a:buChar char="•"/>
                </a:pPr>
                <a:r>
                  <a:rPr lang="da-DK" sz="2200" dirty="0"/>
                  <a:t>Plot </a:t>
                </a:r>
                <a:r>
                  <a:rPr lang="da-DK" sz="2200" dirty="0" err="1"/>
                  <a:t>studentiserede</a:t>
                </a:r>
                <a:r>
                  <a:rPr lang="da-DK" sz="2200" dirty="0"/>
                  <a:t> </a:t>
                </a:r>
                <a:r>
                  <a:rPr lang="da-DK" sz="2200" dirty="0" err="1"/>
                  <a:t>residualer</a:t>
                </a:r>
                <a:r>
                  <a:rPr lang="da-DK" sz="2200" dirty="0"/>
                  <a:t> mod </a:t>
                </a:r>
                <a:r>
                  <a:rPr lang="da-DK" sz="2200" dirty="0" smtClean="0"/>
                  <a:t>hver </a:t>
                </a:r>
                <a:r>
                  <a:rPr lang="da-DK" sz="2200" dirty="0" err="1" smtClean="0"/>
                  <a:t>regressor</a:t>
                </a:r>
                <a:r>
                  <a:rPr lang="da-DK" sz="2200" dirty="0" smtClean="0"/>
                  <a:t> </a:t>
                </a:r>
                <a:r>
                  <a:rPr lang="da-DK" sz="22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da-DK" sz="22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a-DK" sz="2200" dirty="0"/>
                  <a:t> mod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a-DK" sz="2200" i="1">
                            <a:latin typeface="Cambria Math"/>
                          </a:rPr>
                          <m:t>𝑗𝑖</m:t>
                        </m:r>
                      </m:sub>
                    </m:sSub>
                  </m:oMath>
                </a14:m>
                <a:r>
                  <a:rPr lang="da-DK" sz="2200" dirty="0"/>
                  <a:t>) </a:t>
                </a:r>
                <a:r>
                  <a:rPr lang="da-DK" sz="2200" dirty="0">
                    <a:solidFill>
                      <a:srgbClr val="3333CC"/>
                    </a:solidFill>
                  </a:rPr>
                  <a:t>(2</a:t>
                </a:r>
                <a:r>
                  <a:rPr lang="da-DK" sz="2200" dirty="0" smtClean="0">
                    <a:solidFill>
                      <a:srgbClr val="3333CC"/>
                    </a:solidFill>
                  </a:rPr>
                  <a:t>)</a:t>
                </a:r>
              </a:p>
              <a:p>
                <a:pPr marL="700088" lvl="1" indent="-342900">
                  <a:buFont typeface="Arial" panose="020B0604020202020204" pitchFamily="34" charset="0"/>
                  <a:buChar char="•"/>
                </a:pPr>
                <a:r>
                  <a:rPr lang="da-DK" sz="2200" dirty="0"/>
                  <a:t>Plot </a:t>
                </a:r>
                <a:r>
                  <a:rPr lang="da-DK" sz="2200" dirty="0" err="1"/>
                  <a:t>studentiserede</a:t>
                </a:r>
                <a:r>
                  <a:rPr lang="da-DK" sz="2200" dirty="0"/>
                  <a:t> </a:t>
                </a:r>
                <a:r>
                  <a:rPr lang="da-DK" sz="2200" dirty="0" err="1"/>
                  <a:t>residualer</a:t>
                </a:r>
                <a:r>
                  <a:rPr lang="da-DK" sz="2200" dirty="0"/>
                  <a:t> </a:t>
                </a:r>
                <a:r>
                  <a:rPr lang="da-DK" sz="2200" dirty="0" smtClean="0"/>
                  <a:t>i tidsrækkefølge </a:t>
                </a:r>
                <a:r>
                  <a:rPr lang="da-DK" sz="22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da-DK" sz="22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a-DK" sz="2200" dirty="0"/>
                  <a:t> mod </a:t>
                </a:r>
                <a14:m>
                  <m:oMath xmlns:m="http://schemas.openxmlformats.org/officeDocument/2006/math">
                    <m:r>
                      <a:rPr lang="da-DK" sz="2200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da-DK" sz="2200" dirty="0"/>
                  <a:t>) </a:t>
                </a:r>
                <a:r>
                  <a:rPr lang="da-DK" sz="2200" dirty="0" smtClean="0">
                    <a:solidFill>
                      <a:srgbClr val="3333CC"/>
                    </a:solidFill>
                  </a:rPr>
                  <a:t>(</a:t>
                </a:r>
                <a:r>
                  <a:rPr lang="da-DK" sz="2200" dirty="0">
                    <a:solidFill>
                      <a:srgbClr val="3333CC"/>
                    </a:solidFill>
                  </a:rPr>
                  <a:t>3</a:t>
                </a:r>
                <a:r>
                  <a:rPr lang="da-DK" sz="2200" dirty="0" smtClean="0">
                    <a:solidFill>
                      <a:srgbClr val="3333CC"/>
                    </a:solidFill>
                  </a:rPr>
                  <a:t>)</a:t>
                </a:r>
              </a:p>
              <a:p>
                <a:pPr marL="700088" lvl="1" indent="-342900">
                  <a:buFont typeface="Arial" panose="020B0604020202020204" pitchFamily="34" charset="0"/>
                  <a:buChar char="•"/>
                </a:pPr>
                <a:r>
                  <a:rPr lang="da-DK" sz="2200" dirty="0"/>
                  <a:t>Stem-and-</a:t>
                </a:r>
                <a:r>
                  <a:rPr lang="da-DK" sz="2200" dirty="0" err="1"/>
                  <a:t>leaf</a:t>
                </a:r>
                <a:r>
                  <a:rPr lang="da-DK" sz="2200" dirty="0"/>
                  <a:t> </a:t>
                </a:r>
                <a:r>
                  <a:rPr lang="da-DK" sz="2200" dirty="0" smtClean="0"/>
                  <a:t>plot eller histogram </a:t>
                </a:r>
                <a:r>
                  <a:rPr lang="da-DK" sz="2200" dirty="0"/>
                  <a:t>af </a:t>
                </a:r>
                <a:r>
                  <a:rPr lang="da-DK" sz="2200" dirty="0" err="1" smtClean="0"/>
                  <a:t>studentiserede</a:t>
                </a:r>
                <a:r>
                  <a:rPr lang="da-DK" sz="2200" dirty="0" smtClean="0"/>
                  <a:t> </a:t>
                </a:r>
                <a:r>
                  <a:rPr lang="da-DK" sz="2200" dirty="0" err="1"/>
                  <a:t>residualer</a:t>
                </a:r>
                <a:r>
                  <a:rPr lang="da-DK" sz="2200" dirty="0"/>
                  <a:t> </a:t>
                </a:r>
                <a:r>
                  <a:rPr lang="da-DK" sz="2200" dirty="0" smtClean="0">
                    <a:solidFill>
                      <a:srgbClr val="3333CC"/>
                    </a:solidFill>
                  </a:rPr>
                  <a:t>(</a:t>
                </a:r>
                <a:r>
                  <a:rPr lang="da-DK" sz="2200" dirty="0">
                    <a:solidFill>
                      <a:srgbClr val="3333CC"/>
                    </a:solidFill>
                  </a:rPr>
                  <a:t>4</a:t>
                </a:r>
                <a:r>
                  <a:rPr lang="da-DK" sz="2200" dirty="0" smtClean="0">
                    <a:solidFill>
                      <a:srgbClr val="3333CC"/>
                    </a:solidFill>
                  </a:rPr>
                  <a:t>)</a:t>
                </a:r>
                <a:endParaRPr lang="da-DK" sz="2200" dirty="0">
                  <a:solidFill>
                    <a:srgbClr val="3333CC"/>
                  </a:solidFill>
                </a:endParaRPr>
              </a:p>
              <a:p>
                <a:pPr marL="700088" lvl="1" indent="-342900">
                  <a:buFont typeface="Arial" panose="020B0604020202020204" pitchFamily="34" charset="0"/>
                  <a:buChar char="•"/>
                </a:pPr>
                <a:r>
                  <a:rPr lang="da-DK" sz="2200" dirty="0" smtClean="0"/>
                  <a:t>Normalfordelingsplot </a:t>
                </a:r>
                <a:r>
                  <a:rPr lang="da-DK" sz="2200" dirty="0"/>
                  <a:t>af </a:t>
                </a:r>
                <a:r>
                  <a:rPr lang="da-DK" sz="2200" dirty="0" err="1" smtClean="0"/>
                  <a:t>studentiserede</a:t>
                </a:r>
                <a:r>
                  <a:rPr lang="da-DK" sz="2200" dirty="0" smtClean="0"/>
                  <a:t> </a:t>
                </a:r>
                <a:r>
                  <a:rPr lang="da-DK" sz="2200" dirty="0" err="1"/>
                  <a:t>residualer</a:t>
                </a:r>
                <a:r>
                  <a:rPr lang="da-DK" sz="2200" dirty="0"/>
                  <a:t> </a:t>
                </a:r>
                <a:r>
                  <a:rPr lang="da-DK" sz="2200" dirty="0" smtClean="0">
                    <a:solidFill>
                      <a:srgbClr val="3333CC"/>
                    </a:solidFill>
                  </a:rPr>
                  <a:t>(4)</a:t>
                </a:r>
                <a:endParaRPr lang="da-DK" sz="2200" dirty="0">
                  <a:solidFill>
                    <a:srgbClr val="3333CC"/>
                  </a:solidFill>
                </a:endParaRPr>
              </a:p>
              <a:p>
                <a:pPr marL="357188" lvl="1" indent="0">
                  <a:buNone/>
                </a:pPr>
                <a:endParaRPr lang="da-DK" sz="2000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764703"/>
                <a:ext cx="8424936" cy="5981749"/>
              </a:xfrm>
              <a:blipFill>
                <a:blip r:embed="rId3"/>
                <a:stretch>
                  <a:fillRect l="-796" t="-1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4"/>
          <p:cNvSpPr/>
          <p:nvPr/>
        </p:nvSpPr>
        <p:spPr>
          <a:xfrm>
            <a:off x="755576" y="4077072"/>
            <a:ext cx="7992888" cy="23042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25152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</p:spTree>
    <p:extLst>
      <p:ext uri="{BB962C8B-B14F-4D97-AF65-F5344CB8AC3E}">
        <p14:creationId xmlns:p14="http://schemas.microsoft.com/office/powerpoint/2010/main" val="309416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11</a:t>
            </a:fld>
            <a:endParaRPr lang="da-DK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9000999" cy="864096"/>
          </a:xfrm>
        </p:spPr>
        <p:txBody>
          <a:bodyPr>
            <a:normAutofit/>
          </a:bodyPr>
          <a:lstStyle/>
          <a:p>
            <a:r>
              <a:rPr lang="da-DK" sz="3200" dirty="0" smtClean="0"/>
              <a:t>Stem-and-</a:t>
            </a:r>
            <a:r>
              <a:rPr lang="da-DK" sz="3200" dirty="0" err="1" smtClean="0"/>
              <a:t>leaf</a:t>
            </a:r>
            <a:r>
              <a:rPr lang="da-DK" sz="3200" dirty="0" smtClean="0"/>
              <a:t> </a:t>
            </a:r>
            <a:r>
              <a:rPr lang="da-DK" sz="3200" dirty="0"/>
              <a:t>plot og </a:t>
            </a:r>
            <a:r>
              <a:rPr lang="da-DK" sz="3200" dirty="0" err="1" smtClean="0"/>
              <a:t>boxplot</a:t>
            </a:r>
            <a:r>
              <a:rPr lang="da-DK" sz="3200" dirty="0" smtClean="0"/>
              <a:t> </a:t>
            </a:r>
            <a:r>
              <a:rPr lang="da-DK" sz="3200" dirty="0"/>
              <a:t>for </a:t>
            </a:r>
            <a:r>
              <a:rPr lang="da-DK" sz="3200" dirty="0" err="1" smtClean="0"/>
              <a:t>residualer</a:t>
            </a:r>
            <a:r>
              <a:rPr lang="da-DK" sz="3200" dirty="0" smtClean="0"/>
              <a:t> </a:t>
            </a:r>
            <a:br>
              <a:rPr lang="da-DK" sz="3200" dirty="0" smtClean="0"/>
            </a:br>
            <a:r>
              <a:rPr lang="da-DK" sz="1600" dirty="0" smtClean="0"/>
              <a:t>eks</a:t>
            </a:r>
            <a:r>
              <a:rPr lang="da-DK" sz="1600" dirty="0"/>
              <a:t>. 6.16 – popcorn fortsat </a:t>
            </a:r>
            <a:endParaRPr lang="da-DK" sz="1600" dirty="0">
              <a:solidFill>
                <a:schemeClr val="tx1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79512" y="1268760"/>
            <a:ext cx="8712968" cy="5472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2000" dirty="0" smtClean="0"/>
              <a:t>Viser at </a:t>
            </a:r>
            <a:r>
              <a:rPr lang="da-DK" sz="2000" dirty="0" err="1" smtClean="0"/>
              <a:t>residualerne</a:t>
            </a:r>
            <a:r>
              <a:rPr lang="da-DK" sz="2000" dirty="0" smtClean="0"/>
              <a:t> følger en ‘</a:t>
            </a:r>
            <a:r>
              <a:rPr lang="da-DK" sz="2000" dirty="0"/>
              <a:t>pæn’ </a:t>
            </a:r>
            <a:r>
              <a:rPr lang="da-DK" sz="2000" dirty="0" smtClean="0"/>
              <a:t>fordeling med et enkelt toppunkt, nogenlunde symmetrisk og haler der dør ud</a:t>
            </a:r>
            <a:endParaRPr lang="da-DK" sz="20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7" y="2348880"/>
            <a:ext cx="3148209" cy="33561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577" y="2068396"/>
            <a:ext cx="2581275" cy="2019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590" y="4356018"/>
            <a:ext cx="2381250" cy="2181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3" name="Lige forbindelse 2"/>
          <p:cNvCxnSpPr/>
          <p:nvPr/>
        </p:nvCxnSpPr>
        <p:spPr>
          <a:xfrm>
            <a:off x="2790272" y="2420888"/>
            <a:ext cx="0" cy="338437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Billed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9872" y="2361774"/>
            <a:ext cx="1399217" cy="3250875"/>
          </a:xfrm>
          <a:prstGeom prst="rect">
            <a:avLst/>
          </a:prstGeom>
        </p:spPr>
      </p:pic>
      <p:cxnSp>
        <p:nvCxnSpPr>
          <p:cNvPr id="12" name="Lige forbindelse 11"/>
          <p:cNvCxnSpPr/>
          <p:nvPr/>
        </p:nvCxnSpPr>
        <p:spPr>
          <a:xfrm>
            <a:off x="4499992" y="2573288"/>
            <a:ext cx="0" cy="313176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25152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</p:spTree>
    <p:extLst>
      <p:ext uri="{BB962C8B-B14F-4D97-AF65-F5344CB8AC3E}">
        <p14:creationId xmlns:p14="http://schemas.microsoft.com/office/powerpoint/2010/main" val="551632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12</a:t>
            </a:fld>
            <a:endParaRPr lang="da-DK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7504" y="58614"/>
            <a:ext cx="8928992" cy="850106"/>
          </a:xfrm>
        </p:spPr>
        <p:txBody>
          <a:bodyPr>
            <a:normAutofit fontScale="90000"/>
          </a:bodyPr>
          <a:lstStyle/>
          <a:p>
            <a:r>
              <a:rPr lang="da-DK" sz="3200" dirty="0"/>
              <a:t>Normalfordelingsplot af </a:t>
            </a:r>
            <a:r>
              <a:rPr lang="da-DK" sz="3200" dirty="0" smtClean="0"/>
              <a:t>R-Student </a:t>
            </a:r>
            <a:br>
              <a:rPr lang="da-DK" sz="3200" dirty="0" smtClean="0"/>
            </a:br>
            <a:r>
              <a:rPr lang="da-DK" sz="1800" dirty="0" smtClean="0"/>
              <a:t>eks</a:t>
            </a:r>
            <a:r>
              <a:rPr lang="da-DK" sz="1800" dirty="0"/>
              <a:t>. 6.16 </a:t>
            </a:r>
            <a:r>
              <a:rPr lang="da-DK" sz="1800" dirty="0" smtClean="0"/>
              <a:t>– popcorn   fortsat</a:t>
            </a:r>
            <a:endParaRPr lang="da-DK" sz="1800" dirty="0">
              <a:solidFill>
                <a:schemeClr val="tx1"/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79512" y="1052736"/>
            <a:ext cx="8640960" cy="5472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2200" dirty="0" smtClean="0"/>
              <a:t>Normalfordelingsplot af </a:t>
            </a:r>
            <a:r>
              <a:rPr lang="da-DK" sz="2200" dirty="0" err="1" smtClean="0"/>
              <a:t>residualerne</a:t>
            </a:r>
            <a:r>
              <a:rPr lang="da-DK" sz="2200" dirty="0" smtClean="0"/>
              <a:t>:</a:t>
            </a:r>
            <a:br>
              <a:rPr lang="da-DK" sz="2200" dirty="0" smtClean="0"/>
            </a:br>
            <a:r>
              <a:rPr lang="da-DK" sz="2200" dirty="0" smtClean="0"/>
              <a:t/>
            </a:r>
            <a:br>
              <a:rPr lang="da-DK" sz="2200" dirty="0" smtClean="0"/>
            </a:br>
            <a:r>
              <a:rPr lang="da-DK" sz="2200" dirty="0" smtClean="0"/>
              <a:t/>
            </a:r>
            <a:br>
              <a:rPr lang="da-DK" sz="2200" dirty="0" smtClean="0"/>
            </a:br>
            <a:r>
              <a:rPr lang="da-DK" sz="2200" dirty="0" smtClean="0"/>
              <a:t/>
            </a:r>
            <a:br>
              <a:rPr lang="da-DK" sz="2200" dirty="0" smtClean="0"/>
            </a:br>
            <a:r>
              <a:rPr lang="da-DK" sz="2200" dirty="0" smtClean="0"/>
              <a:t/>
            </a:r>
            <a:br>
              <a:rPr lang="da-DK" sz="2200" dirty="0" smtClean="0"/>
            </a:br>
            <a:r>
              <a:rPr lang="da-DK" sz="2200" dirty="0" smtClean="0"/>
              <a:t/>
            </a:r>
            <a:br>
              <a:rPr lang="da-DK" sz="2200" dirty="0" smtClean="0"/>
            </a:br>
            <a:r>
              <a:rPr lang="da-DK" sz="2200" dirty="0" smtClean="0"/>
              <a:t/>
            </a:r>
            <a:br>
              <a:rPr lang="da-DK" sz="2200" dirty="0" smtClean="0"/>
            </a:br>
            <a:r>
              <a:rPr lang="da-DK" sz="2200" dirty="0" smtClean="0"/>
              <a:t/>
            </a:r>
            <a:br>
              <a:rPr lang="da-DK" sz="2200" dirty="0" smtClean="0"/>
            </a:br>
            <a:r>
              <a:rPr lang="da-DK" sz="2200" dirty="0" smtClean="0"/>
              <a:t/>
            </a:r>
            <a:br>
              <a:rPr lang="da-DK" sz="2200" dirty="0" smtClean="0"/>
            </a:br>
            <a:r>
              <a:rPr lang="da-DK" sz="2200" dirty="0" smtClean="0"/>
              <a:t/>
            </a:r>
            <a:br>
              <a:rPr lang="da-DK" sz="2200" dirty="0" smtClean="0"/>
            </a:br>
            <a:r>
              <a:rPr lang="da-DK" sz="2200" dirty="0" smtClean="0"/>
              <a:t/>
            </a:r>
            <a:br>
              <a:rPr lang="da-DK" sz="2200" dirty="0" smtClean="0"/>
            </a:br>
            <a:endParaRPr lang="da-DK" sz="2200" dirty="0" smtClean="0"/>
          </a:p>
          <a:p>
            <a:pPr marL="0" indent="0">
              <a:buNone/>
            </a:pPr>
            <a:r>
              <a:rPr lang="da-DK" sz="2200" dirty="0" smtClean="0"/>
              <a:t>Bogen mener, at plottet viser resultaterne for S-formet, ikke en ret linje. Det kan tyde på, at responsen bør transformeres.</a:t>
            </a:r>
            <a:endParaRPr lang="da-DK" sz="2200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695" y="1906910"/>
            <a:ext cx="4324537" cy="3178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25152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</p:spTree>
    <p:extLst>
      <p:ext uri="{BB962C8B-B14F-4D97-AF65-F5344CB8AC3E}">
        <p14:creationId xmlns:p14="http://schemas.microsoft.com/office/powerpoint/2010/main" val="3139795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13</a:t>
            </a:fld>
            <a:endParaRPr lang="da-DK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5496" y="58614"/>
            <a:ext cx="9108504" cy="706090"/>
          </a:xfrm>
        </p:spPr>
        <p:txBody>
          <a:bodyPr>
            <a:normAutofit/>
          </a:bodyPr>
          <a:lstStyle/>
          <a:p>
            <a:pPr algn="l"/>
            <a:r>
              <a:rPr lang="da-DK" sz="3200" dirty="0" err="1"/>
              <a:t>Residualplots</a:t>
            </a:r>
            <a:r>
              <a:rPr lang="da-DK" sz="3200" dirty="0"/>
              <a:t> (</a:t>
            </a:r>
            <a:r>
              <a:rPr lang="da-DK" sz="3200" dirty="0" err="1"/>
              <a:t>studentiserede</a:t>
            </a:r>
            <a:r>
              <a:rPr lang="da-DK" sz="3200" dirty="0"/>
              <a:t>)</a:t>
            </a:r>
            <a:r>
              <a:rPr lang="da-DK" sz="3200" dirty="0" smtClean="0"/>
              <a:t>        </a:t>
            </a:r>
            <a:r>
              <a:rPr lang="da-DK" sz="1800" dirty="0" smtClean="0"/>
              <a:t>eks</a:t>
            </a:r>
            <a:r>
              <a:rPr lang="da-DK" sz="1800" dirty="0"/>
              <a:t>. 6.16 - popcorn fortsat</a:t>
            </a:r>
            <a:endParaRPr lang="da-DK" sz="1800" dirty="0">
              <a:solidFill>
                <a:schemeClr val="tx1"/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77" y="836712"/>
            <a:ext cx="3384376" cy="2707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719" y="873986"/>
            <a:ext cx="3939761" cy="262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83" y="3717032"/>
            <a:ext cx="4035217" cy="2664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4111" y="3749555"/>
            <a:ext cx="3818270" cy="2629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Lige forbindelse 2"/>
          <p:cNvCxnSpPr/>
          <p:nvPr/>
        </p:nvCxnSpPr>
        <p:spPr>
          <a:xfrm>
            <a:off x="827584" y="2252633"/>
            <a:ext cx="2808312" cy="0"/>
          </a:xfrm>
          <a:prstGeom prst="line">
            <a:avLst/>
          </a:prstGeom>
          <a:ln w="15875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Lige forbindelse 13"/>
          <p:cNvCxnSpPr/>
          <p:nvPr/>
        </p:nvCxnSpPr>
        <p:spPr>
          <a:xfrm>
            <a:off x="5148064" y="2261869"/>
            <a:ext cx="3586410" cy="0"/>
          </a:xfrm>
          <a:prstGeom prst="line">
            <a:avLst/>
          </a:prstGeom>
          <a:ln w="15875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forbindelse 15"/>
          <p:cNvCxnSpPr/>
          <p:nvPr/>
        </p:nvCxnSpPr>
        <p:spPr>
          <a:xfrm>
            <a:off x="5165971" y="5108638"/>
            <a:ext cx="3586410" cy="0"/>
          </a:xfrm>
          <a:prstGeom prst="line">
            <a:avLst/>
          </a:prstGeom>
          <a:ln w="15875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Lige forbindelse 16"/>
          <p:cNvCxnSpPr/>
          <p:nvPr/>
        </p:nvCxnSpPr>
        <p:spPr>
          <a:xfrm>
            <a:off x="845491" y="5116840"/>
            <a:ext cx="3586410" cy="0"/>
          </a:xfrm>
          <a:prstGeom prst="line">
            <a:avLst/>
          </a:prstGeom>
          <a:ln w="15875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25152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</p:spTree>
    <p:extLst>
      <p:ext uri="{BB962C8B-B14F-4D97-AF65-F5344CB8AC3E}">
        <p14:creationId xmlns:p14="http://schemas.microsoft.com/office/powerpoint/2010/main" val="1264719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14</a:t>
            </a:fld>
            <a:endParaRPr lang="da-DK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71132" y="58614"/>
            <a:ext cx="8424936" cy="706090"/>
          </a:xfrm>
        </p:spPr>
        <p:txBody>
          <a:bodyPr>
            <a:normAutofit/>
          </a:bodyPr>
          <a:lstStyle/>
          <a:p>
            <a:r>
              <a:rPr lang="da-DK" sz="3200" dirty="0" smtClean="0"/>
              <a:t>Time </a:t>
            </a:r>
            <a:r>
              <a:rPr lang="da-DK" sz="3200" dirty="0"/>
              <a:t>plot</a:t>
            </a:r>
            <a:r>
              <a:rPr lang="da-DK" sz="3200" dirty="0" smtClean="0"/>
              <a:t>     -      eks</a:t>
            </a:r>
            <a:r>
              <a:rPr lang="da-DK" sz="3200" dirty="0"/>
              <a:t>. 6.16 </a:t>
            </a:r>
            <a:r>
              <a:rPr lang="da-DK" sz="3200" dirty="0" smtClean="0"/>
              <a:t>– popcorn   </a:t>
            </a:r>
            <a:r>
              <a:rPr lang="da-DK" sz="1400" dirty="0"/>
              <a:t>fortsat</a:t>
            </a:r>
            <a:endParaRPr lang="da-DK" sz="3200" dirty="0">
              <a:solidFill>
                <a:schemeClr val="tx1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820216"/>
            <a:ext cx="4337556" cy="3487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Lige forbindelse 7"/>
          <p:cNvCxnSpPr/>
          <p:nvPr/>
        </p:nvCxnSpPr>
        <p:spPr>
          <a:xfrm>
            <a:off x="2699792" y="3536072"/>
            <a:ext cx="3586410" cy="0"/>
          </a:xfrm>
          <a:prstGeom prst="line">
            <a:avLst/>
          </a:prstGeom>
          <a:ln w="15875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25152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</p:spTree>
    <p:extLst>
      <p:ext uri="{BB962C8B-B14F-4D97-AF65-F5344CB8AC3E}">
        <p14:creationId xmlns:p14="http://schemas.microsoft.com/office/powerpoint/2010/main" val="186361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215" y="5229200"/>
            <a:ext cx="962025" cy="3143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15</a:t>
            </a:fld>
            <a:endParaRPr lang="da-DK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71132" y="58614"/>
            <a:ext cx="8424936" cy="706090"/>
          </a:xfrm>
        </p:spPr>
        <p:txBody>
          <a:bodyPr>
            <a:normAutofit/>
          </a:bodyPr>
          <a:lstStyle/>
          <a:p>
            <a:r>
              <a:rPr lang="da-DK" sz="3200" dirty="0"/>
              <a:t>Transformation</a:t>
            </a:r>
            <a:endParaRPr lang="da-DK" sz="3200" dirty="0">
              <a:solidFill>
                <a:schemeClr val="tx1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79512" y="836712"/>
            <a:ext cx="8784976" cy="54726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a-DK" sz="2200" dirty="0" smtClean="0"/>
              <a:t>Man kan transformere responsvariablen for at:</a:t>
            </a:r>
          </a:p>
          <a:p>
            <a:pPr marL="814388" lvl="1" indent="-457200">
              <a:buFont typeface="+mj-lt"/>
              <a:buAutoNum type="arabicPeriod"/>
            </a:pPr>
            <a:r>
              <a:rPr lang="da-DK" sz="2200" dirty="0" smtClean="0"/>
              <a:t>korrigere problemer med modelantagelserne, f.eks. om konstant varians eller ‘pæn fordeling’ for residualerne</a:t>
            </a:r>
          </a:p>
          <a:p>
            <a:pPr marL="814388" lvl="1" indent="-457200">
              <a:buFont typeface="+mj-lt"/>
              <a:buAutoNum type="arabicPeriod"/>
            </a:pPr>
            <a:r>
              <a:rPr lang="da-DK" sz="2200" dirty="0" smtClean="0"/>
              <a:t>tilpasse modellen til kendt teori, f.eks. fysisk, kemiske årsagssammenhænge</a:t>
            </a:r>
          </a:p>
          <a:p>
            <a:pPr marL="0" indent="0">
              <a:buNone/>
            </a:pPr>
            <a:endParaRPr lang="da-DK" sz="800" dirty="0" smtClean="0"/>
          </a:p>
          <a:p>
            <a:pPr marL="0" indent="0">
              <a:buNone/>
            </a:pPr>
            <a:r>
              <a:rPr lang="da-DK" sz="2200" dirty="0" smtClean="0"/>
              <a:t>Typiske transformationer er:</a:t>
            </a:r>
          </a:p>
          <a:p>
            <a:pPr marL="814388" lvl="1" indent="-457200">
              <a:buFont typeface="Arial" panose="020B0604020202020204" pitchFamily="34" charset="0"/>
              <a:buChar char="•"/>
            </a:pPr>
            <a:r>
              <a:rPr lang="da-DK" sz="2200" dirty="0" smtClean="0"/>
              <a:t>Kvadratrod (bruges ofte til tælle-data)</a:t>
            </a:r>
          </a:p>
          <a:p>
            <a:pPr marL="814388" lvl="1" indent="-457200">
              <a:buFont typeface="Arial" panose="020B0604020202020204" pitchFamily="34" charset="0"/>
              <a:buChar char="•"/>
            </a:pPr>
            <a:r>
              <a:rPr lang="da-DK" sz="2200" dirty="0" smtClean="0"/>
              <a:t>Logaritme (bruges ofte til ventetids-data)</a:t>
            </a:r>
          </a:p>
          <a:p>
            <a:pPr marL="0" indent="0">
              <a:buNone/>
            </a:pPr>
            <a:endParaRPr lang="da-DK" sz="2200" dirty="0" smtClean="0"/>
          </a:p>
          <a:p>
            <a:pPr marL="0" indent="0">
              <a:buNone/>
            </a:pPr>
            <a:r>
              <a:rPr lang="da-DK" sz="2200" dirty="0" smtClean="0"/>
              <a:t>Ud over responsvariablen kan man også transformere </a:t>
            </a:r>
            <a:r>
              <a:rPr lang="da-DK" sz="2200" dirty="0" err="1" smtClean="0"/>
              <a:t>regressorvariable</a:t>
            </a:r>
            <a:endParaRPr lang="da-DK" sz="2200" dirty="0" smtClean="0"/>
          </a:p>
          <a:p>
            <a:pPr marL="814388" lvl="1" indent="-457200"/>
            <a:endParaRPr lang="da-DK" sz="2200" dirty="0"/>
          </a:p>
          <a:p>
            <a:pPr marL="0" indent="0">
              <a:buNone/>
            </a:pPr>
            <a:r>
              <a:rPr lang="da-DK" sz="2200" dirty="0" smtClean="0"/>
              <a:t>Vi vil bruge transformation                                                                         med kvadratrod til popcorn-eksemplet (eks.6.16               ) af årsag 1 og                                     med logaritme til damptryks-eksemplet (eks.6.12             ) af årsag 2</a:t>
            </a:r>
            <a:endParaRPr lang="da-DK" sz="2200" dirty="0"/>
          </a:p>
        </p:txBody>
      </p:sp>
      <p:pic>
        <p:nvPicPr>
          <p:cNvPr id="8" name="Billed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8740" y="5579014"/>
            <a:ext cx="923925" cy="276225"/>
          </a:xfrm>
          <a:prstGeom prst="rect">
            <a:avLst/>
          </a:prstGeom>
        </p:spPr>
      </p:pic>
      <p:sp>
        <p:nvSpPr>
          <p:cNvPr id="9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25152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</p:spTree>
    <p:extLst>
      <p:ext uri="{BB962C8B-B14F-4D97-AF65-F5344CB8AC3E}">
        <p14:creationId xmlns:p14="http://schemas.microsoft.com/office/powerpoint/2010/main" val="114536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16</a:t>
            </a:fld>
            <a:endParaRPr lang="da-DK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71132" y="58614"/>
            <a:ext cx="8424936" cy="706090"/>
          </a:xfrm>
        </p:spPr>
        <p:txBody>
          <a:bodyPr>
            <a:normAutofit/>
          </a:bodyPr>
          <a:lstStyle/>
          <a:p>
            <a:r>
              <a:rPr lang="da-DK" sz="3200" i="1" dirty="0"/>
              <a:t>y</a:t>
            </a:r>
            <a:r>
              <a:rPr lang="da-DK" sz="3200" dirty="0"/>
              <a:t> transformeret</a:t>
            </a:r>
            <a:r>
              <a:rPr lang="da-DK" sz="3200" dirty="0" smtClean="0"/>
              <a:t>    </a:t>
            </a:r>
            <a:r>
              <a:rPr lang="da-DK" sz="1600" dirty="0"/>
              <a:t>eks. 6.16 - popcorn fortsat</a:t>
            </a:r>
            <a:endParaRPr lang="da-DK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764704"/>
                <a:ext cx="8424936" cy="576064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a-DK" sz="2200" dirty="0" smtClean="0"/>
                  <a:t>Variansanalyse som før, men med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da-DK" sz="22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a-DK" sz="2200" b="0" i="1" smtClean="0">
                            <a:latin typeface="Cambria Math"/>
                          </a:rPr>
                          <m:t>𝑦</m:t>
                        </m:r>
                      </m:e>
                    </m:rad>
                  </m:oMath>
                </a14:m>
                <a:endParaRPr lang="da-DK" sz="2200" dirty="0"/>
              </a:p>
            </p:txBody>
          </p:sp>
        </mc:Choice>
        <mc:Fallback xmlns="">
          <p:sp>
            <p:nvSpPr>
              <p:cNvPr id="1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764704"/>
                <a:ext cx="8424936" cy="5760640"/>
              </a:xfrm>
              <a:blipFill>
                <a:blip r:embed="rId3"/>
                <a:stretch>
                  <a:fillRect l="-941" t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077" y="1268760"/>
            <a:ext cx="6010275" cy="5314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25152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</p:spTree>
    <p:extLst>
      <p:ext uri="{BB962C8B-B14F-4D97-AF65-F5344CB8AC3E}">
        <p14:creationId xmlns:p14="http://schemas.microsoft.com/office/powerpoint/2010/main" val="2820662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17</a:t>
            </a:fld>
            <a:endParaRPr lang="da-DK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71132" y="58614"/>
            <a:ext cx="8424936" cy="706090"/>
          </a:xfrm>
        </p:spPr>
        <p:txBody>
          <a:bodyPr>
            <a:normAutofit/>
          </a:bodyPr>
          <a:lstStyle/>
          <a:p>
            <a:r>
              <a:rPr lang="da-DK" sz="3200" dirty="0" smtClean="0"/>
              <a:t>Normal </a:t>
            </a:r>
            <a:r>
              <a:rPr lang="da-DK" sz="3200" dirty="0"/>
              <a:t>vs. transformation</a:t>
            </a:r>
            <a:r>
              <a:rPr lang="da-DK" sz="3200" dirty="0" smtClean="0"/>
              <a:t>    </a:t>
            </a:r>
            <a:r>
              <a:rPr lang="da-DK" sz="1600" dirty="0"/>
              <a:t>eks. 6.16 - popcorn fortsat</a:t>
            </a:r>
            <a:endParaRPr lang="da-DK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 txBox="1">
                <a:spLocks/>
              </p:cNvSpPr>
              <p:nvPr/>
            </p:nvSpPr>
            <p:spPr bwMode="auto">
              <a:xfrm>
                <a:off x="457200" y="764704"/>
                <a:ext cx="4040188" cy="6397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18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8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2200" b="1" i="1" smtClean="0"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da-DK" sz="2200" dirty="0"/>
              </a:p>
            </p:txBody>
          </p:sp>
        </mc:Choice>
        <mc:Fallback xmlns="">
          <p:sp>
            <p:nvSpPr>
              <p:cNvPr id="6" name="Text Placeholder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764704"/>
                <a:ext cx="4040188" cy="6397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6"/>
          <p:cNvSpPr>
            <a:spLocks noGrp="1"/>
          </p:cNvSpPr>
          <p:nvPr>
            <p:ph sz="half" idx="4294967295"/>
          </p:nvPr>
        </p:nvSpPr>
        <p:spPr>
          <a:xfrm>
            <a:off x="457200" y="1556792"/>
            <a:ext cx="8219256" cy="4896544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sz="900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da-DK" sz="2200" dirty="0" smtClean="0"/>
              <a:t>Vi kan ikke direkte sammenligne statistikkerne, f.eks. </a:t>
            </a:r>
            <a:r>
              <a:rPr lang="da-DK" sz="2200" i="1" dirty="0" smtClean="0"/>
              <a:t>R</a:t>
            </a:r>
            <a:r>
              <a:rPr lang="da-DK" sz="2200" baseline="30000" dirty="0" smtClean="0"/>
              <a:t>2</a:t>
            </a:r>
            <a:r>
              <a:rPr lang="da-DK" sz="2200" dirty="0" smtClean="0"/>
              <a:t>, </a:t>
            </a:r>
            <a:br>
              <a:rPr lang="da-DK" sz="2200" dirty="0" smtClean="0"/>
            </a:br>
            <a:r>
              <a:rPr lang="da-DK" sz="2200" dirty="0" smtClean="0"/>
              <a:t>for metrikken er ændret ved transformationen</a:t>
            </a:r>
            <a:endParaRPr lang="da-DK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Placeholder 7"/>
              <p:cNvSpPr txBox="1">
                <a:spLocks/>
              </p:cNvSpPr>
              <p:nvPr/>
            </p:nvSpPr>
            <p:spPr>
              <a:xfrm>
                <a:off x="4645025" y="764704"/>
                <a:ext cx="4041775" cy="639762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32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da-DK" sz="22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da-DK" sz="2200" b="1" i="1" smtClean="0">
                              <a:latin typeface="Cambria Math"/>
                            </a:rPr>
                            <m:t>𝒚</m:t>
                          </m:r>
                        </m:e>
                      </m:rad>
                    </m:oMath>
                  </m:oMathPara>
                </a14:m>
                <a:endParaRPr lang="da-DK" sz="2200" dirty="0"/>
              </a:p>
            </p:txBody>
          </p:sp>
        </mc:Choice>
        <mc:Fallback xmlns="">
          <p:sp>
            <p:nvSpPr>
              <p:cNvPr id="9" name="Text Placeholder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5025" y="764704"/>
                <a:ext cx="4041775" cy="6397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7" y="1400271"/>
            <a:ext cx="4315041" cy="40449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99683"/>
            <a:ext cx="3960440" cy="40455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2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25152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</p:spTree>
    <p:extLst>
      <p:ext uri="{BB962C8B-B14F-4D97-AF65-F5344CB8AC3E}">
        <p14:creationId xmlns:p14="http://schemas.microsoft.com/office/powerpoint/2010/main" val="1550707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18</a:t>
            </a:fld>
            <a:endParaRPr lang="da-DK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71132" y="58614"/>
            <a:ext cx="8424936" cy="706090"/>
          </a:xfrm>
        </p:spPr>
        <p:txBody>
          <a:bodyPr>
            <a:normAutofit/>
          </a:bodyPr>
          <a:lstStyle/>
          <a:p>
            <a:r>
              <a:rPr lang="da-DK" sz="3200" i="1" dirty="0"/>
              <a:t>y</a:t>
            </a:r>
            <a:r>
              <a:rPr lang="da-DK" sz="3200" dirty="0"/>
              <a:t> transformeret</a:t>
            </a:r>
            <a:r>
              <a:rPr lang="da-DK" sz="3200" dirty="0" smtClean="0"/>
              <a:t>    </a:t>
            </a:r>
            <a:r>
              <a:rPr lang="da-DK" sz="1600" dirty="0"/>
              <a:t>eks. 6.16 - popcorn fortsat</a:t>
            </a:r>
            <a:endParaRPr lang="da-DK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764704"/>
                <a:ext cx="8424936" cy="547260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a-DK" sz="2200" dirty="0" smtClean="0"/>
                  <a:t>Alle led med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a-DK" sz="22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da-DK" sz="2200" dirty="0" smtClean="0"/>
                  <a:t> fjernes i modellen, da de ikke er signifikante</a:t>
                </a:r>
                <a:endParaRPr lang="da-DK" sz="2200" dirty="0"/>
              </a:p>
            </p:txBody>
          </p:sp>
        </mc:Choice>
        <mc:Fallback xmlns=""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764704"/>
                <a:ext cx="8424936" cy="5472608"/>
              </a:xfrm>
              <a:blipFill>
                <a:blip r:embed="rId3"/>
                <a:stretch>
                  <a:fillRect l="-941" t="-6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340768"/>
            <a:ext cx="6043927" cy="51125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25152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</p:spTree>
    <p:extLst>
      <p:ext uri="{BB962C8B-B14F-4D97-AF65-F5344CB8AC3E}">
        <p14:creationId xmlns:p14="http://schemas.microsoft.com/office/powerpoint/2010/main" val="2315079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19</a:t>
            </a:fld>
            <a:endParaRPr lang="da-DK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71132" y="58614"/>
            <a:ext cx="8424936" cy="706090"/>
          </a:xfrm>
        </p:spPr>
        <p:txBody>
          <a:bodyPr>
            <a:normAutofit/>
          </a:bodyPr>
          <a:lstStyle/>
          <a:p>
            <a:r>
              <a:rPr lang="da-DK" sz="3200" dirty="0" smtClean="0"/>
              <a:t>Normal </a:t>
            </a:r>
            <a:r>
              <a:rPr lang="da-DK" sz="3200" dirty="0"/>
              <a:t>vs. transformation</a:t>
            </a:r>
            <a:r>
              <a:rPr lang="da-DK" sz="3200" dirty="0" smtClean="0"/>
              <a:t>    </a:t>
            </a:r>
            <a:r>
              <a:rPr lang="da-DK" sz="1600" dirty="0"/>
              <a:t>eks. 6.16 - popcorn fortsat</a:t>
            </a:r>
            <a:endParaRPr lang="da-DK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 txBox="1">
                <a:spLocks/>
              </p:cNvSpPr>
              <p:nvPr/>
            </p:nvSpPr>
            <p:spPr bwMode="auto">
              <a:xfrm>
                <a:off x="457200" y="764704"/>
                <a:ext cx="4040188" cy="6397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18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8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2200" b="1" i="1" smtClean="0"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da-DK" sz="2200" dirty="0"/>
              </a:p>
            </p:txBody>
          </p:sp>
        </mc:Choice>
        <mc:Fallback xmlns="">
          <p:sp>
            <p:nvSpPr>
              <p:cNvPr id="6" name="Text Placeholder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764704"/>
                <a:ext cx="4040188" cy="6397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Placeholder 7"/>
              <p:cNvSpPr txBox="1">
                <a:spLocks/>
              </p:cNvSpPr>
              <p:nvPr/>
            </p:nvSpPr>
            <p:spPr>
              <a:xfrm>
                <a:off x="4645025" y="764704"/>
                <a:ext cx="4041775" cy="639762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32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da-DK" sz="22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da-DK" sz="2200" b="1" i="1" smtClean="0">
                              <a:latin typeface="Cambria Math"/>
                            </a:rPr>
                            <m:t>𝒚</m:t>
                          </m:r>
                        </m:e>
                      </m:rad>
                    </m:oMath>
                  </m:oMathPara>
                </a14:m>
                <a:endParaRPr lang="da-DK" sz="2200" dirty="0"/>
              </a:p>
            </p:txBody>
          </p:sp>
        </mc:Choice>
        <mc:Fallback xmlns="">
          <p:sp>
            <p:nvSpPr>
              <p:cNvPr id="9" name="Text Placeholder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5025" y="764704"/>
                <a:ext cx="4041775" cy="6397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589" y="1412776"/>
            <a:ext cx="2581275" cy="2019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01" y="3934808"/>
            <a:ext cx="2381250" cy="2181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452834"/>
            <a:ext cx="2924175" cy="199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043" y="4010101"/>
            <a:ext cx="2362200" cy="2190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25152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</p:spTree>
    <p:extLst>
      <p:ext uri="{BB962C8B-B14F-4D97-AF65-F5344CB8AC3E}">
        <p14:creationId xmlns:p14="http://schemas.microsoft.com/office/powerpoint/2010/main" val="3742093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904" y="44624"/>
            <a:ext cx="8424936" cy="922114"/>
          </a:xfrm>
        </p:spPr>
        <p:txBody>
          <a:bodyPr>
            <a:normAutofit/>
          </a:bodyPr>
          <a:lstStyle/>
          <a:p>
            <a:r>
              <a:rPr lang="da-DK" sz="3200" dirty="0"/>
              <a:t>Igen (fra L11): Parametre og </a:t>
            </a:r>
            <a:r>
              <a:rPr lang="da-DK" sz="3200" dirty="0" err="1"/>
              <a:t>estimatorer</a:t>
            </a:r>
            <a:endParaRPr lang="da-DK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2</a:t>
            </a:fld>
            <a:endParaRPr lang="da-DK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 bwMode="auto">
          <a:xfrm>
            <a:off x="457200" y="1196752"/>
            <a:ext cx="4040188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b="1" dirty="0" smtClean="0">
                <a:solidFill>
                  <a:schemeClr val="accent1">
                    <a:lumMod val="75000"/>
                  </a:schemeClr>
                </a:solidFill>
              </a:rPr>
              <a:t>Population</a:t>
            </a:r>
            <a:endParaRPr lang="da-DK" b="1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5"/>
              <p:cNvSpPr>
                <a:spLocks noGrp="1"/>
              </p:cNvSpPr>
              <p:nvPr>
                <p:ph sz="half" idx="4294967295"/>
              </p:nvPr>
            </p:nvSpPr>
            <p:spPr>
              <a:xfrm>
                <a:off x="457200" y="1836514"/>
                <a:ext cx="4040188" cy="2622277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da-DK" sz="2000" dirty="0" smtClean="0"/>
                  <a:t>En </a:t>
                </a:r>
                <a:r>
                  <a:rPr lang="da-DK" sz="2000" b="1" dirty="0" smtClean="0">
                    <a:solidFill>
                      <a:schemeClr val="tx2"/>
                    </a:solidFill>
                  </a:rPr>
                  <a:t>parameter</a:t>
                </a:r>
                <a:r>
                  <a:rPr lang="da-DK" sz="2000" dirty="0" smtClean="0"/>
                  <a:t> er en kvantitativ størrelse, der beskriver en egenskab ved populationen</a:t>
                </a:r>
                <a:br>
                  <a:rPr lang="da-DK" sz="2000" dirty="0" smtClean="0"/>
                </a:br>
                <a:endParaRPr lang="da-DK" sz="2000" dirty="0" smtClean="0"/>
              </a:p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da-DK" sz="2000" dirty="0" smtClean="0"/>
                  <a:t>F.eks. </a:t>
                </a:r>
                <a:br>
                  <a:rPr lang="da-DK" sz="2000" dirty="0" smtClean="0"/>
                </a:br>
                <a:r>
                  <a:rPr lang="da-DK" sz="2000" dirty="0" smtClean="0"/>
                  <a:t>Populations-middelværdi: 	</a:t>
                </a:r>
                <a14:m>
                  <m:oMath xmlns:m="http://schemas.openxmlformats.org/officeDocument/2006/math">
                    <m:r>
                      <a:rPr lang="da-DK" sz="2000" i="1" smtClean="0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da-DK" sz="2000" dirty="0" smtClean="0"/>
                  <a:t>  </a:t>
                </a:r>
                <a:br>
                  <a:rPr lang="da-DK" sz="2000" dirty="0" smtClean="0"/>
                </a:br>
                <a:r>
                  <a:rPr lang="da-DK" sz="2000" dirty="0" smtClean="0"/>
                  <a:t>Populations-standardafvigelse: 	</a:t>
                </a:r>
                <a14:m>
                  <m:oMath xmlns:m="http://schemas.openxmlformats.org/officeDocument/2006/math">
                    <m:r>
                      <a:rPr lang="da-DK" sz="2000" i="1" smtClean="0">
                        <a:latin typeface="Cambria Math"/>
                        <a:ea typeface="Cambria Math"/>
                      </a:rPr>
                      <m:t>𝜎</m:t>
                    </m:r>
                  </m:oMath>
                </a14:m>
                <a:r>
                  <a:rPr lang="da-DK" sz="2000" dirty="0" smtClean="0"/>
                  <a:t> </a:t>
                </a:r>
                <a:br>
                  <a:rPr lang="da-DK" sz="2000" dirty="0" smtClean="0"/>
                </a:br>
                <a:r>
                  <a:rPr lang="da-DK" sz="2000" dirty="0" smtClean="0"/>
                  <a:t>Generel parameter (‘</a:t>
                </a:r>
                <a:r>
                  <a:rPr lang="da-DK" sz="2000" dirty="0" err="1" smtClean="0"/>
                  <a:t>theta</a:t>
                </a:r>
                <a:r>
                  <a:rPr lang="da-DK" sz="2000" dirty="0" smtClean="0"/>
                  <a:t>’):	</a:t>
                </a:r>
                <a14:m>
                  <m:oMath xmlns:m="http://schemas.openxmlformats.org/officeDocument/2006/math">
                    <m:r>
                      <a:rPr lang="da-DK" sz="2000" i="1" smtClean="0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endParaRPr lang="da-DK" sz="2000" dirty="0" smtClean="0"/>
              </a:p>
            </p:txBody>
          </p:sp>
        </mc:Choice>
        <mc:Fallback xmlns="">
          <p:sp>
            <p:nvSpPr>
              <p:cNvPr id="7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4294967295"/>
              </p:nvPr>
            </p:nvSpPr>
            <p:spPr>
              <a:xfrm>
                <a:off x="457200" y="1836514"/>
                <a:ext cx="4040188" cy="2622277"/>
              </a:xfrm>
              <a:prstGeom prst="rect">
                <a:avLst/>
              </a:prstGeom>
              <a:blipFill>
                <a:blip r:embed="rId3"/>
                <a:stretch>
                  <a:fillRect l="-1357" t="-1163" b="-30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Placeholder 6"/>
          <p:cNvSpPr txBox="1">
            <a:spLocks/>
          </p:cNvSpPr>
          <p:nvPr/>
        </p:nvSpPr>
        <p:spPr>
          <a:xfrm>
            <a:off x="4645025" y="1196752"/>
            <a:ext cx="4041775" cy="639762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2800" b="1" dirty="0" smtClean="0">
                <a:solidFill>
                  <a:schemeClr val="accent1">
                    <a:lumMod val="75000"/>
                  </a:schemeClr>
                </a:solidFill>
              </a:rPr>
              <a:t>Stikprøve </a:t>
            </a:r>
            <a:endParaRPr lang="da-DK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7"/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4572001" y="1836514"/>
                <a:ext cx="4464496" cy="2622277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da-DK" sz="2000" dirty="0" smtClean="0"/>
                  <a:t>En </a:t>
                </a:r>
                <a:r>
                  <a:rPr lang="da-DK" sz="2000" b="1" dirty="0" smtClean="0">
                    <a:solidFill>
                      <a:schemeClr val="tx2"/>
                    </a:solidFill>
                  </a:rPr>
                  <a:t>statistik</a:t>
                </a:r>
                <a:r>
                  <a:rPr lang="da-DK" sz="2000" dirty="0" smtClean="0"/>
                  <a:t> er en kvantitativ størrelse, som er beregnet fra en stikprøve, der beskriver en egenskab ved stikprøven</a:t>
                </a:r>
                <a:br>
                  <a:rPr lang="da-DK" sz="2000" dirty="0" smtClean="0"/>
                </a:br>
                <a:endParaRPr lang="da-DK" sz="2000" dirty="0" smtClean="0"/>
              </a:p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da-DK" sz="2000" dirty="0" smtClean="0"/>
                  <a:t>F.eks.</a:t>
                </a:r>
                <a:br>
                  <a:rPr lang="da-DK" sz="2000" dirty="0" smtClean="0"/>
                </a:br>
                <a:r>
                  <a:rPr lang="da-DK" sz="2000" dirty="0" smtClean="0"/>
                  <a:t>Stikprøve-middelværdi: 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a-DK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000" b="0" i="1" smtClean="0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da-DK" sz="2000" dirty="0" smtClean="0"/>
                  <a:t> </a:t>
                </a:r>
                <a:br>
                  <a:rPr lang="da-DK" sz="2000" dirty="0" smtClean="0"/>
                </a:br>
                <a:r>
                  <a:rPr lang="da-DK" sz="2000" dirty="0"/>
                  <a:t>Stikprøve-standardafvigelse: </a:t>
                </a:r>
                <a:r>
                  <a:rPr lang="da-DK" sz="2000" dirty="0" smtClean="0"/>
                  <a:t>	</a:t>
                </a:r>
                <a14:m>
                  <m:oMath xmlns:m="http://schemas.openxmlformats.org/officeDocument/2006/math">
                    <m:r>
                      <a:rPr lang="da-DK" sz="2000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da-DK" sz="2000" dirty="0" smtClean="0"/>
                  <a:t> </a:t>
                </a:r>
                <a:br>
                  <a:rPr lang="da-DK" sz="2000" dirty="0" smtClean="0"/>
                </a:br>
                <a:r>
                  <a:rPr lang="da-DK" sz="2000" dirty="0" smtClean="0"/>
                  <a:t>Generel statistik (‘</a:t>
                </a:r>
                <a:r>
                  <a:rPr lang="da-DK" sz="2000" dirty="0" err="1" smtClean="0"/>
                  <a:t>theta</a:t>
                </a:r>
                <a:r>
                  <a:rPr lang="da-DK" sz="2000" dirty="0" smtClean="0"/>
                  <a:t> hat’):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a-DK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000" i="1" smtClean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acc>
                  </m:oMath>
                </a14:m>
                <a:endParaRPr lang="da-DK" sz="2000" dirty="0"/>
              </a:p>
            </p:txBody>
          </p:sp>
        </mc:Choice>
        <mc:Fallback xmlns="">
          <p:sp>
            <p:nvSpPr>
              <p:cNvPr id="9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4572001" y="1836514"/>
                <a:ext cx="4464496" cy="2622277"/>
              </a:xfrm>
              <a:prstGeom prst="rect">
                <a:avLst/>
              </a:prstGeom>
              <a:blipFill>
                <a:blip r:embed="rId4"/>
                <a:stretch>
                  <a:fillRect l="-1230" t="-1163" r="-2322" b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7"/>
              <p:cNvSpPr txBox="1">
                <a:spLocks/>
              </p:cNvSpPr>
              <p:nvPr/>
            </p:nvSpPr>
            <p:spPr>
              <a:xfrm>
                <a:off x="179512" y="4869160"/>
                <a:ext cx="8856985" cy="14401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457200" indent="-45720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+mj-lt"/>
                  <a:buAutoNum type="arabicPeriod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45720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+mj-lt"/>
                  <a:buAutoNum type="arabicPeriod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57300" indent="-34290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+mj-lt"/>
                  <a:buAutoNum type="arabicPeriod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714500" indent="-34290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+mj-lt"/>
                  <a:buAutoNum type="arabicPeriod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171700" indent="-34290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+mj-lt"/>
                  <a:buAutoNum type="arabicPeriod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da-DK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 bruger de beregnede </a:t>
                </a:r>
                <a:r>
                  <a:rPr lang="da-DK" sz="2000" b="1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statistikker</a:t>
                </a:r>
                <a:r>
                  <a:rPr lang="da-DK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som </a:t>
                </a:r>
                <a:r>
                  <a:rPr lang="da-DK" sz="2000" b="1" dirty="0" err="1" smtClean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estimatorer</a:t>
                </a:r>
                <a:r>
                  <a:rPr lang="da-DK" sz="20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a-DK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populationens </a:t>
                </a:r>
                <a:r>
                  <a:rPr lang="da-DK" sz="2000" b="1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parametre</a:t>
                </a:r>
              </a:p>
              <a:p>
                <a:pPr marL="0" indent="0">
                  <a:buNone/>
                </a:pPr>
                <a:endParaRPr lang="da-DK" sz="800" b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da-DK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F.eks.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000" i="1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da-D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a-DK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som </a:t>
                </a:r>
                <a:r>
                  <a:rPr lang="da-DK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estimator</a:t>
                </a:r>
                <a:r>
                  <a:rPr lang="da-DK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da-DK" sz="2000" i="1">
                        <a:latin typeface="Cambria Math"/>
                        <a:ea typeface="Cambria Math"/>
                      </a:rPr>
                      <m:t>𝜇</m:t>
                    </m:r>
                    <m:r>
                      <a:rPr lang="da-DK" sz="2000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da-DK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og </a:t>
                </a:r>
                <a14:m>
                  <m:oMath xmlns:m="http://schemas.openxmlformats.org/officeDocument/2006/math">
                    <m:r>
                      <a:rPr lang="da-DK" sz="2000" i="1">
                        <a:latin typeface="Cambria Math"/>
                      </a:rPr>
                      <m:t>𝑠</m:t>
                    </m:r>
                  </m:oMath>
                </a14:m>
                <a:r>
                  <a:rPr lang="da-DK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som </a:t>
                </a:r>
                <a:r>
                  <a:rPr lang="da-DK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estimator</a:t>
                </a:r>
                <a:r>
                  <a:rPr lang="da-DK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da-DK" sz="2000" i="1">
                        <a:latin typeface="Cambria Math"/>
                        <a:ea typeface="Cambria Math"/>
                      </a:rPr>
                      <m:t>𝜎</m:t>
                    </m:r>
                  </m:oMath>
                </a14:m>
                <a:r>
                  <a:rPr lang="da-DK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da-DK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da-DK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Generelt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acc>
                  </m:oMath>
                </a14:m>
                <a:r>
                  <a:rPr lang="da-DK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som </a:t>
                </a:r>
                <a:r>
                  <a:rPr lang="da-DK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estimator</a:t>
                </a:r>
                <a:r>
                  <a:rPr lang="da-DK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da-DK" sz="2000" i="1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da-DK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da-DK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Content Placeholder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869160"/>
                <a:ext cx="8856985" cy="1440160"/>
              </a:xfrm>
              <a:prstGeom prst="rect">
                <a:avLst/>
              </a:prstGeom>
              <a:blipFill>
                <a:blip r:embed="rId5"/>
                <a:stretch>
                  <a:fillRect l="-688" t="-2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25152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</p:spTree>
    <p:extLst>
      <p:ext uri="{BB962C8B-B14F-4D97-AF65-F5344CB8AC3E}">
        <p14:creationId xmlns:p14="http://schemas.microsoft.com/office/powerpoint/2010/main" val="176599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20</a:t>
            </a:fld>
            <a:endParaRPr lang="da-DK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71132" y="58614"/>
            <a:ext cx="8424936" cy="706090"/>
          </a:xfrm>
        </p:spPr>
        <p:txBody>
          <a:bodyPr>
            <a:normAutofit/>
          </a:bodyPr>
          <a:lstStyle/>
          <a:p>
            <a:r>
              <a:rPr lang="da-DK" sz="3200" dirty="0" smtClean="0"/>
              <a:t>Normal </a:t>
            </a:r>
            <a:r>
              <a:rPr lang="da-DK" sz="3200" dirty="0"/>
              <a:t>vs. transformation</a:t>
            </a:r>
            <a:r>
              <a:rPr lang="da-DK" sz="3200" dirty="0" smtClean="0"/>
              <a:t>    </a:t>
            </a:r>
            <a:r>
              <a:rPr lang="da-DK" sz="1600" dirty="0"/>
              <a:t>eks. 6.16 - popcorn fortsat</a:t>
            </a:r>
            <a:endParaRPr lang="da-DK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 txBox="1">
                <a:spLocks/>
              </p:cNvSpPr>
              <p:nvPr/>
            </p:nvSpPr>
            <p:spPr bwMode="auto">
              <a:xfrm>
                <a:off x="457200" y="764704"/>
                <a:ext cx="4040188" cy="6397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18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8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2200" b="1" i="1" smtClean="0"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da-DK" sz="2200" dirty="0"/>
              </a:p>
            </p:txBody>
          </p:sp>
        </mc:Choice>
        <mc:Fallback xmlns="">
          <p:sp>
            <p:nvSpPr>
              <p:cNvPr id="6" name="Text Placeholder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764704"/>
                <a:ext cx="4040188" cy="6397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Placeholder 7"/>
              <p:cNvSpPr txBox="1">
                <a:spLocks/>
              </p:cNvSpPr>
              <p:nvPr/>
            </p:nvSpPr>
            <p:spPr>
              <a:xfrm>
                <a:off x="4645025" y="764704"/>
                <a:ext cx="4041775" cy="639762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32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da-DK" sz="22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da-DK" sz="2200" b="1" i="1" smtClean="0">
                              <a:latin typeface="Cambria Math"/>
                            </a:rPr>
                            <m:t>𝒚</m:t>
                          </m:r>
                        </m:e>
                      </m:rad>
                    </m:oMath>
                  </m:oMathPara>
                </a14:m>
                <a:endParaRPr lang="da-DK" sz="2200" dirty="0"/>
              </a:p>
            </p:txBody>
          </p:sp>
        </mc:Choice>
        <mc:Fallback xmlns="">
          <p:sp>
            <p:nvSpPr>
              <p:cNvPr id="9" name="Text Placeholder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5025" y="764704"/>
                <a:ext cx="4041775" cy="6397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66950"/>
            <a:ext cx="3638690" cy="2674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292" y="2262188"/>
            <a:ext cx="3542814" cy="2678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25152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</p:spTree>
    <p:extLst>
      <p:ext uri="{BB962C8B-B14F-4D97-AF65-F5344CB8AC3E}">
        <p14:creationId xmlns:p14="http://schemas.microsoft.com/office/powerpoint/2010/main" val="65989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65515"/>
            <a:ext cx="3384376" cy="2707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765079"/>
            <a:ext cx="3939761" cy="262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083" y="692696"/>
            <a:ext cx="3733800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475" y="3573016"/>
            <a:ext cx="4333875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21</a:t>
            </a:fld>
            <a:endParaRPr lang="da-DK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71132" y="58614"/>
            <a:ext cx="8424936" cy="706090"/>
          </a:xfrm>
        </p:spPr>
        <p:txBody>
          <a:bodyPr>
            <a:normAutofit/>
          </a:bodyPr>
          <a:lstStyle/>
          <a:p>
            <a:r>
              <a:rPr lang="da-DK" sz="3200" dirty="0" smtClean="0"/>
              <a:t>Normal </a:t>
            </a:r>
            <a:r>
              <a:rPr lang="da-DK" sz="3200" dirty="0"/>
              <a:t>vs. transformation</a:t>
            </a:r>
            <a:r>
              <a:rPr lang="da-DK" sz="3200" dirty="0" smtClean="0"/>
              <a:t>    </a:t>
            </a:r>
            <a:r>
              <a:rPr lang="da-DK" sz="1600" dirty="0"/>
              <a:t>eks. 6.16 - popcorn fortsat</a:t>
            </a:r>
            <a:endParaRPr lang="da-DK" sz="1600" dirty="0">
              <a:solidFill>
                <a:schemeClr val="tx1"/>
              </a:solidFill>
            </a:endParaRPr>
          </a:p>
        </p:txBody>
      </p:sp>
      <p:sp>
        <p:nvSpPr>
          <p:cNvPr id="9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25152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</p:spTree>
    <p:extLst>
      <p:ext uri="{BB962C8B-B14F-4D97-AF65-F5344CB8AC3E}">
        <p14:creationId xmlns:p14="http://schemas.microsoft.com/office/powerpoint/2010/main" val="4023034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09548"/>
            <a:ext cx="3818270" cy="2629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806" y="548680"/>
            <a:ext cx="4057650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466" y="3429000"/>
            <a:ext cx="3733800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448503"/>
            <a:ext cx="3838575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22</a:t>
            </a:fld>
            <a:endParaRPr lang="da-DK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71132" y="58614"/>
            <a:ext cx="8424936" cy="706090"/>
          </a:xfrm>
        </p:spPr>
        <p:txBody>
          <a:bodyPr>
            <a:normAutofit/>
          </a:bodyPr>
          <a:lstStyle/>
          <a:p>
            <a:r>
              <a:rPr lang="da-DK" sz="3200" dirty="0" smtClean="0"/>
              <a:t>Normal </a:t>
            </a:r>
            <a:r>
              <a:rPr lang="da-DK" sz="3200" dirty="0"/>
              <a:t>vs. transformation</a:t>
            </a:r>
            <a:r>
              <a:rPr lang="da-DK" sz="3200" dirty="0" smtClean="0"/>
              <a:t>    </a:t>
            </a:r>
            <a:r>
              <a:rPr lang="da-DK" sz="1600" dirty="0"/>
              <a:t>eks. 6.16 - popcorn fortsat</a:t>
            </a:r>
            <a:endParaRPr lang="da-DK" sz="1600" dirty="0">
              <a:solidFill>
                <a:schemeClr val="tx1"/>
              </a:solidFill>
            </a:endParaRPr>
          </a:p>
        </p:txBody>
      </p:sp>
      <p:sp>
        <p:nvSpPr>
          <p:cNvPr id="9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25152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</p:spTree>
    <p:extLst>
      <p:ext uri="{BB962C8B-B14F-4D97-AF65-F5344CB8AC3E}">
        <p14:creationId xmlns:p14="http://schemas.microsoft.com/office/powerpoint/2010/main" val="266224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23</a:t>
            </a:fld>
            <a:endParaRPr lang="da-DK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71132" y="58614"/>
            <a:ext cx="8424936" cy="706090"/>
          </a:xfrm>
        </p:spPr>
        <p:txBody>
          <a:bodyPr>
            <a:normAutofit/>
          </a:bodyPr>
          <a:lstStyle/>
          <a:p>
            <a:r>
              <a:rPr lang="da-DK" sz="3200" dirty="0" smtClean="0"/>
              <a:t>Endelig model    </a:t>
            </a:r>
            <a:r>
              <a:rPr lang="da-DK" sz="1600" dirty="0"/>
              <a:t>eks. 6.16 - popcorn fortsat</a:t>
            </a:r>
            <a:endParaRPr lang="da-DK" sz="1600" dirty="0">
              <a:solidFill>
                <a:schemeClr val="tx1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764704"/>
            <a:ext cx="5076564" cy="42942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126" y="5157192"/>
            <a:ext cx="6563747" cy="538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179512" y="5661248"/>
                <a:ext cx="8722383" cy="73120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57188" indent="-357188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15963" indent="-358775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73150" indent="-357188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431925" indent="-358775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89113" indent="-357188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da-DK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Optimering giver minimalt antal uspiselige popcorn på </a:t>
                </a:r>
                <a14:m>
                  <m:oMath xmlns:m="http://schemas.openxmlformats.org/officeDocument/2006/math">
                    <m:r>
                      <a:rPr lang="da-DK" sz="2000" i="1">
                        <a:latin typeface="Cambria Math"/>
                      </a:rPr>
                      <m:t>𝑦</m:t>
                    </m:r>
                    <m:r>
                      <a:rPr lang="da-DK" sz="2000" b="0" i="1" smtClean="0">
                        <a:latin typeface="Cambria Math" panose="02040503050406030204" pitchFamily="18" charset="0"/>
                      </a:rPr>
                      <m:t>=56</m:t>
                    </m:r>
                  </m:oMath>
                </a14:m>
                <a:r>
                  <a:rPr lang="da-DK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da-DK" sz="2000" b="0" i="1" smtClean="0">
                        <a:latin typeface="Cambria Math"/>
                      </a:rPr>
                      <m:t>=5.</m:t>
                    </m:r>
                  </m:oMath>
                </a14:m>
                <a:r>
                  <a:rPr lang="da-DK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 (varme) og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da-DK" sz="2000" b="0" i="1" smtClean="0">
                        <a:latin typeface="Cambria Math"/>
                      </a:rPr>
                      <m:t>=100</m:t>
                    </m:r>
                  </m:oMath>
                </a14:m>
                <a:r>
                  <a:rPr lang="da-DK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(tid) </a:t>
                </a:r>
                <a:r>
                  <a:rPr lang="da-D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da-D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da-DK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5661248"/>
                <a:ext cx="8722383" cy="731205"/>
              </a:xfrm>
              <a:prstGeom prst="rect">
                <a:avLst/>
              </a:prstGeom>
              <a:blipFill>
                <a:blip r:embed="rId5"/>
                <a:stretch>
                  <a:fillRect l="-699" t="-5000" b="-1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Billed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3923" y="6093296"/>
            <a:ext cx="2600325" cy="323850"/>
          </a:xfrm>
          <a:prstGeom prst="rect">
            <a:avLst/>
          </a:prstGeom>
        </p:spPr>
      </p:pic>
      <p:sp>
        <p:nvSpPr>
          <p:cNvPr id="10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25152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</p:spTree>
    <p:extLst>
      <p:ext uri="{BB962C8B-B14F-4D97-AF65-F5344CB8AC3E}">
        <p14:creationId xmlns:p14="http://schemas.microsoft.com/office/powerpoint/2010/main" val="343464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24</a:t>
            </a:fld>
            <a:endParaRPr lang="da-DK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71132" y="58614"/>
            <a:ext cx="8424936" cy="706090"/>
          </a:xfrm>
        </p:spPr>
        <p:txBody>
          <a:bodyPr>
            <a:normAutofit/>
          </a:bodyPr>
          <a:lstStyle/>
          <a:p>
            <a:r>
              <a:rPr lang="da-DK" sz="3200" dirty="0" smtClean="0"/>
              <a:t>I </a:t>
            </a:r>
            <a:r>
              <a:rPr lang="da-DK" sz="3200" dirty="0" err="1" smtClean="0"/>
              <a:t>MatLab</a:t>
            </a:r>
            <a:r>
              <a:rPr lang="da-DK" sz="3200" dirty="0" smtClean="0"/>
              <a:t>    </a:t>
            </a:r>
            <a:r>
              <a:rPr lang="da-DK" sz="1600" dirty="0" smtClean="0"/>
              <a:t>eks. 6.16 - popcorn</a:t>
            </a:r>
            <a:endParaRPr lang="da-DK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794118"/>
                <a:ext cx="8424936" cy="580526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da-DK" sz="2000" dirty="0" smtClean="0"/>
                  <a:t>Hvordan laver man model med kvadratled og interaktioner?</a:t>
                </a:r>
              </a:p>
              <a:p>
                <a:endParaRPr lang="es-ES" sz="2000" dirty="0" smtClean="0"/>
              </a:p>
              <a:p>
                <a:r>
                  <a:rPr lang="es-ES" sz="2000" dirty="0" smtClean="0"/>
                  <a:t>mdl </a:t>
                </a:r>
                <a:r>
                  <a:rPr lang="es-ES" sz="2000" dirty="0"/>
                  <a:t>= </a:t>
                </a:r>
                <a:r>
                  <a:rPr lang="es-ES" sz="2000" dirty="0" err="1"/>
                  <a:t>fitlm</a:t>
                </a:r>
                <a:r>
                  <a:rPr lang="es-ES" sz="2000" dirty="0"/>
                  <a:t>(x, y, </a:t>
                </a:r>
                <a:r>
                  <a:rPr lang="es-ES" sz="2000" i="1" dirty="0" err="1" smtClean="0">
                    <a:solidFill>
                      <a:srgbClr val="3333CC"/>
                    </a:solidFill>
                  </a:rPr>
                  <a:t>modelspecifikation</a:t>
                </a:r>
                <a:r>
                  <a:rPr lang="es-E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s-ES" sz="2000" dirty="0"/>
                  <a:t> </a:t>
                </a:r>
                <a:r>
                  <a:rPr lang="es-ES" sz="2000" dirty="0" smtClean="0"/>
                  <a:t>    </a:t>
                </a:r>
                <a:r>
                  <a:rPr lang="es-ES" sz="2000" dirty="0" err="1"/>
                  <a:t>F</a:t>
                </a:r>
                <a:r>
                  <a:rPr lang="es-ES" sz="2000" dirty="0" err="1" smtClean="0"/>
                  <a:t>.eks</a:t>
                </a:r>
                <a:r>
                  <a:rPr lang="es-ES" sz="2000" dirty="0" smtClean="0"/>
                  <a:t>.:   mdl </a:t>
                </a:r>
                <a:r>
                  <a:rPr lang="es-ES" sz="2000" dirty="0"/>
                  <a:t>= </a:t>
                </a:r>
                <a:r>
                  <a:rPr lang="es-ES" sz="2000" dirty="0" err="1"/>
                  <a:t>fitlm</a:t>
                </a:r>
                <a:r>
                  <a:rPr lang="es-ES" sz="2000" dirty="0"/>
                  <a:t>(x, y, </a:t>
                </a:r>
                <a:r>
                  <a:rPr lang="es-ES" sz="2000" dirty="0">
                    <a:solidFill>
                      <a:srgbClr val="3333CC"/>
                    </a:solidFill>
                  </a:rPr>
                  <a:t>'y ~ x1 + x3 + x1:x3 + x1^2 + x3^2</a:t>
                </a:r>
                <a:r>
                  <a:rPr lang="es-E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'</a:t>
                </a:r>
                <a:r>
                  <a:rPr lang="es-ES" sz="2000" dirty="0" smtClean="0"/>
                  <a:t>)</a:t>
                </a:r>
              </a:p>
              <a:p>
                <a:pPr marL="0" indent="0">
                  <a:buNone/>
                </a:pPr>
                <a:endParaRPr lang="es-ES" sz="800" dirty="0" smtClean="0"/>
              </a:p>
              <a:p>
                <a:r>
                  <a:rPr lang="es-ES" sz="2000" dirty="0" smtClean="0"/>
                  <a:t>Den </a:t>
                </a:r>
                <a:r>
                  <a:rPr lang="es-ES" sz="2000" dirty="0" err="1" smtClean="0"/>
                  <a:t>ønskede</a:t>
                </a:r>
                <a:r>
                  <a:rPr lang="es-ES" sz="2000" dirty="0" smtClean="0"/>
                  <a:t> </a:t>
                </a:r>
                <a:r>
                  <a:rPr lang="es-ES" sz="2000" dirty="0" err="1" smtClean="0"/>
                  <a:t>model</a:t>
                </a:r>
                <a:r>
                  <a:rPr lang="es-ES" sz="2000" dirty="0" smtClean="0"/>
                  <a:t> </a:t>
                </a:r>
                <a:r>
                  <a:rPr lang="es-ES" sz="2000" dirty="0" err="1" smtClean="0"/>
                  <a:t>skrives</a:t>
                </a:r>
                <a:r>
                  <a:rPr lang="es-ES" sz="2000" dirty="0" smtClean="0"/>
                  <a:t> </a:t>
                </a:r>
                <a:r>
                  <a:rPr lang="es-ES" sz="2000" dirty="0" err="1" smtClean="0"/>
                  <a:t>som</a:t>
                </a:r>
                <a:r>
                  <a:rPr lang="es-ES" sz="2000" dirty="0" smtClean="0"/>
                  <a:t> en </a:t>
                </a:r>
                <a:r>
                  <a:rPr lang="es-ES" sz="2000" dirty="0" err="1" smtClean="0"/>
                  <a:t>tekststreng</a:t>
                </a:r>
                <a:r>
                  <a:rPr lang="es-ES" sz="2000" dirty="0" smtClean="0"/>
                  <a:t> </a:t>
                </a:r>
                <a:r>
                  <a:rPr lang="es-ES" sz="2000" dirty="0" err="1" smtClean="0"/>
                  <a:t>med</a:t>
                </a:r>
                <a:r>
                  <a:rPr lang="es-ES" sz="2000" dirty="0" smtClean="0"/>
                  <a:t> et </a:t>
                </a:r>
                <a:r>
                  <a:rPr lang="es-ES" sz="2000" dirty="0" err="1" smtClean="0"/>
                  <a:t>bestemt</a:t>
                </a:r>
                <a:r>
                  <a:rPr lang="es-ES" sz="2000" dirty="0" smtClean="0"/>
                  <a:t> </a:t>
                </a:r>
                <a:r>
                  <a:rPr lang="es-ES" sz="2000" dirty="0" err="1" smtClean="0"/>
                  <a:t>format</a:t>
                </a:r>
                <a:r>
                  <a:rPr lang="es-ES" sz="2000" dirty="0" smtClean="0"/>
                  <a:t>, </a:t>
                </a:r>
                <a:r>
                  <a:rPr lang="es-ES" sz="2000" dirty="0" err="1" smtClean="0"/>
                  <a:t>som</a:t>
                </a:r>
                <a:r>
                  <a:rPr lang="es-ES" sz="2000" dirty="0" smtClean="0"/>
                  <a:t> </a:t>
                </a:r>
                <a:r>
                  <a:rPr lang="es-ES" sz="2000" dirty="0" err="1" smtClean="0"/>
                  <a:t>kaldes</a:t>
                </a:r>
                <a:r>
                  <a:rPr lang="es-ES" sz="2000" dirty="0" smtClean="0"/>
                  <a:t> </a:t>
                </a:r>
                <a:r>
                  <a:rPr lang="es-ES" sz="2000" dirty="0" err="1" smtClean="0">
                    <a:solidFill>
                      <a:srgbClr val="3333CC"/>
                    </a:solidFill>
                  </a:rPr>
                  <a:t>Wilkinson</a:t>
                </a:r>
                <a:r>
                  <a:rPr lang="es-ES" sz="2000" dirty="0" smtClean="0">
                    <a:solidFill>
                      <a:srgbClr val="3333CC"/>
                    </a:solidFill>
                  </a:rPr>
                  <a:t> </a:t>
                </a:r>
                <a:r>
                  <a:rPr lang="es-ES" sz="2000" dirty="0" err="1" smtClean="0">
                    <a:solidFill>
                      <a:srgbClr val="3333CC"/>
                    </a:solidFill>
                  </a:rPr>
                  <a:t>notation</a:t>
                </a:r>
                <a:endParaRPr lang="es-ES" sz="2000" dirty="0" smtClean="0">
                  <a:solidFill>
                    <a:srgbClr val="3333CC"/>
                  </a:solidFill>
                </a:endParaRPr>
              </a:p>
              <a:p>
                <a:pPr marL="0" indent="0">
                  <a:buNone/>
                </a:pPr>
                <a:r>
                  <a:rPr lang="es-ES" sz="2000" dirty="0" smtClean="0"/>
                  <a:t>     </a:t>
                </a:r>
                <a:r>
                  <a:rPr lang="es-ES" sz="2000" dirty="0" err="1" smtClean="0"/>
                  <a:t>F.eks</a:t>
                </a:r>
                <a:r>
                  <a:rPr lang="es-ES" sz="2000" dirty="0" smtClean="0"/>
                  <a:t>.: 'y </a:t>
                </a:r>
                <a:r>
                  <a:rPr lang="es-ES" sz="2000" dirty="0"/>
                  <a:t>~ x1 + x3 + x1:x3 + x1^2 + </a:t>
                </a:r>
                <a:r>
                  <a:rPr lang="es-ES" sz="2000" dirty="0" smtClean="0"/>
                  <a:t>x3^2‘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s-ES" sz="2000" dirty="0" smtClean="0"/>
                  <a:t>x1 </a:t>
                </a:r>
                <a:r>
                  <a:rPr lang="es-ES" sz="2000" dirty="0" err="1" smtClean="0"/>
                  <a:t>er</a:t>
                </a:r>
                <a:r>
                  <a:rPr lang="es-ES" sz="2000" dirty="0" smtClean="0"/>
                  <a:t> </a:t>
                </a:r>
                <a:r>
                  <a:rPr lang="es-ES" sz="2000" dirty="0" err="1" smtClean="0"/>
                  <a:t>første</a:t>
                </a:r>
                <a:r>
                  <a:rPr lang="es-ES" sz="2000" dirty="0" smtClean="0"/>
                  <a:t> </a:t>
                </a:r>
                <a:r>
                  <a:rPr lang="es-ES" sz="2000" dirty="0" err="1" smtClean="0"/>
                  <a:t>kolonne</a:t>
                </a:r>
                <a:r>
                  <a:rPr lang="es-ES" sz="2000" dirty="0" smtClean="0"/>
                  <a:t> i </a:t>
                </a:r>
                <a:r>
                  <a:rPr lang="es-ES" sz="2000" dirty="0" err="1" smtClean="0"/>
                  <a:t>matricen</a:t>
                </a:r>
                <a:r>
                  <a:rPr lang="es-ES" sz="2000" dirty="0" smtClean="0"/>
                  <a:t> x, x3 </a:t>
                </a:r>
                <a:r>
                  <a:rPr lang="es-ES" sz="2000" dirty="0" err="1" smtClean="0"/>
                  <a:t>er</a:t>
                </a:r>
                <a:r>
                  <a:rPr lang="es-ES" sz="2000" dirty="0" smtClean="0"/>
                  <a:t> </a:t>
                </a:r>
                <a:r>
                  <a:rPr lang="es-ES" sz="2000" dirty="0" err="1" smtClean="0"/>
                  <a:t>tredje</a:t>
                </a:r>
                <a:endParaRPr lang="es-ES" sz="2000" dirty="0" smtClean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s-ES" sz="2000" dirty="0" smtClean="0"/>
                  <a:t>x1:x3 </a:t>
                </a:r>
                <a:r>
                  <a:rPr lang="es-ES" sz="2000" dirty="0" err="1" smtClean="0"/>
                  <a:t>er</a:t>
                </a:r>
                <a:r>
                  <a:rPr lang="es-ES" sz="2000" dirty="0" smtClean="0"/>
                  <a:t> </a:t>
                </a:r>
                <a:r>
                  <a:rPr lang="es-ES" sz="2000" dirty="0" err="1" smtClean="0"/>
                  <a:t>interaktionen</a:t>
                </a:r>
                <a:r>
                  <a:rPr lang="es-ES" sz="2000" dirty="0" smtClean="0"/>
                  <a:t> </a:t>
                </a:r>
                <a:r>
                  <a:rPr lang="es-ES" sz="2000" dirty="0" err="1" smtClean="0"/>
                  <a:t>mellem</a:t>
                </a:r>
                <a:r>
                  <a:rPr lang="es-ES" sz="2000" dirty="0" smtClean="0"/>
                  <a:t> </a:t>
                </a:r>
                <a:r>
                  <a:rPr lang="es-ES" sz="2000" dirty="0" err="1" smtClean="0"/>
                  <a:t>regressorerne</a:t>
                </a:r>
                <a:r>
                  <a:rPr lang="es-ES" sz="2000" dirty="0" smtClean="0"/>
                  <a:t> x1 og x3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s-ES" sz="2000" dirty="0" smtClean="0"/>
                  <a:t>x1^2 </a:t>
                </a:r>
                <a:r>
                  <a:rPr lang="es-ES" sz="2000" dirty="0" err="1" smtClean="0"/>
                  <a:t>er</a:t>
                </a:r>
                <a:r>
                  <a:rPr lang="es-ES" sz="2000" dirty="0" smtClean="0"/>
                  <a:t> </a:t>
                </a:r>
                <a:r>
                  <a:rPr lang="es-ES" sz="2000" dirty="0" err="1" smtClean="0"/>
                  <a:t>kvadratet</a:t>
                </a:r>
                <a:r>
                  <a:rPr lang="es-ES" sz="2000" dirty="0" smtClean="0"/>
                  <a:t> </a:t>
                </a:r>
                <a:r>
                  <a:rPr lang="es-ES" sz="2000" dirty="0" err="1" smtClean="0"/>
                  <a:t>på</a:t>
                </a:r>
                <a:r>
                  <a:rPr lang="es-ES" sz="2000" dirty="0" smtClean="0"/>
                  <a:t> </a:t>
                </a:r>
                <a:r>
                  <a:rPr lang="es-ES" sz="2000" dirty="0" err="1" smtClean="0"/>
                  <a:t>første</a:t>
                </a:r>
                <a:r>
                  <a:rPr lang="es-ES" sz="2000" dirty="0" smtClean="0"/>
                  <a:t> </a:t>
                </a:r>
                <a:r>
                  <a:rPr lang="es-ES" sz="2000" dirty="0" err="1" smtClean="0"/>
                  <a:t>regressor</a:t>
                </a:r>
                <a:endParaRPr lang="es-ES" sz="2000" dirty="0" smtClean="0"/>
              </a:p>
              <a:p>
                <a:pPr marL="457200" lvl="1" indent="0">
                  <a:buNone/>
                </a:pPr>
                <a:r>
                  <a:rPr lang="es-ES" sz="2000" dirty="0" err="1" smtClean="0"/>
                  <a:t>Bemærk</a:t>
                </a:r>
                <a:r>
                  <a:rPr lang="es-ES" sz="2000" dirty="0" smtClean="0"/>
                  <a:t>, at </a:t>
                </a:r>
                <a:r>
                  <a:rPr lang="es-ES" sz="2000" dirty="0" err="1" smtClean="0"/>
                  <a:t>skæring</a:t>
                </a:r>
                <a:r>
                  <a:rPr lang="es-ES" sz="2000" dirty="0" smtClean="0"/>
                  <a:t> </a:t>
                </a:r>
                <a:r>
                  <a:rPr lang="es-ES" sz="2000" dirty="0" err="1" smtClean="0"/>
                  <a:t>med</a:t>
                </a:r>
                <a:r>
                  <a:rPr lang="es-ES" sz="2000" dirty="0" smtClean="0"/>
                  <a:t> </a:t>
                </a:r>
                <a:r>
                  <a:rPr lang="es-ES" sz="2000" i="1" dirty="0" smtClean="0"/>
                  <a:t>y</a:t>
                </a:r>
                <a:r>
                  <a:rPr lang="es-ES" sz="2000" dirty="0" smtClean="0"/>
                  <a:t>-</a:t>
                </a:r>
                <a:r>
                  <a:rPr lang="es-ES" sz="2000" dirty="0" err="1" smtClean="0"/>
                  <a:t>aksen</a:t>
                </a:r>
                <a:r>
                  <a:rPr lang="es-ES" sz="2000" dirty="0" smtClean="0"/>
                  <a:t>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a-DK" sz="2000" b="0" i="0" smtClean="0">
                        <a:latin typeface="Cambria Math"/>
                      </a:rPr>
                      <m:t>koefficienten</m:t>
                    </m:r>
                    <m:r>
                      <a:rPr lang="da-DK" sz="2000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ES" sz="2000" dirty="0" smtClean="0"/>
                  <a:t>) </a:t>
                </a:r>
                <a:r>
                  <a:rPr lang="es-ES" sz="2000" dirty="0" err="1" smtClean="0"/>
                  <a:t>er</a:t>
                </a:r>
                <a:r>
                  <a:rPr lang="es-ES" sz="2000" dirty="0" smtClean="0"/>
                  <a:t> </a:t>
                </a:r>
                <a:r>
                  <a:rPr lang="es-ES" sz="2000" dirty="0" err="1" smtClean="0"/>
                  <a:t>automatisk</a:t>
                </a:r>
                <a:r>
                  <a:rPr lang="es-ES" sz="2000" dirty="0" smtClean="0"/>
                  <a:t> </a:t>
                </a:r>
                <a:r>
                  <a:rPr lang="es-ES" sz="2000" dirty="0" err="1" smtClean="0"/>
                  <a:t>med</a:t>
                </a:r>
                <a:r>
                  <a:rPr lang="es-ES" sz="2000" dirty="0" smtClean="0"/>
                  <a:t> i </a:t>
                </a:r>
                <a:r>
                  <a:rPr lang="es-ES" sz="2000" dirty="0" err="1" smtClean="0"/>
                  <a:t>modellen</a:t>
                </a:r>
                <a:r>
                  <a:rPr lang="es-ES" sz="2000" dirty="0" smtClean="0"/>
                  <a:t>,  </a:t>
                </a:r>
                <a:r>
                  <a:rPr lang="es-ES" sz="2000" dirty="0" err="1" smtClean="0"/>
                  <a:t>uden</a:t>
                </a:r>
                <a:r>
                  <a:rPr lang="es-ES" sz="2000" dirty="0" smtClean="0"/>
                  <a:t> at </a:t>
                </a:r>
                <a:r>
                  <a:rPr lang="es-ES" sz="2000" dirty="0" err="1" smtClean="0"/>
                  <a:t>blive</a:t>
                </a:r>
                <a:r>
                  <a:rPr lang="es-ES" sz="2000" dirty="0" smtClean="0"/>
                  <a:t> </a:t>
                </a:r>
                <a:r>
                  <a:rPr lang="es-ES" sz="2000" dirty="0" err="1" smtClean="0"/>
                  <a:t>nævnt</a:t>
                </a:r>
                <a:endParaRPr lang="es-ES" sz="2000" dirty="0" smtClean="0"/>
              </a:p>
              <a:p>
                <a:pPr marL="0" indent="0">
                  <a:buNone/>
                </a:pPr>
                <a:endParaRPr lang="es-ES" sz="800" dirty="0" smtClean="0"/>
              </a:p>
              <a:p>
                <a:r>
                  <a:rPr lang="es-ES" sz="2000" dirty="0" err="1" smtClean="0"/>
                  <a:t>fitlm</a:t>
                </a:r>
                <a:r>
                  <a:rPr lang="es-ES" sz="2000" dirty="0" smtClean="0"/>
                  <a:t>(x</a:t>
                </a:r>
                <a:r>
                  <a:rPr lang="es-ES" sz="2000" dirty="0"/>
                  <a:t>, </a:t>
                </a:r>
                <a:r>
                  <a:rPr lang="es-ES" sz="2000" dirty="0" smtClean="0"/>
                  <a:t>y) </a:t>
                </a:r>
                <a:r>
                  <a:rPr lang="es-ES" sz="2000" dirty="0" err="1" smtClean="0"/>
                  <a:t>er</a:t>
                </a:r>
                <a:r>
                  <a:rPr lang="es-ES" sz="2000" dirty="0" smtClean="0"/>
                  <a:t> </a:t>
                </a:r>
                <a:r>
                  <a:rPr lang="es-ES" sz="2000" dirty="0" err="1" smtClean="0"/>
                  <a:t>det</a:t>
                </a:r>
                <a:r>
                  <a:rPr lang="es-ES" sz="2000" dirty="0" smtClean="0"/>
                  <a:t> </a:t>
                </a:r>
                <a:r>
                  <a:rPr lang="es-ES" sz="2000" dirty="0" err="1" smtClean="0"/>
                  <a:t>samme</a:t>
                </a:r>
                <a:r>
                  <a:rPr lang="es-ES" sz="2000" dirty="0" smtClean="0"/>
                  <a:t> </a:t>
                </a:r>
                <a:r>
                  <a:rPr lang="es-ES" sz="2000" dirty="0" err="1" smtClean="0"/>
                  <a:t>som</a:t>
                </a:r>
                <a:r>
                  <a:rPr lang="es-ES" sz="2000" dirty="0" smtClean="0"/>
                  <a:t> </a:t>
                </a:r>
                <a:r>
                  <a:rPr lang="es-ES" sz="2000" dirty="0" err="1"/>
                  <a:t>fitlm</a:t>
                </a:r>
                <a:r>
                  <a:rPr lang="es-ES" sz="2000" dirty="0"/>
                  <a:t>(x, y, 'y ~ x1 + </a:t>
                </a:r>
                <a:r>
                  <a:rPr lang="es-ES" sz="2000" dirty="0" smtClean="0"/>
                  <a:t>x2 </a:t>
                </a:r>
                <a:r>
                  <a:rPr lang="es-ES" sz="2000" dirty="0"/>
                  <a:t>+ </a:t>
                </a:r>
                <a:r>
                  <a:rPr lang="es-ES" sz="2000" dirty="0" smtClean="0"/>
                  <a:t>x3'), </a:t>
                </a:r>
                <a:r>
                  <a:rPr lang="es-ES" sz="2000" dirty="0" err="1" smtClean="0"/>
                  <a:t>når</a:t>
                </a:r>
                <a:r>
                  <a:rPr lang="es-ES" sz="2000" dirty="0" smtClean="0"/>
                  <a:t> </a:t>
                </a:r>
                <a:r>
                  <a:rPr lang="es-ES" sz="2000" i="1" dirty="0" smtClean="0"/>
                  <a:t>x</a:t>
                </a:r>
                <a:r>
                  <a:rPr lang="es-ES" sz="2000" dirty="0" smtClean="0"/>
                  <a:t> </a:t>
                </a:r>
                <a:r>
                  <a:rPr lang="es-ES" sz="2000" dirty="0" err="1" smtClean="0"/>
                  <a:t>har</a:t>
                </a:r>
                <a:r>
                  <a:rPr lang="es-ES" sz="2000" dirty="0" smtClean="0"/>
                  <a:t> </a:t>
                </a:r>
                <a:r>
                  <a:rPr lang="es-ES" sz="2000" dirty="0" err="1" smtClean="0"/>
                  <a:t>tre</a:t>
                </a:r>
                <a:r>
                  <a:rPr lang="es-ES" sz="2000" dirty="0" smtClean="0"/>
                  <a:t> </a:t>
                </a:r>
                <a:r>
                  <a:rPr lang="es-ES" sz="2000" dirty="0" err="1" smtClean="0"/>
                  <a:t>kolonner</a:t>
                </a:r>
                <a:r>
                  <a:rPr lang="es-ES" sz="2000" dirty="0" smtClean="0"/>
                  <a:t> (der </a:t>
                </a:r>
                <a:r>
                  <a:rPr lang="es-ES" sz="2000" dirty="0" err="1" smtClean="0"/>
                  <a:t>er</a:t>
                </a:r>
                <a:r>
                  <a:rPr lang="es-ES" sz="2000" dirty="0" smtClean="0"/>
                  <a:t> </a:t>
                </a:r>
                <a:r>
                  <a:rPr lang="es-ES" sz="2000" dirty="0" err="1" smtClean="0"/>
                  <a:t>tre</a:t>
                </a:r>
                <a:r>
                  <a:rPr lang="es-ES" sz="2000" dirty="0" smtClean="0"/>
                  <a:t> </a:t>
                </a:r>
                <a:r>
                  <a:rPr lang="es-ES" sz="2000" dirty="0" err="1" smtClean="0"/>
                  <a:t>regressorer</a:t>
                </a:r>
                <a:r>
                  <a:rPr lang="es-ES" sz="2000" dirty="0" smtClean="0"/>
                  <a:t>)</a:t>
                </a:r>
              </a:p>
              <a:p>
                <a:pPr marL="0" indent="0">
                  <a:buNone/>
                </a:pPr>
                <a:endParaRPr lang="es-ES" sz="800" dirty="0" smtClean="0"/>
              </a:p>
              <a:p>
                <a:r>
                  <a:rPr lang="es-ES" sz="2000" dirty="0" err="1" smtClean="0">
                    <a:solidFill>
                      <a:srgbClr val="3333CC"/>
                    </a:solidFill>
                  </a:rPr>
                  <a:t>Skridtvis</a:t>
                </a:r>
                <a:r>
                  <a:rPr lang="es-ES" sz="2000" dirty="0" smtClean="0">
                    <a:solidFill>
                      <a:srgbClr val="3333CC"/>
                    </a:solidFill>
                  </a:rPr>
                  <a:t> </a:t>
                </a:r>
                <a:r>
                  <a:rPr lang="es-ES" sz="2000" dirty="0" err="1" smtClean="0">
                    <a:solidFill>
                      <a:srgbClr val="3333CC"/>
                    </a:solidFill>
                  </a:rPr>
                  <a:t>heuristisk</a:t>
                </a:r>
                <a:r>
                  <a:rPr lang="es-ES" sz="2000" dirty="0" smtClean="0">
                    <a:solidFill>
                      <a:srgbClr val="3333CC"/>
                    </a:solidFill>
                  </a:rPr>
                  <a:t> </a:t>
                </a:r>
                <a:r>
                  <a:rPr lang="es-ES" sz="2000" dirty="0" err="1" smtClean="0">
                    <a:solidFill>
                      <a:srgbClr val="3333CC"/>
                    </a:solidFill>
                  </a:rPr>
                  <a:t>metode</a:t>
                </a:r>
                <a:r>
                  <a:rPr lang="es-ES" sz="2000" dirty="0" smtClean="0"/>
                  <a:t>: </a:t>
                </a:r>
                <a:r>
                  <a:rPr lang="es-ES" sz="2000" dirty="0" err="1" smtClean="0"/>
                  <a:t>Fjern</a:t>
                </a:r>
                <a:r>
                  <a:rPr lang="es-ES" sz="2000" dirty="0" smtClean="0"/>
                  <a:t> </a:t>
                </a:r>
                <a:r>
                  <a:rPr lang="es-ES" sz="2000" dirty="0" err="1" smtClean="0"/>
                  <a:t>det</a:t>
                </a:r>
                <a:r>
                  <a:rPr lang="es-ES" sz="2000" dirty="0" smtClean="0"/>
                  <a:t> </a:t>
                </a:r>
                <a:r>
                  <a:rPr lang="es-ES" sz="2000" dirty="0" err="1" smtClean="0"/>
                  <a:t>mindst</a:t>
                </a:r>
                <a:r>
                  <a:rPr lang="es-ES" sz="2000" dirty="0" smtClean="0"/>
                  <a:t> </a:t>
                </a:r>
                <a:r>
                  <a:rPr lang="es-ES" sz="2000" dirty="0" err="1" smtClean="0"/>
                  <a:t>signifikante</a:t>
                </a:r>
                <a:r>
                  <a:rPr lang="es-ES" sz="2000" dirty="0" smtClean="0"/>
                  <a:t> led, </a:t>
                </a:r>
                <a:r>
                  <a:rPr lang="es-ES" sz="2000" dirty="0" err="1" smtClean="0"/>
                  <a:t>med</a:t>
                </a:r>
                <a:r>
                  <a:rPr lang="es-ES" sz="2000" dirty="0" smtClean="0"/>
                  <a:t> </a:t>
                </a:r>
                <a:r>
                  <a:rPr lang="es-ES" sz="2000" dirty="0" err="1" smtClean="0"/>
                  <a:t>mindre</a:t>
                </a:r>
                <a:r>
                  <a:rPr lang="es-ES" sz="2000" dirty="0" smtClean="0"/>
                  <a:t> </a:t>
                </a:r>
                <a:r>
                  <a:rPr lang="es-ES" sz="2000" dirty="0" err="1" smtClean="0"/>
                  <a:t>det</a:t>
                </a:r>
                <a:r>
                  <a:rPr lang="es-ES" sz="2000" dirty="0" smtClean="0"/>
                  <a:t> </a:t>
                </a:r>
                <a:r>
                  <a:rPr lang="es-ES" sz="2000" dirty="0" err="1" smtClean="0"/>
                  <a:t>reducerer</a:t>
                </a:r>
                <a:r>
                  <a:rPr lang="es-ES" sz="2000" dirty="0" smtClean="0"/>
                  <a:t> </a:t>
                </a:r>
                <a:r>
                  <a:rPr lang="es-ES" sz="2000" dirty="0" err="1" smtClean="0"/>
                  <a:t>Adj</a:t>
                </a:r>
                <a:r>
                  <a:rPr lang="es-ES" sz="2000" dirty="0" smtClean="0"/>
                  <a:t>. </a:t>
                </a:r>
                <a:r>
                  <a:rPr lang="es-ES" sz="2000" i="1" dirty="0" smtClean="0"/>
                  <a:t>R</a:t>
                </a:r>
                <a:r>
                  <a:rPr lang="es-ES" sz="2000" baseline="30000" dirty="0" smtClean="0"/>
                  <a:t>2</a:t>
                </a:r>
                <a:r>
                  <a:rPr lang="es-ES" sz="2000" dirty="0" smtClean="0"/>
                  <a:t> for </a:t>
                </a:r>
                <a:r>
                  <a:rPr lang="es-ES" sz="2000" dirty="0" err="1" smtClean="0"/>
                  <a:t>meget</a:t>
                </a:r>
                <a:endParaRPr lang="da-DK" sz="2000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794118"/>
                <a:ext cx="8424936" cy="5805264"/>
              </a:xfrm>
              <a:blipFill>
                <a:blip r:embed="rId3"/>
                <a:stretch>
                  <a:fillRect l="-796" t="-1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Billed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4328" y="336499"/>
            <a:ext cx="933450" cy="295275"/>
          </a:xfrm>
          <a:prstGeom prst="rect">
            <a:avLst/>
          </a:prstGeom>
        </p:spPr>
      </p:pic>
      <p:sp>
        <p:nvSpPr>
          <p:cNvPr id="9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25152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</p:spTree>
    <p:extLst>
      <p:ext uri="{BB962C8B-B14F-4D97-AF65-F5344CB8AC3E}">
        <p14:creationId xmlns:p14="http://schemas.microsoft.com/office/powerpoint/2010/main" val="1457526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25</a:t>
            </a:fld>
            <a:endParaRPr lang="da-DK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71132" y="58614"/>
            <a:ext cx="8424936" cy="706090"/>
          </a:xfrm>
        </p:spPr>
        <p:txBody>
          <a:bodyPr>
            <a:normAutofit/>
          </a:bodyPr>
          <a:lstStyle/>
          <a:p>
            <a:r>
              <a:rPr lang="da-DK" sz="3200" dirty="0"/>
              <a:t>Eksempel 6.12 – damptryk   </a:t>
            </a:r>
            <a:endParaRPr lang="da-DK" sz="3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124744"/>
                <a:ext cx="8784976" cy="5472608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da-DK" sz="3100" dirty="0" smtClean="0"/>
                  <a:t>Afhængighed mellem damptryk (</a:t>
                </a:r>
                <a14:m>
                  <m:oMath xmlns:m="http://schemas.openxmlformats.org/officeDocument/2006/math">
                    <m:r>
                      <a:rPr lang="da-DK" sz="31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a-DK" sz="3100" dirty="0" smtClean="0"/>
                  <a:t>) og temperatur (</a:t>
                </a:r>
                <a14:m>
                  <m:oMath xmlns:m="http://schemas.openxmlformats.org/officeDocument/2006/math">
                    <m:r>
                      <a:rPr lang="da-DK" sz="31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da-DK" sz="3100" dirty="0" smtClean="0"/>
                  <a:t>)</a:t>
                </a:r>
                <a:r>
                  <a:rPr lang="da-DK" sz="2200" dirty="0" smtClean="0"/>
                  <a:t/>
                </a:r>
                <a:br>
                  <a:rPr lang="da-DK" sz="2200" dirty="0" smtClean="0"/>
                </a:br>
                <a:endParaRPr lang="da-DK" sz="2200" dirty="0" smtClean="0"/>
              </a:p>
              <a:p>
                <a:pPr marL="0" indent="0">
                  <a:buNone/>
                </a:pPr>
                <a:endParaRPr lang="da-DK" sz="2200" dirty="0" smtClean="0"/>
              </a:p>
              <a:p>
                <a:pPr marL="0" indent="0">
                  <a:buNone/>
                </a:pPr>
                <a:endParaRPr lang="da-DK" sz="2200" dirty="0"/>
              </a:p>
              <a:p>
                <a:pPr marL="0" indent="0">
                  <a:buNone/>
                </a:pPr>
                <a:endParaRPr lang="da-DK" sz="2200" dirty="0" smtClean="0"/>
              </a:p>
              <a:p>
                <a:pPr marL="0" indent="0">
                  <a:buNone/>
                </a:pPr>
                <a:endParaRPr lang="da-DK" sz="2200" dirty="0" smtClean="0"/>
              </a:p>
              <a:p>
                <a:pPr marL="0" indent="0">
                  <a:buNone/>
                </a:pPr>
                <a:endParaRPr lang="da-DK" sz="2200" dirty="0" smtClean="0"/>
              </a:p>
              <a:p>
                <a:pPr marL="0" indent="0">
                  <a:buNone/>
                </a:pPr>
                <a:endParaRPr lang="da-DK" sz="2200" dirty="0"/>
              </a:p>
              <a:p>
                <a:pPr marL="0" indent="0">
                  <a:buNone/>
                </a:pPr>
                <a:endParaRPr lang="da-DK" sz="2200" dirty="0" smtClean="0"/>
              </a:p>
              <a:p>
                <a:pPr marL="0" indent="0">
                  <a:buNone/>
                </a:pPr>
                <a:endParaRPr lang="da-DK" sz="2200" dirty="0"/>
              </a:p>
              <a:p>
                <a:pPr marL="0" indent="0">
                  <a:buNone/>
                </a:pPr>
                <a:endParaRPr lang="da-DK" sz="2200" dirty="0" smtClean="0"/>
              </a:p>
              <a:p>
                <a:pPr marL="0" indent="0">
                  <a:buNone/>
                </a:pPr>
                <a:endParaRPr lang="da-DK" sz="2200" dirty="0"/>
              </a:p>
              <a:p>
                <a:pPr marL="0" indent="0">
                  <a:buNone/>
                </a:pPr>
                <a:endParaRPr lang="da-DK" sz="2200" dirty="0" smtClean="0"/>
              </a:p>
              <a:p>
                <a:pPr marL="0" indent="0">
                  <a:buNone/>
                </a:pPr>
                <a:endParaRPr lang="da-DK" sz="2200" dirty="0"/>
              </a:p>
              <a:p>
                <a:pPr marL="0" indent="0">
                  <a:buNone/>
                </a:pPr>
                <a:endParaRPr lang="da-DK" sz="3100" dirty="0" smtClean="0"/>
              </a:p>
              <a:p>
                <a:pPr marL="0" indent="0">
                  <a:buNone/>
                </a:pPr>
                <a:endParaRPr lang="da-DK" sz="3100" dirty="0"/>
              </a:p>
              <a:p>
                <a:pPr marL="0" indent="0">
                  <a:buNone/>
                </a:pPr>
                <a:r>
                  <a:rPr lang="da-DK" sz="3100" dirty="0" smtClean="0"/>
                  <a:t>Vi forsøgte lineær regression:  	</a:t>
                </a:r>
                <a14:m>
                  <m:oMath xmlns:m="http://schemas.openxmlformats.org/officeDocument/2006/math">
                    <m:r>
                      <a:rPr lang="en-US" sz="31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1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31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1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3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1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da-DK" sz="2200" dirty="0" smtClean="0"/>
                  <a:t/>
                </a:r>
                <a:br>
                  <a:rPr lang="da-DK" sz="2200" dirty="0" smtClean="0"/>
                </a:br>
                <a:r>
                  <a:rPr lang="da-DK" sz="2200" dirty="0" smtClean="0"/>
                  <a:t/>
                </a:r>
                <a:br>
                  <a:rPr lang="da-DK" sz="2200" dirty="0" smtClean="0"/>
                </a:br>
                <a:r>
                  <a:rPr lang="da-DK" sz="2200" dirty="0" smtClean="0"/>
                  <a:t/>
                </a:r>
                <a:br>
                  <a:rPr lang="da-DK" sz="2200" dirty="0" smtClean="0"/>
                </a:br>
                <a:r>
                  <a:rPr lang="da-DK" sz="2200" dirty="0" smtClean="0"/>
                  <a:t/>
                </a:r>
                <a:br>
                  <a:rPr lang="da-DK" sz="2200" dirty="0" smtClean="0"/>
                </a:br>
                <a:r>
                  <a:rPr lang="da-DK" sz="2200" dirty="0" smtClean="0"/>
                  <a:t/>
                </a:r>
                <a:br>
                  <a:rPr lang="da-DK" sz="2200" dirty="0" smtClean="0"/>
                </a:br>
                <a:endParaRPr lang="da-DK" sz="2200" dirty="0" smtClean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124744"/>
                <a:ext cx="8784976" cy="5472608"/>
              </a:xfrm>
              <a:blipFill>
                <a:blip r:embed="rId3"/>
                <a:stretch>
                  <a:fillRect l="-902" t="-20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23" y="1806358"/>
            <a:ext cx="3495387" cy="212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878366"/>
            <a:ext cx="4680520" cy="2330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25152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</p:spTree>
    <p:extLst>
      <p:ext uri="{BB962C8B-B14F-4D97-AF65-F5344CB8AC3E}">
        <p14:creationId xmlns:p14="http://schemas.microsoft.com/office/powerpoint/2010/main" val="400977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26</a:t>
            </a:fld>
            <a:endParaRPr lang="da-DK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71132" y="58614"/>
            <a:ext cx="8424936" cy="706090"/>
          </a:xfrm>
        </p:spPr>
        <p:txBody>
          <a:bodyPr>
            <a:normAutofit/>
          </a:bodyPr>
          <a:lstStyle/>
          <a:p>
            <a:r>
              <a:rPr lang="da-DK" sz="3200" dirty="0"/>
              <a:t>Eksempel 6.12 – damptryk </a:t>
            </a:r>
            <a:r>
              <a:rPr lang="da-DK" sz="3200" dirty="0" smtClean="0"/>
              <a:t> </a:t>
            </a:r>
            <a:r>
              <a:rPr lang="da-DK" sz="1400" dirty="0" smtClean="0"/>
              <a:t>fortsat</a:t>
            </a:r>
            <a:r>
              <a:rPr lang="da-DK" sz="3200" dirty="0" smtClean="0"/>
              <a:t>  </a:t>
            </a:r>
            <a:endParaRPr lang="da-DK" sz="3200" dirty="0">
              <a:solidFill>
                <a:schemeClr val="tx1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8424936" cy="5472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2200" dirty="0" err="1" smtClean="0"/>
              <a:t>Residualplots</a:t>
            </a:r>
            <a:r>
              <a:rPr lang="da-DK" sz="2200" dirty="0" smtClean="0"/>
              <a:t> tyder på dårlig model</a:t>
            </a:r>
            <a:endParaRPr lang="da-DK" sz="2200" i="1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757" y="1484784"/>
            <a:ext cx="4649403" cy="2160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0" b="9131"/>
          <a:stretch/>
        </p:blipFill>
        <p:spPr bwMode="auto">
          <a:xfrm>
            <a:off x="1187624" y="4278403"/>
            <a:ext cx="4824536" cy="2096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25152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</p:spTree>
    <p:extLst>
      <p:ext uri="{BB962C8B-B14F-4D97-AF65-F5344CB8AC3E}">
        <p14:creationId xmlns:p14="http://schemas.microsoft.com/office/powerpoint/2010/main" val="426907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27</a:t>
            </a:fld>
            <a:endParaRPr lang="da-DK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71132" y="58614"/>
            <a:ext cx="8424936" cy="706090"/>
          </a:xfrm>
        </p:spPr>
        <p:txBody>
          <a:bodyPr>
            <a:normAutofit/>
          </a:bodyPr>
          <a:lstStyle/>
          <a:p>
            <a:r>
              <a:rPr lang="da-DK" sz="3200" dirty="0"/>
              <a:t>Eksempel 6.12 – damptryk </a:t>
            </a:r>
            <a:r>
              <a:rPr lang="da-DK" sz="3200" dirty="0" smtClean="0"/>
              <a:t> </a:t>
            </a:r>
            <a:r>
              <a:rPr lang="da-DK" sz="1400" dirty="0" smtClean="0"/>
              <a:t>fortsat</a:t>
            </a:r>
            <a:r>
              <a:rPr lang="da-DK" sz="3200" dirty="0" smtClean="0"/>
              <a:t>  </a:t>
            </a:r>
            <a:endParaRPr lang="da-DK" sz="3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11700" y="836712"/>
                <a:ext cx="8712968" cy="547260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a-DK" sz="2000" dirty="0" smtClean="0"/>
                  <a:t>Clausius-Clapeyron ligningen siger, at logaritmen til damptrykket er omvendt proportionalt med temperaturen i Kelvin</a:t>
                </a:r>
                <a:br>
                  <a:rPr lang="da-DK" sz="2000" dirty="0" smtClean="0"/>
                </a:br>
                <a:r>
                  <a:rPr lang="da-DK" sz="2000" dirty="0" smtClean="0"/>
                  <a:t/>
                </a:r>
                <a:br>
                  <a:rPr lang="da-DK" sz="2000" dirty="0" smtClean="0"/>
                </a:br>
                <a:endParaRPr lang="da-DK" sz="2000" dirty="0" smtClean="0"/>
              </a:p>
              <a:p>
                <a:pPr marL="0" indent="0">
                  <a:buNone/>
                </a:pPr>
                <a:endParaRPr lang="da-DK" sz="800" dirty="0" smtClean="0"/>
              </a:p>
              <a:p>
                <a:pPr marL="0" indent="0">
                  <a:buNone/>
                </a:pPr>
                <a:r>
                  <a:rPr lang="da-DK" sz="2000" dirty="0" smtClean="0"/>
                  <a:t>Med andre ord:	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da-DK" sz="2000">
                        <a:latin typeface="Cambria Math"/>
                      </a:rPr>
                      <m:t>ln</m:t>
                    </m:r>
                    <m:d>
                      <m:dPr>
                        <m:ctrlPr>
                          <a:rPr lang="da-DK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000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da-DK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da-DK" sz="20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1</m:t>
                        </m:r>
                      </m:sub>
                    </m:sSub>
                    <m:f>
                      <m:f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sz="20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da-DK" sz="2000" i="1">
                            <a:latin typeface="Cambria Math"/>
                          </a:rPr>
                          <m:t>𝑇</m:t>
                        </m:r>
                      </m:den>
                    </m:f>
                    <m:r>
                      <a:rPr lang="da-DK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da-DK" sz="20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1</m:t>
                        </m:r>
                      </m:sub>
                    </m:sSub>
                    <m:f>
                      <m:f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sz="20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da-DK" sz="2000" b="0" i="1" smtClean="0">
                            <a:latin typeface="Cambria Math"/>
                          </a:rPr>
                          <m:t>𝑡</m:t>
                        </m:r>
                        <m:r>
                          <a:rPr lang="da-DK" sz="2000" b="0" i="1" smtClean="0">
                            <a:latin typeface="Cambria Math"/>
                          </a:rPr>
                          <m:t>+273</m:t>
                        </m:r>
                      </m:den>
                    </m:f>
                  </m:oMath>
                </a14:m>
                <a:endParaRPr lang="da-DK" sz="2000" dirty="0" smtClean="0"/>
              </a:p>
              <a:p>
                <a:pPr marL="0" indent="0">
                  <a:buNone/>
                </a:pPr>
                <a:r>
                  <a:rPr lang="da-DK" sz="2000" dirty="0" smtClean="0"/>
                  <a:t>I </a:t>
                </a:r>
                <a:r>
                  <a:rPr lang="da-DK" sz="2000" dirty="0" err="1" smtClean="0"/>
                  <a:t>MatLab</a:t>
                </a:r>
                <a:r>
                  <a:rPr lang="da-DK" sz="2000" dirty="0" smtClean="0"/>
                  <a:t>: 	</a:t>
                </a:r>
                <a:endParaRPr lang="da-DK" sz="2000" dirty="0"/>
              </a:p>
              <a:p>
                <a:pPr marL="0" indent="0">
                  <a:buNone/>
                </a:pPr>
                <a:endParaRPr lang="da-DK" sz="2000" dirty="0" smtClean="0"/>
              </a:p>
              <a:p>
                <a:pPr marL="0" indent="0">
                  <a:buNone/>
                </a:pPr>
                <a:endParaRPr lang="da-DK" sz="2000" dirty="0"/>
              </a:p>
            </p:txBody>
          </p:sp>
        </mc:Choice>
        <mc:Fallback xmlns="">
          <p:sp>
            <p:nvSpPr>
              <p:cNvPr id="10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1700" y="836712"/>
                <a:ext cx="8712968" cy="5472608"/>
              </a:xfrm>
              <a:blipFill>
                <a:blip r:embed="rId3"/>
                <a:stretch>
                  <a:fillRect l="-770" t="-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288" y="3023065"/>
            <a:ext cx="5616624" cy="2792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Billed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9040" y="3221400"/>
            <a:ext cx="952500" cy="238125"/>
          </a:xfrm>
          <a:prstGeom prst="rect">
            <a:avLst/>
          </a:prstGeom>
        </p:spPr>
      </p:pic>
      <p:pic>
        <p:nvPicPr>
          <p:cNvPr id="13" name="Billed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6184" y="1628800"/>
            <a:ext cx="1524000" cy="733425"/>
          </a:xfrm>
          <a:prstGeom prst="rect">
            <a:avLst/>
          </a:prstGeom>
        </p:spPr>
      </p:pic>
      <p:sp>
        <p:nvSpPr>
          <p:cNvPr id="14" name="Tekstfelt 13"/>
          <p:cNvSpPr txBox="1"/>
          <p:nvPr/>
        </p:nvSpPr>
        <p:spPr>
          <a:xfrm>
            <a:off x="571740" y="5904842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>
                <a:solidFill>
                  <a:srgbClr val="00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Bemærk, at R står for den reciprokke værdi af </a:t>
            </a:r>
            <a:r>
              <a:rPr lang="da-DK" i="1" dirty="0" smtClean="0">
                <a:solidFill>
                  <a:srgbClr val="00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da-DK" dirty="0" smtClean="0">
                <a:solidFill>
                  <a:srgbClr val="00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og er altså ikke gaskonstanten, </a:t>
            </a:r>
            <a:r>
              <a:rPr lang="da-DK" i="1" dirty="0" smtClean="0">
                <a:solidFill>
                  <a:srgbClr val="00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i="1" dirty="0">
              <a:solidFill>
                <a:srgbClr val="00CC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25152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</p:spTree>
    <p:extLst>
      <p:ext uri="{BB962C8B-B14F-4D97-AF65-F5344CB8AC3E}">
        <p14:creationId xmlns:p14="http://schemas.microsoft.com/office/powerpoint/2010/main" val="272177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28</a:t>
            </a:fld>
            <a:endParaRPr lang="da-DK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71132" y="58614"/>
            <a:ext cx="8424936" cy="706090"/>
          </a:xfrm>
        </p:spPr>
        <p:txBody>
          <a:bodyPr>
            <a:normAutofit/>
          </a:bodyPr>
          <a:lstStyle/>
          <a:p>
            <a:r>
              <a:rPr lang="da-DK" sz="3200" dirty="0"/>
              <a:t>Eksempel 6.12 – damptryk </a:t>
            </a:r>
            <a:r>
              <a:rPr lang="da-DK" sz="3200" dirty="0" smtClean="0"/>
              <a:t> </a:t>
            </a:r>
            <a:r>
              <a:rPr lang="da-DK" sz="1400" dirty="0" smtClean="0"/>
              <a:t>fortsat</a:t>
            </a:r>
            <a:r>
              <a:rPr lang="da-DK" sz="3200" dirty="0" smtClean="0"/>
              <a:t>  </a:t>
            </a:r>
            <a:endParaRPr lang="da-DK" sz="3200" dirty="0">
              <a:solidFill>
                <a:schemeClr val="tx1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79512" y="908720"/>
            <a:ext cx="8712968" cy="5472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2000" dirty="0" smtClean="0"/>
              <a:t/>
            </a:r>
            <a:br>
              <a:rPr lang="da-DK" sz="2000" dirty="0" smtClean="0"/>
            </a:br>
            <a:r>
              <a:rPr lang="da-DK" sz="2000" dirty="0" smtClean="0"/>
              <a:t> </a:t>
            </a:r>
          </a:p>
          <a:p>
            <a:pPr marL="0" indent="0">
              <a:buNone/>
            </a:pPr>
            <a:endParaRPr lang="da-DK" sz="2000" dirty="0" smtClean="0"/>
          </a:p>
          <a:p>
            <a:pPr marL="0" indent="0">
              <a:buNone/>
            </a:pPr>
            <a:endParaRPr lang="da-DK" sz="2000" dirty="0"/>
          </a:p>
        </p:txBody>
      </p:sp>
      <p:pic>
        <p:nvPicPr>
          <p:cNvPr id="3" name="Billed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3340" y="388142"/>
            <a:ext cx="952500" cy="2381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 bwMode="auto">
              <a:xfrm>
                <a:off x="179512" y="764704"/>
                <a:ext cx="8424936" cy="55446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lnSpcReduction="10000"/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18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8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da-DK" sz="2000" dirty="0" smtClean="0"/>
                  <a:t>Resultat af </a:t>
                </a:r>
                <a:r>
                  <a:rPr lang="da-DK" sz="2000" dirty="0" err="1"/>
                  <a:t>fitlm</a:t>
                </a:r>
                <a:r>
                  <a:rPr lang="da-DK" sz="2000" dirty="0"/>
                  <a:t>(RT, </a:t>
                </a:r>
                <a:r>
                  <a:rPr lang="da-DK" sz="2000" dirty="0" err="1"/>
                  <a:t>lnp</a:t>
                </a:r>
                <a:r>
                  <a:rPr lang="da-DK" sz="2000" dirty="0" smtClean="0"/>
                  <a:t>), hvor R</a:t>
                </a:r>
                <a:r>
                  <a:rPr lang="da-DK" sz="2000" i="1" dirty="0" smtClean="0"/>
                  <a:t>T</a:t>
                </a:r>
                <a:r>
                  <a:rPr lang="da-DK" sz="2000" dirty="0" smtClean="0"/>
                  <a:t> er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a-DK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da-DK" sz="2000" b="0" i="0" dirty="0" smtClean="0">
                            <a:latin typeface="Cambria Math" panose="02040503050406030204" pitchFamily="18" charset="0"/>
                          </a:rPr>
                          <m:t>Temp</m:t>
                        </m:r>
                      </m:den>
                    </m:f>
                  </m:oMath>
                </a14:m>
                <a:r>
                  <a:rPr lang="da-DK" sz="2000" dirty="0" smtClean="0"/>
                  <a:t> og </a:t>
                </a:r>
                <a:r>
                  <a:rPr lang="da-DK" sz="2000" dirty="0" err="1" smtClean="0"/>
                  <a:t>ln</a:t>
                </a:r>
                <a:r>
                  <a:rPr lang="da-DK" sz="2000" i="1" dirty="0" err="1" smtClean="0"/>
                  <a:t>p</a:t>
                </a:r>
                <a:r>
                  <a:rPr lang="da-DK" sz="2000" dirty="0" smtClean="0"/>
                  <a:t> er </a:t>
                </a:r>
                <a:r>
                  <a:rPr lang="da-DK" sz="2000" dirty="0" err="1" smtClean="0"/>
                  <a:t>ln</a:t>
                </a:r>
                <a:r>
                  <a:rPr lang="da-DK" sz="2000" dirty="0" smtClean="0"/>
                  <a:t>(damptryk):</a:t>
                </a:r>
                <a:br>
                  <a:rPr lang="da-DK" sz="2000" dirty="0" smtClean="0"/>
                </a:br>
                <a:r>
                  <a:rPr lang="da-DK" sz="2000" dirty="0" smtClean="0"/>
                  <a:t/>
                </a:r>
                <a:br>
                  <a:rPr lang="da-DK" sz="2000" dirty="0" smtClean="0"/>
                </a:br>
                <a:r>
                  <a:rPr lang="da-DK" sz="2000" dirty="0" smtClean="0"/>
                  <a:t/>
                </a:r>
                <a:br>
                  <a:rPr lang="da-DK" sz="2000" dirty="0" smtClean="0"/>
                </a:br>
                <a:r>
                  <a:rPr lang="da-DK" sz="2000" dirty="0" smtClean="0"/>
                  <a:t/>
                </a:r>
                <a:br>
                  <a:rPr lang="da-DK" sz="2000" dirty="0" smtClean="0"/>
                </a:br>
                <a:r>
                  <a:rPr lang="da-DK" sz="2000" dirty="0" smtClean="0"/>
                  <a:t/>
                </a:r>
                <a:br>
                  <a:rPr lang="da-DK" sz="2000" dirty="0" smtClean="0"/>
                </a:br>
                <a:r>
                  <a:rPr lang="da-DK" sz="2000" dirty="0" smtClean="0"/>
                  <a:t/>
                </a:r>
                <a:br>
                  <a:rPr lang="da-DK" sz="2000" dirty="0" smtClean="0"/>
                </a:br>
                <a:r>
                  <a:rPr lang="da-DK" sz="2000" dirty="0" smtClean="0"/>
                  <a:t/>
                </a:r>
                <a:br>
                  <a:rPr lang="da-DK" sz="2000" dirty="0" smtClean="0"/>
                </a:br>
                <a:r>
                  <a:rPr lang="da-DK" sz="2000" dirty="0" smtClean="0"/>
                  <a:t/>
                </a:r>
                <a:br>
                  <a:rPr lang="da-DK" sz="2000" dirty="0" smtClean="0"/>
                </a:br>
                <a:r>
                  <a:rPr lang="da-DK" sz="2000" dirty="0" smtClean="0"/>
                  <a:t/>
                </a:r>
                <a:br>
                  <a:rPr lang="da-DK" sz="2000" dirty="0" smtClean="0"/>
                </a:br>
                <a:endParaRPr lang="da-DK" sz="2000" dirty="0" smtClean="0"/>
              </a:p>
              <a:p>
                <a:pPr marL="0" indent="0">
                  <a:buNone/>
                </a:pPr>
                <a:endParaRPr lang="da-DK" sz="2000" dirty="0">
                  <a:latin typeface="Cambria Math"/>
                </a:endParaRPr>
              </a:p>
              <a:p>
                <a:pPr marL="0" indent="0">
                  <a:buNone/>
                </a:pPr>
                <a:endParaRPr lang="da-DK" sz="2000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da-DK" sz="2000" smtClean="0">
                          <a:latin typeface="Cambria Math"/>
                        </a:rPr>
                        <m:t>ln</m:t>
                      </m:r>
                      <m:r>
                        <m:rPr>
                          <m:nor/>
                        </m:rPr>
                        <a:rPr lang="da-DK" sz="2000" i="1" smtClean="0">
                          <a:latin typeface="Cambria Math"/>
                        </a:rPr>
                        <m:t>p</m:t>
                      </m:r>
                      <m:r>
                        <a:rPr lang="da-DK" sz="2000" i="1" smtClean="0">
                          <a:latin typeface="Cambria Math"/>
                        </a:rPr>
                        <m:t>=20.795</m:t>
                      </m:r>
                      <m:r>
                        <a:rPr lang="da-DK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a-DK" sz="2000" i="1" smtClean="0">
                          <a:latin typeface="Cambria Math"/>
                        </a:rPr>
                        <m:t>5255</m:t>
                      </m:r>
                      <m:r>
                        <m:rPr>
                          <m:nor/>
                        </m:rPr>
                        <a:rPr lang="da-DK" sz="2000" smtClean="0">
                          <a:latin typeface="Cambria Math"/>
                        </a:rPr>
                        <m:t>R</m:t>
                      </m:r>
                      <m:r>
                        <m:rPr>
                          <m:nor/>
                        </m:rPr>
                        <a:rPr lang="da-DK" sz="2000" i="1" smtClean="0">
                          <a:latin typeface="Cambria Math"/>
                        </a:rPr>
                        <m:t>T</m:t>
                      </m:r>
                      <m:r>
                        <a:rPr lang="da-DK" sz="2000" b="0" i="1" smtClean="0">
                          <a:latin typeface="Cambria Math" panose="02040503050406030204" pitchFamily="18" charset="0"/>
                        </a:rPr>
                        <m:t>=20.795−</m:t>
                      </m:r>
                      <m:f>
                        <m:fPr>
                          <m:ctrlPr>
                            <a:rPr lang="da-DK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5255</m:t>
                          </m:r>
                        </m:num>
                        <m:den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da-DK" sz="2000" i="1" dirty="0" smtClean="0"/>
              </a:p>
              <a:p>
                <a:pPr marL="0" indent="0">
                  <a:buNone/>
                </a:pPr>
                <a:endParaRPr lang="da-DK" sz="200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a-DK" sz="2000" i="1" smtClean="0">
                          <a:latin typeface="Cambria Math"/>
                        </a:rPr>
                        <m:t>𝑝</m:t>
                      </m:r>
                      <m:r>
                        <a:rPr lang="da-DK" sz="200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da-DK" sz="2000" smtClean="0">
                          <a:latin typeface="Cambria Math"/>
                        </a:rPr>
                        <m:t>exp</m:t>
                      </m:r>
                      <m:d>
                        <m:dPr>
                          <m:ctrlPr>
                            <a:rPr lang="da-DK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2000" i="1">
                              <a:latin typeface="Cambria Math"/>
                            </a:rPr>
                            <m:t>20.795−</m:t>
                          </m:r>
                          <m:f>
                            <m:fPr>
                              <m:ctrlPr>
                                <a:rPr lang="da-DK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a-DK" sz="2000" i="1">
                                  <a:latin typeface="Cambria Math"/>
                                </a:rPr>
                                <m:t>5255</m:t>
                              </m:r>
                            </m:num>
                            <m:den>
                              <m:r>
                                <a:rPr lang="da-DK" sz="20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da-DK" sz="2000" i="1">
                                  <a:latin typeface="Cambria Math"/>
                                </a:rPr>
                                <m:t>+273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da-DK" sz="2000" dirty="0"/>
              </a:p>
              <a:p>
                <a:endParaRPr lang="da-DK" sz="2000" dirty="0"/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764704"/>
                <a:ext cx="8424936" cy="5544616"/>
              </a:xfrm>
              <a:prstGeom prst="rect">
                <a:avLst/>
              </a:prstGeom>
              <a:blipFill>
                <a:blip r:embed="rId4"/>
                <a:stretch>
                  <a:fillRect l="-724" t="-11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44046"/>
            <a:ext cx="513397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865" y="3159440"/>
            <a:ext cx="3960440" cy="3257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25152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</p:spTree>
    <p:extLst>
      <p:ext uri="{BB962C8B-B14F-4D97-AF65-F5344CB8AC3E}">
        <p14:creationId xmlns:p14="http://schemas.microsoft.com/office/powerpoint/2010/main" val="2935754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9552" y="44624"/>
            <a:ext cx="7772400" cy="648072"/>
          </a:xfrm>
        </p:spPr>
        <p:txBody>
          <a:bodyPr/>
          <a:lstStyle/>
          <a:p>
            <a:pPr algn="l"/>
            <a:r>
              <a:rPr lang="da-DK" sz="3200" b="1" dirty="0" smtClean="0">
                <a:solidFill>
                  <a:schemeClr val="tx2"/>
                </a:solidFill>
              </a:rPr>
              <a:t>Opgaver L20</a:t>
            </a:r>
            <a:endParaRPr lang="da-DK" sz="3200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0C801DCB-6018-49F5-B40C-217E41A22F90}" type="slidenum">
              <a:rPr lang="da-DK" smtClean="0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29</a:t>
            </a:fld>
            <a:endParaRPr lang="da-DK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Pladsholder til diasnumm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a-DK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034EC00F-5518-401F-BEDC-0A46451B0053}" type="slidenum">
              <a:rPr lang="da-DK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29</a:t>
            </a:fld>
            <a:endParaRPr lang="da-DK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ktangel 2"/>
          <p:cNvSpPr/>
          <p:nvPr/>
        </p:nvSpPr>
        <p:spPr>
          <a:xfrm>
            <a:off x="107504" y="692696"/>
            <a:ext cx="894413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Re-eksamensopgave 2 </a:t>
            </a:r>
            <a:r>
              <a:rPr lang="da-DK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c-f</a:t>
            </a:r>
            <a:r>
              <a:rPr lang="da-D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 </a:t>
            </a:r>
            <a:r>
              <a:rPr lang="da-D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2015F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da-D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”</a:t>
            </a:r>
            <a:r>
              <a:rPr lang="da-DK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om forudsigelse af vindmølleproduktion </a:t>
            </a:r>
            <a:r>
              <a:rPr lang="da-D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lvl="0"/>
            <a:r>
              <a:rPr lang="da-DK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(fortsættelse 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fra </a:t>
            </a:r>
            <a:r>
              <a:rPr lang="da-DK" sz="2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L17</a:t>
            </a:r>
            <a:r>
              <a:rPr lang="da-DK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0"/>
            <a:endParaRPr lang="da-DK" sz="20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da-D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Re-eksamensopgave 2 </a:t>
            </a:r>
            <a:r>
              <a:rPr lang="da-DK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e-g</a:t>
            </a:r>
            <a:r>
              <a:rPr lang="da-D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fra 2016F    ”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om slitage på kuglelejer </a:t>
            </a:r>
            <a:r>
              <a:rPr lang="da-D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(fortsættelse fra </a:t>
            </a:r>
            <a:r>
              <a:rPr lang="da-DK" sz="2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L18</a:t>
            </a:r>
            <a:r>
              <a:rPr lang="da-DK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</a:t>
            </a:r>
            <a:endParaRPr lang="en-US" sz="40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a-DK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10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da-D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Eksamensopgave 2 </a:t>
            </a:r>
            <a:r>
              <a:rPr lang="da-DK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d-g</a:t>
            </a:r>
            <a:r>
              <a:rPr lang="da-D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 </a:t>
            </a:r>
            <a:r>
              <a:rPr lang="da-D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2019F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 ”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om hvordan effektiviteten af en maskine til sortering af plastikaffald afhænger af maskinens opsætning</a:t>
            </a:r>
            <a:r>
              <a:rPr lang="da-D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  </a:t>
            </a:r>
            <a:r>
              <a:rPr lang="da-DK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fortsættelse fra </a:t>
            </a:r>
            <a:r>
              <a:rPr lang="da-DK" sz="2000" b="1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L18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4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da-DK" sz="20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10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Eksamensopgave </a:t>
            </a:r>
            <a:r>
              <a:rPr lang="da-D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fra 2017F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 ”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om udvikling af en NTC termistor til en æbleplukkerobot</a:t>
            </a:r>
            <a:r>
              <a:rPr lang="da-D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 </a:t>
            </a:r>
            <a:r>
              <a:rPr lang="da-DK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fortsættelse fra </a:t>
            </a:r>
            <a:r>
              <a:rPr lang="da-DK" sz="2000" b="1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L18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4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da-DK" sz="20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da-DK" sz="20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10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da-DK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V&amp;K 6.26, 6.27, 6.28, 6.32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Samme opgaver som sidst, nu burde I kunne regne det hele)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da-DK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Der er </a:t>
            </a:r>
            <a:r>
              <a:rPr lang="da-DK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løsningsforslag 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til </a:t>
            </a:r>
            <a:r>
              <a:rPr lang="da-DK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6.32 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på </a:t>
            </a:r>
            <a:r>
              <a:rPr lang="da-DK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BS</a:t>
            </a:r>
            <a:endParaRPr lang="da-DK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25152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</p:spTree>
    <p:extLst>
      <p:ext uri="{BB962C8B-B14F-4D97-AF65-F5344CB8AC3E}">
        <p14:creationId xmlns:p14="http://schemas.microsoft.com/office/powerpoint/2010/main" val="408673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3</a:t>
            </a:fld>
            <a:endParaRPr lang="da-DK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71132" y="58614"/>
            <a:ext cx="8424936" cy="706090"/>
          </a:xfrm>
        </p:spPr>
        <p:txBody>
          <a:bodyPr>
            <a:normAutofit/>
          </a:bodyPr>
          <a:lstStyle/>
          <a:p>
            <a:r>
              <a:rPr lang="da-DK" sz="3200" dirty="0"/>
              <a:t>Statistisk teori</a:t>
            </a:r>
            <a:endParaRPr lang="da-DK" sz="3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687712"/>
                <a:ext cx="8568952" cy="5837632"/>
              </a:xfrm>
            </p:spPr>
            <p:txBody>
              <a:bodyPr>
                <a:noAutofit/>
              </a:bodyPr>
              <a:lstStyle/>
              <a:p>
                <a:r>
                  <a:rPr lang="da-DK" sz="2000" dirty="0" smtClean="0"/>
                  <a:t>Simpel lineær regressionsmodel: </a:t>
                </a:r>
                <a:br>
                  <a:rPr lang="da-DK" sz="2000" dirty="0" smtClean="0"/>
                </a:br>
                <a14:m>
                  <m:oMath xmlns:m="http://schemas.openxmlformats.org/officeDocument/2006/math">
                    <m:r>
                      <a:rPr lang="da-DK" sz="2000" b="0" i="1" smtClean="0">
                        <a:latin typeface="Cambria Math"/>
                      </a:rPr>
                      <m:t>𝑦</m:t>
                    </m:r>
                    <m:r>
                      <a:rPr lang="da-DK" sz="20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da-DK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b="0" i="1" smtClean="0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da-DK" sz="20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da-DK" sz="20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da-DK" sz="20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da-DK" sz="2000" b="0" i="1" smtClean="0">
                        <a:latin typeface="Cambria Math"/>
                      </a:rPr>
                      <m:t>𝑥</m:t>
                    </m:r>
                  </m:oMath>
                </a14:m>
                <a:endParaRPr lang="da-DK" sz="2000" dirty="0" smtClean="0"/>
              </a:p>
              <a:p>
                <a:r>
                  <a:rPr lang="da-DK" sz="2000" dirty="0"/>
                  <a:t>Vi </a:t>
                </a:r>
                <a:r>
                  <a:rPr lang="da-DK" sz="2000" dirty="0" smtClean="0"/>
                  <a:t>har </a:t>
                </a:r>
                <a14:m>
                  <m:oMath xmlns:m="http://schemas.openxmlformats.org/officeDocument/2006/math">
                    <m:r>
                      <a:rPr lang="da-DK" sz="2000" i="1">
                        <a:latin typeface="Cambria Math"/>
                      </a:rPr>
                      <m:t>𝑛</m:t>
                    </m:r>
                  </m:oMath>
                </a14:m>
                <a:r>
                  <a:rPr lang="da-DK" sz="2000" dirty="0"/>
                  <a:t> sammenhørende observationer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20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a-DK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da-DK" sz="20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20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da-DK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da-DK" sz="2000" dirty="0"/>
                  <a:t> </a:t>
                </a:r>
                <a:r>
                  <a:rPr lang="da-DK" sz="2000" dirty="0" smtClean="0"/>
                  <a:t> for </a:t>
                </a:r>
                <a14:m>
                  <m:oMath xmlns:m="http://schemas.openxmlformats.org/officeDocument/2006/math">
                    <m:r>
                      <a:rPr lang="da-DK" sz="2000" i="1">
                        <a:latin typeface="Cambria Math"/>
                      </a:rPr>
                      <m:t>𝑖</m:t>
                    </m:r>
                    <m:r>
                      <a:rPr lang="da-DK" sz="2000" i="1">
                        <a:latin typeface="Cambria Math"/>
                      </a:rPr>
                      <m:t>=1…</m:t>
                    </m:r>
                    <m:r>
                      <a:rPr lang="da-DK" sz="2000" i="1">
                        <a:latin typeface="Cambria Math"/>
                      </a:rPr>
                      <m:t>𝑛</m:t>
                    </m:r>
                  </m:oMath>
                </a14:m>
                <a:endParaRPr lang="da-DK" sz="2000" dirty="0" smtClean="0"/>
              </a:p>
              <a:p>
                <a:r>
                  <a:rPr lang="da-DK" sz="2000" dirty="0" smtClean="0"/>
                  <a:t>Hvis vi forestiller os, at vi kender koefficienterne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sz="2000" dirty="0" smtClean="0"/>
                  <a:t> og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da-DK" sz="20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da-DK" sz="2000" dirty="0" smtClean="0"/>
                  <a:t> kan vi skrive observationerne: </a:t>
                </a:r>
                <a:br>
                  <a:rPr lang="da-DK" sz="2000" dirty="0" smtClean="0"/>
                </a:br>
                <a:r>
                  <a:rPr lang="da-DK" sz="2000" dirty="0" smtClean="0"/>
                  <a:t>  			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da-DK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 smtClean="0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da-DK" sz="20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 smtClean="0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da-DK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a-DK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da-DK" sz="20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a-DK" sz="2000" dirty="0" smtClean="0"/>
                  <a:t/>
                </a:r>
                <a:br>
                  <a:rPr lang="da-DK" sz="2000" dirty="0" smtClean="0"/>
                </a:br>
                <a:r>
                  <a:rPr lang="da-DK" sz="2000" dirty="0" smtClean="0"/>
                  <a:t>hvor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a-DK" sz="2000" dirty="0" smtClean="0"/>
                  <a:t> er en tilfældig afvigelse (</a:t>
                </a:r>
                <a:r>
                  <a:rPr lang="da-DK" sz="2000" dirty="0" err="1" smtClean="0">
                    <a:solidFill>
                      <a:srgbClr val="3333CC"/>
                    </a:solidFill>
                  </a:rPr>
                  <a:t>random</a:t>
                </a:r>
                <a:r>
                  <a:rPr lang="da-DK" sz="2000" dirty="0" smtClean="0">
                    <a:solidFill>
                      <a:srgbClr val="3333CC"/>
                    </a:solidFill>
                  </a:rPr>
                  <a:t> </a:t>
                </a:r>
                <a:r>
                  <a:rPr lang="da-DK" sz="2000" dirty="0" err="1" smtClean="0">
                    <a:solidFill>
                      <a:srgbClr val="3333CC"/>
                    </a:solidFill>
                  </a:rPr>
                  <a:t>error</a:t>
                </a:r>
                <a:r>
                  <a:rPr lang="da-DK" sz="2000" dirty="0" smtClean="0"/>
                  <a:t>)</a:t>
                </a:r>
              </a:p>
              <a:p>
                <a:pPr marL="0" indent="0">
                  <a:buNone/>
                </a:pPr>
                <a:endParaRPr lang="da-DK" sz="800" dirty="0" smtClean="0"/>
              </a:p>
              <a:p>
                <a:r>
                  <a:rPr lang="da-DK" sz="2000" dirty="0" smtClean="0"/>
                  <a:t>Antag, at afvigelserne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a-DK" sz="2000" dirty="0" smtClean="0"/>
                  <a:t> er uafhængige og kommer fra  en stokastisk variabel med middelværdi 0 og varians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2000" i="1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da-DK" sz="20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da-DK" sz="2000" dirty="0" smtClean="0"/>
                  <a:t/>
                </a:r>
                <a:br>
                  <a:rPr lang="da-DK" sz="2000" dirty="0" smtClean="0"/>
                </a:br>
                <a:r>
                  <a:rPr lang="da-DK" sz="2000" dirty="0" smtClean="0"/>
                  <a:t>Ofte antages det, at de kommer fra normalfordelingen </a:t>
                </a:r>
                <a:r>
                  <a:rPr lang="da-DK" sz="2000" i="1" dirty="0" smtClean="0"/>
                  <a:t>N</a:t>
                </a:r>
                <a:r>
                  <a:rPr lang="da-DK" sz="2000" dirty="0" smtClean="0"/>
                  <a:t>(0,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da-DK" sz="20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da-DK" sz="2000" dirty="0" smtClean="0"/>
                  <a:t>)</a:t>
                </a:r>
              </a:p>
              <a:p>
                <a:pPr marL="0" indent="0">
                  <a:buNone/>
                </a:pPr>
                <a:endParaRPr lang="da-DK" sz="800" dirty="0" smtClean="0"/>
              </a:p>
              <a:p>
                <a:r>
                  <a:rPr lang="da-DK" sz="2000" dirty="0" smtClean="0"/>
                  <a:t>Vi kender ikke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sz="2000" dirty="0"/>
                  <a:t> og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da-DK" sz="2000" dirty="0" smtClean="0"/>
                  <a:t>, så vi  ønsker at estimere dem ud fra vores  observationer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a-DK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a-DK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a-DK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da-DK" sz="20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da-DK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20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da-DK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da-DK" sz="2000" dirty="0" smtClean="0"/>
                  <a:t>:</a:t>
                </a:r>
                <a:br>
                  <a:rPr lang="da-DK" sz="200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da-DK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da-DK" sz="20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da-DK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da-DK" sz="20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da-DK" sz="20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da-DK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da-DK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da-DK" sz="20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da-DK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da-DK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da-DK" sz="2000" dirty="0" smtClean="0"/>
              </a:p>
              <a:p>
                <a:r>
                  <a:rPr lang="da-DK" sz="2000" dirty="0" smtClean="0"/>
                  <a:t>Her 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da-DK" sz="2000" dirty="0" smtClean="0"/>
                  <a:t> og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a-DK" sz="2000" dirty="0" smtClean="0"/>
                  <a:t> vores bedste  </a:t>
                </a:r>
                <a:r>
                  <a:rPr lang="da-DK" sz="2000" dirty="0" smtClean="0">
                    <a:solidFill>
                      <a:srgbClr val="3333CC"/>
                    </a:solidFill>
                  </a:rPr>
                  <a:t>estimater</a:t>
                </a:r>
                <a:r>
                  <a:rPr lang="da-DK" sz="2000" dirty="0" smtClean="0"/>
                  <a:t> for hhv.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da-DK" sz="20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da-DK" sz="2000" dirty="0"/>
                  <a:t> </a:t>
                </a:r>
                <a:r>
                  <a:rPr lang="da-DK" sz="2000" dirty="0" smtClean="0"/>
                  <a:t>og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a-DK" sz="2000" dirty="0" smtClean="0"/>
                  <a:t> </a:t>
                </a:r>
                <a:br>
                  <a:rPr lang="da-DK" sz="2000" dirty="0" smtClean="0"/>
                </a:br>
                <a:r>
                  <a:rPr lang="da-DK" sz="2000" dirty="0" smtClean="0"/>
                  <a:t>Flere observationer (en større stikprøve) kunne forbedre estimaterne</a:t>
                </a:r>
              </a:p>
              <a:p>
                <a:r>
                  <a:rPr lang="da-DK" sz="2000" dirty="0" smtClean="0"/>
                  <a:t>Vi kan bruge vores </a:t>
                </a:r>
                <a:r>
                  <a:rPr lang="da-DK" sz="2000" dirty="0" err="1" smtClean="0"/>
                  <a:t>residualer</a:t>
                </a:r>
                <a:r>
                  <a:rPr lang="da-DK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a-DK" sz="2000" dirty="0" smtClean="0"/>
                  <a:t> til at estimere variansen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da-DK" sz="20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da-DK" sz="2000" dirty="0"/>
              </a:p>
            </p:txBody>
          </p:sp>
        </mc:Choice>
        <mc:Fallback xmlns="">
          <p:sp>
            <p:nvSpPr>
              <p:cNvPr id="6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687712"/>
                <a:ext cx="8568952" cy="5837632"/>
              </a:xfrm>
              <a:blipFill>
                <a:blip r:embed="rId3"/>
                <a:stretch>
                  <a:fillRect l="-641" t="-6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25152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</p:spTree>
    <p:extLst>
      <p:ext uri="{BB962C8B-B14F-4D97-AF65-F5344CB8AC3E}">
        <p14:creationId xmlns:p14="http://schemas.microsoft.com/office/powerpoint/2010/main" val="3366666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30</a:t>
            </a:fld>
            <a:endParaRPr lang="da-DK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71132" y="58614"/>
            <a:ext cx="8424936" cy="706090"/>
          </a:xfrm>
        </p:spPr>
        <p:txBody>
          <a:bodyPr>
            <a:normAutofit/>
          </a:bodyPr>
          <a:lstStyle/>
          <a:p>
            <a:r>
              <a:rPr lang="da-DK" sz="3200" dirty="0" smtClean="0"/>
              <a:t>SLUT</a:t>
            </a:r>
            <a:endParaRPr lang="da-DK" sz="3200" dirty="0">
              <a:solidFill>
                <a:schemeClr val="tx1"/>
              </a:solidFill>
            </a:endParaRPr>
          </a:p>
        </p:txBody>
      </p:sp>
      <p:sp>
        <p:nvSpPr>
          <p:cNvPr id="6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25152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</p:spTree>
    <p:extLst>
      <p:ext uri="{BB962C8B-B14F-4D97-AF65-F5344CB8AC3E}">
        <p14:creationId xmlns:p14="http://schemas.microsoft.com/office/powerpoint/2010/main" val="418463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31</a:t>
            </a:fld>
            <a:endParaRPr lang="da-DK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71132" y="58614"/>
            <a:ext cx="8424936" cy="706090"/>
          </a:xfrm>
        </p:spPr>
        <p:txBody>
          <a:bodyPr>
            <a:normAutofit/>
          </a:bodyPr>
          <a:lstStyle/>
          <a:p>
            <a:r>
              <a:rPr lang="da-DK" sz="3200" dirty="0"/>
              <a:t>Hvordan i </a:t>
            </a:r>
            <a:r>
              <a:rPr lang="da-DK" sz="3200" dirty="0" err="1"/>
              <a:t>MatLab</a:t>
            </a:r>
            <a:r>
              <a:rPr lang="da-DK" sz="3200" dirty="0"/>
              <a:t>?</a:t>
            </a:r>
            <a:endParaRPr lang="da-DK" sz="1400" dirty="0">
              <a:solidFill>
                <a:schemeClr val="tx1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95536" y="980728"/>
            <a:ext cx="8424936" cy="5472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2200" dirty="0" err="1" smtClean="0"/>
              <a:t>mdl.Diagnostics.HatMatrix</a:t>
            </a:r>
            <a:r>
              <a:rPr lang="da-DK" sz="2200" dirty="0" smtClean="0"/>
              <a:t>	% Hat matrix</a:t>
            </a:r>
          </a:p>
          <a:p>
            <a:pPr marL="0" indent="0">
              <a:buNone/>
            </a:pPr>
            <a:r>
              <a:rPr lang="da-DK" sz="2200" dirty="0" err="1" smtClean="0"/>
              <a:t>mdl.Diagnostics.Leverage</a:t>
            </a:r>
            <a:r>
              <a:rPr lang="da-DK" sz="2200" dirty="0" smtClean="0"/>
              <a:t>	% Hat diagonal</a:t>
            </a:r>
            <a:br>
              <a:rPr lang="da-DK" sz="2200" dirty="0" smtClean="0"/>
            </a:br>
            <a:endParaRPr lang="da-DK" sz="2200" dirty="0" smtClean="0"/>
          </a:p>
          <a:p>
            <a:pPr marL="0" indent="0">
              <a:buNone/>
            </a:pPr>
            <a:r>
              <a:rPr lang="da-DK" sz="2200" dirty="0" err="1" smtClean="0"/>
              <a:t>mdl.Residuals.Studentized</a:t>
            </a:r>
            <a:r>
              <a:rPr lang="da-DK" sz="2200" dirty="0" smtClean="0"/>
              <a:t>	% </a:t>
            </a:r>
            <a:r>
              <a:rPr lang="da-DK" sz="2200" dirty="0" err="1" smtClean="0"/>
              <a:t>Studentiserede</a:t>
            </a:r>
            <a:r>
              <a:rPr lang="da-DK" sz="2200" dirty="0" smtClean="0"/>
              <a:t> </a:t>
            </a:r>
            <a:r>
              <a:rPr lang="da-DK" sz="2200" dirty="0" err="1" smtClean="0"/>
              <a:t>residualer</a:t>
            </a:r>
            <a:endParaRPr lang="da-DK" sz="2200" dirty="0"/>
          </a:p>
          <a:p>
            <a:endParaRPr lang="da-DK" sz="2200" dirty="0"/>
          </a:p>
        </p:txBody>
      </p:sp>
      <p:sp>
        <p:nvSpPr>
          <p:cNvPr id="8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25152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</p:spTree>
    <p:extLst>
      <p:ext uri="{BB962C8B-B14F-4D97-AF65-F5344CB8AC3E}">
        <p14:creationId xmlns:p14="http://schemas.microsoft.com/office/powerpoint/2010/main" val="2981094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32</a:t>
            </a:fld>
            <a:endParaRPr lang="da-DK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71132" y="58614"/>
            <a:ext cx="8424936" cy="706090"/>
          </a:xfrm>
        </p:spPr>
        <p:txBody>
          <a:bodyPr>
            <a:normAutofit/>
          </a:bodyPr>
          <a:lstStyle/>
          <a:p>
            <a:r>
              <a:rPr lang="da-DK" sz="3200" dirty="0"/>
              <a:t>Regression, ANOVA, CI og PI i </a:t>
            </a:r>
            <a:r>
              <a:rPr lang="da-DK" sz="3200" dirty="0" err="1"/>
              <a:t>MatLab</a:t>
            </a:r>
            <a:endParaRPr lang="da-DK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008" y="908720"/>
                <a:ext cx="8964488" cy="54006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da-DK" sz="2200" dirty="0" smtClean="0"/>
                  <a:t>mdl = </a:t>
                </a:r>
                <a:r>
                  <a:rPr lang="da-DK" sz="2200" dirty="0" err="1" smtClean="0"/>
                  <a:t>fitlm</a:t>
                </a:r>
                <a:r>
                  <a:rPr lang="da-DK" sz="2200" dirty="0" smtClean="0"/>
                  <a:t>(x, </a:t>
                </a:r>
                <a:r>
                  <a:rPr lang="da-DK" sz="2200" dirty="0"/>
                  <a:t>y</a:t>
                </a:r>
                <a:r>
                  <a:rPr lang="da-DK" sz="2200" dirty="0" smtClean="0"/>
                  <a:t>)		</a:t>
                </a:r>
                <a:r>
                  <a:rPr lang="da-DK" sz="2200" dirty="0" smtClean="0">
                    <a:solidFill>
                      <a:srgbClr val="3333CC"/>
                    </a:solidFill>
                  </a:rPr>
                  <a:t>Regressionsanalyse </a:t>
                </a:r>
              </a:p>
              <a:p>
                <a:endParaRPr lang="da-DK" sz="2200" dirty="0" smtClean="0"/>
              </a:p>
              <a:p>
                <a:r>
                  <a:rPr lang="da-DK" sz="2200" dirty="0" smtClean="0"/>
                  <a:t>plot(mdl</a:t>
                </a:r>
                <a:r>
                  <a:rPr lang="da-DK" sz="2200" dirty="0"/>
                  <a:t>)			</a:t>
                </a:r>
                <a:r>
                  <a:rPr lang="da-DK" sz="2200" dirty="0" smtClean="0">
                    <a:solidFill>
                      <a:srgbClr val="3333CC"/>
                    </a:solidFill>
                  </a:rPr>
                  <a:t>Plot </a:t>
                </a:r>
                <a:r>
                  <a:rPr lang="da-DK" sz="2200" dirty="0">
                    <a:solidFill>
                      <a:srgbClr val="3333CC"/>
                    </a:solidFill>
                  </a:rPr>
                  <a:t>modellen fra </a:t>
                </a:r>
                <a:r>
                  <a:rPr lang="da-DK" sz="2200" dirty="0" err="1">
                    <a:solidFill>
                      <a:srgbClr val="3333CC"/>
                    </a:solidFill>
                  </a:rPr>
                  <a:t>fitlm</a:t>
                </a:r>
                <a:r>
                  <a:rPr lang="da-DK" sz="2200" dirty="0">
                    <a:solidFill>
                      <a:srgbClr val="3333CC"/>
                    </a:solidFill>
                  </a:rPr>
                  <a:t> med 95% </a:t>
                </a:r>
                <a:r>
                  <a:rPr lang="da-DK" sz="2200" dirty="0" smtClean="0">
                    <a:solidFill>
                      <a:srgbClr val="3333CC"/>
                    </a:solidFill>
                  </a:rPr>
                  <a:t>CI-bånd</a:t>
                </a:r>
                <a:endParaRPr lang="da-DK" sz="2200" dirty="0">
                  <a:solidFill>
                    <a:srgbClr val="3333CC"/>
                  </a:solidFill>
                </a:endParaRPr>
              </a:p>
              <a:p>
                <a:endParaRPr lang="da-DK" sz="2200" dirty="0" smtClean="0"/>
              </a:p>
              <a:p>
                <a:r>
                  <a:rPr lang="da-DK" sz="2200" dirty="0" smtClean="0"/>
                  <a:t>plotregression(x, y)		</a:t>
                </a:r>
                <a:r>
                  <a:rPr lang="da-DK" sz="2200" dirty="0" smtClean="0">
                    <a:solidFill>
                      <a:srgbClr val="3333CC"/>
                    </a:solidFill>
                  </a:rPr>
                  <a:t>Plot data med regressionslinjen 						(virker ikke med multipel </a:t>
                </a:r>
                <a:r>
                  <a:rPr lang="da-DK" sz="2200" dirty="0" smtClean="0">
                    <a:solidFill>
                      <a:srgbClr val="3333CC"/>
                    </a:solidFill>
                  </a:rPr>
                  <a:t>regression)</a:t>
                </a:r>
              </a:p>
              <a:p>
                <a:r>
                  <a:rPr lang="da-DK" sz="2200" dirty="0" err="1" smtClean="0"/>
                  <a:t>anova</a:t>
                </a:r>
                <a:r>
                  <a:rPr lang="da-DK" sz="2200" dirty="0" smtClean="0"/>
                  <a:t>(mdl</a:t>
                </a:r>
                <a:r>
                  <a:rPr lang="da-DK" sz="2200" dirty="0"/>
                  <a:t>)			</a:t>
                </a:r>
                <a:r>
                  <a:rPr lang="da-DK" sz="2200" dirty="0">
                    <a:solidFill>
                      <a:srgbClr val="3333CC"/>
                    </a:solidFill>
                  </a:rPr>
                  <a:t>ANOVA</a:t>
                </a:r>
                <a:endParaRPr lang="da-DK" sz="2200" dirty="0" smtClean="0"/>
              </a:p>
              <a:p>
                <a:r>
                  <a:rPr lang="da-DK" sz="2200" dirty="0" err="1"/>
                  <a:t>a</a:t>
                </a:r>
                <a:r>
                  <a:rPr lang="da-DK" sz="2200" dirty="0" err="1" smtClean="0"/>
                  <a:t>nova_sti</a:t>
                </a:r>
                <a:r>
                  <a:rPr lang="da-DK" sz="2200" dirty="0" smtClean="0"/>
                  <a:t>(mdl</a:t>
                </a:r>
                <a:r>
                  <a:rPr lang="da-DK" sz="2200" dirty="0" smtClean="0"/>
                  <a:t>)		</a:t>
                </a:r>
                <a:r>
                  <a:rPr lang="da-DK" sz="2200" dirty="0" smtClean="0">
                    <a:solidFill>
                      <a:srgbClr val="3333CC"/>
                    </a:solidFill>
                  </a:rPr>
                  <a:t>ANOVA (virker både til simpel og multipel   </a:t>
                </a:r>
              </a:p>
              <a:p>
                <a:pPr marL="0" indent="0">
                  <a:buNone/>
                </a:pPr>
                <a:r>
                  <a:rPr lang="da-DK" sz="2200" dirty="0">
                    <a:solidFill>
                      <a:srgbClr val="3333CC"/>
                    </a:solidFill>
                  </a:rPr>
                  <a:t> </a:t>
                </a:r>
                <a:r>
                  <a:rPr lang="da-DK" sz="2200" dirty="0" smtClean="0">
                    <a:solidFill>
                      <a:srgbClr val="3333CC"/>
                    </a:solidFill>
                  </a:rPr>
                  <a:t>                                                   </a:t>
                </a:r>
                <a:r>
                  <a:rPr lang="da-DK" sz="2200" dirty="0" smtClean="0">
                    <a:solidFill>
                      <a:srgbClr val="3333CC"/>
                    </a:solidFill>
                  </a:rPr>
                  <a:t> regression)</a:t>
                </a:r>
              </a:p>
              <a:p>
                <a:r>
                  <a:rPr lang="da-DK" sz="2200" dirty="0" smtClean="0"/>
                  <a:t>[</a:t>
                </a:r>
                <a:r>
                  <a:rPr lang="da-DK" sz="2200" dirty="0" err="1"/>
                  <a:t>yhat,yci</a:t>
                </a:r>
                <a:r>
                  <a:rPr lang="da-DK" sz="2200" dirty="0"/>
                  <a:t>] = </a:t>
                </a:r>
                <a:r>
                  <a:rPr lang="da-DK" sz="2200" dirty="0" err="1"/>
                  <a:t>predict</a:t>
                </a:r>
                <a:r>
                  <a:rPr lang="da-DK" sz="2200" dirty="0"/>
                  <a:t>(mdl</a:t>
                </a:r>
                <a:r>
                  <a:rPr lang="da-DK" sz="2200" dirty="0" smtClean="0"/>
                  <a:t>, x</a:t>
                </a:r>
                <a:r>
                  <a:rPr lang="da-DK" sz="2200" dirty="0"/>
                  <a:t>)	</a:t>
                </a:r>
                <a:r>
                  <a:rPr lang="da-DK" sz="2200" dirty="0" smtClean="0">
                    <a:solidFill>
                      <a:srgbClr val="3333CC"/>
                    </a:solidFill>
                  </a:rPr>
                  <a:t> </a:t>
                </a:r>
                <a:r>
                  <a:rPr lang="da-DK" sz="2200" dirty="0">
                    <a:solidFill>
                      <a:srgbClr val="3333CC"/>
                    </a:solidFill>
                  </a:rPr>
                  <a:t>Returnerer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a-DK" sz="2200" i="1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>
                            <a:solidFill>
                              <a:srgbClr val="3333CC"/>
                            </a:solidFill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da-DK" sz="2200" dirty="0">
                    <a:solidFill>
                      <a:srgbClr val="3333CC"/>
                    </a:solidFill>
                  </a:rPr>
                  <a:t> og </a:t>
                </a:r>
                <a:r>
                  <a:rPr lang="da-DK" sz="2200" dirty="0" err="1" smtClean="0">
                    <a:solidFill>
                      <a:srgbClr val="3333CC"/>
                    </a:solidFill>
                  </a:rPr>
                  <a:t>konfidensinterval</a:t>
                </a:r>
                <a:r>
                  <a:rPr lang="da-DK" sz="2200" dirty="0" smtClean="0">
                    <a:solidFill>
                      <a:srgbClr val="3333CC"/>
                    </a:solidFill>
                  </a:rPr>
                  <a:t> </a:t>
                </a:r>
                <a:r>
                  <a:rPr lang="da-DK" sz="2200" dirty="0" err="1" smtClean="0">
                    <a:solidFill>
                      <a:srgbClr val="3333CC"/>
                    </a:solidFill>
                  </a:rPr>
                  <a:t>yci</a:t>
                </a:r>
                <a:r>
                  <a:rPr lang="da-DK" sz="2200" dirty="0" smtClean="0">
                    <a:solidFill>
                      <a:srgbClr val="3333CC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da-DK" sz="2200" i="1">
                        <a:solidFill>
                          <a:srgbClr val="3333CC"/>
                        </a:solidFill>
                        <a:latin typeface="Cambria Math"/>
                      </a:rPr>
                      <m:t>𝑥</m:t>
                    </m:r>
                  </m:oMath>
                </a14:m>
                <a:endParaRPr lang="da-DK" sz="2200" dirty="0">
                  <a:solidFill>
                    <a:srgbClr val="3333CC"/>
                  </a:solidFill>
                </a:endParaRPr>
              </a:p>
              <a:p>
                <a:endParaRPr lang="da-DK" sz="2200" dirty="0" smtClean="0"/>
              </a:p>
              <a:p>
                <a:r>
                  <a:rPr lang="da-DK" sz="2200" dirty="0" smtClean="0"/>
                  <a:t>[</a:t>
                </a:r>
                <a:r>
                  <a:rPr lang="da-DK" sz="2200" dirty="0" err="1" smtClean="0"/>
                  <a:t>yhat,ypi</a:t>
                </a:r>
                <a:r>
                  <a:rPr lang="da-DK" sz="2200" dirty="0"/>
                  <a:t>] = </a:t>
                </a:r>
                <a:r>
                  <a:rPr lang="da-DK" sz="2200" dirty="0" err="1" smtClean="0"/>
                  <a:t>predict</a:t>
                </a:r>
                <a:r>
                  <a:rPr lang="da-DK" sz="2200" dirty="0" smtClean="0"/>
                  <a:t>(mdl, x, </a:t>
                </a:r>
                <a:r>
                  <a:rPr lang="da-DK" sz="2200" dirty="0"/>
                  <a:t>'</a:t>
                </a:r>
                <a:r>
                  <a:rPr lang="da-DK" sz="2200" dirty="0" err="1"/>
                  <a:t>Prediction</a:t>
                </a:r>
                <a:r>
                  <a:rPr lang="da-DK" sz="2200" dirty="0"/>
                  <a:t>','observation</a:t>
                </a:r>
                <a:r>
                  <a:rPr lang="da-DK" sz="2200" dirty="0" smtClean="0"/>
                  <a:t>')</a:t>
                </a:r>
                <a:r>
                  <a:rPr lang="da-DK" sz="2200" dirty="0"/>
                  <a:t>	</a:t>
                </a:r>
                <a:r>
                  <a:rPr lang="da-DK" sz="2200" dirty="0" smtClean="0"/>
                  <a:t/>
                </a:r>
                <a:br>
                  <a:rPr lang="da-DK" sz="2200" dirty="0" smtClean="0"/>
                </a:br>
                <a:r>
                  <a:rPr lang="da-DK" sz="800" dirty="0" smtClean="0"/>
                  <a:t>.</a:t>
                </a:r>
                <a:r>
                  <a:rPr lang="da-DK" sz="2200" dirty="0" smtClean="0"/>
                  <a:t>				</a:t>
                </a:r>
              </a:p>
              <a:p>
                <a:pPr marL="0" indent="0">
                  <a:buNone/>
                </a:pPr>
                <a:r>
                  <a:rPr lang="da-DK" sz="2200" dirty="0" smtClean="0"/>
                  <a:t>				</a:t>
                </a:r>
                <a:r>
                  <a:rPr lang="da-DK" sz="2200" dirty="0" smtClean="0">
                    <a:solidFill>
                      <a:srgbClr val="3333CC"/>
                    </a:solidFill>
                  </a:rPr>
                  <a:t>Returnerer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a-DK" sz="2200" i="1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>
                            <a:solidFill>
                              <a:srgbClr val="3333CC"/>
                            </a:solidFill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da-DK" sz="2200" dirty="0">
                    <a:solidFill>
                      <a:srgbClr val="3333CC"/>
                    </a:solidFill>
                  </a:rPr>
                  <a:t> og </a:t>
                </a:r>
                <a:r>
                  <a:rPr lang="da-DK" sz="2200" dirty="0" smtClean="0">
                    <a:solidFill>
                      <a:srgbClr val="3333CC"/>
                    </a:solidFill>
                  </a:rPr>
                  <a:t>prædiktionsinterval </a:t>
                </a:r>
                <a:r>
                  <a:rPr lang="da-DK" sz="2200" dirty="0" err="1" smtClean="0">
                    <a:solidFill>
                      <a:srgbClr val="3333CC"/>
                    </a:solidFill>
                  </a:rPr>
                  <a:t>ypi</a:t>
                </a:r>
                <a:r>
                  <a:rPr lang="da-DK" sz="2200" dirty="0" smtClean="0">
                    <a:solidFill>
                      <a:srgbClr val="3333CC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da-DK" sz="2200" i="1">
                        <a:solidFill>
                          <a:srgbClr val="3333CC"/>
                        </a:solidFill>
                        <a:latin typeface="Cambria Math"/>
                      </a:rPr>
                      <m:t>𝑥</m:t>
                    </m:r>
                  </m:oMath>
                </a14:m>
                <a:endParaRPr lang="da-DK" sz="2100" dirty="0"/>
              </a:p>
              <a:p>
                <a:pPr marL="0" indent="0">
                  <a:buNone/>
                </a:pPr>
                <a:endParaRPr lang="da-DK" sz="2100" dirty="0"/>
              </a:p>
              <a:p>
                <a:pPr marL="0" indent="0">
                  <a:buNone/>
                </a:pPr>
                <a:endParaRPr lang="da-DK" sz="2100" dirty="0"/>
              </a:p>
            </p:txBody>
          </p:sp>
        </mc:Choice>
        <mc:Fallback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008" y="908720"/>
                <a:ext cx="8964488" cy="5400600"/>
              </a:xfrm>
              <a:blipFill>
                <a:blip r:embed="rId3"/>
                <a:stretch>
                  <a:fillRect l="-816" t="-1354" r="-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25152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</p:spTree>
    <p:extLst>
      <p:ext uri="{BB962C8B-B14F-4D97-AF65-F5344CB8AC3E}">
        <p14:creationId xmlns:p14="http://schemas.microsoft.com/office/powerpoint/2010/main" val="411694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904" y="44624"/>
            <a:ext cx="8424936" cy="922114"/>
          </a:xfrm>
        </p:spPr>
        <p:txBody>
          <a:bodyPr>
            <a:normAutofit/>
          </a:bodyPr>
          <a:lstStyle/>
          <a:p>
            <a:r>
              <a:rPr lang="da-DK" sz="3200" dirty="0"/>
              <a:t>Igen (fra L11): Parametre og </a:t>
            </a:r>
            <a:r>
              <a:rPr lang="da-DK" sz="3200" dirty="0" err="1"/>
              <a:t>estimatorer</a:t>
            </a:r>
            <a:endParaRPr lang="da-DK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4</a:t>
            </a:fld>
            <a:endParaRPr lang="da-DK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 bwMode="auto">
          <a:xfrm>
            <a:off x="457200" y="1196752"/>
            <a:ext cx="4040188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b="1" dirty="0" smtClean="0">
                <a:solidFill>
                  <a:schemeClr val="accent1">
                    <a:lumMod val="75000"/>
                  </a:schemeClr>
                </a:solidFill>
              </a:rPr>
              <a:t>Population</a:t>
            </a:r>
            <a:endParaRPr lang="da-DK" b="1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5"/>
              <p:cNvSpPr>
                <a:spLocks noGrp="1"/>
              </p:cNvSpPr>
              <p:nvPr>
                <p:ph sz="half" idx="4294967295"/>
              </p:nvPr>
            </p:nvSpPr>
            <p:spPr>
              <a:xfrm>
                <a:off x="457200" y="1836514"/>
                <a:ext cx="4040188" cy="2867212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/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da-DK" sz="2000" dirty="0" smtClean="0"/>
                  <a:t>En </a:t>
                </a:r>
                <a:r>
                  <a:rPr lang="da-DK" sz="2000" b="1" dirty="0" smtClean="0">
                    <a:solidFill>
                      <a:schemeClr val="tx2"/>
                    </a:solidFill>
                  </a:rPr>
                  <a:t>parameter</a:t>
                </a:r>
                <a:r>
                  <a:rPr lang="da-DK" sz="2000" dirty="0" smtClean="0"/>
                  <a:t> er en kvantitativ størrelse, der beskriver en egenskab ved populationen</a:t>
                </a:r>
                <a:br>
                  <a:rPr lang="da-DK" sz="2000" dirty="0" smtClean="0"/>
                </a:br>
                <a:endParaRPr lang="da-DK" sz="2000" dirty="0" smtClean="0"/>
              </a:p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da-DK" sz="2000" dirty="0" smtClean="0"/>
                  <a:t>F.eks. </a:t>
                </a:r>
                <a:br>
                  <a:rPr lang="da-DK" sz="2000" dirty="0" smtClean="0"/>
                </a:br>
                <a:r>
                  <a:rPr lang="da-DK" sz="2000" dirty="0" smtClean="0"/>
                  <a:t>Populations-middelværdi: 	</a:t>
                </a:r>
                <a14:m>
                  <m:oMath xmlns:m="http://schemas.openxmlformats.org/officeDocument/2006/math">
                    <m:r>
                      <a:rPr lang="da-DK" sz="2000" i="1" smtClean="0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da-DK" sz="2000" dirty="0" smtClean="0"/>
                  <a:t>  </a:t>
                </a:r>
                <a:br>
                  <a:rPr lang="da-DK" sz="2000" dirty="0" smtClean="0"/>
                </a:br>
                <a:r>
                  <a:rPr lang="da-DK" sz="2000" dirty="0" smtClean="0"/>
                  <a:t>Populations-standardafvigelse: 	</a:t>
                </a:r>
                <a14:m>
                  <m:oMath xmlns:m="http://schemas.openxmlformats.org/officeDocument/2006/math">
                    <m:r>
                      <a:rPr lang="da-DK" sz="2000" i="1" smtClean="0">
                        <a:latin typeface="Cambria Math"/>
                        <a:ea typeface="Cambria Math"/>
                      </a:rPr>
                      <m:t>𝜎</m:t>
                    </m:r>
                  </m:oMath>
                </a14:m>
                <a:r>
                  <a:rPr lang="da-DK" sz="2000" dirty="0" smtClean="0"/>
                  <a:t> </a:t>
                </a:r>
                <a:br>
                  <a:rPr lang="da-DK" sz="2000" dirty="0" smtClean="0"/>
                </a:br>
                <a:r>
                  <a:rPr lang="da-DK" sz="2000" dirty="0" smtClean="0"/>
                  <a:t>Generel parameter (‘</a:t>
                </a:r>
                <a:r>
                  <a:rPr lang="da-DK" sz="2000" dirty="0" err="1" smtClean="0"/>
                  <a:t>theta</a:t>
                </a:r>
                <a:r>
                  <a:rPr lang="da-DK" sz="2000" dirty="0" smtClean="0"/>
                  <a:t>’):	</a:t>
                </a:r>
                <a14:m>
                  <m:oMath xmlns:m="http://schemas.openxmlformats.org/officeDocument/2006/math">
                    <m:r>
                      <a:rPr lang="da-DK" sz="2000" i="1" smtClean="0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endParaRPr lang="da-DK" sz="2000" dirty="0" smtClean="0"/>
              </a:p>
              <a:p>
                <a:pPr marL="0" indent="0">
                  <a:buNone/>
                </a:pPr>
                <a:r>
                  <a:rPr lang="da-DK" sz="2000" dirty="0" smtClean="0"/>
                  <a:t>      Modelkoefficienter</a:t>
                </a:r>
                <a:r>
                  <a:rPr lang="da-DK" sz="2000" dirty="0"/>
                  <a:t>: </a:t>
                </a:r>
                <a14:m>
                  <m:oMath xmlns:m="http://schemas.openxmlformats.org/officeDocument/2006/math">
                    <m:r>
                      <a:rPr lang="da-DK" sz="2000">
                        <a:solidFill>
                          <a:srgbClr val="FF0000"/>
                        </a:solidFill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da-DK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>
                            <a:solidFill>
                              <a:srgbClr val="FF0000"/>
                            </a:solidFill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da-DK" sz="2000">
                            <a:solidFill>
                              <a:srgbClr val="FF00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da-DK" sz="2000">
                        <a:solidFill>
                          <a:srgbClr val="FF0000"/>
                        </a:solidFill>
                      </a:rPr>
                      <m:t>, </m:t>
                    </m:r>
                    <m:sSub>
                      <m:sSubPr>
                        <m:ctrlPr>
                          <a:rPr lang="da-DK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>
                            <a:solidFill>
                              <a:srgbClr val="FF0000"/>
                            </a:solidFill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da-DK" sz="200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da-DK" sz="200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da-DK" sz="2000">
                        <a:solidFill>
                          <a:srgbClr val="FF0000"/>
                        </a:solidFill>
                      </a:rPr>
                      <m:t>og</m:t>
                    </m:r>
                    <m:r>
                      <m:rPr>
                        <m:nor/>
                      </m:rPr>
                      <a:rPr lang="da-DK" sz="2000">
                        <a:solidFill>
                          <a:srgbClr val="FF0000"/>
                        </a:solidFill>
                      </a:rPr>
                      <m:t> </m:t>
                    </m:r>
                    <m:sSub>
                      <m:sSubPr>
                        <m:ctrlPr>
                          <a:rPr lang="da-DK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>
                            <a:solidFill>
                              <a:srgbClr val="FF0000"/>
                            </a:solidFill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da-DK" sz="2000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da-DK" sz="2000" dirty="0"/>
              </a:p>
              <a:p>
                <a:pPr marL="0" indent="0">
                  <a:buNone/>
                </a:pPr>
                <a:endParaRPr lang="da-DK" sz="2000" dirty="0" smtClean="0"/>
              </a:p>
            </p:txBody>
          </p:sp>
        </mc:Choice>
        <mc:Fallback xmlns="">
          <p:sp>
            <p:nvSpPr>
              <p:cNvPr id="7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4294967295"/>
              </p:nvPr>
            </p:nvSpPr>
            <p:spPr>
              <a:xfrm>
                <a:off x="457200" y="1836514"/>
                <a:ext cx="4040188" cy="2867212"/>
              </a:xfrm>
              <a:prstGeom prst="rect">
                <a:avLst/>
              </a:prstGeom>
              <a:blipFill>
                <a:blip r:embed="rId3"/>
                <a:stretch>
                  <a:fillRect l="-1357" t="-21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Placeholder 6"/>
          <p:cNvSpPr txBox="1">
            <a:spLocks/>
          </p:cNvSpPr>
          <p:nvPr/>
        </p:nvSpPr>
        <p:spPr>
          <a:xfrm>
            <a:off x="4645025" y="1196752"/>
            <a:ext cx="4041775" cy="639762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2800" b="1" dirty="0" smtClean="0">
                <a:solidFill>
                  <a:schemeClr val="accent1">
                    <a:lumMod val="75000"/>
                  </a:schemeClr>
                </a:solidFill>
              </a:rPr>
              <a:t>Stikprøve </a:t>
            </a:r>
            <a:endParaRPr lang="da-DK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7"/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4572001" y="1836514"/>
                <a:ext cx="4464496" cy="2867212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/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da-DK" sz="2000" dirty="0" smtClean="0"/>
                  <a:t>En </a:t>
                </a:r>
                <a:r>
                  <a:rPr lang="da-DK" sz="2000" b="1" dirty="0" smtClean="0">
                    <a:solidFill>
                      <a:schemeClr val="tx2"/>
                    </a:solidFill>
                  </a:rPr>
                  <a:t>statistik</a:t>
                </a:r>
                <a:r>
                  <a:rPr lang="da-DK" sz="2000" dirty="0" smtClean="0"/>
                  <a:t> er en kvantitativ størrelse, som er beregnet fra en stikprøve, der beskriver en egenskab ved stikprøven</a:t>
                </a:r>
                <a:br>
                  <a:rPr lang="da-DK" sz="2000" dirty="0" smtClean="0"/>
                </a:br>
                <a:endParaRPr lang="da-DK" sz="2000" dirty="0" smtClean="0"/>
              </a:p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da-DK" sz="2000" dirty="0" smtClean="0"/>
                  <a:t>F.eks.</a:t>
                </a:r>
                <a:br>
                  <a:rPr lang="da-DK" sz="2000" dirty="0" smtClean="0"/>
                </a:br>
                <a:r>
                  <a:rPr lang="da-DK" sz="2000" dirty="0" smtClean="0"/>
                  <a:t>Stikprøve-middelværdi: 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a-DK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000" b="0" i="1" smtClean="0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da-DK" sz="2000" dirty="0" smtClean="0"/>
                  <a:t> </a:t>
                </a:r>
                <a:br>
                  <a:rPr lang="da-DK" sz="2000" dirty="0" smtClean="0"/>
                </a:br>
                <a:r>
                  <a:rPr lang="da-DK" sz="2000" dirty="0"/>
                  <a:t>Stikprøve-standardafvigelse: </a:t>
                </a:r>
                <a:r>
                  <a:rPr lang="da-DK" sz="2000" dirty="0" smtClean="0"/>
                  <a:t>	</a:t>
                </a:r>
                <a14:m>
                  <m:oMath xmlns:m="http://schemas.openxmlformats.org/officeDocument/2006/math">
                    <m:r>
                      <a:rPr lang="da-DK" sz="2000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da-DK" sz="2000" dirty="0" smtClean="0"/>
                  <a:t> </a:t>
                </a:r>
                <a:br>
                  <a:rPr lang="da-DK" sz="2000" dirty="0" smtClean="0"/>
                </a:br>
                <a:r>
                  <a:rPr lang="da-DK" sz="2000" dirty="0" smtClean="0"/>
                  <a:t>Generel statistik (‘</a:t>
                </a:r>
                <a:r>
                  <a:rPr lang="da-DK" sz="2000" dirty="0" err="1" smtClean="0"/>
                  <a:t>theta</a:t>
                </a:r>
                <a:r>
                  <a:rPr lang="da-DK" sz="2000" dirty="0" smtClean="0"/>
                  <a:t> hat’):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a-DK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000" i="1" smtClean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acc>
                  </m:oMath>
                </a14:m>
                <a:endParaRPr lang="da-DK" sz="2000" dirty="0" smtClean="0"/>
              </a:p>
              <a:p>
                <a:pPr marL="0" indent="0">
                  <a:buNone/>
                </a:pPr>
                <a:r>
                  <a:rPr lang="da-DK" sz="2000" dirty="0" smtClean="0"/>
                  <a:t>      Modelkoefficienter</a:t>
                </a:r>
                <a:r>
                  <a:rPr lang="da-DK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>
                            <a:solidFill>
                              <a:srgbClr val="FF000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da-DK" sz="2000">
                            <a:solidFill>
                              <a:srgbClr val="FF000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da-DK" sz="2000">
                            <a:solidFill>
                              <a:srgbClr val="FF00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da-DK" sz="2000">
                        <a:solidFill>
                          <a:srgbClr val="FF0000"/>
                        </a:solidFill>
                      </a:rPr>
                      <m:t>, </m:t>
                    </m:r>
                    <m:sSub>
                      <m:sSubPr>
                        <m:ctrlPr>
                          <a:rPr lang="da-DK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>
                            <a:solidFill>
                              <a:srgbClr val="FF000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da-DK" sz="200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da-DK" sz="200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da-DK" sz="2000">
                        <a:solidFill>
                          <a:srgbClr val="FF0000"/>
                        </a:solidFill>
                      </a:rPr>
                      <m:t>og</m:t>
                    </m:r>
                    <m:r>
                      <m:rPr>
                        <m:nor/>
                      </m:rPr>
                      <a:rPr lang="da-DK" sz="2000">
                        <a:solidFill>
                          <a:srgbClr val="FF0000"/>
                        </a:solidFill>
                      </a:rPr>
                      <m:t> </m:t>
                    </m:r>
                    <m:sSub>
                      <m:sSubPr>
                        <m:ctrlPr>
                          <a:rPr lang="da-DK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>
                            <a:solidFill>
                              <a:srgbClr val="FF000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da-DK" sz="2000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da-DK" sz="2000" dirty="0"/>
              </a:p>
            </p:txBody>
          </p:sp>
        </mc:Choice>
        <mc:Fallback xmlns="">
          <p:sp>
            <p:nvSpPr>
              <p:cNvPr id="9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4572001" y="1836514"/>
                <a:ext cx="4464496" cy="2867212"/>
              </a:xfrm>
              <a:prstGeom prst="rect">
                <a:avLst/>
              </a:prstGeom>
              <a:blipFill>
                <a:blip r:embed="rId4"/>
                <a:stretch>
                  <a:fillRect l="-1230" t="-2123" r="-2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7"/>
              <p:cNvSpPr txBox="1">
                <a:spLocks/>
              </p:cNvSpPr>
              <p:nvPr/>
            </p:nvSpPr>
            <p:spPr>
              <a:xfrm>
                <a:off x="179512" y="4869160"/>
                <a:ext cx="8856985" cy="14401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457200" indent="-45720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+mj-lt"/>
                  <a:buAutoNum type="arabicPeriod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45720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+mj-lt"/>
                  <a:buAutoNum type="arabicPeriod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57300" indent="-34290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+mj-lt"/>
                  <a:buAutoNum type="arabicPeriod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714500" indent="-34290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+mj-lt"/>
                  <a:buAutoNum type="arabicPeriod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171700" indent="-34290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+mj-lt"/>
                  <a:buAutoNum type="arabicPeriod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da-DK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 bruger de beregnede </a:t>
                </a:r>
                <a:r>
                  <a:rPr lang="da-DK" sz="2000" b="1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statistikker</a:t>
                </a:r>
                <a:r>
                  <a:rPr lang="da-DK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som </a:t>
                </a:r>
                <a:r>
                  <a:rPr lang="da-DK" sz="2000" b="1" dirty="0" err="1" smtClean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estimatorer</a:t>
                </a:r>
                <a:r>
                  <a:rPr lang="da-DK" sz="20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a-DK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populationens </a:t>
                </a:r>
                <a:r>
                  <a:rPr lang="da-DK" sz="2000" b="1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parametre</a:t>
                </a:r>
              </a:p>
              <a:p>
                <a:pPr marL="0" indent="0">
                  <a:buNone/>
                </a:pPr>
                <a:endParaRPr lang="da-DK" sz="800" b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da-DK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F.eks.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000" i="1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da-D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a-DK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som </a:t>
                </a:r>
                <a:r>
                  <a:rPr lang="da-DK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estimator</a:t>
                </a:r>
                <a:r>
                  <a:rPr lang="da-DK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da-DK" sz="2000" i="1">
                        <a:latin typeface="Cambria Math"/>
                        <a:ea typeface="Cambria Math"/>
                      </a:rPr>
                      <m:t>𝜇</m:t>
                    </m:r>
                    <m:r>
                      <a:rPr lang="da-DK" sz="2000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da-DK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og </a:t>
                </a:r>
                <a14:m>
                  <m:oMath xmlns:m="http://schemas.openxmlformats.org/officeDocument/2006/math">
                    <m:r>
                      <a:rPr lang="da-DK" sz="2000" i="1">
                        <a:latin typeface="Cambria Math"/>
                      </a:rPr>
                      <m:t>𝑠</m:t>
                    </m:r>
                  </m:oMath>
                </a14:m>
                <a:r>
                  <a:rPr lang="da-DK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som </a:t>
                </a:r>
                <a:r>
                  <a:rPr lang="da-DK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estimator</a:t>
                </a:r>
                <a:r>
                  <a:rPr lang="da-DK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da-DK" sz="2000" i="1">
                        <a:latin typeface="Cambria Math"/>
                        <a:ea typeface="Cambria Math"/>
                      </a:rPr>
                      <m:t>𝜎</m:t>
                    </m:r>
                  </m:oMath>
                </a14:m>
                <a:r>
                  <a:rPr lang="da-DK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da-DK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da-DK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Generelt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acc>
                  </m:oMath>
                </a14:m>
                <a:r>
                  <a:rPr lang="da-DK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som </a:t>
                </a:r>
                <a:r>
                  <a:rPr lang="da-DK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estimator</a:t>
                </a:r>
                <a:r>
                  <a:rPr lang="da-DK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da-DK" sz="2000" i="1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da-DK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da-DK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Content Placeholder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869160"/>
                <a:ext cx="8856985" cy="1440160"/>
              </a:xfrm>
              <a:prstGeom prst="rect">
                <a:avLst/>
              </a:prstGeom>
              <a:blipFill>
                <a:blip r:embed="rId5"/>
                <a:stretch>
                  <a:fillRect l="-688" t="-2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25152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</p:spTree>
    <p:extLst>
      <p:ext uri="{BB962C8B-B14F-4D97-AF65-F5344CB8AC3E}">
        <p14:creationId xmlns:p14="http://schemas.microsoft.com/office/powerpoint/2010/main" val="403384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5</a:t>
            </a:fld>
            <a:endParaRPr lang="da-DK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71132" y="58614"/>
            <a:ext cx="8424936" cy="706090"/>
          </a:xfrm>
        </p:spPr>
        <p:txBody>
          <a:bodyPr>
            <a:normAutofit/>
          </a:bodyPr>
          <a:lstStyle/>
          <a:p>
            <a:r>
              <a:rPr lang="da-DK" sz="3200" dirty="0"/>
              <a:t>Kontrol af modelantagelser</a:t>
            </a:r>
            <a:endParaRPr lang="da-DK" sz="3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764703"/>
                <a:ext cx="8424936" cy="5981749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da-DK" sz="2200" dirty="0" smtClean="0"/>
                  <a:t>Modelantagelser om </a:t>
                </a:r>
                <a:r>
                  <a:rPr lang="da-DK" sz="2200" dirty="0" err="1" smtClean="0"/>
                  <a:t>random</a:t>
                </a:r>
                <a:r>
                  <a:rPr lang="da-DK" sz="2200" dirty="0" smtClean="0"/>
                  <a:t> </a:t>
                </a:r>
                <a:r>
                  <a:rPr lang="da-DK" sz="2200" dirty="0" err="1" smtClean="0"/>
                  <a:t>error</a:t>
                </a:r>
                <a:r>
                  <a:rPr lang="da-DK" sz="2200" dirty="0" smtClean="0"/>
                  <a:t> </a:t>
                </a:r>
                <a14:m>
                  <m:oMath xmlns:m="http://schemas.openxmlformats.org/officeDocument/2006/math">
                    <m:r>
                      <a:rPr lang="da-DK" sz="2200" i="1"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da-DK" sz="2200" dirty="0" smtClean="0"/>
                  <a:t>:</a:t>
                </a:r>
              </a:p>
              <a:p>
                <a:pPr marL="0" indent="0">
                  <a:buNone/>
                </a:pPr>
                <a:r>
                  <a:rPr lang="da-DK" sz="2200" dirty="0" smtClean="0">
                    <a:ea typeface="Cambria Math"/>
                  </a:rPr>
                  <a:t>		</a:t>
                </a:r>
                <a14:m>
                  <m:oMath xmlns:m="http://schemas.openxmlformats.org/officeDocument/2006/math">
                    <m:r>
                      <a:rPr lang="da-DK" sz="2200" i="1">
                        <a:latin typeface="Cambria Math"/>
                        <a:ea typeface="Cambria Math"/>
                      </a:rPr>
                      <m:t>𝜀</m:t>
                    </m:r>
                    <m:r>
                      <a:rPr lang="da-DK" sz="2200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da-DK" sz="2200" dirty="0" smtClean="0"/>
                  <a:t>er </a:t>
                </a:r>
                <a:r>
                  <a:rPr lang="da-DK" sz="2200" i="1" dirty="0"/>
                  <a:t>N</a:t>
                </a:r>
                <a:r>
                  <a:rPr lang="da-DK" sz="2200" dirty="0"/>
                  <a:t>(0,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2200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da-DK" sz="22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da-DK" sz="2200" dirty="0" smtClean="0"/>
                  <a:t>)</a:t>
                </a:r>
              </a:p>
              <a:p>
                <a:pPr marL="0" indent="0">
                  <a:buNone/>
                </a:pPr>
                <a:r>
                  <a:rPr lang="da-DK" sz="2200" dirty="0"/>
                  <a:t>m</a:t>
                </a:r>
                <a:r>
                  <a:rPr lang="da-DK" sz="2200" dirty="0" smtClean="0"/>
                  <a:t>ed andre ord:</a:t>
                </a:r>
              </a:p>
              <a:p>
                <a:pPr marL="357188" lvl="1" indent="0">
                  <a:buNone/>
                </a:pPr>
                <a:endParaRPr lang="da-DK" sz="900" dirty="0" smtClean="0"/>
              </a:p>
              <a:p>
                <a:pPr marL="1671638" lvl="3" indent="-457200">
                  <a:buFont typeface="+mj-lt"/>
                  <a:buAutoNum type="arabicPeriod"/>
                </a:pPr>
                <a:r>
                  <a:rPr lang="da-DK" sz="2200" dirty="0" smtClean="0"/>
                  <a:t> Middelværdi er 0</a:t>
                </a:r>
              </a:p>
              <a:p>
                <a:pPr marL="1671638" lvl="3" indent="-457200">
                  <a:buFont typeface="+mj-lt"/>
                  <a:buAutoNum type="arabicPeriod"/>
                </a:pPr>
                <a:r>
                  <a:rPr lang="da-DK" sz="2200" dirty="0" smtClean="0"/>
                  <a:t> Har konstant varians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2200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da-DK" sz="22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da-DK" sz="2200" dirty="0" smtClean="0"/>
              </a:p>
              <a:p>
                <a:pPr marL="1671638" lvl="3" indent="-457200">
                  <a:buFont typeface="+mj-lt"/>
                  <a:buAutoNum type="arabicPeriod"/>
                </a:pPr>
                <a:r>
                  <a:rPr lang="da-DK" sz="22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da-DK" sz="22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a-DK" sz="2200" dirty="0" smtClean="0"/>
                  <a:t> er uafhængige</a:t>
                </a:r>
              </a:p>
              <a:p>
                <a:pPr marL="1671638" lvl="3" indent="-457200">
                  <a:buFont typeface="+mj-lt"/>
                  <a:buAutoNum type="arabicPeriod"/>
                </a:pPr>
                <a:r>
                  <a:rPr lang="da-DK" sz="22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da-DK" sz="22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a-DK" sz="2200" dirty="0" smtClean="0"/>
                  <a:t> kommer fra normalfordeling</a:t>
                </a:r>
              </a:p>
              <a:p>
                <a:pPr marL="0" indent="0">
                  <a:buNone/>
                </a:pPr>
                <a:r>
                  <a:rPr lang="da-DK" sz="900" dirty="0" smtClean="0">
                    <a:solidFill>
                      <a:schemeClr val="bg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da-DK" sz="2200" dirty="0" smtClean="0"/>
                  <a:t>Metoder til at kontrollere modelantagelser vha. </a:t>
                </a:r>
                <a:r>
                  <a:rPr lang="da-DK" sz="2200" dirty="0" err="1" smtClean="0"/>
                  <a:t>residualer</a:t>
                </a:r>
                <a:r>
                  <a:rPr lang="da-DK" sz="2200" dirty="0" smtClean="0"/>
                  <a:t>:</a:t>
                </a:r>
              </a:p>
              <a:p>
                <a:pPr marL="700088" lvl="1" indent="-342900">
                  <a:buFont typeface="Arial" panose="020B0604020202020204" pitchFamily="34" charset="0"/>
                  <a:buChar char="•"/>
                </a:pPr>
                <a:r>
                  <a:rPr lang="da-DK" sz="2200" dirty="0" smtClean="0"/>
                  <a:t>Mindste kvadraters metode sikrer </a:t>
                </a:r>
                <a:r>
                  <a:rPr lang="da-DK" sz="2200" dirty="0" smtClean="0">
                    <a:solidFill>
                      <a:srgbClr val="3333CC"/>
                    </a:solidFill>
                  </a:rPr>
                  <a:t>antagelse 1 </a:t>
                </a:r>
                <a:r>
                  <a:rPr lang="da-DK" sz="2200" dirty="0" smtClean="0"/>
                  <a:t>for </a:t>
                </a:r>
                <a:r>
                  <a:rPr lang="da-DK" sz="2200" dirty="0" err="1" smtClean="0"/>
                  <a:t>residualerne</a:t>
                </a:r>
                <a:endParaRPr lang="da-DK" sz="2200" dirty="0" smtClean="0"/>
              </a:p>
              <a:p>
                <a:pPr marL="700088" lvl="1" indent="-342900">
                  <a:buFont typeface="Arial" panose="020B0604020202020204" pitchFamily="34" charset="0"/>
                  <a:buChar char="•"/>
                </a:pPr>
                <a:r>
                  <a:rPr lang="da-DK" sz="2200" dirty="0" smtClean="0"/>
                  <a:t>Plot </a:t>
                </a:r>
                <a:r>
                  <a:rPr lang="da-DK" sz="2200" dirty="0" err="1" smtClean="0"/>
                  <a:t>studentiserede</a:t>
                </a:r>
                <a:r>
                  <a:rPr lang="da-DK" sz="2200" dirty="0" smtClean="0"/>
                  <a:t> </a:t>
                </a:r>
                <a:r>
                  <a:rPr lang="da-DK" sz="2200" dirty="0" err="1" smtClean="0"/>
                  <a:t>residualer</a:t>
                </a:r>
                <a:r>
                  <a:rPr lang="da-DK" sz="2200" dirty="0" smtClean="0"/>
                  <a:t> mod estimeret værdi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da-DK" sz="22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a-DK" sz="2200" dirty="0" smtClean="0"/>
                  <a:t> mod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a-DK" sz="2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200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da-DK" sz="22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a-DK" sz="2200" dirty="0" smtClean="0"/>
                  <a:t>) </a:t>
                </a:r>
                <a:r>
                  <a:rPr lang="da-DK" sz="2200" dirty="0" smtClean="0">
                    <a:solidFill>
                      <a:srgbClr val="3333CC"/>
                    </a:solidFill>
                  </a:rPr>
                  <a:t>(2)</a:t>
                </a:r>
                <a:r>
                  <a:rPr lang="da-DK" sz="2200" dirty="0" smtClean="0"/>
                  <a:t/>
                </a:r>
                <a:br>
                  <a:rPr lang="da-DK" sz="2200" dirty="0" smtClean="0"/>
                </a:br>
                <a:r>
                  <a:rPr lang="da-DK" sz="2200" dirty="0" smtClean="0"/>
                  <a:t>Det er bedst at bruge </a:t>
                </a:r>
                <a:r>
                  <a:rPr lang="da-DK" sz="2200" dirty="0" err="1" smtClean="0"/>
                  <a:t>studentiserede</a:t>
                </a:r>
                <a:r>
                  <a:rPr lang="da-DK" sz="2200" dirty="0" smtClean="0"/>
                  <a:t> </a:t>
                </a:r>
                <a:r>
                  <a:rPr lang="da-DK" sz="2200" dirty="0" err="1" smtClean="0"/>
                  <a:t>residualer</a:t>
                </a:r>
                <a:r>
                  <a:rPr lang="da-DK" sz="2200" dirty="0" smtClean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da-DK" sz="22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a-DK" sz="2200" dirty="0" smtClean="0"/>
                  <a:t>), fordi de almindelige </a:t>
                </a:r>
                <a:r>
                  <a:rPr lang="da-DK" sz="2200" dirty="0" err="1" smtClean="0"/>
                  <a:t>residualer</a:t>
                </a:r>
                <a:r>
                  <a:rPr lang="da-DK" sz="2200" dirty="0" smtClean="0"/>
                  <a:t> </a:t>
                </a:r>
                <a:r>
                  <a:rPr lang="da-DK" sz="22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da-DK" sz="22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a-DK" sz="2200" dirty="0"/>
                  <a:t>)</a:t>
                </a:r>
                <a:r>
                  <a:rPr lang="da-DK" sz="2200" dirty="0" smtClean="0"/>
                  <a:t> </a:t>
                </a:r>
                <a:r>
                  <a:rPr lang="da-DK" sz="2200" dirty="0"/>
                  <a:t>ikke nødvendigvis har samme varians</a:t>
                </a:r>
              </a:p>
              <a:p>
                <a:pPr marL="700088" lvl="1" indent="-342900">
                  <a:buFont typeface="Arial" panose="020B0604020202020204" pitchFamily="34" charset="0"/>
                  <a:buChar char="•"/>
                </a:pPr>
                <a:r>
                  <a:rPr lang="da-DK" sz="2200" dirty="0"/>
                  <a:t>Plot </a:t>
                </a:r>
                <a:r>
                  <a:rPr lang="da-DK" sz="2200" dirty="0" err="1"/>
                  <a:t>studentiserede</a:t>
                </a:r>
                <a:r>
                  <a:rPr lang="da-DK" sz="2200" dirty="0"/>
                  <a:t> </a:t>
                </a:r>
                <a:r>
                  <a:rPr lang="da-DK" sz="2200" dirty="0" err="1"/>
                  <a:t>residualer</a:t>
                </a:r>
                <a:r>
                  <a:rPr lang="da-DK" sz="2200" dirty="0"/>
                  <a:t> mod </a:t>
                </a:r>
                <a:r>
                  <a:rPr lang="da-DK" sz="2200" dirty="0" smtClean="0"/>
                  <a:t>hver </a:t>
                </a:r>
                <a:r>
                  <a:rPr lang="da-DK" sz="2200" dirty="0" err="1" smtClean="0"/>
                  <a:t>regressor</a:t>
                </a:r>
                <a:r>
                  <a:rPr lang="da-DK" sz="2200" dirty="0" smtClean="0"/>
                  <a:t> </a:t>
                </a:r>
                <a:r>
                  <a:rPr lang="da-DK" sz="22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da-DK" sz="22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a-DK" sz="2200" dirty="0"/>
                  <a:t> mod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a-DK" sz="2200" i="1">
                            <a:latin typeface="Cambria Math"/>
                          </a:rPr>
                          <m:t>𝑗𝑖</m:t>
                        </m:r>
                      </m:sub>
                    </m:sSub>
                  </m:oMath>
                </a14:m>
                <a:r>
                  <a:rPr lang="da-DK" sz="2200" dirty="0"/>
                  <a:t>) </a:t>
                </a:r>
                <a:r>
                  <a:rPr lang="da-DK" sz="2200" dirty="0">
                    <a:solidFill>
                      <a:srgbClr val="3333CC"/>
                    </a:solidFill>
                  </a:rPr>
                  <a:t>(2</a:t>
                </a:r>
                <a:r>
                  <a:rPr lang="da-DK" sz="2200" dirty="0" smtClean="0">
                    <a:solidFill>
                      <a:srgbClr val="3333CC"/>
                    </a:solidFill>
                  </a:rPr>
                  <a:t>)</a:t>
                </a:r>
              </a:p>
              <a:p>
                <a:pPr marL="700088" lvl="1" indent="-342900">
                  <a:buFont typeface="Arial" panose="020B0604020202020204" pitchFamily="34" charset="0"/>
                  <a:buChar char="•"/>
                </a:pPr>
                <a:r>
                  <a:rPr lang="da-DK" sz="2200" dirty="0"/>
                  <a:t>Plot </a:t>
                </a:r>
                <a:r>
                  <a:rPr lang="da-DK" sz="2200" dirty="0" err="1"/>
                  <a:t>studentiserede</a:t>
                </a:r>
                <a:r>
                  <a:rPr lang="da-DK" sz="2200" dirty="0"/>
                  <a:t> </a:t>
                </a:r>
                <a:r>
                  <a:rPr lang="da-DK" sz="2200" dirty="0" err="1"/>
                  <a:t>residualer</a:t>
                </a:r>
                <a:r>
                  <a:rPr lang="da-DK" sz="2200" dirty="0"/>
                  <a:t> </a:t>
                </a:r>
                <a:r>
                  <a:rPr lang="da-DK" sz="2200" dirty="0" smtClean="0"/>
                  <a:t>i tidsrækkefølge </a:t>
                </a:r>
                <a:r>
                  <a:rPr lang="da-DK" sz="22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da-DK" sz="22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a-DK" sz="2200" dirty="0"/>
                  <a:t> mod </a:t>
                </a:r>
                <a14:m>
                  <m:oMath xmlns:m="http://schemas.openxmlformats.org/officeDocument/2006/math">
                    <m:r>
                      <a:rPr lang="da-DK" sz="2200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da-DK" sz="2200" dirty="0"/>
                  <a:t>) </a:t>
                </a:r>
                <a:r>
                  <a:rPr lang="da-DK" sz="2200" dirty="0" smtClean="0">
                    <a:solidFill>
                      <a:srgbClr val="3333CC"/>
                    </a:solidFill>
                  </a:rPr>
                  <a:t>(</a:t>
                </a:r>
                <a:r>
                  <a:rPr lang="da-DK" sz="2200" dirty="0">
                    <a:solidFill>
                      <a:srgbClr val="3333CC"/>
                    </a:solidFill>
                  </a:rPr>
                  <a:t>3</a:t>
                </a:r>
                <a:r>
                  <a:rPr lang="da-DK" sz="2200" dirty="0" smtClean="0">
                    <a:solidFill>
                      <a:srgbClr val="3333CC"/>
                    </a:solidFill>
                  </a:rPr>
                  <a:t>)</a:t>
                </a:r>
              </a:p>
              <a:p>
                <a:pPr marL="700088" lvl="1" indent="-342900">
                  <a:buFont typeface="Arial" panose="020B0604020202020204" pitchFamily="34" charset="0"/>
                  <a:buChar char="•"/>
                </a:pPr>
                <a:r>
                  <a:rPr lang="da-DK" sz="2200" dirty="0"/>
                  <a:t>Stem-and-</a:t>
                </a:r>
                <a:r>
                  <a:rPr lang="da-DK" sz="2200" dirty="0" err="1"/>
                  <a:t>leaf</a:t>
                </a:r>
                <a:r>
                  <a:rPr lang="da-DK" sz="2200" dirty="0"/>
                  <a:t> </a:t>
                </a:r>
                <a:r>
                  <a:rPr lang="da-DK" sz="2200" dirty="0" smtClean="0"/>
                  <a:t>plot eller histogram </a:t>
                </a:r>
                <a:r>
                  <a:rPr lang="da-DK" sz="2200" dirty="0"/>
                  <a:t>af </a:t>
                </a:r>
                <a:r>
                  <a:rPr lang="da-DK" sz="2200" dirty="0" err="1" smtClean="0"/>
                  <a:t>studentiserede</a:t>
                </a:r>
                <a:r>
                  <a:rPr lang="da-DK" sz="2200" dirty="0" smtClean="0"/>
                  <a:t> </a:t>
                </a:r>
                <a:r>
                  <a:rPr lang="da-DK" sz="2200" dirty="0" err="1"/>
                  <a:t>residualer</a:t>
                </a:r>
                <a:r>
                  <a:rPr lang="da-DK" sz="2200" dirty="0"/>
                  <a:t> </a:t>
                </a:r>
                <a:r>
                  <a:rPr lang="da-DK" sz="2200" dirty="0" smtClean="0">
                    <a:solidFill>
                      <a:srgbClr val="3333CC"/>
                    </a:solidFill>
                  </a:rPr>
                  <a:t>(</a:t>
                </a:r>
                <a:r>
                  <a:rPr lang="da-DK" sz="2200" dirty="0">
                    <a:solidFill>
                      <a:srgbClr val="3333CC"/>
                    </a:solidFill>
                  </a:rPr>
                  <a:t>4</a:t>
                </a:r>
                <a:r>
                  <a:rPr lang="da-DK" sz="2200" dirty="0" smtClean="0">
                    <a:solidFill>
                      <a:srgbClr val="3333CC"/>
                    </a:solidFill>
                  </a:rPr>
                  <a:t>)</a:t>
                </a:r>
                <a:endParaRPr lang="da-DK" sz="2200" dirty="0">
                  <a:solidFill>
                    <a:srgbClr val="3333CC"/>
                  </a:solidFill>
                </a:endParaRPr>
              </a:p>
              <a:p>
                <a:pPr marL="700088" lvl="1" indent="-342900">
                  <a:buFont typeface="Arial" panose="020B0604020202020204" pitchFamily="34" charset="0"/>
                  <a:buChar char="•"/>
                </a:pPr>
                <a:r>
                  <a:rPr lang="da-DK" sz="2200" dirty="0" smtClean="0"/>
                  <a:t>Normalfordelingsplot </a:t>
                </a:r>
                <a:r>
                  <a:rPr lang="da-DK" sz="2200" dirty="0"/>
                  <a:t>af </a:t>
                </a:r>
                <a:r>
                  <a:rPr lang="da-DK" sz="2200" dirty="0" err="1" smtClean="0"/>
                  <a:t>studentiserede</a:t>
                </a:r>
                <a:r>
                  <a:rPr lang="da-DK" sz="2200" dirty="0" smtClean="0"/>
                  <a:t> </a:t>
                </a:r>
                <a:r>
                  <a:rPr lang="da-DK" sz="2200" dirty="0" err="1"/>
                  <a:t>residualer</a:t>
                </a:r>
                <a:r>
                  <a:rPr lang="da-DK" sz="2200" dirty="0"/>
                  <a:t> </a:t>
                </a:r>
                <a:r>
                  <a:rPr lang="da-DK" sz="2200" dirty="0" smtClean="0">
                    <a:solidFill>
                      <a:srgbClr val="3333CC"/>
                    </a:solidFill>
                  </a:rPr>
                  <a:t>(4)</a:t>
                </a:r>
                <a:endParaRPr lang="da-DK" sz="2200" dirty="0">
                  <a:solidFill>
                    <a:srgbClr val="3333CC"/>
                  </a:solidFill>
                </a:endParaRPr>
              </a:p>
              <a:p>
                <a:pPr marL="357188" lvl="1" indent="0">
                  <a:buNone/>
                </a:pPr>
                <a:endParaRPr lang="da-DK" sz="2000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764703"/>
                <a:ext cx="8424936" cy="5981749"/>
              </a:xfrm>
              <a:blipFill>
                <a:blip r:embed="rId3"/>
                <a:stretch>
                  <a:fillRect l="-796" t="-1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25152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</p:spTree>
    <p:extLst>
      <p:ext uri="{BB962C8B-B14F-4D97-AF65-F5344CB8AC3E}">
        <p14:creationId xmlns:p14="http://schemas.microsoft.com/office/powerpoint/2010/main" val="3179573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893629"/>
            <a:ext cx="2924354" cy="2671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Group 5"/>
          <p:cNvGrpSpPr/>
          <p:nvPr/>
        </p:nvGrpSpPr>
        <p:grpSpPr>
          <a:xfrm>
            <a:off x="6300192" y="907456"/>
            <a:ext cx="2704700" cy="4321744"/>
            <a:chOff x="6439301" y="837398"/>
            <a:chExt cx="2704700" cy="4321744"/>
          </a:xfrm>
        </p:grpSpPr>
        <p:pic>
          <p:nvPicPr>
            <p:cNvPr id="20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78" t="3713" r="5764" b="24649"/>
            <a:stretch/>
          </p:blipFill>
          <p:spPr bwMode="auto">
            <a:xfrm>
              <a:off x="6439301" y="837398"/>
              <a:ext cx="2704700" cy="1402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3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86" t="11371" r="5078" b="4950"/>
            <a:stretch/>
          </p:blipFill>
          <p:spPr bwMode="auto">
            <a:xfrm>
              <a:off x="6439301" y="2230652"/>
              <a:ext cx="2627697" cy="29284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6</a:t>
            </a:fld>
            <a:endParaRPr lang="da-DK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71132" y="58614"/>
            <a:ext cx="8424936" cy="706090"/>
          </a:xfrm>
        </p:spPr>
        <p:txBody>
          <a:bodyPr>
            <a:normAutofit/>
          </a:bodyPr>
          <a:lstStyle/>
          <a:p>
            <a:r>
              <a:rPr lang="da-DK" sz="3200" dirty="0"/>
              <a:t>Eksempel </a:t>
            </a:r>
            <a:r>
              <a:rPr lang="da-DK" sz="3200" dirty="0" smtClean="0"/>
              <a:t>6.16 </a:t>
            </a:r>
            <a:r>
              <a:rPr lang="da-DK" sz="3200" dirty="0"/>
              <a:t>– </a:t>
            </a:r>
            <a:r>
              <a:rPr lang="da-DK" sz="3200" dirty="0" smtClean="0"/>
              <a:t>popcorn</a:t>
            </a:r>
            <a:endParaRPr lang="da-DK" sz="3200" dirty="0">
              <a:solidFill>
                <a:schemeClr val="tx1"/>
              </a:solidFill>
            </a:endParaRPr>
          </a:p>
        </p:txBody>
      </p:sp>
      <p:sp>
        <p:nvSpPr>
          <p:cNvPr id="14" name="Rectangle 7"/>
          <p:cNvSpPr/>
          <p:nvPr/>
        </p:nvSpPr>
        <p:spPr>
          <a:xfrm>
            <a:off x="6463329" y="2502073"/>
            <a:ext cx="257200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" name="Rectangle 10"/>
          <p:cNvSpPr/>
          <p:nvPr/>
        </p:nvSpPr>
        <p:spPr>
          <a:xfrm>
            <a:off x="6444208" y="4326987"/>
            <a:ext cx="257200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Rectangle 11"/>
          <p:cNvSpPr/>
          <p:nvPr/>
        </p:nvSpPr>
        <p:spPr>
          <a:xfrm>
            <a:off x="6444208" y="4615019"/>
            <a:ext cx="257200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907456"/>
                <a:ext cx="8424936" cy="583391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a-DK" sz="2000" dirty="0" smtClean="0"/>
                  <a:t>Minimering af antal uspiselige popcorn, enten                                              brændte eller </a:t>
                </a:r>
                <a:r>
                  <a:rPr lang="da-DK" sz="2000" dirty="0" err="1" smtClean="0"/>
                  <a:t>upoppede</a:t>
                </a:r>
                <a:r>
                  <a:rPr lang="da-DK" sz="2000" dirty="0" smtClean="0"/>
                  <a:t> (</a:t>
                </a:r>
                <a14:m>
                  <m:oMath xmlns:m="http://schemas.openxmlformats.org/officeDocument/2006/math">
                    <m:r>
                      <a:rPr lang="da-DK" sz="2000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da-DK" sz="2000" dirty="0" smtClean="0"/>
                  <a:t>) </a:t>
                </a:r>
              </a:p>
              <a:p>
                <a:pPr marL="0" indent="0">
                  <a:buNone/>
                </a:pPr>
                <a:r>
                  <a:rPr lang="da-DK" sz="2000" dirty="0" smtClean="0"/>
                  <a:t>Tre faktorer med hver tre niveauer: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da-DK" sz="2000" dirty="0" smtClean="0"/>
                  <a:t>Kogepladens varme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a-DK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da-DK" sz="2000" b="0" i="1" smtClean="0">
                        <a:latin typeface="Cambria Math"/>
                      </a:rPr>
                      <m:t>: </m:t>
                    </m:r>
                  </m:oMath>
                </a14:m>
                <a:r>
                  <a:rPr lang="da-DK" sz="2000" dirty="0" smtClean="0"/>
                  <a:t>Temp.): 5, 6, 7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da-DK" sz="2000" dirty="0" smtClean="0"/>
                  <a:t>Oliemængde </a:t>
                </a:r>
                <a:r>
                  <a:rPr lang="da-DK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a-DK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da-DK" sz="2000" i="1">
                        <a:latin typeface="Cambria Math"/>
                      </a:rPr>
                      <m:t>: </m:t>
                    </m:r>
                  </m:oMath>
                </a14:m>
                <a:r>
                  <a:rPr lang="da-DK" sz="2000" dirty="0" smtClean="0"/>
                  <a:t>Oil): 2, 3, 4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da-DK" sz="2000" dirty="0" err="1" smtClean="0"/>
                  <a:t>Popningstid</a:t>
                </a:r>
                <a:r>
                  <a:rPr lang="da-DK" sz="2000" dirty="0" smtClean="0"/>
                  <a:t> </a:t>
                </a:r>
                <a:r>
                  <a:rPr lang="da-DK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a-DK" sz="20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da-DK" sz="2000" i="1">
                        <a:latin typeface="Cambria Math"/>
                      </a:rPr>
                      <m:t>: </m:t>
                    </m:r>
                  </m:oMath>
                </a14:m>
                <a:r>
                  <a:rPr lang="da-DK" sz="2000" dirty="0" smtClean="0"/>
                  <a:t>Time): 75, 90, 105</a:t>
                </a:r>
              </a:p>
              <a:p>
                <a:pPr marL="0" indent="0">
                  <a:buNone/>
                </a:pPr>
                <a:r>
                  <a:rPr lang="da-DK" sz="2000" dirty="0" smtClean="0"/>
                  <a:t>I alt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2000" b="0" i="1" smtClean="0">
                            <a:latin typeface="Cambria Math"/>
                          </a:rPr>
                          <m:t>3</m:t>
                        </m:r>
                      </m:e>
                      <m:sup>
                        <m:r>
                          <a:rPr lang="da-DK" sz="2000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da-DK" sz="2000" b="0" i="1" smtClean="0">
                        <a:latin typeface="Cambria Math"/>
                      </a:rPr>
                      <m:t>=27</m:t>
                    </m:r>
                  </m:oMath>
                </a14:m>
                <a:r>
                  <a:rPr lang="da-DK" sz="2000" dirty="0" smtClean="0"/>
                  <a:t> kombinationer, her reduceret til 15                                                     med Box-</a:t>
                </a:r>
                <a:r>
                  <a:rPr lang="da-DK" sz="2000" dirty="0" err="1" smtClean="0"/>
                  <a:t>Behnken</a:t>
                </a:r>
                <a:r>
                  <a:rPr lang="da-DK" sz="2000" dirty="0" smtClean="0"/>
                  <a:t> design</a:t>
                </a:r>
                <a:br>
                  <a:rPr lang="da-DK" sz="2000" dirty="0" smtClean="0"/>
                </a:br>
                <a:endParaRPr lang="da-DK" sz="2000" dirty="0" smtClean="0"/>
              </a:p>
              <a:p>
                <a:pPr marL="0" indent="0">
                  <a:buNone/>
                </a:pPr>
                <a:endParaRPr lang="da-DK" sz="2000" dirty="0"/>
              </a:p>
            </p:txBody>
          </p:sp>
        </mc:Choice>
        <mc:Fallback xmlns="">
          <p:sp>
            <p:nvSpPr>
              <p:cNvPr id="1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907456"/>
                <a:ext cx="8424936" cy="5833912"/>
              </a:xfrm>
              <a:blipFill>
                <a:blip r:embed="rId6"/>
                <a:stretch>
                  <a:fillRect l="-796" t="-6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6"/>
          <p:cNvSpPr txBox="1"/>
          <p:nvPr/>
        </p:nvSpPr>
        <p:spPr>
          <a:xfrm>
            <a:off x="4572000" y="5312334"/>
            <a:ext cx="44633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Box-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Behnken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har </a:t>
            </a:r>
            <a:r>
              <a:rPr lang="da-D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 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observationer</a:t>
            </a:r>
            <a:r>
              <a:rPr lang="da-D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vi 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 15. Hvorfor?</a:t>
            </a:r>
            <a:b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 er 3 gentagelser af </a:t>
            </a:r>
            <a:r>
              <a:rPr lang="da-D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kombinationen 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6, 3, 90 (centrum i boksen)</a:t>
            </a:r>
          </a:p>
        </p:txBody>
      </p:sp>
      <p:sp>
        <p:nvSpPr>
          <p:cNvPr id="23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282102" y="6313252"/>
            <a:ext cx="2103018" cy="408224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</p:spTree>
    <p:extLst>
      <p:ext uri="{BB962C8B-B14F-4D97-AF65-F5344CB8AC3E}">
        <p14:creationId xmlns:p14="http://schemas.microsoft.com/office/powerpoint/2010/main" val="379523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8" grpId="0" uiExpand="1" build="p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7</a:t>
            </a:fld>
            <a:endParaRPr lang="da-DK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71132" y="58614"/>
            <a:ext cx="8424936" cy="706090"/>
          </a:xfrm>
        </p:spPr>
        <p:txBody>
          <a:bodyPr>
            <a:normAutofit/>
          </a:bodyPr>
          <a:lstStyle/>
          <a:p>
            <a:r>
              <a:rPr lang="da-DK" sz="3200" dirty="0"/>
              <a:t>Eksempel </a:t>
            </a:r>
            <a:r>
              <a:rPr lang="da-DK" sz="3200" dirty="0" smtClean="0"/>
              <a:t>6.16 – popcorn  </a:t>
            </a:r>
            <a:r>
              <a:rPr lang="da-DK" sz="1400" dirty="0"/>
              <a:t>fortsat</a:t>
            </a:r>
            <a:endParaRPr lang="da-DK" sz="3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836712"/>
                <a:ext cx="8424936" cy="5833912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da-DK" sz="2200" dirty="0"/>
                  <a:t>Minimering af antal uspiselige popcorn, enten                                              brændte eller </a:t>
                </a:r>
                <a:r>
                  <a:rPr lang="da-DK" sz="2200" dirty="0" err="1"/>
                  <a:t>upoppede</a:t>
                </a:r>
                <a:r>
                  <a:rPr lang="da-DK" sz="2200" dirty="0"/>
                  <a:t> (</a:t>
                </a:r>
                <a14:m>
                  <m:oMath xmlns:m="http://schemas.openxmlformats.org/officeDocument/2006/math">
                    <m:r>
                      <a:rPr lang="da-DK" sz="2200" i="1">
                        <a:latin typeface="Cambria Math"/>
                      </a:rPr>
                      <m:t>𝑦</m:t>
                    </m:r>
                  </m:oMath>
                </a14:m>
                <a:r>
                  <a:rPr lang="da-DK" sz="2200" dirty="0"/>
                  <a:t>) </a:t>
                </a:r>
              </a:p>
              <a:p>
                <a:pPr marL="0" indent="0">
                  <a:buNone/>
                </a:pPr>
                <a:r>
                  <a:rPr lang="da-DK" sz="2200" dirty="0"/>
                  <a:t>Tre faktorer med hver tre niveauer: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da-DK" sz="2200" dirty="0"/>
                  <a:t>Kogepladens varme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a-DK" sz="22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da-DK" sz="2200" i="1">
                        <a:latin typeface="Cambria Math"/>
                      </a:rPr>
                      <m:t>: </m:t>
                    </m:r>
                  </m:oMath>
                </a14:m>
                <a:r>
                  <a:rPr lang="da-DK" sz="2200" dirty="0"/>
                  <a:t>Temp.): 5, 6, 7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da-DK" sz="2200" dirty="0"/>
                  <a:t>Oliemængde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a-DK" sz="22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da-DK" sz="2200" i="1">
                        <a:latin typeface="Cambria Math"/>
                      </a:rPr>
                      <m:t>: </m:t>
                    </m:r>
                  </m:oMath>
                </a14:m>
                <a:r>
                  <a:rPr lang="da-DK" sz="2200" dirty="0"/>
                  <a:t>Oil): 2, 3, 4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da-DK" sz="2200" dirty="0" err="1"/>
                  <a:t>Popningstid</a:t>
                </a:r>
                <a:r>
                  <a:rPr lang="da-DK" sz="22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a-DK" sz="220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da-DK" sz="2200" i="1">
                        <a:latin typeface="Cambria Math"/>
                      </a:rPr>
                      <m:t>: </m:t>
                    </m:r>
                  </m:oMath>
                </a14:m>
                <a:r>
                  <a:rPr lang="da-DK" sz="2200" dirty="0"/>
                  <a:t>Time): 75, 90, 105</a:t>
                </a:r>
              </a:p>
              <a:p>
                <a:pPr marL="0" indent="0">
                  <a:buNone/>
                </a:pPr>
                <a:r>
                  <a:rPr lang="da-DK" sz="2200" dirty="0"/>
                  <a:t>I alt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2200" i="1">
                            <a:latin typeface="Cambria Math"/>
                          </a:rPr>
                          <m:t>3</m:t>
                        </m:r>
                      </m:e>
                      <m:sup>
                        <m:r>
                          <a:rPr lang="da-DK" sz="2200" i="1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da-DK" sz="2200" i="1">
                        <a:latin typeface="Cambria Math"/>
                      </a:rPr>
                      <m:t>=27</m:t>
                    </m:r>
                  </m:oMath>
                </a14:m>
                <a:r>
                  <a:rPr lang="da-DK" sz="2200" dirty="0"/>
                  <a:t> kombinationer, her reduceret til 15                                                     med Box-</a:t>
                </a:r>
                <a:r>
                  <a:rPr lang="da-DK" sz="2200" dirty="0" err="1"/>
                  <a:t>Behnken</a:t>
                </a:r>
                <a:r>
                  <a:rPr lang="da-DK" sz="2200" dirty="0"/>
                  <a:t> design</a:t>
                </a:r>
                <a:r>
                  <a:rPr lang="da-DK" dirty="0" smtClean="0"/>
                  <a:t/>
                </a:r>
                <a:br>
                  <a:rPr lang="da-DK" dirty="0" smtClean="0"/>
                </a:br>
                <a:r>
                  <a:rPr lang="da-DK" sz="900" dirty="0" smtClean="0">
                    <a:solidFill>
                      <a:schemeClr val="bg1"/>
                    </a:solidFill>
                  </a:rPr>
                  <a:t>.</a:t>
                </a:r>
              </a:p>
              <a:p>
                <a:r>
                  <a:rPr lang="da-DK" sz="2200" dirty="0"/>
                  <a:t>Lineær model: </a:t>
                </a:r>
                <a:br>
                  <a:rPr lang="da-DK" sz="2200" dirty="0"/>
                </a:br>
                <a:r>
                  <a:rPr lang="da-DK" sz="2200" dirty="0" smtClean="0"/>
                  <a:t> 	</a:t>
                </a:r>
                <a14:m>
                  <m:oMath xmlns:m="http://schemas.openxmlformats.org/officeDocument/2006/math">
                    <m:r>
                      <a:rPr lang="da-DK" sz="2200" i="1">
                        <a:latin typeface="Cambria Math"/>
                      </a:rPr>
                      <m:t>𝑦</m:t>
                    </m:r>
                    <m:r>
                      <a:rPr lang="da-DK" sz="22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da-DK" sz="22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da-DK" sz="22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da-DK" sz="2200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a-DK" sz="22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da-DK" sz="22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da-DK" sz="2200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a-DK" sz="22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da-DK" sz="22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da-DK" sz="2200" i="1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a-DK" sz="2200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da-DK" sz="2200" i="1" dirty="0" smtClean="0">
                    <a:latin typeface="Cambria Math"/>
                  </a:rPr>
                  <a:t> </a:t>
                </a:r>
              </a:p>
              <a:p>
                <a:r>
                  <a:rPr lang="da-DK" sz="2200" dirty="0" smtClean="0"/>
                  <a:t>Lineær </a:t>
                </a:r>
                <a:r>
                  <a:rPr lang="da-DK" sz="2200" dirty="0"/>
                  <a:t>model med </a:t>
                </a:r>
                <a:r>
                  <a:rPr lang="da-DK" sz="2200" i="1" dirty="0">
                    <a:solidFill>
                      <a:srgbClr val="3333CC"/>
                    </a:solidFill>
                  </a:rPr>
                  <a:t>kvadratled</a:t>
                </a:r>
                <a:r>
                  <a:rPr lang="da-DK" sz="2200" dirty="0"/>
                  <a:t>: </a:t>
                </a:r>
                <a:br>
                  <a:rPr lang="da-DK" sz="2200" dirty="0"/>
                </a:br>
                <a:r>
                  <a:rPr lang="da-DK" sz="2200" dirty="0" smtClean="0"/>
                  <a:t> 	</a:t>
                </a:r>
                <a14:m>
                  <m:oMath xmlns:m="http://schemas.openxmlformats.org/officeDocument/2006/math">
                    <m:r>
                      <a:rPr lang="da-DK" sz="2200" i="1">
                        <a:latin typeface="Cambria Math"/>
                      </a:rPr>
                      <m:t>𝑦</m:t>
                    </m:r>
                    <m:r>
                      <a:rPr lang="da-DK" sz="22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da-DK" sz="22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da-DK" sz="22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da-DK" sz="2200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a-DK" sz="22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da-DK" sz="22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da-DK" sz="2200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a-DK" sz="22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da-DK" sz="22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da-DK" sz="2200" i="1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a-DK" sz="220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da-DK" sz="22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da-DK" sz="2200" i="1">
                            <a:latin typeface="Cambria Math"/>
                          </a:rPr>
                          <m:t>11</m:t>
                        </m:r>
                      </m:sub>
                    </m:sSub>
                    <m:sSubSup>
                      <m:sSubSup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da-DK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22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a-DK" sz="22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  <m:sub/>
                      <m:sup>
                        <m:r>
                          <a:rPr lang="da-DK" sz="2200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da-DK" sz="22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da-DK" sz="2200" i="1">
                            <a:latin typeface="Cambria Math"/>
                          </a:rPr>
                          <m:t>22</m:t>
                        </m:r>
                      </m:sub>
                    </m:sSub>
                    <m:sSubSup>
                      <m:sSubSup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da-DK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22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a-DK" sz="22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  <m:sub/>
                      <m:sup>
                        <m:r>
                          <a:rPr lang="da-DK" sz="2200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da-DK" sz="22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da-DK" sz="2200" i="1">
                            <a:latin typeface="Cambria Math"/>
                          </a:rPr>
                          <m:t>33</m:t>
                        </m:r>
                      </m:sub>
                    </m:sSub>
                    <m:sSubSup>
                      <m:sSubSup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da-DK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22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a-DK" sz="22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e>
                      <m:sub/>
                      <m:sup>
                        <m:r>
                          <a:rPr lang="da-DK" sz="2200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da-DK" sz="2200" i="1">
                        <a:latin typeface="Cambria Math"/>
                      </a:rPr>
                      <m:t> </m:t>
                    </m:r>
                  </m:oMath>
                </a14:m>
                <a:endParaRPr lang="da-DK" sz="2200" dirty="0" smtClean="0"/>
              </a:p>
              <a:p>
                <a:r>
                  <a:rPr lang="da-DK" sz="2200" dirty="0"/>
                  <a:t>Lineær model med </a:t>
                </a:r>
                <a:r>
                  <a:rPr lang="da-DK" sz="2200" i="1" dirty="0" smtClean="0">
                    <a:solidFill>
                      <a:srgbClr val="3333CC"/>
                    </a:solidFill>
                  </a:rPr>
                  <a:t>kvadratled og interaktioner </a:t>
                </a:r>
                <a:r>
                  <a:rPr lang="da-DK" sz="2200" dirty="0" smtClean="0"/>
                  <a:t>mellem faktorer: </a:t>
                </a:r>
                <a:r>
                  <a:rPr lang="da-DK" sz="2200" dirty="0"/>
                  <a:t/>
                </a:r>
                <a:br>
                  <a:rPr lang="da-DK" sz="2200" dirty="0"/>
                </a:br>
                <a:r>
                  <a:rPr lang="da-DK" sz="2200" dirty="0" smtClean="0"/>
                  <a:t> 	</a:t>
                </a:r>
                <a14:m>
                  <m:oMath xmlns:m="http://schemas.openxmlformats.org/officeDocument/2006/math">
                    <m:r>
                      <a:rPr lang="da-DK" sz="2200" i="1">
                        <a:latin typeface="Cambria Math"/>
                      </a:rPr>
                      <m:t>𝑦</m:t>
                    </m:r>
                    <m:r>
                      <a:rPr lang="da-DK" sz="22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da-DK" sz="22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da-DK" sz="22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da-DK" sz="2200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a-DK" sz="22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da-DK" sz="22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da-DK" sz="2200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a-DK" sz="22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da-DK" sz="22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da-DK" sz="2200" i="1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a-DK" sz="220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da-DK" sz="22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da-DK" sz="2200" i="1">
                            <a:latin typeface="Cambria Math"/>
                          </a:rPr>
                          <m:t>11</m:t>
                        </m:r>
                      </m:sub>
                    </m:sSub>
                    <m:sSubSup>
                      <m:sSubSup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da-DK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22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a-DK" sz="22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  <m:sub/>
                      <m:sup>
                        <m:r>
                          <a:rPr lang="da-DK" sz="2200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da-DK" sz="22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da-DK" sz="2200" i="1">
                            <a:latin typeface="Cambria Math"/>
                          </a:rPr>
                          <m:t>22</m:t>
                        </m:r>
                      </m:sub>
                    </m:sSub>
                    <m:sSubSup>
                      <m:sSubSup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da-DK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22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a-DK" sz="22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  <m:sub/>
                      <m:sup>
                        <m:r>
                          <a:rPr lang="da-DK" sz="2200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da-DK" sz="22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da-DK" sz="2200" i="1">
                            <a:latin typeface="Cambria Math"/>
                          </a:rPr>
                          <m:t>33</m:t>
                        </m:r>
                      </m:sub>
                    </m:sSub>
                    <m:sSubSup>
                      <m:sSubSup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da-DK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22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a-DK" sz="22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e>
                      <m:sub/>
                      <m:sup>
                        <m:r>
                          <a:rPr lang="da-DK" sz="2200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da-DK" sz="2200" i="1">
                        <a:latin typeface="Cambria Math"/>
                      </a:rPr>
                      <m:t> </m:t>
                    </m:r>
                  </m:oMath>
                </a14:m>
                <a:r>
                  <a:rPr lang="da-DK" sz="2200" dirty="0" smtClean="0"/>
                  <a:t/>
                </a:r>
                <a:br>
                  <a:rPr lang="da-DK" sz="2200" dirty="0" smtClean="0"/>
                </a:br>
                <a:r>
                  <a:rPr lang="da-DK" sz="2200" dirty="0" smtClean="0"/>
                  <a:t> 	       </a:t>
                </a:r>
                <a14:m>
                  <m:oMath xmlns:m="http://schemas.openxmlformats.org/officeDocument/2006/math">
                    <m:r>
                      <a:rPr lang="da-DK" sz="2200" i="1">
                        <a:latin typeface="Cambria Math"/>
                      </a:rPr>
                      <m:t>+</m:t>
                    </m:r>
                    <m:r>
                      <a:rPr lang="da-DK" sz="2200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da-DK" sz="2200" i="1">
                            <a:latin typeface="Cambria Math"/>
                          </a:rPr>
                          <m:t>1</m:t>
                        </m:r>
                        <m:r>
                          <a:rPr lang="da-DK" sz="22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a-DK" sz="2200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a-DK" sz="22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da-DK" sz="22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da-DK" sz="2200" b="0" i="1" smtClean="0">
                            <a:latin typeface="Cambria Math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a-DK" sz="22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a-DK" sz="22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da-DK" sz="22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da-DK" sz="2200" b="0" i="1" smtClean="0">
                            <a:latin typeface="Cambria Math"/>
                          </a:rPr>
                          <m:t>2</m:t>
                        </m:r>
                        <m:r>
                          <a:rPr lang="da-DK" sz="2200" i="1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da-DK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22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a-DK" sz="2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da-DK" sz="2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a-DK" sz="2200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da-DK" sz="2200" dirty="0" smtClean="0"/>
                  <a:t> </a:t>
                </a:r>
                <a:endParaRPr lang="da-DK" sz="2200" dirty="0"/>
              </a:p>
              <a:p>
                <a:endParaRPr lang="da-DK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836712"/>
                <a:ext cx="8424936" cy="5833912"/>
              </a:xfrm>
              <a:blipFill>
                <a:blip r:embed="rId3"/>
                <a:stretch>
                  <a:fillRect l="-724" t="-522" r="-1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5"/>
          <p:cNvGrpSpPr/>
          <p:nvPr/>
        </p:nvGrpSpPr>
        <p:grpSpPr>
          <a:xfrm>
            <a:off x="6305156" y="836712"/>
            <a:ext cx="2560684" cy="3960440"/>
            <a:chOff x="6439301" y="837398"/>
            <a:chExt cx="2704700" cy="4321744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78" t="3713" r="5764" b="24649"/>
            <a:stretch/>
          </p:blipFill>
          <p:spPr bwMode="auto">
            <a:xfrm>
              <a:off x="6439301" y="837398"/>
              <a:ext cx="2704700" cy="1402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3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86" t="11371" r="5078" b="4950"/>
            <a:stretch/>
          </p:blipFill>
          <p:spPr bwMode="auto">
            <a:xfrm>
              <a:off x="6439301" y="2230652"/>
              <a:ext cx="2627697" cy="29284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25152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</p:spTree>
    <p:extLst>
      <p:ext uri="{BB962C8B-B14F-4D97-AF65-F5344CB8AC3E}">
        <p14:creationId xmlns:p14="http://schemas.microsoft.com/office/powerpoint/2010/main" val="3332817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8</a:t>
            </a:fld>
            <a:endParaRPr lang="da-DK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71132" y="58614"/>
            <a:ext cx="8424936" cy="706090"/>
          </a:xfrm>
        </p:spPr>
        <p:txBody>
          <a:bodyPr>
            <a:normAutofit/>
          </a:bodyPr>
          <a:lstStyle/>
          <a:p>
            <a:r>
              <a:rPr lang="da-DK" sz="3200" dirty="0" smtClean="0"/>
              <a:t>Variansanalyse    </a:t>
            </a:r>
            <a:r>
              <a:rPr lang="da-DK" sz="1600" dirty="0" smtClean="0"/>
              <a:t>eks. 6.16 - popcorn fortsat</a:t>
            </a:r>
            <a:endParaRPr lang="da-DK" sz="1600" dirty="0">
              <a:solidFill>
                <a:schemeClr val="tx1"/>
              </a:solidFill>
            </a:endParaRPr>
          </a:p>
        </p:txBody>
      </p:sp>
      <p:pic>
        <p:nvPicPr>
          <p:cNvPr id="2" name="Billed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918767"/>
            <a:ext cx="5399881" cy="5308498"/>
          </a:xfrm>
          <a:prstGeom prst="rect">
            <a:avLst/>
          </a:prstGeom>
        </p:spPr>
      </p:pic>
      <p:cxnSp>
        <p:nvCxnSpPr>
          <p:cNvPr id="6" name="Lige pilforbindelse 5"/>
          <p:cNvCxnSpPr/>
          <p:nvPr/>
        </p:nvCxnSpPr>
        <p:spPr>
          <a:xfrm flipH="1">
            <a:off x="7020272" y="4149080"/>
            <a:ext cx="576784" cy="0"/>
          </a:xfrm>
          <a:prstGeom prst="straightConnector1">
            <a:avLst/>
          </a:prstGeom>
          <a:ln w="15875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/>
          <p:cNvCxnSpPr/>
          <p:nvPr/>
        </p:nvCxnSpPr>
        <p:spPr>
          <a:xfrm flipH="1">
            <a:off x="6988714" y="4653136"/>
            <a:ext cx="576784" cy="0"/>
          </a:xfrm>
          <a:prstGeom prst="straightConnector1">
            <a:avLst/>
          </a:prstGeom>
          <a:ln w="15875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Lige pilforbindelse 14"/>
          <p:cNvCxnSpPr/>
          <p:nvPr/>
        </p:nvCxnSpPr>
        <p:spPr>
          <a:xfrm flipH="1">
            <a:off x="7020272" y="5805264"/>
            <a:ext cx="576784" cy="0"/>
          </a:xfrm>
          <a:prstGeom prst="straightConnector1">
            <a:avLst/>
          </a:prstGeom>
          <a:ln w="15875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/>
          <p:nvPr/>
        </p:nvCxnSpPr>
        <p:spPr>
          <a:xfrm flipH="1">
            <a:off x="6988714" y="3896112"/>
            <a:ext cx="576784" cy="0"/>
          </a:xfrm>
          <a:prstGeom prst="straightConnector1">
            <a:avLst/>
          </a:prstGeom>
          <a:ln w="15875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kstfelt 16"/>
              <p:cNvSpPr txBox="1"/>
              <p:nvPr/>
            </p:nvSpPr>
            <p:spPr>
              <a:xfrm>
                <a:off x="7539595" y="3444779"/>
                <a:ext cx="15602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da-DK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da-DK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a-DK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=0.05</m:t>
                      </m:r>
                    </m:oMath>
                  </m:oMathPara>
                </a14:m>
                <a:endParaRPr lang="en-US" dirty="0">
                  <a:solidFill>
                    <a:srgbClr val="0066FF"/>
                  </a:solidFill>
                </a:endParaRPr>
              </a:p>
            </p:txBody>
          </p:sp>
        </mc:Choice>
        <mc:Fallback xmlns="">
          <p:sp>
            <p:nvSpPr>
              <p:cNvPr id="17" name="Tekstfelt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9595" y="3444779"/>
                <a:ext cx="1560235" cy="369332"/>
              </a:xfrm>
              <a:prstGeom prst="rect">
                <a:avLst/>
              </a:prstGeom>
              <a:blipFill>
                <a:blip r:embed="rId4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25152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</p:spTree>
    <p:extLst>
      <p:ext uri="{BB962C8B-B14F-4D97-AF65-F5344CB8AC3E}">
        <p14:creationId xmlns:p14="http://schemas.microsoft.com/office/powerpoint/2010/main" val="345633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9</a:t>
            </a:fld>
            <a:endParaRPr lang="da-DK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71132" y="58614"/>
            <a:ext cx="8424936" cy="706090"/>
          </a:xfrm>
        </p:spPr>
        <p:txBody>
          <a:bodyPr>
            <a:normAutofit/>
          </a:bodyPr>
          <a:lstStyle/>
          <a:p>
            <a:r>
              <a:rPr lang="da-DK" sz="3200" dirty="0" err="1" smtClean="0"/>
              <a:t>Residualanalyse</a:t>
            </a:r>
            <a:r>
              <a:rPr lang="da-DK" sz="3200" dirty="0" smtClean="0"/>
              <a:t>    </a:t>
            </a:r>
            <a:r>
              <a:rPr lang="da-DK" sz="1600" dirty="0"/>
              <a:t>eks. 6.16 - popcorn fortsat</a:t>
            </a:r>
            <a:endParaRPr lang="da-DK" sz="1600" dirty="0">
              <a:solidFill>
                <a:schemeClr val="tx1"/>
              </a:solidFill>
            </a:endParaRPr>
          </a:p>
        </p:txBody>
      </p:sp>
      <p:sp>
        <p:nvSpPr>
          <p:cNvPr id="2" name="Rektangel 1"/>
          <p:cNvSpPr/>
          <p:nvPr/>
        </p:nvSpPr>
        <p:spPr>
          <a:xfrm>
            <a:off x="323528" y="980728"/>
            <a:ext cx="13500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Residualer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283668"/>
            <a:ext cx="4181475" cy="44577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Tekstfelt 2"/>
          <p:cNvSpPr txBox="1"/>
          <p:nvPr/>
        </p:nvSpPr>
        <p:spPr>
          <a:xfrm rot="16200000">
            <a:off x="2851659" y="1784440"/>
            <a:ext cx="610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kstfelt 7"/>
          <p:cNvSpPr txBox="1"/>
          <p:nvPr/>
        </p:nvSpPr>
        <p:spPr>
          <a:xfrm rot="16200000">
            <a:off x="2848835" y="1277557"/>
            <a:ext cx="16246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oliemængde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kstfelt 8"/>
          <p:cNvSpPr txBox="1"/>
          <p:nvPr/>
        </p:nvSpPr>
        <p:spPr>
          <a:xfrm rot="16200000">
            <a:off x="3859729" y="1818975"/>
            <a:ext cx="472519" cy="344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tid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kstfelt 9"/>
          <p:cNvSpPr txBox="1"/>
          <p:nvPr/>
        </p:nvSpPr>
        <p:spPr>
          <a:xfrm rot="16200000">
            <a:off x="3908048" y="1154448"/>
            <a:ext cx="1624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antal uspiselige popcorn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ktangel 10"/>
              <p:cNvSpPr/>
              <p:nvPr/>
            </p:nvSpPr>
            <p:spPr>
              <a:xfrm>
                <a:off x="5658332" y="1769050"/>
                <a:ext cx="164603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a-DK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da-DK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da-DK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da-DK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da-DK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Rektange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332" y="1769050"/>
                <a:ext cx="1646030" cy="369332"/>
              </a:xfrm>
              <a:prstGeom prst="rect">
                <a:avLst/>
              </a:prstGeom>
              <a:blipFill>
                <a:blip r:embed="rId4"/>
                <a:stretch>
                  <a:fillRect l="-296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25152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</p:spTree>
    <p:extLst>
      <p:ext uri="{BB962C8B-B14F-4D97-AF65-F5344CB8AC3E}">
        <p14:creationId xmlns:p14="http://schemas.microsoft.com/office/powerpoint/2010/main" val="3735676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</p:bldLst>
  </p:timing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Brugerdefineret design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Brugerdefineret design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Brugerdefineret design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15734</TotalTime>
  <Words>2810</Words>
  <Application>Microsoft Office PowerPoint</Application>
  <PresentationFormat>Skærmshow (4:3)</PresentationFormat>
  <Paragraphs>318</Paragraphs>
  <Slides>32</Slides>
  <Notes>31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5</vt:i4>
      </vt:variant>
      <vt:variant>
        <vt:lpstr>Slidetitler</vt:lpstr>
      </vt:variant>
      <vt:variant>
        <vt:i4>32</vt:i4>
      </vt:variant>
    </vt:vector>
  </HeadingPairs>
  <TitlesOfParts>
    <vt:vector size="41" baseType="lpstr">
      <vt:lpstr>Arial</vt:lpstr>
      <vt:lpstr>Calibri</vt:lpstr>
      <vt:lpstr>Cambria Math</vt:lpstr>
      <vt:lpstr>Times New Roman</vt:lpstr>
      <vt:lpstr>Kontortema</vt:lpstr>
      <vt:lpstr>2_Brugerdefineret design</vt:lpstr>
      <vt:lpstr>1_Brugerdefineret design</vt:lpstr>
      <vt:lpstr>1_Kontortema</vt:lpstr>
      <vt:lpstr>Brugerdefineret design</vt:lpstr>
      <vt:lpstr>20 - Residualanalyse 2 - modeltransformationer</vt:lpstr>
      <vt:lpstr>Igen (fra L11): Parametre og estimatorer</vt:lpstr>
      <vt:lpstr>Statistisk teori</vt:lpstr>
      <vt:lpstr>Igen (fra L11): Parametre og estimatorer</vt:lpstr>
      <vt:lpstr>Kontrol af modelantagelser</vt:lpstr>
      <vt:lpstr>Eksempel 6.16 – popcorn</vt:lpstr>
      <vt:lpstr>Eksempel 6.16 – popcorn  fortsat</vt:lpstr>
      <vt:lpstr>Variansanalyse    eks. 6.16 - popcorn fortsat</vt:lpstr>
      <vt:lpstr>Residualanalyse    eks. 6.16 - popcorn fortsat</vt:lpstr>
      <vt:lpstr>Kontrol af modelantagelser</vt:lpstr>
      <vt:lpstr>Stem-and-leaf plot og boxplot for residualer  eks. 6.16 – popcorn fortsat </vt:lpstr>
      <vt:lpstr>Normalfordelingsplot af R-Student  eks. 6.16 – popcorn   fortsat</vt:lpstr>
      <vt:lpstr>Residualplots (studentiserede)        eks. 6.16 - popcorn fortsat</vt:lpstr>
      <vt:lpstr>Time plot     -      eks. 6.16 – popcorn   fortsat</vt:lpstr>
      <vt:lpstr>Transformation</vt:lpstr>
      <vt:lpstr>y transformeret    eks. 6.16 - popcorn fortsat</vt:lpstr>
      <vt:lpstr>Normal vs. transformation    eks. 6.16 - popcorn fortsat</vt:lpstr>
      <vt:lpstr>y transformeret    eks. 6.16 - popcorn fortsat</vt:lpstr>
      <vt:lpstr>Normal vs. transformation    eks. 6.16 - popcorn fortsat</vt:lpstr>
      <vt:lpstr>Normal vs. transformation    eks. 6.16 - popcorn fortsat</vt:lpstr>
      <vt:lpstr>Normal vs. transformation    eks. 6.16 - popcorn fortsat</vt:lpstr>
      <vt:lpstr>Normal vs. transformation    eks. 6.16 - popcorn fortsat</vt:lpstr>
      <vt:lpstr>Endelig model    eks. 6.16 - popcorn fortsat</vt:lpstr>
      <vt:lpstr>I MatLab    eks. 6.16 - popcorn</vt:lpstr>
      <vt:lpstr>Eksempel 6.12 – damptryk   </vt:lpstr>
      <vt:lpstr>Eksempel 6.12 – damptryk  fortsat  </vt:lpstr>
      <vt:lpstr>Eksempel 6.12 – damptryk  fortsat  </vt:lpstr>
      <vt:lpstr>Eksempel 6.12 – damptryk  fortsat  </vt:lpstr>
      <vt:lpstr>Opgaver L20</vt:lpstr>
      <vt:lpstr>SLUT</vt:lpstr>
      <vt:lpstr>Hvordan i MatLab?</vt:lpstr>
      <vt:lpstr>Regression, ANOVA, CI og PI i MatLab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Ulla-Lisbeth Hoffmann</dc:creator>
  <cp:lastModifiedBy>Ulla-Lisbeth Hoffmann</cp:lastModifiedBy>
  <cp:revision>1678</cp:revision>
  <cp:lastPrinted>2020-02-06T09:37:24Z</cp:lastPrinted>
  <dcterms:created xsi:type="dcterms:W3CDTF">2011-04-01T12:21:13Z</dcterms:created>
  <dcterms:modified xsi:type="dcterms:W3CDTF">2023-04-15T14:46:26Z</dcterms:modified>
</cp:coreProperties>
</file>