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31"/>
  </p:notesMasterIdLst>
  <p:handoutMasterIdLst>
    <p:handoutMasterId r:id="rId32"/>
  </p:handoutMasterIdLst>
  <p:sldIdLst>
    <p:sldId id="305" r:id="rId6"/>
    <p:sldId id="1323" r:id="rId7"/>
    <p:sldId id="1363" r:id="rId8"/>
    <p:sldId id="1325" r:id="rId9"/>
    <p:sldId id="1326" r:id="rId10"/>
    <p:sldId id="1327" r:id="rId11"/>
    <p:sldId id="1328" r:id="rId12"/>
    <p:sldId id="1329" r:id="rId13"/>
    <p:sldId id="1330" r:id="rId14"/>
    <p:sldId id="1339" r:id="rId15"/>
    <p:sldId id="1352" r:id="rId16"/>
    <p:sldId id="1342" r:id="rId17"/>
    <p:sldId id="1343" r:id="rId18"/>
    <p:sldId id="1340" r:id="rId19"/>
    <p:sldId id="1344" r:id="rId20"/>
    <p:sldId id="1345" r:id="rId21"/>
    <p:sldId id="1346" r:id="rId22"/>
    <p:sldId id="1347" r:id="rId23"/>
    <p:sldId id="1348" r:id="rId24"/>
    <p:sldId id="1349" r:id="rId25"/>
    <p:sldId id="1364" r:id="rId26"/>
    <p:sldId id="1360" r:id="rId27"/>
    <p:sldId id="1361" r:id="rId28"/>
    <p:sldId id="1362" r:id="rId29"/>
    <p:sldId id="1334" r:id="rId30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1323"/>
            <p14:sldId id="1363"/>
            <p14:sldId id="1325"/>
            <p14:sldId id="1326"/>
            <p14:sldId id="1327"/>
            <p14:sldId id="1328"/>
            <p14:sldId id="1329"/>
            <p14:sldId id="1330"/>
            <p14:sldId id="1339"/>
            <p14:sldId id="1352"/>
            <p14:sldId id="1342"/>
            <p14:sldId id="1343"/>
            <p14:sldId id="1340"/>
            <p14:sldId id="1344"/>
            <p14:sldId id="1345"/>
            <p14:sldId id="1346"/>
            <p14:sldId id="1347"/>
            <p14:sldId id="1348"/>
            <p14:sldId id="1349"/>
            <p14:sldId id="1364"/>
            <p14:sldId id="1360"/>
            <p14:sldId id="1361"/>
            <p14:sldId id="1362"/>
            <p14:sldId id="1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CC00"/>
    <a:srgbClr val="00FF00"/>
    <a:srgbClr val="0066FF"/>
    <a:srgbClr val="FF0066"/>
    <a:srgbClr val="66FF66"/>
    <a:srgbClr val="00FFFF"/>
    <a:srgbClr val="FF66FF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2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1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26-11-2022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343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846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380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165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777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591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837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67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5263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345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465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9424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3177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819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432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56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841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002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018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7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805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981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77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26-11-2022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26-11-2022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07504" y="130282"/>
            <a:ext cx="8792686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22 - Eksperimenter med en faktor - 2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72008" y="1239314"/>
            <a:ext cx="8964488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M&amp;R 13.2 s. </a:t>
            </a:r>
            <a:r>
              <a:rPr lang="da-DK" sz="2400" dirty="0" smtClean="0">
                <a:solidFill>
                  <a:schemeClr val="tx1"/>
                </a:solidFill>
              </a:rPr>
              <a:t>539-544 </a:t>
            </a:r>
          </a:p>
          <a:p>
            <a:pPr algn="l"/>
            <a:r>
              <a:rPr lang="da-DK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da-DK" sz="2400" dirty="0" smtClean="0">
                <a:solidFill>
                  <a:schemeClr val="tx1"/>
                </a:solidFill>
              </a:rPr>
              <a:t>Vi fortsætter med variansanalyse </a:t>
            </a:r>
            <a:r>
              <a:rPr lang="da-DK" sz="2400" dirty="0">
                <a:solidFill>
                  <a:schemeClr val="tx1"/>
                </a:solidFill>
              </a:rPr>
              <a:t>(ANOVA) for fuldstændigt </a:t>
            </a:r>
            <a:r>
              <a:rPr lang="da-DK" sz="2400" dirty="0" err="1">
                <a:solidFill>
                  <a:schemeClr val="tx1"/>
                </a:solidFill>
              </a:rPr>
              <a:t>randomiserede</a:t>
            </a:r>
            <a:r>
              <a:rPr lang="da-DK" sz="2400" dirty="0">
                <a:solidFill>
                  <a:schemeClr val="tx1"/>
                </a:solidFill>
              </a:rPr>
              <a:t>, balancerede enkelt-faktor </a:t>
            </a:r>
            <a:r>
              <a:rPr lang="da-DK" sz="2400" dirty="0" smtClean="0">
                <a:solidFill>
                  <a:schemeClr val="tx1"/>
                </a:solidFill>
              </a:rPr>
              <a:t>eksperimenter og ser på: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da-DK" sz="2400" dirty="0" smtClean="0">
              <a:solidFill>
                <a:schemeClr val="tx1"/>
              </a:solidFill>
            </a:endParaRPr>
          </a:p>
          <a:p>
            <a:pPr lvl="0" algn="l"/>
            <a:r>
              <a:rPr lang="da-DK" sz="2400" dirty="0" err="1" smtClean="0">
                <a:solidFill>
                  <a:schemeClr val="tx1"/>
                </a:solidFill>
              </a:rPr>
              <a:t>Konfidensinterval</a:t>
            </a:r>
            <a:endParaRPr lang="en-US" sz="2400" dirty="0">
              <a:solidFill>
                <a:schemeClr val="tx1"/>
              </a:solidFill>
            </a:endParaRPr>
          </a:p>
          <a:p>
            <a:pPr lvl="0" algn="l"/>
            <a:r>
              <a:rPr lang="da-DK" sz="2400" dirty="0">
                <a:solidFill>
                  <a:schemeClr val="tx1"/>
                </a:solidFill>
              </a:rPr>
              <a:t>Sammenligning mellem behandlinger med LSD metoden</a:t>
            </a:r>
            <a:endParaRPr lang="en-US" sz="2400" dirty="0">
              <a:solidFill>
                <a:schemeClr val="tx1"/>
              </a:solidFill>
            </a:endParaRPr>
          </a:p>
          <a:p>
            <a:pPr lvl="0" algn="l"/>
            <a:r>
              <a:rPr lang="da-DK" sz="2400" dirty="0" err="1">
                <a:solidFill>
                  <a:schemeClr val="tx1"/>
                </a:solidFill>
              </a:rPr>
              <a:t>Residualanalyse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da-DK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 smtClean="0">
                <a:solidFill>
                  <a:schemeClr val="tx1"/>
                </a:solidFill>
              </a:rPr>
              <a:t>	</a:t>
            </a:r>
            <a:endParaRPr lang="da-DK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1655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Fisher’s</a:t>
            </a:r>
            <a:r>
              <a:rPr lang="da-DK" sz="3200" dirty="0"/>
              <a:t> LSD metode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Man sammenligner behandlingernes middelværdi parvis                          Hvis den numeriske forskel på middelværdierne er større end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LSD</m:t>
                    </m:r>
                    <m:r>
                      <a:rPr lang="da-DK" sz="2200" b="0" i="1" smtClean="0">
                        <a:latin typeface="Cambria Math"/>
                      </a:rPr>
                      <m:t>=3.07</m:t>
                    </m:r>
                  </m:oMath>
                </a14:m>
                <a:r>
                  <a:rPr lang="da-DK" sz="2200" dirty="0" smtClean="0"/>
                  <a:t>, så er middelværdierne signifikant forskellige, </a:t>
                </a:r>
                <a:br>
                  <a:rPr lang="da-DK" sz="2200" dirty="0" smtClean="0"/>
                </a:br>
                <a:r>
                  <a:rPr lang="da-DK" sz="2200" dirty="0" smtClean="0"/>
                  <a:t>dvs. behandlingerne har forskellig effekt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4 </a:t>
                </a:r>
                <a:r>
                  <a:rPr lang="en-US" sz="2200" dirty="0"/>
                  <a:t>vs. </a:t>
                </a:r>
                <a:r>
                  <a:rPr lang="en-US" sz="2200" dirty="0" smtClean="0"/>
                  <a:t>1:	 21.17 </a:t>
                </a:r>
                <a:r>
                  <a:rPr lang="en-US" sz="2200" dirty="0">
                    <a:sym typeface="Symbol" pitchFamily="18" charset="2"/>
                  </a:rPr>
                  <a:t> </a:t>
                </a:r>
                <a:r>
                  <a:rPr lang="en-US" sz="2200" dirty="0"/>
                  <a:t>10.00 = </a:t>
                </a:r>
                <a:r>
                  <a:rPr lang="en-US" sz="2200" dirty="0" smtClean="0"/>
                  <a:t>11.17 	&gt; </a:t>
                </a:r>
                <a:r>
                  <a:rPr lang="en-US" sz="2200" dirty="0"/>
                  <a:t>3.07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4 </a:t>
                </a:r>
                <a:r>
                  <a:rPr lang="en-US" sz="2200" dirty="0"/>
                  <a:t>vs. </a:t>
                </a:r>
                <a:r>
                  <a:rPr lang="en-US" sz="2200" dirty="0" smtClean="0"/>
                  <a:t>2:	 </a:t>
                </a:r>
                <a:r>
                  <a:rPr lang="en-US" sz="2200" dirty="0"/>
                  <a:t>21.17 </a:t>
                </a:r>
                <a:r>
                  <a:rPr lang="en-US" sz="2200" dirty="0">
                    <a:sym typeface="Symbol" pitchFamily="18" charset="2"/>
                  </a:rPr>
                  <a:t> </a:t>
                </a:r>
                <a:r>
                  <a:rPr lang="en-US" sz="2200" dirty="0"/>
                  <a:t>15.67 = </a:t>
                </a:r>
                <a:r>
                  <a:rPr lang="en-US" sz="2200" dirty="0" smtClean="0"/>
                  <a:t>  5.50 	&gt; </a:t>
                </a:r>
                <a:r>
                  <a:rPr lang="en-US" sz="2200" dirty="0"/>
                  <a:t>3.07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4 </a:t>
                </a:r>
                <a:r>
                  <a:rPr lang="en-US" sz="2200" dirty="0"/>
                  <a:t>vs. </a:t>
                </a:r>
                <a:r>
                  <a:rPr lang="en-US" sz="2200" dirty="0" smtClean="0"/>
                  <a:t>3:	 </a:t>
                </a:r>
                <a:r>
                  <a:rPr lang="en-US" sz="2200" dirty="0"/>
                  <a:t>21.17 </a:t>
                </a:r>
                <a:r>
                  <a:rPr lang="en-US" sz="2200" dirty="0">
                    <a:sym typeface="Symbol" pitchFamily="18" charset="2"/>
                  </a:rPr>
                  <a:t> </a:t>
                </a:r>
                <a:r>
                  <a:rPr lang="en-US" sz="2200" dirty="0"/>
                  <a:t>17.00 = </a:t>
                </a:r>
                <a:r>
                  <a:rPr lang="en-US" sz="2200" dirty="0" smtClean="0"/>
                  <a:t>  4.17 	&gt; </a:t>
                </a:r>
                <a:r>
                  <a:rPr lang="en-US" sz="2200" dirty="0"/>
                  <a:t>3.07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3 </a:t>
                </a:r>
                <a:r>
                  <a:rPr lang="en-US" sz="2200" dirty="0"/>
                  <a:t>vs. </a:t>
                </a:r>
                <a:r>
                  <a:rPr lang="en-US" sz="2200" dirty="0" smtClean="0"/>
                  <a:t>1:	 </a:t>
                </a:r>
                <a:r>
                  <a:rPr lang="en-US" sz="2200" dirty="0"/>
                  <a:t>17.00 </a:t>
                </a:r>
                <a:r>
                  <a:rPr lang="en-US" sz="2200" dirty="0">
                    <a:sym typeface="Symbol" pitchFamily="18" charset="2"/>
                  </a:rPr>
                  <a:t> </a:t>
                </a:r>
                <a:r>
                  <a:rPr lang="en-US" sz="2200" dirty="0"/>
                  <a:t>10.00 = </a:t>
                </a:r>
                <a:r>
                  <a:rPr lang="en-US" sz="2200" dirty="0" smtClean="0"/>
                  <a:t>  7.00 	&gt; </a:t>
                </a:r>
                <a:r>
                  <a:rPr lang="en-US" sz="2200" dirty="0"/>
                  <a:t>3.07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C00000"/>
                    </a:solidFill>
                  </a:rPr>
                  <a:t>	3 </a:t>
                </a:r>
                <a:r>
                  <a:rPr lang="en-US" sz="2200" dirty="0">
                    <a:solidFill>
                      <a:srgbClr val="C00000"/>
                    </a:solidFill>
                  </a:rPr>
                  <a:t>vs. </a:t>
                </a:r>
                <a:r>
                  <a:rPr lang="en-US" sz="2200" dirty="0" smtClean="0">
                    <a:solidFill>
                      <a:srgbClr val="C00000"/>
                    </a:solidFill>
                  </a:rPr>
                  <a:t>2:	 </a:t>
                </a:r>
                <a:r>
                  <a:rPr lang="en-US" sz="2200" dirty="0">
                    <a:solidFill>
                      <a:srgbClr val="C00000"/>
                    </a:solidFill>
                  </a:rPr>
                  <a:t>17.00 </a:t>
                </a:r>
                <a:r>
                  <a:rPr lang="en-US" sz="2200" dirty="0">
                    <a:solidFill>
                      <a:srgbClr val="C00000"/>
                    </a:solidFill>
                    <a:sym typeface="Symbol" pitchFamily="18" charset="2"/>
                  </a:rPr>
                  <a:t> </a:t>
                </a:r>
                <a:r>
                  <a:rPr lang="en-US" sz="2200" dirty="0">
                    <a:solidFill>
                      <a:srgbClr val="C00000"/>
                    </a:solidFill>
                  </a:rPr>
                  <a:t>15.67 = </a:t>
                </a:r>
                <a:r>
                  <a:rPr lang="en-US" sz="2200" dirty="0" smtClean="0">
                    <a:solidFill>
                      <a:srgbClr val="C00000"/>
                    </a:solidFill>
                  </a:rPr>
                  <a:t>  1.33 	&lt; </a:t>
                </a:r>
                <a:r>
                  <a:rPr lang="en-US" sz="2200" dirty="0">
                    <a:solidFill>
                      <a:srgbClr val="C00000"/>
                    </a:solidFill>
                  </a:rPr>
                  <a:t>3.07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2 </a:t>
                </a:r>
                <a:r>
                  <a:rPr lang="en-US" sz="2200" dirty="0"/>
                  <a:t>vs. </a:t>
                </a:r>
                <a:r>
                  <a:rPr lang="en-US" sz="2200" dirty="0" smtClean="0"/>
                  <a:t>1:	 </a:t>
                </a:r>
                <a:r>
                  <a:rPr lang="en-US" sz="2200" dirty="0"/>
                  <a:t>15.67 </a:t>
                </a:r>
                <a:r>
                  <a:rPr lang="en-US" sz="2200" dirty="0">
                    <a:sym typeface="Symbol" pitchFamily="18" charset="2"/>
                  </a:rPr>
                  <a:t> </a:t>
                </a:r>
                <a:r>
                  <a:rPr lang="en-US" sz="2200" dirty="0"/>
                  <a:t>10.00 = </a:t>
                </a:r>
                <a:r>
                  <a:rPr lang="en-US" sz="2200" dirty="0" smtClean="0"/>
                  <a:t>  5.67 	&gt; </a:t>
                </a:r>
                <a:r>
                  <a:rPr lang="en-US" sz="2200" dirty="0"/>
                  <a:t>3.07</a:t>
                </a:r>
              </a:p>
              <a:p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616624"/>
              </a:xfrm>
              <a:blipFill>
                <a:blip r:embed="rId3"/>
                <a:stretch>
                  <a:fillRect l="-902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Mont_fig_13_02.jpg"/>
          <p:cNvPicPr>
            <a:picLocks noChangeAspect="1"/>
          </p:cNvPicPr>
          <p:nvPr/>
        </p:nvPicPr>
        <p:blipFill rotWithShape="1">
          <a:blip r:embed="rId4"/>
          <a:srcRect b="8707"/>
          <a:stretch/>
        </p:blipFill>
        <p:spPr bwMode="auto">
          <a:xfrm>
            <a:off x="1043608" y="5175908"/>
            <a:ext cx="6255647" cy="119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"/>
              <p:cNvSpPr txBox="1"/>
              <p:nvPr/>
            </p:nvSpPr>
            <p:spPr>
              <a:xfrm>
                <a:off x="7092280" y="1700808"/>
                <a:ext cx="1675809" cy="144655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=10.00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200" i="1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5.67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200" i="1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da-DK" sz="2200" i="1">
                          <a:latin typeface="Cambria Math"/>
                          <a:ea typeface="Cambria Math"/>
                        </a:rPr>
                        <m:t>.00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21.17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700808"/>
                <a:ext cx="1675809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>
            <a:off x="3360519" y="6021288"/>
            <a:ext cx="131361" cy="1195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Lige forbindelse 10"/>
          <p:cNvCxnSpPr/>
          <p:nvPr/>
        </p:nvCxnSpPr>
        <p:spPr>
          <a:xfrm>
            <a:off x="4760316" y="6371092"/>
            <a:ext cx="28803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2509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Hvad kan vi beregne i </a:t>
            </a:r>
            <a:r>
              <a:rPr lang="da-DK" sz="3200" dirty="0" err="1"/>
              <a:t>MatLab</a:t>
            </a:r>
            <a:r>
              <a:rPr lang="da-DK" sz="3200" dirty="0"/>
              <a:t>?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100" dirty="0" smtClean="0"/>
              <a:t>Funktionen </a:t>
            </a:r>
            <a:r>
              <a:rPr lang="da-DK" sz="2100" dirty="0" err="1" smtClean="0">
                <a:solidFill>
                  <a:srgbClr val="3333CC"/>
                </a:solidFill>
              </a:rPr>
              <a:t>multcompare</a:t>
            </a:r>
            <a:r>
              <a:rPr lang="da-DK" sz="2100" dirty="0" smtClean="0"/>
              <a:t> bruges til sammenligning af behandlingsmiddelværdier (f.eks. med </a:t>
            </a:r>
            <a:r>
              <a:rPr lang="da-DK" sz="2100" dirty="0" err="1" smtClean="0"/>
              <a:t>Fisher’s</a:t>
            </a:r>
            <a:r>
              <a:rPr lang="da-DK" sz="2100" dirty="0" smtClean="0"/>
              <a:t> LSD metode)</a:t>
            </a:r>
          </a:p>
          <a:p>
            <a:pPr marL="0" indent="0">
              <a:buNone/>
            </a:pPr>
            <a:r>
              <a:rPr lang="da-DK" sz="2200" dirty="0" smtClean="0"/>
              <a:t>Syntaks:</a:t>
            </a:r>
            <a:r>
              <a:rPr lang="da-DK" sz="2200" dirty="0"/>
              <a:t/>
            </a:r>
            <a:br>
              <a:rPr lang="da-DK" sz="2200" dirty="0"/>
            </a:br>
            <a:r>
              <a:rPr lang="da-DK" sz="2200" dirty="0" smtClean="0"/>
              <a:t>              [</a:t>
            </a:r>
            <a:r>
              <a:rPr lang="da-DK" sz="2200" dirty="0"/>
              <a:t>c</a:t>
            </a:r>
            <a:r>
              <a:rPr lang="da-DK" sz="2200" dirty="0" smtClean="0"/>
              <a:t>, m, h, </a:t>
            </a:r>
            <a:r>
              <a:rPr lang="da-DK" sz="2200" dirty="0" err="1" smtClean="0"/>
              <a:t>gnames</a:t>
            </a:r>
            <a:r>
              <a:rPr lang="da-DK" sz="2200" dirty="0"/>
              <a:t>] = </a:t>
            </a:r>
            <a:r>
              <a:rPr lang="da-DK" sz="2200" dirty="0" err="1"/>
              <a:t>multcompare</a:t>
            </a:r>
            <a:r>
              <a:rPr lang="da-DK" sz="2200" dirty="0"/>
              <a:t> (stats</a:t>
            </a:r>
            <a:r>
              <a:rPr lang="da-DK" sz="2200" dirty="0" smtClean="0"/>
              <a:t>, </a:t>
            </a:r>
            <a:r>
              <a:rPr lang="da-DK" sz="2200" dirty="0" err="1" smtClean="0"/>
              <a:t>Name</a:t>
            </a:r>
            <a:r>
              <a:rPr lang="da-DK" sz="2200" dirty="0" smtClean="0"/>
              <a:t>, Value)</a:t>
            </a:r>
            <a:br>
              <a:rPr lang="da-DK" sz="2200" dirty="0" smtClean="0"/>
            </a:br>
            <a:r>
              <a:rPr lang="da-DK" sz="2200" dirty="0" smtClean="0"/>
              <a:t>hvor ‘stats’ er output fra anova1 eller </a:t>
            </a:r>
            <a:r>
              <a:rPr lang="da-DK" sz="2200" dirty="0" err="1" smtClean="0"/>
              <a:t>anovan</a:t>
            </a:r>
            <a:endParaRPr lang="da-DK" sz="2200" dirty="0"/>
          </a:p>
          <a:p>
            <a:endParaRPr lang="da-DK" sz="400" dirty="0" smtClean="0"/>
          </a:p>
          <a:p>
            <a:pPr marL="0" indent="0">
              <a:buNone/>
            </a:pPr>
            <a:r>
              <a:rPr lang="da-DK" sz="2200" dirty="0" smtClean="0"/>
              <a:t>              [</a:t>
            </a:r>
            <a:r>
              <a:rPr lang="da-DK" sz="2200" dirty="0"/>
              <a:t>c</a:t>
            </a:r>
            <a:r>
              <a:rPr lang="da-DK" sz="2200" dirty="0" smtClean="0"/>
              <a:t>, m, h, </a:t>
            </a:r>
            <a:r>
              <a:rPr lang="da-DK" sz="2200" dirty="0" err="1" smtClean="0"/>
              <a:t>gnames</a:t>
            </a:r>
            <a:r>
              <a:rPr lang="da-DK" sz="2200" dirty="0"/>
              <a:t>] = </a:t>
            </a:r>
            <a:r>
              <a:rPr lang="da-DK" sz="2200" dirty="0" err="1" smtClean="0"/>
              <a:t>multcompare</a:t>
            </a:r>
            <a:r>
              <a:rPr lang="da-DK" sz="2200" dirty="0" smtClean="0"/>
              <a:t> (</a:t>
            </a:r>
            <a:r>
              <a:rPr lang="da-DK" sz="2200" dirty="0"/>
              <a:t>stats</a:t>
            </a:r>
            <a:r>
              <a:rPr lang="da-DK" sz="2200" dirty="0" smtClean="0"/>
              <a:t>, 'Alpha', 0.05</a:t>
            </a:r>
            <a:r>
              <a:rPr lang="da-DK" sz="2200" dirty="0"/>
              <a:t>, '</a:t>
            </a:r>
            <a:r>
              <a:rPr lang="da-DK" sz="2200" dirty="0" err="1"/>
              <a:t>CType</a:t>
            </a:r>
            <a:r>
              <a:rPr lang="da-DK" sz="2200" dirty="0" smtClean="0"/>
              <a:t>', 'lsd</a:t>
            </a:r>
            <a:r>
              <a:rPr lang="da-DK" sz="2200" dirty="0"/>
              <a:t>')</a:t>
            </a:r>
          </a:p>
          <a:p>
            <a:pPr marL="0" indent="0">
              <a:buNone/>
            </a:pPr>
            <a:r>
              <a:rPr lang="da-DK" sz="2200" dirty="0" smtClean="0"/>
              <a:t>Resultat:</a:t>
            </a:r>
          </a:p>
          <a:p>
            <a:pPr marL="0" indent="0">
              <a:buNone/>
            </a:pPr>
            <a:endParaRPr lang="da-DK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47434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70895"/>
            <a:ext cx="16859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95" y="4944194"/>
            <a:ext cx="45815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85184"/>
            <a:ext cx="7715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657" y="228419"/>
            <a:ext cx="1190625" cy="257175"/>
          </a:xfrm>
          <a:prstGeom prst="rect">
            <a:avLst/>
          </a:prstGeom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3294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Forklaring på c matricen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657" y="228419"/>
            <a:ext cx="1190625" cy="257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348880"/>
                <a:ext cx="8928992" cy="4248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c matricen viser for hver række en sammenligning mellem de to behandlinger, der er nævnt i kolonne 1 og 2 </a:t>
                </a:r>
                <a:br>
                  <a:rPr lang="da-DK" sz="2100" dirty="0" smtClean="0"/>
                </a:br>
                <a:r>
                  <a:rPr lang="da-DK" sz="2100" dirty="0" smtClean="0"/>
                  <a:t>Kolonne 4 viser forskellen i middelværdi,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1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/>
                          </a:rPr>
                          <m:t>𝑗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r>
                  <a:rPr lang="da-DK" sz="2100" dirty="0" smtClean="0"/>
                  <a:t/>
                </a:r>
                <a:br>
                  <a:rPr lang="da-DK" sz="2100" dirty="0" smtClean="0"/>
                </a:br>
                <a:r>
                  <a:rPr lang="da-DK" sz="2100" dirty="0" smtClean="0"/>
                  <a:t>Kolonne 3 og 5 viser 95% </a:t>
                </a:r>
                <a:r>
                  <a:rPr lang="da-DK" sz="2100" dirty="0" err="1" smtClean="0"/>
                  <a:t>konfidensintervallet</a:t>
                </a:r>
                <a:r>
                  <a:rPr lang="da-DK" sz="2100" dirty="0" smtClean="0"/>
                  <a:t> for denne forskel</a:t>
                </a:r>
                <a:br>
                  <a:rPr lang="da-DK" sz="2100" dirty="0" smtClean="0"/>
                </a:br>
                <a:r>
                  <a:rPr lang="da-DK" sz="2100" dirty="0" smtClean="0"/>
                  <a:t>Kolonne 6 viser </a:t>
                </a:r>
                <a:r>
                  <a:rPr lang="da-DK" sz="2100" i="1" dirty="0" smtClean="0"/>
                  <a:t>p</a:t>
                </a:r>
                <a:r>
                  <a:rPr lang="da-DK" sz="2100" dirty="0" smtClean="0"/>
                  <a:t>-værdien for, at forskellen er nul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348880"/>
                <a:ext cx="8928992" cy="4248472"/>
              </a:xfrm>
              <a:blipFill>
                <a:blip r:embed="rId4"/>
                <a:stretch>
                  <a:fillRect l="-820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47434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6716"/>
              </p:ext>
            </p:extLst>
          </p:nvPr>
        </p:nvGraphicFramePr>
        <p:xfrm>
          <a:off x="1691680" y="4260754"/>
          <a:ext cx="5226843" cy="2160235"/>
        </p:xfrm>
        <a:graphic>
          <a:graphicData uri="http://schemas.openxmlformats.org/drawingml/2006/table">
            <a:tbl>
              <a:tblPr/>
              <a:tblGrid>
                <a:gridCol w="72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low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y_i</a:t>
                      </a:r>
                      <a:r>
                        <a:rPr lang="en-GB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GB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y_j</a:t>
                      </a: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high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</a:t>
                      </a:r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-8.739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-5.667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-2.594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-10.072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-7.000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-3.928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-14.239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-11.167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-8.094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-4.406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-1.333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0.376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-8.572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-5.500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-2.428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-7.239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-4.167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-1.094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99" y="836712"/>
            <a:ext cx="16859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0836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Sammenligning</a:t>
            </a:r>
            <a:endParaRPr lang="da-DK" sz="3200" dirty="0"/>
          </a:p>
        </p:txBody>
      </p:sp>
      <p:pic>
        <p:nvPicPr>
          <p:cNvPr id="16" name="Picture 3" descr="Mont_table_13_05.jpg"/>
          <p:cNvPicPr>
            <a:picLocks noChangeAspect="1"/>
          </p:cNvPicPr>
          <p:nvPr/>
        </p:nvPicPr>
        <p:blipFill rotWithShape="1">
          <a:blip r:embed="rId3"/>
          <a:srcRect r="15453"/>
          <a:stretch/>
        </p:blipFill>
        <p:spPr bwMode="auto">
          <a:xfrm>
            <a:off x="788771" y="1061377"/>
            <a:ext cx="666354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5"/>
          <p:cNvSpPr/>
          <p:nvPr/>
        </p:nvSpPr>
        <p:spPr>
          <a:xfrm>
            <a:off x="611560" y="1061377"/>
            <a:ext cx="4896544" cy="1296144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6"/>
          <p:cNvSpPr/>
          <p:nvPr/>
        </p:nvSpPr>
        <p:spPr>
          <a:xfrm>
            <a:off x="611560" y="2347266"/>
            <a:ext cx="2232248" cy="1296144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7"/>
          <p:cNvSpPr/>
          <p:nvPr/>
        </p:nvSpPr>
        <p:spPr>
          <a:xfrm>
            <a:off x="611560" y="3643409"/>
            <a:ext cx="2384648" cy="370295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9"/>
          <p:cNvSpPr/>
          <p:nvPr/>
        </p:nvSpPr>
        <p:spPr>
          <a:xfrm>
            <a:off x="3995936" y="1983732"/>
            <a:ext cx="3456384" cy="2029972"/>
          </a:xfrm>
          <a:prstGeom prst="rect">
            <a:avLst/>
          </a:prstGeom>
          <a:solidFill>
            <a:schemeClr val="accent6">
              <a:lumMod val="75000"/>
              <a:alpha val="1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73" y="408840"/>
            <a:ext cx="43338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68726"/>
              </p:ext>
            </p:extLst>
          </p:nvPr>
        </p:nvGraphicFramePr>
        <p:xfrm>
          <a:off x="5868144" y="4388483"/>
          <a:ext cx="2601682" cy="2269603"/>
        </p:xfrm>
        <a:graphic>
          <a:graphicData uri="http://schemas.openxmlformats.org/drawingml/2006/table">
            <a:tbl>
              <a:tblPr/>
              <a:tblGrid>
                <a:gridCol w="27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 low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y_i</a:t>
                      </a:r>
                      <a:r>
                        <a:rPr lang="en-GB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- </a:t>
                      </a:r>
                      <a:r>
                        <a:rPr lang="en-GB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y_j</a:t>
                      </a:r>
                      <a:r>
                        <a:rPr lang="en-GB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 high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-8.739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-5.667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-2.594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-10.072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-7.000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-3.928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-14.239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-11.167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-8.094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-4.406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-1.333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-8.572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-5.500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-2.428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-7.239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-4.167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-1.094</a:t>
                      </a:r>
                    </a:p>
                  </a:txBody>
                  <a:tcPr marL="10527" marR="10527" marT="10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Rectangle 8"/>
          <p:cNvSpPr/>
          <p:nvPr/>
        </p:nvSpPr>
        <p:spPr>
          <a:xfrm>
            <a:off x="709982" y="4877801"/>
            <a:ext cx="4294066" cy="1844824"/>
          </a:xfrm>
          <a:prstGeom prst="rect">
            <a:avLst/>
          </a:prstGeom>
          <a:solidFill>
            <a:schemeClr val="accent6">
              <a:lumMod val="75000"/>
              <a:alpha val="1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13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1132" y="58614"/>
                <a:ext cx="8424936" cy="706090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 smtClean="0"/>
                  <a:t>95% </a:t>
                </a:r>
                <a:r>
                  <a:rPr lang="da-DK" sz="3200" dirty="0" err="1" smtClean="0"/>
                  <a:t>konfidensintervallerne</a:t>
                </a:r>
                <a:r>
                  <a:rPr lang="da-DK" sz="32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a-DK" sz="3200" dirty="0"/>
                  <a:t> </a:t>
                </a:r>
                <a:endParaRPr lang="da-DK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1132" y="58614"/>
                <a:ext cx="8424936" cy="706090"/>
              </a:xfrm>
              <a:blipFill>
                <a:blip r:embed="rId3"/>
                <a:stretch>
                  <a:fillRect t="-3478" b="-1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le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18693"/>
            <a:ext cx="7599646" cy="2263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 2"/>
              <p:cNvSpPr/>
              <p:nvPr/>
            </p:nvSpPr>
            <p:spPr>
              <a:xfrm>
                <a:off x="3563888" y="1124744"/>
                <a:ext cx="157549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200" i="1">
                              <a:latin typeface="Cambria Math"/>
                            </a:rPr>
                            <m:t>𝑖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200" i="1">
                          <a:latin typeface="Cambria Math"/>
                          <a:ea typeface="Cambria Math"/>
                        </a:rPr>
                        <m:t>±2.173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24744"/>
                <a:ext cx="1575496" cy="430887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13499"/>
            <a:ext cx="43338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0171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Residualer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56166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Fra lineær regression: </a:t>
                </a:r>
              </a:p>
              <a:p>
                <a:pPr marL="0" indent="0">
                  <a:buNone/>
                </a:pPr>
                <a:r>
                  <a:rPr lang="da-DK" sz="2100" dirty="0" err="1" smtClean="0">
                    <a:solidFill>
                      <a:srgbClr val="3333CC"/>
                    </a:solidFill>
                  </a:rPr>
                  <a:t>Residualet</a:t>
                </a:r>
                <a:r>
                  <a:rPr lang="da-DK" sz="2100" dirty="0" smtClean="0"/>
                  <a:t> </a:t>
                </a:r>
                <a:r>
                  <a:rPr lang="da-DK" sz="2100" dirty="0"/>
                  <a:t>er forskellen på den observerede og modellens </a:t>
                </a:r>
                <a:r>
                  <a:rPr lang="da-DK" sz="2100" dirty="0" err="1"/>
                  <a:t>predikterede</a:t>
                </a:r>
                <a:r>
                  <a:rPr lang="da-DK" sz="2100" dirty="0"/>
                  <a:t> værdi:</a:t>
                </a:r>
                <a:r>
                  <a:rPr lang="da-DK" sz="2100" dirty="0" smtClean="0"/>
                  <a:t>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sz="2100" dirty="0"/>
              </a:p>
              <a:p>
                <a:pPr marL="0" indent="0">
                  <a:buNone/>
                </a:pP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Her: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  <m:r>
                          <a:rPr lang="da-DK" sz="21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  <m:r>
                          <a:rPr lang="da-DK" sz="21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r>
                  <a:rPr lang="da-DK" sz="2100" dirty="0" smtClean="0"/>
                  <a:t> </a:t>
                </a:r>
                <a:br>
                  <a:rPr lang="da-DK" sz="2100" dirty="0" smtClean="0"/>
                </a:br>
                <a:r>
                  <a:rPr lang="da-DK" sz="2100" dirty="0" err="1" smtClean="0">
                    <a:solidFill>
                      <a:srgbClr val="3333CC"/>
                    </a:solidFill>
                  </a:rPr>
                  <a:t>Residualet</a:t>
                </a:r>
                <a:r>
                  <a:rPr lang="da-DK" sz="2100" dirty="0" smtClean="0"/>
                  <a:t> for den </a:t>
                </a:r>
                <a:r>
                  <a:rPr lang="da-DK" sz="2100" i="1" dirty="0" err="1" smtClean="0"/>
                  <a:t>j</a:t>
                </a:r>
                <a:r>
                  <a:rPr lang="da-DK" sz="2100" dirty="0" err="1" smtClean="0"/>
                  <a:t>’te</a:t>
                </a:r>
                <a:r>
                  <a:rPr lang="da-DK" sz="2100" dirty="0" smtClean="0"/>
                  <a:t> gentagelse i den </a:t>
                </a:r>
                <a:r>
                  <a:rPr lang="da-DK" sz="2100" i="1" dirty="0" err="1" smtClean="0"/>
                  <a:t>i</a:t>
                </a:r>
                <a:r>
                  <a:rPr lang="da-DK" sz="2100" dirty="0" err="1" smtClean="0"/>
                  <a:t>’te</a:t>
                </a:r>
                <a:r>
                  <a:rPr lang="da-DK" sz="2100" dirty="0" smtClean="0"/>
                  <a:t> behandling er  forskellen fra den observerede værdi og middelværdien for behandlingen </a:t>
                </a:r>
              </a:p>
              <a:p>
                <a:pPr marL="0" indent="0">
                  <a:buNone/>
                </a:pPr>
                <a:endParaRPr lang="da-DK" sz="600" dirty="0" smtClean="0"/>
              </a:p>
              <a:p>
                <a:pPr>
                  <a:buClr>
                    <a:schemeClr val="bg1"/>
                  </a:buClr>
                </a:pPr>
                <a:r>
                  <a:rPr lang="da-DK" sz="2100" dirty="0" err="1" smtClean="0"/>
                  <a:t>MatLab</a:t>
                </a:r>
                <a:r>
                  <a:rPr lang="da-DK" sz="2100" dirty="0" smtClean="0"/>
                  <a:t>: </a:t>
                </a:r>
                <a:br>
                  <a:rPr lang="da-DK" sz="2100" dirty="0" smtClean="0"/>
                </a:br>
                <a:r>
                  <a:rPr lang="da-DK" sz="2100" dirty="0" smtClean="0"/>
                  <a:t>Man kan få beregnet </a:t>
                </a:r>
                <a:r>
                  <a:rPr lang="da-DK" sz="2100" dirty="0" err="1" smtClean="0"/>
                  <a:t>residualer</a:t>
                </a:r>
                <a:r>
                  <a:rPr lang="da-DK" sz="2100" dirty="0" smtClean="0"/>
                  <a:t>, hvis man bruger </a:t>
                </a:r>
                <a:r>
                  <a:rPr lang="da-DK" sz="2100" dirty="0" err="1" smtClean="0">
                    <a:solidFill>
                      <a:srgbClr val="3333CC"/>
                    </a:solidFill>
                  </a:rPr>
                  <a:t>anovan</a:t>
                </a:r>
                <a:r>
                  <a:rPr lang="da-DK" sz="2100" dirty="0" smtClean="0"/>
                  <a:t> i stedet for </a:t>
                </a:r>
                <a:r>
                  <a:rPr lang="da-DK" sz="2100" dirty="0" smtClean="0">
                    <a:solidFill>
                      <a:srgbClr val="3333CC"/>
                    </a:solidFill>
                  </a:rPr>
                  <a:t>anova1</a:t>
                </a:r>
              </a:p>
              <a:p>
                <a:pPr>
                  <a:buClr>
                    <a:schemeClr val="bg1"/>
                  </a:buClr>
                </a:pPr>
                <a:r>
                  <a:rPr lang="da-DK" sz="2100" dirty="0"/>
                  <a:t>Syntaks:</a:t>
                </a:r>
                <a:br>
                  <a:rPr lang="da-DK" sz="2100" dirty="0"/>
                </a:br>
                <a:r>
                  <a:rPr lang="da-DK" sz="2100" dirty="0"/>
                  <a:t>[p</a:t>
                </a:r>
                <a:r>
                  <a:rPr lang="da-DK" sz="2100" dirty="0" smtClean="0"/>
                  <a:t>, </a:t>
                </a:r>
                <a:r>
                  <a:rPr lang="da-DK" sz="2100" dirty="0" err="1" smtClean="0"/>
                  <a:t>table</a:t>
                </a:r>
                <a:r>
                  <a:rPr lang="da-DK" sz="2100" dirty="0" smtClean="0"/>
                  <a:t>, stats</a:t>
                </a:r>
                <a:r>
                  <a:rPr lang="da-DK" sz="2100" dirty="0"/>
                  <a:t>] = </a:t>
                </a:r>
                <a:r>
                  <a:rPr lang="da-DK" sz="2100" dirty="0" err="1"/>
                  <a:t>anovan</a:t>
                </a:r>
                <a:r>
                  <a:rPr lang="da-DK" sz="2100" dirty="0"/>
                  <a:t>(y</a:t>
                </a:r>
                <a:r>
                  <a:rPr lang="da-DK" sz="2100" dirty="0" smtClean="0"/>
                  <a:t>, </a:t>
                </a:r>
                <a:r>
                  <a:rPr lang="da-DK" sz="2100" dirty="0" err="1" smtClean="0"/>
                  <a:t>group</a:t>
                </a:r>
                <a:r>
                  <a:rPr lang="da-DK" sz="2100" dirty="0" smtClean="0"/>
                  <a:t>, </a:t>
                </a:r>
                <a:r>
                  <a:rPr lang="da-DK" sz="2100" dirty="0" err="1" smtClean="0"/>
                  <a:t>param</a:t>
                </a:r>
                <a:r>
                  <a:rPr lang="da-DK" sz="2100" dirty="0" smtClean="0"/>
                  <a:t>, val</a:t>
                </a:r>
                <a:r>
                  <a:rPr lang="da-DK" sz="2100" dirty="0"/>
                  <a:t>)</a:t>
                </a:r>
              </a:p>
              <a:p>
                <a:pPr>
                  <a:buClr>
                    <a:schemeClr val="bg1"/>
                  </a:buClr>
                </a:pPr>
                <a:r>
                  <a:rPr lang="da-DK" sz="2100" dirty="0" smtClean="0"/>
                  <a:t>Det er indholdet af </a:t>
                </a:r>
                <a:r>
                  <a:rPr lang="da-DK" sz="2100" dirty="0" smtClean="0">
                    <a:solidFill>
                      <a:srgbClr val="3333CC"/>
                    </a:solidFill>
                  </a:rPr>
                  <a:t>stats</a:t>
                </a:r>
                <a:r>
                  <a:rPr lang="da-DK" sz="2100" dirty="0" smtClean="0"/>
                  <a:t>, der er anderledes i </a:t>
                </a:r>
                <a:r>
                  <a:rPr lang="da-DK" sz="2100" dirty="0" err="1" smtClean="0"/>
                  <a:t>anovan</a:t>
                </a:r>
                <a:r>
                  <a:rPr lang="da-DK" sz="2100" dirty="0" smtClean="0"/>
                  <a:t> end anova1</a:t>
                </a:r>
              </a:p>
              <a:p>
                <a:pPr>
                  <a:buClr>
                    <a:schemeClr val="bg1"/>
                  </a:buClr>
                </a:pPr>
                <a:endParaRPr lang="da-DK" sz="600" dirty="0" smtClean="0"/>
              </a:p>
              <a:p>
                <a:pPr>
                  <a:buClr>
                    <a:schemeClr val="bg1"/>
                  </a:buClr>
                </a:pPr>
                <a:r>
                  <a:rPr lang="da-DK" sz="2100" dirty="0" smtClean="0"/>
                  <a:t>Eksemplet</a:t>
                </a:r>
                <a:r>
                  <a:rPr lang="da-DK" sz="2100" dirty="0"/>
                  <a:t>: </a:t>
                </a:r>
                <a:r>
                  <a:rPr lang="da-DK" sz="2100" dirty="0" smtClean="0"/>
                  <a:t/>
                </a:r>
                <a:br>
                  <a:rPr lang="da-DK" sz="2100" dirty="0" smtClean="0"/>
                </a:br>
                <a:r>
                  <a:rPr lang="da-DK" sz="2100" dirty="0" smtClean="0"/>
                  <a:t>[</a:t>
                </a:r>
                <a:r>
                  <a:rPr lang="da-DK" sz="2100" dirty="0"/>
                  <a:t>p, </a:t>
                </a:r>
                <a:r>
                  <a:rPr lang="da-DK" sz="2100" dirty="0" err="1"/>
                  <a:t>table</a:t>
                </a:r>
                <a:r>
                  <a:rPr lang="da-DK" sz="2100" dirty="0"/>
                  <a:t>, </a:t>
                </a:r>
                <a:r>
                  <a:rPr lang="da-DK" sz="2100" dirty="0">
                    <a:solidFill>
                      <a:srgbClr val="3333CC"/>
                    </a:solidFill>
                  </a:rPr>
                  <a:t>stats</a:t>
                </a:r>
                <a:r>
                  <a:rPr lang="da-DK" sz="2100" dirty="0"/>
                  <a:t>] = </a:t>
                </a:r>
                <a:r>
                  <a:rPr lang="da-DK" sz="2100" dirty="0" err="1" smtClean="0"/>
                  <a:t>anovan</a:t>
                </a:r>
                <a:r>
                  <a:rPr lang="da-DK" sz="2100" dirty="0" smtClean="0"/>
                  <a:t> (</a:t>
                </a:r>
                <a:r>
                  <a:rPr lang="da-DK" sz="2100" dirty="0" err="1" smtClean="0"/>
                  <a:t>Strength</a:t>
                </a:r>
                <a:r>
                  <a:rPr lang="da-DK" sz="2100" dirty="0" smtClean="0"/>
                  <a:t>, </a:t>
                </a:r>
                <a:r>
                  <a:rPr lang="da-DK" sz="2100" dirty="0" err="1" smtClean="0"/>
                  <a:t>Hardwood</a:t>
                </a:r>
                <a:r>
                  <a:rPr lang="da-DK" sz="2100" dirty="0" smtClean="0"/>
                  <a:t>)</a:t>
                </a:r>
                <a:br>
                  <a:rPr lang="da-DK" sz="2100" dirty="0" smtClean="0"/>
                </a:br>
                <a:r>
                  <a:rPr lang="da-DK" sz="2100" dirty="0" err="1"/>
                  <a:t>resid</a:t>
                </a:r>
                <a:r>
                  <a:rPr lang="da-DK" sz="2100" dirty="0"/>
                  <a:t> = </a:t>
                </a:r>
                <a:r>
                  <a:rPr lang="da-DK" sz="2100" dirty="0" err="1">
                    <a:solidFill>
                      <a:srgbClr val="3333CC"/>
                    </a:solidFill>
                  </a:rPr>
                  <a:t>stats</a:t>
                </a:r>
                <a:r>
                  <a:rPr lang="da-DK" sz="2100" dirty="0" err="1"/>
                  <a:t>.resid</a:t>
                </a:r>
                <a:r>
                  <a:rPr lang="da-DK" sz="2100" dirty="0"/>
                  <a:t>;</a:t>
                </a:r>
              </a:p>
              <a:p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5616624"/>
              </a:xfrm>
              <a:blipFill>
                <a:blip r:embed="rId3"/>
                <a:stretch>
                  <a:fillRect l="-832" t="-651" b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5717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Kontrol af modelantagelser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424936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Modelantagelser: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Observationer for </a:t>
                </a:r>
                <a:r>
                  <a:rPr lang="da-DK" sz="2200" dirty="0"/>
                  <a:t>behandling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da-DK" sz="2200" dirty="0"/>
                  <a:t> er normalfordelt </a:t>
                </a:r>
                <a:r>
                  <a:rPr lang="da-DK" sz="2200" i="1" dirty="0"/>
                  <a:t>N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/>
                  <a:t>)</a:t>
                </a:r>
                <a:r>
                  <a:rPr lang="da-DK" sz="2200" dirty="0" smtClean="0"/>
                  <a:t>, svarende til at </a:t>
                </a:r>
                <a:r>
                  <a:rPr lang="da-DK" sz="2200" dirty="0" err="1" smtClean="0"/>
                  <a:t>residualerne</a:t>
                </a: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200" dirty="0" smtClean="0"/>
                  <a:t> er </a:t>
                </a:r>
                <a:r>
                  <a:rPr lang="da-DK" sz="2200" i="1" dirty="0" smtClean="0"/>
                  <a:t>N</a:t>
                </a:r>
                <a:r>
                  <a:rPr lang="da-DK" sz="2200" dirty="0" smtClean="0"/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/>
                          </a:rPr>
                          <m:t>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/>
                  <a:t>)</a:t>
                </a:r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Kontrol: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Normalfordelingsplot af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kan afprøve normalfordeling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da-DK" sz="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 err="1" smtClean="0"/>
                  <a:t>Residualerne</a:t>
                </a:r>
                <a:r>
                  <a:rPr lang="da-DK" sz="2200" dirty="0" smtClean="0"/>
                  <a:t> bør være tilfældige og ikke afhænge af f.eks. behandling eller observationsrækkefølge</a:t>
                </a:r>
                <a:br>
                  <a:rPr lang="da-DK" sz="2200" dirty="0" smtClean="0"/>
                </a:br>
                <a:r>
                  <a:rPr lang="da-DK" sz="2200" dirty="0" smtClean="0"/>
                  <a:t>Det </a:t>
                </a:r>
                <a:r>
                  <a:rPr lang="da-DK" sz="2200" dirty="0"/>
                  <a:t>kan testes med </a:t>
                </a:r>
                <a:r>
                  <a:rPr lang="da-DK" sz="2200" dirty="0" err="1" smtClean="0"/>
                  <a:t>residualplots</a:t>
                </a:r>
                <a:endParaRPr lang="da-DK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da-DK" sz="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 err="1" smtClean="0"/>
                  <a:t>Residualerne</a:t>
                </a:r>
                <a:r>
                  <a:rPr lang="da-DK" sz="2200" dirty="0" smtClean="0"/>
                  <a:t> bør være ensartede for hver behandling</a:t>
                </a:r>
                <a:br>
                  <a:rPr lang="da-DK" sz="2200" dirty="0" smtClean="0"/>
                </a:br>
                <a:r>
                  <a:rPr lang="da-DK" sz="2200" dirty="0" smtClean="0"/>
                  <a:t>Det kan testes med </a:t>
                </a:r>
                <a:r>
                  <a:rPr lang="da-DK" sz="2200" dirty="0" err="1" smtClean="0"/>
                  <a:t>residualplots</a:t>
                </a:r>
                <a:endParaRPr lang="da-DK" sz="22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424936" cy="5472608"/>
              </a:xfrm>
              <a:blipFill>
                <a:blip r:embed="rId3"/>
                <a:stretch>
                  <a:fillRect l="-941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1519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Eks.13-1: Normalfordelingsplot 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657" y="228419"/>
            <a:ext cx="1190625" cy="2571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Normalfordelingsplot for </a:t>
            </a:r>
            <a:r>
              <a:rPr lang="da-DK" sz="2200" dirty="0" err="1" smtClean="0"/>
              <a:t>residualer</a:t>
            </a:r>
            <a:r>
              <a:rPr lang="da-DK" sz="2200" dirty="0" smtClean="0"/>
              <a:t> fra M&amp;R og </a:t>
            </a:r>
            <a:r>
              <a:rPr lang="da-DK" sz="2200" dirty="0" err="1" smtClean="0"/>
              <a:t>MatLab</a:t>
            </a:r>
            <a:endParaRPr lang="da-DK" sz="2200" dirty="0"/>
          </a:p>
        </p:txBody>
      </p:sp>
      <p:pic>
        <p:nvPicPr>
          <p:cNvPr id="9" name="Picture 3" descr="Mont_fig_13_0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2038821"/>
            <a:ext cx="3888432" cy="383845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28" y="2038822"/>
            <a:ext cx="4763708" cy="3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4672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Eks.13-1: </a:t>
            </a:r>
            <a:r>
              <a:rPr lang="da-DK" sz="3200" dirty="0" err="1"/>
              <a:t>Residualplot</a:t>
            </a:r>
            <a:r>
              <a:rPr lang="da-DK" sz="3200" dirty="0"/>
              <a:t> 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657" y="228419"/>
            <a:ext cx="1190625" cy="2571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err="1" smtClean="0"/>
              <a:t>Residualer</a:t>
            </a:r>
            <a:r>
              <a:rPr lang="da-DK" sz="2200" dirty="0" smtClean="0"/>
              <a:t> mod behandlinger</a:t>
            </a:r>
            <a:endParaRPr lang="da-DK" sz="2200" dirty="0"/>
          </a:p>
        </p:txBody>
      </p:sp>
      <p:pic>
        <p:nvPicPr>
          <p:cNvPr id="9" name="Picture 3" descr="Mont_fig_13_05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2271152"/>
            <a:ext cx="3456384" cy="33550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18" y="1844824"/>
            <a:ext cx="508481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Lige forbindelse 2"/>
          <p:cNvCxnSpPr/>
          <p:nvPr/>
        </p:nvCxnSpPr>
        <p:spPr>
          <a:xfrm>
            <a:off x="4427984" y="4121372"/>
            <a:ext cx="4437856" cy="0"/>
          </a:xfrm>
          <a:prstGeom prst="line">
            <a:avLst/>
          </a:prstGeom>
          <a:ln w="127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917569"/>
            <a:ext cx="1327729" cy="330138"/>
          </a:xfrm>
          <a:prstGeom prst="rect">
            <a:avLst/>
          </a:prstGeom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80625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Eks.13-1: </a:t>
            </a:r>
            <a:r>
              <a:rPr lang="da-DK" sz="3200" dirty="0" err="1"/>
              <a:t>Residualplot</a:t>
            </a:r>
            <a:r>
              <a:rPr lang="da-DK" sz="3200" dirty="0"/>
              <a:t> 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657" y="228419"/>
            <a:ext cx="1190625" cy="257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424936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mod estimater,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424936" cy="5472608"/>
              </a:xfrm>
              <a:blipFill>
                <a:blip r:embed="rId4"/>
                <a:stretch>
                  <a:fillRect l="-941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84234"/>
            <a:ext cx="5011291" cy="410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Mont_fig_13_06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512" y="2416282"/>
            <a:ext cx="3744415" cy="3346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1" name="Lige forbindelse 10"/>
          <p:cNvCxnSpPr/>
          <p:nvPr/>
        </p:nvCxnSpPr>
        <p:spPr>
          <a:xfrm>
            <a:off x="4526632" y="4274624"/>
            <a:ext cx="4437856" cy="0"/>
          </a:xfrm>
          <a:prstGeom prst="line">
            <a:avLst/>
          </a:prstGeom>
          <a:ln w="127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917569"/>
            <a:ext cx="1327729" cy="330138"/>
          </a:xfrm>
          <a:prstGeom prst="rect">
            <a:avLst/>
          </a:prstGeom>
        </p:spPr>
      </p:pic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2693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16556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Fra sidst:  Generelt </a:t>
            </a:r>
            <a:r>
              <a:rPr lang="da-DK" sz="3200" dirty="0"/>
              <a:t>enkelt-faktor eksperiment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424936" cy="5688632"/>
              </a:xfrm>
            </p:spPr>
            <p:txBody>
              <a:bodyPr>
                <a:normAutofit/>
              </a:bodyPr>
              <a:lstStyle/>
              <a:p>
                <a:r>
                  <a:rPr lang="da-DK" sz="2200" dirty="0" smtClean="0"/>
                  <a:t>1 faktor med </a:t>
                </a:r>
                <a:r>
                  <a:rPr lang="da-DK" sz="2200" i="1" dirty="0" smtClean="0"/>
                  <a:t>a</a:t>
                </a:r>
                <a:r>
                  <a:rPr lang="da-DK" sz="2200" dirty="0" smtClean="0"/>
                  <a:t> niveauer (behandlinger)</a:t>
                </a:r>
              </a:p>
              <a:p>
                <a:r>
                  <a:rPr lang="da-DK" sz="2200" i="1" dirty="0" smtClean="0"/>
                  <a:t>n</a:t>
                </a:r>
                <a:r>
                  <a:rPr lang="da-DK" sz="2200" dirty="0" smtClean="0"/>
                  <a:t> gentagelser af hver behandling</a:t>
                </a:r>
              </a:p>
              <a:p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da-DK" sz="22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da-DK" sz="2200" dirty="0" smtClean="0"/>
                  <a:t> prøver, der skal måles respons på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200" dirty="0" smtClean="0"/>
                  <a:t> er responsen af </a:t>
                </a:r>
                <a:r>
                  <a:rPr lang="da-DK" sz="2200" i="1" dirty="0" err="1" smtClean="0"/>
                  <a:t>j</a:t>
                </a:r>
                <a:r>
                  <a:rPr lang="da-DK" sz="2200" dirty="0" err="1" smtClean="0"/>
                  <a:t>’te</a:t>
                </a:r>
                <a:r>
                  <a:rPr lang="da-DK" sz="2200" dirty="0" smtClean="0"/>
                  <a:t> gentagelse af </a:t>
                </a:r>
                <a:r>
                  <a:rPr lang="da-DK" sz="2200" i="1" dirty="0" err="1" smtClean="0"/>
                  <a:t>i</a:t>
                </a:r>
                <a:r>
                  <a:rPr lang="da-DK" sz="2200" dirty="0" err="1" smtClean="0"/>
                  <a:t>’te</a:t>
                </a:r>
                <a:r>
                  <a:rPr lang="da-DK" sz="2200" dirty="0" smtClean="0"/>
                  <a:t> behandling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/>
                          </a:rPr>
                          <m:t>𝑗</m:t>
                        </m:r>
                        <m:r>
                          <a:rPr lang="da-DK" sz="2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2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da-DK" sz="2200" dirty="0" smtClean="0"/>
                  <a:t>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𝑖</m:t>
                    </m:r>
                    <m:r>
                      <a:rPr lang="da-DK" sz="2200" b="0" i="1" smtClean="0">
                        <a:latin typeface="Cambria Math"/>
                      </a:rPr>
                      <m:t>=1,2,…, </m:t>
                    </m:r>
                    <m:r>
                      <a:rPr lang="da-DK" sz="2200" b="0" i="1" smtClean="0">
                        <a:latin typeface="Cambria Math"/>
                      </a:rPr>
                      <m:t>𝑎</m:t>
                    </m:r>
                  </m:oMath>
                </a14:m>
                <a:endParaRPr lang="da-DK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sub>
                        </m:sSub>
                      </m:e>
                    </m:nary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sz="2200" i="1">
                                <a:latin typeface="Cambria Math"/>
                              </a:rPr>
                              <m:t>𝑗</m:t>
                            </m:r>
                            <m:r>
                              <a:rPr lang="da-DK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22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da-DK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200" i="1">
                        <a:latin typeface="Cambria Math"/>
                        <a:ea typeface="Cambria Math"/>
                      </a:rPr>
                      <m:t>/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424936" cy="5688632"/>
              </a:xfrm>
              <a:blipFill>
                <a:blip r:embed="rId3"/>
                <a:stretch>
                  <a:fillRect l="-868" t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Mont_table_13_0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576" y="3569346"/>
            <a:ext cx="7848872" cy="302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4"/>
              <p:cNvSpPr/>
              <p:nvPr/>
            </p:nvSpPr>
            <p:spPr>
              <a:xfrm>
                <a:off x="7596335" y="2959112"/>
                <a:ext cx="1497093" cy="1405991"/>
              </a:xfrm>
              <a:prstGeom prst="wedgeRoundRectCallout">
                <a:avLst>
                  <a:gd name="adj1" fmla="val -45709"/>
                  <a:gd name="adj2" fmla="val 17712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 smtClean="0"/>
                  <a:t>Fejl i bogen. Der skal stå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∙∙</m:t>
                        </m:r>
                      </m:sub>
                    </m:sSub>
                  </m:oMath>
                </a14:m>
                <a:r>
                  <a:rPr lang="da-DK" dirty="0" smtClean="0"/>
                  <a:t>, ikke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∙∙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9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5" y="2959112"/>
                <a:ext cx="1497093" cy="1405991"/>
              </a:xfrm>
              <a:prstGeom prst="wedgeRoundRectCallout">
                <a:avLst>
                  <a:gd name="adj1" fmla="val -45709"/>
                  <a:gd name="adj2" fmla="val 177124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Lige forbindelse 2"/>
          <p:cNvCxnSpPr/>
          <p:nvPr/>
        </p:nvCxnSpPr>
        <p:spPr>
          <a:xfrm>
            <a:off x="7524328" y="6165304"/>
            <a:ext cx="72007" cy="138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2330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Bartlett’s</a:t>
            </a:r>
            <a:r>
              <a:rPr lang="da-DK" sz="3200" dirty="0"/>
              <a:t> test for homogen varians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00708"/>
                <a:ext cx="8964488" cy="57246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Vi kan teste antagelsen om ensartet varians med </a:t>
                </a:r>
                <a:r>
                  <a:rPr lang="da-DK" sz="2100" dirty="0" err="1" smtClean="0"/>
                  <a:t>Bartlett’s</a:t>
                </a:r>
                <a:r>
                  <a:rPr lang="da-DK" sz="2100" dirty="0" smtClean="0"/>
                  <a:t> test (ikke i M&amp;R)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I </a:t>
                </a:r>
                <a:r>
                  <a:rPr lang="da-DK" sz="2100" dirty="0" err="1" smtClean="0"/>
                  <a:t>MatLab</a:t>
                </a:r>
                <a:r>
                  <a:rPr lang="da-DK" sz="2100" dirty="0" smtClean="0"/>
                  <a:t>: </a:t>
                </a:r>
                <a:r>
                  <a:rPr lang="en-GB" sz="2100" dirty="0" err="1">
                    <a:solidFill>
                      <a:srgbClr val="3333CC"/>
                    </a:solidFill>
                  </a:rPr>
                  <a:t>vartestn</a:t>
                </a:r>
                <a:r>
                  <a:rPr lang="en-GB" sz="2100" dirty="0"/>
                  <a:t>(Strength, Hardwood</a:t>
                </a:r>
                <a:r>
                  <a:rPr lang="en-GB" sz="2100" dirty="0" smtClean="0"/>
                  <a:t>)</a:t>
                </a:r>
                <a:br>
                  <a:rPr lang="en-GB" sz="2100" dirty="0" smtClean="0"/>
                </a:br>
                <a:r>
                  <a:rPr lang="en-GB" sz="2100" dirty="0" smtClean="0"/>
                  <a:t/>
                </a:r>
                <a:br>
                  <a:rPr lang="en-GB" sz="2100" dirty="0" smtClean="0"/>
                </a:br>
                <a:r>
                  <a:rPr lang="en-GB" sz="2100" dirty="0" smtClean="0"/>
                  <a:t/>
                </a:r>
                <a:br>
                  <a:rPr lang="en-GB" sz="2100" dirty="0" smtClean="0"/>
                </a:br>
                <a:r>
                  <a:rPr lang="en-GB" sz="2100" dirty="0" smtClean="0"/>
                  <a:t/>
                </a:r>
                <a:br>
                  <a:rPr lang="en-GB" sz="2100" dirty="0" smtClean="0"/>
                </a:br>
                <a:r>
                  <a:rPr lang="en-GB" sz="2100" dirty="0" smtClean="0"/>
                  <a:t/>
                </a:r>
                <a:br>
                  <a:rPr lang="en-GB" sz="2100" dirty="0" smtClean="0"/>
                </a:br>
                <a:r>
                  <a:rPr lang="en-GB" sz="2100" dirty="0" smtClean="0"/>
                  <a:t/>
                </a:r>
                <a:br>
                  <a:rPr lang="en-GB" sz="2100" dirty="0" smtClean="0"/>
                </a:br>
                <a:endParaRPr lang="en-GB" sz="2100" dirty="0" smtClean="0"/>
              </a:p>
              <a:p>
                <a:pPr marL="0" indent="0">
                  <a:buNone/>
                </a:pPr>
                <a:endParaRPr lang="en-GB" sz="2100" dirty="0" smtClean="0"/>
              </a:p>
              <a:p>
                <a:pPr marL="0" indent="0">
                  <a:buNone/>
                </a:pPr>
                <a:endParaRPr lang="en-GB" sz="2100" dirty="0" smtClean="0"/>
              </a:p>
              <a:p>
                <a:pPr marL="0" indent="0">
                  <a:buNone/>
                </a:pPr>
                <a:r>
                  <a:rPr lang="da-DK" sz="2100" dirty="0" err="1" smtClean="0"/>
                  <a:t>Bartlett’s</a:t>
                </a:r>
                <a:r>
                  <a:rPr lang="da-DK" sz="2100" dirty="0" smtClean="0"/>
                  <a:t> teststatistik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100" dirty="0" smtClean="0"/>
                  <a:t>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da-DK" sz="21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100" dirty="0" smtClean="0"/>
                  <a:t> </a:t>
                </a:r>
                <a:r>
                  <a:rPr lang="en-GB" sz="2100" dirty="0" err="1" smtClean="0"/>
                  <a:t>fordelt</a:t>
                </a:r>
                <a:r>
                  <a:rPr lang="en-GB" sz="2100" dirty="0" smtClean="0"/>
                  <a:t> med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𝑎</m:t>
                    </m:r>
                    <m:r>
                      <a:rPr lang="da-DK" sz="21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sz="2100" dirty="0" smtClean="0"/>
                  <a:t> frihedsgrader, hvor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</a:rPr>
                      <m:t>𝑎</m:t>
                    </m:r>
                  </m:oMath>
                </a14:m>
                <a:r>
                  <a:rPr lang="da-DK" sz="2100" dirty="0" smtClean="0"/>
                  <a:t> er antal behandlinger</a:t>
                </a:r>
              </a:p>
              <a:p>
                <a:r>
                  <a:rPr lang="da-DK" sz="2100" dirty="0" smtClean="0"/>
                  <a:t>p-</a:t>
                </a:r>
                <a:r>
                  <a:rPr lang="da-DK" sz="2100" dirty="0" err="1" smtClean="0"/>
                  <a:t>value</a:t>
                </a:r>
                <a:r>
                  <a:rPr lang="da-DK" sz="2100" dirty="0" smtClean="0"/>
                  <a:t>:  </a:t>
                </a:r>
                <a14:m>
                  <m:oMath xmlns:m="http://schemas.openxmlformats.org/officeDocument/2006/math">
                    <m:r>
                      <a:rPr lang="da-DK" sz="2100" i="1" dirty="0" smtClean="0">
                        <a:latin typeface="Cambria Math"/>
                      </a:rPr>
                      <m:t>𝑝</m:t>
                    </m:r>
                    <m:r>
                      <a:rPr lang="da-DK" sz="2100" i="1" dirty="0" smtClean="0">
                        <a:latin typeface="Cambria Math"/>
                      </a:rPr>
                      <m:t> = 1 – </m:t>
                    </m:r>
                    <m:r>
                      <m:rPr>
                        <m:nor/>
                      </m:rPr>
                      <a:rPr lang="da-DK" sz="2100" i="0" dirty="0" smtClean="0">
                        <a:latin typeface="Cambria Math"/>
                      </a:rPr>
                      <m:t>chi</m:t>
                    </m:r>
                    <m:r>
                      <m:rPr>
                        <m:nor/>
                      </m:rPr>
                      <a:rPr lang="da-DK" sz="2100" i="0" dirty="0" smtClean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da-DK" sz="2100" i="0" dirty="0" smtClean="0">
                        <a:latin typeface="Cambria Math"/>
                      </a:rPr>
                      <m:t>cdf</m:t>
                    </m:r>
                    <m:r>
                      <a:rPr lang="da-DK" sz="2100" i="1" dirty="0" smtClean="0">
                        <a:latin typeface="Cambria Math"/>
                      </a:rPr>
                      <m:t>(1.13525, 3) = 0.76857</m:t>
                    </m:r>
                  </m:oMath>
                </a14:m>
                <a:endParaRPr lang="da-DK" sz="2100" dirty="0" smtClean="0"/>
              </a:p>
              <a:p>
                <a:r>
                  <a:rPr lang="da-DK" sz="2100" dirty="0" smtClean="0"/>
                  <a:t>Konklusion: Da </a:t>
                </a:r>
                <a:r>
                  <a:rPr lang="da-DK" sz="2100" i="1" dirty="0"/>
                  <a:t>p</a:t>
                </a:r>
                <a:r>
                  <a:rPr lang="da-DK" sz="2100" dirty="0"/>
                  <a:t>-værdien på </a:t>
                </a:r>
                <a:r>
                  <a:rPr lang="da-DK" sz="2100" dirty="0" smtClean="0"/>
                  <a:t>0.77 </a:t>
                </a:r>
                <a:r>
                  <a:rPr lang="da-DK" sz="2100" dirty="0"/>
                  <a:t>er langt fra </a:t>
                </a:r>
                <a:r>
                  <a:rPr lang="da-DK" sz="2100" dirty="0" smtClean="0"/>
                  <a:t>0, så kan vi ikke afvise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100" dirty="0" smtClean="0"/>
                  <a:t>, dvs. ikke afvise at varianserne for hver gruppe er ens </a:t>
                </a:r>
                <a:br>
                  <a:rPr lang="da-DK" sz="2100" dirty="0" smtClean="0"/>
                </a:br>
                <a:r>
                  <a:rPr lang="da-DK" sz="2100" dirty="0" smtClean="0"/>
                  <a:t>Antagelsen om varianshomogenitet holder</a:t>
                </a:r>
                <a:br>
                  <a:rPr lang="da-DK" sz="2100" dirty="0" smtClean="0"/>
                </a:br>
                <a:endParaRPr lang="da-DK" sz="21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00708"/>
                <a:ext cx="8964488" cy="5724636"/>
              </a:xfrm>
              <a:blipFill>
                <a:blip r:embed="rId3"/>
                <a:stretch>
                  <a:fillRect l="-816" t="-639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47525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3950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5483" y="110856"/>
            <a:ext cx="8424936" cy="706090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3" y="1988840"/>
            <a:ext cx="3816424" cy="3894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1331640" y="1202838"/>
                <a:ext cx="1758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fordelingen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02838"/>
                <a:ext cx="1758238" cy="400110"/>
              </a:xfrm>
              <a:prstGeom prst="rect">
                <a:avLst/>
              </a:prstGeom>
              <a:blipFill>
                <a:blip r:embed="rId4"/>
                <a:stretch>
                  <a:fillRect t="-7576" r="-346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298580"/>
            <a:ext cx="3240360" cy="2620879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5940152" y="120653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920" y="5800519"/>
            <a:ext cx="2114550" cy="638175"/>
          </a:xfrm>
          <a:prstGeom prst="rect">
            <a:avLst/>
          </a:prstGeom>
        </p:spPr>
      </p:pic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7682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Sammenligning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17" name="Picture 3" descr="Mont_table_13_05.jpg"/>
          <p:cNvPicPr>
            <a:picLocks noChangeAspect="1"/>
          </p:cNvPicPr>
          <p:nvPr/>
        </p:nvPicPr>
        <p:blipFill rotWithShape="1">
          <a:blip r:embed="rId3"/>
          <a:srcRect r="15453"/>
          <a:stretch/>
        </p:blipFill>
        <p:spPr bwMode="auto">
          <a:xfrm>
            <a:off x="1004795" y="836712"/>
            <a:ext cx="666354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5"/>
          <p:cNvSpPr/>
          <p:nvPr/>
        </p:nvSpPr>
        <p:spPr>
          <a:xfrm>
            <a:off x="827584" y="836712"/>
            <a:ext cx="4896544" cy="1296144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6"/>
          <p:cNvSpPr/>
          <p:nvPr/>
        </p:nvSpPr>
        <p:spPr>
          <a:xfrm>
            <a:off x="827584" y="2122601"/>
            <a:ext cx="2232248" cy="1296144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7"/>
          <p:cNvSpPr/>
          <p:nvPr/>
        </p:nvSpPr>
        <p:spPr>
          <a:xfrm>
            <a:off x="827584" y="3418744"/>
            <a:ext cx="2384648" cy="370295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9"/>
          <p:cNvSpPr/>
          <p:nvPr/>
        </p:nvSpPr>
        <p:spPr>
          <a:xfrm>
            <a:off x="4211960" y="1759067"/>
            <a:ext cx="3456384" cy="2029972"/>
          </a:xfrm>
          <a:prstGeom prst="rect">
            <a:avLst/>
          </a:prstGeom>
          <a:solidFill>
            <a:schemeClr val="accent6">
              <a:lumMod val="75000"/>
              <a:alpha val="1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11"/>
          <p:cNvSpPr/>
          <p:nvPr/>
        </p:nvSpPr>
        <p:spPr>
          <a:xfrm>
            <a:off x="828488" y="2149363"/>
            <a:ext cx="3231072" cy="1282622"/>
          </a:xfrm>
          <a:prstGeom prst="rect">
            <a:avLst/>
          </a:prstGeom>
          <a:solidFill>
            <a:schemeClr val="accent6">
              <a:lumMod val="75000"/>
              <a:alpha val="1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4" name="Billed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68" y="4235178"/>
            <a:ext cx="4457700" cy="1123950"/>
          </a:xfrm>
          <a:prstGeom prst="rect">
            <a:avLst/>
          </a:prstGeom>
        </p:spPr>
      </p:pic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  <p:sp>
        <p:nvSpPr>
          <p:cNvPr id="21" name="Rectangle 8"/>
          <p:cNvSpPr/>
          <p:nvPr/>
        </p:nvSpPr>
        <p:spPr>
          <a:xfrm>
            <a:off x="926006" y="4653136"/>
            <a:ext cx="4294066" cy="1844824"/>
          </a:xfrm>
          <a:prstGeom prst="rect">
            <a:avLst/>
          </a:prstGeom>
          <a:solidFill>
            <a:schemeClr val="accent6">
              <a:lumMod val="75000"/>
              <a:alpha val="1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0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56913"/>
            <a:ext cx="4256856" cy="88831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788564" cy="706090"/>
          </a:xfrm>
        </p:spPr>
        <p:txBody>
          <a:bodyPr>
            <a:normAutofit fontScale="90000"/>
          </a:bodyPr>
          <a:lstStyle/>
          <a:p>
            <a:r>
              <a:rPr lang="da-DK" sz="3200" dirty="0"/>
              <a:t>Forskel til </a:t>
            </a:r>
            <a:r>
              <a:rPr lang="da-DK" sz="3200" dirty="0" smtClean="0"/>
              <a:t>lineær regression (</a:t>
            </a:r>
            <a:r>
              <a:rPr lang="da-DK" sz="3200" dirty="0"/>
              <a:t>Eks.13-1 </a:t>
            </a:r>
            <a:r>
              <a:rPr lang="da-DK" sz="3200" dirty="0" smtClean="0"/>
              <a:t>papireksemplet</a:t>
            </a:r>
            <a:r>
              <a:rPr lang="da-DK" sz="3200" dirty="0"/>
              <a:t>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988697"/>
            <a:ext cx="432048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b="1" dirty="0" smtClean="0">
                <a:solidFill>
                  <a:schemeClr val="tx2"/>
                </a:solidFill>
              </a:rPr>
              <a:t>Enkelt-faktor eksperiment:</a:t>
            </a: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/>
              <a:t>anova1(</a:t>
            </a:r>
            <a:r>
              <a:rPr lang="da-DK" sz="2200" dirty="0" err="1"/>
              <a:t>Strength</a:t>
            </a:r>
            <a:r>
              <a:rPr lang="da-DK" sz="2200" dirty="0"/>
              <a:t>, </a:t>
            </a:r>
            <a:r>
              <a:rPr lang="da-DK" sz="2200" dirty="0" err="1" smtClean="0"/>
              <a:t>Hardwood</a:t>
            </a:r>
            <a:r>
              <a:rPr lang="da-DK" sz="2200" dirty="0" smtClean="0"/>
              <a:t>)</a:t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endParaRPr lang="da-DK" sz="2200" dirty="0" smtClean="0"/>
          </a:p>
          <a:p>
            <a:pPr marL="0" indent="0">
              <a:buNone/>
            </a:pPr>
            <a:r>
              <a:rPr lang="da-DK" sz="2200" dirty="0" err="1" smtClean="0"/>
              <a:t>multcompare</a:t>
            </a:r>
            <a:r>
              <a:rPr lang="da-DK" sz="2200" dirty="0" smtClean="0"/>
              <a:t>(stats,'</a:t>
            </a:r>
            <a:r>
              <a:rPr lang="da-DK" sz="2200" dirty="0" err="1" smtClean="0"/>
              <a:t>CType</a:t>
            </a:r>
            <a:r>
              <a:rPr lang="da-DK" sz="2200" dirty="0"/>
              <a:t>','lsd</a:t>
            </a:r>
            <a:r>
              <a:rPr lang="da-DK" sz="2200" dirty="0" smtClean="0"/>
              <a:t>')</a:t>
            </a:r>
            <a:r>
              <a:rPr lang="da-DK" sz="2200" dirty="0"/>
              <a:t/>
            </a:r>
            <a:br>
              <a:rPr lang="da-DK" sz="2200" dirty="0"/>
            </a:br>
            <a:r>
              <a:rPr lang="da-DK" sz="2200" dirty="0"/>
              <a:t/>
            </a:r>
            <a:br>
              <a:rPr lang="da-DK" sz="2200" dirty="0"/>
            </a:br>
            <a:r>
              <a:rPr lang="da-DK" sz="2200" dirty="0"/>
              <a:t/>
            </a:r>
            <a:br>
              <a:rPr lang="da-DK" sz="2200" dirty="0"/>
            </a:br>
            <a:r>
              <a:rPr lang="da-DK" sz="2200" dirty="0"/>
              <a:t/>
            </a:r>
            <a:br>
              <a:rPr lang="da-DK" sz="2200" dirty="0"/>
            </a:br>
            <a:endParaRPr lang="da-DK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11576" y="988697"/>
            <a:ext cx="418090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8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8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113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>
                <a:solidFill>
                  <a:schemeClr val="tx2"/>
                </a:solidFill>
              </a:rPr>
              <a:t>Lineær regression: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fitlm</a:t>
            </a:r>
            <a:r>
              <a:rPr lang="da-DK" dirty="0" smtClean="0"/>
              <a:t>(</a:t>
            </a:r>
            <a:r>
              <a:rPr lang="da-DK" dirty="0" err="1" smtClean="0"/>
              <a:t>Hardwood</a:t>
            </a:r>
            <a:r>
              <a:rPr lang="da-DK" dirty="0" smtClean="0"/>
              <a:t>, </a:t>
            </a:r>
            <a:r>
              <a:rPr lang="da-DK" dirty="0" err="1" smtClean="0"/>
              <a:t>Strength</a:t>
            </a:r>
            <a:r>
              <a:rPr lang="da-DK" dirty="0" smtClean="0"/>
              <a:t>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</a:t>
            </a:r>
            <a:r>
              <a:rPr lang="da-DK" dirty="0" err="1" smtClean="0"/>
              <a:t>anova</a:t>
            </a:r>
            <a:r>
              <a:rPr lang="da-DK" dirty="0" smtClean="0"/>
              <a:t>(mdl)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1" y="1817762"/>
            <a:ext cx="3676650" cy="819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94838"/>
            <a:ext cx="4268483" cy="12942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9" y="3801677"/>
            <a:ext cx="3340596" cy="26596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96387"/>
            <a:ext cx="4256856" cy="228967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76" y="3237246"/>
            <a:ext cx="4385994" cy="34480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9883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Hvorfor bruger vi ikke bare lin. regression?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I papireksemplet kan vi bruge begge metoder – de siger noget forskelligt om data</a:t>
            </a:r>
          </a:p>
          <a:p>
            <a:pPr>
              <a:buClr>
                <a:schemeClr val="bg1"/>
              </a:buClr>
            </a:pPr>
            <a:r>
              <a:rPr lang="da-DK" sz="2200" dirty="0" smtClean="0"/>
              <a:t>Generelt afhænger muligt valg af metode af </a:t>
            </a:r>
            <a:r>
              <a:rPr lang="da-DK" sz="2200" dirty="0" err="1" smtClean="0"/>
              <a:t>regressorvariablens</a:t>
            </a:r>
            <a:r>
              <a:rPr lang="da-DK" sz="2200" dirty="0" smtClean="0"/>
              <a:t> 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200" dirty="0" smtClean="0"/>
              <a:t>Kontinuert (f.eks. indhold af hårdttræ)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200" dirty="0" smtClean="0"/>
              <a:t>Diskret </a:t>
            </a:r>
          </a:p>
          <a:p>
            <a:pPr lvl="2"/>
            <a:r>
              <a:rPr lang="da-DK" sz="2200" dirty="0" smtClean="0"/>
              <a:t>Nominal (</a:t>
            </a:r>
            <a:r>
              <a:rPr lang="da-DK" sz="2200" dirty="0" err="1" smtClean="0"/>
              <a:t>uordnet</a:t>
            </a:r>
            <a:r>
              <a:rPr lang="da-DK" sz="2200" dirty="0" smtClean="0"/>
              <a:t>, f.eks. type af hårdtræ, legering, uddannelse)</a:t>
            </a:r>
          </a:p>
          <a:p>
            <a:pPr lvl="2"/>
            <a:r>
              <a:rPr lang="da-DK" sz="2200" dirty="0" err="1" smtClean="0"/>
              <a:t>Ordinal</a:t>
            </a:r>
            <a:r>
              <a:rPr lang="da-DK" sz="2200" dirty="0" smtClean="0"/>
              <a:t> (ordnet, f.eks. eksamenskarakter, vægtgruppe)</a:t>
            </a:r>
          </a:p>
          <a:p>
            <a:endParaRPr lang="da-DK" sz="600" dirty="0" smtClean="0"/>
          </a:p>
          <a:p>
            <a:pPr>
              <a:buClr>
                <a:schemeClr val="bg1"/>
              </a:buClr>
            </a:pPr>
            <a:r>
              <a:rPr lang="da-DK" sz="2200" dirty="0" err="1" smtClean="0"/>
              <a:t>fitlm</a:t>
            </a:r>
            <a:r>
              <a:rPr lang="da-DK" sz="2200" dirty="0" smtClean="0"/>
              <a:t> giver bedst mening, hvis </a:t>
            </a:r>
            <a:r>
              <a:rPr lang="da-DK" sz="2200" i="1" dirty="0" smtClean="0"/>
              <a:t>x</a:t>
            </a:r>
            <a:r>
              <a:rPr lang="da-DK" sz="2200" dirty="0" smtClean="0"/>
              <a:t> er en kontinuert variabel (vi forsøger at modellere </a:t>
            </a:r>
            <a:r>
              <a:rPr lang="da-DK" sz="2200" i="1" dirty="0" smtClean="0"/>
              <a:t>y</a:t>
            </a:r>
            <a:r>
              <a:rPr lang="da-DK" sz="2200" dirty="0" smtClean="0"/>
              <a:t> som en lineær, kontinuert funktion af </a:t>
            </a:r>
            <a:r>
              <a:rPr lang="da-DK" sz="2200" i="1" dirty="0" smtClean="0"/>
              <a:t>x</a:t>
            </a:r>
            <a:r>
              <a:rPr lang="da-DK" sz="2200" dirty="0" smtClean="0"/>
              <a:t>)</a:t>
            </a:r>
          </a:p>
          <a:p>
            <a:pPr>
              <a:buClr>
                <a:schemeClr val="bg1"/>
              </a:buClr>
            </a:pPr>
            <a:r>
              <a:rPr lang="da-DK" sz="2200" dirty="0" err="1" smtClean="0"/>
              <a:t>fitlm</a:t>
            </a:r>
            <a:r>
              <a:rPr lang="da-DK" sz="2200" dirty="0" smtClean="0"/>
              <a:t> giver ikke mening, hvis </a:t>
            </a:r>
            <a:r>
              <a:rPr lang="da-DK" sz="2200" i="1" dirty="0" smtClean="0"/>
              <a:t>x</a:t>
            </a:r>
            <a:r>
              <a:rPr lang="da-DK" sz="2200" dirty="0" smtClean="0"/>
              <a:t> er en nominal variabel (ingen ordning på </a:t>
            </a:r>
            <a:r>
              <a:rPr lang="da-DK" sz="2200" i="1" dirty="0" smtClean="0"/>
              <a:t>x</a:t>
            </a:r>
            <a:r>
              <a:rPr lang="da-DK" sz="2200" dirty="0" smtClean="0"/>
              <a:t>)</a:t>
            </a:r>
          </a:p>
          <a:p>
            <a:pPr>
              <a:buClr>
                <a:schemeClr val="bg1"/>
              </a:buClr>
            </a:pPr>
            <a:endParaRPr lang="da-DK" sz="600" dirty="0" smtClean="0"/>
          </a:p>
          <a:p>
            <a:pPr>
              <a:buClr>
                <a:schemeClr val="bg1"/>
              </a:buClr>
            </a:pPr>
            <a:r>
              <a:rPr lang="da-DK" sz="2200" dirty="0" err="1" smtClean="0"/>
              <a:t>anovan</a:t>
            </a:r>
            <a:r>
              <a:rPr lang="da-DK" sz="2200" dirty="0" smtClean="0"/>
              <a:t> giver bedst mening, hvis </a:t>
            </a:r>
            <a:r>
              <a:rPr lang="da-DK" sz="2200" i="1" dirty="0" smtClean="0"/>
              <a:t>x</a:t>
            </a:r>
            <a:r>
              <a:rPr lang="da-DK" sz="2200" dirty="0" smtClean="0"/>
              <a:t> er en diskret variabel (vi ser om der er forskel på grupper)</a:t>
            </a:r>
          </a:p>
          <a:p>
            <a:pPr>
              <a:buClr>
                <a:schemeClr val="bg1"/>
              </a:buClr>
            </a:pPr>
            <a:endParaRPr lang="da-DK" sz="2200" dirty="0" smtClean="0"/>
          </a:p>
          <a:p>
            <a:endParaRPr lang="da-DK" sz="2200" dirty="0" smtClean="0"/>
          </a:p>
          <a:p>
            <a:endParaRPr lang="da-DK" sz="22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2898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L22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25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25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35496" y="960978"/>
            <a:ext cx="907300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ksamensopgave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c-d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2015F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”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brudstyrken af bremseskiver med forskellige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legeringer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(fortsættelse fra </a:t>
            </a:r>
            <a:r>
              <a:rPr lang="da-DK" sz="2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L21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2 c-e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forskelle i driftstid for batterier til et </a:t>
            </a:r>
            <a:r>
              <a:rPr lang="da-D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eksoskelet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(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fortsættelse fra </a:t>
            </a:r>
            <a:r>
              <a:rPr lang="da-DK" sz="2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 og L21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/>
              <a:t> </a:t>
            </a:r>
            <a:endParaRPr lang="en-US" dirty="0"/>
          </a:p>
          <a:p>
            <a:pPr lvl="0"/>
            <a:r>
              <a:rPr lang="da-DK" dirty="0"/>
              <a:t> </a:t>
            </a:r>
            <a:endParaRPr lang="en-US" dirty="0"/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M&amp;R 13-2,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opgave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c-d, 13 c-e, 15 d, 14 og 16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N.B. Der er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facitliste og løsningsforslag 13.4, 13.13 og 13.15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88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Fra sidst:	   Lineær </a:t>
            </a:r>
            <a:r>
              <a:rPr lang="da-DK" sz="3200" dirty="0"/>
              <a:t>statistisk model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008" y="836712"/>
                <a:ext cx="9036496" cy="54726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000" dirty="0" smtClean="0"/>
                  <a:t> kommer fra en stokastisk variabel: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 b="0" i="0" smtClean="0">
                        <a:ea typeface="Cambria Math"/>
                      </a:rPr>
                      <m:t>        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da-DK" sz="2000" b="0" i="0" smtClean="0">
                        <a:ea typeface="Cambria Math"/>
                      </a:rPr>
                      <m:t>    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=1,…, 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da-DK" sz="2000" dirty="0" smtClean="0"/>
              </a:p>
              <a:p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er den forventede respons (her trækstyrke) på tværs af behandlinger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er </a:t>
                </a:r>
                <a:r>
                  <a:rPr lang="da-DK" sz="2000" dirty="0" smtClean="0">
                    <a:solidFill>
                      <a:srgbClr val="3333CC"/>
                    </a:solidFill>
                  </a:rPr>
                  <a:t>effekten</a:t>
                </a:r>
                <a:r>
                  <a:rPr lang="da-DK" sz="2000" dirty="0" smtClean="0"/>
                  <a:t> af den </a:t>
                </a:r>
                <a:r>
                  <a:rPr lang="da-DK" sz="2000" i="1" dirty="0" err="1" smtClean="0"/>
                  <a:t>i</a:t>
                </a:r>
                <a:r>
                  <a:rPr lang="da-DK" sz="2000" dirty="0" err="1" smtClean="0"/>
                  <a:t>’te</a:t>
                </a:r>
                <a:r>
                  <a:rPr lang="da-DK" sz="2000" dirty="0" smtClean="0"/>
                  <a:t> behandling, dvs.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.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a-DK" sz="2000">
                        <a:latin typeface="Cambria Math"/>
                      </a:rPr>
                      <m:t>=0</m:t>
                    </m:r>
                  </m:oMath>
                </a14:m>
                <a:r>
                  <a:rPr lang="da-DK" sz="2000" dirty="0"/>
                  <a:t>.</a:t>
                </a:r>
                <a:r>
                  <a:rPr lang="da-DK" sz="2000" dirty="0" smtClean="0"/>
                  <a:t>   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da-DK" sz="2000" dirty="0"/>
                  <a:t> udtales ‘</a:t>
                </a:r>
                <a:r>
                  <a:rPr lang="da-DK" sz="2000" dirty="0" err="1"/>
                  <a:t>tau</a:t>
                </a:r>
                <a:r>
                  <a:rPr lang="da-DK" sz="2000" dirty="0"/>
                  <a:t>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000" dirty="0" smtClean="0"/>
                  <a:t> er tilfældig afvigelse (</a:t>
                </a:r>
                <a:r>
                  <a:rPr lang="da-DK" sz="2000" dirty="0" err="1" smtClean="0"/>
                  <a:t>random</a:t>
                </a:r>
                <a:r>
                  <a:rPr lang="da-DK" sz="2000" dirty="0" smtClean="0"/>
                  <a:t> </a:t>
                </a:r>
                <a:r>
                  <a:rPr lang="da-DK" sz="2000" dirty="0" err="1" smtClean="0"/>
                  <a:t>error</a:t>
                </a:r>
                <a:r>
                  <a:rPr lang="da-DK" sz="2000" dirty="0" smtClean="0"/>
                  <a:t>). Antages normalfordelt </a:t>
                </a:r>
                <a:r>
                  <a:rPr lang="da-DK" sz="2000" i="1" dirty="0" smtClean="0"/>
                  <a:t>N</a:t>
                </a:r>
                <a:r>
                  <a:rPr lang="da-DK" sz="2000" dirty="0" smtClean="0"/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da-DK" sz="2000" smtClean="0"/>
                  <a:t>      Det </a:t>
                </a:r>
                <a:r>
                  <a:rPr lang="da-DK" sz="2000" dirty="0" smtClean="0"/>
                  <a:t>svarer til, at hver behandling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da-DK" sz="2000" dirty="0" smtClean="0"/>
                  <a:t> er normalfordelt </a:t>
                </a:r>
                <a:r>
                  <a:rPr lang="da-DK" sz="2000" i="1" dirty="0" smtClean="0"/>
                  <a:t>N</a:t>
                </a:r>
                <a:r>
                  <a:rPr lang="da-DK" sz="2000" dirty="0" smtClean="0"/>
                  <a:t>(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)</a:t>
                </a:r>
              </a:p>
              <a:p>
                <a:r>
                  <a:rPr lang="da-DK" sz="2000" dirty="0"/>
                  <a:t>Vi antager </a:t>
                </a:r>
                <a:r>
                  <a:rPr lang="da-DK" sz="2000" dirty="0">
                    <a:solidFill>
                      <a:srgbClr val="3333CC"/>
                    </a:solidFill>
                  </a:rPr>
                  <a:t>varianshomogenitet</a:t>
                </a:r>
                <a:r>
                  <a:rPr lang="da-DK" sz="2000" dirty="0"/>
                  <a:t>, altså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/>
                  <a:t> er uafhængig af </a:t>
                </a:r>
                <a:r>
                  <a:rPr lang="da-DK" sz="2000" dirty="0" smtClean="0"/>
                  <a:t>behandling</a:t>
                </a:r>
                <a:endParaRPr lang="da-DK" sz="2000" dirty="0"/>
              </a:p>
              <a:p>
                <a:endParaRPr lang="da-DK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" y="836712"/>
                <a:ext cx="9036496" cy="5472608"/>
              </a:xfrm>
              <a:blipFill>
                <a:blip r:embed="rId3"/>
                <a:stretch>
                  <a:fillRect l="-607" t="-557" r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/>
          <a:srcRect b="16426"/>
          <a:stretch/>
        </p:blipFill>
        <p:spPr bwMode="auto">
          <a:xfrm>
            <a:off x="755576" y="4005064"/>
            <a:ext cx="7599628" cy="18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felt 1"/>
              <p:cNvSpPr txBox="1"/>
              <p:nvPr/>
            </p:nvSpPr>
            <p:spPr>
              <a:xfrm>
                <a:off x="1043608" y="5884594"/>
                <a:ext cx="1395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kstfel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884594"/>
                <a:ext cx="1395190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2888778" y="5899287"/>
                <a:ext cx="1395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78" y="5899287"/>
                <a:ext cx="139519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/>
              <p:cNvSpPr txBox="1"/>
              <p:nvPr/>
            </p:nvSpPr>
            <p:spPr>
              <a:xfrm>
                <a:off x="6849218" y="5891344"/>
                <a:ext cx="1395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kstfel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18" y="5891344"/>
                <a:ext cx="1395190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4832994" y="5899287"/>
                <a:ext cx="140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94" y="5899287"/>
                <a:ext cx="140583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1879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16556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Fra sidst:    ANOVA </a:t>
            </a:r>
            <a:r>
              <a:rPr lang="da-DK" sz="3200" dirty="0"/>
              <a:t>med M&amp;R notation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826760"/>
                  </p:ext>
                </p:extLst>
              </p:nvPr>
            </p:nvGraphicFramePr>
            <p:xfrm>
              <a:off x="107504" y="803488"/>
              <a:ext cx="8928993" cy="557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44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39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Frihedsgrader </a:t>
                          </a:r>
                          <a:b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(DF)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 of Squares (SS)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Squares (MS)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Treatments</a:t>
                          </a: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𝑇𝑟𝑒𝑎𝑡𝑚𝑒𝑛𝑡𝑠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da-DK" sz="18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endParaRPr lang="da-DK" sz="18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da-DK" sz="18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behandlinger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endParaRPr lang="da-DK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𝑇𝑟𝑒𝑎𝑡𝑚𝑒𝑛𝑡𝑠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1800" b="0" i="1" dirty="0" smtClean="0">
                            <a:latin typeface="Cambria Math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da-DK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da-DK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a-DK" sz="18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a-DK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da-DK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∙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da-DK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da-D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da-DK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a-DK" sz="18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a-DK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∙∙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a-DK" sz="1800" b="0" i="0" smtClean="0">
                                        <a:latin typeface="Cambria Math"/>
                                      </a:rPr>
                                      <m:t>Treatm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i="0" dirty="0" smtClean="0">
                              <a:latin typeface="Cambria Math"/>
                            </a:rPr>
                            <a:t/>
                          </a:r>
                          <a:br>
                            <a:rPr lang="da-DK" sz="1800" b="0" i="0" dirty="0" smtClean="0">
                              <a:latin typeface="Cambria Math"/>
                            </a:rPr>
                          </a:br>
                          <a:endParaRPr lang="da-DK" sz="1800" b="0" i="0" dirty="0" smtClean="0">
                            <a:latin typeface="Cambria Math"/>
                          </a:endParaRPr>
                        </a:p>
                        <a:p>
                          <a:pPr algn="l"/>
                          <a:endParaRPr lang="da-DK" sz="1800" b="0" i="0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𝑇𝑟𝑒𝑎𝑡𝑚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𝑇𝑟𝑒𝑎𝑡𝑚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:endParaRPr lang="da-DK" sz="1800" b="0" i="0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b="0" i="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a-DK" sz="1800" b="0" i="0" smtClean="0">
                                                <a:latin typeface="Cambria Math"/>
                                              </a:rPr>
                                              <m:t>Treatm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 sz="1800" b="0" i="0" smtClean="0">
                                        <a:latin typeface="Cambria Math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da-DK" sz="18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endParaRPr lang="da-DK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obs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behandl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da-DK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da-DK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smtClean="0">
                                      <a:latin typeface="Cambria Math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endParaRPr lang="da-DK" sz="18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:endParaRPr lang="da-DK" sz="1800" b="0" i="1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a-DK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a-DK" sz="18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da-DK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da-DK" sz="18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a-DK" b="0" i="1" smtClean="0">
                                                    <a:latin typeface="Cambria Math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da-DK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da-D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da-DK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da-DK" sz="1800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da-DK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da-DK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∙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 sz="1800" b="0" i="0" smtClean="0">
                                        <a:latin typeface="Cambria Math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i="0" dirty="0" smtClean="0">
                              <a:latin typeface="Cambria Math"/>
                            </a:rPr>
                            <a:t/>
                          </a:r>
                          <a:br>
                            <a:rPr lang="da-DK" sz="1800" b="0" i="0" dirty="0" smtClean="0">
                              <a:latin typeface="Cambria Math"/>
                            </a:rPr>
                          </a:br>
                          <a:endParaRPr lang="da-DK" sz="1800" b="0" i="0" dirty="0" smtClean="0">
                            <a:latin typeface="Cambria Math"/>
                          </a:endParaRPr>
                        </a:p>
                        <a:p>
                          <a:pPr algn="l"/>
                          <a:endParaRPr lang="da-DK" sz="1800" b="0" i="0" dirty="0" smtClean="0">
                            <a:latin typeface="Cambria Math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 sz="1800" b="0" i="0" smtClean="0">
                                        <a:latin typeface="Cambria Math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da-DK" sz="18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endParaRPr lang="da-DK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obs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da-D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sz="1800" dirty="0"/>
                            <a:t/>
                          </a:r>
                          <a:br>
                            <a:rPr lang="da-DK" sz="1800" dirty="0"/>
                          </a:b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 sz="1800" b="0" i="0" smtClean="0">
                                        <a:latin typeface="Cambria Math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a-DK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a-DK" sz="18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a-DK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da-DK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da-DK" sz="18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a-DK" b="0" i="1" smtClean="0">
                                                    <a:latin typeface="Cambria Math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da-DK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da-D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da-DK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da-DK" sz="1800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da-DK" sz="18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da-DK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∙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a-DK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r>
                            <a:rPr lang="da-DK" sz="1800" dirty="0">
                              <a:latin typeface="Cambria Math"/>
                            </a:rPr>
                            <a:t/>
                          </a:r>
                          <a:br>
                            <a:rPr lang="da-DK" sz="1800" dirty="0">
                              <a:latin typeface="Cambria Math"/>
                            </a:rPr>
                          </a:b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826760"/>
                  </p:ext>
                </p:extLst>
              </p:nvPr>
            </p:nvGraphicFramePr>
            <p:xfrm>
              <a:off x="107504" y="803488"/>
              <a:ext cx="8928993" cy="557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44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39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Frihedsgrader </a:t>
                          </a:r>
                          <a:b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(DF)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 of Squares (SS)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Squares (MS)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da-DK" sz="1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Treatments</a:t>
                          </a: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1" t="-38596" r="-245580" b="-18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279" t="-38596" r="-121144" b="-18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692" t="-38596" r="-87308" b="-18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000" t="-38596" r="-889" b="-18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1" t="-138112" r="-245580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279" t="-138112" r="-121144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692" t="-138112" r="-87308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1" t="-283750" r="-245580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279" t="-283750" r="-121144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0005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716556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Fra sidst: Hvad </a:t>
            </a:r>
            <a:r>
              <a:rPr lang="da-DK" sz="3200" dirty="0"/>
              <a:t>kan vi beregne i </a:t>
            </a:r>
            <a:r>
              <a:rPr lang="da-DK" sz="3200" dirty="0" err="1"/>
              <a:t>MatLab</a:t>
            </a:r>
            <a:r>
              <a:rPr lang="da-DK" sz="3200" dirty="0"/>
              <a:t>?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61662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da-DK" sz="2200" dirty="0" smtClean="0"/>
              <a:t>Funktionen </a:t>
            </a:r>
            <a:r>
              <a:rPr lang="da-DK" sz="2200" dirty="0" smtClean="0">
                <a:solidFill>
                  <a:srgbClr val="3333CC"/>
                </a:solidFill>
              </a:rPr>
              <a:t>anova1</a:t>
            </a:r>
            <a:r>
              <a:rPr lang="da-DK" sz="2200" dirty="0" smtClean="0"/>
              <a:t> bruges til at foretage ANOVA i eksperimenter med en enkelt faktor</a:t>
            </a:r>
          </a:p>
          <a:p>
            <a:pPr>
              <a:buClr>
                <a:schemeClr val="bg1"/>
              </a:buClr>
            </a:pPr>
            <a:r>
              <a:rPr lang="da-DK" sz="2200" dirty="0" smtClean="0"/>
              <a:t>Syntaks:</a:t>
            </a:r>
            <a:r>
              <a:rPr lang="da-DK" sz="2200" dirty="0"/>
              <a:t/>
            </a:r>
            <a:br>
              <a:rPr lang="da-DK" sz="2200" dirty="0"/>
            </a:br>
            <a:r>
              <a:rPr lang="da-DK" sz="2200" dirty="0"/>
              <a:t>[p</a:t>
            </a:r>
            <a:r>
              <a:rPr lang="da-DK" sz="2200" dirty="0" smtClean="0"/>
              <a:t>, </a:t>
            </a:r>
            <a:r>
              <a:rPr lang="da-DK" sz="2200" dirty="0" err="1" smtClean="0"/>
              <a:t>table</a:t>
            </a:r>
            <a:r>
              <a:rPr lang="da-DK" sz="2200" dirty="0" smtClean="0"/>
              <a:t>, stats</a:t>
            </a:r>
            <a:r>
              <a:rPr lang="da-DK" sz="2200" dirty="0"/>
              <a:t>] = </a:t>
            </a:r>
            <a:r>
              <a:rPr lang="da-DK" sz="2200" dirty="0" smtClean="0"/>
              <a:t>anova1 (</a:t>
            </a:r>
            <a:r>
              <a:rPr lang="da-DK" sz="2200" dirty="0"/>
              <a:t>X</a:t>
            </a:r>
            <a:r>
              <a:rPr lang="da-DK" sz="2200" dirty="0" smtClean="0"/>
              <a:t>, </a:t>
            </a:r>
            <a:r>
              <a:rPr lang="da-DK" sz="2200" dirty="0" err="1" smtClean="0"/>
              <a:t>group</a:t>
            </a:r>
            <a:r>
              <a:rPr lang="da-DK" sz="2200" dirty="0" smtClean="0"/>
              <a:t>, </a:t>
            </a:r>
            <a:r>
              <a:rPr lang="da-DK" sz="2200" dirty="0" err="1" smtClean="0"/>
              <a:t>displayopt</a:t>
            </a:r>
            <a:r>
              <a:rPr lang="da-DK" sz="2200" dirty="0" smtClean="0"/>
              <a:t>)</a:t>
            </a:r>
          </a:p>
          <a:p>
            <a:pPr>
              <a:buClr>
                <a:schemeClr val="bg1"/>
              </a:buClr>
            </a:pPr>
            <a:r>
              <a:rPr lang="da-DK" sz="2200" dirty="0"/>
              <a:t>[p</a:t>
            </a:r>
            <a:r>
              <a:rPr lang="da-DK" sz="2200" dirty="0" smtClean="0"/>
              <a:t>, </a:t>
            </a:r>
            <a:r>
              <a:rPr lang="da-DK" sz="2200" dirty="0" err="1" smtClean="0"/>
              <a:t>table</a:t>
            </a:r>
            <a:r>
              <a:rPr lang="da-DK" sz="2200" dirty="0" smtClean="0"/>
              <a:t>, stats</a:t>
            </a:r>
            <a:r>
              <a:rPr lang="da-DK" sz="2200" dirty="0"/>
              <a:t>] = </a:t>
            </a:r>
            <a:r>
              <a:rPr lang="da-DK" sz="2200" dirty="0" smtClean="0"/>
              <a:t>anova1 (</a:t>
            </a:r>
            <a:r>
              <a:rPr lang="da-DK" sz="2200" dirty="0" err="1"/>
              <a:t>Strength</a:t>
            </a:r>
            <a:r>
              <a:rPr lang="da-DK" sz="2200" dirty="0"/>
              <a:t>, </a:t>
            </a:r>
            <a:r>
              <a:rPr lang="da-DK" sz="2200" dirty="0" err="1"/>
              <a:t>Hardwood</a:t>
            </a:r>
            <a:r>
              <a:rPr lang="da-DK" sz="2200" dirty="0" smtClean="0"/>
              <a:t>, '</a:t>
            </a:r>
            <a:r>
              <a:rPr lang="da-DK" sz="2200" dirty="0" err="1" smtClean="0"/>
              <a:t>off</a:t>
            </a:r>
            <a:r>
              <a:rPr lang="da-DK" sz="2200" dirty="0"/>
              <a:t>')</a:t>
            </a:r>
          </a:p>
          <a:p>
            <a:pPr>
              <a:buClr>
                <a:schemeClr val="bg1"/>
              </a:buClr>
            </a:pPr>
            <a:r>
              <a:rPr lang="da-DK" sz="2200" dirty="0" smtClean="0"/>
              <a:t>Resultat:</a:t>
            </a:r>
          </a:p>
          <a:p>
            <a:pPr marL="0" indent="0">
              <a:buNone/>
            </a:pPr>
            <a:endParaRPr lang="da-DK" sz="2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23" y="2852936"/>
            <a:ext cx="1230903" cy="60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23" y="3515522"/>
            <a:ext cx="6523791" cy="1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24" y="4811927"/>
            <a:ext cx="3056744" cy="15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6823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788564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Fra sidst:          Sammenligning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6" name="Picture 3" descr="Mont_table_13_05.jpg"/>
          <p:cNvPicPr>
            <a:picLocks noChangeAspect="1"/>
          </p:cNvPicPr>
          <p:nvPr/>
        </p:nvPicPr>
        <p:blipFill rotWithShape="1">
          <a:blip r:embed="rId3"/>
          <a:srcRect r="15453"/>
          <a:stretch/>
        </p:blipFill>
        <p:spPr bwMode="auto">
          <a:xfrm>
            <a:off x="1220819" y="764704"/>
            <a:ext cx="666354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/>
          <p:nvPr/>
        </p:nvSpPr>
        <p:spPr>
          <a:xfrm>
            <a:off x="1043608" y="764704"/>
            <a:ext cx="4896544" cy="1296144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6"/>
          <p:cNvSpPr/>
          <p:nvPr/>
        </p:nvSpPr>
        <p:spPr>
          <a:xfrm>
            <a:off x="1043608" y="2050593"/>
            <a:ext cx="2232248" cy="1296144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7"/>
          <p:cNvSpPr/>
          <p:nvPr/>
        </p:nvSpPr>
        <p:spPr>
          <a:xfrm>
            <a:off x="1043608" y="3346736"/>
            <a:ext cx="2384648" cy="370295"/>
          </a:xfrm>
          <a:prstGeom prst="rect">
            <a:avLst/>
          </a:prstGeom>
          <a:solidFill>
            <a:srgbClr val="4F81BD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8985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4548" cy="706090"/>
          </a:xfrm>
        </p:spPr>
        <p:txBody>
          <a:bodyPr>
            <a:normAutofit/>
          </a:bodyPr>
          <a:lstStyle/>
          <a:p>
            <a:r>
              <a:rPr lang="da-DK" sz="3200" dirty="0"/>
              <a:t>ANOVA funktioner i </a:t>
            </a:r>
            <a:r>
              <a:rPr lang="da-DK" sz="3200" dirty="0" err="1"/>
              <a:t>MatLab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20472" cy="5688632"/>
          </a:xfrm>
        </p:spPr>
        <p:txBody>
          <a:bodyPr>
            <a:noAutofit/>
          </a:bodyPr>
          <a:lstStyle/>
          <a:p>
            <a:r>
              <a:rPr lang="da-DK" sz="2000" dirty="0" smtClean="0">
                <a:solidFill>
                  <a:srgbClr val="3333CC"/>
                </a:solidFill>
              </a:rPr>
              <a:t>anova1</a:t>
            </a:r>
            <a:r>
              <a:rPr lang="da-DK" sz="2000" dirty="0" smtClean="0"/>
              <a:t> er beregnet til analyse af varians for </a:t>
            </a:r>
            <a:r>
              <a:rPr lang="da-DK" sz="2000" dirty="0" smtClean="0">
                <a:solidFill>
                  <a:srgbClr val="3333CC"/>
                </a:solidFill>
              </a:rPr>
              <a:t>1 faktor</a:t>
            </a:r>
          </a:p>
          <a:p>
            <a:r>
              <a:rPr lang="da-DK" sz="2000" dirty="0" smtClean="0">
                <a:solidFill>
                  <a:srgbClr val="3333CC"/>
                </a:solidFill>
              </a:rPr>
              <a:t>anova2</a:t>
            </a:r>
            <a:r>
              <a:rPr lang="da-DK" sz="2000" dirty="0" smtClean="0"/>
              <a:t> </a:t>
            </a:r>
            <a:r>
              <a:rPr lang="da-DK" sz="2000" dirty="0"/>
              <a:t>er beregnet til analyse af varians </a:t>
            </a:r>
            <a:r>
              <a:rPr lang="da-DK" sz="2000" dirty="0" smtClean="0"/>
              <a:t>for </a:t>
            </a:r>
            <a:r>
              <a:rPr lang="da-DK" sz="2000" dirty="0" smtClean="0">
                <a:solidFill>
                  <a:srgbClr val="3333CC"/>
                </a:solidFill>
              </a:rPr>
              <a:t>2 faktorer</a:t>
            </a:r>
          </a:p>
          <a:p>
            <a:r>
              <a:rPr lang="da-DK" sz="2000" dirty="0" err="1" smtClean="0">
                <a:solidFill>
                  <a:srgbClr val="3333CC"/>
                </a:solidFill>
              </a:rPr>
              <a:t>anovan</a:t>
            </a:r>
            <a:r>
              <a:rPr lang="da-DK" sz="2000" dirty="0" smtClean="0"/>
              <a:t> </a:t>
            </a:r>
            <a:r>
              <a:rPr lang="da-DK" sz="2000" dirty="0"/>
              <a:t>er beregnet til analyse af varians for </a:t>
            </a:r>
            <a:r>
              <a:rPr lang="da-DK" sz="2000" i="1" dirty="0" smtClean="0">
                <a:solidFill>
                  <a:srgbClr val="3333CC"/>
                </a:solidFill>
              </a:rPr>
              <a:t>n</a:t>
            </a:r>
            <a:r>
              <a:rPr lang="da-DK" sz="2000" dirty="0" smtClean="0">
                <a:solidFill>
                  <a:srgbClr val="3333CC"/>
                </a:solidFill>
              </a:rPr>
              <a:t> faktorer</a:t>
            </a:r>
          </a:p>
          <a:p>
            <a:pPr marL="0" indent="0">
              <a:buNone/>
            </a:pPr>
            <a:endParaRPr lang="da-DK" sz="800" dirty="0" smtClean="0"/>
          </a:p>
          <a:p>
            <a:pPr marL="0" indent="0">
              <a:buNone/>
            </a:pPr>
            <a:r>
              <a:rPr lang="da-DK" sz="2000" dirty="0" err="1" smtClean="0"/>
              <a:t>anovan</a:t>
            </a:r>
            <a:r>
              <a:rPr lang="da-DK" sz="2000" dirty="0" smtClean="0"/>
              <a:t> er en generalisering af anova1</a:t>
            </a:r>
          </a:p>
          <a:p>
            <a:pPr marL="0" indent="0">
              <a:buNone/>
            </a:pPr>
            <a:r>
              <a:rPr lang="da-DK" sz="2000" dirty="0"/>
              <a:t>anova2 er </a:t>
            </a:r>
            <a:r>
              <a:rPr lang="da-DK" sz="2000" dirty="0" smtClean="0"/>
              <a:t>anderledes (bl.a</a:t>
            </a:r>
            <a:r>
              <a:rPr lang="da-DK" sz="2000" dirty="0"/>
              <a:t>.: data gives med faktor 1 som kolonner, faktor 2 som rækker</a:t>
            </a:r>
            <a:r>
              <a:rPr lang="da-DK" sz="2000" dirty="0" smtClean="0"/>
              <a:t>). </a:t>
            </a:r>
            <a:r>
              <a:rPr lang="da-DK" sz="2000" i="1" dirty="0" smtClean="0"/>
              <a:t>Vi </a:t>
            </a:r>
            <a:r>
              <a:rPr lang="da-DK" sz="2000" i="1" dirty="0"/>
              <a:t>bruger ikke anova2</a:t>
            </a:r>
            <a:endParaRPr lang="da-DK" sz="2000" i="1" dirty="0" smtClean="0"/>
          </a:p>
          <a:p>
            <a:pPr marL="0" indent="0">
              <a:buNone/>
            </a:pPr>
            <a:endParaRPr lang="da-DK" sz="800" dirty="0" smtClean="0"/>
          </a:p>
          <a:p>
            <a:pPr marL="0" indent="0">
              <a:buNone/>
            </a:pPr>
            <a:r>
              <a:rPr lang="da-DK" sz="2000" dirty="0" smtClean="0"/>
              <a:t>Vi kan regne opgaver med 1-faktorielle eksperimenter med både anova1 og </a:t>
            </a:r>
            <a:r>
              <a:rPr lang="da-DK" sz="2000" dirty="0" err="1" smtClean="0"/>
              <a:t>anovan</a:t>
            </a:r>
            <a:endParaRPr lang="da-DK" sz="2000" dirty="0" smtClean="0"/>
          </a:p>
          <a:p>
            <a:pPr marL="0" indent="0">
              <a:buNone/>
            </a:pPr>
            <a:endParaRPr lang="da-DK" sz="800" dirty="0" smtClean="0"/>
          </a:p>
          <a:p>
            <a:pPr marL="0" indent="0">
              <a:buNone/>
            </a:pPr>
            <a:r>
              <a:rPr lang="da-DK" sz="2000" dirty="0" smtClean="0"/>
              <a:t>Syntaks er sammenlignelig: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dirty="0"/>
              <a:t>[</a:t>
            </a:r>
            <a:r>
              <a:rPr lang="da-DK" sz="2000" dirty="0" err="1" smtClean="0"/>
              <a:t>p,table,stats</a:t>
            </a:r>
            <a:r>
              <a:rPr lang="da-DK" sz="2000" dirty="0" smtClean="0"/>
              <a:t>] </a:t>
            </a:r>
            <a:r>
              <a:rPr lang="da-DK" sz="2000" dirty="0"/>
              <a:t>= </a:t>
            </a:r>
            <a:r>
              <a:rPr lang="da-DK" sz="2000" dirty="0" smtClean="0">
                <a:solidFill>
                  <a:srgbClr val="3333CC"/>
                </a:solidFill>
              </a:rPr>
              <a:t>anova1</a:t>
            </a:r>
            <a:r>
              <a:rPr lang="da-DK" sz="2000" dirty="0" smtClean="0">
                <a:solidFill>
                  <a:schemeClr val="tx2"/>
                </a:solidFill>
              </a:rPr>
              <a:t> </a:t>
            </a:r>
            <a:r>
              <a:rPr lang="da-DK" sz="2000" dirty="0" smtClean="0"/>
              <a:t>(</a:t>
            </a:r>
            <a:r>
              <a:rPr lang="da-DK" sz="2000" dirty="0" err="1"/>
              <a:t>Strength</a:t>
            </a:r>
            <a:r>
              <a:rPr lang="da-DK" sz="2000" dirty="0"/>
              <a:t>, </a:t>
            </a:r>
            <a:r>
              <a:rPr lang="da-DK" sz="2000" dirty="0" err="1"/>
              <a:t>Hardwood</a:t>
            </a:r>
            <a:r>
              <a:rPr lang="da-DK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dirty="0"/>
              <a:t>[</a:t>
            </a:r>
            <a:r>
              <a:rPr lang="da-DK" sz="2000" dirty="0" err="1"/>
              <a:t>p,table,stats</a:t>
            </a:r>
            <a:r>
              <a:rPr lang="da-DK" sz="2000" dirty="0"/>
              <a:t>] = </a:t>
            </a:r>
            <a:r>
              <a:rPr lang="da-DK" sz="2000" dirty="0" err="1">
                <a:solidFill>
                  <a:srgbClr val="3333CC"/>
                </a:solidFill>
              </a:rPr>
              <a:t>anovan</a:t>
            </a:r>
            <a:r>
              <a:rPr lang="da-DK" sz="2000" dirty="0"/>
              <a:t> (</a:t>
            </a:r>
            <a:r>
              <a:rPr lang="da-DK" sz="2000" dirty="0" err="1"/>
              <a:t>Strength</a:t>
            </a:r>
            <a:r>
              <a:rPr lang="da-DK" sz="2000" dirty="0"/>
              <a:t>, </a:t>
            </a:r>
            <a:r>
              <a:rPr lang="da-DK" sz="2000" dirty="0" err="1"/>
              <a:t>Hardwood</a:t>
            </a:r>
            <a:r>
              <a:rPr lang="da-DK" sz="2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dirty="0" smtClean="0"/>
              <a:t>De kan begge håndtere ubalancerede forsøg</a:t>
            </a:r>
          </a:p>
          <a:p>
            <a:pPr marL="0" indent="0">
              <a:buNone/>
            </a:pPr>
            <a:endParaRPr lang="da-DK" sz="800" dirty="0" smtClean="0"/>
          </a:p>
          <a:p>
            <a:pPr marL="0" indent="0">
              <a:buNone/>
            </a:pPr>
            <a:r>
              <a:rPr lang="da-DK" sz="2000" dirty="0" smtClean="0"/>
              <a:t>Der er dog også forskelle, bl.a. i outputtet stats: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dirty="0" err="1" smtClean="0"/>
              <a:t>anovan</a:t>
            </a:r>
            <a:r>
              <a:rPr lang="da-DK" sz="2000" dirty="0" smtClean="0"/>
              <a:t> </a:t>
            </a:r>
            <a:r>
              <a:rPr lang="da-DK" sz="2000" dirty="0"/>
              <a:t>giver </a:t>
            </a:r>
            <a:r>
              <a:rPr lang="da-DK" sz="2000" dirty="0" err="1"/>
              <a:t>residualer</a:t>
            </a:r>
            <a:r>
              <a:rPr lang="da-DK" sz="2000" dirty="0"/>
              <a:t>, men ikke </a:t>
            </a:r>
            <a:r>
              <a:rPr lang="da-DK" sz="2000" dirty="0" smtClean="0"/>
              <a:t>behandlings-gennemsnit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dirty="0" smtClean="0"/>
              <a:t>anova1 giver behandlings-gennemsnit, </a:t>
            </a:r>
            <a:r>
              <a:rPr lang="da-DK" sz="2000" dirty="0"/>
              <a:t>men ikke </a:t>
            </a:r>
            <a:r>
              <a:rPr lang="da-DK" sz="2000" dirty="0" err="1" smtClean="0"/>
              <a:t>residualer</a:t>
            </a:r>
            <a:endParaRPr lang="da-DK" sz="2000" dirty="0"/>
          </a:p>
          <a:p>
            <a:pPr marL="357188" lvl="1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5322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58614"/>
                <a:ext cx="8716556" cy="706090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Konfidensinterval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a-DK" sz="3200" dirty="0"/>
                  <a:t> </a:t>
                </a:r>
                <a:endParaRPr lang="da-DK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58614"/>
                <a:ext cx="8716556" cy="706090"/>
              </a:xfrm>
              <a:blipFill>
                <a:blip r:embed="rId3"/>
                <a:stretch>
                  <a:fillRect t="-3478" b="-1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764704"/>
                <a:ext cx="89743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Middelværdi for den </a:t>
                </a:r>
                <a:r>
                  <a:rPr lang="da-DK" sz="2100" dirty="0" err="1" smtClean="0"/>
                  <a:t>i’te</a:t>
                </a:r>
                <a:r>
                  <a:rPr lang="da-DK" sz="2100" dirty="0" smtClean="0"/>
                  <a:t> behandling: </a:t>
                </a:r>
                <a:br>
                  <a:rPr lang="da-DK" sz="2100" dirty="0" smtClean="0"/>
                </a:br>
                <a:r>
                  <a:rPr lang="da-DK" sz="21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100" b="0" i="1" smtClean="0">
                        <a:latin typeface="Cambria Math"/>
                      </a:rPr>
                      <m:t>=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da-DK" sz="2100" b="0" i="0" smtClean="0">
                        <a:ea typeface="Cambria Math"/>
                      </a:rPr>
                      <m:t>      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=1,2,…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a-DK" sz="2100" dirty="0" smtClean="0"/>
                  <a:t> </a:t>
                </a:r>
              </a:p>
              <a:p>
                <a:pPr marL="0" indent="0">
                  <a:buNone/>
                </a:pPr>
                <a:endParaRPr lang="da-DK" sz="8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Vi kan estimere værdien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100" dirty="0" smtClean="0"/>
                  <a:t>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r>
                  <a:rPr lang="da-DK" sz="2100" dirty="0" smtClean="0"/>
                  <a:t> </a:t>
                </a:r>
              </a:p>
              <a:p>
                <a:pPr marL="0" indent="0">
                  <a:buNone/>
                </a:pPr>
                <a:endParaRPr lang="da-DK" sz="8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95% </a:t>
                </a:r>
                <a:r>
                  <a:rPr lang="da-DK" sz="2100" dirty="0" err="1" smtClean="0"/>
                  <a:t>konfidensintervallet</a:t>
                </a:r>
                <a:r>
                  <a:rPr lang="da-DK" sz="2100" dirty="0" smtClean="0"/>
                  <a:t> er det interval, som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100" dirty="0" smtClean="0"/>
                  <a:t> ligger i med 95% sikkerhed </a:t>
                </a:r>
              </a:p>
              <a:p>
                <a:pPr marL="0" indent="0">
                  <a:buNone/>
                </a:pPr>
                <a:endParaRPr lang="da-DK" sz="8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Generelt kan vi bestemme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/>
                          </a:rPr>
                          <m:t>1−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100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da-DK" sz="2100" dirty="0" smtClean="0"/>
                  <a:t> </a:t>
                </a:r>
                <a:r>
                  <a:rPr lang="da-DK" sz="2100" dirty="0" err="1" smtClean="0"/>
                  <a:t>konfidensintervallet</a:t>
                </a:r>
                <a:r>
                  <a:rPr lang="da-DK" sz="21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100" dirty="0" smtClean="0"/>
                  <a:t> som: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r>
                  <a:rPr lang="da-DK" sz="800" dirty="0" smtClean="0"/>
                  <a:t>.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/>
                          </a:rPr>
                          <m:t>𝑖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  <m:r>
                      <a:rPr lang="da-DK" sz="2100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1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sz="21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sz="2100" i="1">
                                    <a:latin typeface="Cambria Math"/>
                                    <a:ea typeface="Cambria Math"/>
                                  </a:rPr>
                                  <m:t>𝑀𝑆</m:t>
                                </m:r>
                              </m:e>
                              <m:sub>
                                <m:r>
                                  <a:rPr lang="da-DK" sz="21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da-DK" sz="2100" dirty="0" smtClean="0"/>
                  <a:t/>
                </a:r>
                <a:br>
                  <a:rPr lang="da-DK" sz="2100" dirty="0" smtClean="0"/>
                </a:br>
                <a:r>
                  <a:rPr lang="da-DK" sz="2100" dirty="0" smtClean="0"/>
                  <a:t>   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For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=0.05, 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=4, 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=6</m:t>
                    </m:r>
                  </m:oMath>
                </a14:m>
                <a:r>
                  <a:rPr lang="da-DK" sz="2100" dirty="0" smtClean="0"/>
                  <a:t> og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=6.51</m:t>
                    </m:r>
                  </m:oMath>
                </a14:m>
                <a:r>
                  <a:rPr lang="da-DK" sz="2100" dirty="0" smtClean="0"/>
                  <a:t> (fra ANOVA tabel) er </a:t>
                </a:r>
                <a:r>
                  <a:rPr lang="da-DK" sz="2100" i="1" dirty="0" smtClean="0"/>
                  <a:t/>
                </a:r>
                <a:br>
                  <a:rPr lang="da-DK" sz="21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/2,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da-DK" sz="2100" dirty="0" smtClean="0"/>
                  <a:t>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100" i="0"/>
                      <m:t>tinv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100" b="0" i="1" smtClean="0">
                            <a:latin typeface="Cambria Math"/>
                          </a:rPr>
                          <m:t>1−0.05/2</m:t>
                        </m:r>
                        <m:r>
                          <a:rPr lang="da-DK" sz="21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a-DK" sz="2100" b="0" i="0" smtClean="0"/>
                          <m:t>, </m:t>
                        </m:r>
                        <m:r>
                          <a:rPr lang="da-DK" sz="2100" b="0" i="1" smtClean="0">
                            <a:latin typeface="Cambria Math"/>
                          </a:rPr>
                          <m:t>20</m:t>
                        </m:r>
                      </m:e>
                    </m:d>
                    <m:r>
                      <a:rPr lang="da-DK" sz="2100" b="0" i="1" smtClean="0">
                        <a:latin typeface="Cambria Math"/>
                      </a:rPr>
                      <m:t>=2.086</m:t>
                    </m:r>
                  </m:oMath>
                </a14:m>
                <a:r>
                  <a:rPr lang="da-DK" sz="2100" dirty="0" smtClean="0"/>
                  <a:t>, så 95% </a:t>
                </a:r>
                <a:r>
                  <a:rPr lang="da-DK" sz="2100" dirty="0" err="1" smtClean="0"/>
                  <a:t>konfidensintervallerne</a:t>
                </a:r>
                <a:r>
                  <a:rPr lang="da-DK" sz="2100" dirty="0" smtClean="0"/>
                  <a:t> er: </a:t>
                </a:r>
                <a:endParaRPr lang="da-DK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sz="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a-DK" sz="21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10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da-DK" sz="2100" b="0" i="1" smtClean="0">
                          <a:latin typeface="Cambria Math"/>
                          <a:ea typeface="Cambria Math"/>
                        </a:rPr>
                        <m:t>2.173</m:t>
                      </m:r>
                    </m:oMath>
                  </m:oMathPara>
                </a14:m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F.eks. for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da-DK" sz="2100" dirty="0" smtClean="0"/>
                  <a:t>:</a:t>
                </a:r>
                <a:br>
                  <a:rPr lang="da-DK" sz="2100" dirty="0" smtClean="0"/>
                </a:br>
                <a:r>
                  <a:rPr lang="da-DK" sz="2100" dirty="0" smtClean="0"/>
                  <a:t>[10.00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  <a:ea typeface="Cambria Math"/>
                      </a:rPr>
                      <m:t>±2.173</m:t>
                    </m:r>
                  </m:oMath>
                </a14:m>
                <a:r>
                  <a:rPr lang="da-DK" sz="2100" dirty="0" smtClean="0"/>
                  <a:t>] = [7.83; 12.17]</a:t>
                </a:r>
                <a:endParaRPr lang="da-DK" sz="21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764704"/>
                <a:ext cx="8974360" cy="5616624"/>
              </a:xfrm>
              <a:blipFill>
                <a:blip r:embed="rId4"/>
                <a:stretch>
                  <a:fillRect l="-815" t="-651" r="-1291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6"/>
          <p:cNvGrpSpPr/>
          <p:nvPr/>
        </p:nvGrpSpPr>
        <p:grpSpPr>
          <a:xfrm>
            <a:off x="2339988" y="795892"/>
            <a:ext cx="6523791" cy="1271934"/>
            <a:chOff x="2330523" y="908720"/>
            <a:chExt cx="6523791" cy="1271934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523" y="908720"/>
              <a:ext cx="6523791" cy="12719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/>
            <p:cNvSpPr/>
            <p:nvPr/>
          </p:nvSpPr>
          <p:spPr>
            <a:xfrm>
              <a:off x="5448453" y="1652075"/>
              <a:ext cx="936104" cy="252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48038"/>
              </p:ext>
            </p:extLst>
          </p:nvPr>
        </p:nvGraphicFramePr>
        <p:xfrm>
          <a:off x="4564850" y="5088304"/>
          <a:ext cx="4331218" cy="1412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4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Behandling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 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 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4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3" descr="Mont_table_13_01.jpg"/>
          <p:cNvPicPr>
            <a:picLocks noChangeAspect="1"/>
          </p:cNvPicPr>
          <p:nvPr/>
        </p:nvPicPr>
        <p:blipFill rotWithShape="1">
          <a:blip r:embed="rId6"/>
          <a:srcRect l="84768"/>
          <a:stretch/>
        </p:blipFill>
        <p:spPr bwMode="auto">
          <a:xfrm>
            <a:off x="7311892" y="1101547"/>
            <a:ext cx="1155466" cy="230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035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16556" cy="706090"/>
          </a:xfrm>
        </p:spPr>
        <p:txBody>
          <a:bodyPr>
            <a:normAutofit fontScale="90000"/>
          </a:bodyPr>
          <a:lstStyle/>
          <a:p>
            <a:r>
              <a:rPr lang="da-DK" sz="3200" dirty="0" err="1"/>
              <a:t>Konfidensinterval</a:t>
            </a:r>
            <a:r>
              <a:rPr lang="da-DK" sz="3200" dirty="0"/>
              <a:t> for forskelle </a:t>
            </a:r>
            <a:r>
              <a:rPr lang="da-DK" sz="3200" dirty="0" smtClean="0"/>
              <a:t>mellem behandlinger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692696"/>
                <a:ext cx="9036496" cy="5918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Man kan også se på </a:t>
                </a:r>
                <a:r>
                  <a:rPr lang="da-DK" sz="2100" i="1" dirty="0" smtClean="0">
                    <a:solidFill>
                      <a:srgbClr val="3333CC"/>
                    </a:solidFill>
                  </a:rPr>
                  <a:t>forskelle</a:t>
                </a:r>
                <a:r>
                  <a:rPr lang="da-DK" sz="2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sz="2100" dirty="0" smtClean="0"/>
                  <a:t>på behandlingernes middelværdi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100" dirty="0" smtClean="0"/>
                  <a:t>100(1 </a:t>
                </a:r>
                <a:r>
                  <a:rPr lang="en-US" sz="2100" dirty="0">
                    <a:sym typeface="Symbol" pitchFamily="18" charset="2"/>
                  </a:rPr>
                  <a:t></a:t>
                </a:r>
                <a:r>
                  <a:rPr lang="en-US" sz="2100" dirty="0"/>
                  <a:t> </a:t>
                </a:r>
                <a:r>
                  <a:rPr lang="en-US" sz="2100" dirty="0">
                    <a:latin typeface="Symbol" pitchFamily="18" charset="2"/>
                  </a:rPr>
                  <a:t>a</a:t>
                </a:r>
                <a:r>
                  <a:rPr lang="en-US" sz="2100" dirty="0" smtClean="0"/>
                  <a:t>) % </a:t>
                </a:r>
                <a:r>
                  <a:rPr lang="en-US" sz="2100" dirty="0" err="1" smtClean="0"/>
                  <a:t>konfidensintervallet</a:t>
                </a:r>
                <a:r>
                  <a:rPr lang="en-US" sz="2100" dirty="0" smtClean="0"/>
                  <a:t> for </a:t>
                </a:r>
                <a:r>
                  <a:rPr lang="en-US" sz="2100" u="sng" dirty="0" err="1" smtClean="0"/>
                  <a:t>forskellen</a:t>
                </a:r>
                <a:r>
                  <a:rPr lang="en-US" sz="2100" dirty="0" smtClean="0"/>
                  <a:t> </a:t>
                </a:r>
                <a:r>
                  <a:rPr lang="en-US" sz="2100" dirty="0" err="1" smtClean="0"/>
                  <a:t>på</a:t>
                </a:r>
                <a:r>
                  <a:rPr lang="en-US" sz="2100" dirty="0" smtClean="0"/>
                  <a:t> to </a:t>
                </a:r>
                <a:r>
                  <a:rPr lang="en-US" sz="2100" dirty="0" err="1" smtClean="0"/>
                  <a:t>behandlings-middelværdier</a:t>
                </a:r>
                <a:r>
                  <a:rPr 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1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/>
                  <a:t> </a:t>
                </a:r>
                <a:r>
                  <a:rPr lang="en-US" sz="2100" dirty="0" err="1" smtClean="0"/>
                  <a:t>er</a:t>
                </a:r>
                <a:r>
                  <a:rPr lang="en-US" sz="2100" dirty="0" smtClean="0"/>
                  <a:t>: </a:t>
                </a:r>
                <a:br>
                  <a:rPr lang="en-US" sz="21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100" i="1">
                              <a:latin typeface="Cambria Math"/>
                            </a:rPr>
                            <m:t>𝑖</m:t>
                          </m:r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1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a-DK" sz="2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∙</m:t>
                          </m:r>
                        </m:sub>
                      </m:sSub>
                      <m:r>
                        <a:rPr lang="da-DK" sz="2100" b="0" i="1" smtClean="0">
                          <a:latin typeface="Cambria Math"/>
                          <a:ea typeface="Cambria Math"/>
                        </a:rPr>
                        <m:t>) </m:t>
                      </m:r>
                      <m:r>
                        <a:rPr lang="da-DK" sz="2100" i="1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da-DK" sz="2100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da-DK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da-DK" sz="21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a-DK" sz="21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21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a-DK" sz="2100" i="1">
                              <a:latin typeface="Cambria Math"/>
                              <a:ea typeface="Cambria Math"/>
                            </a:rPr>
                            <m:t>−1)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da-DK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1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da-DK" sz="24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da-DK" sz="2100" i="1">
                                      <a:latin typeface="Cambria Math"/>
                                      <a:ea typeface="Cambria Math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da-DK" sz="21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a-DK" sz="21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lang="en-US" sz="2100" dirty="0" smtClean="0"/>
                  <a:t/>
                </a:r>
                <a:br>
                  <a:rPr lang="en-US" sz="2100" dirty="0" smtClean="0"/>
                </a:b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100" dirty="0" err="1" smtClean="0"/>
                  <a:t>Konfidensintervallets</a:t>
                </a:r>
                <a:r>
                  <a:rPr lang="en-US" sz="2100" dirty="0" smtClean="0"/>
                  <a:t> halve </a:t>
                </a:r>
                <a:r>
                  <a:rPr lang="en-US" sz="2100" dirty="0" err="1" smtClean="0"/>
                  <a:t>bredde</a:t>
                </a:r>
                <a:r>
                  <a:rPr lang="en-US" sz="2100" dirty="0" smtClean="0"/>
                  <a:t> </a:t>
                </a:r>
                <a:r>
                  <a:rPr lang="en-US" sz="2100" dirty="0" err="1" smtClean="0"/>
                  <a:t>kaldes</a:t>
                </a:r>
                <a:r>
                  <a:rPr lang="en-US" sz="2100" dirty="0" smtClean="0"/>
                  <a:t> </a:t>
                </a:r>
                <a:r>
                  <a:rPr lang="en-US" sz="2100" dirty="0" smtClean="0">
                    <a:solidFill>
                      <a:srgbClr val="3333CC"/>
                    </a:solidFill>
                  </a:rPr>
                  <a:t>LSD, Least Significant Difference</a:t>
                </a:r>
                <a:r>
                  <a:rPr lang="en-US" sz="2100" dirty="0" smtClean="0"/>
                  <a:t>		</a:t>
                </a:r>
                <a:r>
                  <a:rPr lang="en-US" sz="2100" dirty="0"/>
                  <a:t> </a:t>
                </a:r>
                <a:r>
                  <a:rPr lang="en-US" sz="2100" dirty="0" smtClean="0"/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100" b="0" i="0" smtClean="0">
                        <a:latin typeface="Cambria Math"/>
                      </a:rPr>
                      <m:t>LSD</m:t>
                    </m:r>
                    <m:r>
                      <a:rPr lang="da-DK" sz="21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−1)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da-DK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sz="21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sz="21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da-DK" sz="21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a-DK" sz="2100" i="1">
                                    <a:latin typeface="Cambria Math"/>
                                    <a:ea typeface="Cambria Math"/>
                                  </a:rPr>
                                  <m:t>𝑀𝑆</m:t>
                                </m:r>
                              </m:e>
                              <m:sub>
                                <m:r>
                                  <a:rPr lang="da-DK" sz="21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 smtClean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100" dirty="0" smtClean="0"/>
                  <a:t>For </a:t>
                </a:r>
                <a:r>
                  <a:rPr lang="en-US" sz="2100" dirty="0" err="1"/>
                  <a:t>papir-eksemplet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er</a:t>
                </a:r>
                <a:r>
                  <a:rPr lang="en-US" sz="2100" dirty="0"/>
                  <a:t> </a:t>
                </a:r>
                <a:r>
                  <a:rPr lang="en-US" sz="2100" dirty="0" smtClean="0"/>
                  <a:t>LSD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=2.086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100" b="0" i="1" smtClean="0">
                            <a:latin typeface="Cambria Math"/>
                          </a:rPr>
                          <m:t>2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∙6.51/6</m:t>
                        </m:r>
                      </m:e>
                    </m:rad>
                    <m:r>
                      <a:rPr lang="da-DK" sz="2100" b="0" i="1" smtClean="0">
                        <a:latin typeface="Cambria Math"/>
                      </a:rPr>
                      <m:t>=3.07</m:t>
                    </m:r>
                  </m:oMath>
                </a14:m>
                <a:r>
                  <a:rPr lang="da-DK" sz="2100" i="1" dirty="0" smtClean="0">
                    <a:latin typeface="Cambria Math"/>
                  </a:rPr>
                  <a:t/>
                </a:r>
                <a:br>
                  <a:rPr lang="da-DK" sz="2100" i="1" dirty="0" smtClean="0">
                    <a:latin typeface="Cambria Math"/>
                  </a:rPr>
                </a:br>
                <a:r>
                  <a:rPr lang="da-DK" sz="500" i="1" dirty="0" smtClean="0">
                    <a:latin typeface="Cambria Math"/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da-DK" sz="2100" dirty="0" err="1" smtClean="0">
                    <a:latin typeface="Cambria Math"/>
                  </a:rPr>
                  <a:t>K</a:t>
                </a:r>
                <a:r>
                  <a:rPr lang="da-DK" sz="2100" dirty="0" err="1" smtClean="0"/>
                  <a:t>onfidensinterval</a:t>
                </a:r>
                <a:r>
                  <a:rPr lang="da-DK" sz="2100" dirty="0" smtClean="0"/>
                  <a:t> for forskel på behandling 2 og 3:</a:t>
                </a:r>
                <a:r>
                  <a:rPr lang="da-DK" sz="2100" i="1" dirty="0" smtClean="0">
                    <a:latin typeface="Cambria Math"/>
                  </a:rPr>
                  <a:t/>
                </a:r>
                <a:br>
                  <a:rPr lang="da-DK" sz="2100" i="1" dirty="0" smtClean="0">
                    <a:latin typeface="Cambria Math"/>
                  </a:rPr>
                </a:br>
                <a:r>
                  <a:rPr lang="da-DK" sz="2100" i="1" dirty="0" smtClean="0">
                    <a:latin typeface="Cambria Math"/>
                  </a:rPr>
                  <a:t>     </a:t>
                </a:r>
                <a:r>
                  <a:rPr lang="da-DK" sz="2100" dirty="0" smtClean="0"/>
                  <a:t>Nedre </a:t>
                </a:r>
                <a:r>
                  <a:rPr lang="da-DK" sz="2100" dirty="0"/>
                  <a:t>grænse:</a:t>
                </a:r>
                <a:r>
                  <a:rPr lang="da-DK" sz="21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17.00−15.67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)−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3.07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=−1.739</m:t>
                    </m:r>
                  </m:oMath>
                </a14:m>
                <a:r>
                  <a:rPr lang="en-US" sz="2100" dirty="0" smtClean="0">
                    <a:latin typeface="Helvetica"/>
                  </a:rPr>
                  <a:t/>
                </a:r>
                <a:br>
                  <a:rPr lang="en-US" sz="2100" dirty="0" smtClean="0">
                    <a:latin typeface="Helvetica"/>
                  </a:rPr>
                </a:br>
                <a:r>
                  <a:rPr lang="en-US" sz="2100" dirty="0" smtClean="0">
                    <a:latin typeface="Helvetica"/>
                  </a:rPr>
                  <a:t>    </a:t>
                </a:r>
                <a:r>
                  <a:rPr lang="en-US" sz="2100" dirty="0" err="1" smtClean="0"/>
                  <a:t>Øvre</a:t>
                </a:r>
                <a:r>
                  <a:rPr lang="en-US" sz="2100" dirty="0" smtClean="0"/>
                  <a:t> </a:t>
                </a:r>
                <a:r>
                  <a:rPr lang="en-US" sz="2100" dirty="0" err="1"/>
                  <a:t>grænse</a:t>
                </a:r>
                <a:r>
                  <a:rPr lang="en-US" sz="2100" dirty="0" smtClean="0"/>
                  <a:t>:	              </a:t>
                </a:r>
                <a14:m>
                  <m:oMath xmlns:m="http://schemas.openxmlformats.org/officeDocument/2006/math">
                    <m:r>
                      <a:rPr lang="da-DK" sz="21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17.00−15.67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+3.07=</m:t>
                    </m:r>
                    <m:r>
                      <a:rPr lang="da-DK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4.406</m:t>
                    </m:r>
                  </m:oMath>
                </a14:m>
                <a:r>
                  <a:rPr lang="en-US" sz="2100" dirty="0">
                    <a:latin typeface="Helvetica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100" dirty="0" err="1"/>
                  <a:t>Intervallet</a:t>
                </a:r>
                <a:r>
                  <a:rPr lang="en-US" sz="2100" dirty="0"/>
                  <a:t> </a:t>
                </a:r>
                <a:r>
                  <a:rPr lang="en-US" sz="2100" dirty="0" smtClean="0"/>
                  <a:t>[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  <a:ea typeface="Cambria Math"/>
                      </a:rPr>
                      <m:t>−1.739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; 4.406]</m:t>
                    </m:r>
                  </m:oMath>
                </a14:m>
                <a:r>
                  <a:rPr lang="en-US" sz="2100" dirty="0" smtClean="0"/>
                  <a:t> </a:t>
                </a:r>
                <a:r>
                  <a:rPr lang="en-US" sz="2100" dirty="0" err="1" smtClean="0"/>
                  <a:t>indeholder</a:t>
                </a:r>
                <a:r>
                  <a:rPr lang="en-US" sz="2100" dirty="0" smtClean="0"/>
                  <a:t> </a:t>
                </a:r>
                <a:r>
                  <a:rPr lang="en-US" sz="2100" dirty="0"/>
                  <a:t>0, </a:t>
                </a:r>
                <a:r>
                  <a:rPr lang="en-US" sz="2100" dirty="0" err="1"/>
                  <a:t>så</a:t>
                </a:r>
                <a:r>
                  <a:rPr lang="en-US" sz="2100" dirty="0"/>
                  <a:t> vi </a:t>
                </a:r>
                <a:r>
                  <a:rPr lang="en-US" sz="2100" dirty="0" err="1"/>
                  <a:t>kan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ikke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være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sikre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på</a:t>
                </a:r>
                <a:r>
                  <a:rPr lang="en-US" sz="2100" dirty="0"/>
                  <a:t>, at der </a:t>
                </a:r>
                <a:r>
                  <a:rPr lang="en-US" sz="2100" dirty="0" err="1"/>
                  <a:t>er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forskel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på</a:t>
                </a:r>
                <a:r>
                  <a:rPr lang="en-US" sz="21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</a:t>
                </a:r>
                <a:r>
                  <a:rPr lang="en-US" sz="2100" dirty="0" err="1" smtClean="0"/>
                  <a:t>og</a:t>
                </a:r>
                <a:r>
                  <a:rPr 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100" dirty="0" smtClean="0"/>
                  <a:t> (</a:t>
                </a:r>
                <a:r>
                  <a:rPr lang="en-US" sz="2100" i="1" dirty="0" smtClean="0"/>
                  <a:t>ikke</a:t>
                </a:r>
                <a:r>
                  <a:rPr lang="en-US" sz="2100" dirty="0" smtClean="0"/>
                  <a:t> </a:t>
                </a:r>
                <a:r>
                  <a:rPr lang="en-US" sz="2100" dirty="0" err="1" smtClean="0"/>
                  <a:t>signifikant</a:t>
                </a:r>
                <a:r>
                  <a:rPr lang="en-US" sz="2100" dirty="0" smtClean="0"/>
                  <a:t> </a:t>
                </a:r>
                <a:r>
                  <a:rPr lang="en-US" sz="2100" dirty="0" err="1" smtClean="0"/>
                  <a:t>på</a:t>
                </a:r>
                <a:r>
                  <a:rPr lang="en-US" sz="2100" dirty="0" smtClean="0"/>
                  <a:t> 5% </a:t>
                </a:r>
                <a:r>
                  <a:rPr lang="en-US" sz="2100" dirty="0" err="1" smtClean="0"/>
                  <a:t>niveau</a:t>
                </a:r>
                <a:r>
                  <a:rPr lang="en-US" sz="2100" dirty="0" smtClean="0"/>
                  <a:t>)</a:t>
                </a:r>
                <a:endParaRPr lang="en-US" sz="21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92696"/>
                <a:ext cx="9036496" cy="5918646"/>
              </a:xfrm>
              <a:blipFill>
                <a:blip r:embed="rId3"/>
                <a:stretch>
                  <a:fillRect l="-810" t="-721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Mont_table_13_01.jpg"/>
          <p:cNvPicPr>
            <a:picLocks noChangeAspect="1"/>
          </p:cNvPicPr>
          <p:nvPr/>
        </p:nvPicPr>
        <p:blipFill rotWithShape="1">
          <a:blip r:embed="rId4"/>
          <a:srcRect l="84768"/>
          <a:stretch/>
        </p:blipFill>
        <p:spPr bwMode="auto">
          <a:xfrm>
            <a:off x="7956376" y="3442990"/>
            <a:ext cx="1024804" cy="204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2906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15578</TotalTime>
  <Words>2714</Words>
  <Application>Microsoft Office PowerPoint</Application>
  <PresentationFormat>Skærmshow (4:3)</PresentationFormat>
  <Paragraphs>369</Paragraphs>
  <Slides>25</Slides>
  <Notes>24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 Math</vt:lpstr>
      <vt:lpstr>Helvetica</vt:lpstr>
      <vt:lpstr>Symbol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22 - Eksperimenter med en faktor - 2</vt:lpstr>
      <vt:lpstr>Fra sidst:  Generelt enkelt-faktor eksperiment</vt:lpstr>
      <vt:lpstr>Fra sidst:    Lineær statistisk model</vt:lpstr>
      <vt:lpstr>Fra sidst:    ANOVA med M&amp;R notation</vt:lpstr>
      <vt:lpstr>Fra sidst: Hvad kan vi beregne i MatLab?</vt:lpstr>
      <vt:lpstr>Fra sidst:          Sammenligning</vt:lpstr>
      <vt:lpstr>ANOVA funktioner i MatLab</vt:lpstr>
      <vt:lpstr>Konfidensinterval for μ_i </vt:lpstr>
      <vt:lpstr>Konfidensinterval for forskelle mellem behandlinger</vt:lpstr>
      <vt:lpstr>Fisher’s LSD metode</vt:lpstr>
      <vt:lpstr>Hvad kan vi beregne i MatLab?</vt:lpstr>
      <vt:lpstr>Forklaring på c matricen</vt:lpstr>
      <vt:lpstr>Sammenligning</vt:lpstr>
      <vt:lpstr>95% konfidensintervallerne for μ_i </vt:lpstr>
      <vt:lpstr>Residualer</vt:lpstr>
      <vt:lpstr>Kontrol af modelantagelser</vt:lpstr>
      <vt:lpstr>Eks.13-1: Normalfordelingsplot </vt:lpstr>
      <vt:lpstr>Eks.13-1: Residualplot </vt:lpstr>
      <vt:lpstr>Eks.13-1: Residualplot </vt:lpstr>
      <vt:lpstr>Bartlett’s test for homogen varians</vt:lpstr>
      <vt:lpstr>PowerPoint-præsentation</vt:lpstr>
      <vt:lpstr>Sammenligning</vt:lpstr>
      <vt:lpstr>Forskel til lineær regression (Eks.13-1 papireksemplet)</vt:lpstr>
      <vt:lpstr>Hvorfor bruger vi ikke bare lin. regression?</vt:lpstr>
      <vt:lpstr>Opgaver L22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1713</cp:revision>
  <cp:lastPrinted>2020-02-06T09:37:24Z</cp:lastPrinted>
  <dcterms:created xsi:type="dcterms:W3CDTF">2011-04-01T12:21:13Z</dcterms:created>
  <dcterms:modified xsi:type="dcterms:W3CDTF">2022-11-26T14:47:38Z</dcterms:modified>
</cp:coreProperties>
</file>