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5" r:id="rId2"/>
    <p:sldId id="651" r:id="rId3"/>
    <p:sldId id="591" r:id="rId4"/>
    <p:sldId id="601" r:id="rId5"/>
    <p:sldId id="600" r:id="rId6"/>
    <p:sldId id="594" r:id="rId7"/>
    <p:sldId id="597" r:id="rId8"/>
    <p:sldId id="608" r:id="rId9"/>
    <p:sldId id="611" r:id="rId10"/>
    <p:sldId id="614" r:id="rId11"/>
    <p:sldId id="612" r:id="rId12"/>
    <p:sldId id="613" r:id="rId13"/>
    <p:sldId id="619" r:id="rId14"/>
    <p:sldId id="622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3" r:id="rId24"/>
    <p:sldId id="632" r:id="rId25"/>
    <p:sldId id="650" r:id="rId26"/>
    <p:sldId id="636" r:id="rId27"/>
    <p:sldId id="637" r:id="rId28"/>
    <p:sldId id="639" r:id="rId29"/>
    <p:sldId id="640" r:id="rId30"/>
    <p:sldId id="638" r:id="rId31"/>
    <p:sldId id="642" r:id="rId32"/>
    <p:sldId id="643" r:id="rId33"/>
    <p:sldId id="644" r:id="rId34"/>
    <p:sldId id="652" r:id="rId35"/>
    <p:sldId id="63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825F486-7BED-4D60-8296-64739C9072E1}">
          <p14:sldIdLst>
            <p14:sldId id="335"/>
            <p14:sldId id="651"/>
            <p14:sldId id="591"/>
            <p14:sldId id="601"/>
            <p14:sldId id="600"/>
            <p14:sldId id="594"/>
            <p14:sldId id="597"/>
            <p14:sldId id="608"/>
            <p14:sldId id="611"/>
            <p14:sldId id="614"/>
            <p14:sldId id="612"/>
            <p14:sldId id="613"/>
            <p14:sldId id="619"/>
            <p14:sldId id="622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3"/>
            <p14:sldId id="632"/>
            <p14:sldId id="650"/>
            <p14:sldId id="636"/>
            <p14:sldId id="637"/>
            <p14:sldId id="639"/>
            <p14:sldId id="640"/>
            <p14:sldId id="638"/>
            <p14:sldId id="642"/>
            <p14:sldId id="643"/>
            <p14:sldId id="644"/>
            <p14:sldId id="652"/>
            <p14:sldId id="6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FF00"/>
    <a:srgbClr val="00CC00"/>
    <a:srgbClr val="28A028"/>
    <a:srgbClr val="33CC33"/>
    <a:srgbClr val="00CC99"/>
    <a:srgbClr val="FFFF00"/>
    <a:srgbClr val="993300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48AC-3ABD-4678-9033-4B7BAB775C9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3468-26AC-4337-9EF2-A6A8D0C60A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ULH – MPE - 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MTMEMAT1</a:t>
            </a:r>
          </a:p>
          <a:p>
            <a:endParaRPr lang="en-US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5EF-BC52-4A90-80C5-E901A7AF3F7A}" type="slidenum">
              <a:rPr lang="en-US" smtClean="0"/>
              <a:pPr/>
              <a:t>‹nr.›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56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4657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Rediger typografien i masterens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Relationship Id="rId9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3" Type="http://schemas.openxmlformats.org/officeDocument/2006/relationships/image" Target="../media/image77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79.png"/><Relationship Id="rId10" Type="http://schemas.openxmlformats.org/officeDocument/2006/relationships/image" Target="../media/image85.png"/><Relationship Id="rId4" Type="http://schemas.openxmlformats.org/officeDocument/2006/relationships/image" Target="../media/image83.png"/><Relationship Id="rId9" Type="http://schemas.openxmlformats.org/officeDocument/2006/relationships/slide" Target="slide35.xml"/><Relationship Id="rId1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0.png"/><Relationship Id="rId7" Type="http://schemas.openxmlformats.org/officeDocument/2006/relationships/image" Target="../media/image83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1.png"/><Relationship Id="rId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93.png"/><Relationship Id="rId7" Type="http://schemas.openxmlformats.org/officeDocument/2006/relationships/slide" Target="slide30.xm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image" Target="../media/image101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slide" Target="slide27.xml"/><Relationship Id="rId4" Type="http://schemas.openxmlformats.org/officeDocument/2006/relationships/image" Target="../media/image1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slide" Target="slide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07.png"/><Relationship Id="rId7" Type="http://schemas.openxmlformats.org/officeDocument/2006/relationships/image" Target="../media/image120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21.png"/><Relationship Id="rId4" Type="http://schemas.openxmlformats.org/officeDocument/2006/relationships/image" Target="../media/image108.png"/><Relationship Id="rId9" Type="http://schemas.openxmlformats.org/officeDocument/2006/relationships/image" Target="../media/image1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5.png"/><Relationship Id="rId7" Type="http://schemas.openxmlformats.org/officeDocument/2006/relationships/image" Target="../media/image130.png"/><Relationship Id="rId12" Type="http://schemas.openxmlformats.org/officeDocument/2006/relationships/image" Target="../media/image10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320.png"/><Relationship Id="rId5" Type="http://schemas.openxmlformats.org/officeDocument/2006/relationships/image" Target="../media/image126.png"/><Relationship Id="rId10" Type="http://schemas.openxmlformats.org/officeDocument/2006/relationships/image" Target="../media/image132.png"/><Relationship Id="rId4" Type="http://schemas.openxmlformats.org/officeDocument/2006/relationships/image" Target="../media/image127.png"/><Relationship Id="rId9" Type="http://schemas.openxmlformats.org/officeDocument/2006/relationships/image" Target="../media/image1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5" Type="http://schemas.openxmlformats.org/officeDocument/2006/relationships/slide" Target="slide25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Fourier</a:t>
            </a:r>
            <a:r>
              <a:rPr lang="da-DK" sz="3200" dirty="0" smtClean="0"/>
              <a:t> </a:t>
            </a:r>
            <a:r>
              <a:rPr lang="da-DK" sz="3200" dirty="0" err="1"/>
              <a:t>Theory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145915" y="1306386"/>
            <a:ext cx="11867745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a-DK" sz="2400" dirty="0" smtClean="0">
              <a:latin typeface="+mj-lt"/>
            </a:endParaRPr>
          </a:p>
          <a:p>
            <a:pPr marL="0" indent="0" algn="ctr">
              <a:buNone/>
            </a:pPr>
            <a:r>
              <a:rPr lang="da-DK" sz="2400" dirty="0" smtClean="0">
                <a:latin typeface="+mj-lt"/>
              </a:rPr>
              <a:t>  </a:t>
            </a:r>
            <a:r>
              <a:rPr lang="da-DK" alt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  <a:p>
            <a:pPr marL="0" indent="0" algn="ctr">
              <a:buNone/>
            </a:pPr>
            <a:endParaRPr lang="en-US" alt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</a:t>
            </a:r>
          </a:p>
          <a:p>
            <a:pPr marL="0" indent="0" algn="ctr">
              <a:buNone/>
            </a:pPr>
            <a:endParaRPr lang="da-DK" alt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functions</a:t>
            </a:r>
          </a:p>
          <a:p>
            <a:pPr marL="0" indent="0" algn="ctr">
              <a:buNone/>
            </a:pPr>
            <a:endParaRPr 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range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expansions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33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721" y="141166"/>
            <a:ext cx="10515600" cy="79246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Differentiable </a:t>
            </a:r>
            <a:r>
              <a:rPr lang="da-DK" sz="3200" dirty="0" err="1" smtClean="0"/>
              <a:t>function</a:t>
            </a:r>
            <a:endParaRPr lang="en-US" sz="3200" dirty="0"/>
          </a:p>
        </p:txBody>
      </p:sp>
      <p:sp>
        <p:nvSpPr>
          <p:cNvPr id="3" name="Tekstboks 4"/>
          <p:cNvSpPr txBox="1">
            <a:spLocks noChangeArrowheads="1"/>
          </p:cNvSpPr>
          <p:nvPr/>
        </p:nvSpPr>
        <p:spPr bwMode="auto">
          <a:xfrm rot="16200000">
            <a:off x="10654681" y="3497162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98" y="2427313"/>
            <a:ext cx="5455227" cy="2519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/>
              <p:cNvSpPr/>
              <p:nvPr/>
            </p:nvSpPr>
            <p:spPr>
              <a:xfrm>
                <a:off x="0" y="1227895"/>
                <a:ext cx="1201702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A</a:t>
                </a:r>
                <a:r>
                  <a:rPr lang="en-US" sz="2100" dirty="0">
                    <a:latin typeface="+mj-lt"/>
                  </a:rPr>
                  <a:t> </a:t>
                </a:r>
                <a:r>
                  <a:rPr lang="en-US" sz="2100" dirty="0" smtClean="0">
                    <a:latin typeface="+mj-lt"/>
                  </a:rPr>
                  <a:t>function is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differentiable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 smtClean="0">
                    <a:latin typeface="+mj-lt"/>
                  </a:rPr>
                  <a:t> if</a:t>
                </a:r>
              </a:p>
            </p:txBody>
          </p:sp>
        </mc:Choice>
        <mc:Fallback xmlns="">
          <p:sp>
            <p:nvSpPr>
              <p:cNvPr id="6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7895"/>
                <a:ext cx="12017023" cy="415498"/>
              </a:xfrm>
              <a:prstGeom prst="rect">
                <a:avLst/>
              </a:prstGeom>
              <a:blipFill>
                <a:blip r:embed="rId3"/>
                <a:stretch>
                  <a:fillRect l="-609" t="-8696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411" y="1128640"/>
            <a:ext cx="5809463" cy="614008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140" y="5631773"/>
            <a:ext cx="8200159" cy="684068"/>
          </a:xfrm>
          <a:prstGeom prst="rect">
            <a:avLst/>
          </a:prstGeom>
        </p:spPr>
      </p:pic>
      <p:sp>
        <p:nvSpPr>
          <p:cNvPr id="9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10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11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Left–hand </a:t>
            </a:r>
            <a:r>
              <a:rPr lang="en-US" sz="3200" dirty="0" smtClean="0"/>
              <a:t>derivative </a:t>
            </a:r>
            <a:r>
              <a:rPr lang="en-US" sz="3200" dirty="0"/>
              <a:t>and right–hand </a:t>
            </a:r>
            <a:r>
              <a:rPr lang="en-US" sz="3200" dirty="0" smtClean="0"/>
              <a:t>derivative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4573" y="920891"/>
                <a:ext cx="12017023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Let </a:t>
                </a:r>
                <a:r>
                  <a:rPr lang="en-US" sz="2100" i="1" dirty="0">
                    <a:latin typeface="+mj-lt"/>
                  </a:rPr>
                  <a:t>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 be a function. </a:t>
                </a:r>
                <a:endParaRPr lang="en-US" sz="2100" dirty="0" smtClean="0">
                  <a:latin typeface="+mj-lt"/>
                </a:endParaRPr>
              </a:p>
              <a:p>
                <a:endParaRPr lang="en-US" sz="21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left–hand derivative </a:t>
                </a:r>
                <a:r>
                  <a:rPr lang="en-US" sz="2100" dirty="0" smtClean="0">
                    <a:latin typeface="+mj-lt"/>
                  </a:rPr>
                  <a:t>of</a:t>
                </a:r>
                <a:r>
                  <a:rPr lang="en-US" sz="2100" i="1" dirty="0" smtClean="0">
                    <a:latin typeface="+mj-lt"/>
                  </a:rPr>
                  <a:t> </a:t>
                </a:r>
                <a:r>
                  <a:rPr lang="en-US" sz="2100" i="1" dirty="0">
                    <a:latin typeface="+mj-lt"/>
                  </a:rPr>
                  <a:t>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 smtClean="0">
                    <a:latin typeface="+mj-lt"/>
                  </a:rPr>
                  <a:t> is </a:t>
                </a:r>
                <a:r>
                  <a:rPr lang="en-US" sz="2100" dirty="0">
                    <a:latin typeface="+mj-lt"/>
                  </a:rPr>
                  <a:t>deﬁned as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" y="920891"/>
                <a:ext cx="12017023" cy="1061829"/>
              </a:xfrm>
              <a:prstGeom prst="rect">
                <a:avLst/>
              </a:prstGeom>
              <a:blipFill>
                <a:blip r:embed="rId2"/>
                <a:stretch>
                  <a:fillRect l="-609" t="-3448" b="-10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780805" y="4388686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0" y="2433003"/>
                <a:ext cx="1201702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right–hand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derivative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of</a:t>
                </a:r>
                <a:r>
                  <a:rPr lang="en-US" sz="2100" i="1" dirty="0">
                    <a:latin typeface="+mj-lt"/>
                  </a:rPr>
                  <a:t> 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>
                    <a:latin typeface="+mj-lt"/>
                  </a:rPr>
                  <a:t>is deﬁned as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3003"/>
                <a:ext cx="12017023" cy="415498"/>
              </a:xfrm>
              <a:prstGeom prst="rect">
                <a:avLst/>
              </a:prstGeom>
              <a:blipFill>
                <a:blip r:embed="rId3"/>
                <a:stretch>
                  <a:fillRect l="-609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362" y="2259752"/>
            <a:ext cx="5299364" cy="762000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362" y="1430067"/>
            <a:ext cx="5195455" cy="658091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125" y="3006427"/>
            <a:ext cx="53244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Left–hand derivative</a:t>
            </a:r>
            <a:r>
              <a:rPr lang="en-US" sz="3200" dirty="0" smtClean="0"/>
              <a:t> </a:t>
            </a:r>
            <a:r>
              <a:rPr lang="en-US" sz="3200" dirty="0"/>
              <a:t>and right–hand derivative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Ex.:</a:t>
            </a:r>
            <a:endParaRPr lang="en-US" sz="2100" b="1" dirty="0">
              <a:latin typeface="+mj-lt"/>
            </a:endParaRPr>
          </a:p>
        </p:txBody>
      </p:sp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642306" y="2537095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280570" y="5519709"/>
                <a:ext cx="45857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right–hand </a:t>
                </a:r>
                <a:r>
                  <a:rPr lang="en-US" sz="2100" dirty="0" err="1" smtClean="0">
                    <a:solidFill>
                      <a:srgbClr val="3333FF"/>
                    </a:solidFill>
                    <a:latin typeface="+mj-lt"/>
                  </a:rPr>
                  <a:t>dirivative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of</a:t>
                </a:r>
                <a:r>
                  <a:rPr lang="en-US" sz="2100" i="1" dirty="0">
                    <a:latin typeface="+mj-lt"/>
                  </a:rPr>
                  <a:t> 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at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smtClean="0">
                    <a:latin typeface="+mj-lt"/>
                  </a:rPr>
                  <a:t>is:</a:t>
                </a: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5519709"/>
                <a:ext cx="4585720" cy="415498"/>
              </a:xfrm>
              <a:prstGeom prst="rect">
                <a:avLst/>
              </a:prstGeom>
              <a:blipFill>
                <a:blip r:embed="rId2"/>
                <a:stretch>
                  <a:fillRect l="-1596" t="-8696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280571" y="4435078"/>
                <a:ext cx="431301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left–hand </a:t>
                </a:r>
                <a:r>
                  <a:rPr lang="en-US" sz="2100" dirty="0" err="1" smtClean="0">
                    <a:solidFill>
                      <a:srgbClr val="3333FF"/>
                    </a:solidFill>
                    <a:latin typeface="+mj-lt"/>
                  </a:rPr>
                  <a:t>dirivative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of</a:t>
                </a:r>
                <a:r>
                  <a:rPr lang="en-US" sz="2100" i="1" dirty="0">
                    <a:latin typeface="+mj-lt"/>
                  </a:rPr>
                  <a:t> 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at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smtClean="0">
                    <a:latin typeface="+mj-lt"/>
                  </a:rPr>
                  <a:t>is: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1" y="4435078"/>
                <a:ext cx="4313016" cy="415498"/>
              </a:xfrm>
              <a:prstGeom prst="rect">
                <a:avLst/>
              </a:prstGeom>
              <a:blipFill>
                <a:blip r:embed="rId3"/>
                <a:stretch>
                  <a:fillRect l="-1695" t="-10294" r="-1130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/>
              <p:cNvSpPr txBox="1"/>
              <p:nvPr/>
            </p:nvSpPr>
            <p:spPr>
              <a:xfrm>
                <a:off x="1529255" y="2066419"/>
                <a:ext cx="1277914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kstfel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55" y="2066419"/>
                <a:ext cx="1277914" cy="323165"/>
              </a:xfrm>
              <a:prstGeom prst="rect">
                <a:avLst/>
              </a:prstGeom>
              <a:blipFill>
                <a:blip r:embed="rId4"/>
                <a:stretch>
                  <a:fillRect l="-6699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225" y="1484915"/>
            <a:ext cx="3086100" cy="203835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4892" y="4353883"/>
            <a:ext cx="6347114" cy="744682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520" y="5398412"/>
            <a:ext cx="5550477" cy="6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series representation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+mj-lt"/>
              </a:rPr>
              <a:t>Let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be a function with period </a:t>
            </a:r>
            <a:r>
              <a:rPr lang="en-US" sz="2100" i="1" dirty="0">
                <a:latin typeface="+mj-lt"/>
              </a:rPr>
              <a:t>p</a:t>
            </a:r>
            <a:r>
              <a:rPr lang="en-US" sz="2100" dirty="0">
                <a:latin typeface="+mj-lt"/>
              </a:rPr>
              <a:t> = 2</a:t>
            </a:r>
            <a:r>
              <a:rPr lang="en-US" sz="2100" i="1" dirty="0">
                <a:latin typeface="+mj-lt"/>
              </a:rPr>
              <a:t>L</a:t>
            </a:r>
            <a:r>
              <a:rPr lang="en-US" sz="2100" dirty="0">
                <a:latin typeface="+mj-lt"/>
              </a:rPr>
              <a:t> that is </a:t>
            </a:r>
            <a:r>
              <a:rPr lang="en-US" sz="2100" u="sng" dirty="0">
                <a:latin typeface="+mj-lt"/>
              </a:rPr>
              <a:t>piecewise continuous </a:t>
            </a:r>
            <a:r>
              <a:rPr lang="en-US" sz="2100" dirty="0">
                <a:latin typeface="+mj-lt"/>
              </a:rPr>
              <a:t>in [−</a:t>
            </a:r>
            <a:r>
              <a:rPr lang="en-US" sz="2100" i="1" dirty="0">
                <a:latin typeface="+mj-lt"/>
              </a:rPr>
              <a:t>L</a:t>
            </a:r>
            <a:r>
              <a:rPr lang="en-US" sz="2100" dirty="0">
                <a:latin typeface="+mj-lt"/>
              </a:rPr>
              <a:t>, </a:t>
            </a:r>
            <a:r>
              <a:rPr lang="en-US" sz="2100" i="1" dirty="0">
                <a:latin typeface="+mj-lt"/>
              </a:rPr>
              <a:t>L</a:t>
            </a:r>
            <a:r>
              <a:rPr lang="en-US" sz="2100" dirty="0">
                <a:latin typeface="+mj-lt"/>
              </a:rPr>
              <a:t>] and </a:t>
            </a:r>
            <a:endParaRPr lang="en-US" sz="21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assume </a:t>
            </a:r>
            <a:r>
              <a:rPr lang="en-US" sz="2100" dirty="0">
                <a:latin typeface="+mj-lt"/>
              </a:rPr>
              <a:t>that the </a:t>
            </a:r>
            <a:r>
              <a:rPr lang="en-US" sz="2100" u="sng" dirty="0">
                <a:latin typeface="+mj-lt"/>
              </a:rPr>
              <a:t>left–hand derivative and the right–hand derivative exist </a:t>
            </a:r>
            <a:r>
              <a:rPr lang="en-US" sz="2100" dirty="0">
                <a:latin typeface="+mj-lt"/>
              </a:rPr>
              <a:t>in [−</a:t>
            </a:r>
            <a:r>
              <a:rPr lang="en-US" sz="2100" i="1" dirty="0">
                <a:latin typeface="+mj-lt"/>
              </a:rPr>
              <a:t>L</a:t>
            </a:r>
            <a:r>
              <a:rPr lang="en-US" sz="2100" dirty="0">
                <a:latin typeface="+mj-lt"/>
              </a:rPr>
              <a:t>, </a:t>
            </a:r>
            <a:r>
              <a:rPr lang="en-US" sz="2100" i="1" dirty="0">
                <a:latin typeface="+mj-lt"/>
              </a:rPr>
              <a:t>L</a:t>
            </a:r>
            <a:r>
              <a:rPr lang="en-US" sz="2100" dirty="0">
                <a:latin typeface="+mj-lt"/>
              </a:rPr>
              <a:t>]. </a:t>
            </a:r>
            <a:endParaRPr lang="en-US" sz="2100" dirty="0" smtClean="0">
              <a:latin typeface="+mj-lt"/>
            </a:endParaRPr>
          </a:p>
          <a:p>
            <a:endParaRPr lang="en-US" sz="2100" dirty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Fourier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series representation of </a:t>
            </a:r>
            <a:r>
              <a:rPr lang="en-US" sz="2100" i="1" dirty="0">
                <a:solidFill>
                  <a:srgbClr val="3333FF"/>
                </a:solidFill>
                <a:latin typeface="+mj-lt"/>
              </a:rPr>
              <a:t>f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(</a:t>
            </a:r>
            <a:r>
              <a:rPr lang="en-US" sz="2100" i="1" dirty="0">
                <a:solidFill>
                  <a:srgbClr val="3333FF"/>
                </a:solidFill>
                <a:latin typeface="+mj-lt"/>
              </a:rPr>
              <a:t>x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) at points </a:t>
            </a:r>
            <a:r>
              <a:rPr lang="en-US" sz="2100" i="1" dirty="0" smtClean="0">
                <a:solidFill>
                  <a:srgbClr val="3333FF"/>
                </a:solidFill>
                <a:latin typeface="+mj-lt"/>
              </a:rPr>
              <a:t>x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 where </a:t>
            </a:r>
            <a:r>
              <a:rPr lang="en-US" sz="2100" i="1" dirty="0" smtClean="0">
                <a:solidFill>
                  <a:srgbClr val="3333FF"/>
                </a:solidFill>
                <a:latin typeface="+mj-lt"/>
              </a:rPr>
              <a:t>f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(</a:t>
            </a:r>
            <a:r>
              <a:rPr lang="en-US" sz="2100" i="1" dirty="0" smtClean="0">
                <a:solidFill>
                  <a:srgbClr val="3333FF"/>
                </a:solidFill>
                <a:latin typeface="+mj-lt"/>
              </a:rPr>
              <a:t>x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) is 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280570" y="4435078"/>
                <a:ext cx="5321444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and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at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100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 where </a:t>
                </a:r>
                <a:r>
                  <a:rPr lang="en-US" sz="2100" i="1" dirty="0">
                    <a:solidFill>
                      <a:srgbClr val="3333FF"/>
                    </a:solidFill>
                    <a:latin typeface="+mj-lt"/>
                  </a:rPr>
                  <a:t>f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(</a:t>
                </a:r>
                <a:r>
                  <a:rPr lang="en-US" sz="2100" i="1" dirty="0">
                    <a:solidFill>
                      <a:srgbClr val="3333FF"/>
                    </a:solidFill>
                    <a:latin typeface="+mj-lt"/>
                  </a:rPr>
                  <a:t>x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) is not continuous</a:t>
                </a:r>
                <a:r>
                  <a:rPr lang="en-US" sz="2100" dirty="0">
                    <a:latin typeface="+mj-lt"/>
                  </a:rPr>
                  <a:t>: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4435078"/>
                <a:ext cx="5321444" cy="415498"/>
              </a:xfrm>
              <a:prstGeom prst="rect">
                <a:avLst/>
              </a:prstGeom>
              <a:blipFill>
                <a:blip r:embed="rId2"/>
                <a:stretch>
                  <a:fillRect l="-1375" t="-1029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43361"/>
            <a:ext cx="8382000" cy="1575955"/>
          </a:xfrm>
          <a:prstGeom prst="rect">
            <a:avLst/>
          </a:prstGeom>
        </p:spPr>
      </p:pic>
      <p:grpSp>
        <p:nvGrpSpPr>
          <p:cNvPr id="16" name="Gruppe 15"/>
          <p:cNvGrpSpPr/>
          <p:nvPr/>
        </p:nvGrpSpPr>
        <p:grpSpPr>
          <a:xfrm>
            <a:off x="1530002" y="5033735"/>
            <a:ext cx="8144024" cy="787977"/>
            <a:chOff x="1434662" y="5159859"/>
            <a:chExt cx="8144024" cy="787977"/>
          </a:xfrm>
        </p:grpSpPr>
        <p:pic>
          <p:nvPicPr>
            <p:cNvPr id="13" name="Billed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5159859"/>
              <a:ext cx="7368886" cy="7879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kstfelt 14"/>
                <p:cNvSpPr txBox="1"/>
                <p:nvPr/>
              </p:nvSpPr>
              <p:spPr>
                <a:xfrm>
                  <a:off x="1434662" y="5386589"/>
                  <a:ext cx="854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kstfel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662" y="5386589"/>
                  <a:ext cx="85484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571" r="-1429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14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coeﬃcients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Fourier </a:t>
            </a:r>
            <a:r>
              <a:rPr lang="en-US" sz="2100" dirty="0">
                <a:latin typeface="+mj-lt"/>
              </a:rPr>
              <a:t>coeﬃcients </a:t>
            </a:r>
            <a:r>
              <a:rPr lang="en-US" sz="2100" dirty="0" smtClean="0">
                <a:latin typeface="+mj-lt"/>
              </a:rPr>
              <a:t>is </a:t>
            </a:r>
            <a:r>
              <a:rPr lang="en-US" sz="2100" dirty="0">
                <a:latin typeface="+mj-lt"/>
              </a:rPr>
              <a:t>given by the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Euler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formulas</a:t>
            </a:r>
            <a:r>
              <a:rPr lang="en-US" sz="2100" dirty="0" smtClean="0">
                <a:latin typeface="+mj-lt"/>
              </a:rPr>
              <a:t>:</a:t>
            </a:r>
            <a:endParaRPr lang="en-US" sz="2100" dirty="0">
              <a:solidFill>
                <a:srgbClr val="3333FF"/>
              </a:solidFill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118" y="1895654"/>
            <a:ext cx="6104659" cy="340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525" y="1586374"/>
            <a:ext cx="6057900" cy="22383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coeﬃcients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Ex.:</a:t>
            </a:r>
          </a:p>
          <a:p>
            <a:r>
              <a:rPr lang="da-DK" sz="2100" dirty="0" smtClean="0">
                <a:latin typeface="+mj-lt"/>
              </a:rPr>
              <a:t>Given the </a:t>
            </a:r>
            <a:r>
              <a:rPr lang="en-US" sz="2100" dirty="0" smtClean="0">
                <a:latin typeface="+mj-lt"/>
              </a:rPr>
              <a:t>periodic </a:t>
            </a:r>
            <a:r>
              <a:rPr lang="en-US" sz="2100" dirty="0">
                <a:latin typeface="+mj-lt"/>
              </a:rPr>
              <a:t>rectangular wave deﬁned </a:t>
            </a:r>
            <a:r>
              <a:rPr lang="en-US" sz="2100" dirty="0" smtClean="0">
                <a:latin typeface="+mj-lt"/>
              </a:rPr>
              <a:t>by:</a:t>
            </a:r>
          </a:p>
        </p:txBody>
      </p:sp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926077" y="2537095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5" y="1964594"/>
            <a:ext cx="5022273" cy="1601932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130" y="4285254"/>
            <a:ext cx="4875068" cy="16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coeﬃcients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 cont. </a:t>
            </a:r>
            <a:r>
              <a:rPr lang="da-DK" sz="2100" dirty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periodic rectangular </a:t>
            </a:r>
            <a:r>
              <a:rPr lang="en-US" sz="2100" dirty="0" smtClean="0">
                <a:latin typeface="+mj-lt"/>
              </a:rPr>
              <a:t>wave</a:t>
            </a:r>
            <a:endParaRPr lang="en-US" sz="2100" b="1" dirty="0" smtClean="0">
              <a:latin typeface="+mj-lt"/>
            </a:endParaRPr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79" y="2133424"/>
            <a:ext cx="7039841" cy="247650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033" y="4792575"/>
            <a:ext cx="1495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le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931" y="5296712"/>
            <a:ext cx="1495425" cy="1381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coeﬃcients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 cont. </a:t>
            </a:r>
            <a:r>
              <a:rPr lang="da-DK" sz="2100" dirty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periodic rectangular </a:t>
            </a:r>
            <a:r>
              <a:rPr lang="en-US" sz="2100" dirty="0" smtClean="0">
                <a:latin typeface="+mj-lt"/>
              </a:rPr>
              <a:t>wave</a:t>
            </a:r>
            <a:endParaRPr lang="en-US" sz="2100" b="1" dirty="0" smtClean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68" y="1471105"/>
            <a:ext cx="7394864" cy="3931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/>
              <p:cNvSpPr txBox="1"/>
              <p:nvPr/>
            </p:nvSpPr>
            <p:spPr>
              <a:xfrm>
                <a:off x="9585852" y="4709158"/>
                <a:ext cx="2031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2000" b="0" i="0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a-DK" sz="2000" b="0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b="0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2000" b="0" i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7" name="Tekstfel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852" y="4709158"/>
                <a:ext cx="2031582" cy="307777"/>
              </a:xfrm>
              <a:prstGeom prst="rect">
                <a:avLst/>
              </a:prstGeom>
              <a:blipFill>
                <a:blip r:embed="rId4"/>
                <a:stretch>
                  <a:fillRect l="-898" r="-3593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le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585" y="5682109"/>
            <a:ext cx="3706091" cy="736023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331165" y="5825299"/>
            <a:ext cx="9299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i.e.</a:t>
            </a:r>
            <a:endParaRPr lang="en-US" sz="2100" dirty="0" smtClean="0"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346616" y="4035968"/>
            <a:ext cx="114500" cy="105620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10500941" y="4141588"/>
            <a:ext cx="180029" cy="184022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coeﬃcients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 cont. </a:t>
            </a:r>
            <a:r>
              <a:rPr lang="da-DK" sz="2100" dirty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periodic rectangular </a:t>
            </a:r>
            <a:r>
              <a:rPr lang="en-US" sz="2100" dirty="0" smtClean="0">
                <a:latin typeface="+mj-lt"/>
              </a:rPr>
              <a:t>wave</a:t>
            </a:r>
            <a:endParaRPr lang="en-US" sz="2100" b="1" dirty="0" smtClean="0">
              <a:latin typeface="+mj-lt"/>
            </a:endParaRP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1" y="1708459"/>
            <a:ext cx="5299364" cy="3022023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313" y="783241"/>
            <a:ext cx="3838132" cy="1531440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753" y="3831545"/>
            <a:ext cx="3919853" cy="1256468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757" y="2625056"/>
            <a:ext cx="3395844" cy="1057031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9004" y="5198951"/>
            <a:ext cx="4059350" cy="1147208"/>
          </a:xfrm>
          <a:prstGeom prst="rect">
            <a:avLst/>
          </a:prstGeom>
        </p:spPr>
      </p:pic>
      <p:sp>
        <p:nvSpPr>
          <p:cNvPr id="20" name="Tekstboks 4"/>
          <p:cNvSpPr txBox="1">
            <a:spLocks noChangeArrowheads="1"/>
          </p:cNvSpPr>
          <p:nvPr/>
        </p:nvSpPr>
        <p:spPr bwMode="auto">
          <a:xfrm rot="16200000">
            <a:off x="10939100" y="1246981"/>
            <a:ext cx="2009589" cy="25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felt 20"/>
              <p:cNvSpPr txBox="1"/>
              <p:nvPr/>
            </p:nvSpPr>
            <p:spPr>
              <a:xfrm>
                <a:off x="6096000" y="3974836"/>
                <a:ext cx="1878399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a-DK" sz="16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da-DK" sz="1600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da-DK" sz="1600" b="0" i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sz="16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6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sz="16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a-DK" sz="16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da-DK" sz="16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a-DK" sz="16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da-DK" sz="160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sz="1600" b="0" i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da-DK" sz="16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6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kstfel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4836"/>
                <a:ext cx="1878399" cy="4675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/>
              <p:cNvSpPr/>
              <p:nvPr/>
            </p:nvSpPr>
            <p:spPr>
              <a:xfrm>
                <a:off x="7089285" y="2435960"/>
                <a:ext cx="885114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a-DK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da-DK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da-DK" sz="160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sz="16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85" y="2435960"/>
                <a:ext cx="885114" cy="5598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felt 21"/>
              <p:cNvSpPr txBox="1"/>
              <p:nvPr/>
            </p:nvSpPr>
            <p:spPr>
              <a:xfrm>
                <a:off x="4786824" y="5320230"/>
                <a:ext cx="3099888" cy="713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a-DK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da-DK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da-DK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a-DK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da-DK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a-DK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da-DK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da-DK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a-DK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a-DK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da-DK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da-DK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da-DK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a-DK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kstfel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824" y="5320230"/>
                <a:ext cx="3099888" cy="7137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6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coeﬃcients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Ex.:</a:t>
            </a:r>
          </a:p>
          <a:p>
            <a:r>
              <a:rPr lang="da-DK" sz="2100" dirty="0" smtClean="0">
                <a:latin typeface="+mj-lt"/>
              </a:rPr>
              <a:t>Given a </a:t>
            </a:r>
            <a:r>
              <a:rPr lang="da-DK" sz="2100" dirty="0" err="1" smtClean="0">
                <a:latin typeface="+mj-lt"/>
              </a:rPr>
              <a:t>symmetric</a:t>
            </a:r>
            <a:r>
              <a:rPr lang="da-DK" sz="2100" dirty="0" smtClean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periodic </a:t>
            </a:r>
            <a:r>
              <a:rPr lang="en-US" sz="2100" dirty="0">
                <a:latin typeface="+mj-lt"/>
              </a:rPr>
              <a:t>rectangular wave deﬁned </a:t>
            </a:r>
            <a:r>
              <a:rPr lang="en-US" sz="2100" dirty="0" smtClean="0">
                <a:latin typeface="+mj-lt"/>
              </a:rPr>
              <a:t>by:</a:t>
            </a:r>
          </a:p>
        </p:txBody>
      </p:sp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926077" y="2537095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4" y="1861299"/>
            <a:ext cx="4623955" cy="1688523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62" y="1681264"/>
            <a:ext cx="5259861" cy="1960819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659" y="4380747"/>
            <a:ext cx="6840682" cy="9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Fourier</a:t>
            </a:r>
            <a:r>
              <a:rPr lang="da-DK" sz="3200" dirty="0"/>
              <a:t> </a:t>
            </a:r>
            <a:r>
              <a:rPr lang="da-DK" sz="3200" dirty="0" err="1"/>
              <a:t>Theory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74977" y="1273042"/>
            <a:ext cx="11842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a-DK" sz="2100" dirty="0">
              <a:latin typeface="+mj-lt"/>
            </a:endParaRPr>
          </a:p>
          <a:p>
            <a:endParaRPr lang="da-DK" sz="2100" dirty="0">
              <a:latin typeface="+mj-lt"/>
            </a:endParaRPr>
          </a:p>
          <a:p>
            <a:r>
              <a:rPr lang="da-DK" sz="2100" dirty="0" err="1" smtClean="0">
                <a:latin typeface="+mj-lt"/>
              </a:rPr>
              <a:t>Important</a:t>
            </a:r>
            <a:r>
              <a:rPr lang="da-DK" sz="2100" dirty="0" smtClean="0">
                <a:latin typeface="+mj-lt"/>
              </a:rPr>
              <a:t> to the </a:t>
            </a:r>
            <a:r>
              <a:rPr lang="da-DK" sz="2100" dirty="0" err="1" smtClean="0">
                <a:latin typeface="+mj-lt"/>
              </a:rPr>
              <a:t>engineers</a:t>
            </a:r>
            <a:r>
              <a:rPr lang="da-DK" sz="2100" dirty="0" smtClean="0">
                <a:latin typeface="+mj-lt"/>
              </a:rPr>
              <a:t> and </a:t>
            </a:r>
            <a:r>
              <a:rPr lang="da-DK" sz="2100" dirty="0" err="1" smtClean="0">
                <a:latin typeface="+mj-lt"/>
              </a:rPr>
              <a:t>physicists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because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Fourier</a:t>
            </a:r>
            <a:r>
              <a:rPr lang="da-DK" sz="2100" dirty="0" smtClean="0">
                <a:latin typeface="+mj-lt"/>
              </a:rPr>
              <a:t> series </a:t>
            </a:r>
            <a:r>
              <a:rPr lang="da-DK" sz="2100" dirty="0" err="1" smtClean="0">
                <a:latin typeface="+mj-lt"/>
              </a:rPr>
              <a:t>allow</a:t>
            </a:r>
            <a:r>
              <a:rPr lang="da-DK" sz="2100" dirty="0" smtClean="0">
                <a:latin typeface="+mj-lt"/>
              </a:rPr>
              <a:t> the solutions of </a:t>
            </a:r>
            <a:r>
              <a:rPr lang="en-US" sz="2100" b="1" dirty="0" smtClean="0">
                <a:latin typeface="+mj-lt"/>
              </a:rPr>
              <a:t>O</a:t>
            </a:r>
            <a:r>
              <a:rPr lang="en-US" sz="2100" dirty="0" smtClean="0">
                <a:latin typeface="+mj-lt"/>
              </a:rPr>
              <a:t>rdinary </a:t>
            </a:r>
            <a:r>
              <a:rPr lang="en-US" sz="2100" b="1" dirty="0">
                <a:latin typeface="+mj-lt"/>
              </a:rPr>
              <a:t>D</a:t>
            </a:r>
            <a:r>
              <a:rPr lang="en-US" sz="2100" dirty="0" smtClean="0">
                <a:latin typeface="+mj-lt"/>
              </a:rPr>
              <a:t>ifferential </a:t>
            </a:r>
            <a:r>
              <a:rPr lang="en-US" sz="2100" b="1" dirty="0">
                <a:latin typeface="+mj-lt"/>
              </a:rPr>
              <a:t>E</a:t>
            </a:r>
            <a:r>
              <a:rPr lang="en-US" sz="2100" dirty="0" smtClean="0">
                <a:latin typeface="+mj-lt"/>
              </a:rPr>
              <a:t>quations (ODEs) </a:t>
            </a:r>
            <a:r>
              <a:rPr lang="da-DK" sz="2100" dirty="0" smtClean="0">
                <a:latin typeface="+mj-lt"/>
              </a:rPr>
              <a:t>in </a:t>
            </a:r>
            <a:r>
              <a:rPr lang="da-DK" sz="2100" dirty="0" err="1" smtClean="0">
                <a:latin typeface="+mj-lt"/>
              </a:rPr>
              <a:t>connection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smtClean="0">
                <a:latin typeface="+mj-lt"/>
              </a:rPr>
              <a:t>with </a:t>
            </a:r>
            <a:r>
              <a:rPr lang="da-DK" sz="2100" dirty="0" err="1" smtClean="0">
                <a:latin typeface="+mj-lt"/>
              </a:rPr>
              <a:t>forced</a:t>
            </a:r>
            <a:r>
              <a:rPr lang="da-DK" sz="2100" dirty="0" smtClean="0">
                <a:latin typeface="+mj-lt"/>
              </a:rPr>
              <a:t> oscillations and the </a:t>
            </a:r>
            <a:r>
              <a:rPr lang="da-DK" sz="2100" dirty="0" err="1" smtClean="0">
                <a:latin typeface="+mj-lt"/>
              </a:rPr>
              <a:t>approximation</a:t>
            </a:r>
            <a:r>
              <a:rPr lang="da-DK" sz="2100" dirty="0" smtClean="0">
                <a:latin typeface="+mj-lt"/>
              </a:rPr>
              <a:t> of </a:t>
            </a:r>
            <a:r>
              <a:rPr lang="da-DK" sz="2100" dirty="0" err="1" smtClean="0">
                <a:latin typeface="+mj-lt"/>
              </a:rPr>
              <a:t>periodic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functions</a:t>
            </a:r>
            <a:endParaRPr lang="da-DK" sz="2100" dirty="0" smtClean="0">
              <a:latin typeface="+mj-lt"/>
            </a:endParaRPr>
          </a:p>
          <a:p>
            <a:endParaRPr lang="da-DK" sz="2100" dirty="0" smtClean="0">
              <a:latin typeface="+mj-lt"/>
            </a:endParaRPr>
          </a:p>
          <a:p>
            <a:endParaRPr lang="da-DK" sz="2100" dirty="0" smtClean="0">
              <a:latin typeface="+mj-lt"/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280570" y="3706832"/>
            <a:ext cx="82990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+mj-lt"/>
              </a:rPr>
              <a:t>Used in courses </a:t>
            </a:r>
            <a:r>
              <a:rPr lang="en-US" sz="2100" dirty="0" err="1" smtClean="0">
                <a:latin typeface="+mj-lt"/>
              </a:rPr>
              <a:t>e.g</a:t>
            </a:r>
            <a:r>
              <a:rPr lang="en-US" sz="2100" dirty="0" smtClean="0">
                <a:latin typeface="+mj-lt"/>
              </a:rPr>
              <a:t> Mechanical vibrations (civil)  Beams and plates (civil)</a:t>
            </a:r>
            <a:endParaRPr lang="en-US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4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46" y="5124893"/>
            <a:ext cx="1495425" cy="1381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coeﬃcients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 cont. </a:t>
            </a:r>
            <a:r>
              <a:rPr lang="da-DK" sz="2100" dirty="0">
                <a:latin typeface="+mj-lt"/>
              </a:rPr>
              <a:t>the </a:t>
            </a:r>
            <a:r>
              <a:rPr lang="da-DK" sz="2100" dirty="0" err="1" smtClean="0">
                <a:latin typeface="+mj-lt"/>
              </a:rPr>
              <a:t>symmetric</a:t>
            </a:r>
            <a:r>
              <a:rPr lang="da-DK" sz="2100" dirty="0" smtClean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periodic </a:t>
            </a:r>
            <a:r>
              <a:rPr lang="en-US" sz="2100" dirty="0">
                <a:latin typeface="+mj-lt"/>
              </a:rPr>
              <a:t>rectangular wave </a:t>
            </a:r>
            <a:endParaRPr lang="en-US" sz="2100" b="1" dirty="0" smtClean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10" y="1657815"/>
            <a:ext cx="7377545" cy="4398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/>
              <p:cNvSpPr txBox="1"/>
              <p:nvPr/>
            </p:nvSpPr>
            <p:spPr>
              <a:xfrm>
                <a:off x="9891393" y="4639343"/>
                <a:ext cx="2150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2000" b="0" i="0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a-DK" sz="2000" b="0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b="0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da-DK" sz="2000" b="0" i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" name="Tekstfel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93" y="4639343"/>
                <a:ext cx="2150204" cy="307777"/>
              </a:xfrm>
              <a:prstGeom prst="rect">
                <a:avLst/>
              </a:prstGeom>
              <a:blipFill>
                <a:blip r:embed="rId4"/>
                <a:stretch>
                  <a:fillRect l="-2273" r="-3693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0867697" y="3552493"/>
            <a:ext cx="124558" cy="10510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coeﬃcients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 cont. </a:t>
            </a:r>
            <a:r>
              <a:rPr lang="da-DK" sz="2100" dirty="0">
                <a:latin typeface="+mj-lt"/>
              </a:rPr>
              <a:t>the </a:t>
            </a:r>
            <a:r>
              <a:rPr lang="da-DK" sz="2100" dirty="0" err="1">
                <a:latin typeface="+mj-lt"/>
              </a:rPr>
              <a:t>symmetric</a:t>
            </a:r>
            <a:r>
              <a:rPr lang="da-DK" sz="2100" dirty="0">
                <a:latin typeface="+mj-lt"/>
              </a:rPr>
              <a:t> </a:t>
            </a:r>
            <a:r>
              <a:rPr lang="en-US" sz="2100" dirty="0">
                <a:latin typeface="+mj-lt"/>
              </a:rPr>
              <a:t>periodic rectangular wave </a:t>
            </a:r>
            <a:endParaRPr lang="en-US" sz="2100" b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/>
              <p:cNvSpPr txBox="1"/>
              <p:nvPr/>
            </p:nvSpPr>
            <p:spPr>
              <a:xfrm>
                <a:off x="9754018" y="4946197"/>
                <a:ext cx="2031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20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2000" b="0" i="0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a-DK" sz="2000" b="0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b="0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2000" b="0" i="0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0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7" name="Tekstfel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018" y="4946197"/>
                <a:ext cx="2031582" cy="307777"/>
              </a:xfrm>
              <a:prstGeom prst="rect">
                <a:avLst/>
              </a:prstGeom>
              <a:blipFill>
                <a:blip r:embed="rId2"/>
                <a:stretch>
                  <a:fillRect l="-901" r="-3904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52458"/>
            <a:ext cx="728229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coeﬃcients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 cont. </a:t>
            </a:r>
            <a:r>
              <a:rPr lang="da-DK" sz="2100" dirty="0">
                <a:latin typeface="+mj-lt"/>
              </a:rPr>
              <a:t>the </a:t>
            </a:r>
            <a:r>
              <a:rPr lang="da-DK" sz="2100" dirty="0" err="1" smtClean="0">
                <a:latin typeface="+mj-lt"/>
              </a:rPr>
              <a:t>symmetric</a:t>
            </a:r>
            <a:r>
              <a:rPr lang="da-DK" sz="2100" dirty="0" smtClean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periodic </a:t>
            </a:r>
            <a:r>
              <a:rPr lang="en-US" sz="2100" dirty="0">
                <a:latin typeface="+mj-lt"/>
              </a:rPr>
              <a:t>rectangular </a:t>
            </a:r>
            <a:r>
              <a:rPr lang="en-US" sz="2100" dirty="0" smtClean="0">
                <a:latin typeface="+mj-lt"/>
              </a:rPr>
              <a:t>wave</a:t>
            </a:r>
            <a:endParaRPr lang="en-US" sz="2100" b="1" dirty="0" smtClean="0">
              <a:latin typeface="+mj-lt"/>
            </a:endParaRPr>
          </a:p>
        </p:txBody>
      </p:sp>
      <p:sp>
        <p:nvSpPr>
          <p:cNvPr id="20" name="Tekstboks 4"/>
          <p:cNvSpPr txBox="1">
            <a:spLocks noChangeArrowheads="1"/>
          </p:cNvSpPr>
          <p:nvPr/>
        </p:nvSpPr>
        <p:spPr bwMode="auto">
          <a:xfrm rot="16200000">
            <a:off x="10988509" y="2117730"/>
            <a:ext cx="2009589" cy="25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7" y="1586876"/>
            <a:ext cx="6130636" cy="2563091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323" y="1447053"/>
            <a:ext cx="3535666" cy="1383228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62" y="3636329"/>
            <a:ext cx="3434188" cy="992648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884" y="5138769"/>
            <a:ext cx="4057607" cy="1051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/>
              <p:cNvSpPr txBox="1"/>
              <p:nvPr/>
            </p:nvSpPr>
            <p:spPr>
              <a:xfrm>
                <a:off x="4269648" y="5385068"/>
                <a:ext cx="323280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da-DK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a-DK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da-DK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da-DK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b="0" i="0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a-DK" b="0" i="1" smtClean="0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a-DK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a-DK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a-DK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a-DK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da-DK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a-DK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da-DK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a-DK" i="1">
                                  <a:solidFill>
                                    <a:srgbClr val="00CC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b="0" i="1" smtClean="0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a-DK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a-DK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a-DK" i="1">
                                      <a:solidFill>
                                        <a:srgbClr val="00CC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kstfel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648" y="5385068"/>
                <a:ext cx="3232808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6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84" y="1267707"/>
            <a:ext cx="5507182" cy="20348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coeﬃcients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42600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A </a:t>
            </a:r>
            <a:r>
              <a:rPr lang="en-US" sz="2100" dirty="0" smtClean="0">
                <a:latin typeface="+mj-lt"/>
              </a:rPr>
              <a:t>periodic </a:t>
            </a:r>
            <a:r>
              <a:rPr lang="en-US" sz="2100" dirty="0">
                <a:latin typeface="+mj-lt"/>
              </a:rPr>
              <a:t>rectangular </a:t>
            </a:r>
            <a:r>
              <a:rPr lang="en-US" sz="2100" dirty="0" smtClean="0">
                <a:latin typeface="+mj-lt"/>
              </a:rPr>
              <a:t>wave:     (only sine functions)</a:t>
            </a:r>
          </a:p>
        </p:txBody>
      </p:sp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926077" y="2116684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5" y="1544183"/>
            <a:ext cx="5022273" cy="1601932"/>
          </a:xfrm>
          <a:prstGeom prst="rect">
            <a:avLst/>
          </a:prstGeom>
        </p:spPr>
      </p:pic>
      <p:sp>
        <p:nvSpPr>
          <p:cNvPr id="11" name="Rektangel 10"/>
          <p:cNvSpPr/>
          <p:nvPr/>
        </p:nvSpPr>
        <p:spPr>
          <a:xfrm>
            <a:off x="308344" y="3667285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A </a:t>
            </a:r>
            <a:r>
              <a:rPr lang="da-DK" sz="2100" dirty="0" err="1" smtClean="0">
                <a:latin typeface="+mj-lt"/>
              </a:rPr>
              <a:t>symmetric</a:t>
            </a:r>
            <a:r>
              <a:rPr lang="da-DK" sz="2100" dirty="0" smtClean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periodic </a:t>
            </a:r>
            <a:r>
              <a:rPr lang="en-US" sz="2100" dirty="0">
                <a:latin typeface="+mj-lt"/>
              </a:rPr>
              <a:t>rectangular </a:t>
            </a:r>
            <a:r>
              <a:rPr lang="en-US" sz="2100" dirty="0" smtClean="0">
                <a:latin typeface="+mj-lt"/>
              </a:rPr>
              <a:t>wave:   (only cosine functions)</a:t>
            </a:r>
          </a:p>
        </p:txBody>
      </p:sp>
      <p:sp>
        <p:nvSpPr>
          <p:cNvPr id="14" name="Tekstboks 4"/>
          <p:cNvSpPr txBox="1">
            <a:spLocks noChangeArrowheads="1"/>
          </p:cNvSpPr>
          <p:nvPr/>
        </p:nvSpPr>
        <p:spPr bwMode="auto">
          <a:xfrm rot="16200000">
            <a:off x="10926078" y="4985998"/>
            <a:ext cx="2009589" cy="2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24" y="4310203"/>
            <a:ext cx="4623955" cy="1688523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46" y="4219296"/>
            <a:ext cx="4781692" cy="17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Uniqueness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20891"/>
            <a:ext cx="1173645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Fourier coeﬃcients of a periodic function </a:t>
            </a:r>
            <a:r>
              <a:rPr lang="en-US" sz="2100" i="1" dirty="0">
                <a:latin typeface="+mj-lt"/>
              </a:rPr>
              <a:t>f </a:t>
            </a:r>
            <a:r>
              <a:rPr lang="en-US" sz="2100" dirty="0">
                <a:latin typeface="+mj-lt"/>
              </a:rPr>
              <a:t>with period </a:t>
            </a:r>
            <a:r>
              <a:rPr lang="en-US" sz="2100" i="1" dirty="0">
                <a:latin typeface="+mj-lt"/>
              </a:rPr>
              <a:t>p</a:t>
            </a:r>
            <a:r>
              <a:rPr lang="en-US" sz="2100" dirty="0">
                <a:latin typeface="+mj-lt"/>
              </a:rPr>
              <a:t> = 2</a:t>
            </a:r>
            <a:r>
              <a:rPr lang="en-US" sz="2100" i="1" dirty="0">
                <a:latin typeface="+mj-lt"/>
              </a:rPr>
              <a:t>L</a:t>
            </a:r>
            <a:r>
              <a:rPr lang="en-US" sz="2100" dirty="0">
                <a:latin typeface="+mj-lt"/>
              </a:rPr>
              <a:t> are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unique</a:t>
            </a:r>
            <a:endParaRPr lang="en-US" sz="21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 </a:t>
            </a:r>
            <a:r>
              <a:rPr lang="en-US" sz="2100" dirty="0">
                <a:latin typeface="+mj-lt"/>
              </a:rPr>
              <a:t>i.e. </a:t>
            </a:r>
            <a:endParaRPr lang="en-US" sz="21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if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198202"/>
            <a:ext cx="5629275" cy="1809750"/>
          </a:xfrm>
          <a:prstGeom prst="rect">
            <a:avLst/>
          </a:prstGeom>
        </p:spPr>
      </p:pic>
      <p:sp>
        <p:nvSpPr>
          <p:cNvPr id="14" name="Rektangel 13"/>
          <p:cNvSpPr/>
          <p:nvPr/>
        </p:nvSpPr>
        <p:spPr>
          <a:xfrm>
            <a:off x="280570" y="4308381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then</a:t>
            </a:r>
            <a:endParaRPr lang="en-US" sz="21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/>
              <p:cNvSpPr txBox="1"/>
              <p:nvPr/>
            </p:nvSpPr>
            <p:spPr>
              <a:xfrm>
                <a:off x="3351104" y="4882762"/>
                <a:ext cx="3693319" cy="283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  … 	</a:t>
                </a:r>
                <a:endParaRPr lang="en-US" dirty="0"/>
              </a:p>
            </p:txBody>
          </p:sp>
        </mc:Choice>
        <mc:Fallback xmlns="">
          <p:sp>
            <p:nvSpPr>
              <p:cNvPr id="7" name="Tekstfel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104" y="4882762"/>
                <a:ext cx="3693319" cy="283091"/>
              </a:xfrm>
              <a:prstGeom prst="rect">
                <a:avLst/>
              </a:prstGeom>
              <a:blipFill>
                <a:blip r:embed="rId3"/>
                <a:stretch>
                  <a:fillRect l="-1650" t="-260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5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Uniqueness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20891"/>
            <a:ext cx="117364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Ex.: </a:t>
            </a:r>
            <a:r>
              <a:rPr lang="en-US" sz="2100" dirty="0" smtClean="0">
                <a:latin typeface="+mj-lt"/>
              </a:rPr>
              <a:t>Find the Fourier coeﬃcients of a periodic function </a:t>
            </a:r>
            <a:r>
              <a:rPr lang="en-US" sz="2100" i="1" dirty="0" smtClean="0">
                <a:latin typeface="+mj-lt"/>
              </a:rPr>
              <a:t>f </a:t>
            </a:r>
            <a:r>
              <a:rPr lang="en-US" sz="2100" dirty="0" smtClean="0">
                <a:latin typeface="+mj-lt"/>
              </a:rPr>
              <a:t>with period </a:t>
            </a:r>
            <a:r>
              <a:rPr lang="en-US" sz="2100" i="1" dirty="0" smtClean="0">
                <a:latin typeface="+mj-lt"/>
              </a:rPr>
              <a:t>p</a:t>
            </a:r>
            <a:r>
              <a:rPr lang="en-US" sz="2100" dirty="0" smtClean="0">
                <a:latin typeface="+mj-lt"/>
              </a:rPr>
              <a:t> = 2</a:t>
            </a:r>
            <a:r>
              <a:rPr lang="en-US" sz="2100" i="1" dirty="0" smtClean="0">
                <a:latin typeface="+mj-lt"/>
              </a:rPr>
              <a:t>L</a:t>
            </a:r>
            <a:r>
              <a:rPr lang="en-US" sz="2100" dirty="0" smtClean="0">
                <a:latin typeface="+mj-lt"/>
              </a:rPr>
              <a:t> </a:t>
            </a:r>
          </a:p>
        </p:txBody>
      </p:sp>
      <p:sp>
        <p:nvSpPr>
          <p:cNvPr id="14" name="Rektangel 13"/>
          <p:cNvSpPr/>
          <p:nvPr/>
        </p:nvSpPr>
        <p:spPr>
          <a:xfrm>
            <a:off x="6952720" y="5818939"/>
            <a:ext cx="37580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all the </a:t>
            </a:r>
            <a:r>
              <a:rPr lang="da-DK" sz="2100" dirty="0" err="1" smtClean="0">
                <a:latin typeface="+mj-lt"/>
              </a:rPr>
              <a:t>other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coefficients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are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zero</a:t>
            </a:r>
            <a:r>
              <a:rPr lang="da-DK" sz="2100" dirty="0" smtClean="0">
                <a:latin typeface="+mj-lt"/>
              </a:rPr>
              <a:t> </a:t>
            </a:r>
            <a:endParaRPr lang="en-US" sz="2100" dirty="0" smtClean="0">
              <a:latin typeface="+mj-lt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662473"/>
            <a:ext cx="4333875" cy="752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/>
              <p:cNvSpPr txBox="1"/>
              <p:nvPr/>
            </p:nvSpPr>
            <p:spPr>
              <a:xfrm>
                <a:off x="6852869" y="2786483"/>
                <a:ext cx="810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kstfel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69" y="2786483"/>
                <a:ext cx="810350" cy="307777"/>
              </a:xfrm>
              <a:prstGeom prst="rect">
                <a:avLst/>
              </a:prstGeom>
              <a:blipFill>
                <a:blip r:embed="rId3"/>
                <a:stretch>
                  <a:fillRect l="-3008" r="-601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/>
              <p:cNvSpPr txBox="1"/>
              <p:nvPr/>
            </p:nvSpPr>
            <p:spPr>
              <a:xfrm>
                <a:off x="3195536" y="1569324"/>
                <a:ext cx="5248103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solidFill>
                            <a:srgbClr val="28A02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000" b="0" i="1" smtClean="0">
                          <a:solidFill>
                            <a:srgbClr val="28A02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000" i="1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2000" b="0" i="1" smtClean="0">
                          <a:solidFill>
                            <a:srgbClr val="28A02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da-DK" sz="2000" b="0" i="1" smtClean="0">
                                  <a:solidFill>
                                    <a:srgbClr val="28A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000" i="1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a-DK" sz="2000" b="0" i="1" smtClean="0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a-DK" sz="2000" b="0" i="1" smtClean="0">
                                  <a:solidFill>
                                    <a:srgbClr val="28A028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da-DK" sz="2000" b="0" i="1" smtClean="0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a-DK" sz="2000" b="0" i="1" smtClean="0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000" b="0" i="1" smtClean="0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a-DK" sz="2000" b="0" i="1" smtClean="0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da-DK" sz="2000" b="0" i="1" smtClean="0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da-DK" sz="2000" b="0" i="1" smtClean="0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da-DK" sz="2000" b="0" i="1" smtClean="0">
                                  <a:solidFill>
                                    <a:srgbClr val="28A02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000" b="0" i="1" smtClean="0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a-DK" sz="2000" b="0" i="1" smtClean="0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a-DK" sz="2000" b="0" i="1" smtClean="0">
                                  <a:solidFill>
                                    <a:srgbClr val="28A028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da-DK" sz="2000" b="0" i="1" smtClean="0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a-DK" sz="2000" i="1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000" i="1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a-DK" sz="2000" i="1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da-DK" sz="2000" i="1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da-DK" sz="2000" i="1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28A028"/>
                  </a:solidFill>
                </a:endParaRPr>
              </a:p>
            </p:txBody>
          </p:sp>
        </mc:Choice>
        <mc:Fallback xmlns="">
          <p:sp>
            <p:nvSpPr>
              <p:cNvPr id="11" name="Tekstfel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536" y="1569324"/>
                <a:ext cx="5248103" cy="83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/>
              <p:cNvSpPr txBox="1"/>
              <p:nvPr/>
            </p:nvSpPr>
            <p:spPr>
              <a:xfrm>
                <a:off x="7888705" y="2789870"/>
                <a:ext cx="6895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kstfel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705" y="2789870"/>
                <a:ext cx="689548" cy="307777"/>
              </a:xfrm>
              <a:prstGeom prst="rect">
                <a:avLst/>
              </a:prstGeom>
              <a:blipFill>
                <a:blip r:embed="rId5"/>
                <a:stretch>
                  <a:fillRect l="-7080" r="-796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/>
              <p:cNvSpPr txBox="1"/>
              <p:nvPr/>
            </p:nvSpPr>
            <p:spPr>
              <a:xfrm>
                <a:off x="8671730" y="2788519"/>
                <a:ext cx="9133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kstfel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730" y="2788519"/>
                <a:ext cx="913392" cy="307777"/>
              </a:xfrm>
              <a:prstGeom prst="rect">
                <a:avLst/>
              </a:prstGeom>
              <a:blipFill>
                <a:blip r:embed="rId6"/>
                <a:stretch>
                  <a:fillRect l="-3356" r="-536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felt 16"/>
              <p:cNvSpPr txBox="1"/>
              <p:nvPr/>
            </p:nvSpPr>
            <p:spPr>
              <a:xfrm>
                <a:off x="9864055" y="2786482"/>
                <a:ext cx="7973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kstfel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55" y="2786482"/>
                <a:ext cx="797398" cy="307777"/>
              </a:xfrm>
              <a:prstGeom prst="rect">
                <a:avLst/>
              </a:prstGeom>
              <a:blipFill>
                <a:blip r:embed="rId7"/>
                <a:stretch>
                  <a:fillRect l="-6870" r="-610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Billed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5" y="4096232"/>
            <a:ext cx="3562350" cy="628650"/>
          </a:xfrm>
          <a:prstGeom prst="rect">
            <a:avLst/>
          </a:prstGeom>
        </p:spPr>
      </p:pic>
      <p:sp>
        <p:nvSpPr>
          <p:cNvPr id="19" name="Ellipse 18">
            <a:hlinkClick r:id="rId9" action="ppaction://hlinksldjump"/>
          </p:cNvPr>
          <p:cNvSpPr/>
          <p:nvPr/>
        </p:nvSpPr>
        <p:spPr>
          <a:xfrm>
            <a:off x="2023353" y="4011222"/>
            <a:ext cx="194553" cy="17001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/>
              <p:cNvSpPr txBox="1"/>
              <p:nvPr/>
            </p:nvSpPr>
            <p:spPr>
              <a:xfrm>
                <a:off x="6871913" y="4878621"/>
                <a:ext cx="810350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kstfel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913" y="4878621"/>
                <a:ext cx="810350" cy="576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felt 20"/>
              <p:cNvSpPr txBox="1"/>
              <p:nvPr/>
            </p:nvSpPr>
            <p:spPr>
              <a:xfrm>
                <a:off x="7907749" y="5016213"/>
                <a:ext cx="7046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kstfel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749" y="5016213"/>
                <a:ext cx="704680" cy="307777"/>
              </a:xfrm>
              <a:prstGeom prst="rect">
                <a:avLst/>
              </a:prstGeom>
              <a:blipFill>
                <a:blip r:embed="rId11"/>
                <a:stretch>
                  <a:fillRect l="-6897" r="-344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felt 21"/>
              <p:cNvSpPr txBox="1"/>
              <p:nvPr/>
            </p:nvSpPr>
            <p:spPr>
              <a:xfrm>
                <a:off x="8697450" y="4847357"/>
                <a:ext cx="104547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kstfel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50" y="4847357"/>
                <a:ext cx="1045479" cy="5761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ktangel 24"/>
          <p:cNvSpPr/>
          <p:nvPr/>
        </p:nvSpPr>
        <p:spPr>
          <a:xfrm>
            <a:off x="421532" y="4964174"/>
            <a:ext cx="25714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100" b="0" dirty="0" smtClean="0">
                <a:latin typeface="+mj-lt"/>
              </a:rPr>
              <a:t>Look at the argument:</a:t>
            </a:r>
            <a:endParaRPr lang="en-US" dirty="0"/>
          </a:p>
        </p:txBody>
      </p:sp>
      <p:sp>
        <p:nvSpPr>
          <p:cNvPr id="26" name="Rektangel 25"/>
          <p:cNvSpPr/>
          <p:nvPr/>
        </p:nvSpPr>
        <p:spPr>
          <a:xfrm>
            <a:off x="6927998" y="3259597"/>
            <a:ext cx="37580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all the </a:t>
            </a:r>
            <a:r>
              <a:rPr lang="da-DK" sz="2100" dirty="0" err="1" smtClean="0">
                <a:latin typeface="+mj-lt"/>
              </a:rPr>
              <a:t>other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coefficients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are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zero</a:t>
            </a:r>
            <a:r>
              <a:rPr lang="da-DK" sz="2100" dirty="0" smtClean="0">
                <a:latin typeface="+mj-lt"/>
              </a:rPr>
              <a:t> </a:t>
            </a:r>
            <a:endParaRPr lang="en-US" sz="21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ktangel 26"/>
              <p:cNvSpPr/>
              <p:nvPr/>
            </p:nvSpPr>
            <p:spPr>
              <a:xfrm>
                <a:off x="3195536" y="4906703"/>
                <a:ext cx="120167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a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ktange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536" y="4906703"/>
                <a:ext cx="1201676" cy="6127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/>
              <p:cNvSpPr txBox="1"/>
              <p:nvPr/>
            </p:nvSpPr>
            <p:spPr>
              <a:xfrm>
                <a:off x="500357" y="5603154"/>
                <a:ext cx="360432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da-DK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da-DK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kstfel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57" y="5603154"/>
                <a:ext cx="3604320" cy="6915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4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/>
      <p:bldP spid="21" grpId="0"/>
      <p:bldP spid="22" grpId="0"/>
      <p:bldP spid="25" grpId="0"/>
      <p:bldP spid="27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Uniqueness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20891"/>
            <a:ext cx="117364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 </a:t>
            </a:r>
            <a:r>
              <a:rPr lang="en-US" sz="2100" b="1" dirty="0">
                <a:latin typeface="+mj-lt"/>
              </a:rPr>
              <a:t>c</a:t>
            </a:r>
            <a:r>
              <a:rPr lang="en-US" sz="2100" b="1" dirty="0" smtClean="0">
                <a:latin typeface="+mj-lt"/>
              </a:rPr>
              <a:t>ont.: </a:t>
            </a:r>
            <a:r>
              <a:rPr lang="en-US" sz="2100" dirty="0" smtClean="0">
                <a:latin typeface="+mj-lt"/>
              </a:rPr>
              <a:t>Find the Fourier coeﬃcients of a periodic function </a:t>
            </a:r>
            <a:r>
              <a:rPr lang="en-US" sz="2100" i="1" dirty="0" smtClean="0">
                <a:latin typeface="+mj-lt"/>
              </a:rPr>
              <a:t>f </a:t>
            </a:r>
            <a:r>
              <a:rPr lang="en-US" sz="2100" dirty="0" smtClean="0">
                <a:latin typeface="+mj-lt"/>
              </a:rPr>
              <a:t>with period </a:t>
            </a:r>
            <a:r>
              <a:rPr lang="en-US" sz="2100" i="1" dirty="0" smtClean="0">
                <a:latin typeface="+mj-lt"/>
              </a:rPr>
              <a:t>p</a:t>
            </a:r>
            <a:r>
              <a:rPr lang="en-US" sz="2100" dirty="0" smtClean="0">
                <a:latin typeface="+mj-lt"/>
              </a:rPr>
              <a:t> = 2</a:t>
            </a:r>
            <a:r>
              <a:rPr lang="en-US" sz="2100" i="1" dirty="0" smtClean="0">
                <a:latin typeface="+mj-lt"/>
              </a:rPr>
              <a:t>L</a:t>
            </a:r>
            <a:r>
              <a:rPr lang="en-US" sz="2100" dirty="0" smtClean="0"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/>
              <p:cNvSpPr txBox="1"/>
              <p:nvPr/>
            </p:nvSpPr>
            <p:spPr>
              <a:xfrm>
                <a:off x="1642497" y="3632703"/>
                <a:ext cx="810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kstfel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97" y="3632703"/>
                <a:ext cx="810350" cy="307777"/>
              </a:xfrm>
              <a:prstGeom prst="rect">
                <a:avLst/>
              </a:prstGeom>
              <a:blipFill>
                <a:blip r:embed="rId2"/>
                <a:stretch>
                  <a:fillRect l="-3008" r="-60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felt 10"/>
              <p:cNvSpPr txBox="1"/>
              <p:nvPr/>
            </p:nvSpPr>
            <p:spPr>
              <a:xfrm>
                <a:off x="93397" y="2663028"/>
                <a:ext cx="11621002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a-D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da-D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da-D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a-D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da-D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a-D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da-D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a-D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da-D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1+</m:t>
                      </m:r>
                      <m:r>
                        <a:rPr lang="da-D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da-D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a-D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a-D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da-D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a-D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da-D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= 1+</m:t>
                      </m:r>
                      <m:r>
                        <a:rPr lang="da-DK" sz="20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a-DK" sz="2000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28A028"/>
                  </a:solidFill>
                </a:endParaRPr>
              </a:p>
            </p:txBody>
          </p:sp>
        </mc:Choice>
        <mc:Fallback>
          <p:sp>
            <p:nvSpPr>
              <p:cNvPr id="11" name="Tekstfel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7" y="2663028"/>
                <a:ext cx="11621002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felt 16"/>
              <p:cNvSpPr txBox="1"/>
              <p:nvPr/>
            </p:nvSpPr>
            <p:spPr>
              <a:xfrm>
                <a:off x="4175213" y="3646563"/>
                <a:ext cx="7973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kstfel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213" y="3646563"/>
                <a:ext cx="797398" cy="307777"/>
              </a:xfrm>
              <a:prstGeom prst="rect">
                <a:avLst/>
              </a:prstGeom>
              <a:blipFill>
                <a:blip r:embed="rId4"/>
                <a:stretch>
                  <a:fillRect l="-6870" r="-5344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/>
              <p:cNvSpPr txBox="1"/>
              <p:nvPr/>
            </p:nvSpPr>
            <p:spPr>
              <a:xfrm>
                <a:off x="2908855" y="3648129"/>
                <a:ext cx="810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kstfel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855" y="3648129"/>
                <a:ext cx="810350" cy="307777"/>
              </a:xfrm>
              <a:prstGeom prst="rect">
                <a:avLst/>
              </a:prstGeom>
              <a:blipFill>
                <a:blip r:embed="rId5"/>
                <a:stretch>
                  <a:fillRect l="-3008" r="-601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felt 20"/>
              <p:cNvSpPr txBox="1"/>
              <p:nvPr/>
            </p:nvSpPr>
            <p:spPr>
              <a:xfrm>
                <a:off x="280570" y="3651238"/>
                <a:ext cx="8322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kstfel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3651238"/>
                <a:ext cx="832216" cy="307777"/>
              </a:xfrm>
              <a:prstGeom prst="rect">
                <a:avLst/>
              </a:prstGeom>
              <a:blipFill>
                <a:blip r:embed="rId6"/>
                <a:stretch>
                  <a:fillRect l="-5839" r="-583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ktangel 25"/>
          <p:cNvSpPr/>
          <p:nvPr/>
        </p:nvSpPr>
        <p:spPr>
          <a:xfrm>
            <a:off x="5940022" y="3562818"/>
            <a:ext cx="37580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all the </a:t>
            </a:r>
            <a:r>
              <a:rPr lang="da-DK" sz="2100" dirty="0" err="1" smtClean="0">
                <a:latin typeface="+mj-lt"/>
              </a:rPr>
              <a:t>other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coefficients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are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zero</a:t>
            </a:r>
            <a:r>
              <a:rPr lang="da-DK" sz="2100" dirty="0" smtClean="0">
                <a:latin typeface="+mj-lt"/>
              </a:rPr>
              <a:t> </a:t>
            </a:r>
            <a:endParaRPr lang="en-US" sz="21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felt 27"/>
              <p:cNvSpPr txBox="1"/>
              <p:nvPr/>
            </p:nvSpPr>
            <p:spPr>
              <a:xfrm>
                <a:off x="3347936" y="1721724"/>
                <a:ext cx="5248103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solidFill>
                            <a:srgbClr val="28A02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000" b="0" i="1" smtClean="0">
                          <a:solidFill>
                            <a:srgbClr val="28A02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000" i="1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2000" b="0" i="1" smtClean="0">
                          <a:solidFill>
                            <a:srgbClr val="28A02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2000" b="0" i="1" smtClean="0">
                              <a:solidFill>
                                <a:srgbClr val="28A0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da-DK" sz="2000" b="0" i="1" smtClean="0">
                                  <a:solidFill>
                                    <a:srgbClr val="28A0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000" i="1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a-DK" sz="2000" b="0" i="1" smtClean="0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a-DK" sz="2000" b="0" i="1" smtClean="0">
                                  <a:solidFill>
                                    <a:srgbClr val="28A028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da-DK" sz="2000" b="0" i="1" smtClean="0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a-DK" sz="2000" b="0" i="1" smtClean="0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000" b="0" i="1" smtClean="0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a-DK" sz="2000" b="0" i="1" smtClean="0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da-DK" sz="2000" b="0" i="1" smtClean="0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da-DK" sz="2000" b="0" i="1" smtClean="0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da-DK" sz="2000" b="0" i="1" smtClean="0">
                                  <a:solidFill>
                                    <a:srgbClr val="28A02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000" b="0" i="1" smtClean="0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a-DK" sz="2000" b="0" i="1" smtClean="0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a-DK" sz="2000" b="0" i="1" smtClean="0">
                                  <a:solidFill>
                                    <a:srgbClr val="28A028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da-DK" sz="2000" b="0" i="1" smtClean="0">
                                      <a:solidFill>
                                        <a:srgbClr val="28A02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a-DK" sz="2000" i="1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000" i="1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a-DK" sz="2000" i="1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da-DK" sz="2000" i="1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da-DK" sz="2000" i="1">
                                          <a:solidFill>
                                            <a:srgbClr val="28A02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28A028"/>
                  </a:solidFill>
                </a:endParaRPr>
              </a:p>
            </p:txBody>
          </p:sp>
        </mc:Choice>
        <mc:Fallback xmlns="">
          <p:sp>
            <p:nvSpPr>
              <p:cNvPr id="28" name="Tekstfel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36" y="1721724"/>
                <a:ext cx="5248103" cy="839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felt 28"/>
              <p:cNvSpPr txBox="1"/>
              <p:nvPr/>
            </p:nvSpPr>
            <p:spPr>
              <a:xfrm>
                <a:off x="212842" y="5060363"/>
                <a:ext cx="3669659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a-D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da-D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da-D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a-D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da-D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20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28A028"/>
                  </a:solidFill>
                </a:endParaRPr>
              </a:p>
            </p:txBody>
          </p:sp>
        </mc:Choice>
        <mc:Fallback xmlns="">
          <p:sp>
            <p:nvSpPr>
              <p:cNvPr id="29" name="Tekstfel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2" y="5060363"/>
                <a:ext cx="3669659" cy="6915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ktangel 29"/>
          <p:cNvSpPr/>
          <p:nvPr/>
        </p:nvSpPr>
        <p:spPr>
          <a:xfrm>
            <a:off x="5971987" y="5147216"/>
            <a:ext cx="3758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>
                <a:latin typeface="+mj-lt"/>
              </a:rPr>
              <a:t>i</a:t>
            </a:r>
            <a:r>
              <a:rPr lang="da-DK" sz="2100" dirty="0" smtClean="0">
                <a:latin typeface="+mj-lt"/>
              </a:rPr>
              <a:t>s not a </a:t>
            </a:r>
            <a:r>
              <a:rPr lang="da-DK" sz="2100" dirty="0" err="1" smtClean="0">
                <a:latin typeface="+mj-lt"/>
              </a:rPr>
              <a:t>periodic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compared</a:t>
            </a:r>
            <a:r>
              <a:rPr lang="da-DK" sz="2100" dirty="0" smtClean="0">
                <a:latin typeface="+mj-lt"/>
              </a:rPr>
              <a:t> to  </a:t>
            </a:r>
            <a:r>
              <a:rPr lang="da-DK" sz="3200" dirty="0" smtClean="0">
                <a:solidFill>
                  <a:srgbClr val="28A028"/>
                </a:solidFill>
                <a:latin typeface="+mj-lt"/>
              </a:rPr>
              <a:t>*</a:t>
            </a:r>
            <a:endParaRPr lang="en-US" sz="3200" dirty="0" smtClean="0">
              <a:solidFill>
                <a:srgbClr val="28A028"/>
              </a:solidFill>
              <a:latin typeface="+mj-lt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318369" y="1918421"/>
            <a:ext cx="394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00" dirty="0"/>
              <a:t> </a:t>
            </a:r>
            <a:r>
              <a:rPr lang="da-DK" sz="3200" dirty="0">
                <a:solidFill>
                  <a:srgbClr val="28A028"/>
                </a:solidFill>
              </a:rPr>
              <a:t>*</a:t>
            </a:r>
            <a:endParaRPr lang="en-US" sz="3200" dirty="0">
              <a:solidFill>
                <a:srgbClr val="28A0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Even and </a:t>
            </a:r>
            <a:r>
              <a:rPr lang="da-DK" sz="3200" dirty="0" err="1"/>
              <a:t>odd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1" y="920891"/>
            <a:ext cx="65616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Even </a:t>
            </a:r>
            <a:r>
              <a:rPr lang="en-US" sz="2100" dirty="0">
                <a:latin typeface="+mj-lt"/>
              </a:rPr>
              <a:t>function: A function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is called an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even</a:t>
            </a:r>
            <a:r>
              <a:rPr lang="en-US" sz="2100" dirty="0">
                <a:latin typeface="+mj-lt"/>
              </a:rPr>
              <a:t> function if</a:t>
            </a:r>
            <a:endParaRPr lang="en-US" sz="2100" dirty="0" smtClean="0">
              <a:latin typeface="+mj-lt"/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422525" y="4296598"/>
            <a:ext cx="39602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Other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examples</a:t>
            </a:r>
            <a:r>
              <a:rPr lang="da-DK" sz="2100" dirty="0" smtClean="0">
                <a:latin typeface="+mj-lt"/>
              </a:rPr>
              <a:t> of </a:t>
            </a:r>
            <a:r>
              <a:rPr lang="da-DK" sz="2100" dirty="0" err="1" smtClean="0">
                <a:latin typeface="+mj-lt"/>
              </a:rPr>
              <a:t>even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functions</a:t>
            </a:r>
            <a:r>
              <a:rPr lang="da-DK" sz="2100" dirty="0" smtClean="0">
                <a:latin typeface="+mj-lt"/>
              </a:rPr>
              <a:t>:</a:t>
            </a:r>
            <a:endParaRPr lang="en-US" sz="3200" dirty="0" smtClean="0">
              <a:solidFill>
                <a:srgbClr val="28A028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/>
              <p:cNvSpPr txBox="1"/>
              <p:nvPr/>
            </p:nvSpPr>
            <p:spPr>
              <a:xfrm>
                <a:off x="7099738" y="966904"/>
                <a:ext cx="24024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3333FF"/>
                    </a:solidFill>
                    <a:latin typeface="+mj-lt"/>
                  </a:rPr>
                  <a:t>for all </a:t>
                </a:r>
                <a:r>
                  <a:rPr lang="en-US" sz="2000" i="1" dirty="0" smtClean="0">
                    <a:solidFill>
                      <a:srgbClr val="3333FF"/>
                    </a:solidFill>
                    <a:latin typeface="+mj-lt"/>
                  </a:rPr>
                  <a:t>x</a:t>
                </a:r>
                <a:endParaRPr lang="en-US" sz="2000" i="1" dirty="0">
                  <a:solidFill>
                    <a:srgbClr val="3333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kstfel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738" y="966904"/>
                <a:ext cx="2402453" cy="307777"/>
              </a:xfrm>
              <a:prstGeom prst="rect">
                <a:avLst/>
              </a:prstGeom>
              <a:blipFill>
                <a:blip r:embed="rId2"/>
                <a:stretch>
                  <a:fillRect l="-5076" t="-26000" r="-55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53" y="1905962"/>
            <a:ext cx="3600011" cy="1884911"/>
          </a:xfrm>
          <a:prstGeom prst="rect">
            <a:avLst/>
          </a:prstGeom>
        </p:spPr>
      </p:pic>
      <p:sp>
        <p:nvSpPr>
          <p:cNvPr id="22" name="Tekstboks 4"/>
          <p:cNvSpPr txBox="1">
            <a:spLocks noChangeArrowheads="1"/>
          </p:cNvSpPr>
          <p:nvPr/>
        </p:nvSpPr>
        <p:spPr bwMode="auto">
          <a:xfrm rot="16200000">
            <a:off x="10912300" y="2501070"/>
            <a:ext cx="2009589" cy="2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24" y="5029398"/>
            <a:ext cx="4181475" cy="1009650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41" y="2319178"/>
            <a:ext cx="3704273" cy="1468935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786" y="1791574"/>
            <a:ext cx="2803305" cy="1913017"/>
          </a:xfrm>
          <a:prstGeom prst="rect">
            <a:avLst/>
          </a:prstGeom>
        </p:spPr>
      </p:pic>
      <p:sp>
        <p:nvSpPr>
          <p:cNvPr id="25" name="Ellipse 24">
            <a:hlinkClick r:id="rId7" action="ppaction://hlinksldjump"/>
          </p:cNvPr>
          <p:cNvSpPr/>
          <p:nvPr/>
        </p:nvSpPr>
        <p:spPr>
          <a:xfrm>
            <a:off x="11577220" y="6220975"/>
            <a:ext cx="194553" cy="2489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/>
              <p:cNvSpPr txBox="1"/>
              <p:nvPr/>
            </p:nvSpPr>
            <p:spPr>
              <a:xfrm>
                <a:off x="8771786" y="4199990"/>
                <a:ext cx="3041025" cy="726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nary>
                            <m:nary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Tekstfel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786" y="4199990"/>
                <a:ext cx="3041025" cy="7268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7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Even and </a:t>
            </a:r>
            <a:r>
              <a:rPr lang="da-DK" sz="3200" dirty="0" err="1"/>
              <a:t>odd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1" y="920891"/>
            <a:ext cx="65616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Odd </a:t>
            </a:r>
            <a:r>
              <a:rPr lang="en-US" sz="2100" dirty="0">
                <a:latin typeface="+mj-lt"/>
              </a:rPr>
              <a:t>function: A function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is called an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odd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>
                <a:latin typeface="+mj-lt"/>
              </a:rPr>
              <a:t>function if</a:t>
            </a:r>
            <a:endParaRPr lang="en-US" sz="2100" dirty="0" smtClean="0">
              <a:latin typeface="+mj-lt"/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700108" y="4259805"/>
            <a:ext cx="39602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Other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examples</a:t>
            </a:r>
            <a:r>
              <a:rPr lang="da-DK" sz="2100" dirty="0" smtClean="0">
                <a:latin typeface="+mj-lt"/>
              </a:rPr>
              <a:t> of </a:t>
            </a:r>
            <a:r>
              <a:rPr lang="da-DK" sz="2100" dirty="0" err="1" smtClean="0">
                <a:latin typeface="+mj-lt"/>
              </a:rPr>
              <a:t>odd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functions</a:t>
            </a:r>
            <a:r>
              <a:rPr lang="da-DK" sz="2100" dirty="0" smtClean="0">
                <a:latin typeface="+mj-lt"/>
              </a:rPr>
              <a:t>:</a:t>
            </a:r>
            <a:endParaRPr lang="en-US" sz="3200" dirty="0" smtClean="0">
              <a:solidFill>
                <a:srgbClr val="28A028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/>
              <p:cNvSpPr txBox="1"/>
              <p:nvPr/>
            </p:nvSpPr>
            <p:spPr>
              <a:xfrm>
                <a:off x="7099738" y="998434"/>
                <a:ext cx="25948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3333FF"/>
                    </a:solidFill>
                    <a:latin typeface="+mj-lt"/>
                  </a:rPr>
                  <a:t>for all </a:t>
                </a:r>
                <a:r>
                  <a:rPr lang="en-US" sz="2000" i="1" dirty="0" smtClean="0">
                    <a:solidFill>
                      <a:srgbClr val="3333FF"/>
                    </a:solidFill>
                    <a:latin typeface="+mj-lt"/>
                  </a:rPr>
                  <a:t>x</a:t>
                </a:r>
                <a:endParaRPr lang="en-US" sz="2000" i="1" dirty="0">
                  <a:solidFill>
                    <a:srgbClr val="3333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kstfel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738" y="998434"/>
                <a:ext cx="2594813" cy="307777"/>
              </a:xfrm>
              <a:prstGeom prst="rect">
                <a:avLst/>
              </a:prstGeom>
              <a:blipFill>
                <a:blip r:embed="rId2"/>
                <a:stretch>
                  <a:fillRect l="-4706" t="-26000" r="-517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kstboks 4"/>
          <p:cNvSpPr txBox="1">
            <a:spLocks noChangeArrowheads="1"/>
          </p:cNvSpPr>
          <p:nvPr/>
        </p:nvSpPr>
        <p:spPr bwMode="auto">
          <a:xfrm rot="16200000">
            <a:off x="10912299" y="2501070"/>
            <a:ext cx="2009589" cy="2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12" y="1838383"/>
            <a:ext cx="3562350" cy="2219325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6" y="4848667"/>
            <a:ext cx="4067175" cy="1266825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903159"/>
            <a:ext cx="2514600" cy="2476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/>
              <p:cNvSpPr txBox="1"/>
              <p:nvPr/>
            </p:nvSpPr>
            <p:spPr>
              <a:xfrm>
                <a:off x="9173602" y="4614200"/>
                <a:ext cx="1785361" cy="724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Tekstfel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602" y="4614200"/>
                <a:ext cx="1785361" cy="7248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Billed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441" y="2285400"/>
            <a:ext cx="4286250" cy="1783773"/>
          </a:xfrm>
          <a:prstGeom prst="rect">
            <a:avLst/>
          </a:prstGeom>
        </p:spPr>
      </p:pic>
      <p:sp>
        <p:nvSpPr>
          <p:cNvPr id="20" name="Ellipse 19">
            <a:hlinkClick r:id="rId8" action="ppaction://hlinksldjump"/>
          </p:cNvPr>
          <p:cNvSpPr/>
          <p:nvPr/>
        </p:nvSpPr>
        <p:spPr>
          <a:xfrm>
            <a:off x="11577220" y="6220975"/>
            <a:ext cx="194553" cy="2489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Rules</a:t>
            </a:r>
            <a:r>
              <a:rPr lang="da-DK" sz="3200" dirty="0" smtClean="0"/>
              <a:t> for </a:t>
            </a:r>
            <a:r>
              <a:rPr lang="da-DK" sz="3200" dirty="0" err="1" smtClean="0"/>
              <a:t>even</a:t>
            </a:r>
            <a:r>
              <a:rPr lang="da-DK" sz="3200" dirty="0" smtClean="0"/>
              <a:t> </a:t>
            </a:r>
            <a:r>
              <a:rPr lang="da-DK" sz="3200" dirty="0"/>
              <a:t>and </a:t>
            </a:r>
            <a:r>
              <a:rPr lang="da-DK" sz="3200" dirty="0" err="1"/>
              <a:t>odd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20891"/>
            <a:ext cx="885291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Let </a:t>
            </a:r>
            <a:r>
              <a:rPr lang="en-US" sz="2100" i="1" dirty="0" smtClean="0">
                <a:latin typeface="+mj-lt"/>
              </a:rPr>
              <a:t>E</a:t>
            </a:r>
            <a:r>
              <a:rPr lang="en-US" sz="2100" dirty="0" smtClean="0">
                <a:latin typeface="+mj-lt"/>
              </a:rPr>
              <a:t>(</a:t>
            </a:r>
            <a:r>
              <a:rPr lang="en-US" sz="2100" i="1" dirty="0" smtClean="0">
                <a:latin typeface="+mj-lt"/>
              </a:rPr>
              <a:t>x</a:t>
            </a:r>
            <a:r>
              <a:rPr lang="en-US" sz="2100" dirty="0" smtClean="0">
                <a:latin typeface="+mj-lt"/>
              </a:rPr>
              <a:t>) be an even function and </a:t>
            </a:r>
            <a:r>
              <a:rPr lang="en-US" sz="2100" i="1" dirty="0" smtClean="0">
                <a:latin typeface="+mj-lt"/>
              </a:rPr>
              <a:t>O</a:t>
            </a:r>
            <a:r>
              <a:rPr lang="en-US" sz="2100" dirty="0" smtClean="0">
                <a:latin typeface="+mj-lt"/>
              </a:rPr>
              <a:t>(</a:t>
            </a:r>
            <a:r>
              <a:rPr lang="en-US" sz="2100" i="1" dirty="0" smtClean="0">
                <a:latin typeface="+mj-lt"/>
              </a:rPr>
              <a:t>x</a:t>
            </a:r>
            <a:r>
              <a:rPr lang="en-US" sz="2100" dirty="0" smtClean="0">
                <a:latin typeface="+mj-lt"/>
              </a:rPr>
              <a:t>) be an odd function then:</a:t>
            </a:r>
          </a:p>
        </p:txBody>
      </p:sp>
      <p:sp>
        <p:nvSpPr>
          <p:cNvPr id="30" name="Rektangel 29"/>
          <p:cNvSpPr/>
          <p:nvPr/>
        </p:nvSpPr>
        <p:spPr>
          <a:xfrm>
            <a:off x="280570" y="3735002"/>
            <a:ext cx="39602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Proof</a:t>
            </a:r>
            <a:r>
              <a:rPr lang="da-DK" sz="2100" dirty="0" smtClean="0">
                <a:latin typeface="+mj-lt"/>
              </a:rPr>
              <a:t>:</a:t>
            </a:r>
            <a:endParaRPr lang="en-US" sz="3200" dirty="0" smtClean="0">
              <a:solidFill>
                <a:srgbClr val="28A028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/>
              <p:cNvSpPr txBox="1"/>
              <p:nvPr/>
            </p:nvSpPr>
            <p:spPr>
              <a:xfrm>
                <a:off x="4323398" y="1786631"/>
                <a:ext cx="2504147" cy="126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even</m:t>
                      </m:r>
                    </m:oMath>
                  </m:oMathPara>
                </a14:m>
                <a:endParaRPr lang="da-DK" sz="2200" b="0" dirty="0" smtClean="0">
                  <a:ea typeface="Cambria Math" panose="02040503050406030204" pitchFamily="18" charset="0"/>
                </a:endParaRPr>
              </a:p>
              <a:p>
                <a:endParaRPr lang="da-DK" sz="8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even</m:t>
                      </m:r>
                    </m:oMath>
                  </m:oMathPara>
                </a14:m>
                <a:endParaRPr lang="da-DK" sz="2200" b="0" dirty="0" smtClean="0">
                  <a:ea typeface="Cambria Math" panose="02040503050406030204" pitchFamily="18" charset="0"/>
                </a:endParaRPr>
              </a:p>
              <a:p>
                <a:endParaRPr lang="da-DK" sz="8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odd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kstfel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398" y="1786631"/>
                <a:ext cx="2504147" cy="1261884"/>
              </a:xfrm>
              <a:prstGeom prst="rect">
                <a:avLst/>
              </a:prstGeom>
              <a:blipFill>
                <a:blip r:embed="rId2"/>
                <a:stretch>
                  <a:fillRect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felt 17"/>
              <p:cNvSpPr txBox="1"/>
              <p:nvPr/>
            </p:nvSpPr>
            <p:spPr>
              <a:xfrm>
                <a:off x="2561956" y="4194601"/>
                <a:ext cx="6186245" cy="1508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a-DK" sz="2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a-DK" sz="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a-DK" sz="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da-D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a-DK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a-DK" sz="2200" dirty="0" smtClean="0">
                  <a:ea typeface="Cambria Math" panose="02040503050406030204" pitchFamily="18" charset="0"/>
                </a:endParaRPr>
              </a:p>
              <a:p>
                <a:endParaRPr lang="da-DK" sz="800" dirty="0" smtClean="0">
                  <a:ea typeface="Cambria Math" panose="02040503050406030204" pitchFamily="18" charset="0"/>
                </a:endParaRPr>
              </a:p>
              <a:p>
                <a:endParaRPr lang="da-DK" sz="80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∙(−</m:t>
                      </m:r>
                      <m:r>
                        <a:rPr lang="da-D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a-DK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kstfel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56" y="4194601"/>
                <a:ext cx="6186245" cy="1508105"/>
              </a:xfrm>
              <a:prstGeom prst="rect">
                <a:avLst/>
              </a:prstGeom>
              <a:blipFill>
                <a:blip r:embed="rId3"/>
                <a:stretch>
                  <a:fillRect l="-1576" b="-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7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Fourier</a:t>
            </a:r>
            <a:r>
              <a:rPr lang="da-DK" sz="3200" dirty="0"/>
              <a:t> </a:t>
            </a:r>
            <a:r>
              <a:rPr lang="da-DK" sz="3200" dirty="0" err="1"/>
              <a:t>Theory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74977" y="1273042"/>
            <a:ext cx="118420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Fourier</a:t>
            </a:r>
            <a:r>
              <a:rPr lang="da-DK" sz="2100" dirty="0" smtClean="0">
                <a:latin typeface="+mj-lt"/>
              </a:rPr>
              <a:t> series </a:t>
            </a:r>
            <a:r>
              <a:rPr lang="da-DK" sz="2100" dirty="0" err="1" smtClean="0">
                <a:latin typeface="+mj-lt"/>
              </a:rPr>
              <a:t>are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infinite</a:t>
            </a:r>
            <a:r>
              <a:rPr lang="da-DK" sz="2100" dirty="0" smtClean="0">
                <a:latin typeface="+mj-lt"/>
              </a:rPr>
              <a:t> series </a:t>
            </a:r>
            <a:r>
              <a:rPr lang="da-DK" sz="2100" dirty="0" err="1" smtClean="0">
                <a:latin typeface="+mj-lt"/>
              </a:rPr>
              <a:t>designed</a:t>
            </a:r>
            <a:r>
              <a:rPr lang="da-DK" sz="2100" dirty="0" smtClean="0">
                <a:latin typeface="+mj-lt"/>
              </a:rPr>
              <a:t> to </a:t>
            </a:r>
            <a:r>
              <a:rPr lang="da-DK" sz="2100" dirty="0" err="1" smtClean="0">
                <a:latin typeface="+mj-lt"/>
              </a:rPr>
              <a:t>represent</a:t>
            </a:r>
            <a:r>
              <a:rPr lang="da-DK" sz="2100" dirty="0" smtClean="0">
                <a:latin typeface="+mj-lt"/>
              </a:rPr>
              <a:t> general </a:t>
            </a:r>
            <a:r>
              <a:rPr lang="da-DK" sz="2100" dirty="0" err="1" smtClean="0">
                <a:latin typeface="+mj-lt"/>
              </a:rPr>
              <a:t>periodic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functions</a:t>
            </a:r>
            <a:r>
              <a:rPr lang="da-DK" sz="2100" dirty="0" smtClean="0">
                <a:latin typeface="+mj-lt"/>
              </a:rPr>
              <a:t> in terms of </a:t>
            </a:r>
            <a:r>
              <a:rPr lang="da-DK" sz="2100" dirty="0" err="1" smtClean="0">
                <a:latin typeface="+mj-lt"/>
              </a:rPr>
              <a:t>cosines</a:t>
            </a:r>
            <a:r>
              <a:rPr lang="da-DK" sz="2100" dirty="0" smtClean="0">
                <a:latin typeface="+mj-lt"/>
              </a:rPr>
              <a:t> and </a:t>
            </a:r>
            <a:r>
              <a:rPr lang="da-DK" sz="2100" dirty="0" err="1" smtClean="0">
                <a:latin typeface="+mj-lt"/>
              </a:rPr>
              <a:t>sines</a:t>
            </a:r>
            <a:endParaRPr lang="da-DK" sz="2100" dirty="0" smtClean="0">
              <a:latin typeface="+mj-lt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174977" y="3558876"/>
            <a:ext cx="5517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+mj-lt"/>
              </a:rPr>
              <a:t>Ex.</a:t>
            </a:r>
            <a:endParaRPr lang="en-US" sz="2100" dirty="0">
              <a:latin typeface="+mj-lt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74977" y="2415959"/>
            <a:ext cx="118420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latin typeface="+mj-lt"/>
              </a:rPr>
              <a:t>Periodic function</a:t>
            </a:r>
            <a:r>
              <a:rPr lang="en-US" sz="2100" dirty="0">
                <a:latin typeface="+mj-lt"/>
              </a:rPr>
              <a:t>: </a:t>
            </a:r>
            <a:endParaRPr lang="en-US" sz="21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A </a:t>
            </a:r>
            <a:r>
              <a:rPr lang="en-US" sz="2100" dirty="0">
                <a:latin typeface="+mj-lt"/>
              </a:rPr>
              <a:t>function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is called periodic with period </a:t>
            </a:r>
            <a:r>
              <a:rPr lang="en-US" sz="2100" i="1" dirty="0">
                <a:latin typeface="+mj-lt"/>
              </a:rPr>
              <a:t>p</a:t>
            </a:r>
            <a:r>
              <a:rPr lang="en-US" sz="2100" dirty="0">
                <a:latin typeface="+mj-lt"/>
              </a:rPr>
              <a:t> &gt; 0 if</a:t>
            </a:r>
            <a:r>
              <a:rPr lang="en-US" sz="2100" dirty="0" smtClean="0">
                <a:latin typeface="+mj-lt"/>
              </a:rPr>
              <a:t>:		 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 smtClean="0">
                <a:latin typeface="+mj-lt"/>
              </a:rPr>
              <a:t>) =</a:t>
            </a:r>
            <a:r>
              <a:rPr lang="en-US" sz="2100" i="1" dirty="0" smtClean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 + </a:t>
            </a:r>
            <a:r>
              <a:rPr lang="en-US" sz="2100" i="1" dirty="0">
                <a:latin typeface="+mj-lt"/>
              </a:rPr>
              <a:t>p</a:t>
            </a:r>
            <a:r>
              <a:rPr lang="en-US" sz="2100" dirty="0">
                <a:latin typeface="+mj-lt"/>
              </a:rPr>
              <a:t>)</a:t>
            </a:r>
            <a:r>
              <a:rPr lang="en-US" sz="2100" dirty="0" smtClean="0">
                <a:latin typeface="+mj-lt"/>
              </a:rPr>
              <a:t> 	for </a:t>
            </a:r>
            <a:r>
              <a:rPr lang="en-US" sz="2100" dirty="0">
                <a:latin typeface="+mj-lt"/>
              </a:rPr>
              <a:t>all </a:t>
            </a:r>
            <a:r>
              <a:rPr lang="en-US" sz="2100" i="1" dirty="0" smtClean="0">
                <a:latin typeface="+mj-lt"/>
              </a:rPr>
              <a:t>x</a:t>
            </a:r>
            <a:endParaRPr lang="da-DK" sz="2100" dirty="0" smtClean="0">
              <a:latin typeface="+mj-lt"/>
            </a:endParaRPr>
          </a:p>
        </p:txBody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14" y="3776352"/>
            <a:ext cx="5943868" cy="2352073"/>
          </a:xfrm>
          <a:prstGeom prst="rect">
            <a:avLst/>
          </a:prstGeom>
        </p:spPr>
      </p:pic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870366" y="4476552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265607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cosine </a:t>
            </a:r>
            <a:r>
              <a:rPr lang="en-US" sz="3200" dirty="0" smtClean="0"/>
              <a:t>series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029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1" y="920891"/>
            <a:ext cx="114165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Given an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even and periodic function </a:t>
            </a:r>
            <a:r>
              <a:rPr lang="en-US" sz="2100" i="1" dirty="0">
                <a:solidFill>
                  <a:srgbClr val="3333FF"/>
                </a:solidFill>
                <a:latin typeface="+mj-lt"/>
              </a:rPr>
              <a:t>f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(</a:t>
            </a:r>
            <a:r>
              <a:rPr lang="en-US" sz="2100" i="1" dirty="0">
                <a:solidFill>
                  <a:srgbClr val="3333FF"/>
                </a:solidFill>
                <a:latin typeface="+mj-lt"/>
              </a:rPr>
              <a:t>x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) with period </a:t>
            </a:r>
            <a:r>
              <a:rPr lang="en-US" sz="2100" i="1" dirty="0">
                <a:solidFill>
                  <a:srgbClr val="3333FF"/>
                </a:solidFill>
                <a:latin typeface="+mj-lt"/>
              </a:rPr>
              <a:t>p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 = 2</a:t>
            </a:r>
            <a:r>
              <a:rPr lang="en-US" sz="2100" i="1" dirty="0">
                <a:solidFill>
                  <a:srgbClr val="3333FF"/>
                </a:solidFill>
                <a:latin typeface="+mj-lt"/>
              </a:rPr>
              <a:t>L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 </a:t>
            </a:r>
            <a:endParaRPr lang="en-US" sz="2100" dirty="0" smtClean="0">
              <a:solidFill>
                <a:srgbClr val="3333FF"/>
              </a:solidFill>
              <a:latin typeface="+mj-lt"/>
            </a:endParaRPr>
          </a:p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Fourier series </a:t>
            </a:r>
            <a:r>
              <a:rPr lang="en-US" sz="2100" dirty="0" smtClean="0">
                <a:latin typeface="+mj-lt"/>
              </a:rPr>
              <a:t>of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</a:t>
            </a:r>
            <a:r>
              <a:rPr lang="en-US" sz="2100" dirty="0" smtClean="0">
                <a:latin typeface="+mj-lt"/>
              </a:rPr>
              <a:t> will then only contain </a:t>
            </a:r>
            <a:r>
              <a:rPr lang="en-US" sz="2100" dirty="0">
                <a:latin typeface="+mj-lt"/>
              </a:rPr>
              <a:t>even functions</a:t>
            </a:r>
            <a:endParaRPr lang="en-US" sz="2100" dirty="0" smtClean="0">
              <a:latin typeface="+mj-lt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0570" y="2167254"/>
            <a:ext cx="31709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+mj-lt"/>
              </a:rPr>
              <a:t>Fourier cosine </a:t>
            </a:r>
            <a:r>
              <a:rPr lang="en-US" sz="2100" dirty="0" smtClean="0">
                <a:latin typeface="+mj-lt"/>
              </a:rPr>
              <a:t>series:</a:t>
            </a:r>
            <a:endParaRPr lang="en-US" sz="21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/>
              <p:cNvSpPr txBox="1"/>
              <p:nvPr/>
            </p:nvSpPr>
            <p:spPr>
              <a:xfrm>
                <a:off x="4576185" y="1934465"/>
                <a:ext cx="3381076" cy="881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a-DK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da-DK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a-DK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a-DK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100" dirty="0">
                  <a:solidFill>
                    <a:srgbClr val="28A028"/>
                  </a:solidFill>
                </a:endParaRPr>
              </a:p>
            </p:txBody>
          </p:sp>
        </mc:Choice>
        <mc:Fallback xmlns="">
          <p:sp>
            <p:nvSpPr>
              <p:cNvPr id="15" name="Tekstfel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85" y="1934465"/>
                <a:ext cx="3381076" cy="881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ktangel 17"/>
          <p:cNvSpPr/>
          <p:nvPr/>
        </p:nvSpPr>
        <p:spPr>
          <a:xfrm>
            <a:off x="280570" y="3316331"/>
            <a:ext cx="35136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Fourier coeﬃcients </a:t>
            </a:r>
            <a:r>
              <a:rPr lang="en-US" sz="2100" dirty="0">
                <a:latin typeface="+mj-lt"/>
              </a:rPr>
              <a:t>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/>
              <p:cNvSpPr txBox="1"/>
              <p:nvPr/>
            </p:nvSpPr>
            <p:spPr>
              <a:xfrm>
                <a:off x="3922684" y="3160679"/>
                <a:ext cx="7270834" cy="72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sz="2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kstfel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684" y="3160679"/>
                <a:ext cx="7270834" cy="726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/>
              <p:cNvSpPr txBox="1"/>
              <p:nvPr/>
            </p:nvSpPr>
            <p:spPr>
              <a:xfrm>
                <a:off x="3070185" y="4324819"/>
                <a:ext cx="7950475" cy="72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a-DK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a-DK" sz="21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0" name="Tekstfel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185" y="4324819"/>
                <a:ext cx="7950475" cy="726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>
            <a:hlinkClick r:id="rId5" action="ppaction://hlinksldjump"/>
          </p:cNvPr>
          <p:cNvSpPr/>
          <p:nvPr/>
        </p:nvSpPr>
        <p:spPr>
          <a:xfrm>
            <a:off x="11577220" y="6220975"/>
            <a:ext cx="194553" cy="24892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3898398" y="5295412"/>
                <a:ext cx="4029949" cy="817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a-DK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98" y="5295412"/>
                <a:ext cx="4029949" cy="817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7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265607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Fourier </a:t>
            </a:r>
            <a:r>
              <a:rPr lang="en-US" sz="3200" dirty="0" smtClean="0"/>
              <a:t>sine series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029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686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1" y="920891"/>
            <a:ext cx="114165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Given an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odd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and periodic function </a:t>
            </a:r>
            <a:r>
              <a:rPr lang="en-US" sz="2100" i="1" dirty="0">
                <a:solidFill>
                  <a:srgbClr val="3333FF"/>
                </a:solidFill>
                <a:latin typeface="+mj-lt"/>
              </a:rPr>
              <a:t>f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(</a:t>
            </a:r>
            <a:r>
              <a:rPr lang="en-US" sz="2100" i="1" dirty="0">
                <a:solidFill>
                  <a:srgbClr val="3333FF"/>
                </a:solidFill>
                <a:latin typeface="+mj-lt"/>
              </a:rPr>
              <a:t>x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) with period </a:t>
            </a:r>
            <a:r>
              <a:rPr lang="en-US" sz="2100" i="1" dirty="0">
                <a:solidFill>
                  <a:srgbClr val="3333FF"/>
                </a:solidFill>
                <a:latin typeface="+mj-lt"/>
              </a:rPr>
              <a:t>p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 = 2</a:t>
            </a:r>
            <a:r>
              <a:rPr lang="en-US" sz="2100" i="1" dirty="0">
                <a:solidFill>
                  <a:srgbClr val="3333FF"/>
                </a:solidFill>
                <a:latin typeface="+mj-lt"/>
              </a:rPr>
              <a:t>L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 </a:t>
            </a:r>
            <a:endParaRPr lang="en-US" sz="2100" dirty="0" smtClean="0">
              <a:solidFill>
                <a:srgbClr val="3333FF"/>
              </a:solidFill>
              <a:latin typeface="+mj-lt"/>
            </a:endParaRPr>
          </a:p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Fourier series </a:t>
            </a:r>
            <a:r>
              <a:rPr lang="en-US" sz="2100" dirty="0" smtClean="0">
                <a:latin typeface="+mj-lt"/>
              </a:rPr>
              <a:t>of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</a:t>
            </a:r>
            <a:r>
              <a:rPr lang="en-US" sz="2100" dirty="0" smtClean="0">
                <a:latin typeface="+mj-lt"/>
              </a:rPr>
              <a:t> will then only contain odd </a:t>
            </a:r>
            <a:r>
              <a:rPr lang="en-US" sz="2100" dirty="0">
                <a:latin typeface="+mj-lt"/>
              </a:rPr>
              <a:t>functions</a:t>
            </a:r>
            <a:endParaRPr lang="en-US" sz="2100" dirty="0" smtClean="0">
              <a:latin typeface="+mj-lt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0570" y="2167254"/>
            <a:ext cx="31709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+mj-lt"/>
              </a:rPr>
              <a:t>Fourier </a:t>
            </a:r>
            <a:r>
              <a:rPr lang="en-US" sz="2100" dirty="0" smtClean="0">
                <a:latin typeface="+mj-lt"/>
              </a:rPr>
              <a:t>sine series:</a:t>
            </a:r>
            <a:endParaRPr lang="en-US" sz="2100" dirty="0">
              <a:latin typeface="+mj-lt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280570" y="3316331"/>
            <a:ext cx="35136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Fourier coeﬃcients </a:t>
            </a:r>
            <a:r>
              <a:rPr lang="en-US" sz="2100" dirty="0">
                <a:latin typeface="+mj-lt"/>
              </a:rPr>
              <a:t>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/>
              <p:cNvSpPr txBox="1"/>
              <p:nvPr/>
            </p:nvSpPr>
            <p:spPr>
              <a:xfrm>
                <a:off x="3922684" y="3160679"/>
                <a:ext cx="7270834" cy="72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kstfel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684" y="3160679"/>
                <a:ext cx="7270834" cy="726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/>
              <p:cNvSpPr txBox="1"/>
              <p:nvPr/>
            </p:nvSpPr>
            <p:spPr>
              <a:xfrm>
                <a:off x="3922684" y="4258585"/>
                <a:ext cx="4087360" cy="72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0" name="Tekstfel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684" y="4258585"/>
                <a:ext cx="4087360" cy="726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>
            <a:hlinkClick r:id="rId4" action="ppaction://hlinksldjump"/>
          </p:cNvPr>
          <p:cNvSpPr/>
          <p:nvPr/>
        </p:nvSpPr>
        <p:spPr>
          <a:xfrm>
            <a:off x="11577220" y="6220975"/>
            <a:ext cx="194553" cy="248923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3898398" y="5295412"/>
                <a:ext cx="6668942" cy="819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a-DK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f>
                            <m:f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a-DK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21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a-DK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da-DK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da-DK" sz="21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98" y="5295412"/>
                <a:ext cx="6668942" cy="8191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/>
              <p:cNvSpPr txBox="1"/>
              <p:nvPr/>
            </p:nvSpPr>
            <p:spPr>
              <a:xfrm>
                <a:off x="3794234" y="1969579"/>
                <a:ext cx="2814168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a-DK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da-DK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a-DK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a-DK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kstfel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234" y="1969579"/>
                <a:ext cx="2814168" cy="8810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Even and </a:t>
            </a:r>
            <a:r>
              <a:rPr lang="da-DK" sz="3200" dirty="0" err="1"/>
              <a:t>odd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60484" y="663127"/>
            <a:ext cx="1173645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Ex.:</a:t>
            </a:r>
          </a:p>
          <a:p>
            <a:endParaRPr lang="da-DK" dirty="0" smtClean="0">
              <a:latin typeface="+mj-lt"/>
            </a:endParaRPr>
          </a:p>
          <a:p>
            <a:r>
              <a:rPr lang="da-DK" sz="2100" dirty="0" smtClean="0">
                <a:latin typeface="+mj-lt"/>
              </a:rPr>
              <a:t>Let</a:t>
            </a:r>
            <a:r>
              <a:rPr lang="da-DK" sz="2000" b="1" dirty="0" smtClean="0">
                <a:latin typeface="+mj-lt"/>
              </a:rPr>
              <a:t> </a:t>
            </a:r>
          </a:p>
          <a:p>
            <a:endParaRPr lang="da-DK" sz="2000" dirty="0" smtClean="0">
              <a:latin typeface="+mj-lt"/>
            </a:endParaRPr>
          </a:p>
          <a:p>
            <a:endParaRPr lang="da-DK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19" name="Ellipse 18">
            <a:hlinkClick r:id="rId2" action="ppaction://hlinksldjump"/>
          </p:cNvPr>
          <p:cNvSpPr/>
          <p:nvPr/>
        </p:nvSpPr>
        <p:spPr>
          <a:xfrm>
            <a:off x="11591047" y="6414450"/>
            <a:ext cx="194553" cy="248923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/>
              <p:cNvSpPr txBox="1"/>
              <p:nvPr/>
            </p:nvSpPr>
            <p:spPr>
              <a:xfrm>
                <a:off x="1020601" y="1256468"/>
                <a:ext cx="4470326" cy="969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,                      −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da-DK" sz="21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endParaRPr lang="da-DK" sz="21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kstfel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01" y="1256468"/>
                <a:ext cx="4470326" cy="969496"/>
              </a:xfrm>
              <a:prstGeom prst="rect">
                <a:avLst/>
              </a:prstGeom>
              <a:blipFill>
                <a:blip r:embed="rId3"/>
                <a:stretch>
                  <a:fillRect l="-272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Billed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37" y="831060"/>
            <a:ext cx="5562600" cy="1952625"/>
          </a:xfrm>
          <a:prstGeom prst="rect">
            <a:avLst/>
          </a:prstGeom>
        </p:spPr>
      </p:pic>
      <p:sp>
        <p:nvSpPr>
          <p:cNvPr id="28" name="Tekstboks 4"/>
          <p:cNvSpPr txBox="1">
            <a:spLocks noChangeArrowheads="1"/>
          </p:cNvSpPr>
          <p:nvPr/>
        </p:nvSpPr>
        <p:spPr bwMode="auto">
          <a:xfrm rot="16200000">
            <a:off x="10878167" y="1911623"/>
            <a:ext cx="2009589" cy="2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ktangel 22"/>
              <p:cNvSpPr/>
              <p:nvPr/>
            </p:nvSpPr>
            <p:spPr>
              <a:xfrm>
                <a:off x="260484" y="2740342"/>
                <a:ext cx="631313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2100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da-DK" sz="2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2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a-DK" sz="2100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da-DK" sz="2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1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da-DK" sz="2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100" b="0" i="0" smtClean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da-DK" sz="2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100" b="0" i="0" smtClean="0">
                          <a:latin typeface="Cambria Math" panose="02040503050406030204" pitchFamily="18" charset="0"/>
                        </a:rPr>
                        <m:t>odd</m:t>
                      </m:r>
                      <m:r>
                        <a:rPr lang="da-DK" sz="2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100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da-DK" sz="21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Rektange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84" y="2740342"/>
                <a:ext cx="6313138" cy="415498"/>
              </a:xfrm>
              <a:prstGeom prst="rect">
                <a:avLst/>
              </a:prstGeom>
              <a:blipFill>
                <a:blip r:embed="rId5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ktangel 28"/>
          <p:cNvSpPr/>
          <p:nvPr/>
        </p:nvSpPr>
        <p:spPr>
          <a:xfrm>
            <a:off x="282710" y="3284061"/>
            <a:ext cx="520821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coeﬃcients of the Fourier sine series are</a:t>
            </a:r>
            <a:r>
              <a:rPr lang="en-US" sz="2100" dirty="0">
                <a:latin typeface="+mj-lt"/>
              </a:rPr>
              <a:t>:</a:t>
            </a:r>
          </a:p>
        </p:txBody>
      </p:sp>
      <p:pic>
        <p:nvPicPr>
          <p:cNvPr id="24" name="Billed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38" y="3867609"/>
            <a:ext cx="6343651" cy="962025"/>
          </a:xfrm>
          <a:prstGeom prst="rect">
            <a:avLst/>
          </a:prstGeom>
        </p:spPr>
      </p:pic>
      <p:pic>
        <p:nvPicPr>
          <p:cNvPr id="30" name="Billed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503" y="3670675"/>
            <a:ext cx="5507182" cy="1281545"/>
          </a:xfrm>
          <a:prstGeom prst="rect">
            <a:avLst/>
          </a:prstGeom>
        </p:spPr>
      </p:pic>
      <p:pic>
        <p:nvPicPr>
          <p:cNvPr id="31" name="Billed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950" y="5358451"/>
            <a:ext cx="5734050" cy="600075"/>
          </a:xfrm>
          <a:prstGeom prst="rect">
            <a:avLst/>
          </a:prstGeom>
        </p:spPr>
      </p:pic>
      <p:pic>
        <p:nvPicPr>
          <p:cNvPr id="32" name="Billed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8645" y="5144554"/>
            <a:ext cx="3506932" cy="10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470" y="5143131"/>
            <a:ext cx="2647822" cy="15600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Even and </a:t>
            </a:r>
            <a:r>
              <a:rPr lang="da-DK" sz="3200" dirty="0" err="1"/>
              <a:t>odd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60484" y="663127"/>
            <a:ext cx="1173645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Ex. </a:t>
            </a:r>
            <a:r>
              <a:rPr lang="en-US" sz="2000" b="1" dirty="0" err="1" smtClean="0">
                <a:latin typeface="+mj-lt"/>
              </a:rPr>
              <a:t>cont</a:t>
            </a:r>
            <a:r>
              <a:rPr lang="en-US" sz="2000" b="1" dirty="0" smtClean="0">
                <a:latin typeface="+mj-lt"/>
              </a:rPr>
              <a:t>:</a:t>
            </a:r>
          </a:p>
          <a:p>
            <a:endParaRPr lang="da-DK" dirty="0" smtClean="0">
              <a:latin typeface="+mj-lt"/>
            </a:endParaRPr>
          </a:p>
          <a:p>
            <a:r>
              <a:rPr lang="da-DK" sz="2100" dirty="0" smtClean="0">
                <a:latin typeface="+mj-lt"/>
              </a:rPr>
              <a:t>Let</a:t>
            </a:r>
            <a:r>
              <a:rPr lang="da-DK" sz="2000" b="1" dirty="0" smtClean="0">
                <a:latin typeface="+mj-lt"/>
              </a:rPr>
              <a:t> </a:t>
            </a:r>
          </a:p>
          <a:p>
            <a:endParaRPr lang="da-DK" sz="2000" dirty="0" smtClean="0">
              <a:latin typeface="+mj-lt"/>
            </a:endParaRPr>
          </a:p>
          <a:p>
            <a:endParaRPr lang="da-DK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/>
              <p:cNvSpPr txBox="1"/>
              <p:nvPr/>
            </p:nvSpPr>
            <p:spPr>
              <a:xfrm>
                <a:off x="1020601" y="1256468"/>
                <a:ext cx="4470326" cy="969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,                      −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da-DK" sz="21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endParaRPr lang="da-DK" sz="21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kstfel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01" y="1256468"/>
                <a:ext cx="4470326" cy="969496"/>
              </a:xfrm>
              <a:prstGeom prst="rect">
                <a:avLst/>
              </a:prstGeom>
              <a:blipFill>
                <a:blip r:embed="rId3"/>
                <a:stretch>
                  <a:fillRect l="-272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kstboks 4"/>
          <p:cNvSpPr txBox="1">
            <a:spLocks noChangeArrowheads="1"/>
          </p:cNvSpPr>
          <p:nvPr/>
        </p:nvSpPr>
        <p:spPr bwMode="auto">
          <a:xfrm rot="16200000">
            <a:off x="10886475" y="1732943"/>
            <a:ext cx="2009589" cy="2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ktangel 28"/>
              <p:cNvSpPr/>
              <p:nvPr/>
            </p:nvSpPr>
            <p:spPr>
              <a:xfrm>
                <a:off x="260484" y="2736342"/>
                <a:ext cx="5208217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Fourier sine series of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 smtClean="0">
                    <a:latin typeface="+mj-lt"/>
                  </a:rPr>
                  <a:t> are</a:t>
                </a:r>
                <a:r>
                  <a:rPr lang="en-US" sz="2100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29" name="Rektange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84" y="2736342"/>
                <a:ext cx="5208217" cy="415498"/>
              </a:xfrm>
              <a:prstGeom prst="rect">
                <a:avLst/>
              </a:prstGeom>
              <a:blipFill>
                <a:blip r:embed="rId4"/>
                <a:stretch>
                  <a:fillRect l="-1405" t="-882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87" y="3526548"/>
            <a:ext cx="542925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/>
              <p:cNvSpPr txBox="1"/>
              <p:nvPr/>
            </p:nvSpPr>
            <p:spPr>
              <a:xfrm>
                <a:off x="7605153" y="2784358"/>
                <a:ext cx="63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da-DK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kstfel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153" y="2784358"/>
                <a:ext cx="636969" cy="276999"/>
              </a:xfrm>
              <a:prstGeom prst="rect">
                <a:avLst/>
              </a:prstGeom>
              <a:blipFill>
                <a:blip r:embed="rId6"/>
                <a:stretch>
                  <a:fillRect l="-5769" r="-288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felt 20"/>
              <p:cNvSpPr txBox="1"/>
              <p:nvPr/>
            </p:nvSpPr>
            <p:spPr>
              <a:xfrm>
                <a:off x="6877251" y="3874157"/>
                <a:ext cx="163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da-DK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a-DK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da-DK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1" name="Tekstfel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51" y="3874157"/>
                <a:ext cx="1633011" cy="276999"/>
              </a:xfrm>
              <a:prstGeom prst="rect">
                <a:avLst/>
              </a:prstGeom>
              <a:blipFill>
                <a:blip r:embed="rId7"/>
                <a:stretch>
                  <a:fillRect l="-2612" t="-2222" r="-447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felt 24"/>
              <p:cNvSpPr txBox="1"/>
              <p:nvPr/>
            </p:nvSpPr>
            <p:spPr>
              <a:xfrm>
                <a:off x="5650784" y="5191958"/>
                <a:ext cx="281743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da-DK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a-D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a-DK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a-DK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a-D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a-D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da-DK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da-D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kstfel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84" y="5191958"/>
                <a:ext cx="2817438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Billed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9409" y="2712502"/>
            <a:ext cx="2633508" cy="1044815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8222" y="3845288"/>
            <a:ext cx="2355065" cy="1210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felt 32"/>
              <p:cNvSpPr txBox="1"/>
              <p:nvPr/>
            </p:nvSpPr>
            <p:spPr>
              <a:xfrm>
                <a:off x="1160839" y="4795149"/>
                <a:ext cx="348993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da-DK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a-D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a-DK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a-DK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a-D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a-D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da-D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a-DK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a-DK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a:rPr lang="da-D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kstfel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39" y="4795149"/>
                <a:ext cx="3489930" cy="520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Billed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07978" y="1043892"/>
            <a:ext cx="4179264" cy="14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le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821" y="1577969"/>
            <a:ext cx="5613442" cy="1969306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9" y="998552"/>
            <a:ext cx="6308542" cy="5097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r>
              <a:rPr lang="da-DK" dirty="0" smtClean="0"/>
              <a:t> from </a:t>
            </a:r>
            <a:r>
              <a:rPr lang="da-DK" dirty="0" err="1" smtClean="0"/>
              <a:t>lecture</a:t>
            </a:r>
            <a:r>
              <a:rPr lang="da-DK" dirty="0" smtClean="0"/>
              <a:t> notes 7 </a:t>
            </a:r>
            <a:endParaRPr lang="en-US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11" name="Lige forbindelse 10"/>
          <p:cNvCxnSpPr/>
          <p:nvPr/>
        </p:nvCxnSpPr>
        <p:spPr>
          <a:xfrm>
            <a:off x="6421821" y="1157592"/>
            <a:ext cx="21021" cy="5054022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 err="1" smtClean="0"/>
              <a:t>Useful</a:t>
            </a:r>
            <a:r>
              <a:rPr lang="da-DK" sz="3200" dirty="0" smtClean="0"/>
              <a:t> </a:t>
            </a:r>
            <a:r>
              <a:rPr lang="da-DK" sz="3200" dirty="0" err="1" smtClean="0"/>
              <a:t>formulas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1" y="1382567"/>
            <a:ext cx="26432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Integration by parts: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37" y="1135835"/>
            <a:ext cx="6349411" cy="924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/>
              <p:cNvSpPr txBox="1"/>
              <p:nvPr/>
            </p:nvSpPr>
            <p:spPr>
              <a:xfrm>
                <a:off x="4038600" y="3768535"/>
                <a:ext cx="2790059" cy="633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da-DK" sz="2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kstfel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68535"/>
                <a:ext cx="2790059" cy="633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/>
              <p:cNvSpPr txBox="1"/>
              <p:nvPr/>
            </p:nvSpPr>
            <p:spPr>
              <a:xfrm>
                <a:off x="4032180" y="4727709"/>
                <a:ext cx="2709396" cy="633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da-DK" sz="2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kstfel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80" y="4727709"/>
                <a:ext cx="2709396" cy="633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ktangel 15"/>
          <p:cNvSpPr/>
          <p:nvPr/>
        </p:nvSpPr>
        <p:spPr>
          <a:xfrm>
            <a:off x="280571" y="2976663"/>
            <a:ext cx="4754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The powers of </a:t>
            </a:r>
            <a:r>
              <a:rPr lang="da-DK" sz="2200" dirty="0" err="1" smtClean="0">
                <a:latin typeface="+mj-lt"/>
              </a:rPr>
              <a:t>trigonometric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functions</a:t>
            </a:r>
            <a:r>
              <a:rPr lang="da-DK" sz="2200" dirty="0" smtClean="0">
                <a:latin typeface="+mj-lt"/>
              </a:rPr>
              <a:t>:</a:t>
            </a:r>
          </a:p>
        </p:txBody>
      </p:sp>
      <p:sp>
        <p:nvSpPr>
          <p:cNvPr id="11" name="Ellipse 10">
            <a:hlinkClick r:id="rId5" action="ppaction://hlinksldjump"/>
          </p:cNvPr>
          <p:cNvSpPr/>
          <p:nvPr/>
        </p:nvSpPr>
        <p:spPr>
          <a:xfrm>
            <a:off x="11591047" y="5739630"/>
            <a:ext cx="194553" cy="24892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hlinkClick r:id="rId6" action="ppaction://hlinksldjump"/>
          </p:cNvPr>
          <p:cNvSpPr/>
          <p:nvPr/>
        </p:nvSpPr>
        <p:spPr>
          <a:xfrm>
            <a:off x="11591047" y="6289989"/>
            <a:ext cx="194553" cy="248923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Periodic functions 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201788" y="972997"/>
            <a:ext cx="118420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Ex.:	</a:t>
            </a:r>
            <a:r>
              <a:rPr lang="en-US" sz="2100" dirty="0"/>
              <a:t> </a:t>
            </a:r>
            <a:r>
              <a:rPr lang="en-US" sz="2100" dirty="0">
                <a:latin typeface="+mj-lt"/>
              </a:rPr>
              <a:t>periodic </a:t>
            </a:r>
            <a:r>
              <a:rPr lang="en-US" sz="2100" dirty="0" smtClean="0">
                <a:latin typeface="+mj-lt"/>
              </a:rPr>
              <a:t>function:</a:t>
            </a:r>
            <a:r>
              <a:rPr lang="en-US" sz="2100" b="1" dirty="0" smtClean="0">
                <a:latin typeface="+mj-lt"/>
              </a:rPr>
              <a:t>	</a:t>
            </a:r>
            <a:r>
              <a:rPr lang="en-US" sz="2100" i="1" dirty="0" smtClean="0">
                <a:latin typeface="+mj-lt"/>
              </a:rPr>
              <a:t>f</a:t>
            </a:r>
            <a:r>
              <a:rPr lang="en-US" sz="2100" dirty="0" smtClean="0">
                <a:latin typeface="+mj-lt"/>
              </a:rPr>
              <a:t>(</a:t>
            </a:r>
            <a:r>
              <a:rPr lang="en-US" sz="2100" i="1" dirty="0" smtClean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=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 + p</a:t>
            </a:r>
            <a:r>
              <a:rPr lang="en-US" sz="2100" dirty="0" smtClean="0">
                <a:latin typeface="+mj-lt"/>
              </a:rPr>
              <a:t>)		 </a:t>
            </a:r>
            <a:r>
              <a:rPr lang="en-US" sz="2100" dirty="0">
                <a:latin typeface="+mj-lt"/>
              </a:rPr>
              <a:t>period </a:t>
            </a:r>
            <a:r>
              <a:rPr lang="en-US" sz="2100" i="1" dirty="0">
                <a:latin typeface="+mj-lt"/>
              </a:rPr>
              <a:t>p</a:t>
            </a:r>
            <a:r>
              <a:rPr lang="en-US" sz="2100" dirty="0">
                <a:latin typeface="+mj-lt"/>
              </a:rPr>
              <a:t> &gt; 0, </a:t>
            </a:r>
            <a:r>
              <a:rPr lang="en-US" sz="2100" dirty="0" smtClean="0">
                <a:latin typeface="+mj-lt"/>
              </a:rPr>
              <a:t> for all x</a:t>
            </a:r>
          </a:p>
        </p:txBody>
      </p:sp>
      <p:sp>
        <p:nvSpPr>
          <p:cNvPr id="6" name="Rektangel 5"/>
          <p:cNvSpPr/>
          <p:nvPr/>
        </p:nvSpPr>
        <p:spPr>
          <a:xfrm>
            <a:off x="220568" y="1960298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00" i="1" dirty="0" smtClean="0">
                <a:latin typeface="+mj-lt"/>
              </a:rPr>
              <a:t>f</a:t>
            </a:r>
            <a:r>
              <a:rPr lang="en-US" sz="2100" dirty="0" smtClean="0">
                <a:latin typeface="+mj-lt"/>
              </a:rPr>
              <a:t>(</a:t>
            </a:r>
            <a:r>
              <a:rPr lang="en-US" sz="2100" i="1" dirty="0" smtClean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</a:t>
            </a:r>
            <a:r>
              <a:rPr lang="en-US" sz="2100" dirty="0" smtClean="0">
                <a:latin typeface="+mj-lt"/>
              </a:rPr>
              <a:t>= </a:t>
            </a:r>
            <a:r>
              <a:rPr lang="en-US" sz="2100" i="1" dirty="0" smtClean="0">
                <a:latin typeface="+mj-lt"/>
              </a:rPr>
              <a:t>c </a:t>
            </a:r>
            <a:r>
              <a:rPr lang="en-US" sz="2100" i="1" dirty="0">
                <a:latin typeface="+mj-lt"/>
              </a:rPr>
              <a:t>= </a:t>
            </a:r>
            <a:r>
              <a:rPr lang="en-US" sz="2100" dirty="0">
                <a:latin typeface="+mj-lt"/>
              </a:rPr>
              <a:t>constant</a:t>
            </a:r>
            <a:r>
              <a:rPr lang="en-US" sz="2100" i="1" dirty="0">
                <a:latin typeface="+mj-lt"/>
              </a:rPr>
              <a:t> = 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 + p) </a:t>
            </a:r>
            <a:r>
              <a:rPr lang="en-US" sz="2100" dirty="0">
                <a:latin typeface="+mj-lt"/>
              </a:rPr>
              <a:t>for any period</a:t>
            </a:r>
            <a:r>
              <a:rPr lang="en-US" sz="2100" i="1" dirty="0">
                <a:latin typeface="+mj-lt"/>
              </a:rPr>
              <a:t> </a:t>
            </a:r>
            <a:r>
              <a:rPr lang="en-US" sz="2100" i="1" dirty="0" smtClean="0">
                <a:latin typeface="+mj-lt"/>
              </a:rPr>
              <a:t>p</a:t>
            </a: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02" y="1593164"/>
            <a:ext cx="3523034" cy="1392337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43" y="3327518"/>
            <a:ext cx="5146922" cy="997593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83" y="4872437"/>
            <a:ext cx="5100144" cy="1086647"/>
          </a:xfrm>
          <a:prstGeom prst="rect">
            <a:avLst/>
          </a:prstGeom>
        </p:spPr>
      </p:pic>
      <p:sp>
        <p:nvSpPr>
          <p:cNvPr id="15" name="Rektangel 14"/>
          <p:cNvSpPr/>
          <p:nvPr/>
        </p:nvSpPr>
        <p:spPr>
          <a:xfrm>
            <a:off x="173790" y="3677651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00" i="1" dirty="0" smtClean="0">
                <a:latin typeface="+mj-lt"/>
              </a:rPr>
              <a:t>f</a:t>
            </a:r>
            <a:r>
              <a:rPr lang="en-US" sz="2100" dirty="0" smtClean="0">
                <a:latin typeface="+mj-lt"/>
              </a:rPr>
              <a:t>(</a:t>
            </a:r>
            <a:r>
              <a:rPr lang="en-US" sz="2100" i="1" dirty="0" smtClean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</a:t>
            </a:r>
            <a:r>
              <a:rPr lang="en-US" sz="2100" i="1" dirty="0" smtClean="0">
                <a:latin typeface="+mj-lt"/>
              </a:rPr>
              <a:t>= </a:t>
            </a:r>
            <a:r>
              <a:rPr lang="en-US" sz="2100" dirty="0">
                <a:latin typeface="+mj-lt"/>
              </a:rPr>
              <a:t>sin </a:t>
            </a:r>
            <a:r>
              <a:rPr lang="en-US" sz="2100" i="1" dirty="0">
                <a:latin typeface="+mj-lt"/>
              </a:rPr>
              <a:t>x = </a:t>
            </a:r>
            <a:r>
              <a:rPr lang="en-US" sz="2100" dirty="0">
                <a:latin typeface="+mj-lt"/>
              </a:rPr>
              <a:t>sin(</a:t>
            </a:r>
            <a:r>
              <a:rPr lang="en-US" sz="2100" i="1" dirty="0">
                <a:latin typeface="+mj-lt"/>
              </a:rPr>
              <a:t>x + p</a:t>
            </a:r>
            <a:r>
              <a:rPr lang="en-US" sz="2100" dirty="0" smtClean="0">
                <a:latin typeface="+mj-lt"/>
              </a:rPr>
              <a:t>) = </a:t>
            </a:r>
            <a:r>
              <a:rPr lang="en-US" sz="2100" i="1" dirty="0" smtClean="0">
                <a:latin typeface="+mj-lt"/>
              </a:rPr>
              <a:t>f</a:t>
            </a:r>
            <a:r>
              <a:rPr lang="en-US" sz="2100" dirty="0" smtClean="0">
                <a:latin typeface="+mj-lt"/>
              </a:rPr>
              <a:t>(</a:t>
            </a:r>
            <a:r>
              <a:rPr lang="en-US" sz="2100" i="1" dirty="0" err="1" smtClean="0">
                <a:latin typeface="+mj-lt"/>
              </a:rPr>
              <a:t>x+p</a:t>
            </a:r>
            <a:r>
              <a:rPr lang="en-US" sz="2100" dirty="0" smtClean="0">
                <a:latin typeface="+mj-lt"/>
              </a:rPr>
              <a:t>)</a:t>
            </a:r>
            <a:r>
              <a:rPr lang="en-US" sz="2100" i="1" dirty="0" smtClean="0">
                <a:latin typeface="+mj-lt"/>
              </a:rPr>
              <a:t>,	 </a:t>
            </a:r>
            <a:r>
              <a:rPr lang="en-US" sz="2100" i="1" dirty="0">
                <a:latin typeface="+mj-lt"/>
              </a:rPr>
              <a:t>p = </a:t>
            </a:r>
            <a:r>
              <a:rPr lang="en-US" sz="2100" dirty="0">
                <a:latin typeface="+mj-lt"/>
              </a:rPr>
              <a:t>2</a:t>
            </a:r>
            <a:r>
              <a:rPr lang="en-US" sz="2100" i="1" dirty="0">
                <a:latin typeface="+mj-lt"/>
              </a:rPr>
              <a:t>π, </a:t>
            </a:r>
            <a:r>
              <a:rPr lang="en-US" sz="2100" dirty="0">
                <a:latin typeface="+mj-lt"/>
              </a:rPr>
              <a:t>4</a:t>
            </a:r>
            <a:r>
              <a:rPr lang="en-US" sz="2100" i="1" dirty="0">
                <a:latin typeface="+mj-lt"/>
              </a:rPr>
              <a:t>π, . . </a:t>
            </a:r>
            <a:r>
              <a:rPr lang="en-US" sz="2100" i="1" dirty="0" smtClean="0">
                <a:latin typeface="+mj-lt"/>
              </a:rPr>
              <a:t>.</a:t>
            </a:r>
          </a:p>
        </p:txBody>
      </p:sp>
      <p:sp>
        <p:nvSpPr>
          <p:cNvPr id="16" name="Rektangel 15"/>
          <p:cNvSpPr/>
          <p:nvPr/>
        </p:nvSpPr>
        <p:spPr>
          <a:xfrm>
            <a:off x="173790" y="5293835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00" i="1" dirty="0" smtClean="0">
                <a:latin typeface="+mj-lt"/>
              </a:rPr>
              <a:t>f(x</a:t>
            </a:r>
            <a:r>
              <a:rPr lang="en-US" sz="2100" i="1" dirty="0">
                <a:latin typeface="+mj-lt"/>
              </a:rPr>
              <a:t>) = </a:t>
            </a:r>
            <a:r>
              <a:rPr lang="en-US" sz="2100" dirty="0">
                <a:latin typeface="+mj-lt"/>
              </a:rPr>
              <a:t>cos</a:t>
            </a:r>
            <a:r>
              <a:rPr lang="en-US" sz="2100" i="1" dirty="0">
                <a:latin typeface="+mj-lt"/>
              </a:rPr>
              <a:t> x = </a:t>
            </a:r>
            <a:r>
              <a:rPr lang="en-US" sz="2100" dirty="0">
                <a:latin typeface="+mj-lt"/>
              </a:rPr>
              <a:t>cos(</a:t>
            </a:r>
            <a:r>
              <a:rPr lang="en-US" sz="2100" i="1" dirty="0">
                <a:latin typeface="+mj-lt"/>
              </a:rPr>
              <a:t>x + p</a:t>
            </a:r>
            <a:r>
              <a:rPr lang="en-US" sz="2100" dirty="0" smtClean="0">
                <a:latin typeface="+mj-lt"/>
              </a:rPr>
              <a:t>) = </a:t>
            </a:r>
            <a:r>
              <a:rPr lang="en-US" sz="2100" i="1" dirty="0" smtClean="0">
                <a:latin typeface="+mj-lt"/>
              </a:rPr>
              <a:t>f</a:t>
            </a:r>
            <a:r>
              <a:rPr lang="en-US" sz="2100" dirty="0" smtClean="0">
                <a:latin typeface="+mj-lt"/>
              </a:rPr>
              <a:t>(</a:t>
            </a:r>
            <a:r>
              <a:rPr lang="en-US" sz="2100" i="1" dirty="0" err="1" smtClean="0">
                <a:latin typeface="+mj-lt"/>
              </a:rPr>
              <a:t>x+p</a:t>
            </a:r>
            <a:r>
              <a:rPr lang="en-US" sz="2100" dirty="0" smtClean="0">
                <a:latin typeface="+mj-lt"/>
              </a:rPr>
              <a:t>)</a:t>
            </a:r>
            <a:r>
              <a:rPr lang="en-US" sz="2100" i="1" dirty="0" smtClean="0">
                <a:latin typeface="+mj-lt"/>
              </a:rPr>
              <a:t>, </a:t>
            </a:r>
            <a:r>
              <a:rPr lang="en-US" sz="2100" i="1" dirty="0">
                <a:latin typeface="+mj-lt"/>
              </a:rPr>
              <a:t>p = </a:t>
            </a:r>
            <a:r>
              <a:rPr lang="en-US" sz="2100" dirty="0">
                <a:latin typeface="+mj-lt"/>
              </a:rPr>
              <a:t>2</a:t>
            </a:r>
            <a:r>
              <a:rPr lang="en-US" sz="2100" i="1" dirty="0">
                <a:latin typeface="+mj-lt"/>
              </a:rPr>
              <a:t>π, </a:t>
            </a:r>
            <a:r>
              <a:rPr lang="en-US" sz="2100" dirty="0">
                <a:latin typeface="+mj-lt"/>
              </a:rPr>
              <a:t>4</a:t>
            </a:r>
            <a:r>
              <a:rPr lang="en-US" sz="2100" i="1" dirty="0">
                <a:latin typeface="+mj-lt"/>
              </a:rPr>
              <a:t>π 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7443438" y="4021411"/>
                <a:ext cx="4669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a-DK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da-DK" sz="16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438" y="4021411"/>
                <a:ext cx="46692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9490955" y="4001381"/>
                <a:ext cx="4669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da-DK" sz="16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955" y="4001381"/>
                <a:ext cx="46692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ktangel 18"/>
              <p:cNvSpPr/>
              <p:nvPr/>
            </p:nvSpPr>
            <p:spPr>
              <a:xfrm>
                <a:off x="7576385" y="5506504"/>
                <a:ext cx="4669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a-DK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da-DK" sz="16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9" name="Rektange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85" y="5506504"/>
                <a:ext cx="46692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ktangel 19"/>
              <p:cNvSpPr/>
              <p:nvPr/>
            </p:nvSpPr>
            <p:spPr>
              <a:xfrm>
                <a:off x="9623902" y="5486474"/>
                <a:ext cx="4669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da-DK" sz="16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0" name="Rektange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902" y="5486474"/>
                <a:ext cx="46692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6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Periodic </a:t>
            </a:r>
            <a:r>
              <a:rPr lang="en-US" sz="3200" dirty="0" smtClean="0"/>
              <a:t>functions 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201788" y="972997"/>
            <a:ext cx="118420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Ex.:					</a:t>
            </a:r>
            <a:r>
              <a:rPr lang="en-US" sz="2100" i="1" dirty="0" smtClean="0">
                <a:latin typeface="+mj-lt"/>
              </a:rPr>
              <a:t>f</a:t>
            </a:r>
            <a:r>
              <a:rPr lang="en-US" sz="2100" dirty="0" smtClean="0">
                <a:latin typeface="+mj-lt"/>
              </a:rPr>
              <a:t>(</a:t>
            </a:r>
            <a:r>
              <a:rPr lang="en-US" sz="2100" i="1" dirty="0" smtClean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=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 + p</a:t>
            </a:r>
            <a:r>
              <a:rPr lang="en-US" sz="2100" dirty="0" smtClean="0">
                <a:latin typeface="+mj-lt"/>
              </a:rPr>
              <a:t>)		 </a:t>
            </a:r>
            <a:r>
              <a:rPr lang="en-US" sz="2100" dirty="0">
                <a:latin typeface="+mj-lt"/>
              </a:rPr>
              <a:t>period </a:t>
            </a:r>
            <a:r>
              <a:rPr lang="en-US" sz="2100" i="1" dirty="0">
                <a:latin typeface="+mj-lt"/>
              </a:rPr>
              <a:t>p</a:t>
            </a:r>
            <a:r>
              <a:rPr lang="en-US" sz="2100" dirty="0">
                <a:latin typeface="+mj-lt"/>
              </a:rPr>
              <a:t> &gt; 0, </a:t>
            </a:r>
            <a:r>
              <a:rPr lang="en-US" sz="2100" dirty="0" smtClean="0">
                <a:latin typeface="+mj-lt"/>
              </a:rPr>
              <a:t> for all x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7" y="1924025"/>
            <a:ext cx="4131226" cy="626646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5" y="3489443"/>
            <a:ext cx="6053492" cy="771446"/>
          </a:xfrm>
          <a:prstGeom prst="rect">
            <a:avLst/>
          </a:prstGeom>
        </p:spPr>
      </p:pic>
      <p:sp>
        <p:nvSpPr>
          <p:cNvPr id="15" name="Rektangel 14"/>
          <p:cNvSpPr/>
          <p:nvPr/>
        </p:nvSpPr>
        <p:spPr>
          <a:xfrm>
            <a:off x="298464" y="2751365"/>
            <a:ext cx="2240455" cy="45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i="1" dirty="0" smtClean="0">
                <a:latin typeface="+mj-lt"/>
              </a:rPr>
              <a:t>f</a:t>
            </a:r>
            <a:r>
              <a:rPr lang="en-US" sz="2100" dirty="0" smtClean="0">
                <a:latin typeface="+mj-lt"/>
              </a:rPr>
              <a:t>(</a:t>
            </a:r>
            <a:r>
              <a:rPr lang="en-US" sz="2100" i="1" dirty="0" smtClean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=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 + p</a:t>
            </a:r>
            <a:r>
              <a:rPr lang="en-US" sz="2100" dirty="0" smtClean="0">
                <a:latin typeface="+mj-lt"/>
              </a:rPr>
              <a:t>)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felt 16"/>
              <p:cNvSpPr txBox="1"/>
              <p:nvPr/>
            </p:nvSpPr>
            <p:spPr>
              <a:xfrm>
                <a:off x="280570" y="4690437"/>
                <a:ext cx="2361672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kstfel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4690437"/>
                <a:ext cx="2361672" cy="57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3877656" y="4646132"/>
                <a:ext cx="2546338" cy="66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a-DK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656" y="4646132"/>
                <a:ext cx="2546338" cy="669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felt 18"/>
              <p:cNvSpPr txBox="1"/>
              <p:nvPr/>
            </p:nvSpPr>
            <p:spPr>
              <a:xfrm>
                <a:off x="6940685" y="3618348"/>
                <a:ext cx="1588768" cy="855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da-DK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kstfel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685" y="3618348"/>
                <a:ext cx="1588768" cy="855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/>
              <p:cNvSpPr txBox="1"/>
              <p:nvPr/>
            </p:nvSpPr>
            <p:spPr>
              <a:xfrm>
                <a:off x="9195880" y="3772092"/>
                <a:ext cx="7094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kstfel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880" y="3772092"/>
                <a:ext cx="709489" cy="307777"/>
              </a:xfrm>
              <a:prstGeom prst="rect">
                <a:avLst/>
              </a:prstGeom>
              <a:blipFill>
                <a:blip r:embed="rId7"/>
                <a:stretch>
                  <a:fillRect l="-4310" r="-689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Billed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0237" y="1636229"/>
            <a:ext cx="51530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Periodic functions 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0" y="943949"/>
            <a:ext cx="121206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We are often interested in </a:t>
            </a:r>
            <a:r>
              <a:rPr lang="en-US" sz="2100" dirty="0">
                <a:latin typeface="+mj-lt"/>
              </a:rPr>
              <a:t>approximating a given periodic function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with period </a:t>
            </a:r>
            <a:r>
              <a:rPr lang="en-US" sz="2100" i="1" dirty="0">
                <a:latin typeface="+mj-lt"/>
              </a:rPr>
              <a:t>p</a:t>
            </a:r>
            <a:r>
              <a:rPr lang="en-US" sz="2100" dirty="0">
                <a:latin typeface="+mj-lt"/>
              </a:rPr>
              <a:t> = 2</a:t>
            </a:r>
            <a:r>
              <a:rPr lang="en-US" sz="2100" i="1" dirty="0">
                <a:latin typeface="+mj-lt"/>
              </a:rPr>
              <a:t>L</a:t>
            </a:r>
            <a:r>
              <a:rPr lang="en-US" sz="2100" dirty="0">
                <a:latin typeface="+mj-lt"/>
              </a:rPr>
              <a:t> as a weighted sum of</a:t>
            </a:r>
            <a:endParaRPr lang="en-US" sz="2100" dirty="0" smtClean="0">
              <a:latin typeface="+mj-lt"/>
            </a:endParaRPr>
          </a:p>
        </p:txBody>
      </p:sp>
      <p:pic>
        <p:nvPicPr>
          <p:cNvPr id="17" name="Bille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92" y="1780991"/>
            <a:ext cx="6277841" cy="744682"/>
          </a:xfrm>
          <a:prstGeom prst="rect">
            <a:avLst/>
          </a:prstGeom>
        </p:spPr>
      </p:pic>
      <p:sp>
        <p:nvSpPr>
          <p:cNvPr id="19" name="Rektangel 18"/>
          <p:cNvSpPr/>
          <p:nvPr/>
        </p:nvSpPr>
        <p:spPr>
          <a:xfrm>
            <a:off x="264581" y="2998497"/>
            <a:ext cx="866410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e.g</a:t>
            </a:r>
            <a:r>
              <a:rPr lang="da-DK" sz="2100" dirty="0" smtClean="0">
                <a:latin typeface="+mj-lt"/>
              </a:rPr>
              <a:t>.</a:t>
            </a:r>
          </a:p>
          <a:p>
            <a:endParaRPr lang="en-US" sz="21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+mj-lt"/>
              </a:rPr>
              <a:t>if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is discontinuous: approximation by continuous </a:t>
            </a:r>
            <a:r>
              <a:rPr lang="en-US" sz="2100" dirty="0" smtClean="0">
                <a:latin typeface="+mj-lt"/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+mj-lt"/>
              </a:rPr>
              <a:t>if </a:t>
            </a:r>
            <a:r>
              <a:rPr lang="en-US" sz="2100" i="1" dirty="0">
                <a:latin typeface="+mj-lt"/>
              </a:rPr>
              <a:t>f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) is complicated: approximation by a sum of simple </a:t>
            </a:r>
            <a:r>
              <a:rPr lang="en-US" sz="2100" dirty="0" smtClean="0">
                <a:latin typeface="+mj-lt"/>
              </a:rPr>
              <a:t>functions</a:t>
            </a:r>
          </a:p>
          <a:p>
            <a:endParaRPr lang="en-US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to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solve diﬀerential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+mj-lt"/>
              </a:rPr>
              <a:t>for </a:t>
            </a:r>
            <a:r>
              <a:rPr lang="en-US" sz="2100" dirty="0">
                <a:latin typeface="+mj-lt"/>
              </a:rPr>
              <a:t>spectral </a:t>
            </a:r>
            <a:r>
              <a:rPr lang="en-US" sz="2100" dirty="0" smtClean="0">
                <a:latin typeface="+mj-lt"/>
              </a:rPr>
              <a:t>analysis</a:t>
            </a:r>
            <a:endParaRPr lang="en-US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09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Continuous</a:t>
            </a:r>
            <a:r>
              <a:rPr lang="da-DK" sz="3200" dirty="0"/>
              <a:t> </a:t>
            </a:r>
            <a:r>
              <a:rPr lang="da-DK" sz="3200" dirty="0" err="1"/>
              <a:t>function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4573" y="920891"/>
            <a:ext cx="120170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A</a:t>
            </a:r>
            <a:r>
              <a:rPr lang="en-US" sz="2100" dirty="0">
                <a:latin typeface="+mj-lt"/>
              </a:rPr>
              <a:t> </a:t>
            </a:r>
            <a:r>
              <a:rPr lang="en-US" sz="2100" dirty="0" smtClean="0">
                <a:latin typeface="+mj-lt"/>
              </a:rPr>
              <a:t>function is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continuous</a:t>
            </a:r>
            <a:r>
              <a:rPr lang="en-US" sz="2100" b="1" dirty="0" smtClean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if the function does </a:t>
            </a:r>
            <a:r>
              <a:rPr lang="en-US" sz="2100" dirty="0">
                <a:latin typeface="+mj-lt"/>
              </a:rPr>
              <a:t>not have any abrupt changes in </a:t>
            </a:r>
            <a:r>
              <a:rPr lang="en-US" sz="2100" dirty="0" smtClean="0">
                <a:latin typeface="+mj-lt"/>
              </a:rPr>
              <a:t>value, known as discontinuities.</a:t>
            </a:r>
          </a:p>
        </p:txBody>
      </p:sp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780805" y="3318961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043112"/>
            <a:ext cx="6000750" cy="2771775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60" y="5278221"/>
            <a:ext cx="5862205" cy="6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Left–hand limit and right–hand limit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4573" y="920891"/>
                <a:ext cx="12017023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Let </a:t>
                </a:r>
                <a:r>
                  <a:rPr lang="en-US" sz="2100" i="1" dirty="0">
                    <a:latin typeface="+mj-lt"/>
                  </a:rPr>
                  <a:t>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 be a function. </a:t>
                </a:r>
                <a:endParaRPr lang="en-US" sz="2100" dirty="0" smtClean="0">
                  <a:latin typeface="+mj-lt"/>
                </a:endParaRPr>
              </a:p>
              <a:p>
                <a:endParaRPr lang="en-US" sz="21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left–hand limit </a:t>
                </a:r>
                <a:r>
                  <a:rPr lang="en-US" sz="2100" dirty="0">
                    <a:latin typeface="+mj-lt"/>
                  </a:rPr>
                  <a:t>of</a:t>
                </a:r>
                <a:r>
                  <a:rPr lang="en-US" sz="2100" i="1" dirty="0">
                    <a:latin typeface="+mj-lt"/>
                  </a:rPr>
                  <a:t> 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 smtClean="0">
                    <a:latin typeface="+mj-lt"/>
                  </a:rPr>
                  <a:t> is </a:t>
                </a:r>
                <a:r>
                  <a:rPr lang="en-US" sz="2100" dirty="0">
                    <a:latin typeface="+mj-lt"/>
                  </a:rPr>
                  <a:t>deﬁned as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" y="920891"/>
                <a:ext cx="12017023" cy="1061829"/>
              </a:xfrm>
              <a:prstGeom prst="rect">
                <a:avLst/>
              </a:prstGeom>
              <a:blipFill>
                <a:blip r:embed="rId2"/>
                <a:stretch>
                  <a:fillRect l="-609" t="-3448" b="-10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780805" y="4388686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90" y="1506976"/>
            <a:ext cx="4104409" cy="536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24572" y="2282523"/>
                <a:ext cx="1201702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right–hand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limit </a:t>
                </a:r>
                <a:r>
                  <a:rPr lang="en-US" sz="2100" dirty="0">
                    <a:latin typeface="+mj-lt"/>
                  </a:rPr>
                  <a:t>of</a:t>
                </a:r>
                <a:r>
                  <a:rPr lang="en-US" sz="2100" i="1" dirty="0">
                    <a:latin typeface="+mj-lt"/>
                  </a:rPr>
                  <a:t> 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>
                    <a:latin typeface="+mj-lt"/>
                  </a:rPr>
                  <a:t>is deﬁned as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" y="2282523"/>
                <a:ext cx="12017023" cy="415498"/>
              </a:xfrm>
              <a:prstGeom prst="rect">
                <a:avLst/>
              </a:prstGeom>
              <a:blipFill>
                <a:blip r:embed="rId4"/>
                <a:stretch>
                  <a:fillRect l="-609" t="-8696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290" y="2343643"/>
            <a:ext cx="4104409" cy="467591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640" y="3061336"/>
            <a:ext cx="5583960" cy="30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Left–hand limit and right–hand limit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0" y="920736"/>
            <a:ext cx="11761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Ex.:</a:t>
            </a:r>
            <a:endParaRPr lang="en-US" sz="2100" b="1" dirty="0">
              <a:latin typeface="+mj-lt"/>
            </a:endParaRPr>
          </a:p>
        </p:txBody>
      </p:sp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642306" y="2537095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280571" y="5519709"/>
                <a:ext cx="399714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right–hand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limit </a:t>
                </a:r>
                <a:r>
                  <a:rPr lang="en-US" sz="2100" dirty="0">
                    <a:latin typeface="+mj-lt"/>
                  </a:rPr>
                  <a:t>of</a:t>
                </a:r>
                <a:r>
                  <a:rPr lang="en-US" sz="2100" i="1" dirty="0">
                    <a:latin typeface="+mj-lt"/>
                  </a:rPr>
                  <a:t> 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at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smtClean="0">
                    <a:latin typeface="+mj-lt"/>
                  </a:rPr>
                  <a:t>is:</a:t>
                </a: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1" y="5519709"/>
                <a:ext cx="3997140" cy="415498"/>
              </a:xfrm>
              <a:prstGeom prst="rect">
                <a:avLst/>
              </a:prstGeom>
              <a:blipFill>
                <a:blip r:embed="rId2"/>
                <a:stretch>
                  <a:fillRect l="-1829" t="-8696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75" y="1934894"/>
            <a:ext cx="2981325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280571" y="4435078"/>
                <a:ext cx="3890229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left–hand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limit </a:t>
                </a:r>
                <a:r>
                  <a:rPr lang="en-US" sz="2100" dirty="0">
                    <a:latin typeface="+mj-lt"/>
                  </a:rPr>
                  <a:t>of</a:t>
                </a:r>
                <a:r>
                  <a:rPr lang="en-US" sz="2100" i="1" dirty="0">
                    <a:latin typeface="+mj-lt"/>
                  </a:rPr>
                  <a:t> f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at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smtClean="0">
                    <a:latin typeface="+mj-lt"/>
                  </a:rPr>
                  <a:t>is: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1" y="4435078"/>
                <a:ext cx="3890229" cy="415498"/>
              </a:xfrm>
              <a:prstGeom prst="rect">
                <a:avLst/>
              </a:prstGeom>
              <a:blipFill>
                <a:blip r:embed="rId5"/>
                <a:stretch>
                  <a:fillRect l="-1881" t="-10294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Billed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604" y="4421929"/>
            <a:ext cx="4927023" cy="571500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531" y="5450367"/>
            <a:ext cx="4658591" cy="55418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6830" y="1417249"/>
            <a:ext cx="3342323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11026</TotalTime>
  <Words>2590</Words>
  <Application>Microsoft Office PowerPoint</Application>
  <PresentationFormat>Widescreen</PresentationFormat>
  <Paragraphs>334</Paragraphs>
  <Slides>35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Office-tema</vt:lpstr>
      <vt:lpstr>Fourier Theory</vt:lpstr>
      <vt:lpstr>Fourier Theory</vt:lpstr>
      <vt:lpstr>Fourier Theory</vt:lpstr>
      <vt:lpstr>Periodic functions </vt:lpstr>
      <vt:lpstr>Periodic functions </vt:lpstr>
      <vt:lpstr>Periodic functions </vt:lpstr>
      <vt:lpstr>Continuous function</vt:lpstr>
      <vt:lpstr>Left–hand limit and right–hand limit</vt:lpstr>
      <vt:lpstr>Left–hand limit and right–hand limit</vt:lpstr>
      <vt:lpstr>Differentiable function</vt:lpstr>
      <vt:lpstr>Left–hand derivative and right–hand derivative</vt:lpstr>
      <vt:lpstr>Left–hand derivative and right–hand derivative</vt:lpstr>
      <vt:lpstr>Fourier series representation</vt:lpstr>
      <vt:lpstr>Fourier coeﬃcients</vt:lpstr>
      <vt:lpstr>Fourier coeﬃcients</vt:lpstr>
      <vt:lpstr>Fourier coeﬃcients</vt:lpstr>
      <vt:lpstr>Fourier coeﬃcients</vt:lpstr>
      <vt:lpstr>Fourier coeﬃcients</vt:lpstr>
      <vt:lpstr>Fourier coeﬃcients</vt:lpstr>
      <vt:lpstr>Fourier coeﬃcients</vt:lpstr>
      <vt:lpstr>Fourier coeﬃcients</vt:lpstr>
      <vt:lpstr>Fourier coeﬃcients</vt:lpstr>
      <vt:lpstr>Fourier coeﬃcients</vt:lpstr>
      <vt:lpstr>Uniqueness</vt:lpstr>
      <vt:lpstr>Uniqueness</vt:lpstr>
      <vt:lpstr>Uniqueness</vt:lpstr>
      <vt:lpstr>Even and odd functions</vt:lpstr>
      <vt:lpstr>Even and odd functions</vt:lpstr>
      <vt:lpstr>Rules for even and odd functions</vt:lpstr>
      <vt:lpstr>Fourier cosine series</vt:lpstr>
      <vt:lpstr>Fourier sine series</vt:lpstr>
      <vt:lpstr>Even and odd functions</vt:lpstr>
      <vt:lpstr>Even and odd functions</vt:lpstr>
      <vt:lpstr>We are doing exercises from lecture notes 7 </vt:lpstr>
      <vt:lpstr> Useful formulas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1161</cp:revision>
  <dcterms:created xsi:type="dcterms:W3CDTF">2021-01-29T15:14:26Z</dcterms:created>
  <dcterms:modified xsi:type="dcterms:W3CDTF">2023-03-16T10:46:03Z</dcterms:modified>
</cp:coreProperties>
</file>