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5" r:id="rId2"/>
    <p:sldId id="591" r:id="rId3"/>
    <p:sldId id="650" r:id="rId4"/>
    <p:sldId id="653" r:id="rId5"/>
    <p:sldId id="651" r:id="rId6"/>
    <p:sldId id="649" r:id="rId7"/>
    <p:sldId id="666" r:id="rId8"/>
    <p:sldId id="654" r:id="rId9"/>
    <p:sldId id="656" r:id="rId10"/>
    <p:sldId id="655" r:id="rId11"/>
    <p:sldId id="682" r:id="rId12"/>
    <p:sldId id="661" r:id="rId13"/>
    <p:sldId id="686" r:id="rId14"/>
    <p:sldId id="664" r:id="rId15"/>
    <p:sldId id="665" r:id="rId16"/>
    <p:sldId id="667" r:id="rId17"/>
    <p:sldId id="668" r:id="rId18"/>
    <p:sldId id="669" r:id="rId19"/>
    <p:sldId id="670" r:id="rId20"/>
    <p:sldId id="684" r:id="rId21"/>
    <p:sldId id="685" r:id="rId22"/>
    <p:sldId id="601" r:id="rId23"/>
    <p:sldId id="675" r:id="rId24"/>
    <p:sldId id="676" r:id="rId25"/>
    <p:sldId id="677" r:id="rId26"/>
    <p:sldId id="678" r:id="rId27"/>
    <p:sldId id="679" r:id="rId28"/>
    <p:sldId id="681" r:id="rId29"/>
    <p:sldId id="6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825F486-7BED-4D60-8296-64739C9072E1}">
          <p14:sldIdLst>
            <p14:sldId id="335"/>
            <p14:sldId id="591"/>
            <p14:sldId id="650"/>
            <p14:sldId id="653"/>
            <p14:sldId id="651"/>
            <p14:sldId id="649"/>
            <p14:sldId id="666"/>
            <p14:sldId id="654"/>
            <p14:sldId id="656"/>
            <p14:sldId id="655"/>
            <p14:sldId id="682"/>
            <p14:sldId id="661"/>
            <p14:sldId id="686"/>
            <p14:sldId id="664"/>
            <p14:sldId id="665"/>
            <p14:sldId id="667"/>
            <p14:sldId id="668"/>
            <p14:sldId id="669"/>
            <p14:sldId id="670"/>
            <p14:sldId id="684"/>
            <p14:sldId id="685"/>
            <p14:sldId id="601"/>
            <p14:sldId id="675"/>
            <p14:sldId id="676"/>
            <p14:sldId id="677"/>
            <p14:sldId id="678"/>
            <p14:sldId id="679"/>
            <p14:sldId id="681"/>
            <p14:sldId id="6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FF00"/>
    <a:srgbClr val="00CC00"/>
    <a:srgbClr val="28A028"/>
    <a:srgbClr val="33CC33"/>
    <a:srgbClr val="00CC99"/>
    <a:srgbClr val="FFFF00"/>
    <a:srgbClr val="993300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48AC-3ABD-4678-9033-4B7BAB775C9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3468-26AC-4337-9EF2-A6A8D0C60A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ULH – MPE - 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MTMEMAT1</a:t>
            </a:r>
          </a:p>
          <a:p>
            <a:endParaRPr lang="en-US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5EF-BC52-4A90-80C5-E901A7AF3F7A}" type="slidenum">
              <a:rPr lang="en-US" smtClean="0"/>
              <a:pPr/>
              <a:t>‹nr.›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56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4657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Rediger typografien i masterens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slide" Target="slide20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5.png"/><Relationship Id="rId4" Type="http://schemas.openxmlformats.org/officeDocument/2006/relationships/image" Target="../media/image1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Fourier</a:t>
            </a:r>
            <a:r>
              <a:rPr lang="da-DK" sz="3200" dirty="0" smtClean="0"/>
              <a:t> </a:t>
            </a:r>
            <a:r>
              <a:rPr lang="da-DK" sz="3200" dirty="0" err="1"/>
              <a:t>Theory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145915" y="1306386"/>
            <a:ext cx="11867745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2400" dirty="0" smtClean="0">
              <a:latin typeface="+mj-lt"/>
            </a:endParaRPr>
          </a:p>
          <a:p>
            <a:pPr marL="0" indent="0" algn="ctr">
              <a:buNone/>
            </a:pPr>
            <a:r>
              <a:rPr lang="da-DK" sz="2400" dirty="0" smtClean="0">
                <a:latin typeface="+mj-lt"/>
              </a:rPr>
              <a:t>  </a:t>
            </a:r>
            <a:r>
              <a:rPr lang="da-DK" alt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indent="0" algn="ctr">
              <a:buNone/>
            </a:pPr>
            <a:endParaRPr lang="en-US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range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expansions</a:t>
            </a:r>
            <a:endParaRPr 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integrals</a:t>
            </a:r>
          </a:p>
          <a:p>
            <a:pPr marL="0" indent="0" algn="ctr">
              <a:buNone/>
            </a:pP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3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led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62" y="4818623"/>
            <a:ext cx="4447926" cy="17107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6" y="958850"/>
                <a:ext cx="714022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Ex. cont.:</a:t>
                </a:r>
              </a:p>
              <a:p>
                <a:endParaRPr lang="en-US" sz="800" b="1" dirty="0" smtClean="0">
                  <a:latin typeface="+mj-lt"/>
                </a:endParaRPr>
              </a:p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dirty="0">
                    <a:latin typeface="+mj-lt"/>
                  </a:rPr>
                  <a:t>Fourier coeﬃcients of the Fourier </a:t>
                </a:r>
                <a:r>
                  <a:rPr lang="en-US" sz="2000" dirty="0" smtClean="0">
                    <a:latin typeface="+mj-lt"/>
                  </a:rPr>
                  <a:t>sine </a:t>
                </a:r>
                <a:r>
                  <a:rPr lang="en-US" sz="2000" dirty="0">
                    <a:latin typeface="+mj-lt"/>
                  </a:rPr>
                  <a:t>series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: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6" y="958850"/>
                <a:ext cx="7140223" cy="830997"/>
              </a:xfrm>
              <a:prstGeom prst="rect">
                <a:avLst/>
              </a:prstGeom>
              <a:blipFill>
                <a:blip r:embed="rId3"/>
                <a:stretch>
                  <a:fillRect l="-939" t="-3650" b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pe 31"/>
          <p:cNvGrpSpPr/>
          <p:nvPr/>
        </p:nvGrpSpPr>
        <p:grpSpPr>
          <a:xfrm>
            <a:off x="174975" y="1730433"/>
            <a:ext cx="11087100" cy="1123950"/>
            <a:chOff x="266700" y="2096594"/>
            <a:chExt cx="11087100" cy="1123950"/>
          </a:xfrm>
        </p:grpSpPr>
        <p:pic>
          <p:nvPicPr>
            <p:cNvPr id="12" name="Billed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700" y="2096594"/>
              <a:ext cx="11087100" cy="1123950"/>
            </a:xfrm>
            <a:prstGeom prst="rect">
              <a:avLst/>
            </a:prstGeom>
          </p:spPr>
        </p:pic>
        <p:grpSp>
          <p:nvGrpSpPr>
            <p:cNvPr id="23" name="Gruppe 22"/>
            <p:cNvGrpSpPr/>
            <p:nvPr/>
          </p:nvGrpSpPr>
          <p:grpSpPr>
            <a:xfrm>
              <a:off x="5933872" y="2145644"/>
              <a:ext cx="1381327" cy="528510"/>
              <a:chOff x="5933872" y="2145644"/>
              <a:chExt cx="1381327" cy="528510"/>
            </a:xfrm>
          </p:grpSpPr>
          <p:sp>
            <p:nvSpPr>
              <p:cNvPr id="14" name="Tekstfelt 13"/>
              <p:cNvSpPr txBox="1"/>
              <p:nvPr/>
            </p:nvSpPr>
            <p:spPr>
              <a:xfrm>
                <a:off x="5933872" y="2145644"/>
                <a:ext cx="1381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>
                    <a:latin typeface="+mj-lt"/>
                  </a:rPr>
                  <a:t>d</a:t>
                </a:r>
                <a:r>
                  <a:rPr lang="da-DK" dirty="0" smtClean="0">
                    <a:latin typeface="+mj-lt"/>
                  </a:rPr>
                  <a:t>one in L7</a:t>
                </a:r>
                <a:endParaRPr lang="en-US" dirty="0">
                  <a:latin typeface="+mj-lt"/>
                </a:endParaRPr>
              </a:p>
            </p:txBody>
          </p:sp>
          <p:cxnSp>
            <p:nvCxnSpPr>
              <p:cNvPr id="20" name="Lige forbindelse 19"/>
              <p:cNvCxnSpPr/>
              <p:nvPr/>
            </p:nvCxnSpPr>
            <p:spPr>
              <a:xfrm flipH="1">
                <a:off x="6429983" y="2433319"/>
                <a:ext cx="1" cy="2408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ktangel 23"/>
              <p:cNvSpPr/>
              <p:nvPr/>
            </p:nvSpPr>
            <p:spPr>
              <a:xfrm>
                <a:off x="167004" y="3156417"/>
                <a:ext cx="71402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dirty="0">
                    <a:latin typeface="+mj-lt"/>
                  </a:rPr>
                  <a:t>Fourier </a:t>
                </a:r>
                <a:r>
                  <a:rPr lang="en-US" sz="2000" dirty="0" smtClean="0">
                    <a:latin typeface="+mj-lt"/>
                  </a:rPr>
                  <a:t>sine </a:t>
                </a:r>
                <a:r>
                  <a:rPr lang="en-US" sz="2000" dirty="0">
                    <a:latin typeface="+mj-lt"/>
                  </a:rPr>
                  <a:t>series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: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Rektange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4" y="3156417"/>
                <a:ext cx="7140223" cy="400110"/>
              </a:xfrm>
              <a:prstGeom prst="rect">
                <a:avLst/>
              </a:prstGeom>
              <a:blipFill>
                <a:blip r:embed="rId5"/>
                <a:stretch>
                  <a:fillRect l="-85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Billed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28" y="3608853"/>
            <a:ext cx="8220075" cy="828675"/>
          </a:xfrm>
          <a:prstGeom prst="rect">
            <a:avLst/>
          </a:prstGeom>
        </p:spPr>
      </p:pic>
      <p:pic>
        <p:nvPicPr>
          <p:cNvPr id="41" name="Billed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78" y="4504465"/>
            <a:ext cx="8315325" cy="752475"/>
          </a:xfrm>
          <a:prstGeom prst="rect">
            <a:avLst/>
          </a:prstGeom>
        </p:spPr>
      </p:pic>
      <p:pic>
        <p:nvPicPr>
          <p:cNvPr id="42" name="Billed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4703" y="324124"/>
            <a:ext cx="3581715" cy="7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ktangel 23"/>
              <p:cNvSpPr/>
              <p:nvPr/>
            </p:nvSpPr>
            <p:spPr>
              <a:xfrm>
                <a:off x="167004" y="3341235"/>
                <a:ext cx="71402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dirty="0">
                    <a:latin typeface="+mj-lt"/>
                  </a:rPr>
                  <a:t>Fourier </a:t>
                </a:r>
                <a:r>
                  <a:rPr lang="en-US" sz="2000" dirty="0" smtClean="0">
                    <a:latin typeface="+mj-lt"/>
                  </a:rPr>
                  <a:t>sine </a:t>
                </a:r>
                <a:r>
                  <a:rPr lang="en-US" sz="2000" dirty="0">
                    <a:latin typeface="+mj-lt"/>
                  </a:rPr>
                  <a:t>series of</a:t>
                </a:r>
                <a:r>
                  <a:rPr lang="en-US" sz="2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: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Rektange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4" y="3341235"/>
                <a:ext cx="7140223" cy="400110"/>
              </a:xfrm>
              <a:prstGeom prst="rect">
                <a:avLst/>
              </a:prstGeom>
              <a:blipFill>
                <a:blip r:embed="rId2"/>
                <a:stretch>
                  <a:fillRect l="-85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kstboks 4"/>
          <p:cNvSpPr txBox="1">
            <a:spLocks noChangeArrowheads="1"/>
          </p:cNvSpPr>
          <p:nvPr/>
        </p:nvSpPr>
        <p:spPr bwMode="auto">
          <a:xfrm rot="16200000">
            <a:off x="10883794" y="165134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Billed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953" y="1029736"/>
            <a:ext cx="1466985" cy="1520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ktangel 18"/>
              <p:cNvSpPr/>
              <p:nvPr/>
            </p:nvSpPr>
            <p:spPr>
              <a:xfrm>
                <a:off x="167004" y="772292"/>
                <a:ext cx="5146053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Ex. cont. </a:t>
                </a:r>
                <a:r>
                  <a:rPr lang="en-US" sz="2000" dirty="0" smtClean="0">
                    <a:latin typeface="+mj-lt"/>
                  </a:rPr>
                  <a:t>Overall we get:</a:t>
                </a:r>
              </a:p>
              <a:p>
                <a:endParaRPr lang="en-US" sz="1200" dirty="0" smtClean="0">
                  <a:latin typeface="+mj-lt"/>
                </a:endParaRPr>
              </a:p>
              <a:p>
                <a:r>
                  <a:rPr lang="da-DK" sz="2000" dirty="0" smtClean="0">
                    <a:latin typeface="+mj-lt"/>
                  </a:rPr>
                  <a:t>Given the </a:t>
                </a:r>
                <a:r>
                  <a:rPr lang="da-DK" sz="2000" dirty="0" err="1" smtClean="0">
                    <a:latin typeface="+mj-lt"/>
                  </a:rPr>
                  <a:t>function</a:t>
                </a:r>
                <a:r>
                  <a:rPr lang="da-DK" sz="2000" dirty="0" smtClean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 panose="02040503050406030204" pitchFamily="18" charset="0"/>
                      </a:rPr>
                      <m:t>        0&lt;</m:t>
                    </m:r>
                    <m:r>
                      <a:rPr lang="da-DK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Rektange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4" y="772292"/>
                <a:ext cx="5146053" cy="892552"/>
              </a:xfrm>
              <a:prstGeom prst="rect">
                <a:avLst/>
              </a:prstGeom>
              <a:blipFill>
                <a:blip r:embed="rId4"/>
                <a:stretch>
                  <a:fillRect l="-1183" t="-4110" b="-1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167004" y="1713684"/>
                <a:ext cx="37470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The Fourier cosine series </a:t>
                </a:r>
                <a:r>
                  <a:rPr lang="en-US" sz="2000" dirty="0" smtClean="0">
                    <a:latin typeface="+mj-lt"/>
                  </a:rPr>
                  <a:t>of </a:t>
                </a:r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 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4" y="1713684"/>
                <a:ext cx="3747051" cy="400110"/>
              </a:xfrm>
              <a:prstGeom prst="rect">
                <a:avLst/>
              </a:prstGeom>
              <a:blipFill>
                <a:blip r:embed="rId5"/>
                <a:stretch>
                  <a:fillRect l="-162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04" y="2207194"/>
            <a:ext cx="8077200" cy="904875"/>
          </a:xfrm>
          <a:prstGeom prst="rect">
            <a:avLst/>
          </a:prstGeom>
        </p:spPr>
      </p:pic>
      <p:pic>
        <p:nvPicPr>
          <p:cNvPr id="25" name="Billed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78" y="3897628"/>
            <a:ext cx="8315325" cy="752475"/>
          </a:xfrm>
          <a:prstGeom prst="rect">
            <a:avLst/>
          </a:prstGeom>
        </p:spPr>
      </p:pic>
      <p:sp>
        <p:nvSpPr>
          <p:cNvPr id="26" name="Rektangel 25"/>
          <p:cNvSpPr/>
          <p:nvPr/>
        </p:nvSpPr>
        <p:spPr>
          <a:xfrm>
            <a:off x="167004" y="5109681"/>
            <a:ext cx="117364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Uniqueness: A given periodic function has only one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280570" y="5784702"/>
                <a:ext cx="22097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is not periodic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5784702"/>
                <a:ext cx="2209772" cy="400110"/>
              </a:xfrm>
              <a:prstGeom prst="rect">
                <a:avLst/>
              </a:prstGeom>
              <a:blipFill>
                <a:blip r:embed="rId8"/>
                <a:stretch>
                  <a:fillRect l="-1102" t="-9091" r="-220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65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Break?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Integrals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27960" y="872548"/>
            <a:ext cx="11887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 err="1" smtClean="0">
                <a:latin typeface="+mj-lt"/>
              </a:rPr>
              <a:t>Untill</a:t>
            </a:r>
            <a:r>
              <a:rPr lang="da-DK" sz="2000" dirty="0" smtClean="0">
                <a:latin typeface="+mj-lt"/>
              </a:rPr>
              <a:t> </a:t>
            </a:r>
            <a:r>
              <a:rPr lang="da-DK" sz="2000" dirty="0" err="1" smtClean="0">
                <a:latin typeface="+mj-lt"/>
              </a:rPr>
              <a:t>now</a:t>
            </a:r>
            <a:r>
              <a:rPr lang="da-DK" sz="2000" dirty="0" smtClean="0">
                <a:latin typeface="+mj-lt"/>
              </a:rPr>
              <a:t> </a:t>
            </a:r>
            <a:r>
              <a:rPr lang="da-DK" sz="2000" dirty="0" err="1" smtClean="0">
                <a:latin typeface="+mj-lt"/>
              </a:rPr>
              <a:t>we</a:t>
            </a:r>
            <a:r>
              <a:rPr lang="da-DK" sz="2000" dirty="0" smtClean="0">
                <a:latin typeface="+mj-lt"/>
              </a:rPr>
              <a:t> have </a:t>
            </a:r>
            <a:r>
              <a:rPr lang="da-DK" sz="2000" dirty="0" err="1" smtClean="0">
                <a:latin typeface="+mj-lt"/>
              </a:rPr>
              <a:t>considered</a:t>
            </a:r>
            <a:r>
              <a:rPr lang="da-DK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Fourier </a:t>
            </a:r>
            <a:r>
              <a:rPr lang="en-US" sz="2000" dirty="0">
                <a:latin typeface="+mj-lt"/>
              </a:rPr>
              <a:t>series for periodic functions and for functions </a:t>
            </a:r>
            <a:r>
              <a:rPr lang="en-US" sz="2000" dirty="0" smtClean="0">
                <a:latin typeface="+mj-lt"/>
              </a:rPr>
              <a:t>defined </a:t>
            </a:r>
            <a:r>
              <a:rPr lang="en-US" sz="2000" dirty="0">
                <a:latin typeface="+mj-lt"/>
              </a:rPr>
              <a:t>on a </a:t>
            </a:r>
            <a:r>
              <a:rPr lang="en-US" sz="2000" dirty="0" smtClean="0">
                <a:latin typeface="+mj-lt"/>
              </a:rPr>
              <a:t>finite </a:t>
            </a:r>
            <a:r>
              <a:rPr lang="en-US" sz="2000" dirty="0">
                <a:latin typeface="+mj-lt"/>
              </a:rPr>
              <a:t>interval.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27960" y="2124229"/>
                <a:ext cx="313242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000" dirty="0" smtClean="0">
                    <a:latin typeface="+mj-lt"/>
                  </a:rPr>
                  <a:t>What </a:t>
                </a:r>
                <a:r>
                  <a:rPr lang="da-DK" sz="2000" dirty="0" err="1" smtClean="0">
                    <a:latin typeface="+mj-lt"/>
                  </a:rPr>
                  <a:t>happens</a:t>
                </a:r>
                <a:r>
                  <a:rPr lang="da-DK" sz="2000" dirty="0" smtClean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a-D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?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0" y="2124229"/>
                <a:ext cx="3132427" cy="400110"/>
              </a:xfrm>
              <a:prstGeom prst="rect">
                <a:avLst/>
              </a:prstGeom>
              <a:blipFill>
                <a:blip r:embed="rId2"/>
                <a:stretch>
                  <a:fillRect l="-214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19305" y="5388836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27960" y="1478091"/>
                <a:ext cx="118876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000" dirty="0" smtClean="0">
                    <a:latin typeface="+mj-lt"/>
                  </a:rPr>
                  <a:t>Now </a:t>
                </a:r>
                <a:r>
                  <a:rPr lang="da-DK" sz="2000" dirty="0" err="1" smtClean="0">
                    <a:latin typeface="+mj-lt"/>
                  </a:rPr>
                  <a:t>we</a:t>
                </a:r>
                <a:r>
                  <a:rPr lang="da-DK" sz="2000" dirty="0" smtClean="0">
                    <a:latin typeface="+mj-lt"/>
                  </a:rPr>
                  <a:t> </a:t>
                </a:r>
                <a:r>
                  <a:rPr lang="da-DK" sz="2000" dirty="0" err="1" smtClean="0">
                    <a:latin typeface="+mj-lt"/>
                  </a:rPr>
                  <a:t>turn</a:t>
                </a:r>
                <a:r>
                  <a:rPr lang="da-DK" sz="2000" dirty="0" smtClean="0">
                    <a:latin typeface="+mj-lt"/>
                  </a:rPr>
                  <a:t> to </a:t>
                </a:r>
                <a:r>
                  <a:rPr lang="en-US" sz="2000" dirty="0">
                    <a:solidFill>
                      <a:srgbClr val="3333FF"/>
                    </a:solidFill>
                    <a:latin typeface="+mj-lt"/>
                  </a:rPr>
                  <a:t>arbitrary functions </a:t>
                </a:r>
                <a:r>
                  <a:rPr lang="en-US" sz="2000" dirty="0">
                    <a:latin typeface="+mj-lt"/>
                  </a:rPr>
                  <a:t>that </a:t>
                </a:r>
                <a:r>
                  <a:rPr lang="en-US" sz="2000" dirty="0" smtClean="0">
                    <a:latin typeface="+mj-lt"/>
                  </a:rPr>
                  <a:t>are </a:t>
                </a:r>
                <a:r>
                  <a:rPr lang="en-US" sz="2000" dirty="0" smtClean="0">
                    <a:solidFill>
                      <a:srgbClr val="3333FF"/>
                    </a:solidFill>
                    <a:latin typeface="+mj-lt"/>
                  </a:rPr>
                  <a:t>not periodic </a:t>
                </a:r>
                <a:r>
                  <a:rPr lang="en-US" sz="2000" dirty="0" smtClean="0">
                    <a:latin typeface="+mj-lt"/>
                  </a:rPr>
                  <a:t>and </a:t>
                </a:r>
                <a:r>
                  <a:rPr lang="en-US" sz="2000" dirty="0" smtClean="0">
                    <a:solidFill>
                      <a:srgbClr val="3333FF"/>
                    </a:solidFill>
                    <a:latin typeface="+mj-lt"/>
                  </a:rPr>
                  <a:t>defined on </a:t>
                </a:r>
                <a:r>
                  <a:rPr lang="en-US" sz="2000" dirty="0" smtClean="0">
                    <a:latin typeface="+mj-lt"/>
                  </a:rPr>
                  <a:t>the whole </a:t>
                </a:r>
                <a:r>
                  <a:rPr lang="en-US" sz="2000" i="1" dirty="0" smtClean="0">
                    <a:latin typeface="+mj-lt"/>
                  </a:rPr>
                  <a:t>x</a:t>
                </a:r>
                <a:r>
                  <a:rPr lang="en-US" sz="2000" dirty="0" smtClean="0">
                    <a:latin typeface="+mj-lt"/>
                  </a:rPr>
                  <a:t>-axis, i.e.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0" y="1478091"/>
                <a:ext cx="11887622" cy="400110"/>
              </a:xfrm>
              <a:prstGeom prst="rect">
                <a:avLst/>
              </a:prstGeom>
              <a:blipFill>
                <a:blip r:embed="rId3"/>
                <a:stretch>
                  <a:fillRect l="-56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ktangel 18"/>
              <p:cNvSpPr/>
              <p:nvPr/>
            </p:nvSpPr>
            <p:spPr>
              <a:xfrm>
                <a:off x="8415986" y="3757824"/>
                <a:ext cx="313242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000" dirty="0" smtClean="0">
                    <a:latin typeface="+mj-lt"/>
                  </a:rPr>
                  <a:t>Basic interval: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9" name="Rektange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86" y="3757824"/>
                <a:ext cx="3132427" cy="400110"/>
              </a:xfrm>
              <a:prstGeom prst="rect">
                <a:avLst/>
              </a:prstGeom>
              <a:blipFill>
                <a:blip r:embed="rId4"/>
                <a:stretch>
                  <a:fillRect l="-21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Billed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241" y="4977849"/>
            <a:ext cx="6452473" cy="606273"/>
          </a:xfrm>
          <a:prstGeom prst="rect">
            <a:avLst/>
          </a:prstGeom>
        </p:spPr>
      </p:pic>
      <p:pic>
        <p:nvPicPr>
          <p:cNvPr id="21" name="Billed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70" y="2615684"/>
            <a:ext cx="9686925" cy="904875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70" y="3601937"/>
            <a:ext cx="4495800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23"/>
              <p:cNvSpPr txBox="1"/>
              <p:nvPr/>
            </p:nvSpPr>
            <p:spPr>
              <a:xfrm>
                <a:off x="4881737" y="5626388"/>
                <a:ext cx="1181284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kstfel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37" y="5626388"/>
                <a:ext cx="1181284" cy="8113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61914" y="4369032"/>
                <a:ext cx="5147243" cy="50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da-DK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" y="4369032"/>
                <a:ext cx="5147243" cy="503471"/>
              </a:xfrm>
              <a:prstGeom prst="rect">
                <a:avLst/>
              </a:prstGeom>
              <a:blipFill>
                <a:blip r:embed="rId9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18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09069" y="859951"/>
            <a:ext cx="117610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Let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be a </a:t>
            </a:r>
            <a:r>
              <a:rPr lang="en-US" sz="2100" u="sng" dirty="0" smtClean="0">
                <a:latin typeface="+mj-lt"/>
              </a:rPr>
              <a:t>piecewise </a:t>
            </a:r>
            <a:r>
              <a:rPr lang="en-US" sz="2100" dirty="0" smtClean="0">
                <a:latin typeface="+mj-lt"/>
              </a:rPr>
              <a:t>continuous function and assume that</a:t>
            </a:r>
          </a:p>
          <a:p>
            <a:endParaRPr lang="en-US" sz="8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u="sng" dirty="0">
                <a:latin typeface="+mj-lt"/>
              </a:rPr>
              <a:t>left–hand limits, the right–hand limits</a:t>
            </a:r>
            <a:r>
              <a:rPr lang="en-US" sz="2100" dirty="0">
                <a:latin typeface="+mj-lt"/>
              </a:rPr>
              <a:t>, the </a:t>
            </a:r>
            <a:r>
              <a:rPr lang="en-US" sz="2100" u="sng" dirty="0" smtClean="0">
                <a:latin typeface="+mj-lt"/>
              </a:rPr>
              <a:t>left–hand </a:t>
            </a:r>
            <a:r>
              <a:rPr lang="en-US" sz="2100" u="sng" dirty="0">
                <a:latin typeface="+mj-lt"/>
              </a:rPr>
              <a:t>derivative and the right–hand derivative </a:t>
            </a:r>
            <a:r>
              <a:rPr lang="en-US" sz="2100" u="sng" dirty="0" smtClean="0">
                <a:latin typeface="+mj-lt"/>
              </a:rPr>
              <a:t>exist</a:t>
            </a:r>
          </a:p>
          <a:p>
            <a:endParaRPr lang="en-US" sz="800" u="sng" dirty="0">
              <a:latin typeface="+mj-lt"/>
            </a:endParaRPr>
          </a:p>
          <a:p>
            <a:endParaRPr lang="en-US" sz="21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and the integral                                                  exists, i.e. is finite</a:t>
            </a:r>
          </a:p>
          <a:p>
            <a:endParaRPr lang="en-US" sz="2100" dirty="0" smtClean="0">
              <a:latin typeface="+mj-lt"/>
            </a:endParaRPr>
          </a:p>
          <a:p>
            <a:endParaRPr lang="da-DK" sz="8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Fourier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integral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representation of </a:t>
            </a:r>
            <a:r>
              <a:rPr lang="en-US" sz="2100" i="1" dirty="0" smtClean="0">
                <a:solidFill>
                  <a:srgbClr val="3333FF"/>
                </a:solidFill>
                <a:latin typeface="+mj-lt"/>
              </a:rPr>
              <a:t>f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(</a:t>
            </a:r>
            <a:r>
              <a:rPr lang="en-US" sz="2100" i="1" dirty="0" smtClean="0">
                <a:solidFill>
                  <a:srgbClr val="3333FF"/>
                </a:solidFill>
                <a:latin typeface="+mj-lt"/>
              </a:rPr>
              <a:t>x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):</a:t>
            </a:r>
            <a:endParaRPr lang="en-US" sz="2100" dirty="0">
              <a:solidFill>
                <a:srgbClr val="3333FF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09069" y="4080387"/>
                <a:ext cx="5321444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and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at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100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 where </a:t>
                </a:r>
                <a:r>
                  <a:rPr lang="en-US" sz="2100" i="1" dirty="0">
                    <a:solidFill>
                      <a:srgbClr val="3333FF"/>
                    </a:solidFill>
                    <a:latin typeface="+mj-lt"/>
                  </a:rPr>
                  <a:t>f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(</a:t>
                </a:r>
                <a:r>
                  <a:rPr lang="en-US" sz="2100" i="1" dirty="0">
                    <a:solidFill>
                      <a:srgbClr val="3333FF"/>
                    </a:solidFill>
                    <a:latin typeface="+mj-lt"/>
                  </a:rPr>
                  <a:t>x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) is not continuous</a:t>
                </a:r>
                <a:r>
                  <a:rPr lang="en-US" sz="2100" dirty="0">
                    <a:latin typeface="+mj-lt"/>
                  </a:rPr>
                  <a:t>: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9" y="4080387"/>
                <a:ext cx="5321444" cy="415498"/>
              </a:xfrm>
              <a:prstGeom prst="rect">
                <a:avLst/>
              </a:prstGeom>
              <a:blipFill>
                <a:blip r:embed="rId2"/>
                <a:stretch>
                  <a:fillRect l="-1375" t="-8696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68" y="1874226"/>
            <a:ext cx="1752600" cy="8001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19" y="3260608"/>
            <a:ext cx="5715000" cy="77152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797" y="4618415"/>
            <a:ext cx="6918614" cy="744682"/>
          </a:xfrm>
          <a:prstGeom prst="rect">
            <a:avLst/>
          </a:prstGeom>
        </p:spPr>
      </p:pic>
      <p:grpSp>
        <p:nvGrpSpPr>
          <p:cNvPr id="18" name="Gruppe 17"/>
          <p:cNvGrpSpPr/>
          <p:nvPr/>
        </p:nvGrpSpPr>
        <p:grpSpPr>
          <a:xfrm>
            <a:off x="193518" y="5485627"/>
            <a:ext cx="11592082" cy="711082"/>
            <a:chOff x="196074" y="5516620"/>
            <a:chExt cx="11592082" cy="711082"/>
          </a:xfrm>
        </p:grpSpPr>
        <p:sp>
          <p:nvSpPr>
            <p:cNvPr id="17" name="Rektangel 16"/>
            <p:cNvSpPr/>
            <p:nvPr/>
          </p:nvSpPr>
          <p:spPr>
            <a:xfrm>
              <a:off x="196074" y="5645943"/>
              <a:ext cx="84145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>
                  <a:solidFill>
                    <a:srgbClr val="3333FF"/>
                  </a:solidFill>
                  <a:latin typeface="+mj-lt"/>
                </a:rPr>
                <a:t>Fourier coeﬃcients </a:t>
              </a:r>
              <a:r>
                <a:rPr lang="en-US" sz="2100" dirty="0" smtClean="0">
                  <a:latin typeface="+mj-lt"/>
                </a:rPr>
                <a:t>are </a:t>
              </a:r>
              <a:r>
                <a:rPr lang="en-US" sz="2100" dirty="0">
                  <a:latin typeface="+mj-lt"/>
                </a:rPr>
                <a:t>given </a:t>
              </a:r>
              <a:r>
                <a:rPr lang="en-US" sz="2100" dirty="0" smtClean="0">
                  <a:latin typeface="+mj-lt"/>
                </a:rPr>
                <a:t>as:                                                            and</a:t>
              </a:r>
            </a:p>
          </p:txBody>
        </p:sp>
        <p:pic>
          <p:nvPicPr>
            <p:cNvPr id="11" name="Billed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6415" y="5560952"/>
              <a:ext cx="3273136" cy="666750"/>
            </a:xfrm>
            <a:prstGeom prst="rect">
              <a:avLst/>
            </a:prstGeom>
          </p:spPr>
        </p:pic>
        <p:pic>
          <p:nvPicPr>
            <p:cNvPr id="12" name="Billed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15020" y="5516620"/>
              <a:ext cx="3273136" cy="710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4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Integrals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66873" y="573768"/>
            <a:ext cx="24806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Ex.:</a:t>
            </a:r>
          </a:p>
          <a:p>
            <a:endParaRPr lang="en-US" sz="2000" b="1" dirty="0" smtClean="0">
              <a:latin typeface="+mj-lt"/>
            </a:endParaRPr>
          </a:p>
          <a:p>
            <a:r>
              <a:rPr lang="da-DK" sz="2000" dirty="0" smtClean="0">
                <a:latin typeface="+mj-lt"/>
              </a:rPr>
              <a:t>Given the </a:t>
            </a:r>
            <a:r>
              <a:rPr lang="da-DK" sz="2000" dirty="0" err="1" smtClean="0">
                <a:latin typeface="+mj-lt"/>
              </a:rPr>
              <a:t>function</a:t>
            </a:r>
            <a:r>
              <a:rPr lang="da-DK" sz="2000" dirty="0" smtClean="0">
                <a:latin typeface="+mj-lt"/>
              </a:rPr>
              <a:t>:</a:t>
            </a:r>
            <a:endParaRPr lang="en-US" sz="2000" dirty="0">
              <a:latin typeface="+mj-lt"/>
            </a:endParaRPr>
          </a:p>
        </p:txBody>
      </p:sp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886879" y="1914006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89" y="929148"/>
            <a:ext cx="2590800" cy="866775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00522"/>
            <a:ext cx="2990850" cy="1724025"/>
          </a:xfrm>
          <a:prstGeom prst="rect">
            <a:avLst/>
          </a:prstGeom>
        </p:spPr>
      </p:pic>
      <p:grpSp>
        <p:nvGrpSpPr>
          <p:cNvPr id="31" name="Gruppe 30"/>
          <p:cNvGrpSpPr/>
          <p:nvPr/>
        </p:nvGrpSpPr>
        <p:grpSpPr>
          <a:xfrm>
            <a:off x="174979" y="1926407"/>
            <a:ext cx="7427794" cy="676275"/>
            <a:chOff x="174979" y="2004975"/>
            <a:chExt cx="7427794" cy="676275"/>
          </a:xfrm>
        </p:grpSpPr>
        <p:sp>
          <p:nvSpPr>
            <p:cNvPr id="14" name="Rektangel 13"/>
            <p:cNvSpPr/>
            <p:nvPr/>
          </p:nvSpPr>
          <p:spPr>
            <a:xfrm>
              <a:off x="174979" y="2167250"/>
              <a:ext cx="35118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2000" dirty="0" smtClean="0">
                  <a:latin typeface="+mj-lt"/>
                </a:rPr>
                <a:t>Check the </a:t>
              </a:r>
              <a:r>
                <a:rPr lang="da-DK" sz="2000" dirty="0" err="1" smtClean="0">
                  <a:latin typeface="+mj-lt"/>
                </a:rPr>
                <a:t>absolute</a:t>
              </a:r>
              <a:r>
                <a:rPr lang="da-DK" sz="2000" dirty="0" smtClean="0">
                  <a:latin typeface="+mj-lt"/>
                </a:rPr>
                <a:t> </a:t>
              </a:r>
              <a:r>
                <a:rPr lang="da-DK" sz="2000" dirty="0" err="1" smtClean="0">
                  <a:latin typeface="+mj-lt"/>
                </a:rPr>
                <a:t>integrability</a:t>
              </a:r>
              <a:r>
                <a:rPr lang="da-DK" sz="2000" dirty="0" smtClean="0">
                  <a:latin typeface="+mj-lt"/>
                </a:rPr>
                <a:t>:</a:t>
              </a:r>
              <a:endParaRPr lang="en-US" sz="2000" dirty="0" smtClean="0">
                <a:latin typeface="+mj-lt"/>
              </a:endParaRPr>
            </a:p>
          </p:txBody>
        </p:sp>
        <p:pic>
          <p:nvPicPr>
            <p:cNvPr id="12" name="Billed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7548" y="2004975"/>
              <a:ext cx="3705225" cy="676275"/>
            </a:xfrm>
            <a:prstGeom prst="rect">
              <a:avLst/>
            </a:prstGeom>
          </p:spPr>
        </p:pic>
      </p:grpSp>
      <p:sp>
        <p:nvSpPr>
          <p:cNvPr id="17" name="Rektangel 16"/>
          <p:cNvSpPr/>
          <p:nvPr/>
        </p:nvSpPr>
        <p:spPr>
          <a:xfrm>
            <a:off x="174978" y="2776412"/>
            <a:ext cx="359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+mj-lt"/>
              </a:rPr>
              <a:t>The </a:t>
            </a:r>
            <a:r>
              <a:rPr lang="da-DK" sz="2000" dirty="0" err="1" smtClean="0">
                <a:latin typeface="+mj-lt"/>
              </a:rPr>
              <a:t>Fourier</a:t>
            </a:r>
            <a:r>
              <a:rPr lang="da-DK" sz="2000" dirty="0" smtClean="0">
                <a:latin typeface="+mj-lt"/>
              </a:rPr>
              <a:t> </a:t>
            </a:r>
            <a:r>
              <a:rPr lang="da-DK" sz="2000" dirty="0" err="1" smtClean="0">
                <a:latin typeface="+mj-lt"/>
              </a:rPr>
              <a:t>coefficients</a:t>
            </a:r>
            <a:r>
              <a:rPr lang="da-DK" sz="2000" dirty="0" smtClean="0">
                <a:latin typeface="+mj-lt"/>
              </a:rPr>
              <a:t> </a:t>
            </a:r>
            <a:r>
              <a:rPr lang="da-DK" sz="2000" dirty="0" err="1" smtClean="0">
                <a:latin typeface="+mj-lt"/>
              </a:rPr>
              <a:t>are</a:t>
            </a:r>
            <a:r>
              <a:rPr lang="da-DK" sz="2000" dirty="0" smtClean="0">
                <a:latin typeface="+mj-lt"/>
              </a:rPr>
              <a:t>:</a:t>
            </a:r>
            <a:endParaRPr lang="en-US" sz="2000" dirty="0" smtClean="0">
              <a:latin typeface="+mj-lt"/>
            </a:endParaRPr>
          </a:p>
        </p:txBody>
      </p:sp>
      <p:pic>
        <p:nvPicPr>
          <p:cNvPr id="20" name="Billed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00" y="3251239"/>
            <a:ext cx="8243455" cy="779319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00" y="4138562"/>
            <a:ext cx="5876877" cy="698717"/>
          </a:xfrm>
          <a:prstGeom prst="rect">
            <a:avLst/>
          </a:prstGeom>
        </p:spPr>
      </p:pic>
      <p:pic>
        <p:nvPicPr>
          <p:cNvPr id="26" name="Billed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4963" y="4043979"/>
            <a:ext cx="1905000" cy="960372"/>
          </a:xfrm>
          <a:prstGeom prst="rect">
            <a:avLst/>
          </a:prstGeom>
        </p:spPr>
      </p:pic>
      <p:sp>
        <p:nvSpPr>
          <p:cNvPr id="27" name="Ellipse 26"/>
          <p:cNvSpPr/>
          <p:nvPr/>
        </p:nvSpPr>
        <p:spPr>
          <a:xfrm>
            <a:off x="5826866" y="4262662"/>
            <a:ext cx="87549" cy="9532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ktangel 27"/>
          <p:cNvSpPr/>
          <p:nvPr/>
        </p:nvSpPr>
        <p:spPr>
          <a:xfrm>
            <a:off x="166873" y="4991362"/>
            <a:ext cx="4240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+mj-lt"/>
              </a:rPr>
              <a:t>The </a:t>
            </a:r>
            <a:r>
              <a:rPr lang="da-DK" sz="2000" dirty="0" err="1" smtClean="0">
                <a:latin typeface="+mj-lt"/>
              </a:rPr>
              <a:t>Fourier</a:t>
            </a:r>
            <a:r>
              <a:rPr lang="da-DK" sz="2000" dirty="0" smtClean="0">
                <a:latin typeface="+mj-lt"/>
              </a:rPr>
              <a:t> integral </a:t>
            </a:r>
            <a:r>
              <a:rPr lang="da-DK" sz="2000" dirty="0" err="1" smtClean="0">
                <a:latin typeface="+mj-lt"/>
              </a:rPr>
              <a:t>representation</a:t>
            </a:r>
            <a:r>
              <a:rPr lang="da-DK" sz="2000" dirty="0" smtClean="0">
                <a:latin typeface="+mj-lt"/>
              </a:rPr>
              <a:t>:</a:t>
            </a:r>
            <a:endParaRPr lang="en-US" sz="2000" dirty="0" smtClean="0">
              <a:latin typeface="+mj-lt"/>
            </a:endParaRPr>
          </a:p>
        </p:txBody>
      </p:sp>
      <p:pic>
        <p:nvPicPr>
          <p:cNvPr id="32" name="Billed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5545555"/>
            <a:ext cx="77152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1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265607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cosine i</a:t>
            </a:r>
            <a:r>
              <a:rPr lang="en-US" sz="3200" dirty="0" smtClean="0"/>
              <a:t>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02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11138" y="757388"/>
                <a:ext cx="11960773" cy="2077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an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even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function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100" dirty="0" smtClean="0">
                  <a:solidFill>
                    <a:srgbClr val="3333FF"/>
                  </a:solidFill>
                  <a:latin typeface="+mj-lt"/>
                </a:endParaRPr>
              </a:p>
              <a:p>
                <a:endParaRPr lang="en-US" sz="800" dirty="0" smtClean="0">
                  <a:solidFill>
                    <a:srgbClr val="3333FF"/>
                  </a:solidFill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Assume:</a:t>
                </a:r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100" i="1" dirty="0" smtClean="0">
                    <a:latin typeface="+mj-lt"/>
                  </a:rPr>
                  <a:t> f</a:t>
                </a:r>
                <a:r>
                  <a:rPr lang="en-US" sz="2100" dirty="0" smtClean="0">
                    <a:latin typeface="+mj-lt"/>
                  </a:rPr>
                  <a:t>(</a:t>
                </a:r>
                <a:r>
                  <a:rPr lang="en-US" sz="2100" i="1" dirty="0" smtClean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dirty="0" smtClean="0">
                    <a:latin typeface="+mj-lt"/>
                  </a:rPr>
                  <a:t> is “nice” i.e. </a:t>
                </a:r>
                <a:r>
                  <a:rPr lang="en-US" sz="2100" u="sng" dirty="0" smtClean="0">
                    <a:latin typeface="+mj-lt"/>
                  </a:rPr>
                  <a:t>left–hand </a:t>
                </a:r>
                <a:r>
                  <a:rPr lang="en-US" sz="2100" u="sng" dirty="0">
                    <a:latin typeface="+mj-lt"/>
                  </a:rPr>
                  <a:t>limits, the right–hand limits</a:t>
                </a:r>
                <a:r>
                  <a:rPr lang="en-US" sz="2100" dirty="0">
                    <a:latin typeface="+mj-lt"/>
                  </a:rPr>
                  <a:t>, the </a:t>
                </a:r>
                <a:r>
                  <a:rPr lang="en-US" sz="2100" u="sng" dirty="0">
                    <a:latin typeface="+mj-lt"/>
                  </a:rPr>
                  <a:t>left–hand derivative and the right–hand derivative exist</a:t>
                </a:r>
                <a:r>
                  <a:rPr lang="en-US" sz="2100" dirty="0" smtClean="0">
                    <a:latin typeface="+mj-lt"/>
                  </a:rPr>
                  <a:t> </a:t>
                </a:r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100" i="1" dirty="0">
                    <a:latin typeface="+mj-lt"/>
                  </a:rPr>
                  <a:t>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 </a:t>
                </a:r>
                <a:r>
                  <a:rPr lang="en-US" sz="2100" dirty="0" smtClean="0">
                    <a:latin typeface="+mj-lt"/>
                  </a:rPr>
                  <a:t>is absolutely </a:t>
                </a:r>
                <a:r>
                  <a:rPr lang="en-US" sz="2100" dirty="0" err="1" smtClean="0">
                    <a:latin typeface="+mj-lt"/>
                  </a:rPr>
                  <a:t>integrable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" y="757388"/>
                <a:ext cx="11960773" cy="2077492"/>
              </a:xfrm>
              <a:prstGeom prst="rect">
                <a:avLst/>
              </a:prstGeom>
              <a:blipFill>
                <a:blip r:embed="rId2"/>
                <a:stretch>
                  <a:fillRect l="-612" t="-1760" b="-4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5"/>
          <p:cNvSpPr/>
          <p:nvPr/>
        </p:nvSpPr>
        <p:spPr>
          <a:xfrm>
            <a:off x="111138" y="4631693"/>
            <a:ext cx="31709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</a:t>
            </a:r>
            <a:r>
              <a:rPr lang="en-US" sz="2100" dirty="0">
                <a:latin typeface="+mj-lt"/>
              </a:rPr>
              <a:t>cosine </a:t>
            </a:r>
            <a:r>
              <a:rPr lang="en-US" sz="2100" dirty="0" smtClean="0">
                <a:latin typeface="+mj-lt"/>
              </a:rPr>
              <a:t>integral:</a:t>
            </a:r>
            <a:endParaRPr lang="en-US" sz="2100" dirty="0">
              <a:latin typeface="+mj-lt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111138" y="3180299"/>
            <a:ext cx="3513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coeﬃcients </a:t>
            </a:r>
            <a:r>
              <a:rPr lang="en-US" sz="2100" dirty="0">
                <a:latin typeface="+mj-lt"/>
              </a:rPr>
              <a:t>are: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81" y="3040323"/>
            <a:ext cx="6162675" cy="66675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81" y="3950181"/>
            <a:ext cx="3829051" cy="6477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10" y="5353303"/>
            <a:ext cx="5172075" cy="619125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3185" y="5334253"/>
            <a:ext cx="2609850" cy="63817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8703" y="3691565"/>
            <a:ext cx="2298595" cy="8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265607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sine </a:t>
            </a:r>
            <a:r>
              <a:rPr lang="en-US" sz="3200" dirty="0"/>
              <a:t>i</a:t>
            </a:r>
            <a:r>
              <a:rPr lang="en-US" sz="3200" dirty="0" smtClean="0"/>
              <a:t>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02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11138" y="757388"/>
                <a:ext cx="11960773" cy="1308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an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odd function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100" dirty="0" smtClean="0">
                  <a:solidFill>
                    <a:srgbClr val="3333FF"/>
                  </a:solidFill>
                  <a:latin typeface="+mj-lt"/>
                </a:endParaRPr>
              </a:p>
              <a:p>
                <a:endParaRPr lang="en-US" sz="800" dirty="0" smtClean="0">
                  <a:solidFill>
                    <a:srgbClr val="3333FF"/>
                  </a:solidFill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Assume:</a:t>
                </a:r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100" i="1" dirty="0" smtClean="0">
                    <a:latin typeface="+mj-lt"/>
                  </a:rPr>
                  <a:t> f</a:t>
                </a:r>
                <a:r>
                  <a:rPr lang="en-US" sz="2100" dirty="0" smtClean="0">
                    <a:latin typeface="+mj-lt"/>
                  </a:rPr>
                  <a:t>(</a:t>
                </a:r>
                <a:r>
                  <a:rPr lang="en-US" sz="2100" i="1" dirty="0" smtClean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dirty="0" smtClean="0">
                    <a:latin typeface="+mj-lt"/>
                  </a:rPr>
                  <a:t> is “nice” and   </a:t>
                </a:r>
                <a:r>
                  <a:rPr lang="en-US" sz="2100" i="1" dirty="0" smtClean="0">
                    <a:latin typeface="+mj-lt"/>
                  </a:rPr>
                  <a:t>f</a:t>
                </a:r>
                <a:r>
                  <a:rPr lang="en-US" sz="2100" dirty="0" smtClean="0">
                    <a:latin typeface="+mj-lt"/>
                  </a:rPr>
                  <a:t>(</a:t>
                </a:r>
                <a:r>
                  <a:rPr lang="en-US" sz="2100" i="1" dirty="0" smtClean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 </a:t>
                </a:r>
                <a:r>
                  <a:rPr lang="en-US" sz="2100" dirty="0" smtClean="0">
                    <a:latin typeface="+mj-lt"/>
                  </a:rPr>
                  <a:t>is absolutely </a:t>
                </a:r>
                <a:r>
                  <a:rPr lang="en-US" sz="2100" dirty="0" err="1" smtClean="0">
                    <a:latin typeface="+mj-lt"/>
                  </a:rPr>
                  <a:t>integrable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" y="757388"/>
                <a:ext cx="11960773" cy="1308050"/>
              </a:xfrm>
              <a:prstGeom prst="rect">
                <a:avLst/>
              </a:prstGeom>
              <a:blipFill>
                <a:blip r:embed="rId2"/>
                <a:stretch>
                  <a:fillRect l="-612" t="-2791" b="-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5"/>
          <p:cNvSpPr/>
          <p:nvPr/>
        </p:nvSpPr>
        <p:spPr>
          <a:xfrm>
            <a:off x="111138" y="4331835"/>
            <a:ext cx="31709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sine integral:</a:t>
            </a:r>
            <a:endParaRPr lang="en-US" sz="2100" dirty="0">
              <a:latin typeface="+mj-lt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111138" y="2512268"/>
            <a:ext cx="3513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coeﬃcients </a:t>
            </a:r>
            <a:r>
              <a:rPr lang="en-US" sz="2100" dirty="0">
                <a:latin typeface="+mj-lt"/>
              </a:rPr>
              <a:t>are:</a:t>
            </a: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32" y="2561053"/>
            <a:ext cx="3886200" cy="73342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32" y="3484138"/>
            <a:ext cx="6057900" cy="657225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698" y="5108939"/>
            <a:ext cx="7753350" cy="7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led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538" y="609270"/>
            <a:ext cx="4914900" cy="10382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265607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02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11138" y="757388"/>
                <a:ext cx="11960773" cy="1794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b="1" dirty="0" smtClean="0">
                    <a:latin typeface="+mj-lt"/>
                  </a:rPr>
                  <a:t>Ex.: </a:t>
                </a:r>
              </a:p>
              <a:p>
                <a:r>
                  <a:rPr lang="en-US" sz="2100" dirty="0" smtClean="0">
                    <a:latin typeface="+mj-lt"/>
                  </a:rPr>
                  <a:t>Given the function: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a-DK" sz="21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1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da-DK" sz="21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     −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100" dirty="0" smtClean="0">
                  <a:solidFill>
                    <a:srgbClr val="3333FF"/>
                  </a:solidFill>
                  <a:latin typeface="+mj-lt"/>
                </a:endParaRPr>
              </a:p>
              <a:p>
                <a:endParaRPr lang="en-US" sz="800" dirty="0" smtClean="0">
                  <a:solidFill>
                    <a:srgbClr val="3333FF"/>
                  </a:solidFill>
                  <a:latin typeface="+mj-lt"/>
                </a:endParaRPr>
              </a:p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  is even: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a-DK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da-DK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100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da-DK" sz="800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  is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absolute </a:t>
                </a:r>
                <a:r>
                  <a:rPr lang="en-US" sz="2100" dirty="0" err="1" smtClean="0">
                    <a:solidFill>
                      <a:schemeClr val="tx1"/>
                    </a:solidFill>
                    <a:latin typeface="+mj-lt"/>
                  </a:rPr>
                  <a:t>integrable</a:t>
                </a:r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:</a:t>
                </a:r>
                <a:endParaRPr lang="en-US" sz="2100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" y="757388"/>
                <a:ext cx="11960773" cy="1794466"/>
              </a:xfrm>
              <a:prstGeom prst="rect">
                <a:avLst/>
              </a:prstGeom>
              <a:blipFill>
                <a:blip r:embed="rId3"/>
                <a:stretch>
                  <a:fillRect l="-612" t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5"/>
          <p:cNvSpPr/>
          <p:nvPr/>
        </p:nvSpPr>
        <p:spPr>
          <a:xfrm>
            <a:off x="200024" y="4886665"/>
            <a:ext cx="31709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cosine integral:</a:t>
            </a:r>
            <a:endParaRPr lang="en-US" sz="2100" dirty="0">
              <a:latin typeface="+mj-lt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111138" y="3484929"/>
            <a:ext cx="3513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coeﬃcients </a:t>
            </a:r>
            <a:r>
              <a:rPr lang="en-US" sz="2100" dirty="0">
                <a:latin typeface="+mj-lt"/>
              </a:rPr>
              <a:t>are:</a:t>
            </a:r>
          </a:p>
        </p:txBody>
      </p:sp>
      <p:pic>
        <p:nvPicPr>
          <p:cNvPr id="19" name="Billed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4" y="2551854"/>
            <a:ext cx="10824716" cy="637316"/>
          </a:xfrm>
          <a:prstGeom prst="rect">
            <a:avLst/>
          </a:prstGeom>
        </p:spPr>
      </p:pic>
      <p:sp>
        <p:nvSpPr>
          <p:cNvPr id="20" name="Tekstfelt 19"/>
          <p:cNvSpPr txBox="1"/>
          <p:nvPr/>
        </p:nvSpPr>
        <p:spPr>
          <a:xfrm>
            <a:off x="10972253" y="2672378"/>
            <a:ext cx="6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>
                <a:latin typeface="+mj-lt"/>
              </a:rPr>
              <a:t>finite</a:t>
            </a:r>
            <a:endParaRPr lang="en-US" dirty="0">
              <a:latin typeface="+mj-lt"/>
            </a:endParaRPr>
          </a:p>
        </p:txBody>
      </p:sp>
      <p:pic>
        <p:nvPicPr>
          <p:cNvPr id="21" name="Billed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88" y="3891949"/>
            <a:ext cx="6648450" cy="771525"/>
          </a:xfrm>
          <a:prstGeom prst="rect">
            <a:avLst/>
          </a:prstGeom>
        </p:spPr>
      </p:pic>
      <p:sp>
        <p:nvSpPr>
          <p:cNvPr id="23" name="Ellipse 22">
            <a:hlinkClick r:id="rId6" action="ppaction://hlinksldjump"/>
          </p:cNvPr>
          <p:cNvSpPr/>
          <p:nvPr/>
        </p:nvSpPr>
        <p:spPr>
          <a:xfrm>
            <a:off x="11445766" y="4304893"/>
            <a:ext cx="225087" cy="19353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hlinkClick r:id="rId7" action="ppaction://hlinksldjump"/>
          </p:cNvPr>
          <p:cNvSpPr/>
          <p:nvPr/>
        </p:nvSpPr>
        <p:spPr>
          <a:xfrm>
            <a:off x="11546177" y="6252670"/>
            <a:ext cx="147759" cy="20736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Billed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488" y="3979607"/>
            <a:ext cx="1543050" cy="733425"/>
          </a:xfrm>
          <a:prstGeom prst="rect">
            <a:avLst/>
          </a:prstGeom>
        </p:spPr>
      </p:pic>
      <p:pic>
        <p:nvPicPr>
          <p:cNvPr id="27" name="Billed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1019" y="5287762"/>
            <a:ext cx="46767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265607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02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11138" y="757388"/>
            <a:ext cx="11960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cont.: </a:t>
            </a:r>
          </a:p>
          <a:p>
            <a:r>
              <a:rPr lang="da-DK" sz="2100" dirty="0" err="1" smtClean="0">
                <a:latin typeface="+mj-lt"/>
              </a:rPr>
              <a:t>Calculating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i="1" dirty="0" smtClean="0">
                <a:latin typeface="+mj-lt"/>
              </a:rPr>
              <a:t>I:</a:t>
            </a:r>
            <a:r>
              <a:rPr lang="da-DK" sz="2100" dirty="0" smtClean="0">
                <a:latin typeface="+mj-lt"/>
              </a:rPr>
              <a:t> </a:t>
            </a:r>
            <a:endParaRPr lang="en-US" sz="8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111138" y="5507053"/>
            <a:ext cx="3513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coeﬃcients </a:t>
            </a:r>
            <a:r>
              <a:rPr lang="en-US" sz="2100" dirty="0">
                <a:latin typeface="+mj-lt"/>
              </a:rPr>
              <a:t>are: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111138" y="4572237"/>
            <a:ext cx="1948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100" dirty="0" err="1" smtClean="0">
                <a:latin typeface="+mj-lt"/>
              </a:rPr>
              <a:t>Then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have:</a:t>
            </a:r>
            <a:endParaRPr lang="en-US" sz="2100" dirty="0">
              <a:latin typeface="+mj-lt"/>
            </a:endParaRPr>
          </a:p>
        </p:txBody>
      </p:sp>
      <p:sp>
        <p:nvSpPr>
          <p:cNvPr id="12" name="Ellipse 11">
            <a:hlinkClick r:id="rId2" action="ppaction://hlinksldjump"/>
          </p:cNvPr>
          <p:cNvSpPr/>
          <p:nvPr/>
        </p:nvSpPr>
        <p:spPr>
          <a:xfrm>
            <a:off x="11445765" y="6093592"/>
            <a:ext cx="236397" cy="2627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8" y="1792053"/>
            <a:ext cx="2686050" cy="89535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188" y="1646623"/>
            <a:ext cx="5991225" cy="11049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031" y="1903072"/>
            <a:ext cx="3000375" cy="790575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25" y="3100213"/>
            <a:ext cx="6276975" cy="103822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4867" y="3259291"/>
            <a:ext cx="5219700" cy="647700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9067" y="4590990"/>
            <a:ext cx="3076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range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expansions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1273042"/>
                <a:ext cx="5690801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Given a </a:t>
                </a:r>
                <a:r>
                  <a:rPr lang="da-DK" sz="2100" dirty="0" err="1" smtClean="0">
                    <a:latin typeface="+mj-lt"/>
                  </a:rPr>
                  <a:t>function</a:t>
                </a:r>
                <a:r>
                  <a:rPr lang="da-DK" sz="2100" dirty="0" smtClean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1273042"/>
                <a:ext cx="5690801" cy="415498"/>
              </a:xfrm>
              <a:prstGeom prst="rect">
                <a:avLst/>
              </a:prstGeom>
              <a:blipFill>
                <a:blip r:embed="rId2"/>
                <a:stretch>
                  <a:fillRect l="-1286" t="-882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780805" y="173884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534" y="1287339"/>
            <a:ext cx="3248025" cy="1609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07713" y="2207856"/>
                <a:ext cx="6747564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want</a:t>
                </a:r>
                <a:r>
                  <a:rPr lang="da-DK" sz="2100" dirty="0" smtClean="0">
                    <a:latin typeface="+mj-lt"/>
                  </a:rPr>
                  <a:t> to </a:t>
                </a:r>
                <a:r>
                  <a:rPr lang="da-DK" sz="2100" dirty="0" err="1" smtClean="0">
                    <a:latin typeface="+mj-lt"/>
                  </a:rPr>
                  <a:t>approximate</a:t>
                </a:r>
                <a:r>
                  <a:rPr lang="da-DK" sz="2100" dirty="0" smtClean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by </a:t>
                </a:r>
                <a:r>
                  <a:rPr lang="da-DK" sz="2100" dirty="0" err="1" smtClean="0">
                    <a:latin typeface="+mj-lt"/>
                  </a:rPr>
                  <a:t>means</a:t>
                </a:r>
                <a:r>
                  <a:rPr lang="da-DK" sz="2100" dirty="0" smtClean="0">
                    <a:latin typeface="+mj-lt"/>
                  </a:rPr>
                  <a:t> of </a:t>
                </a:r>
                <a:r>
                  <a:rPr lang="da-DK" sz="2100" dirty="0" err="1" smtClean="0">
                    <a:latin typeface="+mj-lt"/>
                  </a:rPr>
                  <a:t>Fourier</a:t>
                </a:r>
                <a:r>
                  <a:rPr lang="da-DK" sz="2100" dirty="0" smtClean="0">
                    <a:latin typeface="+mj-lt"/>
                  </a:rPr>
                  <a:t> series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3" y="2207856"/>
                <a:ext cx="6747564" cy="415498"/>
              </a:xfrm>
              <a:prstGeom prst="rect">
                <a:avLst/>
              </a:prstGeom>
              <a:blipFill>
                <a:blip r:embed="rId4"/>
                <a:stretch>
                  <a:fillRect l="-1084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 14"/>
              <p:cNvSpPr/>
              <p:nvPr/>
            </p:nvSpPr>
            <p:spPr>
              <a:xfrm>
                <a:off x="207713" y="3068544"/>
                <a:ext cx="1150503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i.e.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 has to </a:t>
                </a:r>
                <a:r>
                  <a:rPr lang="da-DK" sz="2100" dirty="0" err="1" smtClean="0">
                    <a:latin typeface="+mj-lt"/>
                  </a:rPr>
                  <a:t>turn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into</a:t>
                </a:r>
                <a:r>
                  <a:rPr lang="da-DK" sz="2100" dirty="0" smtClean="0">
                    <a:latin typeface="+mj-lt"/>
                  </a:rPr>
                  <a:t> a </a:t>
                </a:r>
                <a:r>
                  <a:rPr lang="da-DK" sz="2100" dirty="0" err="1" smtClean="0">
                    <a:latin typeface="+mj-lt"/>
                  </a:rPr>
                  <a:t>periodic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function</a:t>
                </a:r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5" name="Rektange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3" y="3068544"/>
                <a:ext cx="11505030" cy="415498"/>
              </a:xfrm>
              <a:prstGeom prst="rect">
                <a:avLst/>
              </a:prstGeom>
              <a:blipFill>
                <a:blip r:embed="rId5"/>
                <a:stretch>
                  <a:fillRect l="-636" t="-8696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ktangel 15"/>
          <p:cNvSpPr/>
          <p:nvPr/>
        </p:nvSpPr>
        <p:spPr>
          <a:xfrm>
            <a:off x="207713" y="4027551"/>
            <a:ext cx="6747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There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 3 </a:t>
            </a:r>
            <a:r>
              <a:rPr lang="da-DK" sz="2100" dirty="0" err="1" smtClean="0">
                <a:latin typeface="+mj-lt"/>
              </a:rPr>
              <a:t>possibilities</a:t>
            </a:r>
            <a:r>
              <a:rPr lang="da-DK" sz="2100" dirty="0" smtClean="0">
                <a:latin typeface="+mj-lt"/>
              </a:rPr>
              <a:t>: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da-DK" sz="2100" dirty="0" err="1" smtClean="0">
                <a:latin typeface="+mj-lt"/>
              </a:rPr>
              <a:t>expansion</a:t>
            </a:r>
            <a:endParaRPr lang="da-DK" sz="2100" dirty="0" smtClean="0">
              <a:latin typeface="+mj-lt"/>
            </a:endParaRPr>
          </a:p>
          <a:p>
            <a:pPr lvl="7"/>
            <a:endParaRPr lang="da-DK" sz="1200" dirty="0" smtClean="0">
              <a:latin typeface="+mj-lt"/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da-DK" sz="2100" dirty="0" err="1">
                <a:latin typeface="+mj-lt"/>
              </a:rPr>
              <a:t>e</a:t>
            </a:r>
            <a:r>
              <a:rPr lang="da-DK" sz="2100" dirty="0" err="1" smtClean="0">
                <a:latin typeface="+mj-lt"/>
              </a:rPr>
              <a:t>ven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expansion</a:t>
            </a:r>
            <a:endParaRPr lang="da-DK" sz="2100" dirty="0" smtClean="0">
              <a:latin typeface="+mj-lt"/>
            </a:endParaRPr>
          </a:p>
          <a:p>
            <a:pPr lvl="7"/>
            <a:endParaRPr lang="da-DK" sz="1200" dirty="0" smtClean="0">
              <a:latin typeface="+mj-lt"/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da-DK" sz="2100" dirty="0" err="1">
                <a:latin typeface="+mj-lt"/>
              </a:rPr>
              <a:t>o</a:t>
            </a:r>
            <a:r>
              <a:rPr lang="da-DK" sz="2100" dirty="0" err="1" smtClean="0">
                <a:latin typeface="+mj-lt"/>
              </a:rPr>
              <a:t>dd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expansion</a:t>
            </a:r>
            <a:endParaRPr lang="da-DK" sz="2100" dirty="0" smtClean="0">
              <a:latin typeface="+mj-lt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450" y="3835854"/>
            <a:ext cx="3297836" cy="757035"/>
          </a:xfrm>
          <a:prstGeom prst="rect">
            <a:avLst/>
          </a:prstGeom>
        </p:spPr>
      </p:pic>
      <p:pic>
        <p:nvPicPr>
          <p:cNvPr id="18" name="Billed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5277" y="4581883"/>
            <a:ext cx="3574985" cy="892736"/>
          </a:xfrm>
          <a:prstGeom prst="rect">
            <a:avLst/>
          </a:prstGeom>
        </p:spPr>
      </p:pic>
      <p:pic>
        <p:nvPicPr>
          <p:cNvPr id="19" name="Billed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810" y="5562152"/>
            <a:ext cx="3385126" cy="1013923"/>
          </a:xfrm>
          <a:prstGeom prst="rect">
            <a:avLst/>
          </a:prstGeom>
        </p:spPr>
      </p:pic>
      <p:sp>
        <p:nvSpPr>
          <p:cNvPr id="20" name="Tekstboks 4"/>
          <p:cNvSpPr txBox="1">
            <a:spLocks noChangeArrowheads="1"/>
          </p:cNvSpPr>
          <p:nvPr/>
        </p:nvSpPr>
        <p:spPr bwMode="auto">
          <a:xfrm rot="16200000">
            <a:off x="10767829" y="491655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265607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Fourier integral - even expansion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02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11138" y="902709"/>
                <a:ext cx="682635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“nice” function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 smtClean="0">
                    <a:solidFill>
                      <a:srgbClr val="FF0000"/>
                    </a:solidFill>
                    <a:latin typeface="+mj-lt"/>
                  </a:rPr>
                  <a:t> (or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da-DK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100" dirty="0" smtClean="0">
                    <a:solidFill>
                      <a:srgbClr val="FF0000"/>
                    </a:solidFill>
                    <a:latin typeface="+mj-lt"/>
                  </a:rPr>
                  <a:t>) </a:t>
                </a: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" y="902709"/>
                <a:ext cx="6826350" cy="415498"/>
              </a:xfrm>
              <a:prstGeom prst="rect">
                <a:avLst/>
              </a:prstGeom>
              <a:blipFill>
                <a:blip r:embed="rId2"/>
                <a:stretch>
                  <a:fillRect l="-1071" t="-8824" r="-196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770" y="984041"/>
            <a:ext cx="3076575" cy="1171575"/>
          </a:xfrm>
          <a:prstGeom prst="rect">
            <a:avLst/>
          </a:prstGeom>
        </p:spPr>
      </p:pic>
      <p:sp>
        <p:nvSpPr>
          <p:cNvPr id="22" name="Tekstboks 4"/>
          <p:cNvSpPr txBox="1">
            <a:spLocks noChangeArrowheads="1"/>
          </p:cNvSpPr>
          <p:nvPr/>
        </p:nvSpPr>
        <p:spPr bwMode="auto">
          <a:xfrm rot="16200000">
            <a:off x="10851912" y="2184502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ktangel 24"/>
              <p:cNvSpPr/>
              <p:nvPr/>
            </p:nvSpPr>
            <p:spPr>
              <a:xfrm>
                <a:off x="111138" y="2098949"/>
                <a:ext cx="4161335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Even e</a:t>
                </a:r>
                <a14:m>
                  <m:oMath xmlns:m="http://schemas.openxmlformats.org/officeDocument/2006/math">
                    <m:r>
                      <a:rPr lang="da-DK" sz="2100" b="1" i="0" smtClean="0">
                        <a:latin typeface="Cambria Math" panose="02040503050406030204" pitchFamily="18" charset="0"/>
                      </a:rPr>
                      <m:t>𝐱𝐩𝐚𝐧𝐬𝐢𝐨𝐧</m:t>
                    </m:r>
                    <m:r>
                      <a:rPr lang="da-DK" sz="2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: 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err="1" smtClean="0">
                    <a:latin typeface="+mj-lt"/>
                  </a:rPr>
                  <a:t>Add</a:t>
                </a:r>
                <a:r>
                  <a:rPr lang="da-DK" sz="2100" dirty="0" smtClean="0">
                    <a:latin typeface="+mj-lt"/>
                  </a:rPr>
                  <a:t> the </a:t>
                </a:r>
                <a:r>
                  <a:rPr lang="da-DK" sz="2100" dirty="0" err="1" smtClean="0">
                    <a:latin typeface="+mj-lt"/>
                  </a:rPr>
                  <a:t>mirror</a:t>
                </a:r>
                <a:r>
                  <a:rPr lang="da-DK" sz="2100" dirty="0" smtClean="0">
                    <a:latin typeface="+mj-lt"/>
                  </a:rPr>
                  <a:t> image of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100" dirty="0" smtClean="0">
                  <a:latin typeface="+mj-lt"/>
                </a:endParaRPr>
              </a:p>
              <a:p>
                <a:endParaRPr lang="en-US" sz="8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Rektange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" y="2098949"/>
                <a:ext cx="4161335" cy="984885"/>
              </a:xfrm>
              <a:prstGeom prst="rect">
                <a:avLst/>
              </a:prstGeom>
              <a:blipFill>
                <a:blip r:embed="rId4"/>
                <a:stretch>
                  <a:fillRect l="-1757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13" y="2267109"/>
            <a:ext cx="5219700" cy="123825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782" y="4817863"/>
            <a:ext cx="6191250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111138" y="5765840"/>
                <a:ext cx="1160707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A “nice” function</a:t>
                </a:r>
                <a:r>
                  <a:rPr lang="da-DK" sz="21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chemeClr val="tx1"/>
                    </a:solidFill>
                    <a:latin typeface="+mj-lt"/>
                  </a:rPr>
                  <a:t>defined</a:t>
                </a:r>
                <a:r>
                  <a:rPr lang="da-DK" sz="2100" dirty="0" smtClean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 (or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chemeClr val="tx1"/>
                        </a:solidFill>
                        <a:latin typeface="+mj-lt"/>
                      </a:rPr>
                      <m:t> 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) has a Fourier cosine integral representation</a:t>
                </a:r>
                <a:endParaRPr lang="en-US" sz="2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" y="5765840"/>
                <a:ext cx="11607070" cy="415498"/>
              </a:xfrm>
              <a:prstGeom prst="rect">
                <a:avLst/>
              </a:prstGeom>
              <a:blipFill>
                <a:blip r:embed="rId8"/>
                <a:stretch>
                  <a:fillRect l="-630" t="-882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Billed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1782" y="3209609"/>
            <a:ext cx="4857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265607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integral - odd </a:t>
            </a:r>
            <a:r>
              <a:rPr lang="en-US" sz="3200" dirty="0"/>
              <a:t>expansion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02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11138" y="902709"/>
                <a:ext cx="682635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nice function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 smtClean="0">
                    <a:solidFill>
                      <a:srgbClr val="FF0000"/>
                    </a:solidFill>
                    <a:latin typeface="+mj-lt"/>
                  </a:rPr>
                  <a:t> (or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da-DK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100" dirty="0" smtClean="0">
                    <a:solidFill>
                      <a:srgbClr val="FF0000"/>
                    </a:solidFill>
                    <a:latin typeface="+mj-lt"/>
                  </a:rPr>
                  <a:t>) </a:t>
                </a: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" y="902709"/>
                <a:ext cx="6826350" cy="415498"/>
              </a:xfrm>
              <a:prstGeom prst="rect">
                <a:avLst/>
              </a:prstGeom>
              <a:blipFill>
                <a:blip r:embed="rId2"/>
                <a:stretch>
                  <a:fillRect l="-1071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770" y="984041"/>
            <a:ext cx="3076575" cy="1171575"/>
          </a:xfrm>
          <a:prstGeom prst="rect">
            <a:avLst/>
          </a:prstGeom>
        </p:spPr>
      </p:pic>
      <p:sp>
        <p:nvSpPr>
          <p:cNvPr id="22" name="Tekstboks 4"/>
          <p:cNvSpPr txBox="1">
            <a:spLocks noChangeArrowheads="1"/>
          </p:cNvSpPr>
          <p:nvPr/>
        </p:nvSpPr>
        <p:spPr bwMode="auto">
          <a:xfrm rot="16200000">
            <a:off x="10851912" y="2184502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ktangel 24"/>
              <p:cNvSpPr/>
              <p:nvPr/>
            </p:nvSpPr>
            <p:spPr>
              <a:xfrm>
                <a:off x="111138" y="2267109"/>
                <a:ext cx="5364752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Odd e</a:t>
                </a:r>
                <a14:m>
                  <m:oMath xmlns:m="http://schemas.openxmlformats.org/officeDocument/2006/math">
                    <m:r>
                      <a:rPr lang="da-DK" sz="2100" b="1" i="0" smtClean="0">
                        <a:latin typeface="Cambria Math" panose="02040503050406030204" pitchFamily="18" charset="0"/>
                      </a:rPr>
                      <m:t>𝐱𝐩𝐚𝐧𝐬𝐢𝐨𝐧</m:t>
                    </m:r>
                    <m:r>
                      <a:rPr lang="da-DK" sz="2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: 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err="1" smtClean="0">
                    <a:latin typeface="+mj-lt"/>
                  </a:rPr>
                  <a:t>Add</a:t>
                </a:r>
                <a:r>
                  <a:rPr lang="da-DK" sz="2100" dirty="0" smtClean="0">
                    <a:latin typeface="+mj-lt"/>
                  </a:rPr>
                  <a:t> the negative </a:t>
                </a:r>
                <a:r>
                  <a:rPr lang="da-DK" sz="2100" dirty="0" err="1" smtClean="0">
                    <a:latin typeface="+mj-lt"/>
                  </a:rPr>
                  <a:t>mirror</a:t>
                </a:r>
                <a:r>
                  <a:rPr lang="da-DK" sz="2100" dirty="0" smtClean="0">
                    <a:latin typeface="+mj-lt"/>
                  </a:rPr>
                  <a:t> image of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100" dirty="0" smtClean="0">
                  <a:latin typeface="+mj-lt"/>
                </a:endParaRPr>
              </a:p>
              <a:p>
                <a:endParaRPr lang="en-US" sz="8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Rektange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" y="2267109"/>
                <a:ext cx="5364752" cy="984885"/>
              </a:xfrm>
              <a:prstGeom prst="rect">
                <a:avLst/>
              </a:prstGeom>
              <a:blipFill>
                <a:blip r:embed="rId4"/>
                <a:stretch>
                  <a:fillRect l="-1364" t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861" y="2309258"/>
            <a:ext cx="5286375" cy="1809750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100" y="4942509"/>
            <a:ext cx="623887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 15"/>
              <p:cNvSpPr/>
              <p:nvPr/>
            </p:nvSpPr>
            <p:spPr>
              <a:xfrm>
                <a:off x="111138" y="5765840"/>
                <a:ext cx="1160707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A “nice” function</a:t>
                </a:r>
                <a:r>
                  <a:rPr lang="da-DK" sz="21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chemeClr val="tx1"/>
                    </a:solidFill>
                    <a:latin typeface="+mj-lt"/>
                  </a:rPr>
                  <a:t>defined</a:t>
                </a:r>
                <a:r>
                  <a:rPr lang="da-DK" sz="2100" dirty="0" smtClean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 (or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chemeClr val="tx1"/>
                        </a:solidFill>
                        <a:latin typeface="+mj-lt"/>
                      </a:rPr>
                      <m:t> 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) has a Fourier sine integral representation</a:t>
                </a:r>
                <a:endParaRPr lang="en-US" sz="2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8" y="5765840"/>
                <a:ext cx="11607070" cy="415498"/>
              </a:xfrm>
              <a:prstGeom prst="rect">
                <a:avLst/>
              </a:prstGeom>
              <a:blipFill>
                <a:blip r:embed="rId8"/>
                <a:stretch>
                  <a:fillRect l="-630" t="-882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163" y="3300542"/>
            <a:ext cx="48577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illed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055" y="5033768"/>
            <a:ext cx="3609975" cy="1524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cosine </a:t>
            </a:r>
            <a:r>
              <a:rPr lang="en-US" sz="3200" dirty="0" smtClean="0"/>
              <a:t>transform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173790" y="794087"/>
                <a:ext cx="1184204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be </a:t>
                </a:r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		a “nice” </a:t>
                </a:r>
                <a:r>
                  <a:rPr lang="en-US" sz="2100" dirty="0">
                    <a:latin typeface="+mj-lt"/>
                  </a:rPr>
                  <a:t>even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function, deﬁned </a:t>
                </a:r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da-DK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or </a:t>
                </a:r>
              </a:p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		a “nice” function deﬁned </a:t>
                </a:r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or (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0" y="794087"/>
                <a:ext cx="11842045" cy="1061829"/>
              </a:xfrm>
              <a:prstGeom prst="rect">
                <a:avLst/>
              </a:prstGeom>
              <a:blipFill>
                <a:blip r:embed="rId3"/>
                <a:stretch>
                  <a:fillRect l="-618" t="-3448" b="-10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e 11"/>
          <p:cNvGrpSpPr/>
          <p:nvPr/>
        </p:nvGrpSpPr>
        <p:grpSpPr>
          <a:xfrm>
            <a:off x="95220" y="2009294"/>
            <a:ext cx="6865252" cy="695325"/>
            <a:chOff x="630" y="2259365"/>
            <a:chExt cx="6865252" cy="695325"/>
          </a:xfrm>
        </p:grpSpPr>
        <p:sp>
          <p:nvSpPr>
            <p:cNvPr id="22" name="Rektangel 21"/>
            <p:cNvSpPr/>
            <p:nvPr/>
          </p:nvSpPr>
          <p:spPr>
            <a:xfrm>
              <a:off x="630" y="2435702"/>
              <a:ext cx="317099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smtClean="0">
                  <a:latin typeface="+mj-lt"/>
                </a:rPr>
                <a:t>The Fourier </a:t>
              </a:r>
              <a:r>
                <a:rPr lang="en-US" sz="2100" dirty="0">
                  <a:latin typeface="+mj-lt"/>
                </a:rPr>
                <a:t>cosine </a:t>
              </a:r>
              <a:r>
                <a:rPr lang="en-US" sz="2100" dirty="0" smtClean="0">
                  <a:latin typeface="+mj-lt"/>
                </a:rPr>
                <a:t>integral:</a:t>
              </a:r>
              <a:endParaRPr lang="en-US" sz="2100" dirty="0">
                <a:latin typeface="+mj-lt"/>
              </a:endParaRPr>
            </a:p>
          </p:txBody>
        </p:sp>
        <p:pic>
          <p:nvPicPr>
            <p:cNvPr id="10" name="Billed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482" y="2259365"/>
              <a:ext cx="3200400" cy="695325"/>
            </a:xfrm>
            <a:prstGeom prst="rect">
              <a:avLst/>
            </a:prstGeom>
          </p:spPr>
        </p:pic>
      </p:grpSp>
      <p:grpSp>
        <p:nvGrpSpPr>
          <p:cNvPr id="24" name="Gruppe 23"/>
          <p:cNvGrpSpPr/>
          <p:nvPr/>
        </p:nvGrpSpPr>
        <p:grpSpPr>
          <a:xfrm>
            <a:off x="94590" y="2848081"/>
            <a:ext cx="7015579" cy="581025"/>
            <a:chOff x="67736" y="3693183"/>
            <a:chExt cx="7015579" cy="581025"/>
          </a:xfrm>
        </p:grpSpPr>
        <p:sp>
          <p:nvSpPr>
            <p:cNvPr id="23" name="Rektangel 22"/>
            <p:cNvSpPr/>
            <p:nvPr/>
          </p:nvSpPr>
          <p:spPr>
            <a:xfrm>
              <a:off x="67736" y="3775946"/>
              <a:ext cx="351366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smtClean="0">
                  <a:latin typeface="+mj-lt"/>
                </a:rPr>
                <a:t>The Fourier coeﬃcient:</a:t>
              </a:r>
              <a:endParaRPr lang="en-US" sz="2100" dirty="0">
                <a:latin typeface="+mj-lt"/>
              </a:endParaRPr>
            </a:p>
          </p:txBody>
        </p:sp>
        <p:pic>
          <p:nvPicPr>
            <p:cNvPr id="11" name="Billed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9565" y="3693183"/>
              <a:ext cx="3333750" cy="581025"/>
            </a:xfrm>
            <a:prstGeom prst="rect">
              <a:avLst/>
            </a:prstGeom>
          </p:spPr>
        </p:pic>
      </p:grpSp>
      <p:pic>
        <p:nvPicPr>
          <p:cNvPr id="25" name="Billed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595" y="2116404"/>
            <a:ext cx="3571875" cy="1028700"/>
          </a:xfrm>
          <a:prstGeom prst="rect">
            <a:avLst/>
          </a:prstGeom>
        </p:spPr>
      </p:pic>
      <p:sp>
        <p:nvSpPr>
          <p:cNvPr id="26" name="Tekstboks 4"/>
          <p:cNvSpPr txBox="1">
            <a:spLocks noChangeArrowheads="1"/>
          </p:cNvSpPr>
          <p:nvPr/>
        </p:nvSpPr>
        <p:spPr bwMode="auto">
          <a:xfrm rot="16200000">
            <a:off x="10941969" y="2442920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ktangel 26"/>
              <p:cNvSpPr/>
              <p:nvPr/>
            </p:nvSpPr>
            <p:spPr>
              <a:xfrm>
                <a:off x="94590" y="3972752"/>
                <a:ext cx="430973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Fourier cosine transform of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1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7" name="Rektange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" y="3972752"/>
                <a:ext cx="4309733" cy="415498"/>
              </a:xfrm>
              <a:prstGeom prst="rect">
                <a:avLst/>
              </a:prstGeom>
              <a:blipFill>
                <a:blip r:embed="rId7"/>
                <a:stretch>
                  <a:fillRect l="-1700" t="-1029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ktangel 27"/>
          <p:cNvSpPr/>
          <p:nvPr/>
        </p:nvSpPr>
        <p:spPr>
          <a:xfrm>
            <a:off x="94590" y="4835075"/>
            <a:ext cx="403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+mj-lt"/>
              </a:rPr>
              <a:t>The </a:t>
            </a:r>
            <a:r>
              <a:rPr lang="da-DK" sz="2000" dirty="0">
                <a:latin typeface="+mj-lt"/>
              </a:rPr>
              <a:t>inverse </a:t>
            </a:r>
            <a:r>
              <a:rPr lang="da-DK" sz="2000" dirty="0" err="1">
                <a:latin typeface="+mj-lt"/>
              </a:rPr>
              <a:t>Fourier</a:t>
            </a:r>
            <a:r>
              <a:rPr lang="da-DK" sz="2000" dirty="0">
                <a:latin typeface="+mj-lt"/>
              </a:rPr>
              <a:t> </a:t>
            </a:r>
            <a:r>
              <a:rPr lang="da-DK" sz="2000" dirty="0" err="1">
                <a:latin typeface="+mj-lt"/>
              </a:rPr>
              <a:t>cosine</a:t>
            </a:r>
            <a:r>
              <a:rPr lang="da-DK" sz="2000" dirty="0">
                <a:latin typeface="+mj-lt"/>
              </a:rPr>
              <a:t> </a:t>
            </a:r>
            <a:r>
              <a:rPr lang="da-DK" sz="2000" dirty="0" err="1" smtClean="0">
                <a:latin typeface="+mj-lt"/>
              </a:rPr>
              <a:t>transform</a:t>
            </a:r>
            <a:r>
              <a:rPr lang="da-DK" sz="2000" dirty="0" smtClean="0">
                <a:latin typeface="+mj-lt"/>
              </a:rPr>
              <a:t>:</a:t>
            </a:r>
            <a:endParaRPr lang="en-US" sz="2000" dirty="0" smtClean="0">
              <a:latin typeface="+mj-lt"/>
            </a:endParaRPr>
          </a:p>
        </p:txBody>
      </p:sp>
      <p:pic>
        <p:nvPicPr>
          <p:cNvPr id="29" name="Billed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919" y="3870608"/>
            <a:ext cx="5953125" cy="685800"/>
          </a:xfrm>
          <a:prstGeom prst="rect">
            <a:avLst/>
          </a:prstGeom>
        </p:spPr>
      </p:pic>
      <p:pic>
        <p:nvPicPr>
          <p:cNvPr id="30" name="Billed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9733" y="4635585"/>
            <a:ext cx="5057775" cy="752475"/>
          </a:xfrm>
          <a:prstGeom prst="rect">
            <a:avLst/>
          </a:prstGeom>
        </p:spPr>
      </p:pic>
      <p:sp>
        <p:nvSpPr>
          <p:cNvPr id="33" name="Tekstboks 4"/>
          <p:cNvSpPr txBox="1">
            <a:spLocks noChangeArrowheads="1"/>
          </p:cNvSpPr>
          <p:nvPr/>
        </p:nvSpPr>
        <p:spPr bwMode="auto">
          <a:xfrm rot="16200000">
            <a:off x="11011040" y="5501880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5054600"/>
            <a:ext cx="3695700" cy="16668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sine transform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173790" y="794087"/>
                <a:ext cx="1184204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be </a:t>
                </a:r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		a “nice” odd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function, deﬁned </a:t>
                </a:r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da-DK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or </a:t>
                </a:r>
              </a:p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		a “nice” function deﬁned </a:t>
                </a:r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or (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−∞&lt;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0" y="794087"/>
                <a:ext cx="11842045" cy="1061829"/>
              </a:xfrm>
              <a:prstGeom prst="rect">
                <a:avLst/>
              </a:prstGeom>
              <a:blipFill>
                <a:blip r:embed="rId3"/>
                <a:stretch>
                  <a:fillRect l="-618" t="-3448" b="-10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kstboks 4"/>
          <p:cNvSpPr txBox="1">
            <a:spLocks noChangeArrowheads="1"/>
          </p:cNvSpPr>
          <p:nvPr/>
        </p:nvSpPr>
        <p:spPr bwMode="auto">
          <a:xfrm rot="16200000">
            <a:off x="10941969" y="2442920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kstboks 4"/>
          <p:cNvSpPr txBox="1">
            <a:spLocks noChangeArrowheads="1"/>
          </p:cNvSpPr>
          <p:nvPr/>
        </p:nvSpPr>
        <p:spPr bwMode="auto">
          <a:xfrm rot="16200000">
            <a:off x="11011040" y="5501880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uppe 6"/>
          <p:cNvGrpSpPr/>
          <p:nvPr/>
        </p:nvGrpSpPr>
        <p:grpSpPr>
          <a:xfrm>
            <a:off x="170967" y="2111698"/>
            <a:ext cx="6851832" cy="609600"/>
            <a:chOff x="2807" y="2111698"/>
            <a:chExt cx="6851832" cy="609600"/>
          </a:xfrm>
        </p:grpSpPr>
        <p:sp>
          <p:nvSpPr>
            <p:cNvPr id="22" name="Rektangel 21"/>
            <p:cNvSpPr/>
            <p:nvPr/>
          </p:nvSpPr>
          <p:spPr>
            <a:xfrm>
              <a:off x="2807" y="2192091"/>
              <a:ext cx="317099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smtClean="0">
                  <a:latin typeface="+mj-lt"/>
                </a:rPr>
                <a:t>The Fourier sine integral:</a:t>
              </a:r>
              <a:endParaRPr lang="en-US" sz="2100" dirty="0">
                <a:latin typeface="+mj-lt"/>
              </a:endParaRPr>
            </a:p>
          </p:txBody>
        </p:sp>
        <p:pic>
          <p:nvPicPr>
            <p:cNvPr id="6" name="Billed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2339" y="2111698"/>
              <a:ext cx="3162300" cy="609600"/>
            </a:xfrm>
            <a:prstGeom prst="rect">
              <a:avLst/>
            </a:prstGeom>
          </p:spPr>
        </p:pic>
      </p:grpSp>
      <p:grpSp>
        <p:nvGrpSpPr>
          <p:cNvPr id="13" name="Gruppe 12"/>
          <p:cNvGrpSpPr/>
          <p:nvPr/>
        </p:nvGrpSpPr>
        <p:grpSpPr>
          <a:xfrm>
            <a:off x="168160" y="2861116"/>
            <a:ext cx="6956697" cy="590550"/>
            <a:chOff x="0" y="2861116"/>
            <a:chExt cx="6956697" cy="590550"/>
          </a:xfrm>
        </p:grpSpPr>
        <p:sp>
          <p:nvSpPr>
            <p:cNvPr id="23" name="Rektangel 22"/>
            <p:cNvSpPr/>
            <p:nvPr/>
          </p:nvSpPr>
          <p:spPr>
            <a:xfrm>
              <a:off x="0" y="2930844"/>
              <a:ext cx="351366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smtClean="0">
                  <a:latin typeface="+mj-lt"/>
                </a:rPr>
                <a:t>The Fourier coeﬃcient:</a:t>
              </a:r>
              <a:endParaRPr lang="en-US" sz="2100" dirty="0">
                <a:latin typeface="+mj-lt"/>
              </a:endParaRPr>
            </a:p>
          </p:txBody>
        </p:sp>
        <p:pic>
          <p:nvPicPr>
            <p:cNvPr id="9" name="Billed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3422" y="2861116"/>
              <a:ext cx="3343275" cy="590550"/>
            </a:xfrm>
            <a:prstGeom prst="rect">
              <a:avLst/>
            </a:prstGeom>
          </p:spPr>
        </p:pic>
      </p:grpSp>
      <p:pic>
        <p:nvPicPr>
          <p:cNvPr id="14" name="Billed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650" y="2210844"/>
            <a:ext cx="3486150" cy="942975"/>
          </a:xfrm>
          <a:prstGeom prst="rect">
            <a:avLst/>
          </a:prstGeom>
        </p:spPr>
      </p:pic>
      <p:grpSp>
        <p:nvGrpSpPr>
          <p:cNvPr id="18" name="Gruppe 17"/>
          <p:cNvGrpSpPr/>
          <p:nvPr/>
        </p:nvGrpSpPr>
        <p:grpSpPr>
          <a:xfrm>
            <a:off x="168160" y="3858834"/>
            <a:ext cx="10537277" cy="781050"/>
            <a:chOff x="0" y="3858834"/>
            <a:chExt cx="10537277" cy="781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ktangel 26"/>
                <p:cNvSpPr/>
                <p:nvPr/>
              </p:nvSpPr>
              <p:spPr>
                <a:xfrm>
                  <a:off x="0" y="3972752"/>
                  <a:ext cx="4309733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da-DK" sz="2100" dirty="0" smtClean="0">
                      <a:latin typeface="+mj-lt"/>
                    </a:rPr>
                    <a:t>The </a:t>
                  </a:r>
                  <a:r>
                    <a:rPr lang="en-US" sz="2100" dirty="0">
                      <a:latin typeface="+mj-lt"/>
                    </a:rPr>
                    <a:t>Fourier </a:t>
                  </a:r>
                  <a:r>
                    <a:rPr lang="en-US" sz="2100" dirty="0" smtClean="0">
                      <a:latin typeface="+mj-lt"/>
                    </a:rPr>
                    <a:t>sine </a:t>
                  </a:r>
                  <a:r>
                    <a:rPr lang="en-US" sz="2100" dirty="0">
                      <a:latin typeface="+mj-lt"/>
                    </a:rPr>
                    <a:t>transform of </a:t>
                  </a:r>
                  <a14:m>
                    <m:oMath xmlns:m="http://schemas.openxmlformats.org/officeDocument/2006/math">
                      <m:r>
                        <a:rPr lang="da-DK" sz="2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en-US" sz="2100" dirty="0" smtClean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7" name="Rektange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72752"/>
                  <a:ext cx="4309733" cy="415498"/>
                </a:xfrm>
                <a:prstGeom prst="rect">
                  <a:avLst/>
                </a:prstGeom>
                <a:blipFill>
                  <a:blip r:embed="rId7"/>
                  <a:stretch>
                    <a:fillRect l="-1697" t="-10294" b="-27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Billed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55577" y="3858834"/>
              <a:ext cx="5981700" cy="781050"/>
            </a:xfrm>
            <a:prstGeom prst="rect">
              <a:avLst/>
            </a:prstGeom>
          </p:spPr>
        </p:pic>
      </p:grpSp>
      <p:grpSp>
        <p:nvGrpSpPr>
          <p:cNvPr id="19" name="Gruppe 18"/>
          <p:cNvGrpSpPr/>
          <p:nvPr/>
        </p:nvGrpSpPr>
        <p:grpSpPr>
          <a:xfrm>
            <a:off x="168160" y="4638875"/>
            <a:ext cx="9395097" cy="733425"/>
            <a:chOff x="0" y="4638875"/>
            <a:chExt cx="9395097" cy="733425"/>
          </a:xfrm>
        </p:grpSpPr>
        <p:sp>
          <p:nvSpPr>
            <p:cNvPr id="28" name="Rektangel 27"/>
            <p:cNvSpPr/>
            <p:nvPr/>
          </p:nvSpPr>
          <p:spPr>
            <a:xfrm>
              <a:off x="0" y="4835075"/>
              <a:ext cx="4038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2000" dirty="0" smtClean="0">
                  <a:latin typeface="+mj-lt"/>
                </a:rPr>
                <a:t>The </a:t>
              </a:r>
              <a:r>
                <a:rPr lang="da-DK" sz="2000" dirty="0">
                  <a:latin typeface="+mj-lt"/>
                </a:rPr>
                <a:t>inverse </a:t>
              </a:r>
              <a:r>
                <a:rPr lang="da-DK" sz="2000" dirty="0" err="1">
                  <a:latin typeface="+mj-lt"/>
                </a:rPr>
                <a:t>Fourier</a:t>
              </a:r>
              <a:r>
                <a:rPr lang="da-DK" sz="2000" dirty="0">
                  <a:latin typeface="+mj-lt"/>
                </a:rPr>
                <a:t> </a:t>
              </a:r>
              <a:r>
                <a:rPr lang="da-DK" sz="2000" dirty="0" smtClean="0">
                  <a:latin typeface="+mj-lt"/>
                </a:rPr>
                <a:t>sine </a:t>
              </a:r>
              <a:r>
                <a:rPr lang="da-DK" sz="2000" dirty="0" err="1" smtClean="0">
                  <a:latin typeface="+mj-lt"/>
                </a:rPr>
                <a:t>transform</a:t>
              </a:r>
              <a:r>
                <a:rPr lang="da-DK" sz="2000" dirty="0" smtClean="0">
                  <a:latin typeface="+mj-lt"/>
                </a:rPr>
                <a:t>:</a:t>
              </a:r>
              <a:endParaRPr lang="en-US" sz="2000" dirty="0" smtClean="0">
                <a:latin typeface="+mj-lt"/>
              </a:endParaRPr>
            </a:p>
          </p:txBody>
        </p:sp>
        <p:pic>
          <p:nvPicPr>
            <p:cNvPr id="16" name="Billed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18297" y="4638875"/>
              <a:ext cx="4876800" cy="733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cosine and Fourier sine transform - Properties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173789" y="1709804"/>
                <a:ext cx="1184204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Linearity: </a:t>
                </a: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Fourier cosine 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100" dirty="0" smtClean="0">
                    <a:latin typeface="+mj-lt"/>
                  </a:rPr>
                  <a:t> and </a:t>
                </a:r>
                <a:r>
                  <a:rPr lang="en-US" sz="2100" dirty="0">
                    <a:latin typeface="+mj-lt"/>
                  </a:rPr>
                  <a:t>the Fourier sine 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100" dirty="0">
                    <a:latin typeface="+mj-lt"/>
                  </a:rPr>
                  <a:t> are linear transformations. 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9" y="1709804"/>
                <a:ext cx="11842045" cy="738664"/>
              </a:xfrm>
              <a:prstGeom prst="rect">
                <a:avLst/>
              </a:prstGeom>
              <a:blipFill>
                <a:blip r:embed="rId2"/>
                <a:stretch>
                  <a:fillRect l="-618" t="-4918" b="-15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 15"/>
              <p:cNvSpPr/>
              <p:nvPr/>
            </p:nvSpPr>
            <p:spPr>
              <a:xfrm>
                <a:off x="173790" y="1035817"/>
                <a:ext cx="1184204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 be “nice” functions (assuming that Fourier transforms exist) </a:t>
                </a:r>
                <a:r>
                  <a:rPr lang="da-DK" sz="2100" dirty="0" smtClean="0">
                    <a:latin typeface="+mj-lt"/>
                  </a:rPr>
                  <a:t>and let </a:t>
                </a:r>
                <a:r>
                  <a:rPr lang="da-DK" sz="2100" i="1" dirty="0" smtClean="0">
                    <a:latin typeface="+mj-lt"/>
                  </a:rPr>
                  <a:t>a</a:t>
                </a:r>
                <a:r>
                  <a:rPr lang="da-DK" sz="2100" dirty="0" smtClean="0">
                    <a:latin typeface="+mj-lt"/>
                  </a:rPr>
                  <a:t> and </a:t>
                </a:r>
                <a:r>
                  <a:rPr lang="da-DK" sz="2100" i="1" dirty="0" smtClean="0">
                    <a:latin typeface="+mj-lt"/>
                  </a:rPr>
                  <a:t>b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be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constants</a:t>
                </a:r>
                <a:endParaRPr lang="en-US" sz="21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0" y="1035817"/>
                <a:ext cx="11842045" cy="415498"/>
              </a:xfrm>
              <a:prstGeom prst="rect">
                <a:avLst/>
              </a:prstGeom>
              <a:blipFill>
                <a:blip r:embed="rId3"/>
                <a:stretch>
                  <a:fillRect l="-618" t="-882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768" y="3176513"/>
            <a:ext cx="3897630" cy="544830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961" y="3981999"/>
            <a:ext cx="3845243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cosine and Fourier </a:t>
            </a:r>
            <a:r>
              <a:rPr lang="en-US" sz="3200" smtClean="0"/>
              <a:t>sine </a:t>
            </a:r>
            <a:r>
              <a:rPr lang="en-US" sz="3200"/>
              <a:t>transform - Properties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173789" y="1709804"/>
            <a:ext cx="118420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Derivatives: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 15"/>
              <p:cNvSpPr/>
              <p:nvPr/>
            </p:nvSpPr>
            <p:spPr>
              <a:xfrm>
                <a:off x="173790" y="1014797"/>
                <a:ext cx="1184204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be a “nice” function (assuming that Fourier transforms exist)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 </m:t>
                      </m:r>
                      <m:r>
                        <m:rPr>
                          <m:sty m:val="p"/>
                        </m:rPr>
                        <a:rPr lang="da-DK" sz="2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sz="2100" dirty="0" smtClean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6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0" y="1014797"/>
                <a:ext cx="11842045" cy="1061829"/>
              </a:xfrm>
              <a:prstGeom prst="rect">
                <a:avLst/>
              </a:prstGeom>
              <a:blipFill>
                <a:blip r:embed="rId2"/>
                <a:stretch>
                  <a:fillRect l="-618" t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07" y="2125302"/>
            <a:ext cx="4191000" cy="250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280570" y="5209882"/>
                <a:ext cx="1140693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>
                    <a:latin typeface="+mj-lt"/>
                  </a:rPr>
                  <a:t>denotes the ﬁrst derivative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100" dirty="0" smtClean="0">
                    <a:latin typeface="+mj-lt"/>
                  </a:rPr>
                  <a:t>denotes </a:t>
                </a:r>
                <a:r>
                  <a:rPr lang="en-US" sz="2100" dirty="0">
                    <a:latin typeface="+mj-lt"/>
                  </a:rPr>
                  <a:t>the second derivative</a:t>
                </a:r>
                <a:endParaRPr lang="en-US" sz="21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5209882"/>
                <a:ext cx="11406933" cy="415498"/>
              </a:xfrm>
              <a:prstGeom prst="rect">
                <a:avLst/>
              </a:prstGeom>
              <a:blipFill>
                <a:blip r:embed="rId4"/>
                <a:stretch>
                  <a:fillRect l="-267" t="-1029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transform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243218" y="823580"/>
                <a:ext cx="1184204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be </a:t>
                </a:r>
                <a:r>
                  <a:rPr lang="en-US" sz="2100" dirty="0" smtClean="0">
                    <a:latin typeface="+mj-lt"/>
                  </a:rPr>
                  <a:t>a “nice”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function, deﬁned </a:t>
                </a:r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da-DK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		</a:t>
                </a:r>
                <a:endParaRPr lang="en-US" sz="21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8" y="823580"/>
                <a:ext cx="11842045" cy="738664"/>
              </a:xfrm>
              <a:prstGeom prst="rect">
                <a:avLst/>
              </a:prstGeom>
              <a:blipFill>
                <a:blip r:embed="rId2"/>
                <a:stretch>
                  <a:fillRect l="-618" t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kstboks 4"/>
          <p:cNvSpPr txBox="1">
            <a:spLocks noChangeArrowheads="1"/>
          </p:cNvSpPr>
          <p:nvPr/>
        </p:nvSpPr>
        <p:spPr bwMode="auto">
          <a:xfrm rot="16200000">
            <a:off x="11011040" y="5501880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uppe 20"/>
          <p:cNvGrpSpPr/>
          <p:nvPr/>
        </p:nvGrpSpPr>
        <p:grpSpPr>
          <a:xfrm>
            <a:off x="170967" y="2061495"/>
            <a:ext cx="8861927" cy="676275"/>
            <a:chOff x="170967" y="2061495"/>
            <a:chExt cx="8861927" cy="676275"/>
          </a:xfrm>
        </p:grpSpPr>
        <p:sp>
          <p:nvSpPr>
            <p:cNvPr id="22" name="Rektangel 21"/>
            <p:cNvSpPr/>
            <p:nvPr/>
          </p:nvSpPr>
          <p:spPr>
            <a:xfrm>
              <a:off x="170967" y="2192091"/>
              <a:ext cx="317099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smtClean="0">
                  <a:latin typeface="+mj-lt"/>
                </a:rPr>
                <a:t>The Fourier integral:</a:t>
              </a:r>
              <a:endParaRPr lang="en-US" sz="2100" dirty="0">
                <a:latin typeface="+mj-lt"/>
              </a:endParaRPr>
            </a:p>
          </p:txBody>
        </p:sp>
        <p:pic>
          <p:nvPicPr>
            <p:cNvPr id="10" name="Billed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4169" y="2061495"/>
              <a:ext cx="5038725" cy="676275"/>
            </a:xfrm>
            <a:prstGeom prst="rect">
              <a:avLst/>
            </a:prstGeom>
          </p:spPr>
        </p:pic>
      </p:grpSp>
      <p:grpSp>
        <p:nvGrpSpPr>
          <p:cNvPr id="24" name="Gruppe 23"/>
          <p:cNvGrpSpPr/>
          <p:nvPr/>
        </p:nvGrpSpPr>
        <p:grpSpPr>
          <a:xfrm>
            <a:off x="170967" y="3120240"/>
            <a:ext cx="7147040" cy="1642693"/>
            <a:chOff x="168160" y="3077986"/>
            <a:chExt cx="7147040" cy="1642693"/>
          </a:xfrm>
        </p:grpSpPr>
        <p:sp>
          <p:nvSpPr>
            <p:cNvPr id="23" name="Rektangel 22"/>
            <p:cNvSpPr/>
            <p:nvPr/>
          </p:nvSpPr>
          <p:spPr>
            <a:xfrm>
              <a:off x="168160" y="3077986"/>
              <a:ext cx="351366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smtClean="0">
                  <a:latin typeface="+mj-lt"/>
                </a:rPr>
                <a:t>The Fourier coeﬃcients:</a:t>
              </a:r>
              <a:endParaRPr lang="en-US" sz="2100" dirty="0">
                <a:latin typeface="+mj-lt"/>
              </a:endParaRPr>
            </a:p>
          </p:txBody>
        </p:sp>
        <p:pic>
          <p:nvPicPr>
            <p:cNvPr id="11" name="Billed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4169" y="3131069"/>
              <a:ext cx="3305175" cy="628650"/>
            </a:xfrm>
            <a:prstGeom prst="rect">
              <a:avLst/>
            </a:prstGeom>
          </p:spPr>
        </p:pic>
        <p:pic>
          <p:nvPicPr>
            <p:cNvPr id="12" name="Billed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025354"/>
              <a:ext cx="3276600" cy="695325"/>
            </a:xfrm>
            <a:prstGeom prst="rect">
              <a:avLst/>
            </a:prstGeom>
          </p:spPr>
        </p:pic>
      </p:grpSp>
      <p:pic>
        <p:nvPicPr>
          <p:cNvPr id="20" name="Billed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577" y="4955356"/>
            <a:ext cx="43243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transform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243218" y="823580"/>
                <a:ext cx="1184204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be </a:t>
                </a:r>
                <a:r>
                  <a:rPr lang="en-US" sz="2100" dirty="0" smtClean="0">
                    <a:latin typeface="+mj-lt"/>
                  </a:rPr>
                  <a:t>a “nice”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function, deﬁned </a:t>
                </a:r>
                <a:r>
                  <a:rPr lang="en-US" sz="2100" dirty="0">
                    <a:solidFill>
                      <a:schemeClr val="tx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da-DK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		</a:t>
                </a:r>
                <a:endParaRPr lang="en-US" sz="21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8" y="823580"/>
                <a:ext cx="11842045" cy="738664"/>
              </a:xfrm>
              <a:prstGeom prst="rect">
                <a:avLst/>
              </a:prstGeom>
              <a:blipFill>
                <a:blip r:embed="rId2"/>
                <a:stretch>
                  <a:fillRect l="-618" t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kstboks 4"/>
          <p:cNvSpPr txBox="1">
            <a:spLocks noChangeArrowheads="1"/>
          </p:cNvSpPr>
          <p:nvPr/>
        </p:nvSpPr>
        <p:spPr bwMode="auto">
          <a:xfrm rot="16200000">
            <a:off x="10895657" y="5213056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uppe 6"/>
          <p:cNvGrpSpPr/>
          <p:nvPr/>
        </p:nvGrpSpPr>
        <p:grpSpPr>
          <a:xfrm>
            <a:off x="168160" y="2146244"/>
            <a:ext cx="8380033" cy="800100"/>
            <a:chOff x="168160" y="2146244"/>
            <a:chExt cx="8380033" cy="800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ktangel 26"/>
                <p:cNvSpPr/>
                <p:nvPr/>
              </p:nvSpPr>
              <p:spPr>
                <a:xfrm>
                  <a:off x="168160" y="2211944"/>
                  <a:ext cx="4309733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da-DK" sz="2100" dirty="0" smtClean="0">
                      <a:latin typeface="+mj-lt"/>
                    </a:rPr>
                    <a:t>The </a:t>
                  </a:r>
                  <a:r>
                    <a:rPr lang="en-US" sz="2100" dirty="0">
                      <a:latin typeface="+mj-lt"/>
                    </a:rPr>
                    <a:t>Fourier </a:t>
                  </a:r>
                  <a:r>
                    <a:rPr lang="en-US" sz="2100" dirty="0" smtClean="0">
                      <a:latin typeface="+mj-lt"/>
                    </a:rPr>
                    <a:t>transform </a:t>
                  </a:r>
                  <a:r>
                    <a:rPr lang="en-US" sz="2100" dirty="0">
                      <a:latin typeface="+mj-lt"/>
                    </a:rPr>
                    <a:t>of </a:t>
                  </a:r>
                  <a14:m>
                    <m:oMath xmlns:m="http://schemas.openxmlformats.org/officeDocument/2006/math">
                      <m:r>
                        <a:rPr lang="da-DK" sz="2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en-US" sz="2100" dirty="0" smtClean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7" name="Rektange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60" y="2211944"/>
                  <a:ext cx="4309733" cy="415498"/>
                </a:xfrm>
                <a:prstGeom prst="rect">
                  <a:avLst/>
                </a:prstGeom>
                <a:blipFill>
                  <a:blip r:embed="rId3"/>
                  <a:stretch>
                    <a:fillRect l="-1697" t="-8824" b="-27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Billed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8143" y="2146244"/>
              <a:ext cx="4210050" cy="800100"/>
            </a:xfrm>
            <a:prstGeom prst="rect">
              <a:avLst/>
            </a:prstGeom>
          </p:spPr>
        </p:pic>
      </p:grpSp>
      <p:grpSp>
        <p:nvGrpSpPr>
          <p:cNvPr id="13" name="Gruppe 12"/>
          <p:cNvGrpSpPr/>
          <p:nvPr/>
        </p:nvGrpSpPr>
        <p:grpSpPr>
          <a:xfrm>
            <a:off x="168160" y="3420333"/>
            <a:ext cx="8484808" cy="714375"/>
            <a:chOff x="168160" y="3530344"/>
            <a:chExt cx="8484808" cy="714375"/>
          </a:xfrm>
        </p:grpSpPr>
        <p:sp>
          <p:nvSpPr>
            <p:cNvPr id="28" name="Rektangel 27"/>
            <p:cNvSpPr/>
            <p:nvPr/>
          </p:nvSpPr>
          <p:spPr>
            <a:xfrm>
              <a:off x="168160" y="3672782"/>
              <a:ext cx="4038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2000" dirty="0" smtClean="0">
                  <a:latin typeface="+mj-lt"/>
                </a:rPr>
                <a:t>The </a:t>
              </a:r>
              <a:r>
                <a:rPr lang="da-DK" sz="2000" dirty="0">
                  <a:latin typeface="+mj-lt"/>
                </a:rPr>
                <a:t>inverse </a:t>
              </a:r>
              <a:r>
                <a:rPr lang="da-DK" sz="2000" dirty="0" err="1">
                  <a:latin typeface="+mj-lt"/>
                </a:rPr>
                <a:t>Fourier</a:t>
              </a:r>
              <a:r>
                <a:rPr lang="da-DK" sz="2000" dirty="0">
                  <a:latin typeface="+mj-lt"/>
                </a:rPr>
                <a:t> </a:t>
              </a:r>
              <a:r>
                <a:rPr lang="da-DK" sz="2000" dirty="0" err="1" smtClean="0">
                  <a:latin typeface="+mj-lt"/>
                </a:rPr>
                <a:t>transform</a:t>
              </a:r>
              <a:r>
                <a:rPr lang="da-DK" sz="2000" dirty="0" smtClean="0">
                  <a:latin typeface="+mj-lt"/>
                </a:rPr>
                <a:t>:</a:t>
              </a:r>
              <a:endParaRPr lang="en-US" sz="2000" dirty="0" smtClean="0">
                <a:latin typeface="+mj-lt"/>
              </a:endParaRPr>
            </a:p>
          </p:txBody>
        </p:sp>
        <p:pic>
          <p:nvPicPr>
            <p:cNvPr id="9" name="Billed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8143" y="3530344"/>
              <a:ext cx="4314825" cy="714375"/>
            </a:xfrm>
            <a:prstGeom prst="rect">
              <a:avLst/>
            </a:prstGeom>
          </p:spPr>
        </p:pic>
      </p:grpSp>
      <p:pic>
        <p:nvPicPr>
          <p:cNvPr id="14" name="Billed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161" y="4539713"/>
            <a:ext cx="39719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Fourier transform - Properties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173790" y="2012600"/>
            <a:ext cx="118420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Linearity: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 15"/>
              <p:cNvSpPr/>
              <p:nvPr/>
            </p:nvSpPr>
            <p:spPr>
              <a:xfrm>
                <a:off x="173790" y="1035817"/>
                <a:ext cx="1184204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 be “nice” functions (assuming that Fourier transforms exist) </a:t>
                </a:r>
                <a:r>
                  <a:rPr lang="da-DK" sz="2100" dirty="0" smtClean="0">
                    <a:latin typeface="+mj-lt"/>
                  </a:rPr>
                  <a:t>and let </a:t>
                </a:r>
                <a:r>
                  <a:rPr lang="da-DK" sz="2100" i="1" dirty="0" smtClean="0">
                    <a:latin typeface="+mj-lt"/>
                  </a:rPr>
                  <a:t>a</a:t>
                </a:r>
                <a:r>
                  <a:rPr lang="da-DK" sz="2100" dirty="0" smtClean="0">
                    <a:latin typeface="+mj-lt"/>
                  </a:rPr>
                  <a:t> and </a:t>
                </a:r>
                <a:r>
                  <a:rPr lang="da-DK" sz="2100" i="1" dirty="0" smtClean="0">
                    <a:latin typeface="+mj-lt"/>
                  </a:rPr>
                  <a:t>b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be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constants</a:t>
                </a:r>
                <a:endParaRPr lang="en-US" sz="21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0" y="1035817"/>
                <a:ext cx="11842045" cy="415498"/>
              </a:xfrm>
              <a:prstGeom prst="rect">
                <a:avLst/>
              </a:prstGeom>
              <a:blipFill>
                <a:blip r:embed="rId2"/>
                <a:stretch>
                  <a:fillRect l="-618" t="-882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954" y="2336811"/>
            <a:ext cx="3719513" cy="523875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173790" y="3525765"/>
            <a:ext cx="118420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Derivatives:  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084" y="3821658"/>
            <a:ext cx="2451735" cy="953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80570" y="5209882"/>
                <a:ext cx="1140693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>
                    <a:latin typeface="+mj-lt"/>
                  </a:rPr>
                  <a:t>denotes the ﬁrst derivative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100" dirty="0" smtClean="0">
                    <a:latin typeface="+mj-lt"/>
                  </a:rPr>
                  <a:t>denotes </a:t>
                </a:r>
                <a:r>
                  <a:rPr lang="en-US" sz="2100" dirty="0">
                    <a:latin typeface="+mj-lt"/>
                  </a:rPr>
                  <a:t>the second derivative</a:t>
                </a:r>
                <a:endParaRPr lang="en-US" sz="21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5209882"/>
                <a:ext cx="11406933" cy="415498"/>
              </a:xfrm>
              <a:prstGeom prst="rect">
                <a:avLst/>
              </a:prstGeom>
              <a:blipFill>
                <a:blip r:embed="rId5"/>
                <a:stretch>
                  <a:fillRect l="-267" t="-1029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2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299"/>
            <a:ext cx="10515600" cy="792466"/>
          </a:xfrm>
        </p:spPr>
        <p:txBody>
          <a:bodyPr/>
          <a:lstStyle/>
          <a:p>
            <a:pPr algn="ctr"/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notes 8 </a:t>
            </a:r>
            <a:endParaRPr lang="en-US" dirty="0"/>
          </a:p>
        </p:txBody>
      </p:sp>
      <p:sp>
        <p:nvSpPr>
          <p:cNvPr id="3" name="Rektangel 2"/>
          <p:cNvSpPr/>
          <p:nvPr/>
        </p:nvSpPr>
        <p:spPr>
          <a:xfrm>
            <a:off x="469756" y="1077294"/>
            <a:ext cx="34018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Exercise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4:   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Euler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formulas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:</a:t>
            </a:r>
            <a:endParaRPr lang="en-US" sz="2100" dirty="0" smtClean="0">
              <a:solidFill>
                <a:srgbClr val="3333FF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/>
              <p:cNvSpPr txBox="1"/>
              <p:nvPr/>
            </p:nvSpPr>
            <p:spPr>
              <a:xfrm>
                <a:off x="4115447" y="1121282"/>
                <a:ext cx="3353419" cy="349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2200" b="0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a-DK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a-DK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" name="Tekstfel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47" y="1121282"/>
                <a:ext cx="3353419" cy="349583"/>
              </a:xfrm>
              <a:prstGeom prst="rect">
                <a:avLst/>
              </a:prstGeom>
              <a:blipFill>
                <a:blip r:embed="rId2"/>
                <a:stretch>
                  <a:fillRect l="-364" t="-3509" r="-2364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/>
              <p:cNvSpPr txBox="1"/>
              <p:nvPr/>
            </p:nvSpPr>
            <p:spPr>
              <a:xfrm>
                <a:off x="8600770" y="1175202"/>
                <a:ext cx="3502497" cy="349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a-DK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2200" b="0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a-DK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a-DK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a-DK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1" name="Tekstfel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770" y="1175202"/>
                <a:ext cx="3502497" cy="349583"/>
              </a:xfrm>
              <a:prstGeom prst="rect">
                <a:avLst/>
              </a:prstGeom>
              <a:blipFill>
                <a:blip r:embed="rId3"/>
                <a:stretch>
                  <a:fillRect l="-523" t="-3509" r="-2091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" y="1734865"/>
            <a:ext cx="117443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857" y="925722"/>
            <a:ext cx="2684318" cy="13303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97986" y="970859"/>
                <a:ext cx="872227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000" b="1" dirty="0" smtClean="0">
                    <a:latin typeface="+mj-lt"/>
                  </a:rPr>
                  <a:t>E</a:t>
                </a:r>
                <a14:m>
                  <m:oMath xmlns:m="http://schemas.openxmlformats.org/officeDocument/2006/math">
                    <m:r>
                      <a:rPr lang="da-DK" sz="2000" b="1" i="0" smtClean="0">
                        <a:latin typeface="Cambria Math" panose="02040503050406030204" pitchFamily="18" charset="0"/>
                      </a:rPr>
                      <m:t>𝐱𝐩𝐚𝐧𝐬𝐢𝐨𝐧</m:t>
                    </m:r>
                    <m:r>
                      <a:rPr lang="da-DK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0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da-DK" sz="20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000" dirty="0" smtClean="0">
                    <a:latin typeface="+mj-lt"/>
                  </a:rPr>
                  <a:t> turns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000" dirty="0" smtClean="0">
                    <a:latin typeface="+mj-lt"/>
                  </a:rPr>
                  <a:t>  </a:t>
                </a:r>
                <a:r>
                  <a:rPr lang="da-DK" sz="2000" dirty="0" err="1" smtClean="0">
                    <a:latin typeface="+mj-lt"/>
                  </a:rPr>
                  <a:t>into</a:t>
                </a:r>
                <a:r>
                  <a:rPr lang="da-DK" sz="2000" dirty="0" smtClean="0">
                    <a:latin typeface="+mj-lt"/>
                  </a:rPr>
                  <a:t> a </a:t>
                </a:r>
                <a:r>
                  <a:rPr lang="da-DK" sz="2000" dirty="0" err="1" smtClean="0">
                    <a:latin typeface="+mj-lt"/>
                  </a:rPr>
                  <a:t>periodic</a:t>
                </a:r>
                <a:r>
                  <a:rPr lang="da-DK" sz="2000" dirty="0" smtClean="0">
                    <a:latin typeface="+mj-lt"/>
                  </a:rPr>
                  <a:t> </a:t>
                </a:r>
                <a:r>
                  <a:rPr lang="da-DK" sz="2000" dirty="0" err="1" smtClean="0">
                    <a:latin typeface="+mj-lt"/>
                  </a:rPr>
                  <a:t>function</a:t>
                </a:r>
                <a:r>
                  <a:rPr lang="da-DK" sz="2000" dirty="0" smtClean="0">
                    <a:latin typeface="+mj-lt"/>
                  </a:rPr>
                  <a:t> of </a:t>
                </a:r>
                <a:r>
                  <a:rPr lang="da-DK" sz="2000" dirty="0" err="1" smtClean="0">
                    <a:latin typeface="+mj-lt"/>
                  </a:rPr>
                  <a:t>period</a:t>
                </a:r>
                <a:r>
                  <a:rPr lang="da-DK" sz="2000" dirty="0" smtClean="0">
                    <a:latin typeface="+mj-lt"/>
                  </a:rPr>
                  <a:t> </a:t>
                </a:r>
                <a:r>
                  <a:rPr lang="da-DK" sz="2000" i="1" dirty="0" smtClean="0">
                    <a:latin typeface="+mj-lt"/>
                  </a:rPr>
                  <a:t>L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000" dirty="0" smtClean="0">
                    <a:latin typeface="+mj-lt"/>
                  </a:rPr>
                  <a:t>by </a:t>
                </a:r>
                <a:r>
                  <a:rPr lang="da-DK" sz="2000" dirty="0" err="1" smtClean="0">
                    <a:latin typeface="+mj-lt"/>
                  </a:rPr>
                  <a:t>adding</a:t>
                </a:r>
                <a:r>
                  <a:rPr lang="da-DK" sz="2000" dirty="0" smtClean="0">
                    <a:latin typeface="+mj-lt"/>
                  </a:rPr>
                  <a:t> </a:t>
                </a:r>
                <a:r>
                  <a:rPr lang="da-DK" sz="2000" dirty="0" err="1" smtClean="0">
                    <a:latin typeface="+mj-lt"/>
                  </a:rPr>
                  <a:t>copies</a:t>
                </a:r>
                <a:r>
                  <a:rPr lang="da-DK" sz="20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000" dirty="0" smtClean="0">
                    <a:latin typeface="+mj-lt"/>
                  </a:rPr>
                  <a:t> to the intervals: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[</a:t>
                </a:r>
                <a:r>
                  <a:rPr lang="en-US" sz="2000" i="1" dirty="0">
                    <a:latin typeface="+mj-lt"/>
                  </a:rPr>
                  <a:t>L</a:t>
                </a:r>
                <a:r>
                  <a:rPr lang="en-US" sz="2000" dirty="0">
                    <a:latin typeface="+mj-lt"/>
                  </a:rPr>
                  <a:t>, 2</a:t>
                </a:r>
                <a:r>
                  <a:rPr lang="en-US" sz="2000" i="1" dirty="0">
                    <a:latin typeface="+mj-lt"/>
                  </a:rPr>
                  <a:t>L</a:t>
                </a:r>
                <a:r>
                  <a:rPr lang="en-US" sz="2000" dirty="0">
                    <a:latin typeface="+mj-lt"/>
                  </a:rPr>
                  <a:t>], [2</a:t>
                </a:r>
                <a:r>
                  <a:rPr lang="en-US" sz="2000" i="1" dirty="0">
                    <a:latin typeface="+mj-lt"/>
                  </a:rPr>
                  <a:t>L</a:t>
                </a:r>
                <a:r>
                  <a:rPr lang="en-US" sz="2000" dirty="0">
                    <a:latin typeface="+mj-lt"/>
                  </a:rPr>
                  <a:t>, 3</a:t>
                </a:r>
                <a:r>
                  <a:rPr lang="en-US" sz="2000" i="1" dirty="0">
                    <a:latin typeface="+mj-lt"/>
                  </a:rPr>
                  <a:t>L</a:t>
                </a:r>
                <a:r>
                  <a:rPr lang="en-US" sz="2000" dirty="0">
                    <a:latin typeface="+mj-lt"/>
                  </a:rPr>
                  <a:t>], . . . </a:t>
                </a:r>
                <a:r>
                  <a:rPr lang="en-US" sz="2000" dirty="0" smtClean="0">
                    <a:latin typeface="+mj-lt"/>
                  </a:rPr>
                  <a:t>and  [</a:t>
                </a:r>
                <a:r>
                  <a:rPr lang="en-US" sz="2000" dirty="0">
                    <a:latin typeface="+mj-lt"/>
                  </a:rPr>
                  <a:t>−</a:t>
                </a:r>
                <a:r>
                  <a:rPr lang="en-US" sz="2000" i="1" dirty="0">
                    <a:latin typeface="+mj-lt"/>
                  </a:rPr>
                  <a:t>L</a:t>
                </a:r>
                <a:r>
                  <a:rPr lang="en-US" sz="2000" dirty="0">
                    <a:latin typeface="+mj-lt"/>
                  </a:rPr>
                  <a:t>, 0], [−2</a:t>
                </a:r>
                <a:r>
                  <a:rPr lang="en-US" sz="2000" i="1" dirty="0">
                    <a:latin typeface="+mj-lt"/>
                  </a:rPr>
                  <a:t>L</a:t>
                </a:r>
                <a:r>
                  <a:rPr lang="en-US" sz="2000" dirty="0">
                    <a:latin typeface="+mj-lt"/>
                  </a:rPr>
                  <a:t>, −</a:t>
                </a:r>
                <a:r>
                  <a:rPr lang="en-US" sz="2000" i="1" dirty="0">
                    <a:latin typeface="+mj-lt"/>
                  </a:rPr>
                  <a:t>L</a:t>
                </a:r>
                <a:r>
                  <a:rPr lang="en-US" sz="2000" dirty="0">
                    <a:latin typeface="+mj-lt"/>
                  </a:rPr>
                  <a:t>], [−3</a:t>
                </a:r>
                <a:r>
                  <a:rPr lang="en-US" sz="2000" i="1" dirty="0">
                    <a:latin typeface="+mj-lt"/>
                  </a:rPr>
                  <a:t>L</a:t>
                </a:r>
                <a:r>
                  <a:rPr lang="en-US" sz="2000" dirty="0">
                    <a:latin typeface="+mj-lt"/>
                  </a:rPr>
                  <a:t>, −2</a:t>
                </a:r>
                <a:r>
                  <a:rPr lang="en-US" sz="2000" i="1" dirty="0">
                    <a:latin typeface="+mj-lt"/>
                  </a:rPr>
                  <a:t>L</a:t>
                </a:r>
                <a:r>
                  <a:rPr lang="en-US" sz="2000" dirty="0">
                    <a:latin typeface="+mj-lt"/>
                  </a:rPr>
                  <a:t>], . . . </a:t>
                </a:r>
                <a:r>
                  <a:rPr lang="da-DK" sz="2000" dirty="0" smtClean="0">
                    <a:latin typeface="+mj-lt"/>
                  </a:rPr>
                  <a:t> </a:t>
                </a:r>
              </a:p>
              <a:p>
                <a:endParaRPr lang="da-DK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6" y="970859"/>
                <a:ext cx="8722278" cy="1569660"/>
              </a:xfrm>
              <a:prstGeom prst="rect">
                <a:avLst/>
              </a:prstGeom>
              <a:blipFill>
                <a:blip r:embed="rId3"/>
                <a:stretch>
                  <a:fillRect l="-699" t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914982" y="319668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596" y="2673089"/>
            <a:ext cx="6035386" cy="1385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280570" y="2740275"/>
                <a:ext cx="4583260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F</a:t>
                </a:r>
                <a:r>
                  <a:rPr lang="en-US" sz="2000" dirty="0" smtClean="0">
                    <a:latin typeface="+mj-lt"/>
                  </a:rPr>
                  <a:t>or the periodic function: </a:t>
                </a:r>
              </a:p>
              <a:p>
                <a:endParaRPr lang="en-US" sz="8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, 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	</a:t>
                </a:r>
              </a:p>
              <a:p>
                <a:endParaRPr lang="en-US" sz="800" i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on the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2740275"/>
                <a:ext cx="4583260" cy="1261884"/>
              </a:xfrm>
              <a:prstGeom prst="rect">
                <a:avLst/>
              </a:prstGeom>
              <a:blipFill>
                <a:blip r:embed="rId5"/>
                <a:stretch>
                  <a:fillRect l="-1330" t="-2899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321" y="4598986"/>
            <a:ext cx="7210661" cy="1621612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197986" y="4599339"/>
            <a:ext cx="3231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Fourier series </a:t>
            </a:r>
            <a:r>
              <a:rPr lang="en-US" sz="2000" dirty="0" smtClean="0">
                <a:latin typeface="+mj-lt"/>
              </a:rPr>
              <a:t>representation: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180" y="1453571"/>
            <a:ext cx="2499620" cy="12388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07713" y="828920"/>
                <a:ext cx="9763138" cy="180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Even e</a:t>
                </a:r>
                <a14:m>
                  <m:oMath xmlns:m="http://schemas.openxmlformats.org/officeDocument/2006/math">
                    <m:r>
                      <a:rPr lang="da-DK" sz="2100" b="1" i="0" smtClean="0">
                        <a:latin typeface="Cambria Math" panose="02040503050406030204" pitchFamily="18" charset="0"/>
                      </a:rPr>
                      <m:t>𝐱𝐩𝐚𝐧𝐬𝐢𝐨𝐧</m:t>
                    </m:r>
                    <m:r>
                      <a:rPr lang="da-DK" sz="2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turns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 </a:t>
                </a:r>
                <a:r>
                  <a:rPr lang="da-DK" sz="2100" dirty="0" err="1" smtClean="0">
                    <a:latin typeface="+mj-lt"/>
                  </a:rPr>
                  <a:t>into</a:t>
                </a:r>
                <a:r>
                  <a:rPr lang="da-DK" sz="2100" dirty="0" smtClean="0">
                    <a:latin typeface="+mj-lt"/>
                  </a:rPr>
                  <a:t> an </a:t>
                </a:r>
                <a:r>
                  <a:rPr lang="da-DK" sz="2100" dirty="0" err="1" smtClean="0">
                    <a:latin typeface="+mj-lt"/>
                  </a:rPr>
                  <a:t>even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periodic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function</a:t>
                </a:r>
                <a:r>
                  <a:rPr lang="da-DK" sz="2100" dirty="0" smtClean="0">
                    <a:latin typeface="+mj-lt"/>
                  </a:rPr>
                  <a:t> of </a:t>
                </a:r>
                <a:r>
                  <a:rPr lang="da-DK" sz="2100" dirty="0" err="1" smtClean="0">
                    <a:latin typeface="+mj-lt"/>
                  </a:rPr>
                  <a:t>period</a:t>
                </a:r>
                <a:r>
                  <a:rPr lang="da-DK" sz="2100" dirty="0" smtClean="0">
                    <a:latin typeface="+mj-lt"/>
                  </a:rPr>
                  <a:t> 2</a:t>
                </a:r>
                <a:r>
                  <a:rPr lang="da-DK" sz="2100" i="1" dirty="0" smtClean="0">
                    <a:latin typeface="+mj-lt"/>
                  </a:rPr>
                  <a:t>L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by </a:t>
                </a:r>
                <a:r>
                  <a:rPr lang="da-DK" sz="2100" dirty="0" err="1" smtClean="0">
                    <a:latin typeface="+mj-lt"/>
                  </a:rPr>
                  <a:t>adding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mirror</a:t>
                </a:r>
                <a:r>
                  <a:rPr lang="da-DK" sz="2100" dirty="0" smtClean="0">
                    <a:latin typeface="+mj-lt"/>
                  </a:rPr>
                  <a:t> image of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 to </a:t>
                </a:r>
                <a:r>
                  <a:rPr lang="en-US" sz="2100" dirty="0">
                    <a:latin typeface="+mj-lt"/>
                  </a:rPr>
                  <a:t>[−</a:t>
                </a:r>
                <a:r>
                  <a:rPr lang="en-US" sz="2100" i="1" dirty="0">
                    <a:latin typeface="+mj-lt"/>
                  </a:rPr>
                  <a:t>L</a:t>
                </a:r>
                <a:r>
                  <a:rPr lang="en-US" sz="2100" dirty="0">
                    <a:latin typeface="+mj-lt"/>
                  </a:rPr>
                  <a:t>, </a:t>
                </a:r>
                <a:r>
                  <a:rPr lang="en-US" sz="2100" dirty="0" smtClean="0">
                    <a:latin typeface="+mj-lt"/>
                  </a:rPr>
                  <a:t>0] and </a:t>
                </a:r>
              </a:p>
              <a:p>
                <a:endParaRPr lang="en-US" sz="8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t</a:t>
                </a:r>
                <a:r>
                  <a:rPr lang="en-US" sz="2000" dirty="0" smtClean="0">
                    <a:latin typeface="+mj-lt"/>
                  </a:rPr>
                  <a:t>hen </a:t>
                </a:r>
                <a:r>
                  <a:rPr lang="da-DK" sz="2000" dirty="0" err="1">
                    <a:latin typeface="+mj-lt"/>
                  </a:rPr>
                  <a:t>adding</a:t>
                </a:r>
                <a:r>
                  <a:rPr lang="da-DK" sz="2000" dirty="0">
                    <a:latin typeface="+mj-lt"/>
                  </a:rPr>
                  <a:t> </a:t>
                </a:r>
                <a:r>
                  <a:rPr lang="da-DK" sz="2000" dirty="0" err="1" smtClean="0">
                    <a:latin typeface="+mj-lt"/>
                  </a:rPr>
                  <a:t>copies</a:t>
                </a:r>
                <a:r>
                  <a:rPr lang="da-DK" sz="2000" dirty="0" smtClean="0">
                    <a:latin typeface="+mj-lt"/>
                  </a:rPr>
                  <a:t> of</a:t>
                </a:r>
                <a:r>
                  <a:rPr lang="en-US" sz="2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and </a:t>
                </a:r>
                <a:r>
                  <a:rPr lang="en-US" sz="2100" dirty="0" smtClean="0">
                    <a:latin typeface="+mj-lt"/>
                  </a:rPr>
                  <a:t>the mirror </a:t>
                </a:r>
                <a:r>
                  <a:rPr lang="en-US" sz="2100" dirty="0">
                    <a:latin typeface="+mj-lt"/>
                  </a:rPr>
                  <a:t>image </a:t>
                </a:r>
                <a:r>
                  <a:rPr lang="en-US" sz="2100" dirty="0" smtClean="0">
                    <a:latin typeface="+mj-lt"/>
                  </a:rPr>
                  <a:t>to the intervals:</a:t>
                </a:r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[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, 3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], [3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, 5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], . . . and to [−3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, −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], [−5L, −3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], . . </a:t>
                </a:r>
                <a:endParaRPr lang="da-DK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3" y="828920"/>
                <a:ext cx="9763138" cy="1800493"/>
              </a:xfrm>
              <a:prstGeom prst="rect">
                <a:avLst/>
              </a:prstGeom>
              <a:blipFill>
                <a:blip r:embed="rId3"/>
                <a:stretch>
                  <a:fillRect l="-749" t="-2034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kstboks 4"/>
          <p:cNvSpPr txBox="1">
            <a:spLocks noChangeArrowheads="1"/>
          </p:cNvSpPr>
          <p:nvPr/>
        </p:nvSpPr>
        <p:spPr bwMode="auto">
          <a:xfrm rot="16200000">
            <a:off x="10795935" y="2980564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 14"/>
              <p:cNvSpPr/>
              <p:nvPr/>
            </p:nvSpPr>
            <p:spPr>
              <a:xfrm>
                <a:off x="207713" y="3011915"/>
                <a:ext cx="10507958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For the even periodic function:</a:t>
                </a:r>
              </a:p>
              <a:p>
                <a:endParaRPr lang="en-US" sz="800" i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, 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da-DK" sz="2000" b="0" dirty="0" smtClean="0">
                  <a:latin typeface="+mj-lt"/>
                </a:endParaRPr>
              </a:p>
              <a:p>
                <a:endParaRPr lang="da-DK" sz="800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on the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5" name="Rektange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3" y="3011915"/>
                <a:ext cx="10507958" cy="1261884"/>
              </a:xfrm>
              <a:prstGeom prst="rect">
                <a:avLst/>
              </a:prstGeom>
              <a:blipFill>
                <a:blip r:embed="rId4"/>
                <a:stretch>
                  <a:fillRect l="-580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ktangel 17"/>
          <p:cNvSpPr/>
          <p:nvPr/>
        </p:nvSpPr>
        <p:spPr>
          <a:xfrm>
            <a:off x="207713" y="4767082"/>
            <a:ext cx="3950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Fourier </a:t>
            </a:r>
            <a:r>
              <a:rPr lang="en-US" sz="2000" dirty="0" smtClean="0">
                <a:latin typeface="+mj-lt"/>
              </a:rPr>
              <a:t>cosine series representation: </a:t>
            </a:r>
            <a:endParaRPr lang="en-US" sz="2000" dirty="0">
              <a:latin typeface="+mj-lt"/>
            </a:endParaRPr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893" y="4604208"/>
            <a:ext cx="4959297" cy="1613740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928" y="2681506"/>
            <a:ext cx="6333302" cy="15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180" y="1453571"/>
            <a:ext cx="2499620" cy="12388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07713" y="828920"/>
                <a:ext cx="9763138" cy="180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Odd e</a:t>
                </a:r>
                <a14:m>
                  <m:oMath xmlns:m="http://schemas.openxmlformats.org/officeDocument/2006/math">
                    <m:r>
                      <a:rPr lang="da-DK" sz="2100" b="1" i="0" smtClean="0">
                        <a:latin typeface="Cambria Math" panose="02040503050406030204" pitchFamily="18" charset="0"/>
                      </a:rPr>
                      <m:t>𝐱𝐩𝐚𝐧𝐬𝐢𝐨𝐧</m:t>
                    </m:r>
                    <m:r>
                      <a:rPr lang="da-DK" sz="2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turns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 </a:t>
                </a:r>
                <a:r>
                  <a:rPr lang="da-DK" sz="2100" dirty="0" err="1" smtClean="0">
                    <a:latin typeface="+mj-lt"/>
                  </a:rPr>
                  <a:t>into</a:t>
                </a:r>
                <a:r>
                  <a:rPr lang="da-DK" sz="2100" dirty="0" smtClean="0">
                    <a:latin typeface="+mj-lt"/>
                  </a:rPr>
                  <a:t> an </a:t>
                </a:r>
                <a:r>
                  <a:rPr lang="da-DK" sz="2100" dirty="0" err="1" smtClean="0">
                    <a:latin typeface="+mj-lt"/>
                  </a:rPr>
                  <a:t>odd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periodic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function</a:t>
                </a:r>
                <a:r>
                  <a:rPr lang="da-DK" sz="2100" dirty="0" smtClean="0">
                    <a:latin typeface="+mj-lt"/>
                  </a:rPr>
                  <a:t> of </a:t>
                </a:r>
                <a:r>
                  <a:rPr lang="da-DK" sz="2100" dirty="0" err="1" smtClean="0">
                    <a:latin typeface="+mj-lt"/>
                  </a:rPr>
                  <a:t>period</a:t>
                </a:r>
                <a:r>
                  <a:rPr lang="da-DK" sz="2100" dirty="0" smtClean="0">
                    <a:latin typeface="+mj-lt"/>
                  </a:rPr>
                  <a:t> 2</a:t>
                </a:r>
                <a:r>
                  <a:rPr lang="da-DK" sz="2100" i="1" dirty="0" smtClean="0">
                    <a:latin typeface="+mj-lt"/>
                  </a:rPr>
                  <a:t>L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by </a:t>
                </a:r>
                <a:r>
                  <a:rPr lang="da-DK" sz="2100" dirty="0" err="1" smtClean="0">
                    <a:latin typeface="+mj-lt"/>
                  </a:rPr>
                  <a:t>adding</a:t>
                </a:r>
                <a:r>
                  <a:rPr lang="da-DK" sz="2100" dirty="0" smtClean="0">
                    <a:latin typeface="+mj-lt"/>
                  </a:rPr>
                  <a:t> the negative </a:t>
                </a:r>
                <a:r>
                  <a:rPr lang="da-DK" sz="2100" dirty="0" err="1" smtClean="0">
                    <a:latin typeface="+mj-lt"/>
                  </a:rPr>
                  <a:t>mirror</a:t>
                </a:r>
                <a:r>
                  <a:rPr lang="da-DK" sz="2100" dirty="0" smtClean="0">
                    <a:latin typeface="+mj-lt"/>
                  </a:rPr>
                  <a:t> image of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 to </a:t>
                </a:r>
                <a:r>
                  <a:rPr lang="en-US" sz="2100" dirty="0">
                    <a:latin typeface="+mj-lt"/>
                  </a:rPr>
                  <a:t>[−</a:t>
                </a:r>
                <a:r>
                  <a:rPr lang="en-US" sz="2100" i="1" dirty="0">
                    <a:latin typeface="+mj-lt"/>
                  </a:rPr>
                  <a:t>L</a:t>
                </a:r>
                <a:r>
                  <a:rPr lang="en-US" sz="2100" dirty="0">
                    <a:latin typeface="+mj-lt"/>
                  </a:rPr>
                  <a:t>, </a:t>
                </a:r>
                <a:r>
                  <a:rPr lang="en-US" sz="2100" dirty="0" smtClean="0">
                    <a:latin typeface="+mj-lt"/>
                  </a:rPr>
                  <a:t>0] and </a:t>
                </a:r>
              </a:p>
              <a:p>
                <a:endParaRPr lang="en-US" sz="800" dirty="0">
                  <a:latin typeface="+mj-lt"/>
                </a:endParaRPr>
              </a:p>
              <a:p>
                <a:r>
                  <a:rPr lang="en-US" sz="2000" dirty="0" smtClean="0">
                    <a:latin typeface="+mj-lt"/>
                  </a:rPr>
                  <a:t>then </a:t>
                </a:r>
                <a:r>
                  <a:rPr lang="en-US" sz="2000" dirty="0">
                    <a:latin typeface="+mj-lt"/>
                  </a:rPr>
                  <a:t>then </a:t>
                </a:r>
                <a:r>
                  <a:rPr lang="da-DK" sz="2000" dirty="0" err="1">
                    <a:latin typeface="+mj-lt"/>
                  </a:rPr>
                  <a:t>adding</a:t>
                </a:r>
                <a:r>
                  <a:rPr lang="da-DK" sz="2000" dirty="0">
                    <a:latin typeface="+mj-lt"/>
                  </a:rPr>
                  <a:t> </a:t>
                </a:r>
                <a:r>
                  <a:rPr lang="da-DK" sz="2000" dirty="0" err="1">
                    <a:latin typeface="+mj-lt"/>
                  </a:rPr>
                  <a:t>copies</a:t>
                </a:r>
                <a:r>
                  <a:rPr lang="da-DK" sz="2000" dirty="0">
                    <a:latin typeface="+mj-lt"/>
                  </a:rPr>
                  <a:t> of</a:t>
                </a:r>
                <a:r>
                  <a:rPr lang="en-US" sz="2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and </a:t>
                </a:r>
                <a:r>
                  <a:rPr lang="en-US" sz="2100" dirty="0" smtClean="0">
                    <a:latin typeface="+mj-lt"/>
                  </a:rPr>
                  <a:t>the negative mirror </a:t>
                </a:r>
                <a:r>
                  <a:rPr lang="en-US" sz="2100" dirty="0">
                    <a:latin typeface="+mj-lt"/>
                  </a:rPr>
                  <a:t>image </a:t>
                </a:r>
                <a:r>
                  <a:rPr lang="en-US" sz="2100" dirty="0" smtClean="0">
                    <a:latin typeface="+mj-lt"/>
                  </a:rPr>
                  <a:t>to the intervals:</a:t>
                </a:r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[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, 3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], [3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, 5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], . . . and to [−3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, −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], [−5L, −3</a:t>
                </a:r>
                <a:r>
                  <a:rPr lang="en-US" sz="2100" i="1" dirty="0" smtClean="0">
                    <a:latin typeface="+mj-lt"/>
                  </a:rPr>
                  <a:t>L</a:t>
                </a:r>
                <a:r>
                  <a:rPr lang="en-US" sz="2100" dirty="0" smtClean="0">
                    <a:latin typeface="+mj-lt"/>
                  </a:rPr>
                  <a:t>], . . </a:t>
                </a:r>
                <a:endParaRPr lang="da-DK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3" y="828920"/>
                <a:ext cx="9763138" cy="1800493"/>
              </a:xfrm>
              <a:prstGeom prst="rect">
                <a:avLst/>
              </a:prstGeom>
              <a:blipFill>
                <a:blip r:embed="rId3"/>
                <a:stretch>
                  <a:fillRect l="-749" t="-2034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kstboks 4"/>
          <p:cNvSpPr txBox="1">
            <a:spLocks noChangeArrowheads="1"/>
          </p:cNvSpPr>
          <p:nvPr/>
        </p:nvSpPr>
        <p:spPr bwMode="auto">
          <a:xfrm rot="16200000">
            <a:off x="10795935" y="2980564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 14"/>
              <p:cNvSpPr/>
              <p:nvPr/>
            </p:nvSpPr>
            <p:spPr>
              <a:xfrm>
                <a:off x="207713" y="3011915"/>
                <a:ext cx="10507958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For the odd periodic function:</a:t>
                </a:r>
              </a:p>
              <a:p>
                <a:endParaRPr lang="en-US" sz="800" i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, 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da-DK" sz="2000" b="0" dirty="0" smtClean="0">
                  <a:latin typeface="+mj-lt"/>
                </a:endParaRPr>
              </a:p>
              <a:p>
                <a:endParaRPr lang="da-DK" sz="800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on the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5" name="Rektange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3" y="3011915"/>
                <a:ext cx="10507958" cy="1261884"/>
              </a:xfrm>
              <a:prstGeom prst="rect">
                <a:avLst/>
              </a:prstGeom>
              <a:blipFill>
                <a:blip r:embed="rId4"/>
                <a:stretch>
                  <a:fillRect l="-580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ktangel 17"/>
          <p:cNvSpPr/>
          <p:nvPr/>
        </p:nvSpPr>
        <p:spPr>
          <a:xfrm>
            <a:off x="207713" y="4767082"/>
            <a:ext cx="370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Fourier </a:t>
            </a:r>
            <a:r>
              <a:rPr lang="en-US" sz="2000" dirty="0" smtClean="0">
                <a:latin typeface="+mj-lt"/>
              </a:rPr>
              <a:t>sine series representation: </a:t>
            </a:r>
            <a:endParaRPr lang="en-US" sz="2000" dirty="0">
              <a:latin typeface="+mj-lt"/>
            </a:endParaRPr>
          </a:p>
        </p:txBody>
      </p:sp>
      <p:pic>
        <p:nvPicPr>
          <p:cNvPr id="19" name="Billed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692" y="2769199"/>
            <a:ext cx="4956163" cy="1484484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075" y="4656301"/>
            <a:ext cx="4200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958850"/>
                <a:ext cx="514605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Ex. </a:t>
                </a:r>
              </a:p>
              <a:p>
                <a:r>
                  <a:rPr lang="da-DK" sz="2000" dirty="0" smtClean="0">
                    <a:latin typeface="+mj-lt"/>
                  </a:rPr>
                  <a:t>Given the </a:t>
                </a:r>
                <a:r>
                  <a:rPr lang="da-DK" sz="2000" dirty="0" err="1" smtClean="0">
                    <a:latin typeface="+mj-lt"/>
                  </a:rPr>
                  <a:t>function</a:t>
                </a:r>
                <a:r>
                  <a:rPr lang="da-DK" sz="2000" dirty="0" smtClean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 panose="02040503050406030204" pitchFamily="18" charset="0"/>
                      </a:rPr>
                      <m:t>        0&lt;</m:t>
                    </m:r>
                    <m:r>
                      <a:rPr lang="da-DK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958850"/>
                <a:ext cx="5146053" cy="707886"/>
              </a:xfrm>
              <a:prstGeom prst="rect">
                <a:avLst/>
              </a:prstGeom>
              <a:blipFill>
                <a:blip r:embed="rId2"/>
                <a:stretch>
                  <a:fillRect l="-130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889040" y="147731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199" y="855706"/>
            <a:ext cx="1466985" cy="1520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74977" y="3054719"/>
                <a:ext cx="43970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even expansion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3054719"/>
                <a:ext cx="4397023" cy="400110"/>
              </a:xfrm>
              <a:prstGeom prst="rect">
                <a:avLst/>
              </a:prstGeom>
              <a:blipFill>
                <a:blip r:embed="rId4"/>
                <a:stretch>
                  <a:fillRect l="-152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77" y="3878731"/>
            <a:ext cx="4638675" cy="1323975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426" y="3753787"/>
            <a:ext cx="5624748" cy="1505838"/>
          </a:xfrm>
          <a:prstGeom prst="rect">
            <a:avLst/>
          </a:prstGeom>
        </p:spPr>
      </p:pic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19305" y="4659260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958850"/>
            <a:ext cx="514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Ex. cont.</a:t>
            </a:r>
          </a:p>
        </p:txBody>
      </p:sp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889040" y="147731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9" y="855706"/>
            <a:ext cx="1466985" cy="152022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0" y="1608556"/>
            <a:ext cx="5410200" cy="9525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07" y="2912659"/>
            <a:ext cx="6038850" cy="101917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203" y="2798358"/>
            <a:ext cx="5010150" cy="1247775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397736"/>
            <a:ext cx="6543675" cy="1095375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4802548"/>
            <a:ext cx="1495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1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6" y="958850"/>
                <a:ext cx="714022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Ex. cont.:</a:t>
                </a:r>
              </a:p>
              <a:p>
                <a:endParaRPr lang="en-US" sz="2000" b="1" dirty="0" smtClean="0">
                  <a:latin typeface="+mj-lt"/>
                </a:endParaRPr>
              </a:p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dirty="0">
                    <a:latin typeface="+mj-lt"/>
                  </a:rPr>
                  <a:t>Fourier </a:t>
                </a:r>
                <a:r>
                  <a:rPr lang="en-US" sz="2000" dirty="0" smtClean="0">
                    <a:latin typeface="+mj-lt"/>
                  </a:rPr>
                  <a:t>cosine </a:t>
                </a:r>
                <a:r>
                  <a:rPr lang="en-US" sz="2000" dirty="0">
                    <a:latin typeface="+mj-lt"/>
                  </a:rPr>
                  <a:t>series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: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6" y="958850"/>
                <a:ext cx="7140223" cy="1015663"/>
              </a:xfrm>
              <a:prstGeom prst="rect">
                <a:avLst/>
              </a:prstGeom>
              <a:blipFill>
                <a:blip r:embed="rId2"/>
                <a:stretch>
                  <a:fillRect l="-939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Billed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55659"/>
            <a:ext cx="3833615" cy="1094195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70" y="2060815"/>
            <a:ext cx="6619875" cy="9144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70" y="3231891"/>
            <a:ext cx="8191500" cy="695325"/>
          </a:xfrm>
          <a:prstGeom prst="rect">
            <a:avLst/>
          </a:prstGeom>
        </p:spPr>
      </p:pic>
      <p:pic>
        <p:nvPicPr>
          <p:cNvPr id="24" name="Billed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299" y="4248329"/>
            <a:ext cx="5762625" cy="1666875"/>
          </a:xfrm>
          <a:prstGeom prst="rect">
            <a:avLst/>
          </a:prstGeom>
        </p:spPr>
      </p:pic>
      <p:sp>
        <p:nvSpPr>
          <p:cNvPr id="25" name="Tekstboks 4"/>
          <p:cNvSpPr txBox="1">
            <a:spLocks noChangeArrowheads="1"/>
          </p:cNvSpPr>
          <p:nvPr/>
        </p:nvSpPr>
        <p:spPr bwMode="auto">
          <a:xfrm rot="16200000">
            <a:off x="10755713" y="4702360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958850"/>
                <a:ext cx="514605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+mj-lt"/>
                  </a:rPr>
                  <a:t>Ex. </a:t>
                </a:r>
                <a:r>
                  <a:rPr lang="en-US" sz="2000" b="1" dirty="0">
                    <a:latin typeface="+mj-lt"/>
                  </a:rPr>
                  <a:t>c</a:t>
                </a:r>
                <a:r>
                  <a:rPr lang="en-US" sz="2000" b="1" dirty="0" smtClean="0">
                    <a:latin typeface="+mj-lt"/>
                  </a:rPr>
                  <a:t>ont.:</a:t>
                </a:r>
              </a:p>
              <a:p>
                <a:r>
                  <a:rPr lang="da-DK" sz="2000" dirty="0" smtClean="0">
                    <a:latin typeface="+mj-lt"/>
                  </a:rPr>
                  <a:t>Given the </a:t>
                </a:r>
                <a:r>
                  <a:rPr lang="da-DK" sz="2000" dirty="0" err="1" smtClean="0">
                    <a:latin typeface="+mj-lt"/>
                  </a:rPr>
                  <a:t>function</a:t>
                </a:r>
                <a:r>
                  <a:rPr lang="da-DK" sz="2000" dirty="0" smtClean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 panose="02040503050406030204" pitchFamily="18" charset="0"/>
                      </a:rPr>
                      <m:t>        0&lt;</m:t>
                    </m:r>
                    <m:r>
                      <a:rPr lang="da-DK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958850"/>
                <a:ext cx="5146053" cy="707886"/>
              </a:xfrm>
              <a:prstGeom prst="rect">
                <a:avLst/>
              </a:prstGeom>
              <a:blipFill>
                <a:blip r:embed="rId2"/>
                <a:stretch>
                  <a:fillRect l="-130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886879" y="1914006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22" y="1291179"/>
            <a:ext cx="1774756" cy="1839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74977" y="3054719"/>
                <a:ext cx="43970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odd expansion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3054719"/>
                <a:ext cx="4397023" cy="400110"/>
              </a:xfrm>
              <a:prstGeom prst="rect">
                <a:avLst/>
              </a:prstGeom>
              <a:blipFill>
                <a:blip r:embed="rId4"/>
                <a:stretch>
                  <a:fillRect l="-152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19305" y="4659260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98" y="3883359"/>
            <a:ext cx="4457700" cy="9144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369" y="3343442"/>
            <a:ext cx="5689023" cy="24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11908</TotalTime>
  <Words>2085</Words>
  <Application>Microsoft Office PowerPoint</Application>
  <PresentationFormat>Widescreen</PresentationFormat>
  <Paragraphs>305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Office-tema</vt:lpstr>
      <vt:lpstr>Fourier Theory</vt:lpstr>
      <vt:lpstr>Half range expansions</vt:lpstr>
      <vt:lpstr>Expansion</vt:lpstr>
      <vt:lpstr>Even expansion</vt:lpstr>
      <vt:lpstr>Odd expansion</vt:lpstr>
      <vt:lpstr>Even expansion</vt:lpstr>
      <vt:lpstr>Even expansion</vt:lpstr>
      <vt:lpstr>Even expansion</vt:lpstr>
      <vt:lpstr>Odd expansion</vt:lpstr>
      <vt:lpstr>Odd expansion</vt:lpstr>
      <vt:lpstr>Even and odd expansion</vt:lpstr>
      <vt:lpstr>Break?</vt:lpstr>
      <vt:lpstr>Fourier Integrals</vt:lpstr>
      <vt:lpstr>Fourier Integrals</vt:lpstr>
      <vt:lpstr>Fourier Integrals</vt:lpstr>
      <vt:lpstr>Fourier cosine integrals</vt:lpstr>
      <vt:lpstr>Fourier sine integrals</vt:lpstr>
      <vt:lpstr>Fourier integrals</vt:lpstr>
      <vt:lpstr>Fourier integrals</vt:lpstr>
      <vt:lpstr>Fourier integral - even expansion</vt:lpstr>
      <vt:lpstr>Fourier integral - odd expansion</vt:lpstr>
      <vt:lpstr>Fourier cosine transform</vt:lpstr>
      <vt:lpstr>Fourier sine transform</vt:lpstr>
      <vt:lpstr>Fourier cosine and Fourier sine transform - Properties</vt:lpstr>
      <vt:lpstr>Fourier cosine and Fourier sine transform - Properties</vt:lpstr>
      <vt:lpstr>Fourier transform</vt:lpstr>
      <vt:lpstr>Fourier transform</vt:lpstr>
      <vt:lpstr>Fourier transform - Properties</vt:lpstr>
      <vt:lpstr>We are doing exercises from lecture notes 8 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1291</cp:revision>
  <dcterms:created xsi:type="dcterms:W3CDTF">2021-01-29T15:14:26Z</dcterms:created>
  <dcterms:modified xsi:type="dcterms:W3CDTF">2022-11-03T13:46:54Z</dcterms:modified>
</cp:coreProperties>
</file>