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335" r:id="rId2"/>
    <p:sldId id="740" r:id="rId3"/>
    <p:sldId id="734" r:id="rId4"/>
    <p:sldId id="739" r:id="rId5"/>
    <p:sldId id="735" r:id="rId6"/>
    <p:sldId id="745" r:id="rId7"/>
    <p:sldId id="759" r:id="rId8"/>
    <p:sldId id="746" r:id="rId9"/>
    <p:sldId id="747" r:id="rId10"/>
    <p:sldId id="748" r:id="rId11"/>
    <p:sldId id="749" r:id="rId12"/>
    <p:sldId id="750" r:id="rId13"/>
    <p:sldId id="751" r:id="rId14"/>
    <p:sldId id="752" r:id="rId15"/>
    <p:sldId id="753" r:id="rId16"/>
    <p:sldId id="754" r:id="rId17"/>
    <p:sldId id="755" r:id="rId18"/>
    <p:sldId id="756" r:id="rId19"/>
    <p:sldId id="757" r:id="rId20"/>
    <p:sldId id="761" r:id="rId21"/>
    <p:sldId id="788" r:id="rId22"/>
    <p:sldId id="764" r:id="rId23"/>
    <p:sldId id="731" r:id="rId24"/>
    <p:sldId id="769" r:id="rId25"/>
    <p:sldId id="770" r:id="rId26"/>
    <p:sldId id="771" r:id="rId27"/>
    <p:sldId id="772" r:id="rId28"/>
    <p:sldId id="773" r:id="rId29"/>
    <p:sldId id="774" r:id="rId30"/>
    <p:sldId id="775" r:id="rId31"/>
    <p:sldId id="776" r:id="rId32"/>
    <p:sldId id="781" r:id="rId33"/>
    <p:sldId id="777" r:id="rId34"/>
    <p:sldId id="778" r:id="rId35"/>
    <p:sldId id="779" r:id="rId36"/>
    <p:sldId id="780" r:id="rId37"/>
    <p:sldId id="580" r:id="rId38"/>
    <p:sldId id="794" r:id="rId39"/>
    <p:sldId id="741" r:id="rId40"/>
    <p:sldId id="760" r:id="rId41"/>
    <p:sldId id="7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825F486-7BED-4D60-8296-64739C9072E1}">
          <p14:sldIdLst>
            <p14:sldId id="335"/>
            <p14:sldId id="740"/>
            <p14:sldId id="734"/>
            <p14:sldId id="739"/>
            <p14:sldId id="735"/>
            <p14:sldId id="745"/>
            <p14:sldId id="759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61"/>
            <p14:sldId id="788"/>
            <p14:sldId id="764"/>
            <p14:sldId id="731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81"/>
            <p14:sldId id="777"/>
            <p14:sldId id="778"/>
            <p14:sldId id="779"/>
            <p14:sldId id="780"/>
            <p14:sldId id="580"/>
            <p14:sldId id="794"/>
            <p14:sldId id="741"/>
            <p14:sldId id="760"/>
            <p14:sldId id="7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FF"/>
    <a:srgbClr val="00FF99"/>
    <a:srgbClr val="3333FF"/>
    <a:srgbClr val="00CC00"/>
    <a:srgbClr val="4D4D4D"/>
    <a:srgbClr val="33CC33"/>
    <a:srgbClr val="28A028"/>
    <a:srgbClr val="00CC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9" autoAdjust="0"/>
    <p:restoredTop sz="95071" autoAdjust="0"/>
  </p:normalViewPr>
  <p:slideViewPr>
    <p:cSldViewPr snapToGrid="0">
      <p:cViewPr varScale="1">
        <p:scale>
          <a:sx n="79" d="100"/>
          <a:sy n="79" d="100"/>
        </p:scale>
        <p:origin x="58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48AC-3ABD-4678-9033-4B7BAB775C9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3468-26AC-4337-9EF2-A6A8D0C60A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ULH – MPE - AU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MTMEMAT1</a:t>
            </a:r>
          </a:p>
          <a:p>
            <a:endParaRPr lang="en-US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5EF-BC52-4A90-80C5-E901A7AF3F7A}" type="slidenum">
              <a:rPr lang="en-US" smtClean="0"/>
              <a:pPr/>
              <a:t>‹nr.›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56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4657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Rediger typografien i masterens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4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Relationship Id="rId9" Type="http://schemas.openxmlformats.org/officeDocument/2006/relationships/slide" Target="slide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slide" Target="slide40.xml"/><Relationship Id="rId12" Type="http://schemas.openxmlformats.org/officeDocument/2006/relationships/slide" Target="slide15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slide" Target="slide13.xml"/><Relationship Id="rId4" Type="http://schemas.openxmlformats.org/officeDocument/2006/relationships/image" Target="../media/image500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4" Type="http://schemas.openxmlformats.org/officeDocument/2006/relationships/image" Target="../media/image7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Relationship Id="rId5" Type="http://schemas.openxmlformats.org/officeDocument/2006/relationships/slide" Target="slide41.xml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slide" Target="slide40.xml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54.png"/><Relationship Id="rId7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0.xml"/><Relationship Id="rId5" Type="http://schemas.openxmlformats.org/officeDocument/2006/relationships/image" Target="../media/image98.png"/><Relationship Id="rId4" Type="http://schemas.openxmlformats.org/officeDocument/2006/relationships/image" Target="../media/image93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01.png"/><Relationship Id="rId7" Type="http://schemas.openxmlformats.org/officeDocument/2006/relationships/image" Target="../media/image9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slide" Target="slide40.xml"/><Relationship Id="rId10" Type="http://schemas.openxmlformats.org/officeDocument/2006/relationships/image" Target="../media/image103.png"/><Relationship Id="rId4" Type="http://schemas.openxmlformats.org/officeDocument/2006/relationships/image" Target="../media/image41.png"/><Relationship Id="rId9" Type="http://schemas.openxmlformats.org/officeDocument/2006/relationships/image" Target="../media/image10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image" Target="../media/image109.png"/><Relationship Id="rId7" Type="http://schemas.openxmlformats.org/officeDocument/2006/relationships/image" Target="../media/image110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5.png"/><Relationship Id="rId4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8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image" Target="../media/image138.png"/><Relationship Id="rId7" Type="http://schemas.openxmlformats.org/officeDocument/2006/relationships/slide" Target="slide12.xml"/><Relationship Id="rId12" Type="http://schemas.openxmlformats.org/officeDocument/2006/relationships/slide" Target="slide31.xml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11" Type="http://schemas.openxmlformats.org/officeDocument/2006/relationships/slide" Target="slide29.xml"/><Relationship Id="rId5" Type="http://schemas.openxmlformats.org/officeDocument/2006/relationships/image" Target="../media/image140.png"/><Relationship Id="rId10" Type="http://schemas.openxmlformats.org/officeDocument/2006/relationships/slide" Target="slide28.xml"/><Relationship Id="rId4" Type="http://schemas.openxmlformats.org/officeDocument/2006/relationships/image" Target="../media/image139.png"/><Relationship Id="rId9" Type="http://schemas.openxmlformats.org/officeDocument/2006/relationships/slide" Target="slide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2.png"/><Relationship Id="rId4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2.png"/><Relationship Id="rId3" Type="http://schemas.openxmlformats.org/officeDocument/2006/relationships/image" Target="../media/image28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120.png"/><Relationship Id="rId5" Type="http://schemas.openxmlformats.org/officeDocument/2006/relationships/image" Target="../media/image18.png"/><Relationship Id="rId15" Type="http://schemas.openxmlformats.org/officeDocument/2006/relationships/image" Target="../media/image10.png"/><Relationship Id="rId4" Type="http://schemas.openxmlformats.org/officeDocument/2006/relationships/image" Target="../media/image113.png"/><Relationship Id="rId9" Type="http://schemas.openxmlformats.org/officeDocument/2006/relationships/image" Target="../media/image22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Partial</a:t>
            </a:r>
            <a:r>
              <a:rPr lang="da-DK" sz="3200" dirty="0" smtClean="0"/>
              <a:t> </a:t>
            </a:r>
            <a:r>
              <a:rPr lang="da-DK" sz="3200" dirty="0" err="1" smtClean="0"/>
              <a:t>differential</a:t>
            </a:r>
            <a:r>
              <a:rPr lang="da-DK" sz="3200" dirty="0" smtClean="0"/>
              <a:t> </a:t>
            </a:r>
            <a:r>
              <a:rPr lang="da-DK" sz="3200" dirty="0" err="1" smtClean="0"/>
              <a:t>equations</a:t>
            </a:r>
            <a:r>
              <a:rPr lang="da-DK" sz="3200" dirty="0" smtClean="0"/>
              <a:t>, PDE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145915" y="1306386"/>
            <a:ext cx="11867745" cy="1076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a-DK" sz="2400" dirty="0" smtClean="0">
              <a:latin typeface="+mj-lt"/>
            </a:endParaRPr>
          </a:p>
          <a:p>
            <a:pPr marL="0" indent="0" algn="ctr">
              <a:buNone/>
            </a:pPr>
            <a:r>
              <a:rPr lang="da-DK" sz="2400" dirty="0" smtClean="0">
                <a:latin typeface="+mj-lt"/>
              </a:rPr>
              <a:t>  </a:t>
            </a:r>
            <a:r>
              <a:rPr lang="da-DK" alt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da-DK" alt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pPr marL="2286000" lvl="5" indent="0">
              <a:buNone/>
            </a:pPr>
            <a:endParaRPr lang="da-DK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145916" y="2777158"/>
            <a:ext cx="11678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laterally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insulated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a-DK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insulated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</a:p>
          <a:p>
            <a:endParaRPr lang="da-D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endParaRPr lang="da-D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02881" y="1032117"/>
            <a:ext cx="91988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Now </a:t>
            </a:r>
            <a:r>
              <a:rPr lang="da-DK" sz="2200" dirty="0" err="1" smtClean="0">
                <a:latin typeface="+mj-lt"/>
              </a:rPr>
              <a:t>we</a:t>
            </a:r>
            <a:r>
              <a:rPr lang="da-DK" sz="2200" dirty="0" smtClean="0">
                <a:latin typeface="+mj-lt"/>
              </a:rPr>
              <a:t> have </a:t>
            </a:r>
            <a:r>
              <a:rPr lang="da-DK" sz="2200" dirty="0" err="1" smtClean="0">
                <a:latin typeface="+mj-lt"/>
              </a:rPr>
              <a:t>two</a:t>
            </a:r>
            <a:r>
              <a:rPr lang="da-DK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ordinary </a:t>
            </a:r>
            <a:r>
              <a:rPr lang="en-US" sz="2200" dirty="0">
                <a:latin typeface="+mj-lt"/>
              </a:rPr>
              <a:t>diﬀerential equations (ODEs</a:t>
            </a:r>
            <a:r>
              <a:rPr lang="en-US" sz="2200" dirty="0" smtClean="0">
                <a:latin typeface="+mj-lt"/>
              </a:rPr>
              <a:t>):</a:t>
            </a:r>
            <a:endParaRPr lang="da-DK" sz="2200" dirty="0" smtClean="0">
              <a:latin typeface="+mj-lt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90431" y="3100999"/>
            <a:ext cx="26569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Boundary </a:t>
            </a:r>
            <a:r>
              <a:rPr lang="en-US" sz="2200" dirty="0">
                <a:latin typeface="+mj-lt"/>
              </a:rPr>
              <a:t>conditions</a:t>
            </a:r>
            <a:r>
              <a:rPr lang="en-US" sz="2200" dirty="0" smtClean="0">
                <a:latin typeface="+mj-lt"/>
              </a:rPr>
              <a:t>: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201" y="1755467"/>
            <a:ext cx="2809875" cy="101917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4063637"/>
            <a:ext cx="5524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102881" y="1032117"/>
                <a:ext cx="919884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Assume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ODE for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 smtClean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1" y="1032117"/>
                <a:ext cx="9198841" cy="1107996"/>
              </a:xfrm>
              <a:prstGeom prst="rect">
                <a:avLst/>
              </a:prstGeom>
              <a:blipFill>
                <a:blip r:embed="rId2"/>
                <a:stretch>
                  <a:fillRect l="-861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ktangel 14"/>
          <p:cNvSpPr/>
          <p:nvPr/>
        </p:nvSpPr>
        <p:spPr>
          <a:xfrm>
            <a:off x="112607" y="3100999"/>
            <a:ext cx="28251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Boundary </a:t>
            </a:r>
            <a:r>
              <a:rPr lang="en-US" sz="2200" dirty="0">
                <a:latin typeface="+mj-lt"/>
              </a:rPr>
              <a:t>conditions</a:t>
            </a:r>
            <a:r>
              <a:rPr lang="en-US" sz="2200" dirty="0" smtClean="0">
                <a:latin typeface="+mj-lt"/>
              </a:rPr>
              <a:t>:</a:t>
            </a:r>
          </a:p>
        </p:txBody>
      </p:sp>
      <p:sp>
        <p:nvSpPr>
          <p:cNvPr id="11" name="Rektangel 10"/>
          <p:cNvSpPr/>
          <p:nvPr/>
        </p:nvSpPr>
        <p:spPr>
          <a:xfrm>
            <a:off x="9533108" y="2316312"/>
            <a:ext cx="204368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+mj-lt"/>
              </a:rPr>
              <a:t>constants: </a:t>
            </a:r>
            <a:r>
              <a:rPr lang="en-US" sz="2300" i="1" dirty="0" smtClean="0">
                <a:latin typeface="+mj-lt"/>
              </a:rPr>
              <a:t>a</a:t>
            </a:r>
            <a:r>
              <a:rPr lang="en-US" sz="2300" dirty="0" smtClean="0">
                <a:latin typeface="+mj-lt"/>
              </a:rPr>
              <a:t>, </a:t>
            </a:r>
            <a:r>
              <a:rPr lang="en-US" sz="2300" i="1" dirty="0" smtClean="0">
                <a:latin typeface="+mj-lt"/>
              </a:rPr>
              <a:t>b</a:t>
            </a:r>
            <a:endParaRPr lang="en-US" sz="23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/>
              <p:cNvSpPr/>
              <p:nvPr/>
            </p:nvSpPr>
            <p:spPr>
              <a:xfrm>
                <a:off x="73695" y="3626356"/>
                <a:ext cx="37753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da-DK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a-D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da-DK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a-DK" sz="2400" i="1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5" y="3626356"/>
                <a:ext cx="377532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ktangel 15"/>
              <p:cNvSpPr/>
              <p:nvPr/>
            </p:nvSpPr>
            <p:spPr>
              <a:xfrm>
                <a:off x="82181" y="4227202"/>
                <a:ext cx="15574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da-DK" sz="24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a-D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da-DK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ktange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" y="4227202"/>
                <a:ext cx="155747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135618" y="4968536"/>
                <a:ext cx="57823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I.e</a:t>
                </a:r>
                <a:r>
                  <a:rPr lang="en-US" sz="2400" dirty="0" smtClean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a-DK" sz="2400" b="0" i="0" smtClean="0">
                        <a:latin typeface="Cambria Math" panose="02040503050406030204" pitchFamily="18" charset="0"/>
                      </a:rPr>
                      <m:t>constant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8" y="4968536"/>
                <a:ext cx="5782353" cy="461665"/>
              </a:xfrm>
              <a:prstGeom prst="rect">
                <a:avLst/>
              </a:prstGeom>
              <a:blipFill>
                <a:blip r:embed="rId5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ktangel 18"/>
          <p:cNvSpPr/>
          <p:nvPr/>
        </p:nvSpPr>
        <p:spPr>
          <a:xfrm>
            <a:off x="5041683" y="4983925"/>
            <a:ext cx="2711655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+mj-lt"/>
              </a:rPr>
              <a:t>Interesting case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19" y="2287037"/>
            <a:ext cx="6991350" cy="504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 5"/>
              <p:cNvSpPr/>
              <p:nvPr/>
            </p:nvSpPr>
            <p:spPr>
              <a:xfrm>
                <a:off x="5041683" y="2877216"/>
                <a:ext cx="15695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da-DK" sz="24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da-DK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ktange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683" y="2877216"/>
                <a:ext cx="156959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>
            <a:hlinkClick r:id="rId8" action="ppaction://hlinksldjump"/>
          </p:cNvPr>
          <p:cNvSpPr/>
          <p:nvPr/>
        </p:nvSpPr>
        <p:spPr>
          <a:xfrm>
            <a:off x="11353800" y="1225685"/>
            <a:ext cx="192932" cy="19455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hlinkClick r:id="rId9" action="ppaction://hlinksldjump"/>
          </p:cNvPr>
          <p:cNvSpPr/>
          <p:nvPr/>
        </p:nvSpPr>
        <p:spPr>
          <a:xfrm>
            <a:off x="11374249" y="5235648"/>
            <a:ext cx="172483" cy="194553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102881" y="1032117"/>
                <a:ext cx="919884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solidFill>
                      <a:schemeClr val="tx1"/>
                    </a:solidFill>
                    <a:latin typeface="+mj-lt"/>
                  </a:rPr>
                  <a:t>Assume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a-D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a-DK" sz="2200" dirty="0" smtClean="0">
                  <a:solidFill>
                    <a:schemeClr val="tx1"/>
                  </a:solidFill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ODE for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 smtClean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1" y="1032117"/>
                <a:ext cx="9198841" cy="1107996"/>
              </a:xfrm>
              <a:prstGeom prst="rect">
                <a:avLst/>
              </a:prstGeom>
              <a:blipFill>
                <a:blip r:embed="rId2"/>
                <a:stretch>
                  <a:fillRect l="-861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ktangel 14"/>
          <p:cNvSpPr/>
          <p:nvPr/>
        </p:nvSpPr>
        <p:spPr>
          <a:xfrm>
            <a:off x="190431" y="3100999"/>
            <a:ext cx="28251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Boundary </a:t>
            </a:r>
            <a:r>
              <a:rPr lang="en-US" sz="2200" dirty="0">
                <a:latin typeface="+mj-lt"/>
              </a:rPr>
              <a:t>conditions</a:t>
            </a:r>
            <a:r>
              <a:rPr lang="en-US" sz="2200" dirty="0" smtClean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8891083" y="2256901"/>
                <a:ext cx="3122294" cy="478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a-D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2300" dirty="0" smtClean="0">
                    <a:latin typeface="+mj-lt"/>
                  </a:rPr>
                  <a:t>,  constants: </a:t>
                </a:r>
                <a:r>
                  <a:rPr lang="en-US" sz="2300" i="1" dirty="0" smtClean="0">
                    <a:latin typeface="+mj-lt"/>
                  </a:rPr>
                  <a:t>A</a:t>
                </a:r>
                <a:r>
                  <a:rPr lang="en-US" sz="2300" dirty="0" smtClean="0">
                    <a:latin typeface="+mj-lt"/>
                  </a:rPr>
                  <a:t>, </a:t>
                </a:r>
                <a:r>
                  <a:rPr lang="en-US" sz="2300" i="1" dirty="0" smtClean="0">
                    <a:latin typeface="+mj-lt"/>
                  </a:rPr>
                  <a:t>B</a:t>
                </a:r>
                <a:endParaRPr lang="en-US" sz="23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083" y="2256901"/>
                <a:ext cx="3122294" cy="478529"/>
              </a:xfrm>
              <a:prstGeom prst="rect">
                <a:avLst/>
              </a:prstGeom>
              <a:blipFill>
                <a:blip r:embed="rId3"/>
                <a:stretch>
                  <a:fillRect t="-2532" r="-586" b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191826" y="5435465"/>
                <a:ext cx="57823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I.e</a:t>
                </a:r>
                <a:r>
                  <a:rPr lang="en-US" sz="2400" dirty="0" smtClean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400" i="1">
                        <a:latin typeface="Cambria Math" panose="02040503050406030204" pitchFamily="18" charset="0"/>
                      </a:rPr>
                      <m:t>=0⇒</m:t>
                    </m:r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26" y="5435465"/>
                <a:ext cx="5782353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ktangel 18"/>
          <p:cNvSpPr/>
          <p:nvPr/>
        </p:nvSpPr>
        <p:spPr>
          <a:xfrm>
            <a:off x="8825064" y="5466243"/>
            <a:ext cx="2711655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+mj-lt"/>
              </a:rPr>
              <a:t>Uninteresting case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89" y="2238991"/>
            <a:ext cx="6181725" cy="51435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018" y="3595700"/>
            <a:ext cx="3238500" cy="545523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018" y="4232539"/>
            <a:ext cx="5057775" cy="466725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018" y="4816023"/>
            <a:ext cx="6875318" cy="545523"/>
          </a:xfrm>
          <a:prstGeom prst="rect">
            <a:avLst/>
          </a:prstGeom>
        </p:spPr>
      </p:pic>
      <p:sp>
        <p:nvSpPr>
          <p:cNvPr id="16" name="Ellipse 15">
            <a:hlinkClick r:id="rId9" action="ppaction://hlinksldjump"/>
          </p:cNvPr>
          <p:cNvSpPr/>
          <p:nvPr/>
        </p:nvSpPr>
        <p:spPr>
          <a:xfrm>
            <a:off x="11353800" y="1225685"/>
            <a:ext cx="192932" cy="19455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102881" y="1032117"/>
                <a:ext cx="919884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solidFill>
                      <a:schemeClr val="tx1"/>
                    </a:solidFill>
                    <a:latin typeface="+mj-lt"/>
                  </a:rPr>
                  <a:t>Assume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a-D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da-DK" sz="2200" dirty="0" smtClean="0">
                  <a:solidFill>
                    <a:schemeClr val="tx1"/>
                  </a:solidFill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ODE for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 smtClean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1" y="1032117"/>
                <a:ext cx="9198841" cy="1107996"/>
              </a:xfrm>
              <a:prstGeom prst="rect">
                <a:avLst/>
              </a:prstGeom>
              <a:blipFill>
                <a:blip r:embed="rId2"/>
                <a:stretch>
                  <a:fillRect l="-861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ktangel 14"/>
          <p:cNvSpPr/>
          <p:nvPr/>
        </p:nvSpPr>
        <p:spPr>
          <a:xfrm>
            <a:off x="114541" y="2884478"/>
            <a:ext cx="28251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Boundary </a:t>
            </a:r>
            <a:r>
              <a:rPr lang="en-US" sz="2200" dirty="0">
                <a:latin typeface="+mj-lt"/>
              </a:rPr>
              <a:t>conditions</a:t>
            </a:r>
            <a:r>
              <a:rPr lang="en-US" sz="2200" dirty="0" smtClean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8103602" y="2262873"/>
                <a:ext cx="3832240" cy="478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a-D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a-D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2300" dirty="0" smtClean="0">
                    <a:latin typeface="+mj-lt"/>
                  </a:rPr>
                  <a:t>,  constants: </a:t>
                </a:r>
                <a:r>
                  <a:rPr lang="en-US" sz="2300" i="1" dirty="0" smtClean="0">
                    <a:latin typeface="+mj-lt"/>
                  </a:rPr>
                  <a:t>A</a:t>
                </a:r>
                <a:r>
                  <a:rPr lang="en-US" sz="2300" dirty="0" smtClean="0">
                    <a:latin typeface="+mj-lt"/>
                  </a:rPr>
                  <a:t>, </a:t>
                </a:r>
                <a:r>
                  <a:rPr lang="en-US" sz="2300" i="1" dirty="0" smtClean="0">
                    <a:latin typeface="+mj-lt"/>
                  </a:rPr>
                  <a:t>B</a:t>
                </a:r>
                <a:endParaRPr lang="en-US" sz="23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602" y="2262873"/>
                <a:ext cx="3832240" cy="478529"/>
              </a:xfrm>
              <a:prstGeom prst="rect">
                <a:avLst/>
              </a:prstGeom>
              <a:blipFill>
                <a:blip r:embed="rId3"/>
                <a:stretch>
                  <a:fillRect t="-2532" b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ktangel 16"/>
          <p:cNvSpPr/>
          <p:nvPr/>
        </p:nvSpPr>
        <p:spPr>
          <a:xfrm>
            <a:off x="95085" y="5801412"/>
            <a:ext cx="3455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This implies the condition</a:t>
            </a:r>
            <a:r>
              <a:rPr lang="en-US" sz="2400" dirty="0" smtClean="0">
                <a:latin typeface="+mj-lt"/>
              </a:rPr>
              <a:t>:</a:t>
            </a:r>
            <a:endParaRPr lang="en-US" sz="2400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19" y="2326344"/>
            <a:ext cx="6981825" cy="447675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473" y="5720407"/>
            <a:ext cx="4048125" cy="657225"/>
          </a:xfrm>
          <a:prstGeom prst="rect">
            <a:avLst/>
          </a:prstGeom>
        </p:spPr>
      </p:pic>
      <p:pic>
        <p:nvPicPr>
          <p:cNvPr id="20" name="Billed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0175" y="4276295"/>
            <a:ext cx="1495425" cy="1381125"/>
          </a:xfrm>
          <a:prstGeom prst="rect">
            <a:avLst/>
          </a:prstGeom>
        </p:spPr>
      </p:pic>
      <p:sp>
        <p:nvSpPr>
          <p:cNvPr id="21" name="Ellipse 20">
            <a:hlinkClick r:id="rId7" action="ppaction://hlinksldjump"/>
          </p:cNvPr>
          <p:cNvSpPr/>
          <p:nvPr/>
        </p:nvSpPr>
        <p:spPr>
          <a:xfrm>
            <a:off x="11353800" y="1225685"/>
            <a:ext cx="192932" cy="19455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/>
              <p:cNvSpPr txBox="1"/>
              <p:nvPr/>
            </p:nvSpPr>
            <p:spPr>
              <a:xfrm>
                <a:off x="8181470" y="1212897"/>
                <a:ext cx="16364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kstfel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70" y="1212897"/>
                <a:ext cx="1636474" cy="338554"/>
              </a:xfrm>
              <a:prstGeom prst="rect">
                <a:avLst/>
              </a:prstGeom>
              <a:blipFill>
                <a:blip r:embed="rId8"/>
                <a:stretch>
                  <a:fillRect l="-2974" r="-2602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Billed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018" y="3491019"/>
            <a:ext cx="4695825" cy="561975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504" y="4239203"/>
            <a:ext cx="3533775" cy="438150"/>
          </a:xfrm>
          <a:prstGeom prst="rect">
            <a:avLst/>
          </a:prstGeom>
        </p:spPr>
      </p:pic>
      <p:pic>
        <p:nvPicPr>
          <p:cNvPr id="22" name="Billed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018" y="4871739"/>
            <a:ext cx="6315075" cy="504825"/>
          </a:xfrm>
          <a:prstGeom prst="rect">
            <a:avLst/>
          </a:prstGeom>
        </p:spPr>
      </p:pic>
      <p:sp>
        <p:nvSpPr>
          <p:cNvPr id="19" name="Ellipse 18">
            <a:hlinkClick r:id="rId12" action="ppaction://hlinksldjump"/>
          </p:cNvPr>
          <p:cNvSpPr/>
          <p:nvPr/>
        </p:nvSpPr>
        <p:spPr>
          <a:xfrm>
            <a:off x="11785600" y="6226565"/>
            <a:ext cx="175098" cy="165365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9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202768" y="882412"/>
            <a:ext cx="9198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The spatial solutions:</a:t>
            </a:r>
            <a:endParaRPr lang="da-DK" sz="2400" b="1" dirty="0" smtClean="0">
              <a:latin typeface="+mj-lt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200492" y="5033641"/>
            <a:ext cx="43504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which fulfil </a:t>
            </a:r>
            <a:r>
              <a:rPr lang="en-US" sz="2200" dirty="0">
                <a:latin typeface="+mj-lt"/>
              </a:rPr>
              <a:t>the boundary </a:t>
            </a:r>
            <a:r>
              <a:rPr lang="en-US" sz="2200" dirty="0" smtClean="0">
                <a:latin typeface="+mj-lt"/>
              </a:rPr>
              <a:t>conditions:</a:t>
            </a:r>
          </a:p>
        </p:txBody>
      </p:sp>
      <p:sp>
        <p:nvSpPr>
          <p:cNvPr id="7" name="Rektangel 6"/>
          <p:cNvSpPr/>
          <p:nvPr/>
        </p:nvSpPr>
        <p:spPr>
          <a:xfrm>
            <a:off x="200492" y="143945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200" dirty="0" err="1" smtClean="0">
                <a:latin typeface="+mj-lt"/>
              </a:rPr>
              <a:t>Choose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i="1" dirty="0" smtClean="0">
                <a:latin typeface="+mj-lt"/>
              </a:rPr>
              <a:t>A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dirty="0">
                <a:latin typeface="+mj-lt"/>
              </a:rPr>
              <a:t>= </a:t>
            </a:r>
            <a:r>
              <a:rPr lang="da-DK" sz="2200" dirty="0" smtClean="0">
                <a:latin typeface="+mj-lt"/>
              </a:rPr>
              <a:t>1</a:t>
            </a:r>
          </a:p>
          <a:p>
            <a:endParaRPr lang="da-DK" sz="800" dirty="0" smtClean="0">
              <a:latin typeface="+mj-lt"/>
            </a:endParaRPr>
          </a:p>
          <a:p>
            <a:r>
              <a:rPr lang="da-DK" sz="2200" dirty="0" err="1" smtClean="0">
                <a:latin typeface="+mj-lt"/>
              </a:rPr>
              <a:t>Then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dirty="0" err="1" smtClean="0">
                <a:latin typeface="+mj-lt"/>
              </a:rPr>
              <a:t>we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dirty="0" err="1" smtClean="0">
                <a:latin typeface="+mj-lt"/>
              </a:rPr>
              <a:t>get</a:t>
            </a:r>
            <a:r>
              <a:rPr lang="da-DK" sz="2200" dirty="0" smtClean="0">
                <a:latin typeface="+mj-lt"/>
              </a:rPr>
              <a:t> the set of solutions:</a:t>
            </a:r>
            <a:endParaRPr lang="da-DK" sz="2200" dirty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596" y="2323410"/>
            <a:ext cx="5645727" cy="692727"/>
          </a:xfrm>
          <a:prstGeom prst="rect">
            <a:avLst/>
          </a:prstGeom>
        </p:spPr>
      </p:pic>
      <p:sp>
        <p:nvSpPr>
          <p:cNvPr id="13" name="Rektangel 12"/>
          <p:cNvSpPr/>
          <p:nvPr/>
        </p:nvSpPr>
        <p:spPr>
          <a:xfrm>
            <a:off x="200492" y="3173731"/>
            <a:ext cx="70443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case where </a:t>
            </a:r>
            <a:r>
              <a:rPr lang="en-US" sz="2200" i="1" dirty="0" smtClean="0">
                <a:latin typeface="+mj-lt"/>
              </a:rPr>
              <a:t>k</a:t>
            </a:r>
            <a:r>
              <a:rPr lang="en-US" sz="2200" dirty="0" smtClean="0">
                <a:latin typeface="+mj-lt"/>
              </a:rPr>
              <a:t> = 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0</a:t>
            </a:r>
            <a:r>
              <a:rPr lang="en-US" sz="2200" dirty="0" smtClean="0">
                <a:latin typeface="+mj-lt"/>
              </a:rPr>
              <a:t>, choose the constant </a:t>
            </a:r>
            <a:r>
              <a:rPr lang="en-US" sz="2200" i="1" dirty="0" smtClean="0">
                <a:latin typeface="+mj-lt"/>
              </a:rPr>
              <a:t>b</a:t>
            </a:r>
            <a:r>
              <a:rPr lang="en-US" sz="2200" dirty="0" smtClean="0">
                <a:latin typeface="+mj-lt"/>
              </a:rPr>
              <a:t> = 1, and then </a:t>
            </a: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862" y="3147723"/>
            <a:ext cx="1352550" cy="466725"/>
          </a:xfrm>
          <a:prstGeom prst="rect">
            <a:avLst/>
          </a:prstGeom>
        </p:spPr>
      </p:pic>
      <p:sp>
        <p:nvSpPr>
          <p:cNvPr id="16" name="Rektangel 15"/>
          <p:cNvSpPr/>
          <p:nvPr/>
        </p:nvSpPr>
        <p:spPr>
          <a:xfrm>
            <a:off x="200492" y="4048909"/>
            <a:ext cx="43504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Together that gives:</a:t>
            </a:r>
          </a:p>
        </p:txBody>
      </p:sp>
      <p:pic>
        <p:nvPicPr>
          <p:cNvPr id="11" name="Billed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00" y="3981007"/>
            <a:ext cx="4797136" cy="614795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943" y="5362896"/>
            <a:ext cx="5818909" cy="943841"/>
          </a:xfrm>
          <a:prstGeom prst="rect">
            <a:avLst/>
          </a:prstGeom>
        </p:spPr>
      </p:pic>
      <p:sp>
        <p:nvSpPr>
          <p:cNvPr id="17" name="Ellipse 16">
            <a:hlinkClick r:id="rId6" action="ppaction://hlinksldjump"/>
          </p:cNvPr>
          <p:cNvSpPr/>
          <p:nvPr/>
        </p:nvSpPr>
        <p:spPr>
          <a:xfrm>
            <a:off x="11613117" y="3243502"/>
            <a:ext cx="172483" cy="194553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</a:t>
            </a:r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(same as last </a:t>
            </a:r>
            <a:r>
              <a:rPr lang="da-DK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da-D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102881" y="1032117"/>
                <a:ext cx="9198841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>
                    <a:latin typeface="+mj-lt"/>
                  </a:rPr>
                  <a:t>The temporal solutions</a:t>
                </a:r>
                <a:r>
                  <a:rPr lang="en-US" sz="2400" dirty="0">
                    <a:latin typeface="+mj-lt"/>
                  </a:rPr>
                  <a:t>:</a:t>
                </a:r>
                <a:endParaRPr lang="da-DK" sz="2400" dirty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ODE for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 smtClean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1" y="1032117"/>
                <a:ext cx="9198841" cy="1138773"/>
              </a:xfrm>
              <a:prstGeom prst="rect">
                <a:avLst/>
              </a:prstGeom>
              <a:blipFill>
                <a:blip r:embed="rId2"/>
                <a:stretch>
                  <a:fillRect l="-1060" t="-4278" b="-10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ktangel 18"/>
          <p:cNvSpPr/>
          <p:nvPr/>
        </p:nvSpPr>
        <p:spPr>
          <a:xfrm>
            <a:off x="159994" y="4376836"/>
            <a:ext cx="210270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+mj-lt"/>
              </a:rPr>
              <a:t>The solutions:</a:t>
            </a:r>
          </a:p>
        </p:txBody>
      </p:sp>
      <p:sp>
        <p:nvSpPr>
          <p:cNvPr id="15" name="Rektangel 14"/>
          <p:cNvSpPr/>
          <p:nvPr/>
        </p:nvSpPr>
        <p:spPr>
          <a:xfrm>
            <a:off x="148997" y="3151767"/>
            <a:ext cx="13757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Rewritten:</a:t>
            </a:r>
          </a:p>
        </p:txBody>
      </p:sp>
      <p:grpSp>
        <p:nvGrpSpPr>
          <p:cNvPr id="13" name="Gruppe 12"/>
          <p:cNvGrpSpPr/>
          <p:nvPr/>
        </p:nvGrpSpPr>
        <p:grpSpPr>
          <a:xfrm>
            <a:off x="7657325" y="2919922"/>
            <a:ext cx="3288794" cy="781050"/>
            <a:chOff x="6858002" y="2946024"/>
            <a:chExt cx="3288794" cy="781050"/>
          </a:xfrm>
        </p:grpSpPr>
        <p:sp>
          <p:nvSpPr>
            <p:cNvPr id="11" name="Rektangel 10"/>
            <p:cNvSpPr/>
            <p:nvPr/>
          </p:nvSpPr>
          <p:spPr>
            <a:xfrm>
              <a:off x="6858002" y="3113411"/>
              <a:ext cx="2043688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300" dirty="0" smtClean="0">
                  <a:latin typeface="+mj-lt"/>
                </a:rPr>
                <a:t>where: </a:t>
              </a:r>
            </a:p>
          </p:txBody>
        </p:sp>
        <p:pic>
          <p:nvPicPr>
            <p:cNvPr id="10" name="Billed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9846" y="2946024"/>
              <a:ext cx="2266950" cy="7810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ktangel 20"/>
              <p:cNvSpPr/>
              <p:nvPr/>
            </p:nvSpPr>
            <p:spPr>
              <a:xfrm>
                <a:off x="7276752" y="5244631"/>
                <a:ext cx="4077048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3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3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a-DK" sz="23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a-DK" sz="23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da-DK" sz="2300">
                          <a:latin typeface="Cambria Math" panose="02040503050406030204" pitchFamily="18" charset="0"/>
                        </a:rPr>
                        <m:t>arbitary</m:t>
                      </m:r>
                      <m:r>
                        <a:rPr lang="da-DK" sz="23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300">
                          <a:latin typeface="Cambria Math" panose="02040503050406030204" pitchFamily="18" charset="0"/>
                        </a:rPr>
                        <m:t>constants</m:t>
                      </m:r>
                    </m:oMath>
                  </m:oMathPara>
                </a14:m>
                <a:endParaRPr lang="da-DK" sz="2300" dirty="0"/>
              </a:p>
            </p:txBody>
          </p:sp>
        </mc:Choice>
        <mc:Fallback xmlns="">
          <p:sp>
            <p:nvSpPr>
              <p:cNvPr id="21" name="Rektange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752" y="5244631"/>
                <a:ext cx="4077048" cy="446276"/>
              </a:xfrm>
              <a:prstGeom prst="rect">
                <a:avLst/>
              </a:prstGeom>
              <a:blipFill>
                <a:blip r:embed="rId4"/>
                <a:stretch>
                  <a:fillRect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266477"/>
            <a:ext cx="5867400" cy="571500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068" y="3022217"/>
            <a:ext cx="2676525" cy="69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9"/>
              <p:cNvSpPr txBox="1"/>
              <p:nvPr/>
            </p:nvSpPr>
            <p:spPr>
              <a:xfrm>
                <a:off x="8679169" y="2382950"/>
                <a:ext cx="16364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kstfel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69" y="2382950"/>
                <a:ext cx="1636474" cy="338554"/>
              </a:xfrm>
              <a:prstGeom prst="rect">
                <a:avLst/>
              </a:prstGeom>
              <a:blipFill>
                <a:blip r:embed="rId7"/>
                <a:stretch>
                  <a:fillRect l="-3358" r="-2985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pe 6"/>
          <p:cNvGrpSpPr/>
          <p:nvPr/>
        </p:nvGrpSpPr>
        <p:grpSpPr>
          <a:xfrm>
            <a:off x="3310480" y="4295823"/>
            <a:ext cx="6502164" cy="676275"/>
            <a:chOff x="3464630" y="4317380"/>
            <a:chExt cx="6502164" cy="676275"/>
          </a:xfrm>
        </p:grpSpPr>
        <p:pic>
          <p:nvPicPr>
            <p:cNvPr id="16" name="Billed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64630" y="4317380"/>
              <a:ext cx="3552825" cy="676275"/>
            </a:xfrm>
            <a:prstGeom prst="rect">
              <a:avLst/>
            </a:prstGeom>
          </p:spPr>
        </p:pic>
        <p:pic>
          <p:nvPicPr>
            <p:cNvPr id="6" name="Billede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95119" y="4459192"/>
              <a:ext cx="1971675" cy="485775"/>
            </a:xfrm>
            <a:prstGeom prst="rect">
              <a:avLst/>
            </a:prstGeom>
          </p:spPr>
        </p:pic>
      </p:grpSp>
      <p:sp>
        <p:nvSpPr>
          <p:cNvPr id="9" name="Ellipse 8">
            <a:hlinkClick r:id="rId10" action="ppaction://hlinksldjump"/>
          </p:cNvPr>
          <p:cNvSpPr/>
          <p:nvPr/>
        </p:nvSpPr>
        <p:spPr>
          <a:xfrm>
            <a:off x="11785600" y="3151767"/>
            <a:ext cx="175098" cy="165365"/>
          </a:xfrm>
          <a:prstGeom prst="ellipse">
            <a:avLst/>
          </a:prstGeom>
          <a:noFill/>
          <a:ln w="635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52526" y="882412"/>
            <a:ext cx="91988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Fundamental solutions</a:t>
            </a:r>
            <a:r>
              <a:rPr lang="en-US" sz="2200" dirty="0" smtClean="0">
                <a:latin typeface="+mj-lt"/>
              </a:rPr>
              <a:t>:</a:t>
            </a:r>
            <a:endParaRPr lang="da-DK" sz="2200" dirty="0" smtClean="0">
              <a:latin typeface="+mj-lt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60286" y="3518599"/>
            <a:ext cx="48290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a</a:t>
            </a:r>
            <a:r>
              <a:rPr lang="en-US" sz="2200" dirty="0" smtClean="0">
                <a:latin typeface="+mj-lt"/>
              </a:rPr>
              <a:t>nd they fulfil </a:t>
            </a:r>
            <a:r>
              <a:rPr lang="en-US" sz="2200" dirty="0">
                <a:latin typeface="+mj-lt"/>
              </a:rPr>
              <a:t>the boundary </a:t>
            </a:r>
            <a:r>
              <a:rPr lang="en-US" sz="2200" dirty="0" smtClean="0">
                <a:latin typeface="+mj-lt"/>
              </a:rPr>
              <a:t>conditions:</a:t>
            </a:r>
          </a:p>
        </p:txBody>
      </p:sp>
      <p:sp>
        <p:nvSpPr>
          <p:cNvPr id="7" name="Rektangel 6"/>
          <p:cNvSpPr/>
          <p:nvPr/>
        </p:nvSpPr>
        <p:spPr>
          <a:xfrm>
            <a:off x="140190" y="1690463"/>
            <a:ext cx="93426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The solutions of the heat </a:t>
            </a:r>
            <a:r>
              <a:rPr lang="da-DK" sz="2200" dirty="0" err="1" smtClean="0">
                <a:latin typeface="+mj-lt"/>
              </a:rPr>
              <a:t>equation</a:t>
            </a:r>
            <a:r>
              <a:rPr lang="da-DK" sz="2200" dirty="0" smtClean="0">
                <a:latin typeface="+mj-lt"/>
              </a:rPr>
              <a:t> for </a:t>
            </a:r>
            <a:r>
              <a:rPr lang="da-DK" sz="2200" i="1" dirty="0">
                <a:latin typeface="+mj-lt"/>
              </a:rPr>
              <a:t>n</a:t>
            </a:r>
            <a:r>
              <a:rPr lang="da-DK" sz="2200" dirty="0">
                <a:latin typeface="+mj-lt"/>
              </a:rPr>
              <a:t> = </a:t>
            </a:r>
            <a:r>
              <a:rPr lang="da-DK" sz="2200" dirty="0" smtClean="0">
                <a:latin typeface="+mj-lt"/>
              </a:rPr>
              <a:t>0,1</a:t>
            </a:r>
            <a:r>
              <a:rPr lang="da-DK" sz="2200" dirty="0">
                <a:latin typeface="+mj-lt"/>
              </a:rPr>
              <a:t>, 2, 3, . . </a:t>
            </a:r>
            <a:r>
              <a:rPr lang="da-DK" sz="2200" dirty="0" smtClean="0">
                <a:latin typeface="+mj-lt"/>
              </a:rPr>
              <a:t>.</a:t>
            </a:r>
          </a:p>
        </p:txBody>
      </p:sp>
      <p:sp>
        <p:nvSpPr>
          <p:cNvPr id="21" name="Rektangel 20"/>
          <p:cNvSpPr/>
          <p:nvPr/>
        </p:nvSpPr>
        <p:spPr>
          <a:xfrm>
            <a:off x="155496" y="4697124"/>
            <a:ext cx="39880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exponential </a:t>
            </a:r>
            <a:r>
              <a:rPr lang="en-US" sz="2200" dirty="0">
                <a:latin typeface="+mj-lt"/>
              </a:rPr>
              <a:t>decay with rate</a:t>
            </a:r>
            <a:r>
              <a:rPr lang="en-US" sz="2200" dirty="0" smtClean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ktangel 19"/>
              <p:cNvSpPr/>
              <p:nvPr/>
            </p:nvSpPr>
            <p:spPr>
              <a:xfrm>
                <a:off x="8746393" y="2492989"/>
                <a:ext cx="3221830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23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3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a-DK" sz="23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a-DK" sz="23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da-DK" sz="2300">
                          <a:latin typeface="Cambria Math" panose="02040503050406030204" pitchFamily="18" charset="0"/>
                        </a:rPr>
                        <m:t>arbitary</m:t>
                      </m:r>
                      <m:r>
                        <a:rPr lang="da-DK" sz="23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a-DK" sz="2300">
                          <a:latin typeface="Cambria Math" panose="02040503050406030204" pitchFamily="18" charset="0"/>
                        </a:rPr>
                        <m:t>constants</m:t>
                      </m:r>
                    </m:oMath>
                  </m:oMathPara>
                </a14:m>
                <a:endParaRPr lang="da-DK" sz="2300" dirty="0"/>
              </a:p>
            </p:txBody>
          </p:sp>
        </mc:Choice>
        <mc:Fallback xmlns="">
          <p:sp>
            <p:nvSpPr>
              <p:cNvPr id="20" name="Rektange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393" y="2492989"/>
                <a:ext cx="3221830" cy="446276"/>
              </a:xfrm>
              <a:prstGeom prst="rect">
                <a:avLst/>
              </a:prstGeom>
              <a:blipFill>
                <a:blip r:embed="rId3"/>
                <a:stretch>
                  <a:fillRect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le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994" y="4576042"/>
            <a:ext cx="2078182" cy="796636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978" y="2368302"/>
            <a:ext cx="5628409" cy="770659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472" y="3505599"/>
            <a:ext cx="35337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02881" y="1147998"/>
            <a:ext cx="91988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heat </a:t>
            </a:r>
            <a:r>
              <a:rPr lang="en-US" sz="2200" dirty="0">
                <a:latin typeface="+mj-lt"/>
              </a:rPr>
              <a:t>equation is a homogeneous </a:t>
            </a:r>
            <a:r>
              <a:rPr lang="en-US" sz="2200" dirty="0" smtClean="0">
                <a:latin typeface="+mj-lt"/>
              </a:rPr>
              <a:t>PDE:</a:t>
            </a:r>
            <a:endParaRPr lang="da-DK" sz="2200" dirty="0">
              <a:latin typeface="+mj-lt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02881" y="2165780"/>
            <a:ext cx="107784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According to the </a:t>
            </a:r>
            <a:r>
              <a:rPr lang="en-US" sz="2200" dirty="0" smtClean="0">
                <a:solidFill>
                  <a:srgbClr val="3333FF"/>
                </a:solidFill>
                <a:latin typeface="+mj-lt"/>
              </a:rPr>
              <a:t>principle </a:t>
            </a:r>
            <a:r>
              <a:rPr lang="en-US" sz="2200" dirty="0">
                <a:solidFill>
                  <a:srgbClr val="3333FF"/>
                </a:solidFill>
                <a:latin typeface="+mj-lt"/>
              </a:rPr>
              <a:t>of superposition </a:t>
            </a:r>
            <a:r>
              <a:rPr lang="en-US" sz="2200" dirty="0" smtClean="0">
                <a:latin typeface="+mj-lt"/>
              </a:rPr>
              <a:t>linear </a:t>
            </a:r>
            <a:r>
              <a:rPr lang="en-US" sz="2200" dirty="0">
                <a:latin typeface="+mj-lt"/>
              </a:rPr>
              <a:t>combination of solutions is also a </a:t>
            </a:r>
            <a:r>
              <a:rPr lang="en-US" sz="2200" dirty="0" smtClean="0">
                <a:latin typeface="+mj-lt"/>
              </a:rPr>
              <a:t>solution</a:t>
            </a:r>
            <a:endParaRPr lang="en-US" sz="2200" dirty="0">
              <a:latin typeface="+mj-lt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102881" y="3043565"/>
            <a:ext cx="25793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general solution:</a:t>
            </a:r>
            <a:endParaRPr lang="da-DK" sz="2200" dirty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930" y="1002243"/>
            <a:ext cx="3381375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ktangel 19"/>
              <p:cNvSpPr/>
              <p:nvPr/>
            </p:nvSpPr>
            <p:spPr>
              <a:xfrm>
                <a:off x="9185911" y="4194503"/>
                <a:ext cx="293265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da-DK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z="2400" dirty="0" smtClean="0"/>
                  <a:t>: </a:t>
                </a:r>
                <a:r>
                  <a:rPr lang="da-DK" sz="2400" dirty="0" err="1" smtClean="0">
                    <a:latin typeface="+mj-lt"/>
                  </a:rPr>
                  <a:t>arbitary</a:t>
                </a:r>
                <a:r>
                  <a:rPr lang="da-DK" sz="2400" dirty="0" smtClean="0">
                    <a:latin typeface="+mj-lt"/>
                  </a:rPr>
                  <a:t> </a:t>
                </a:r>
                <a:r>
                  <a:rPr lang="da-DK" sz="2400" dirty="0" err="1" smtClean="0">
                    <a:latin typeface="+mj-lt"/>
                  </a:rPr>
                  <a:t>constants</a:t>
                </a:r>
                <a:endParaRPr lang="da-DK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20" name="Rektange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911" y="4194503"/>
                <a:ext cx="2932652" cy="461665"/>
              </a:xfrm>
              <a:prstGeom prst="rect">
                <a:avLst/>
              </a:prstGeom>
              <a:blipFill>
                <a:blip r:embed="rId3"/>
                <a:stretch>
                  <a:fillRect l="-62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664" y="3042761"/>
            <a:ext cx="5896841" cy="857250"/>
          </a:xfrm>
          <a:prstGeom prst="rect">
            <a:avLst/>
          </a:prstGeom>
        </p:spPr>
      </p:pic>
      <p:grpSp>
        <p:nvGrpSpPr>
          <p:cNvPr id="14" name="Gruppe 13"/>
          <p:cNvGrpSpPr/>
          <p:nvPr/>
        </p:nvGrpSpPr>
        <p:grpSpPr>
          <a:xfrm>
            <a:off x="4038600" y="4035224"/>
            <a:ext cx="4247010" cy="813955"/>
            <a:chOff x="3724411" y="3986233"/>
            <a:chExt cx="4247010" cy="895350"/>
          </a:xfrm>
        </p:grpSpPr>
        <p:pic>
          <p:nvPicPr>
            <p:cNvPr id="9" name="Billed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4746" y="3986233"/>
              <a:ext cx="3876675" cy="8953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kstfelt 12"/>
                <p:cNvSpPr txBox="1"/>
                <p:nvPr/>
              </p:nvSpPr>
              <p:spPr>
                <a:xfrm>
                  <a:off x="3724411" y="4161440"/>
                  <a:ext cx="3141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kstfelt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4411" y="4161440"/>
                  <a:ext cx="31418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843" r="-5882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e 16"/>
          <p:cNvGrpSpPr/>
          <p:nvPr/>
        </p:nvGrpSpPr>
        <p:grpSpPr>
          <a:xfrm>
            <a:off x="143969" y="5348768"/>
            <a:ext cx="6534409" cy="430887"/>
            <a:chOff x="184161" y="5348768"/>
            <a:chExt cx="6534409" cy="430887"/>
          </a:xfrm>
        </p:grpSpPr>
        <p:sp>
          <p:nvSpPr>
            <p:cNvPr id="12" name="Rektangel 11"/>
            <p:cNvSpPr/>
            <p:nvPr/>
          </p:nvSpPr>
          <p:spPr>
            <a:xfrm>
              <a:off x="184161" y="5348768"/>
              <a:ext cx="33972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fulfils </a:t>
              </a:r>
              <a:r>
                <a:rPr lang="en-US" sz="2200" dirty="0">
                  <a:latin typeface="+mj-lt"/>
                </a:rPr>
                <a:t>boundary </a:t>
              </a:r>
              <a:r>
                <a:rPr lang="en-US" sz="2200" dirty="0" smtClean="0">
                  <a:latin typeface="+mj-lt"/>
                </a:rPr>
                <a:t>conditions:</a:t>
              </a:r>
              <a:endParaRPr lang="da-DK" sz="2200" dirty="0">
                <a:latin typeface="+mj-lt"/>
              </a:endParaRPr>
            </a:p>
          </p:txBody>
        </p:sp>
        <p:pic>
          <p:nvPicPr>
            <p:cNvPr id="16" name="Billed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22945" y="5370983"/>
              <a:ext cx="3095625" cy="39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518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02881" y="1147998"/>
            <a:ext cx="115201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Using the </a:t>
            </a:r>
            <a:r>
              <a:rPr lang="en-US" sz="2200" dirty="0">
                <a:latin typeface="+mj-lt"/>
              </a:rPr>
              <a:t>initial </a:t>
            </a:r>
            <a:r>
              <a:rPr lang="en-US" sz="2200" dirty="0" smtClean="0">
                <a:latin typeface="+mj-lt"/>
              </a:rPr>
              <a:t>condition the </a:t>
            </a:r>
            <a:r>
              <a:rPr lang="en-US" sz="2200" dirty="0">
                <a:latin typeface="+mj-lt"/>
              </a:rPr>
              <a:t>inﬁnitely many solutions are transformed into one, unique </a:t>
            </a:r>
            <a:r>
              <a:rPr lang="en-US" sz="2200" dirty="0" smtClean="0">
                <a:latin typeface="+mj-lt"/>
              </a:rPr>
              <a:t>solution</a:t>
            </a:r>
            <a:endParaRPr lang="da-DK" sz="2200" dirty="0">
              <a:latin typeface="+mj-lt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12929" y="2494086"/>
            <a:ext cx="42562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j-lt"/>
              </a:rPr>
              <a:t>The initial </a:t>
            </a:r>
            <a:r>
              <a:rPr lang="en-US" sz="2200" b="1" dirty="0">
                <a:latin typeface="+mj-lt"/>
              </a:rPr>
              <a:t>temperature profile</a:t>
            </a:r>
            <a:r>
              <a:rPr lang="en-US" sz="2200" dirty="0" smtClean="0">
                <a:latin typeface="+mj-lt"/>
              </a:rPr>
              <a:t>:</a:t>
            </a:r>
            <a:endParaRPr lang="en-US" sz="2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/>
              <p:cNvSpPr/>
              <p:nvPr/>
            </p:nvSpPr>
            <p:spPr>
              <a:xfrm>
                <a:off x="123873" y="5348768"/>
                <a:ext cx="11327119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Each initial temperature profile  </a:t>
                </a:r>
                <a:r>
                  <a:rPr lang="en-US" sz="2200" i="1" dirty="0">
                    <a:latin typeface="+mj-lt"/>
                  </a:rPr>
                  <a:t>f</a:t>
                </a:r>
                <a:r>
                  <a:rPr lang="en-US" sz="2200" dirty="0">
                    <a:latin typeface="+mj-lt"/>
                  </a:rPr>
                  <a:t>(</a:t>
                </a:r>
                <a:r>
                  <a:rPr lang="en-US" sz="2200" i="1" dirty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),</a:t>
                </a:r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gives a uniquely determined set of constants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a-D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a-D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a-D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da-D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da-D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da-DK" sz="2200" dirty="0" smtClean="0">
                    <a:latin typeface="+mj-lt"/>
                  </a:rPr>
                  <a:t>:</a:t>
                </a:r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3" y="5348768"/>
                <a:ext cx="11327119" cy="453137"/>
              </a:xfrm>
              <a:prstGeom prst="rect">
                <a:avLst/>
              </a:prstGeom>
              <a:blipFill>
                <a:blip r:embed="rId2"/>
                <a:stretch>
                  <a:fillRect l="-700" t="-2667" r="-2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ktangel 19"/>
          <p:cNvSpPr/>
          <p:nvPr/>
        </p:nvSpPr>
        <p:spPr>
          <a:xfrm>
            <a:off x="102881" y="4363319"/>
            <a:ext cx="25183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Fourier coefficients:</a:t>
            </a:r>
            <a:endParaRPr lang="da-DK" sz="2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felt 20"/>
              <p:cNvSpPr txBox="1"/>
              <p:nvPr/>
            </p:nvSpPr>
            <p:spPr>
              <a:xfrm>
                <a:off x="4091971" y="5987018"/>
                <a:ext cx="31216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)⇔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a-DK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da-DK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kstfel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971" y="5987018"/>
                <a:ext cx="3121624" cy="369332"/>
              </a:xfrm>
              <a:prstGeom prst="rect">
                <a:avLst/>
              </a:prstGeom>
              <a:blipFill>
                <a:blip r:embed="rId3"/>
                <a:stretch>
                  <a:fillRect l="-1172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663" y="1764243"/>
            <a:ext cx="2047875" cy="466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/>
              <p:cNvSpPr/>
              <p:nvPr/>
            </p:nvSpPr>
            <p:spPr>
              <a:xfrm>
                <a:off x="4038600" y="2178955"/>
                <a:ext cx="5006242" cy="1015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2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2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2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a-DK" sz="22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2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da-DK" sz="22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sz="22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da-DK" sz="22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22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2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2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a-DK" sz="22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sz="22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da-DK" sz="22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da-DK" sz="22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da-DK" sz="2200" b="0" i="0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da-DK" sz="22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a-DK" sz="22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a-DK" sz="22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da-DK" sz="22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a-DK" sz="22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da-DK" sz="2200" b="0" i="1" smtClean="0">
                                      <a:solidFill>
                                        <a:srgbClr val="4D4D4D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178955"/>
                <a:ext cx="5006242" cy="1015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felt 12"/>
          <p:cNvSpPr txBox="1"/>
          <p:nvPr/>
        </p:nvSpPr>
        <p:spPr>
          <a:xfrm>
            <a:off x="137572" y="3455453"/>
            <a:ext cx="11313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Fourier </a:t>
            </a:r>
            <a:r>
              <a:rPr lang="en-US" sz="2200" u="sng" dirty="0">
                <a:latin typeface="+mj-lt"/>
              </a:rPr>
              <a:t>cosine</a:t>
            </a:r>
            <a:r>
              <a:rPr lang="en-US" sz="2200" dirty="0">
                <a:latin typeface="+mj-lt"/>
              </a:rPr>
              <a:t> series of the </a:t>
            </a:r>
            <a:r>
              <a:rPr lang="en-US" sz="2200" u="sng" dirty="0">
                <a:latin typeface="+mj-lt"/>
              </a:rPr>
              <a:t>even</a:t>
            </a:r>
            <a:r>
              <a:rPr lang="en-US" sz="2200" dirty="0">
                <a:latin typeface="+mj-lt"/>
              </a:rPr>
              <a:t> expansion of the initial </a:t>
            </a:r>
            <a:r>
              <a:rPr lang="en-US" sz="2200" dirty="0" smtClean="0">
                <a:latin typeface="+mj-lt"/>
              </a:rPr>
              <a:t>temperature </a:t>
            </a:r>
            <a:r>
              <a:rPr lang="en-US" sz="2200" dirty="0">
                <a:latin typeface="+mj-lt"/>
              </a:rPr>
              <a:t>proﬁle </a:t>
            </a:r>
            <a:r>
              <a:rPr lang="en-US" sz="2200" i="1" dirty="0">
                <a:latin typeface="+mj-lt"/>
              </a:rPr>
              <a:t>f</a:t>
            </a:r>
            <a:r>
              <a:rPr lang="en-US" sz="2200" dirty="0">
                <a:latin typeface="+mj-lt"/>
              </a:rPr>
              <a:t>(</a:t>
            </a:r>
            <a:r>
              <a:rPr lang="en-US" sz="2200" i="1" dirty="0">
                <a:latin typeface="+mj-lt"/>
              </a:rPr>
              <a:t>x</a:t>
            </a:r>
            <a:r>
              <a:rPr lang="en-US" sz="2200" dirty="0" smtClean="0">
                <a:latin typeface="+mj-lt"/>
              </a:rPr>
              <a:t>), </a:t>
            </a:r>
            <a:r>
              <a:rPr lang="en-US" sz="2200" dirty="0">
                <a:latin typeface="+mj-lt"/>
              </a:rPr>
              <a:t>period </a:t>
            </a:r>
            <a:r>
              <a:rPr lang="en-US" sz="2200" i="1" dirty="0">
                <a:latin typeface="+mj-lt"/>
              </a:rPr>
              <a:t>p</a:t>
            </a:r>
            <a:r>
              <a:rPr lang="en-US" sz="2200" dirty="0">
                <a:latin typeface="+mj-lt"/>
              </a:rPr>
              <a:t> = </a:t>
            </a:r>
            <a:r>
              <a:rPr lang="en-US" sz="2200" dirty="0" smtClean="0">
                <a:latin typeface="+mj-lt"/>
              </a:rPr>
              <a:t>2</a:t>
            </a:r>
            <a:r>
              <a:rPr lang="en-US" sz="2200" i="1" dirty="0" smtClean="0">
                <a:latin typeface="+mj-lt"/>
              </a:rPr>
              <a:t>L</a:t>
            </a:r>
            <a:endParaRPr lang="en-US" sz="2200" i="1" dirty="0">
              <a:latin typeface="+mj-lt"/>
            </a:endParaRPr>
          </a:p>
        </p:txBody>
      </p:sp>
      <p:pic>
        <p:nvPicPr>
          <p:cNvPr id="14" name="Billed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2547" y="4111285"/>
            <a:ext cx="2433205" cy="796636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0804" y="4167940"/>
            <a:ext cx="3870614" cy="77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5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86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Rektangel 20"/>
          <p:cNvSpPr/>
          <p:nvPr/>
        </p:nvSpPr>
        <p:spPr>
          <a:xfrm>
            <a:off x="161012" y="1392060"/>
            <a:ext cx="27905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The </a:t>
            </a:r>
            <a:r>
              <a:rPr lang="da-DK" sz="2200" dirty="0" err="1" smtClean="0">
                <a:latin typeface="+mj-lt"/>
              </a:rPr>
              <a:t>unique</a:t>
            </a:r>
            <a:r>
              <a:rPr lang="da-DK" sz="2200" dirty="0" smtClean="0">
                <a:latin typeface="+mj-lt"/>
              </a:rPr>
              <a:t> solution:</a:t>
            </a:r>
            <a:endParaRPr lang="da-DK" sz="2200" dirty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02" y="2801215"/>
            <a:ext cx="6710795" cy="12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4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Partial</a:t>
            </a:r>
            <a:r>
              <a:rPr lang="da-DK" sz="3200" dirty="0" smtClean="0"/>
              <a:t> </a:t>
            </a:r>
            <a:r>
              <a:rPr lang="da-DK" sz="3200" dirty="0" err="1" smtClean="0"/>
              <a:t>differential</a:t>
            </a:r>
            <a:r>
              <a:rPr lang="da-DK" sz="3200" dirty="0" smtClean="0"/>
              <a:t> </a:t>
            </a:r>
            <a:r>
              <a:rPr lang="da-DK" sz="3200" dirty="0" err="1" smtClean="0"/>
              <a:t>equations</a:t>
            </a:r>
            <a:endParaRPr lang="da-DK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74977" y="953790"/>
            <a:ext cx="1145914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b="1" dirty="0" smtClean="0">
                <a:latin typeface="+mj-lt"/>
              </a:rPr>
              <a:t>Definition: PDE</a:t>
            </a:r>
          </a:p>
          <a:p>
            <a:r>
              <a:rPr lang="da-DK" sz="2100" dirty="0" smtClean="0">
                <a:latin typeface="+mj-lt"/>
              </a:rPr>
              <a:t>A PDE is an </a:t>
            </a:r>
            <a:r>
              <a:rPr lang="da-DK" sz="2100" dirty="0" err="1" smtClean="0">
                <a:latin typeface="+mj-lt"/>
              </a:rPr>
              <a:t>equation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that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contains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one</a:t>
            </a:r>
            <a:r>
              <a:rPr lang="da-DK" sz="2100" dirty="0" smtClean="0">
                <a:latin typeface="+mj-lt"/>
              </a:rPr>
              <a:t> or more </a:t>
            </a:r>
            <a:r>
              <a:rPr lang="da-DK" sz="2100" dirty="0" err="1" smtClean="0">
                <a:latin typeface="+mj-lt"/>
              </a:rPr>
              <a:t>partial</a:t>
            </a:r>
            <a:r>
              <a:rPr lang="da-DK" sz="2100" dirty="0" smtClean="0">
                <a:latin typeface="+mj-lt"/>
              </a:rPr>
              <a:t> derivatives of an </a:t>
            </a:r>
            <a:r>
              <a:rPr lang="da-DK" sz="2100" dirty="0" err="1" smtClean="0">
                <a:latin typeface="+mj-lt"/>
              </a:rPr>
              <a:t>unknown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function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i="1" dirty="0" smtClean="0">
                <a:latin typeface="+mj-lt"/>
              </a:rPr>
              <a:t>u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that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depends</a:t>
            </a:r>
            <a:r>
              <a:rPr lang="da-DK" sz="2100" dirty="0" smtClean="0">
                <a:latin typeface="+mj-lt"/>
              </a:rPr>
              <a:t> on at </a:t>
            </a:r>
            <a:r>
              <a:rPr lang="da-DK" sz="2100" dirty="0" err="1" smtClean="0">
                <a:latin typeface="+mj-lt"/>
              </a:rPr>
              <a:t>least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two</a:t>
            </a:r>
            <a:r>
              <a:rPr lang="da-DK" sz="2100" dirty="0" smtClean="0">
                <a:latin typeface="+mj-lt"/>
              </a:rPr>
              <a:t> variables</a:t>
            </a:r>
          </a:p>
        </p:txBody>
      </p:sp>
      <p:sp>
        <p:nvSpPr>
          <p:cNvPr id="21" name="Rektangel 20"/>
          <p:cNvSpPr/>
          <p:nvPr/>
        </p:nvSpPr>
        <p:spPr>
          <a:xfrm>
            <a:off x="174977" y="3815361"/>
            <a:ext cx="114591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b="1" dirty="0" smtClean="0">
                <a:latin typeface="+mj-lt"/>
              </a:rPr>
              <a:t>Ex.: </a:t>
            </a:r>
          </a:p>
          <a:p>
            <a:r>
              <a:rPr lang="da-DK" sz="2100" b="1" dirty="0" smtClean="0">
                <a:latin typeface="+mj-lt"/>
              </a:rPr>
              <a:t>Heat </a:t>
            </a:r>
            <a:r>
              <a:rPr lang="da-DK" sz="2100" b="1" dirty="0" err="1" smtClean="0">
                <a:latin typeface="+mj-lt"/>
              </a:rPr>
              <a:t>equation</a:t>
            </a:r>
            <a:r>
              <a:rPr lang="da-DK" sz="2100" b="1" dirty="0" smtClean="0">
                <a:latin typeface="+mj-lt"/>
              </a:rPr>
              <a:t> </a:t>
            </a:r>
            <a:r>
              <a:rPr lang="da-DK" sz="2100" dirty="0" smtClean="0">
                <a:latin typeface="+mj-lt"/>
              </a:rPr>
              <a:t>a model for temperature in a bar or a wire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54" y="4851231"/>
            <a:ext cx="8639175" cy="600075"/>
          </a:xfrm>
          <a:prstGeom prst="rect">
            <a:avLst/>
          </a:prstGeom>
        </p:spPr>
      </p:pic>
      <p:sp>
        <p:nvSpPr>
          <p:cNvPr id="11" name="Rektangel 10"/>
          <p:cNvSpPr/>
          <p:nvPr/>
        </p:nvSpPr>
        <p:spPr>
          <a:xfrm>
            <a:off x="174977" y="2055796"/>
            <a:ext cx="114591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b="1" dirty="0" smtClean="0">
                <a:latin typeface="+mj-lt"/>
              </a:rPr>
              <a:t>Ex.: </a:t>
            </a:r>
          </a:p>
          <a:p>
            <a:r>
              <a:rPr lang="da-DK" sz="2100" b="1" dirty="0" err="1" smtClean="0">
                <a:latin typeface="+mj-lt"/>
              </a:rPr>
              <a:t>Wave</a:t>
            </a:r>
            <a:r>
              <a:rPr lang="da-DK" sz="2100" b="1" dirty="0" smtClean="0">
                <a:latin typeface="+mj-lt"/>
              </a:rPr>
              <a:t> </a:t>
            </a:r>
            <a:r>
              <a:rPr lang="da-DK" sz="2100" b="1" dirty="0" err="1" smtClean="0">
                <a:latin typeface="+mj-lt"/>
              </a:rPr>
              <a:t>equation</a:t>
            </a:r>
            <a:r>
              <a:rPr lang="da-DK" sz="2100" b="1" dirty="0" smtClean="0">
                <a:latin typeface="+mj-lt"/>
              </a:rPr>
              <a:t> </a:t>
            </a:r>
            <a:r>
              <a:rPr lang="da-DK" sz="2100" dirty="0" smtClean="0">
                <a:latin typeface="+mj-lt"/>
              </a:rPr>
              <a:t>a model for the </a:t>
            </a:r>
            <a:r>
              <a:rPr lang="da-DK" sz="2100" dirty="0" err="1" smtClean="0">
                <a:latin typeface="+mj-lt"/>
              </a:rPr>
              <a:t>vibrating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string</a:t>
            </a:r>
            <a:endParaRPr lang="da-DK" sz="2100" dirty="0" smtClean="0">
              <a:latin typeface="+mj-lt"/>
            </a:endParaRPr>
          </a:p>
        </p:txBody>
      </p:sp>
      <p:pic>
        <p:nvPicPr>
          <p:cNvPr id="12" name="Billed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3062790"/>
            <a:ext cx="86487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53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86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ktangel 20"/>
              <p:cNvSpPr/>
              <p:nvPr/>
            </p:nvSpPr>
            <p:spPr>
              <a:xfrm>
                <a:off x="280570" y="1048536"/>
                <a:ext cx="1389996" cy="584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a-DK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400" b="0" i="1" dirty="0" smtClean="0">
                            <a:latin typeface="Cambria Math" panose="02040503050406030204" pitchFamily="18" charset="0"/>
                          </a:rPr>
                          <m:t>𝑐𝑛</m:t>
                        </m:r>
                        <m:r>
                          <a:rPr lang="da-DK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a-DK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da-DK" sz="2200" dirty="0" smtClean="0">
                    <a:latin typeface="+mj-lt"/>
                  </a:rPr>
                  <a:t>:</a:t>
                </a:r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Rektange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1048536"/>
                <a:ext cx="1389996" cy="584584"/>
              </a:xfrm>
              <a:prstGeom prst="rect">
                <a:avLst/>
              </a:prstGeom>
              <a:blipFill>
                <a:blip r:embed="rId2"/>
                <a:stretch>
                  <a:fillRect r="-482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boks 4"/>
          <p:cNvSpPr txBox="1">
            <a:spLocks noChangeArrowheads="1"/>
          </p:cNvSpPr>
          <p:nvPr/>
        </p:nvSpPr>
        <p:spPr bwMode="auto">
          <a:xfrm rot="16200000">
            <a:off x="10780805" y="2999232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717" y="1213519"/>
            <a:ext cx="7541281" cy="4801859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93049"/>
            <a:ext cx="3489614" cy="744682"/>
          </a:xfrm>
          <a:prstGeom prst="rect">
            <a:avLst/>
          </a:prstGeom>
        </p:spPr>
      </p:pic>
      <p:sp>
        <p:nvSpPr>
          <p:cNvPr id="10" name="Ellipse 9">
            <a:hlinkClick r:id="rId5" action="ppaction://hlinksldjump"/>
          </p:cNvPr>
          <p:cNvSpPr/>
          <p:nvPr/>
        </p:nvSpPr>
        <p:spPr>
          <a:xfrm>
            <a:off x="11353800" y="341430"/>
            <a:ext cx="192932" cy="19455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4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smtClean="0"/>
              <a:t>Break</a:t>
            </a:r>
            <a:endParaRPr lang="en-US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02884" y="4698192"/>
            <a:ext cx="893058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</a:t>
            </a:r>
            <a:r>
              <a:rPr lang="en-US" sz="2200" dirty="0" smtClean="0">
                <a:solidFill>
                  <a:srgbClr val="3333FF"/>
                </a:solidFill>
                <a:latin typeface="+mj-lt"/>
              </a:rPr>
              <a:t> steady heat flow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PDE for (</a:t>
            </a:r>
            <a:r>
              <a:rPr lang="en-US" sz="2200" dirty="0" smtClean="0">
                <a:solidFill>
                  <a:srgbClr val="3333FF"/>
                </a:solidFill>
                <a:latin typeface="+mj-lt"/>
              </a:rPr>
              <a:t>the time-independent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temperature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</a:t>
            </a:r>
            <a:r>
              <a:rPr lang="en-US" sz="22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x,y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:</a:t>
            </a:r>
            <a:endParaRPr lang="en-US" sz="22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8" name="Rektangel 17"/>
          <p:cNvSpPr/>
          <p:nvPr/>
        </p:nvSpPr>
        <p:spPr>
          <a:xfrm>
            <a:off x="52698" y="948267"/>
            <a:ext cx="119607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Given a very thin surface, </a:t>
            </a:r>
            <a:r>
              <a:rPr lang="en-US" sz="2200" i="1" dirty="0" smtClean="0">
                <a:latin typeface="+mj-lt"/>
              </a:rPr>
              <a:t>S</a:t>
            </a:r>
            <a:r>
              <a:rPr lang="en-US" sz="2200" dirty="0" smtClean="0">
                <a:latin typeface="+mj-lt"/>
              </a:rPr>
              <a:t>, which is insulated </a:t>
            </a:r>
            <a:r>
              <a:rPr lang="en-US" sz="2200" dirty="0">
                <a:latin typeface="+mj-lt"/>
              </a:rPr>
              <a:t>from </a:t>
            </a:r>
            <a:r>
              <a:rPr lang="en-US" sz="2200" dirty="0" smtClean="0">
                <a:latin typeface="+mj-lt"/>
              </a:rPr>
              <a:t>above and below.</a:t>
            </a:r>
          </a:p>
        </p:txBody>
      </p:sp>
      <p:sp>
        <p:nvSpPr>
          <p:cNvPr id="12" name="Rektangel 11"/>
          <p:cNvSpPr/>
          <p:nvPr/>
        </p:nvSpPr>
        <p:spPr>
          <a:xfrm>
            <a:off x="52698" y="1753596"/>
            <a:ext cx="87195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two–dimensional heat </a:t>
            </a:r>
            <a:r>
              <a:rPr lang="en-US" sz="2200" dirty="0" smtClean="0">
                <a:latin typeface="+mj-lt"/>
              </a:rPr>
              <a:t>equation </a:t>
            </a:r>
            <a:r>
              <a:rPr lang="en-US" sz="2200" dirty="0">
                <a:latin typeface="+mj-lt"/>
              </a:rPr>
              <a:t>for the temperature </a:t>
            </a:r>
            <a:r>
              <a:rPr lang="en-US" sz="2200" i="1" dirty="0">
                <a:latin typeface="+mj-lt"/>
              </a:rPr>
              <a:t>u</a:t>
            </a:r>
            <a:r>
              <a:rPr lang="en-US" sz="2200" dirty="0">
                <a:latin typeface="+mj-lt"/>
              </a:rPr>
              <a:t>(</a:t>
            </a:r>
            <a:r>
              <a:rPr lang="en-US" sz="2200" i="1" dirty="0">
                <a:latin typeface="+mj-lt"/>
              </a:rPr>
              <a:t>x</a:t>
            </a:r>
            <a:r>
              <a:rPr lang="en-US" sz="2200" dirty="0">
                <a:latin typeface="+mj-lt"/>
              </a:rPr>
              <a:t>, </a:t>
            </a:r>
            <a:r>
              <a:rPr lang="en-US" sz="2200" i="1" dirty="0">
                <a:latin typeface="+mj-lt"/>
              </a:rPr>
              <a:t>y</a:t>
            </a:r>
            <a:r>
              <a:rPr lang="en-US" sz="2200" dirty="0">
                <a:latin typeface="+mj-lt"/>
              </a:rPr>
              <a:t>, </a:t>
            </a:r>
            <a:r>
              <a:rPr lang="en-US" sz="2200" i="1" dirty="0">
                <a:latin typeface="+mj-lt"/>
              </a:rPr>
              <a:t>t</a:t>
            </a:r>
            <a:r>
              <a:rPr lang="en-US" sz="2200" dirty="0">
                <a:latin typeface="+mj-lt"/>
              </a:rPr>
              <a:t>) on </a:t>
            </a:r>
            <a:r>
              <a:rPr lang="en-US" sz="2200" dirty="0" smtClean="0">
                <a:latin typeface="+mj-lt"/>
              </a:rPr>
              <a:t>the </a:t>
            </a:r>
            <a:r>
              <a:rPr lang="en-US" sz="2200" i="1" dirty="0" smtClean="0">
                <a:latin typeface="+mj-lt"/>
              </a:rPr>
              <a:t>S</a:t>
            </a:r>
            <a:r>
              <a:rPr lang="en-US" sz="2200" dirty="0" smtClean="0">
                <a:latin typeface="+mj-lt"/>
              </a:rPr>
              <a:t>:</a:t>
            </a:r>
            <a:endParaRPr lang="en-US" sz="2200" i="1" dirty="0" smtClean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0" y="2418979"/>
            <a:ext cx="5543550" cy="48577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10" y="5439512"/>
            <a:ext cx="3400425" cy="628650"/>
          </a:xfrm>
          <a:prstGeom prst="rect">
            <a:avLst/>
          </a:prstGeom>
        </p:spPr>
      </p:pic>
      <p:sp>
        <p:nvSpPr>
          <p:cNvPr id="15" name="Rektangel 14"/>
          <p:cNvSpPr/>
          <p:nvPr/>
        </p:nvSpPr>
        <p:spPr>
          <a:xfrm>
            <a:off x="102884" y="3937404"/>
            <a:ext cx="941290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 restrict the discussion to</a:t>
            </a:r>
            <a:r>
              <a:rPr lang="en-US" sz="2200" dirty="0" smtClean="0">
                <a:solidFill>
                  <a:srgbClr val="3333FF"/>
                </a:solidFill>
                <a:latin typeface="+mj-lt"/>
              </a:rPr>
              <a:t> </a:t>
            </a:r>
            <a:r>
              <a:rPr lang="en-US" sz="2200" b="1" dirty="0" smtClean="0">
                <a:solidFill>
                  <a:srgbClr val="3333FF"/>
                </a:solidFill>
                <a:latin typeface="+mj-lt"/>
              </a:rPr>
              <a:t>steady heat flow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i.e. no time dependencies.</a:t>
            </a:r>
            <a:endParaRPr lang="en-US" sz="22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78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1982" y="365126"/>
            <a:ext cx="10941818" cy="792466"/>
          </a:xfrm>
        </p:spPr>
        <p:txBody>
          <a:bodyPr>
            <a:noAutofit/>
          </a:bodyPr>
          <a:lstStyle/>
          <a:p>
            <a:pPr algn="ctr"/>
            <a:r>
              <a:rPr lang="da-DK" dirty="0" smtClean="0"/>
              <a:t>Three </a:t>
            </a:r>
            <a:r>
              <a:rPr lang="da-DK" dirty="0" err="1" smtClean="0"/>
              <a:t>important</a:t>
            </a:r>
            <a:r>
              <a:rPr lang="da-DK" dirty="0" smtClean="0"/>
              <a:t> cases of BC </a:t>
            </a:r>
            <a:br>
              <a:rPr lang="da-DK" dirty="0" smtClean="0"/>
            </a:br>
            <a:r>
              <a:rPr lang="da-DK" sz="3200" dirty="0" smtClean="0"/>
              <a:t>for the </a:t>
            </a:r>
            <a:r>
              <a:rPr lang="da-DK" sz="3200" dirty="0" err="1" smtClean="0"/>
              <a:t>two</a:t>
            </a:r>
            <a:r>
              <a:rPr lang="da-DK" sz="3200" dirty="0" smtClean="0"/>
              <a:t> dimensional </a:t>
            </a:r>
            <a:r>
              <a:rPr lang="da-DK" sz="3200" dirty="0" err="1" smtClean="0"/>
              <a:t>steady</a:t>
            </a:r>
            <a:r>
              <a:rPr lang="da-DK" sz="3200" dirty="0" smtClean="0"/>
              <a:t> heat flow</a:t>
            </a:r>
            <a:endParaRPr lang="en-US" sz="3200" dirty="0"/>
          </a:p>
        </p:txBody>
      </p:sp>
      <p:sp>
        <p:nvSpPr>
          <p:cNvPr id="3" name="Rektangel 2"/>
          <p:cNvSpPr/>
          <p:nvPr/>
        </p:nvSpPr>
        <p:spPr>
          <a:xfrm>
            <a:off x="203367" y="1515752"/>
            <a:ext cx="1135223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</a:t>
            </a:r>
            <a:r>
              <a:rPr lang="en-US" sz="2200" dirty="0" err="1">
                <a:solidFill>
                  <a:srgbClr val="3333FF"/>
                </a:solidFill>
                <a:latin typeface="+mj-lt"/>
              </a:rPr>
              <a:t>Dirichlet</a:t>
            </a:r>
            <a:r>
              <a:rPr lang="en-US" sz="2200" dirty="0">
                <a:solidFill>
                  <a:srgbClr val="3333FF"/>
                </a:solidFill>
                <a:latin typeface="+mj-lt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boundary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condition:                                                                                                                                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prescribes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temperature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x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y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on the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boundary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curve </a:t>
            </a:r>
            <a:r>
              <a:rPr lang="en-US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of </a:t>
            </a:r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</a:t>
            </a:r>
            <a:endParaRPr lang="en-US" sz="22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ktangel 3"/>
              <p:cNvSpPr/>
              <p:nvPr/>
            </p:nvSpPr>
            <p:spPr>
              <a:xfrm>
                <a:off x="203367" y="2873954"/>
                <a:ext cx="11352238" cy="123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The </a:t>
                </a:r>
                <a:r>
                  <a:rPr lang="en-US" sz="2200" dirty="0">
                    <a:solidFill>
                      <a:srgbClr val="3333FF"/>
                    </a:solidFill>
                    <a:latin typeface="+mj-lt"/>
                  </a:rPr>
                  <a:t>Neumann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boundary </a:t>
                </a:r>
                <a:r>
                  <a:rPr lang="en-US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condition:</a:t>
                </a:r>
              </a:p>
              <a:p>
                <a:r>
                  <a:rPr lang="en-US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prescribes 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the directional </a:t>
                </a:r>
                <a:r>
                  <a:rPr lang="en-US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derivative: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22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da-DK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da-DK" sz="2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r>
                      <a:rPr lang="da-DK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r>
                  <a:rPr lang="en-US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in 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direction 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that 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is orthogonal to the tangent vector of the </a:t>
                </a:r>
                <a:r>
                  <a:rPr lang="en-US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boundary 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curve </a:t>
                </a:r>
                <a:r>
                  <a:rPr lang="en-US" sz="2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 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of </a:t>
                </a:r>
                <a:r>
                  <a:rPr lang="en-US" sz="2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S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                                                                                                                             </a:t>
                </a:r>
                <a:endParaRPr lang="en-US" sz="2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Rektange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7" y="2873954"/>
                <a:ext cx="11352238" cy="1231106"/>
              </a:xfrm>
              <a:prstGeom prst="rect">
                <a:avLst/>
              </a:prstGeom>
              <a:blipFill>
                <a:blip r:embed="rId2"/>
                <a:stretch>
                  <a:fillRect l="-698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203367" y="4292446"/>
                <a:ext cx="11774268" cy="1908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The </a:t>
                </a:r>
                <a:r>
                  <a:rPr lang="en-US" sz="2200" dirty="0" smtClean="0">
                    <a:solidFill>
                      <a:srgbClr val="3333FF"/>
                    </a:solidFill>
                    <a:latin typeface="+mj-lt"/>
                  </a:rPr>
                  <a:t>Robin (mixed) 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boundary </a:t>
                </a:r>
                <a:r>
                  <a:rPr lang="en-US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condition:</a:t>
                </a:r>
              </a:p>
              <a:p>
                <a:r>
                  <a:rPr lang="en-US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prescribes 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the temperature </a:t>
                </a:r>
                <a:r>
                  <a:rPr lang="en-US" sz="2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u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(</a:t>
                </a:r>
                <a:r>
                  <a:rPr lang="en-US" sz="2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x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, </a:t>
                </a:r>
                <a:r>
                  <a:rPr lang="en-US" sz="2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y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) </a:t>
                </a:r>
                <a:r>
                  <a:rPr lang="en-US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on 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 piece of the boundary curve </a:t>
                </a:r>
                <a:r>
                  <a:rPr lang="en-US" sz="2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of </a:t>
                </a:r>
                <a:r>
                  <a:rPr lang="en-US" sz="2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S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and </a:t>
                </a:r>
                <a:endParaRPr lang="en-US" sz="2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t</a:t>
                </a:r>
                <a:r>
                  <a:rPr lang="en-US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he 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directional </a:t>
                </a:r>
                <a:r>
                  <a:rPr lang="en-US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derivative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da-DK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da-DK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sub>
                    </m:sSub>
                    <m:r>
                      <a:rPr lang="da-DK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in direction of 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that is orthogonal to the tangent vector of the rest of the boundary curve </a:t>
                </a:r>
                <a:r>
                  <a:rPr lang="en-US" sz="2200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</a:t>
                </a:r>
                <a:r>
                  <a:rPr lang="en-US" sz="2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of </a:t>
                </a:r>
                <a:r>
                  <a:rPr lang="en-US" sz="2200" i="1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S</a:t>
                </a:r>
                <a:r>
                  <a:rPr lang="en-US" sz="22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</a:p>
              <a:p>
                <a:endPara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67" y="4292446"/>
                <a:ext cx="11774268" cy="1908215"/>
              </a:xfrm>
              <a:prstGeom prst="rect">
                <a:avLst/>
              </a:prstGeom>
              <a:blipFill>
                <a:blip r:embed="rId3"/>
                <a:stretch>
                  <a:fillRect l="-673" t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7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9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440" y="3670525"/>
            <a:ext cx="2862509" cy="2941228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755" y="1176789"/>
            <a:ext cx="3595878" cy="24087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5141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53685" y="937989"/>
            <a:ext cx="109511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Consider a thin plate in the </a:t>
            </a:r>
            <a:r>
              <a:rPr lang="en-US" sz="2200" i="1" dirty="0" err="1">
                <a:latin typeface="+mj-lt"/>
              </a:rPr>
              <a:t>xy</a:t>
            </a:r>
            <a:r>
              <a:rPr lang="en-US" sz="2200" dirty="0">
                <a:latin typeface="+mj-lt"/>
              </a:rPr>
              <a:t>–plane with extension 0 ≤ </a:t>
            </a:r>
            <a:r>
              <a:rPr lang="en-US" sz="2200" i="1" dirty="0">
                <a:latin typeface="+mj-lt"/>
              </a:rPr>
              <a:t>x</a:t>
            </a:r>
            <a:r>
              <a:rPr lang="en-US" sz="2200" dirty="0">
                <a:latin typeface="+mj-lt"/>
              </a:rPr>
              <a:t> ≤ </a:t>
            </a:r>
            <a:r>
              <a:rPr lang="en-US" sz="2200" i="1" dirty="0">
                <a:latin typeface="+mj-lt"/>
              </a:rPr>
              <a:t>a</a:t>
            </a:r>
            <a:r>
              <a:rPr lang="en-US" sz="2200" dirty="0">
                <a:latin typeface="+mj-lt"/>
              </a:rPr>
              <a:t>, 0 ≤ </a:t>
            </a:r>
            <a:r>
              <a:rPr lang="en-US" sz="2200" i="1" dirty="0">
                <a:latin typeface="+mj-lt"/>
              </a:rPr>
              <a:t>y</a:t>
            </a:r>
            <a:r>
              <a:rPr lang="en-US" sz="2200" dirty="0">
                <a:latin typeface="+mj-lt"/>
              </a:rPr>
              <a:t> ≤ </a:t>
            </a:r>
            <a:r>
              <a:rPr lang="en-US" sz="2200" i="1" dirty="0">
                <a:latin typeface="+mj-lt"/>
              </a:rPr>
              <a:t>b</a:t>
            </a:r>
            <a:r>
              <a:rPr lang="en-US" sz="2200" dirty="0">
                <a:latin typeface="+mj-lt"/>
              </a:rPr>
              <a:t> . </a:t>
            </a:r>
          </a:p>
          <a:p>
            <a:r>
              <a:rPr lang="en-US" sz="2200" dirty="0">
                <a:latin typeface="+mj-lt"/>
              </a:rPr>
              <a:t>The plate is insulated from above and below</a:t>
            </a:r>
            <a:r>
              <a:rPr lang="en-US" sz="2200" dirty="0" smtClean="0">
                <a:latin typeface="+mj-lt"/>
              </a:rPr>
              <a:t>.  </a:t>
            </a:r>
            <a:endParaRPr lang="en-US" sz="2200" dirty="0">
              <a:latin typeface="+mj-lt"/>
            </a:endParaRPr>
          </a:p>
        </p:txBody>
      </p:sp>
      <p:sp>
        <p:nvSpPr>
          <p:cNvPr id="22" name="Tekstboks 4"/>
          <p:cNvSpPr txBox="1">
            <a:spLocks noChangeArrowheads="1"/>
          </p:cNvSpPr>
          <p:nvPr/>
        </p:nvSpPr>
        <p:spPr bwMode="auto">
          <a:xfrm rot="16200000">
            <a:off x="10997129" y="2019955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47261" y="3601002"/>
            <a:ext cx="42215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</a:t>
            </a:r>
            <a:r>
              <a:rPr lang="en-US" sz="2200" dirty="0" err="1">
                <a:solidFill>
                  <a:srgbClr val="3333FF"/>
                </a:solidFill>
                <a:latin typeface="+mj-lt"/>
              </a:rPr>
              <a:t>Dirichlet</a:t>
            </a:r>
            <a:r>
              <a:rPr lang="en-US" sz="2200" dirty="0">
                <a:solidFill>
                  <a:srgbClr val="3333FF"/>
                </a:solidFill>
                <a:latin typeface="+mj-lt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boundary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condition:</a:t>
            </a:r>
            <a:endParaRPr lang="en-US" sz="2200" dirty="0">
              <a:latin typeface="+mj-lt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930" y="4341199"/>
            <a:ext cx="3429000" cy="170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102881" y="1032117"/>
                <a:ext cx="919884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Assume the solution: 		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1" y="1032117"/>
                <a:ext cx="9198841" cy="430887"/>
              </a:xfrm>
              <a:prstGeom prst="rect">
                <a:avLst/>
              </a:prstGeom>
              <a:blipFill>
                <a:blip r:embed="rId2"/>
                <a:stretch>
                  <a:fillRect l="-861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ktangel 18"/>
          <p:cNvSpPr/>
          <p:nvPr/>
        </p:nvSpPr>
        <p:spPr>
          <a:xfrm>
            <a:off x="102881" y="1979090"/>
            <a:ext cx="43419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Insert </a:t>
            </a:r>
            <a:r>
              <a:rPr lang="en-US" sz="2200" dirty="0">
                <a:latin typeface="+mj-lt"/>
              </a:rPr>
              <a:t>into </a:t>
            </a:r>
            <a:r>
              <a:rPr lang="en-US" sz="2200" dirty="0" smtClean="0">
                <a:latin typeface="+mj-lt"/>
              </a:rPr>
              <a:t>the steady heat </a:t>
            </a:r>
            <a:r>
              <a:rPr lang="en-US" sz="2200" dirty="0">
                <a:latin typeface="+mj-lt"/>
              </a:rPr>
              <a:t>equation:</a:t>
            </a:r>
            <a:endParaRPr lang="en-US" sz="2200" dirty="0" smtClean="0">
              <a:latin typeface="+mj-lt"/>
            </a:endParaRPr>
          </a:p>
        </p:txBody>
      </p:sp>
      <p:sp>
        <p:nvSpPr>
          <p:cNvPr id="20" name="Rektangel 19"/>
          <p:cNvSpPr/>
          <p:nvPr/>
        </p:nvSpPr>
        <p:spPr>
          <a:xfrm>
            <a:off x="110542" y="2937779"/>
            <a:ext cx="18037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Then we get: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ktangel 33"/>
              <p:cNvSpPr/>
              <p:nvPr/>
            </p:nvSpPr>
            <p:spPr>
              <a:xfrm>
                <a:off x="110542" y="3965922"/>
                <a:ext cx="4334259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Dividing both sides by </a:t>
                </a:r>
                <a14:m>
                  <m:oMath xmlns:m="http://schemas.openxmlformats.org/officeDocument/2006/math">
                    <m:r>
                      <a:rPr lang="da-DK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a-DK" sz="23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3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da-DK" sz="23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3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3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ktange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2" y="3965922"/>
                <a:ext cx="4334259" cy="446276"/>
              </a:xfrm>
              <a:prstGeom prst="rect">
                <a:avLst/>
              </a:prstGeom>
              <a:blipFill>
                <a:blip r:embed="rId3"/>
                <a:stretch>
                  <a:fillRect l="-1828" t="-6849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145" y="1989054"/>
            <a:ext cx="3457575" cy="428625"/>
          </a:xfrm>
          <a:prstGeom prst="rect">
            <a:avLst/>
          </a:prstGeom>
        </p:spPr>
      </p:pic>
      <p:grpSp>
        <p:nvGrpSpPr>
          <p:cNvPr id="13" name="Gruppe 12"/>
          <p:cNvGrpSpPr/>
          <p:nvPr/>
        </p:nvGrpSpPr>
        <p:grpSpPr>
          <a:xfrm>
            <a:off x="2039281" y="2948211"/>
            <a:ext cx="6556528" cy="461665"/>
            <a:chOff x="2039281" y="2653571"/>
            <a:chExt cx="6556528" cy="461665"/>
          </a:xfrm>
        </p:grpSpPr>
        <p:pic>
          <p:nvPicPr>
            <p:cNvPr id="7" name="Billed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9281" y="2686611"/>
              <a:ext cx="5772150" cy="4286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ktangel 9"/>
                <p:cNvSpPr/>
                <p:nvPr/>
              </p:nvSpPr>
              <p:spPr>
                <a:xfrm>
                  <a:off x="7841565" y="2653571"/>
                  <a:ext cx="7542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a-DK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a-DK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da-DK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ktange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565" y="2653571"/>
                  <a:ext cx="75424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Billed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9932" y="4485988"/>
            <a:ext cx="4996295" cy="135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led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707" y="3546775"/>
            <a:ext cx="2862509" cy="2941228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022" y="1053039"/>
            <a:ext cx="3595878" cy="240877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4880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43521" y="1032117"/>
            <a:ext cx="91988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Now </a:t>
            </a:r>
            <a:r>
              <a:rPr lang="da-DK" sz="2200" dirty="0" err="1" smtClean="0">
                <a:latin typeface="+mj-lt"/>
              </a:rPr>
              <a:t>we</a:t>
            </a:r>
            <a:r>
              <a:rPr lang="da-DK" sz="2200" dirty="0" smtClean="0">
                <a:latin typeface="+mj-lt"/>
              </a:rPr>
              <a:t> have </a:t>
            </a:r>
            <a:r>
              <a:rPr lang="da-DK" sz="2200" dirty="0" err="1" smtClean="0">
                <a:latin typeface="+mj-lt"/>
              </a:rPr>
              <a:t>two</a:t>
            </a:r>
            <a:r>
              <a:rPr lang="da-DK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ordinary </a:t>
            </a:r>
            <a:r>
              <a:rPr lang="en-US" sz="2200" dirty="0">
                <a:latin typeface="+mj-lt"/>
              </a:rPr>
              <a:t>diﬀerential equations (ODEs</a:t>
            </a:r>
            <a:r>
              <a:rPr lang="en-US" sz="2200" dirty="0" smtClean="0">
                <a:latin typeface="+mj-lt"/>
              </a:rPr>
              <a:t>):</a:t>
            </a:r>
            <a:endParaRPr lang="da-DK" sz="2200" dirty="0" smtClean="0">
              <a:latin typeface="+mj-lt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39631" y="3100999"/>
            <a:ext cx="26569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Boundary </a:t>
            </a:r>
            <a:r>
              <a:rPr lang="en-US" sz="2200" dirty="0">
                <a:latin typeface="+mj-lt"/>
              </a:rPr>
              <a:t>conditions</a:t>
            </a:r>
            <a:r>
              <a:rPr lang="en-US" sz="2200" dirty="0" smtClean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felt 7"/>
              <p:cNvSpPr txBox="1"/>
              <p:nvPr/>
            </p:nvSpPr>
            <p:spPr>
              <a:xfrm>
                <a:off x="3751568" y="1932586"/>
                <a:ext cx="2595903" cy="796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da-DK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da-DK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a-DK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𝑘𝐹</m:t>
                      </m:r>
                      <m:d>
                        <m:dPr>
                          <m:ctrlPr>
                            <a:rPr lang="da-DK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a-DK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a-DK" sz="24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da-DK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da-DK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a-DK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a-DK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a-DK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da-DK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a-DK" sz="2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a-DK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kstfel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68" y="1932586"/>
                <a:ext cx="2595903" cy="796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483" y="3940437"/>
            <a:ext cx="5019675" cy="1838325"/>
          </a:xfrm>
          <a:prstGeom prst="rect">
            <a:avLst/>
          </a:prstGeom>
        </p:spPr>
      </p:pic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967940" y="2003213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6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102881" y="1032117"/>
                <a:ext cx="919884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Assume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a-DK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ODE for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 smtClean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1" y="1032117"/>
                <a:ext cx="9198841" cy="1107996"/>
              </a:xfrm>
              <a:prstGeom prst="rect">
                <a:avLst/>
              </a:prstGeom>
              <a:blipFill>
                <a:blip r:embed="rId2"/>
                <a:stretch>
                  <a:fillRect l="-861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ktangel 14"/>
          <p:cNvSpPr/>
          <p:nvPr/>
        </p:nvSpPr>
        <p:spPr>
          <a:xfrm>
            <a:off x="112607" y="3100999"/>
            <a:ext cx="28251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Boundary </a:t>
            </a:r>
            <a:r>
              <a:rPr lang="en-US" sz="2200" dirty="0">
                <a:latin typeface="+mj-lt"/>
              </a:rPr>
              <a:t>conditions</a:t>
            </a:r>
            <a:r>
              <a:rPr lang="en-US" sz="2200" dirty="0" smtClean="0">
                <a:latin typeface="+mj-lt"/>
              </a:rPr>
              <a:t>:</a:t>
            </a:r>
          </a:p>
        </p:txBody>
      </p:sp>
      <p:sp>
        <p:nvSpPr>
          <p:cNvPr id="11" name="Rektangel 10"/>
          <p:cNvSpPr/>
          <p:nvPr/>
        </p:nvSpPr>
        <p:spPr>
          <a:xfrm>
            <a:off x="8881352" y="2316312"/>
            <a:ext cx="204368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+mj-lt"/>
              </a:rPr>
              <a:t>constants: </a:t>
            </a:r>
            <a:r>
              <a:rPr lang="en-US" sz="2300" i="1" dirty="0">
                <a:latin typeface="+mj-lt"/>
              </a:rPr>
              <a:t>c</a:t>
            </a:r>
            <a:r>
              <a:rPr lang="en-US" sz="2300" dirty="0" smtClean="0">
                <a:latin typeface="+mj-lt"/>
              </a:rPr>
              <a:t>, </a:t>
            </a:r>
            <a:r>
              <a:rPr lang="en-US" sz="2300" i="1" dirty="0">
                <a:latin typeface="+mj-lt"/>
              </a:rPr>
              <a:t>d</a:t>
            </a:r>
            <a:endParaRPr lang="en-US" sz="23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/>
              <p:cNvSpPr/>
              <p:nvPr/>
            </p:nvSpPr>
            <p:spPr>
              <a:xfrm>
                <a:off x="94015" y="3677156"/>
                <a:ext cx="32483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a-DK" sz="2400" i="1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5" y="3677156"/>
                <a:ext cx="3248390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135618" y="5263176"/>
                <a:ext cx="57823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I.e</a:t>
                </a:r>
                <a:r>
                  <a:rPr lang="en-US" sz="2400" dirty="0" smtClean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da-D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a-D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a-D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da-D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a-D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a-D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da-D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8" y="5263176"/>
                <a:ext cx="5782353" cy="461665"/>
              </a:xfrm>
              <a:prstGeom prst="rect">
                <a:avLst/>
              </a:prstGeom>
              <a:blipFill>
                <a:blip r:embed="rId4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ktangel 18"/>
          <p:cNvSpPr/>
          <p:nvPr/>
        </p:nvSpPr>
        <p:spPr>
          <a:xfrm>
            <a:off x="8871631" y="5278565"/>
            <a:ext cx="270641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latin typeface="+mj-lt"/>
              </a:rPr>
              <a:t>U</a:t>
            </a:r>
            <a:r>
              <a:rPr lang="en-US" sz="2300" dirty="0" smtClean="0">
                <a:latin typeface="+mj-lt"/>
              </a:rPr>
              <a:t>ninteresting case</a:t>
            </a:r>
          </a:p>
        </p:txBody>
      </p:sp>
      <p:sp>
        <p:nvSpPr>
          <p:cNvPr id="21" name="Ellipse 20">
            <a:hlinkClick r:id="rId5" action="ppaction://hlinksldjump"/>
          </p:cNvPr>
          <p:cNvSpPr/>
          <p:nvPr/>
        </p:nvSpPr>
        <p:spPr>
          <a:xfrm>
            <a:off x="11353800" y="1225685"/>
            <a:ext cx="192932" cy="194553"/>
          </a:xfrm>
          <a:prstGeom prst="ellipse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10" y="2316312"/>
            <a:ext cx="6953250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ktangel 21"/>
              <p:cNvSpPr/>
              <p:nvPr/>
            </p:nvSpPr>
            <p:spPr>
              <a:xfrm>
                <a:off x="94978" y="4394019"/>
                <a:ext cx="33899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𝑐𝑎</m:t>
                      </m:r>
                      <m:r>
                        <a:rPr lang="da-DK" sz="2400" i="1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ktange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8" y="4394019"/>
                <a:ext cx="3389902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42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1" y="4506728"/>
            <a:ext cx="6715125" cy="4953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102881" y="1032117"/>
                <a:ext cx="919884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solidFill>
                      <a:schemeClr val="tx1"/>
                    </a:solidFill>
                    <a:latin typeface="+mj-lt"/>
                  </a:rPr>
                  <a:t>Assume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a-D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da-DK" sz="2200" dirty="0" smtClean="0">
                  <a:solidFill>
                    <a:schemeClr val="tx1"/>
                  </a:solidFill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ODE for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 smtClean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1" y="1032117"/>
                <a:ext cx="9198841" cy="1107996"/>
              </a:xfrm>
              <a:prstGeom prst="rect">
                <a:avLst/>
              </a:prstGeom>
              <a:blipFill>
                <a:blip r:embed="rId3"/>
                <a:stretch>
                  <a:fillRect l="-861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ktangel 14"/>
          <p:cNvSpPr/>
          <p:nvPr/>
        </p:nvSpPr>
        <p:spPr>
          <a:xfrm>
            <a:off x="190431" y="3100999"/>
            <a:ext cx="28251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Boundary </a:t>
            </a:r>
            <a:r>
              <a:rPr lang="en-US" sz="2200" dirty="0">
                <a:latin typeface="+mj-lt"/>
              </a:rPr>
              <a:t>conditions</a:t>
            </a:r>
            <a:r>
              <a:rPr lang="en-US" sz="2200" dirty="0" smtClean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8891086" y="2256901"/>
                <a:ext cx="3083669" cy="478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da-D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2300" dirty="0" smtClean="0">
                    <a:latin typeface="+mj-lt"/>
                  </a:rPr>
                  <a:t>,  constants: </a:t>
                </a:r>
                <a:r>
                  <a:rPr lang="en-US" sz="2300" i="1" dirty="0">
                    <a:latin typeface="+mj-lt"/>
                  </a:rPr>
                  <a:t>c</a:t>
                </a:r>
                <a:r>
                  <a:rPr lang="en-US" sz="2300" dirty="0" smtClean="0">
                    <a:latin typeface="+mj-lt"/>
                  </a:rPr>
                  <a:t>, </a:t>
                </a:r>
                <a:r>
                  <a:rPr lang="en-US" sz="2300" i="1" dirty="0">
                    <a:latin typeface="+mj-lt"/>
                  </a:rPr>
                  <a:t>d</a:t>
                </a:r>
                <a:endParaRPr lang="en-US" sz="23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1086" y="2256901"/>
                <a:ext cx="3083669" cy="478529"/>
              </a:xfrm>
              <a:prstGeom prst="rect">
                <a:avLst/>
              </a:prstGeom>
              <a:blipFill>
                <a:blip r:embed="rId4"/>
                <a:stretch>
                  <a:fillRect t="-2532" b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212146" y="5435465"/>
                <a:ext cx="578235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I.e</a:t>
                </a:r>
                <a:r>
                  <a:rPr lang="en-US" sz="2400" dirty="0" smtClean="0">
                    <a:latin typeface="+mj-lt"/>
                  </a:rPr>
                  <a:t>: 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a-D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400" i="1">
                        <a:latin typeface="Cambria Math" panose="02040503050406030204" pitchFamily="18" charset="0"/>
                      </a:rPr>
                      <m:t>=0⇒</m:t>
                    </m:r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6" y="5435465"/>
                <a:ext cx="5782353" cy="461665"/>
              </a:xfrm>
              <a:prstGeom prst="rect">
                <a:avLst/>
              </a:prstGeom>
              <a:blipFill>
                <a:blip r:embed="rId5"/>
                <a:stretch>
                  <a:fillRect l="-137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ktangel 18"/>
          <p:cNvSpPr/>
          <p:nvPr/>
        </p:nvSpPr>
        <p:spPr>
          <a:xfrm>
            <a:off x="8873707" y="5475504"/>
            <a:ext cx="2711655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+mj-lt"/>
              </a:rPr>
              <a:t>Uninteresting case</a:t>
            </a:r>
          </a:p>
        </p:txBody>
      </p:sp>
      <p:sp>
        <p:nvSpPr>
          <p:cNvPr id="16" name="Ellipse 15">
            <a:hlinkClick r:id="rId6" action="ppaction://hlinksldjump"/>
          </p:cNvPr>
          <p:cNvSpPr/>
          <p:nvPr/>
        </p:nvSpPr>
        <p:spPr>
          <a:xfrm>
            <a:off x="11353800" y="1225685"/>
            <a:ext cx="192932" cy="194553"/>
          </a:xfrm>
          <a:prstGeom prst="ellipse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2191365"/>
            <a:ext cx="5915025" cy="6096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3771981"/>
            <a:ext cx="44958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7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102881" y="1032117"/>
                <a:ext cx="9198841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solidFill>
                      <a:schemeClr val="tx1"/>
                    </a:solidFill>
                    <a:latin typeface="+mj-lt"/>
                  </a:rPr>
                  <a:t>Assume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da-DK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da-DK" sz="2200" dirty="0" smtClean="0">
                  <a:solidFill>
                    <a:schemeClr val="tx1"/>
                  </a:solidFill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 smtClean="0">
                    <a:latin typeface="+mj-lt"/>
                  </a:rPr>
                  <a:t>The ODE for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 smtClean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1" y="1032117"/>
                <a:ext cx="9198841" cy="1107996"/>
              </a:xfrm>
              <a:prstGeom prst="rect">
                <a:avLst/>
              </a:prstGeom>
              <a:blipFill>
                <a:blip r:embed="rId2"/>
                <a:stretch>
                  <a:fillRect l="-861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ktangel 14"/>
          <p:cNvSpPr/>
          <p:nvPr/>
        </p:nvSpPr>
        <p:spPr>
          <a:xfrm>
            <a:off x="114541" y="2884478"/>
            <a:ext cx="28251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Boundary </a:t>
            </a:r>
            <a:r>
              <a:rPr lang="en-US" sz="2200" dirty="0">
                <a:latin typeface="+mj-lt"/>
              </a:rPr>
              <a:t>conditions</a:t>
            </a:r>
            <a:r>
              <a:rPr lang="en-US" sz="2200" dirty="0" smtClean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7733947" y="2262873"/>
                <a:ext cx="3832240" cy="478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da-DK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a-DK" sz="2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rad>
                  </m:oMath>
                </a14:m>
                <a:r>
                  <a:rPr lang="en-US" sz="2300" dirty="0" smtClean="0">
                    <a:latin typeface="+mj-lt"/>
                  </a:rPr>
                  <a:t>,         constants: </a:t>
                </a:r>
                <a:r>
                  <a:rPr lang="en-US" sz="2300" i="1" dirty="0" smtClean="0">
                    <a:latin typeface="+mj-lt"/>
                  </a:rPr>
                  <a:t>A</a:t>
                </a:r>
                <a:r>
                  <a:rPr lang="en-US" sz="2300" dirty="0" smtClean="0">
                    <a:latin typeface="+mj-lt"/>
                  </a:rPr>
                  <a:t>, </a:t>
                </a:r>
                <a:r>
                  <a:rPr lang="en-US" sz="2300" i="1" dirty="0" smtClean="0">
                    <a:latin typeface="+mj-lt"/>
                  </a:rPr>
                  <a:t>B</a:t>
                </a:r>
                <a:endParaRPr lang="en-US" sz="23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947" y="2262873"/>
                <a:ext cx="3832240" cy="478529"/>
              </a:xfrm>
              <a:prstGeom prst="rect">
                <a:avLst/>
              </a:prstGeom>
              <a:blipFill>
                <a:blip r:embed="rId3"/>
                <a:stretch>
                  <a:fillRect t="-2532" r="-1115" b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ktangel 16"/>
          <p:cNvSpPr/>
          <p:nvPr/>
        </p:nvSpPr>
        <p:spPr>
          <a:xfrm>
            <a:off x="125894" y="5426587"/>
            <a:ext cx="34555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This implies the condition</a:t>
            </a:r>
            <a:r>
              <a:rPr lang="en-US" sz="2400" dirty="0" smtClean="0">
                <a:latin typeface="+mj-lt"/>
              </a:rPr>
              <a:t>:</a:t>
            </a:r>
            <a:endParaRPr lang="en-US" sz="2400" dirty="0"/>
          </a:p>
        </p:txBody>
      </p:sp>
      <p:pic>
        <p:nvPicPr>
          <p:cNvPr id="20" name="Billed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175" y="4276295"/>
            <a:ext cx="1495425" cy="1381125"/>
          </a:xfrm>
          <a:prstGeom prst="rect">
            <a:avLst/>
          </a:prstGeom>
        </p:spPr>
      </p:pic>
      <p:sp>
        <p:nvSpPr>
          <p:cNvPr id="21" name="Ellipse 20">
            <a:hlinkClick r:id="rId5" action="ppaction://hlinksldjump"/>
          </p:cNvPr>
          <p:cNvSpPr/>
          <p:nvPr/>
        </p:nvSpPr>
        <p:spPr>
          <a:xfrm>
            <a:off x="11353800" y="1225685"/>
            <a:ext cx="192932" cy="194553"/>
          </a:xfrm>
          <a:prstGeom prst="ellipse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/>
              <p:cNvSpPr txBox="1"/>
              <p:nvPr/>
            </p:nvSpPr>
            <p:spPr>
              <a:xfrm>
                <a:off x="7792363" y="1212897"/>
                <a:ext cx="16364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kstfel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363" y="1212897"/>
                <a:ext cx="1636474" cy="338554"/>
              </a:xfrm>
              <a:prstGeom prst="rect">
                <a:avLst/>
              </a:prstGeom>
              <a:blipFill>
                <a:blip r:embed="rId6"/>
                <a:stretch>
                  <a:fillRect l="-2974" r="-2602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504" y="2212250"/>
            <a:ext cx="6972300" cy="561975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162" y="3600774"/>
            <a:ext cx="2533650" cy="409575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624" y="4364222"/>
            <a:ext cx="5705475" cy="523875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3310" y="5374575"/>
            <a:ext cx="40195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8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vibrating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15613" y="965873"/>
            <a:ext cx="119607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</a:t>
            </a:r>
            <a:r>
              <a:rPr lang="en-US" sz="2200" b="1" dirty="0" smtClean="0">
                <a:latin typeface="+mj-lt"/>
              </a:rPr>
              <a:t>wave equation </a:t>
            </a:r>
            <a:r>
              <a:rPr lang="en-US" sz="2200" dirty="0" smtClean="0">
                <a:latin typeface="+mj-lt"/>
              </a:rPr>
              <a:t>- one-dimensional homogeneous: </a:t>
            </a:r>
            <a:endParaRPr lang="da-DK" sz="2200" dirty="0" smtClean="0">
              <a:latin typeface="+mj-lt"/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134174" y="1740309"/>
            <a:ext cx="27331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Boundary conditions:</a:t>
            </a: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08" y="788031"/>
            <a:ext cx="5242686" cy="810805"/>
          </a:xfrm>
          <a:prstGeom prst="rect">
            <a:avLst/>
          </a:prstGeom>
        </p:spPr>
      </p:pic>
      <p:sp>
        <p:nvSpPr>
          <p:cNvPr id="16" name="Rektangel 15"/>
          <p:cNvSpPr/>
          <p:nvPr/>
        </p:nvSpPr>
        <p:spPr>
          <a:xfrm>
            <a:off x="123498" y="2498789"/>
            <a:ext cx="27331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Initial </a:t>
            </a:r>
            <a:r>
              <a:rPr lang="en-US" sz="2200" dirty="0">
                <a:latin typeface="+mj-lt"/>
              </a:rPr>
              <a:t>conditions:</a:t>
            </a:r>
            <a:endParaRPr lang="en-US" sz="2200" dirty="0" smtClean="0">
              <a:latin typeface="+mj-lt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303" y="1636227"/>
            <a:ext cx="5439484" cy="669112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773" y="2541203"/>
            <a:ext cx="4967169" cy="692727"/>
          </a:xfrm>
          <a:prstGeom prst="rect">
            <a:avLst/>
          </a:prstGeom>
        </p:spPr>
      </p:pic>
      <p:sp>
        <p:nvSpPr>
          <p:cNvPr id="13" name="Rektangel 12"/>
          <p:cNvSpPr/>
          <p:nvPr/>
        </p:nvSpPr>
        <p:spPr>
          <a:xfrm>
            <a:off x="124446" y="3560073"/>
            <a:ext cx="27905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The </a:t>
            </a:r>
            <a:r>
              <a:rPr lang="da-DK" sz="2200" dirty="0" err="1" smtClean="0">
                <a:latin typeface="+mj-lt"/>
              </a:rPr>
              <a:t>unique</a:t>
            </a:r>
            <a:r>
              <a:rPr lang="da-DK" sz="2200" dirty="0" smtClean="0">
                <a:latin typeface="+mj-lt"/>
              </a:rPr>
              <a:t> solution:</a:t>
            </a:r>
            <a:endParaRPr lang="da-DK" sz="2200" dirty="0">
              <a:latin typeface="+mj-lt"/>
            </a:endParaRPr>
          </a:p>
        </p:txBody>
      </p:sp>
      <p:pic>
        <p:nvPicPr>
          <p:cNvPr id="14" name="Billed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203" y="3314406"/>
            <a:ext cx="6675372" cy="1275248"/>
          </a:xfrm>
          <a:prstGeom prst="rect">
            <a:avLst/>
          </a:prstGeom>
        </p:spPr>
      </p:pic>
      <p:sp>
        <p:nvSpPr>
          <p:cNvPr id="15" name="Rektangel 14"/>
          <p:cNvSpPr/>
          <p:nvPr/>
        </p:nvSpPr>
        <p:spPr>
          <a:xfrm>
            <a:off x="133697" y="5563829"/>
            <a:ext cx="30193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a</a:t>
            </a:r>
            <a:r>
              <a:rPr lang="en-US" sz="2200" dirty="0" smtClean="0">
                <a:latin typeface="+mj-lt"/>
              </a:rPr>
              <a:t>nd Fourier coefficients:</a:t>
            </a:r>
            <a:endParaRPr lang="da-DK" sz="2200" dirty="0">
              <a:latin typeface="+mj-lt"/>
            </a:endParaRPr>
          </a:p>
        </p:txBody>
      </p:sp>
      <p:pic>
        <p:nvPicPr>
          <p:cNvPr id="17" name="Billed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7867" y="5410588"/>
            <a:ext cx="3270417" cy="744252"/>
          </a:xfrm>
          <a:prstGeom prst="rect">
            <a:avLst/>
          </a:prstGeom>
        </p:spPr>
      </p:pic>
      <p:pic>
        <p:nvPicPr>
          <p:cNvPr id="22" name="Billed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6161" y="5408095"/>
            <a:ext cx="3563824" cy="701315"/>
          </a:xfrm>
          <a:prstGeom prst="rect">
            <a:avLst/>
          </a:prstGeom>
        </p:spPr>
      </p:pic>
      <p:grpSp>
        <p:nvGrpSpPr>
          <p:cNvPr id="24" name="Gruppe 23"/>
          <p:cNvGrpSpPr/>
          <p:nvPr/>
        </p:nvGrpSpPr>
        <p:grpSpPr>
          <a:xfrm>
            <a:off x="142950" y="4627045"/>
            <a:ext cx="3376346" cy="781050"/>
            <a:chOff x="6770450" y="2946024"/>
            <a:chExt cx="3376346" cy="781050"/>
          </a:xfrm>
        </p:grpSpPr>
        <p:sp>
          <p:nvSpPr>
            <p:cNvPr id="25" name="Rektangel 24"/>
            <p:cNvSpPr/>
            <p:nvPr/>
          </p:nvSpPr>
          <p:spPr>
            <a:xfrm>
              <a:off x="6770450" y="3112639"/>
              <a:ext cx="2043688" cy="4462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where: </a:t>
              </a:r>
            </a:p>
          </p:txBody>
        </p:sp>
        <p:pic>
          <p:nvPicPr>
            <p:cNvPr id="26" name="Billede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79846" y="2946024"/>
              <a:ext cx="2266950" cy="781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49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202768" y="882412"/>
            <a:ext cx="91988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Solutions </a:t>
            </a:r>
            <a:r>
              <a:rPr lang="en-US" sz="2400" b="1" i="1" dirty="0" smtClean="0">
                <a:latin typeface="+mj-lt"/>
              </a:rPr>
              <a:t>F</a:t>
            </a:r>
            <a:r>
              <a:rPr lang="en-US" sz="2400" b="1" dirty="0" smtClean="0">
                <a:latin typeface="+mj-lt"/>
              </a:rPr>
              <a:t>:</a:t>
            </a:r>
            <a:endParaRPr lang="da-DK" sz="2400" b="1" dirty="0" smtClean="0">
              <a:latin typeface="+mj-lt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19212" y="3396491"/>
            <a:ext cx="43504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which fulfil </a:t>
            </a:r>
            <a:r>
              <a:rPr lang="en-US" sz="2200" dirty="0">
                <a:latin typeface="+mj-lt"/>
              </a:rPr>
              <a:t>the boundary </a:t>
            </a:r>
            <a:r>
              <a:rPr lang="en-US" sz="2200" dirty="0" smtClean="0">
                <a:latin typeface="+mj-lt"/>
              </a:rPr>
              <a:t>conditions:</a:t>
            </a:r>
          </a:p>
        </p:txBody>
      </p:sp>
      <p:sp>
        <p:nvSpPr>
          <p:cNvPr id="7" name="Rektangel 6"/>
          <p:cNvSpPr/>
          <p:nvPr/>
        </p:nvSpPr>
        <p:spPr>
          <a:xfrm>
            <a:off x="200492" y="143945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2200" dirty="0" err="1" smtClean="0">
                <a:latin typeface="+mj-lt"/>
              </a:rPr>
              <a:t>Choose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i="1" dirty="0" smtClean="0">
                <a:latin typeface="+mj-lt"/>
              </a:rPr>
              <a:t>B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dirty="0">
                <a:latin typeface="+mj-lt"/>
              </a:rPr>
              <a:t>= </a:t>
            </a:r>
            <a:r>
              <a:rPr lang="da-DK" sz="2200" dirty="0" smtClean="0">
                <a:latin typeface="+mj-lt"/>
              </a:rPr>
              <a:t>1</a:t>
            </a:r>
          </a:p>
          <a:p>
            <a:endParaRPr lang="da-DK" sz="800" dirty="0" smtClean="0">
              <a:latin typeface="+mj-lt"/>
            </a:endParaRPr>
          </a:p>
          <a:p>
            <a:r>
              <a:rPr lang="da-DK" sz="2200" dirty="0" err="1" smtClean="0">
                <a:latin typeface="+mj-lt"/>
              </a:rPr>
              <a:t>Then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dirty="0" err="1" smtClean="0">
                <a:latin typeface="+mj-lt"/>
              </a:rPr>
              <a:t>we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dirty="0" err="1" smtClean="0">
                <a:latin typeface="+mj-lt"/>
              </a:rPr>
              <a:t>get</a:t>
            </a:r>
            <a:r>
              <a:rPr lang="da-DK" sz="2200" dirty="0" smtClean="0">
                <a:latin typeface="+mj-lt"/>
              </a:rPr>
              <a:t> the set of solutions:</a:t>
            </a:r>
            <a:endParaRPr lang="da-DK" sz="2200" dirty="0">
              <a:latin typeface="+mj-lt"/>
            </a:endParaRP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040" y="2364773"/>
            <a:ext cx="5550477" cy="710045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650" y="4231810"/>
            <a:ext cx="5455227" cy="9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94257"/>
            <a:ext cx="4876800" cy="5143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02881" y="1032117"/>
            <a:ext cx="91988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Solutions </a:t>
            </a:r>
            <a:r>
              <a:rPr lang="en-US" sz="2400" b="1" i="1" dirty="0" smtClean="0">
                <a:latin typeface="+mj-lt"/>
              </a:rPr>
              <a:t>G</a:t>
            </a:r>
            <a:r>
              <a:rPr lang="en-US" sz="2400" b="1" dirty="0" smtClean="0">
                <a:latin typeface="+mj-lt"/>
              </a:rPr>
              <a:t>:</a:t>
            </a:r>
            <a:endParaRPr lang="da-DK" sz="2400" b="1" dirty="0">
              <a:latin typeface="+mj-lt"/>
            </a:endParaRPr>
          </a:p>
          <a:p>
            <a:endParaRPr lang="da-DK" sz="2200" dirty="0">
              <a:latin typeface="+mj-lt"/>
            </a:endParaRPr>
          </a:p>
          <a:p>
            <a:r>
              <a:rPr lang="da-DK" sz="2200" dirty="0" smtClean="0">
                <a:latin typeface="+mj-lt"/>
              </a:rPr>
              <a:t>The ODE for </a:t>
            </a:r>
            <a:r>
              <a:rPr lang="da-DK" sz="2200" i="1" dirty="0" smtClean="0">
                <a:latin typeface="+mj-lt"/>
              </a:rPr>
              <a:t>G</a:t>
            </a:r>
            <a:r>
              <a:rPr lang="da-DK" sz="2200" dirty="0" smtClean="0">
                <a:latin typeface="+mj-lt"/>
              </a:rPr>
              <a:t>(</a:t>
            </a:r>
            <a:r>
              <a:rPr lang="da-DK" sz="2200" i="1" dirty="0" smtClean="0">
                <a:latin typeface="+mj-lt"/>
              </a:rPr>
              <a:t>y</a:t>
            </a:r>
            <a:r>
              <a:rPr lang="da-DK" sz="2200" dirty="0" smtClean="0">
                <a:latin typeface="+mj-lt"/>
              </a:rPr>
              <a:t>):</a:t>
            </a:r>
          </a:p>
        </p:txBody>
      </p:sp>
      <p:sp>
        <p:nvSpPr>
          <p:cNvPr id="19" name="Rektangel 18"/>
          <p:cNvSpPr/>
          <p:nvPr/>
        </p:nvSpPr>
        <p:spPr>
          <a:xfrm>
            <a:off x="119354" y="3279556"/>
            <a:ext cx="210270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+mj-lt"/>
              </a:rPr>
              <a:t>The solutions: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ktangel 20"/>
              <p:cNvSpPr/>
              <p:nvPr/>
            </p:nvSpPr>
            <p:spPr>
              <a:xfrm>
                <a:off x="8510442" y="3257242"/>
                <a:ext cx="3181524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3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a-DK" sz="23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3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a-DK" sz="23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da-DK" sz="2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3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a-DK" sz="23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a-DK" sz="23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sz="2300" dirty="0" smtClean="0"/>
                  <a:t> </a:t>
                </a:r>
                <a:r>
                  <a:rPr lang="da-DK" sz="2300" dirty="0" err="1" smtClean="0">
                    <a:latin typeface="+mj-lt"/>
                  </a:rPr>
                  <a:t>arbitary</a:t>
                </a:r>
                <a:r>
                  <a:rPr lang="da-DK" sz="2300" dirty="0" smtClean="0">
                    <a:latin typeface="+mj-lt"/>
                  </a:rPr>
                  <a:t> </a:t>
                </a:r>
                <a:r>
                  <a:rPr lang="da-DK" sz="2300" dirty="0" err="1" smtClean="0">
                    <a:latin typeface="+mj-lt"/>
                  </a:rPr>
                  <a:t>constants</a:t>
                </a:r>
                <a:endParaRPr lang="da-DK" sz="2300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Rektange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442" y="3257242"/>
                <a:ext cx="3181524" cy="446276"/>
              </a:xfrm>
              <a:prstGeom prst="rect">
                <a:avLst/>
              </a:prstGeom>
              <a:blipFill>
                <a:blip r:embed="rId3"/>
                <a:stretch>
                  <a:fillRect l="-192" t="-10811" r="-172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kstfelt 19"/>
              <p:cNvSpPr txBox="1"/>
              <p:nvPr/>
            </p:nvSpPr>
            <p:spPr>
              <a:xfrm>
                <a:off x="8679169" y="2382950"/>
                <a:ext cx="163647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kstfel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69" y="2382950"/>
                <a:ext cx="1636474" cy="338554"/>
              </a:xfrm>
              <a:prstGeom prst="rect">
                <a:avLst/>
              </a:prstGeom>
              <a:blipFill>
                <a:blip r:embed="rId4"/>
                <a:stretch>
                  <a:fillRect l="-3358" r="-2985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551" y="2217143"/>
            <a:ext cx="5934075" cy="581025"/>
          </a:xfrm>
          <a:prstGeom prst="rect">
            <a:avLst/>
          </a:prstGeom>
        </p:spPr>
      </p:pic>
      <p:sp>
        <p:nvSpPr>
          <p:cNvPr id="23" name="Rektangel 22"/>
          <p:cNvSpPr/>
          <p:nvPr/>
        </p:nvSpPr>
        <p:spPr>
          <a:xfrm>
            <a:off x="119354" y="4277008"/>
            <a:ext cx="282514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Boundary condition:</a:t>
            </a:r>
          </a:p>
        </p:txBody>
      </p:sp>
      <p:grpSp>
        <p:nvGrpSpPr>
          <p:cNvPr id="26" name="Gruppe 25"/>
          <p:cNvGrpSpPr/>
          <p:nvPr/>
        </p:nvGrpSpPr>
        <p:grpSpPr>
          <a:xfrm>
            <a:off x="983858" y="4816187"/>
            <a:ext cx="9628264" cy="619125"/>
            <a:chOff x="983858" y="4816187"/>
            <a:chExt cx="9628264" cy="619125"/>
          </a:xfrm>
        </p:grpSpPr>
        <p:pic>
          <p:nvPicPr>
            <p:cNvPr id="24" name="Billede 2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44497" y="4816187"/>
              <a:ext cx="7667625" cy="619125"/>
            </a:xfrm>
            <a:prstGeom prst="rect">
              <a:avLst/>
            </a:prstGeom>
          </p:spPr>
        </p:pic>
        <p:pic>
          <p:nvPicPr>
            <p:cNvPr id="25" name="Billede 2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3858" y="4912671"/>
              <a:ext cx="1875473" cy="471488"/>
            </a:xfrm>
            <a:prstGeom prst="rect">
              <a:avLst/>
            </a:prstGeom>
          </p:spPr>
        </p:pic>
      </p:grpSp>
      <p:sp>
        <p:nvSpPr>
          <p:cNvPr id="16" name="Ellipse 15">
            <a:hlinkClick r:id="rId8" action="ppaction://hlinksldjump"/>
          </p:cNvPr>
          <p:cNvSpPr/>
          <p:nvPr/>
        </p:nvSpPr>
        <p:spPr>
          <a:xfrm>
            <a:off x="11689134" y="6259073"/>
            <a:ext cx="192932" cy="194553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4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</a:t>
            </a: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02881" y="1032117"/>
            <a:ext cx="495679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+mj-lt"/>
              </a:rPr>
              <a:t>Solutions </a:t>
            </a:r>
            <a:r>
              <a:rPr lang="en-US" sz="2400" b="1" i="1" dirty="0" smtClean="0">
                <a:latin typeface="+mj-lt"/>
              </a:rPr>
              <a:t>G</a:t>
            </a:r>
            <a:r>
              <a:rPr lang="en-US" sz="2400" b="1" dirty="0" smtClean="0">
                <a:latin typeface="+mj-lt"/>
              </a:rPr>
              <a:t>:</a:t>
            </a:r>
            <a:endParaRPr lang="da-DK" sz="2400" b="1" dirty="0">
              <a:latin typeface="+mj-lt"/>
            </a:endParaRPr>
          </a:p>
          <a:p>
            <a:endParaRPr lang="da-DK" sz="2200" dirty="0">
              <a:latin typeface="+mj-lt"/>
            </a:endParaRPr>
          </a:p>
          <a:p>
            <a:r>
              <a:rPr lang="da-DK" sz="2300" dirty="0" smtClean="0">
                <a:latin typeface="+mj-lt"/>
              </a:rPr>
              <a:t>Definition, </a:t>
            </a:r>
            <a:r>
              <a:rPr lang="da-DK" sz="2300" dirty="0" err="1" smtClean="0">
                <a:latin typeface="+mj-lt"/>
              </a:rPr>
              <a:t>hyperbolic</a:t>
            </a:r>
            <a:r>
              <a:rPr lang="da-DK" sz="2300" dirty="0" smtClean="0">
                <a:latin typeface="+mj-lt"/>
              </a:rPr>
              <a:t> </a:t>
            </a:r>
            <a:r>
              <a:rPr lang="da-DK" sz="2300" dirty="0">
                <a:latin typeface="+mj-lt"/>
              </a:rPr>
              <a:t>sine </a:t>
            </a:r>
            <a:r>
              <a:rPr lang="da-DK" sz="2300" dirty="0" err="1" smtClean="0">
                <a:latin typeface="+mj-lt"/>
              </a:rPr>
              <a:t>function</a:t>
            </a:r>
            <a:r>
              <a:rPr lang="da-DK" sz="2300" dirty="0" smtClean="0">
                <a:latin typeface="+mj-lt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ktangel 20"/>
              <p:cNvSpPr/>
              <p:nvPr/>
            </p:nvSpPr>
            <p:spPr>
              <a:xfrm>
                <a:off x="9296370" y="4114248"/>
                <a:ext cx="2743200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a-DK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a-DK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a-DK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a-DK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sz="2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da-DK" sz="23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arbitary</a:t>
                </a:r>
                <a:r>
                  <a:rPr lang="da-DK" sz="2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lang="da-DK" sz="23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constants</a:t>
                </a:r>
                <a:endParaRPr lang="da-DK" sz="2300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Rektange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370" y="4114248"/>
                <a:ext cx="2743200" cy="453137"/>
              </a:xfrm>
              <a:prstGeom prst="rect">
                <a:avLst/>
              </a:prstGeom>
              <a:blipFill>
                <a:blip r:embed="rId2"/>
                <a:stretch>
                  <a:fillRect l="-667" t="-10811" r="-2222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418" y="1665751"/>
            <a:ext cx="2597727" cy="666750"/>
          </a:xfrm>
          <a:prstGeom prst="rect">
            <a:avLst/>
          </a:prstGeom>
        </p:spPr>
      </p:pic>
      <p:sp>
        <p:nvSpPr>
          <p:cNvPr id="27" name="Rektangel 26"/>
          <p:cNvSpPr/>
          <p:nvPr/>
        </p:nvSpPr>
        <p:spPr>
          <a:xfrm>
            <a:off x="119354" y="2610600"/>
            <a:ext cx="391924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+mj-lt"/>
              </a:rPr>
              <a:t>We rewrite the solutions:</a:t>
            </a:r>
          </a:p>
        </p:txBody>
      </p:sp>
      <p:grpSp>
        <p:nvGrpSpPr>
          <p:cNvPr id="16" name="Gruppe 15"/>
          <p:cNvGrpSpPr/>
          <p:nvPr/>
        </p:nvGrpSpPr>
        <p:grpSpPr>
          <a:xfrm>
            <a:off x="42360" y="3226659"/>
            <a:ext cx="9608115" cy="887589"/>
            <a:chOff x="374085" y="3174639"/>
            <a:chExt cx="9608115" cy="887589"/>
          </a:xfrm>
        </p:grpSpPr>
        <p:pic>
          <p:nvPicPr>
            <p:cNvPr id="7" name="Billed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4085" y="3235678"/>
              <a:ext cx="5424078" cy="826550"/>
            </a:xfrm>
            <a:prstGeom prst="rect">
              <a:avLst/>
            </a:prstGeom>
          </p:spPr>
        </p:pic>
        <p:grpSp>
          <p:nvGrpSpPr>
            <p:cNvPr id="15" name="Gruppe 14"/>
            <p:cNvGrpSpPr/>
            <p:nvPr/>
          </p:nvGrpSpPr>
          <p:grpSpPr>
            <a:xfrm>
              <a:off x="5733670" y="3174639"/>
              <a:ext cx="4248530" cy="724215"/>
              <a:chOff x="6044310" y="3166157"/>
              <a:chExt cx="4248530" cy="724215"/>
            </a:xfrm>
          </p:grpSpPr>
          <p:pic>
            <p:nvPicPr>
              <p:cNvPr id="8" name="Billed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65522" y="3166157"/>
                <a:ext cx="3827318" cy="72421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kstfelt 27"/>
                  <p:cNvSpPr txBox="1"/>
                  <p:nvPr/>
                </p:nvSpPr>
                <p:spPr>
                  <a:xfrm>
                    <a:off x="6044310" y="3322324"/>
                    <a:ext cx="314189" cy="33575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kstfelt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4310" y="3322324"/>
                    <a:ext cx="314189" cy="33575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692" r="-5769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9" name="Rektangel 28"/>
          <p:cNvSpPr/>
          <p:nvPr/>
        </p:nvSpPr>
        <p:spPr>
          <a:xfrm>
            <a:off x="119354" y="4784780"/>
            <a:ext cx="43504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which fulfil </a:t>
            </a:r>
            <a:r>
              <a:rPr lang="en-US" sz="2200" dirty="0">
                <a:latin typeface="+mj-lt"/>
              </a:rPr>
              <a:t>the boundary </a:t>
            </a:r>
            <a:r>
              <a:rPr lang="en-US" sz="2200" dirty="0" smtClean="0">
                <a:latin typeface="+mj-lt"/>
              </a:rPr>
              <a:t>condition:</a:t>
            </a:r>
          </a:p>
        </p:txBody>
      </p:sp>
      <p:pic>
        <p:nvPicPr>
          <p:cNvPr id="12" name="Billed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8369" y="5452821"/>
            <a:ext cx="4797136" cy="536864"/>
          </a:xfrm>
          <a:prstGeom prst="rect">
            <a:avLst/>
          </a:prstGeom>
        </p:spPr>
      </p:pic>
      <p:sp>
        <p:nvSpPr>
          <p:cNvPr id="17" name="Tekstfelt 16"/>
          <p:cNvSpPr txBox="1"/>
          <p:nvPr/>
        </p:nvSpPr>
        <p:spPr>
          <a:xfrm>
            <a:off x="10075070" y="3327566"/>
            <a:ext cx="204368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300" i="1" dirty="0" smtClean="0">
                <a:latin typeface="+mj-lt"/>
              </a:rPr>
              <a:t>, n </a:t>
            </a:r>
            <a:r>
              <a:rPr lang="da-DK" sz="2300" dirty="0" smtClean="0">
                <a:latin typeface="+mj-lt"/>
              </a:rPr>
              <a:t>=  1, 2, 3, ...</a:t>
            </a:r>
            <a:endParaRPr lang="en-US" sz="23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39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52526" y="882412"/>
            <a:ext cx="91988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Fundamental solutions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:</a:t>
            </a:r>
            <a:endParaRPr lang="da-DK" sz="22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64952" y="3345637"/>
            <a:ext cx="48290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a</a:t>
            </a:r>
            <a:r>
              <a:rPr lang="en-US" sz="2200" dirty="0" smtClean="0">
                <a:latin typeface="+mj-lt"/>
              </a:rPr>
              <a:t>nd they fulfil </a:t>
            </a:r>
            <a:r>
              <a:rPr lang="en-US" sz="2200" dirty="0">
                <a:latin typeface="+mj-lt"/>
              </a:rPr>
              <a:t>the boundary </a:t>
            </a:r>
            <a:r>
              <a:rPr lang="en-US" sz="2200" dirty="0" smtClean="0">
                <a:latin typeface="+mj-lt"/>
              </a:rPr>
              <a:t>conditions:</a:t>
            </a:r>
          </a:p>
        </p:txBody>
      </p:sp>
      <p:sp>
        <p:nvSpPr>
          <p:cNvPr id="7" name="Rektangel 6"/>
          <p:cNvSpPr/>
          <p:nvPr/>
        </p:nvSpPr>
        <p:spPr>
          <a:xfrm>
            <a:off x="140190" y="1690463"/>
            <a:ext cx="93426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The solutions of the </a:t>
            </a:r>
            <a:r>
              <a:rPr lang="da-DK" sz="2200" dirty="0" err="1" smtClean="0">
                <a:latin typeface="+mj-lt"/>
              </a:rPr>
              <a:t>two</a:t>
            </a:r>
            <a:r>
              <a:rPr lang="da-DK" sz="2200" dirty="0" smtClean="0">
                <a:latin typeface="+mj-lt"/>
              </a:rPr>
              <a:t> dimensional </a:t>
            </a:r>
            <a:r>
              <a:rPr lang="da-DK" sz="2200" dirty="0" err="1" smtClean="0">
                <a:latin typeface="+mj-lt"/>
              </a:rPr>
              <a:t>steady</a:t>
            </a:r>
            <a:r>
              <a:rPr lang="da-DK" sz="2200" dirty="0" smtClean="0">
                <a:latin typeface="+mj-lt"/>
              </a:rPr>
              <a:t> heat </a:t>
            </a:r>
            <a:r>
              <a:rPr lang="da-DK" sz="2200" dirty="0" err="1" smtClean="0">
                <a:latin typeface="+mj-lt"/>
              </a:rPr>
              <a:t>equation</a:t>
            </a:r>
            <a:r>
              <a:rPr lang="da-DK" sz="2200" dirty="0" smtClean="0">
                <a:latin typeface="+mj-lt"/>
              </a:rPr>
              <a:t> for </a:t>
            </a:r>
            <a:r>
              <a:rPr lang="da-DK" sz="2200" i="1" dirty="0">
                <a:latin typeface="+mj-lt"/>
              </a:rPr>
              <a:t>n</a:t>
            </a:r>
            <a:r>
              <a:rPr lang="da-DK" sz="2200" dirty="0">
                <a:latin typeface="+mj-lt"/>
              </a:rPr>
              <a:t> </a:t>
            </a:r>
            <a:r>
              <a:rPr lang="da-DK" sz="2200">
                <a:latin typeface="+mj-lt"/>
              </a:rPr>
              <a:t>= </a:t>
            </a:r>
            <a:r>
              <a:rPr lang="da-DK" sz="2200" smtClean="0">
                <a:latin typeface="+mj-lt"/>
              </a:rPr>
              <a:t>1</a:t>
            </a:r>
            <a:r>
              <a:rPr lang="da-DK" sz="2200" dirty="0">
                <a:latin typeface="+mj-lt"/>
              </a:rPr>
              <a:t>, 2, 3, . . </a:t>
            </a:r>
            <a:r>
              <a:rPr lang="da-DK" sz="2200" dirty="0" smtClean="0">
                <a:latin typeface="+mj-lt"/>
              </a:rPr>
              <a:t>.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12" y="2410202"/>
            <a:ext cx="6537614" cy="6754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ktangel 15"/>
              <p:cNvSpPr/>
              <p:nvPr/>
            </p:nvSpPr>
            <p:spPr>
              <a:xfrm>
                <a:off x="9203208" y="2438292"/>
                <a:ext cx="2743200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a-DK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a-DK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a-DK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a-DK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sz="2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da-DK" sz="23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arbitary</a:t>
                </a:r>
                <a:r>
                  <a:rPr lang="da-DK" sz="2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lang="da-DK" sz="23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constants</a:t>
                </a:r>
                <a:endParaRPr lang="da-DK" sz="23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Rektange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208" y="2438292"/>
                <a:ext cx="2743200" cy="453137"/>
              </a:xfrm>
              <a:prstGeom prst="rect">
                <a:avLst/>
              </a:prstGeom>
              <a:blipFill>
                <a:blip r:embed="rId3"/>
                <a:stretch>
                  <a:fillRect l="-667" t="-10811" r="-2222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534" y="3537764"/>
            <a:ext cx="1809750" cy="1352550"/>
          </a:xfrm>
          <a:prstGeom prst="rect">
            <a:avLst/>
          </a:prstGeom>
        </p:spPr>
      </p:pic>
      <p:sp>
        <p:nvSpPr>
          <p:cNvPr id="19" name="Rektangel 18"/>
          <p:cNvSpPr/>
          <p:nvPr/>
        </p:nvSpPr>
        <p:spPr>
          <a:xfrm>
            <a:off x="119870" y="5433647"/>
            <a:ext cx="104973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00CC00"/>
                </a:solidFill>
                <a:latin typeface="+mj-lt"/>
              </a:rPr>
              <a:t>The last upper </a:t>
            </a:r>
            <a:r>
              <a:rPr lang="en-US" sz="2200" dirty="0">
                <a:solidFill>
                  <a:srgbClr val="00CC00"/>
                </a:solidFill>
                <a:latin typeface="+mj-lt"/>
              </a:rPr>
              <a:t>boundary </a:t>
            </a:r>
            <a:r>
              <a:rPr lang="en-US" sz="2200" dirty="0" smtClean="0">
                <a:solidFill>
                  <a:srgbClr val="00CC00"/>
                </a:solidFill>
                <a:latin typeface="+mj-lt"/>
              </a:rPr>
              <a:t>conditions:              </a:t>
            </a:r>
            <a:r>
              <a:rPr lang="en-US" sz="2600" i="1" dirty="0" smtClean="0">
                <a:solidFill>
                  <a:srgbClr val="00CC00"/>
                </a:solidFill>
                <a:latin typeface="+mj-lt"/>
              </a:rPr>
              <a:t>u</a:t>
            </a:r>
            <a:r>
              <a:rPr lang="en-US" sz="2600" dirty="0" smtClean="0">
                <a:solidFill>
                  <a:srgbClr val="00CC00"/>
                </a:solidFill>
                <a:latin typeface="+mj-lt"/>
              </a:rPr>
              <a:t>(</a:t>
            </a:r>
            <a:r>
              <a:rPr lang="en-US" sz="2600" i="1" dirty="0" err="1" smtClean="0">
                <a:solidFill>
                  <a:srgbClr val="00CC00"/>
                </a:solidFill>
                <a:latin typeface="+mj-lt"/>
              </a:rPr>
              <a:t>x,b</a:t>
            </a:r>
            <a:r>
              <a:rPr lang="en-US" sz="2600" dirty="0" smtClean="0">
                <a:solidFill>
                  <a:srgbClr val="00CC00"/>
                </a:solidFill>
                <a:latin typeface="+mj-lt"/>
              </a:rPr>
              <a:t>) = </a:t>
            </a:r>
            <a:r>
              <a:rPr lang="en-US" sz="2600" i="1" dirty="0" smtClean="0">
                <a:solidFill>
                  <a:srgbClr val="00CC00"/>
                </a:solidFill>
                <a:latin typeface="+mj-lt"/>
              </a:rPr>
              <a:t>f</a:t>
            </a:r>
            <a:r>
              <a:rPr lang="en-US" sz="2600" dirty="0" smtClean="0">
                <a:solidFill>
                  <a:srgbClr val="00CC00"/>
                </a:solidFill>
                <a:latin typeface="+mj-lt"/>
              </a:rPr>
              <a:t>(</a:t>
            </a:r>
            <a:r>
              <a:rPr lang="en-US" sz="2600" i="1" dirty="0" smtClean="0">
                <a:solidFill>
                  <a:srgbClr val="00CC00"/>
                </a:solidFill>
                <a:latin typeface="+mj-lt"/>
              </a:rPr>
              <a:t>x</a:t>
            </a:r>
            <a:r>
              <a:rPr lang="en-US" sz="2600" dirty="0" smtClean="0">
                <a:solidFill>
                  <a:srgbClr val="00CC00"/>
                </a:solidFill>
                <a:latin typeface="+mj-lt"/>
              </a:rPr>
              <a:t>)                </a:t>
            </a:r>
            <a:r>
              <a:rPr lang="en-US" sz="2200" dirty="0" smtClean="0">
                <a:solidFill>
                  <a:srgbClr val="00CC00"/>
                </a:solidFill>
                <a:latin typeface="+mj-lt"/>
              </a:rPr>
              <a:t>is </a:t>
            </a:r>
            <a:r>
              <a:rPr lang="en-US" sz="2200" dirty="0">
                <a:solidFill>
                  <a:srgbClr val="00CC00"/>
                </a:solidFill>
                <a:latin typeface="+mj-lt"/>
              </a:rPr>
              <a:t>not yet used</a:t>
            </a:r>
          </a:p>
          <a:p>
            <a:endParaRPr lang="en-US" sz="2200" dirty="0" smtClean="0">
              <a:solidFill>
                <a:srgbClr val="00CC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27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Steady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heat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02881" y="1147998"/>
            <a:ext cx="91988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steady heat </a:t>
            </a:r>
            <a:r>
              <a:rPr lang="en-US" sz="2200" dirty="0">
                <a:latin typeface="+mj-lt"/>
              </a:rPr>
              <a:t>equation is a homogeneous </a:t>
            </a:r>
            <a:r>
              <a:rPr lang="en-US" sz="2200" dirty="0" smtClean="0">
                <a:latin typeface="+mj-lt"/>
              </a:rPr>
              <a:t>PDE:</a:t>
            </a:r>
            <a:endParaRPr lang="da-DK" sz="2200" dirty="0">
              <a:latin typeface="+mj-lt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02881" y="2165780"/>
            <a:ext cx="107784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According to the </a:t>
            </a:r>
            <a:r>
              <a:rPr lang="en-US" sz="2200" dirty="0" smtClean="0">
                <a:solidFill>
                  <a:srgbClr val="3333FF"/>
                </a:solidFill>
                <a:latin typeface="+mj-lt"/>
              </a:rPr>
              <a:t>principle </a:t>
            </a:r>
            <a:r>
              <a:rPr lang="en-US" sz="2200" dirty="0">
                <a:solidFill>
                  <a:srgbClr val="3333FF"/>
                </a:solidFill>
                <a:latin typeface="+mj-lt"/>
              </a:rPr>
              <a:t>of superposition </a:t>
            </a:r>
            <a:r>
              <a:rPr lang="en-US" sz="2200" dirty="0" smtClean="0">
                <a:latin typeface="+mj-lt"/>
              </a:rPr>
              <a:t>linear </a:t>
            </a:r>
            <a:r>
              <a:rPr lang="en-US" sz="2200" dirty="0">
                <a:latin typeface="+mj-lt"/>
              </a:rPr>
              <a:t>combination of solutions is also a </a:t>
            </a:r>
            <a:r>
              <a:rPr lang="en-US" sz="2200" dirty="0" smtClean="0">
                <a:latin typeface="+mj-lt"/>
              </a:rPr>
              <a:t>solution</a:t>
            </a:r>
            <a:endParaRPr lang="en-US" sz="2200" dirty="0">
              <a:latin typeface="+mj-lt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102881" y="3043565"/>
            <a:ext cx="25793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general solution:</a:t>
            </a:r>
            <a:endParaRPr lang="da-DK" sz="2200" dirty="0">
              <a:latin typeface="+mj-lt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43969" y="5348768"/>
            <a:ext cx="33972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fulfils </a:t>
            </a:r>
            <a:r>
              <a:rPr lang="en-US" sz="2200" dirty="0">
                <a:latin typeface="+mj-lt"/>
              </a:rPr>
              <a:t>boundary </a:t>
            </a:r>
            <a:r>
              <a:rPr lang="en-US" sz="2200" dirty="0" smtClean="0">
                <a:latin typeface="+mj-lt"/>
              </a:rPr>
              <a:t>conditions:</a:t>
            </a:r>
            <a:endParaRPr lang="da-DK" sz="2200" dirty="0">
              <a:latin typeface="+mj-lt"/>
            </a:endParaRP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652" y="1142878"/>
            <a:ext cx="3524250" cy="476250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322" y="3720125"/>
            <a:ext cx="6858000" cy="883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ktangel 20"/>
              <p:cNvSpPr/>
              <p:nvPr/>
            </p:nvSpPr>
            <p:spPr>
              <a:xfrm>
                <a:off x="9301722" y="3796803"/>
                <a:ext cx="2743200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a-DK" sz="24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a-DK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da-DK" sz="24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a-DK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sz="2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da-DK" sz="23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arbitary</a:t>
                </a:r>
                <a:r>
                  <a:rPr lang="da-DK" sz="23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lang="da-DK" sz="2300" dirty="0" err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constants</a:t>
                </a:r>
                <a:endParaRPr lang="da-DK" sz="2300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Rektange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722" y="3796803"/>
                <a:ext cx="2743200" cy="453137"/>
              </a:xfrm>
              <a:prstGeom prst="rect">
                <a:avLst/>
              </a:prstGeom>
              <a:blipFill>
                <a:blip r:embed="rId4"/>
                <a:stretch>
                  <a:fillRect l="-667" t="-10811" r="-2222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Billed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5278461"/>
            <a:ext cx="4572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02881" y="812718"/>
            <a:ext cx="115201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Using the </a:t>
            </a:r>
            <a:r>
              <a:rPr lang="en-US" sz="2200" dirty="0" smtClean="0">
                <a:solidFill>
                  <a:srgbClr val="00CC00"/>
                </a:solidFill>
                <a:latin typeface="+mj-lt"/>
              </a:rPr>
              <a:t>upper boundary condition</a:t>
            </a:r>
            <a:r>
              <a:rPr lang="en-US" sz="2200" dirty="0" smtClean="0">
                <a:latin typeface="+mj-lt"/>
              </a:rPr>
              <a:t> the </a:t>
            </a:r>
            <a:r>
              <a:rPr lang="en-US" sz="2200" dirty="0">
                <a:latin typeface="+mj-lt"/>
              </a:rPr>
              <a:t>inﬁnitely many solutions are transformed into one, </a:t>
            </a:r>
            <a:r>
              <a:rPr lang="en-US" sz="2200" dirty="0">
                <a:solidFill>
                  <a:srgbClr val="3333FF"/>
                </a:solidFill>
                <a:latin typeface="+mj-lt"/>
              </a:rPr>
              <a:t>unique </a:t>
            </a:r>
            <a:r>
              <a:rPr lang="en-US" sz="2200" dirty="0" smtClean="0">
                <a:solidFill>
                  <a:srgbClr val="3333FF"/>
                </a:solidFill>
                <a:latin typeface="+mj-lt"/>
              </a:rPr>
              <a:t>solution</a:t>
            </a:r>
            <a:endParaRPr lang="da-DK" sz="2200" dirty="0">
              <a:solidFill>
                <a:srgbClr val="3333FF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/>
              <p:cNvSpPr/>
              <p:nvPr/>
            </p:nvSpPr>
            <p:spPr>
              <a:xfrm>
                <a:off x="89182" y="5431983"/>
                <a:ext cx="11327119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Any given boundary condition </a:t>
                </a:r>
                <a:r>
                  <a:rPr lang="en-US" sz="2200" i="1" dirty="0" smtClean="0">
                    <a:latin typeface="+mj-lt"/>
                  </a:rPr>
                  <a:t>f</a:t>
                </a:r>
                <a:r>
                  <a:rPr lang="en-US" sz="2200" dirty="0" smtClean="0">
                    <a:latin typeface="+mj-lt"/>
                  </a:rPr>
                  <a:t>(</a:t>
                </a:r>
                <a:r>
                  <a:rPr lang="en-US" sz="2200" i="1" dirty="0" smtClean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),</a:t>
                </a:r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gives a uniquely determined set of constants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da-D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da-DK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a-D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a-D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da-D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da-D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a-D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a-DK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da-DK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da-D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da-DK" sz="2200" dirty="0" smtClean="0">
                    <a:latin typeface="+mj-lt"/>
                  </a:rPr>
                  <a:t>:</a:t>
                </a:r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2" y="5431983"/>
                <a:ext cx="11327119" cy="453137"/>
              </a:xfrm>
              <a:prstGeom prst="rect">
                <a:avLst/>
              </a:prstGeom>
              <a:blipFill>
                <a:blip r:embed="rId2"/>
                <a:stretch>
                  <a:fillRect l="-700" t="-4054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ktangel 19"/>
          <p:cNvSpPr/>
          <p:nvPr/>
        </p:nvSpPr>
        <p:spPr>
          <a:xfrm>
            <a:off x="102881" y="3784199"/>
            <a:ext cx="25183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Fourier coefficients:</a:t>
            </a:r>
            <a:endParaRPr lang="da-DK" sz="2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felt 20"/>
              <p:cNvSpPr txBox="1"/>
              <p:nvPr/>
            </p:nvSpPr>
            <p:spPr>
              <a:xfrm>
                <a:off x="5149958" y="5975478"/>
                <a:ext cx="26580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)⇔</m:t>
                      </m:r>
                      <m:d>
                        <m:dPr>
                          <m:begChr m:val="{"/>
                          <m:endChr m:val="}"/>
                          <m:ctrlPr>
                            <a:rPr lang="da-D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da-D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da-DK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da-DK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kstfel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958" y="5975478"/>
                <a:ext cx="2658099" cy="369332"/>
              </a:xfrm>
              <a:prstGeom prst="rect">
                <a:avLst/>
              </a:prstGeom>
              <a:blipFill>
                <a:blip r:embed="rId3"/>
                <a:stretch>
                  <a:fillRect l="-2064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kstfelt 12"/>
          <p:cNvSpPr txBox="1"/>
          <p:nvPr/>
        </p:nvSpPr>
        <p:spPr>
          <a:xfrm>
            <a:off x="102881" y="3010287"/>
            <a:ext cx="11313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Fourier </a:t>
            </a:r>
            <a:r>
              <a:rPr lang="en-US" sz="2200" u="sng" dirty="0" smtClean="0">
                <a:latin typeface="+mj-lt"/>
              </a:rPr>
              <a:t>sine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series of the </a:t>
            </a:r>
            <a:r>
              <a:rPr lang="en-US" sz="2200" u="sng" dirty="0" smtClean="0">
                <a:latin typeface="+mj-lt"/>
              </a:rPr>
              <a:t>odd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expansion of </a:t>
            </a:r>
            <a:r>
              <a:rPr lang="en-US" sz="2200" i="1" dirty="0" smtClean="0">
                <a:latin typeface="+mj-lt"/>
              </a:rPr>
              <a:t>f</a:t>
            </a:r>
            <a:r>
              <a:rPr lang="en-US" sz="2200" dirty="0" smtClean="0">
                <a:latin typeface="+mj-lt"/>
              </a:rPr>
              <a:t>(</a:t>
            </a:r>
            <a:r>
              <a:rPr lang="en-US" sz="2200" i="1" dirty="0" smtClean="0">
                <a:latin typeface="+mj-lt"/>
              </a:rPr>
              <a:t>x</a:t>
            </a:r>
            <a:r>
              <a:rPr lang="en-US" sz="2200" dirty="0" smtClean="0">
                <a:latin typeface="+mj-lt"/>
              </a:rPr>
              <a:t>), </a:t>
            </a:r>
            <a:r>
              <a:rPr lang="en-US" sz="2200" dirty="0">
                <a:latin typeface="+mj-lt"/>
              </a:rPr>
              <a:t>period </a:t>
            </a:r>
            <a:r>
              <a:rPr lang="en-US" sz="2200" i="1" dirty="0">
                <a:latin typeface="+mj-lt"/>
              </a:rPr>
              <a:t>p</a:t>
            </a:r>
            <a:r>
              <a:rPr lang="en-US" sz="2200" dirty="0">
                <a:latin typeface="+mj-lt"/>
              </a:rPr>
              <a:t> = </a:t>
            </a:r>
            <a:r>
              <a:rPr lang="en-US" sz="2200" dirty="0" smtClean="0">
                <a:latin typeface="+mj-lt"/>
              </a:rPr>
              <a:t>2</a:t>
            </a:r>
            <a:r>
              <a:rPr lang="en-US" sz="2200" i="1" dirty="0">
                <a:latin typeface="+mj-lt"/>
              </a:rPr>
              <a:t>a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81" y="1924345"/>
            <a:ext cx="8543925" cy="952500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2713024" y="1342782"/>
            <a:ext cx="15440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i="1" dirty="0">
                <a:solidFill>
                  <a:srgbClr val="00CC00"/>
                </a:solidFill>
                <a:latin typeface="+mj-lt"/>
              </a:rPr>
              <a:t>u</a:t>
            </a:r>
            <a:r>
              <a:rPr lang="en-US" sz="2200" dirty="0">
                <a:solidFill>
                  <a:srgbClr val="00CC00"/>
                </a:solidFill>
                <a:latin typeface="+mj-lt"/>
              </a:rPr>
              <a:t>(</a:t>
            </a:r>
            <a:r>
              <a:rPr lang="en-US" sz="2200" i="1" dirty="0" err="1">
                <a:solidFill>
                  <a:srgbClr val="00CC00"/>
                </a:solidFill>
                <a:latin typeface="+mj-lt"/>
              </a:rPr>
              <a:t>x,b</a:t>
            </a:r>
            <a:r>
              <a:rPr lang="en-US" sz="2200" dirty="0">
                <a:solidFill>
                  <a:srgbClr val="00CC00"/>
                </a:solidFill>
                <a:latin typeface="+mj-lt"/>
              </a:rPr>
              <a:t>) = </a:t>
            </a:r>
            <a:r>
              <a:rPr lang="en-US" sz="2200" i="1" dirty="0">
                <a:solidFill>
                  <a:srgbClr val="00CC00"/>
                </a:solidFill>
                <a:latin typeface="+mj-lt"/>
              </a:rPr>
              <a:t>f</a:t>
            </a:r>
            <a:r>
              <a:rPr lang="en-US" sz="2200" dirty="0">
                <a:solidFill>
                  <a:srgbClr val="00CC00"/>
                </a:solidFill>
                <a:latin typeface="+mj-lt"/>
              </a:rPr>
              <a:t>(</a:t>
            </a:r>
            <a:r>
              <a:rPr lang="en-US" sz="2200" i="1" dirty="0">
                <a:solidFill>
                  <a:srgbClr val="00CC00"/>
                </a:solidFill>
                <a:latin typeface="+mj-lt"/>
              </a:rPr>
              <a:t>x</a:t>
            </a:r>
            <a:r>
              <a:rPr lang="en-US" sz="2200" dirty="0">
                <a:solidFill>
                  <a:srgbClr val="00CC00"/>
                </a:solidFill>
                <a:latin typeface="+mj-lt"/>
              </a:rPr>
              <a:t>)</a:t>
            </a:r>
            <a:endParaRPr lang="en-US" sz="2200" dirty="0">
              <a:latin typeface="+mj-lt"/>
            </a:endParaRPr>
          </a:p>
        </p:txBody>
      </p:sp>
      <p:pic>
        <p:nvPicPr>
          <p:cNvPr id="10" name="Billed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2482" y="3577123"/>
            <a:ext cx="5481205" cy="770659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5510" y="4544867"/>
            <a:ext cx="4914900" cy="790575"/>
          </a:xfrm>
          <a:prstGeom prst="rect">
            <a:avLst/>
          </a:prstGeom>
        </p:spPr>
      </p:pic>
      <p:sp>
        <p:nvSpPr>
          <p:cNvPr id="22" name="Rektangel 21"/>
          <p:cNvSpPr/>
          <p:nvPr/>
        </p:nvSpPr>
        <p:spPr>
          <a:xfrm>
            <a:off x="93683" y="4668231"/>
            <a:ext cx="25183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constants:</a:t>
            </a:r>
            <a:endParaRPr lang="da-DK" sz="2200" dirty="0">
              <a:latin typeface="+mj-lt"/>
            </a:endParaRPr>
          </a:p>
        </p:txBody>
      </p:sp>
      <p:sp>
        <p:nvSpPr>
          <p:cNvPr id="23" name="Tekstboks 4"/>
          <p:cNvSpPr txBox="1">
            <a:spLocks noChangeArrowheads="1"/>
          </p:cNvSpPr>
          <p:nvPr/>
        </p:nvSpPr>
        <p:spPr bwMode="auto">
          <a:xfrm rot="16200000">
            <a:off x="10919305" y="1740801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" name="Billed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2843" y="1261453"/>
            <a:ext cx="2232757" cy="149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86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1" name="Rektangel 20"/>
          <p:cNvSpPr/>
          <p:nvPr/>
        </p:nvSpPr>
        <p:spPr>
          <a:xfrm>
            <a:off x="161012" y="1392060"/>
            <a:ext cx="27905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The </a:t>
            </a:r>
            <a:r>
              <a:rPr lang="da-DK" sz="2200" dirty="0" err="1" smtClean="0">
                <a:latin typeface="+mj-lt"/>
              </a:rPr>
              <a:t>unique</a:t>
            </a:r>
            <a:r>
              <a:rPr lang="da-DK" sz="2200" dirty="0" smtClean="0">
                <a:latin typeface="+mj-lt"/>
              </a:rPr>
              <a:t> solution:</a:t>
            </a:r>
            <a:endParaRPr lang="da-DK" sz="2200" dirty="0">
              <a:latin typeface="+mj-lt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776537"/>
            <a:ext cx="65817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3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64161"/>
            <a:ext cx="10515600" cy="792466"/>
          </a:xfrm>
        </p:spPr>
        <p:txBody>
          <a:bodyPr/>
          <a:lstStyle/>
          <a:p>
            <a:pPr algn="ctr"/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r>
              <a:rPr lang="da-DK" dirty="0" smtClean="0"/>
              <a:t> from </a:t>
            </a:r>
            <a:r>
              <a:rPr lang="da-DK" dirty="0" err="1" smtClean="0"/>
              <a:t>lecture</a:t>
            </a:r>
            <a:r>
              <a:rPr lang="da-DK" dirty="0" smtClean="0"/>
              <a:t> notes 10 </a:t>
            </a:r>
            <a:endParaRPr lang="en-US" dirty="0"/>
          </a:p>
        </p:txBody>
      </p:sp>
      <p:sp>
        <p:nvSpPr>
          <p:cNvPr id="3" name="Tekstfelt 2"/>
          <p:cNvSpPr txBox="1"/>
          <p:nvPr/>
        </p:nvSpPr>
        <p:spPr>
          <a:xfrm>
            <a:off x="592088" y="1020949"/>
            <a:ext cx="104669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100" dirty="0" smtClean="0">
                <a:latin typeface="+mj-lt"/>
              </a:rPr>
              <a:t>In the </a:t>
            </a:r>
            <a:r>
              <a:rPr lang="da-DK" sz="2100" dirty="0" err="1" smtClean="0">
                <a:latin typeface="+mj-lt"/>
              </a:rPr>
              <a:t>exercise</a:t>
            </a:r>
            <a:r>
              <a:rPr lang="da-DK" sz="2100" dirty="0" smtClean="0">
                <a:latin typeface="+mj-lt"/>
              </a:rPr>
              <a:t> 1: </a:t>
            </a:r>
          </a:p>
          <a:p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have a </a:t>
            </a:r>
            <a:r>
              <a:rPr lang="da-DK" sz="2100" dirty="0" err="1" smtClean="0">
                <a:latin typeface="+mj-lt"/>
              </a:rPr>
              <a:t>wave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equation</a:t>
            </a:r>
            <a:r>
              <a:rPr lang="da-DK" sz="2100" dirty="0" smtClean="0">
                <a:latin typeface="+mj-lt"/>
              </a:rPr>
              <a:t>. But </a:t>
            </a:r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have not </a:t>
            </a:r>
            <a:r>
              <a:rPr lang="da-DK" sz="2100" dirty="0" err="1" smtClean="0">
                <a:latin typeface="+mj-lt"/>
              </a:rPr>
              <a:t>discussed</a:t>
            </a:r>
            <a:r>
              <a:rPr lang="da-DK" sz="2100" dirty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these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>
                <a:latin typeface="+mj-lt"/>
              </a:rPr>
              <a:t>BC </a:t>
            </a:r>
            <a:r>
              <a:rPr lang="da-DK" sz="2100" dirty="0" err="1" smtClean="0">
                <a:latin typeface="+mj-lt"/>
              </a:rPr>
              <a:t>before</a:t>
            </a:r>
            <a:r>
              <a:rPr lang="da-DK" sz="2100" dirty="0" smtClean="0">
                <a:latin typeface="+mj-lt"/>
              </a:rPr>
              <a:t>, so </a:t>
            </a:r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>
                <a:latin typeface="+mj-lt"/>
              </a:rPr>
              <a:t>don’t</a:t>
            </a:r>
            <a:r>
              <a:rPr lang="da-DK" sz="2100" dirty="0">
                <a:latin typeface="+mj-lt"/>
              </a:rPr>
              <a:t> </a:t>
            </a:r>
            <a:r>
              <a:rPr lang="da-DK" sz="2100" dirty="0" smtClean="0">
                <a:latin typeface="+mj-lt"/>
              </a:rPr>
              <a:t>know </a:t>
            </a:r>
            <a:r>
              <a:rPr lang="da-DK" sz="2100" dirty="0" err="1" smtClean="0">
                <a:latin typeface="+mj-lt"/>
              </a:rPr>
              <a:t>what</a:t>
            </a:r>
            <a:r>
              <a:rPr lang="da-DK" sz="2100" dirty="0" smtClean="0">
                <a:latin typeface="+mj-lt"/>
              </a:rPr>
              <a:t> the solutions </a:t>
            </a:r>
            <a:r>
              <a:rPr lang="da-DK" sz="2100" dirty="0" err="1" smtClean="0">
                <a:latin typeface="+mj-lt"/>
              </a:rPr>
              <a:t>are</a:t>
            </a:r>
            <a:r>
              <a:rPr lang="da-DK" sz="2100" dirty="0" smtClean="0">
                <a:latin typeface="+mj-lt"/>
              </a:rPr>
              <a:t>. </a:t>
            </a:r>
            <a:r>
              <a:rPr lang="da-DK" sz="2100" dirty="0" err="1" smtClean="0">
                <a:latin typeface="+mj-lt"/>
              </a:rPr>
              <a:t>Therefore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you</a:t>
            </a:r>
            <a:r>
              <a:rPr lang="da-DK" sz="2100" dirty="0" smtClean="0">
                <a:latin typeface="+mj-lt"/>
              </a:rPr>
              <a:t> have to </a:t>
            </a:r>
            <a:r>
              <a:rPr lang="da-DK" sz="2100" dirty="0" err="1" smtClean="0">
                <a:latin typeface="+mj-lt"/>
              </a:rPr>
              <a:t>discuss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different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values</a:t>
            </a:r>
            <a:r>
              <a:rPr lang="da-DK" sz="2100" dirty="0" smtClean="0">
                <a:latin typeface="+mj-lt"/>
              </a:rPr>
              <a:t> of </a:t>
            </a:r>
            <a:r>
              <a:rPr lang="da-DK" sz="2100" i="1" dirty="0" smtClean="0">
                <a:latin typeface="+mj-lt"/>
              </a:rPr>
              <a:t>k</a:t>
            </a:r>
            <a:r>
              <a:rPr lang="da-DK" sz="2100" dirty="0" smtClean="0">
                <a:latin typeface="+mj-lt"/>
              </a:rPr>
              <a:t>.</a:t>
            </a:r>
          </a:p>
          <a:p>
            <a:endParaRPr lang="da-DK" sz="2100" dirty="0" smtClean="0">
              <a:latin typeface="+mj-lt"/>
            </a:endParaRPr>
          </a:p>
          <a:p>
            <a:r>
              <a:rPr lang="da-DK" sz="2100" dirty="0">
                <a:latin typeface="+mj-lt"/>
              </a:rPr>
              <a:t>In the </a:t>
            </a:r>
            <a:r>
              <a:rPr lang="da-DK" sz="2100" dirty="0" err="1" smtClean="0">
                <a:latin typeface="+mj-lt"/>
              </a:rPr>
              <a:t>exercise</a:t>
            </a:r>
            <a:r>
              <a:rPr lang="da-DK" sz="2100" dirty="0" smtClean="0">
                <a:latin typeface="+mj-lt"/>
              </a:rPr>
              <a:t> 2: </a:t>
            </a:r>
            <a:endParaRPr lang="da-DK" sz="2100" dirty="0">
              <a:latin typeface="+mj-lt"/>
            </a:endParaRPr>
          </a:p>
          <a:p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have a </a:t>
            </a:r>
            <a:r>
              <a:rPr lang="da-DK" sz="2100" dirty="0" err="1" smtClean="0">
                <a:latin typeface="+mj-lt"/>
              </a:rPr>
              <a:t>steady</a:t>
            </a:r>
            <a:r>
              <a:rPr lang="da-DK" sz="2100" dirty="0" smtClean="0">
                <a:latin typeface="+mj-lt"/>
              </a:rPr>
              <a:t> heat flow, and </a:t>
            </a:r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had just </a:t>
            </a:r>
            <a:r>
              <a:rPr lang="da-DK" sz="2100" dirty="0" err="1" smtClean="0">
                <a:latin typeface="+mj-lt"/>
              </a:rPr>
              <a:t>discussed</a:t>
            </a:r>
            <a:r>
              <a:rPr lang="da-DK" sz="2100" dirty="0" smtClean="0">
                <a:latin typeface="+mj-lt"/>
              </a:rPr>
              <a:t> the BC.</a:t>
            </a:r>
            <a:r>
              <a:rPr lang="da-DK" sz="2100" dirty="0"/>
              <a:t> </a:t>
            </a:r>
            <a:r>
              <a:rPr lang="da-DK" sz="2100" dirty="0" smtClean="0">
                <a:latin typeface="+mj-lt"/>
              </a:rPr>
              <a:t>So </a:t>
            </a:r>
            <a:r>
              <a:rPr lang="da-DK" sz="2100" dirty="0" err="1" smtClean="0">
                <a:latin typeface="+mj-lt"/>
              </a:rPr>
              <a:t>you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>
                <a:latin typeface="+mj-lt"/>
              </a:rPr>
              <a:t>don’t</a:t>
            </a:r>
            <a:r>
              <a:rPr lang="da-DK" sz="2100" dirty="0">
                <a:latin typeface="+mj-lt"/>
              </a:rPr>
              <a:t> </a:t>
            </a:r>
            <a:r>
              <a:rPr lang="da-DK" sz="2100" dirty="0" err="1">
                <a:latin typeface="+mj-lt"/>
              </a:rPr>
              <a:t>need</a:t>
            </a:r>
            <a:r>
              <a:rPr lang="da-DK" sz="2100" dirty="0">
                <a:latin typeface="+mj-lt"/>
              </a:rPr>
              <a:t> to </a:t>
            </a:r>
            <a:r>
              <a:rPr lang="da-DK" sz="2100" dirty="0" err="1">
                <a:latin typeface="+mj-lt"/>
              </a:rPr>
              <a:t>repeat</a:t>
            </a:r>
            <a:r>
              <a:rPr lang="da-DK" sz="2100" dirty="0">
                <a:latin typeface="+mj-lt"/>
              </a:rPr>
              <a:t> all the </a:t>
            </a:r>
            <a:r>
              <a:rPr lang="da-DK" sz="2100" dirty="0" err="1">
                <a:latin typeface="+mj-lt"/>
              </a:rPr>
              <a:t>discussions</a:t>
            </a:r>
            <a:r>
              <a:rPr lang="da-DK" sz="2100" dirty="0">
                <a:latin typeface="+mj-lt"/>
              </a:rPr>
              <a:t> with </a:t>
            </a:r>
            <a:r>
              <a:rPr lang="da-DK" sz="2100" i="1" dirty="0" smtClean="0">
                <a:latin typeface="+mj-lt"/>
              </a:rPr>
              <a:t>k</a:t>
            </a:r>
            <a:r>
              <a:rPr lang="da-DK" sz="2100" dirty="0" smtClean="0">
                <a:latin typeface="+mj-lt"/>
              </a:rPr>
              <a:t>.  </a:t>
            </a:r>
            <a:r>
              <a:rPr lang="da-DK" sz="2100" dirty="0" err="1" smtClean="0">
                <a:latin typeface="+mj-lt"/>
              </a:rPr>
              <a:t>Therefore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you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can</a:t>
            </a:r>
            <a:r>
              <a:rPr lang="da-DK" sz="2100" dirty="0" smtClean="0">
                <a:latin typeface="+mj-lt"/>
              </a:rPr>
              <a:t> just start with the generel solution.</a:t>
            </a:r>
          </a:p>
          <a:p>
            <a:endParaRPr lang="da-DK" sz="2100" dirty="0" smtClean="0">
              <a:latin typeface="+mj-lt"/>
            </a:endParaRPr>
          </a:p>
          <a:p>
            <a:r>
              <a:rPr lang="da-DK" sz="2100" dirty="0" smtClean="0">
                <a:latin typeface="+mj-lt"/>
              </a:rPr>
              <a:t>In </a:t>
            </a:r>
            <a:r>
              <a:rPr lang="da-DK" sz="2100" dirty="0">
                <a:latin typeface="+mj-lt"/>
              </a:rPr>
              <a:t>the </a:t>
            </a:r>
            <a:r>
              <a:rPr lang="da-DK" sz="2100" smtClean="0">
                <a:latin typeface="+mj-lt"/>
              </a:rPr>
              <a:t>exercise</a:t>
            </a:r>
            <a:r>
              <a:rPr lang="da-DK" sz="2100" dirty="0" smtClean="0">
                <a:latin typeface="+mj-lt"/>
              </a:rPr>
              <a:t> 3: </a:t>
            </a:r>
            <a:endParaRPr lang="da-DK" sz="2100" dirty="0">
              <a:latin typeface="+mj-lt"/>
            </a:endParaRPr>
          </a:p>
          <a:p>
            <a:r>
              <a:rPr lang="da-DK" sz="2100" dirty="0" err="1">
                <a:latin typeface="+mj-lt"/>
              </a:rPr>
              <a:t>We</a:t>
            </a:r>
            <a:r>
              <a:rPr lang="da-DK" sz="2100" dirty="0">
                <a:latin typeface="+mj-lt"/>
              </a:rPr>
              <a:t> have a </a:t>
            </a:r>
            <a:r>
              <a:rPr lang="da-DK" sz="2100" dirty="0" err="1">
                <a:latin typeface="+mj-lt"/>
              </a:rPr>
              <a:t>steady</a:t>
            </a:r>
            <a:r>
              <a:rPr lang="da-DK" sz="2100" dirty="0">
                <a:latin typeface="+mj-lt"/>
              </a:rPr>
              <a:t> heat </a:t>
            </a:r>
            <a:r>
              <a:rPr lang="da-DK" sz="2100" dirty="0" smtClean="0">
                <a:latin typeface="+mj-lt"/>
              </a:rPr>
              <a:t>flow. </a:t>
            </a:r>
            <a:r>
              <a:rPr lang="da-DK" sz="2100" dirty="0">
                <a:latin typeface="+mj-lt"/>
              </a:rPr>
              <a:t>But </a:t>
            </a:r>
            <a:r>
              <a:rPr lang="da-DK" sz="2100" dirty="0" err="1">
                <a:latin typeface="+mj-lt"/>
              </a:rPr>
              <a:t>we</a:t>
            </a:r>
            <a:r>
              <a:rPr lang="da-DK" sz="2100" dirty="0">
                <a:latin typeface="+mj-lt"/>
              </a:rPr>
              <a:t> have not </a:t>
            </a:r>
            <a:r>
              <a:rPr lang="da-DK" sz="2100" dirty="0" err="1">
                <a:latin typeface="+mj-lt"/>
              </a:rPr>
              <a:t>discussed</a:t>
            </a:r>
            <a:r>
              <a:rPr lang="da-DK" sz="2100" dirty="0">
                <a:latin typeface="+mj-lt"/>
              </a:rPr>
              <a:t> </a:t>
            </a:r>
            <a:r>
              <a:rPr lang="da-DK" sz="2100" dirty="0" err="1">
                <a:latin typeface="+mj-lt"/>
              </a:rPr>
              <a:t>these</a:t>
            </a:r>
            <a:r>
              <a:rPr lang="da-DK" sz="2100" dirty="0">
                <a:latin typeface="+mj-lt"/>
              </a:rPr>
              <a:t> BC </a:t>
            </a:r>
            <a:r>
              <a:rPr lang="da-DK" sz="2100" dirty="0" err="1">
                <a:latin typeface="+mj-lt"/>
              </a:rPr>
              <a:t>before</a:t>
            </a:r>
            <a:r>
              <a:rPr lang="da-DK" sz="2100" dirty="0">
                <a:latin typeface="+mj-lt"/>
              </a:rPr>
              <a:t>, so </a:t>
            </a:r>
            <a:r>
              <a:rPr lang="da-DK" sz="2100" dirty="0" err="1">
                <a:latin typeface="+mj-lt"/>
              </a:rPr>
              <a:t>we</a:t>
            </a:r>
            <a:r>
              <a:rPr lang="da-DK" sz="2100" dirty="0">
                <a:latin typeface="+mj-lt"/>
              </a:rPr>
              <a:t> </a:t>
            </a:r>
            <a:r>
              <a:rPr lang="da-DK" sz="2100" dirty="0" err="1">
                <a:latin typeface="+mj-lt"/>
              </a:rPr>
              <a:t>don’t</a:t>
            </a:r>
            <a:r>
              <a:rPr lang="da-DK" sz="2100" dirty="0">
                <a:latin typeface="+mj-lt"/>
              </a:rPr>
              <a:t> </a:t>
            </a:r>
            <a:r>
              <a:rPr lang="da-DK" sz="2100" dirty="0" smtClean="0">
                <a:latin typeface="+mj-lt"/>
              </a:rPr>
              <a:t>know </a:t>
            </a:r>
            <a:r>
              <a:rPr lang="da-DK" sz="2100" dirty="0" err="1">
                <a:latin typeface="+mj-lt"/>
              </a:rPr>
              <a:t>what</a:t>
            </a:r>
            <a:r>
              <a:rPr lang="da-DK" sz="2100" dirty="0">
                <a:latin typeface="+mj-lt"/>
              </a:rPr>
              <a:t> the solutions </a:t>
            </a:r>
            <a:r>
              <a:rPr lang="da-DK" sz="2100" dirty="0" err="1">
                <a:latin typeface="+mj-lt"/>
              </a:rPr>
              <a:t>are</a:t>
            </a:r>
            <a:r>
              <a:rPr lang="da-DK" sz="2100" dirty="0">
                <a:latin typeface="+mj-lt"/>
              </a:rPr>
              <a:t>. </a:t>
            </a:r>
            <a:r>
              <a:rPr lang="da-DK" sz="2100" dirty="0" err="1">
                <a:latin typeface="+mj-lt"/>
              </a:rPr>
              <a:t>Therefore</a:t>
            </a:r>
            <a:r>
              <a:rPr lang="da-DK" sz="2100" dirty="0">
                <a:latin typeface="+mj-lt"/>
              </a:rPr>
              <a:t> </a:t>
            </a:r>
            <a:r>
              <a:rPr lang="da-DK" sz="2100" dirty="0" err="1">
                <a:latin typeface="+mj-lt"/>
              </a:rPr>
              <a:t>you</a:t>
            </a:r>
            <a:r>
              <a:rPr lang="da-DK" sz="2100" dirty="0">
                <a:latin typeface="+mj-lt"/>
              </a:rPr>
              <a:t> have to </a:t>
            </a:r>
            <a:r>
              <a:rPr lang="da-DK" sz="2100" dirty="0" err="1">
                <a:latin typeface="+mj-lt"/>
              </a:rPr>
              <a:t>discuss</a:t>
            </a:r>
            <a:r>
              <a:rPr lang="da-DK" sz="2100" dirty="0">
                <a:latin typeface="+mj-lt"/>
              </a:rPr>
              <a:t> </a:t>
            </a:r>
            <a:r>
              <a:rPr lang="da-DK" sz="2100" dirty="0" err="1">
                <a:latin typeface="+mj-lt"/>
              </a:rPr>
              <a:t>different</a:t>
            </a:r>
            <a:r>
              <a:rPr lang="da-DK" sz="2100" dirty="0">
                <a:latin typeface="+mj-lt"/>
              </a:rPr>
              <a:t> </a:t>
            </a:r>
            <a:r>
              <a:rPr lang="da-DK" sz="2100" dirty="0" err="1">
                <a:latin typeface="+mj-lt"/>
              </a:rPr>
              <a:t>values</a:t>
            </a:r>
            <a:r>
              <a:rPr lang="da-DK" sz="2100" dirty="0">
                <a:latin typeface="+mj-lt"/>
              </a:rPr>
              <a:t> of </a:t>
            </a:r>
            <a:r>
              <a:rPr lang="da-DK" sz="2100" i="1" dirty="0">
                <a:latin typeface="+mj-lt"/>
              </a:rPr>
              <a:t>k</a:t>
            </a:r>
            <a:r>
              <a:rPr lang="da-DK" sz="2100" dirty="0">
                <a:latin typeface="+mj-lt"/>
              </a:rPr>
              <a:t>.</a:t>
            </a:r>
          </a:p>
          <a:p>
            <a:endParaRPr lang="da-DK" sz="2100" dirty="0" smtClean="0">
              <a:latin typeface="+mj-lt"/>
            </a:endParaRPr>
          </a:p>
          <a:p>
            <a:r>
              <a:rPr lang="da-DK" sz="2100" dirty="0" err="1" smtClean="0">
                <a:latin typeface="+mj-lt"/>
              </a:rPr>
              <a:t>Keep</a:t>
            </a:r>
            <a:r>
              <a:rPr lang="da-DK" sz="2100" dirty="0" smtClean="0">
                <a:latin typeface="+mj-lt"/>
              </a:rPr>
              <a:t> in mind:</a:t>
            </a:r>
          </a:p>
          <a:p>
            <a:r>
              <a:rPr lang="da-DK" sz="2100" dirty="0" err="1" smtClean="0">
                <a:latin typeface="+mj-lt"/>
              </a:rPr>
              <a:t>Finding</a:t>
            </a:r>
            <a:r>
              <a:rPr lang="da-DK" sz="2100" dirty="0" smtClean="0">
                <a:latin typeface="+mj-lt"/>
              </a:rPr>
              <a:t> a </a:t>
            </a:r>
            <a:r>
              <a:rPr lang="da-DK" sz="2100" dirty="0" err="1" smtClean="0">
                <a:latin typeface="+mj-lt"/>
              </a:rPr>
              <a:t>Fourrier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coefficient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you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>
                <a:latin typeface="+mj-lt"/>
              </a:rPr>
              <a:t>don’t</a:t>
            </a:r>
            <a:r>
              <a:rPr lang="da-DK" sz="2100" dirty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always</a:t>
            </a:r>
            <a:r>
              <a:rPr lang="da-DK" sz="2100" dirty="0" smtClean="0">
                <a:latin typeface="+mj-lt"/>
              </a:rPr>
              <a:t> have to </a:t>
            </a:r>
            <a:r>
              <a:rPr lang="da-DK" sz="2100" dirty="0" err="1" smtClean="0">
                <a:latin typeface="+mj-lt"/>
              </a:rPr>
              <a:t>calculate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them</a:t>
            </a:r>
            <a:r>
              <a:rPr lang="da-DK" sz="2100" dirty="0" smtClean="0">
                <a:latin typeface="+mj-lt"/>
              </a:rPr>
              <a:t>, </a:t>
            </a:r>
            <a:r>
              <a:rPr lang="da-DK" sz="2100" dirty="0" err="1" smtClean="0">
                <a:latin typeface="+mj-lt"/>
              </a:rPr>
              <a:t>some</a:t>
            </a:r>
            <a:r>
              <a:rPr lang="da-DK" sz="2100" dirty="0" smtClean="0">
                <a:latin typeface="+mj-lt"/>
              </a:rPr>
              <a:t> times </a:t>
            </a:r>
            <a:r>
              <a:rPr lang="da-DK" sz="2100" dirty="0" err="1" smtClean="0">
                <a:latin typeface="+mj-lt"/>
              </a:rPr>
              <a:t>you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can</a:t>
            </a:r>
            <a:r>
              <a:rPr lang="da-DK" sz="2100" dirty="0" smtClean="0">
                <a:latin typeface="+mj-lt"/>
              </a:rPr>
              <a:t> just </a:t>
            </a:r>
            <a:r>
              <a:rPr lang="da-DK" sz="2100" dirty="0" err="1" smtClean="0">
                <a:latin typeface="+mj-lt"/>
              </a:rPr>
              <a:t>read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them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off</a:t>
            </a:r>
            <a:r>
              <a:rPr lang="da-DK" sz="2100" dirty="0" smtClean="0">
                <a:latin typeface="+mj-lt"/>
              </a:rPr>
              <a:t> as </a:t>
            </a:r>
            <a:r>
              <a:rPr lang="da-DK" sz="2100" dirty="0" err="1" smtClean="0">
                <a:latin typeface="+mj-lt"/>
              </a:rPr>
              <a:t>we</a:t>
            </a:r>
            <a:r>
              <a:rPr lang="da-DK" sz="2100" dirty="0" smtClean="0">
                <a:latin typeface="+mj-lt"/>
              </a:rPr>
              <a:t> did in </a:t>
            </a:r>
            <a:r>
              <a:rPr lang="da-DK" sz="2100" dirty="0" err="1" smtClean="0">
                <a:latin typeface="+mj-lt"/>
              </a:rPr>
              <a:t>Lecture</a:t>
            </a:r>
            <a:r>
              <a:rPr lang="da-DK" sz="2100" dirty="0" smtClean="0">
                <a:latin typeface="+mj-lt"/>
              </a:rPr>
              <a:t> 7.</a:t>
            </a:r>
          </a:p>
          <a:p>
            <a:r>
              <a:rPr lang="da-DK" sz="2100" dirty="0" smtClean="0">
                <a:latin typeface="+mj-lt"/>
              </a:rPr>
              <a:t>In the </a:t>
            </a:r>
            <a:r>
              <a:rPr lang="da-DK" sz="2100" dirty="0" err="1" smtClean="0">
                <a:latin typeface="+mj-lt"/>
              </a:rPr>
              <a:t>exercises</a:t>
            </a:r>
            <a:r>
              <a:rPr lang="da-DK" sz="2100" dirty="0" smtClean="0">
                <a:latin typeface="+mj-lt"/>
              </a:rPr>
              <a:t> the IC and BC </a:t>
            </a:r>
            <a:r>
              <a:rPr lang="da-DK" sz="2100" dirty="0" err="1" smtClean="0">
                <a:latin typeface="+mj-lt"/>
              </a:rPr>
              <a:t>are</a:t>
            </a:r>
            <a:r>
              <a:rPr lang="da-DK" sz="2100" dirty="0" smtClean="0">
                <a:latin typeface="+mj-lt"/>
              </a:rPr>
              <a:t> as simple as </a:t>
            </a:r>
            <a:r>
              <a:rPr lang="da-DK" sz="2100" dirty="0" err="1" smtClean="0">
                <a:latin typeface="+mj-lt"/>
              </a:rPr>
              <a:t>possible</a:t>
            </a:r>
            <a:r>
              <a:rPr lang="da-DK" sz="2100" dirty="0" smtClean="0">
                <a:latin typeface="+mj-lt"/>
              </a:rPr>
              <a:t>, so </a:t>
            </a:r>
            <a:r>
              <a:rPr lang="da-DK" sz="2100" dirty="0" err="1" smtClean="0">
                <a:latin typeface="+mj-lt"/>
              </a:rPr>
              <a:t>you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don’t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need</a:t>
            </a:r>
            <a:r>
              <a:rPr lang="da-DK" sz="2100" dirty="0" smtClean="0">
                <a:latin typeface="+mj-lt"/>
              </a:rPr>
              <a:t> to </a:t>
            </a:r>
            <a:r>
              <a:rPr lang="da-DK" sz="2100" dirty="0" err="1" smtClean="0">
                <a:latin typeface="+mj-lt"/>
              </a:rPr>
              <a:t>integrate</a:t>
            </a:r>
            <a:r>
              <a:rPr lang="da-DK" sz="2100" dirty="0" smtClean="0">
                <a:latin typeface="+mj-lt"/>
              </a:rPr>
              <a:t>.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44068"/>
            <a:ext cx="10515600" cy="792466"/>
          </a:xfrm>
        </p:spPr>
        <p:txBody>
          <a:bodyPr/>
          <a:lstStyle/>
          <a:p>
            <a:pPr algn="ctr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doing</a:t>
            </a:r>
            <a:r>
              <a:rPr lang="da-DK" dirty="0"/>
              <a:t> </a:t>
            </a:r>
            <a:r>
              <a:rPr lang="da-DK" dirty="0" err="1"/>
              <a:t>exercises</a:t>
            </a:r>
            <a:r>
              <a:rPr lang="da-DK" dirty="0"/>
              <a:t> from </a:t>
            </a:r>
            <a:r>
              <a:rPr lang="da-DK" dirty="0" err="1"/>
              <a:t>lecture</a:t>
            </a:r>
            <a:r>
              <a:rPr lang="da-DK" dirty="0"/>
              <a:t> notes 10 </a:t>
            </a:r>
            <a:endParaRPr lang="en-US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80" y="880486"/>
            <a:ext cx="4513635" cy="3058098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80" y="4260658"/>
            <a:ext cx="6078503" cy="1942462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886" y="953159"/>
            <a:ext cx="5873840" cy="1991497"/>
          </a:xfrm>
          <a:prstGeom prst="rect">
            <a:avLst/>
          </a:prstGeom>
        </p:spPr>
      </p:pic>
      <p:cxnSp>
        <p:nvCxnSpPr>
          <p:cNvPr id="19" name="Lige forbindelse 18"/>
          <p:cNvCxnSpPr/>
          <p:nvPr/>
        </p:nvCxnSpPr>
        <p:spPr>
          <a:xfrm>
            <a:off x="6209886" y="953160"/>
            <a:ext cx="70339" cy="5403190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5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bar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laterally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insulated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33697" y="993817"/>
            <a:ext cx="63449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</a:t>
            </a:r>
            <a:r>
              <a:rPr lang="en-US" sz="2200" b="1" dirty="0" smtClean="0">
                <a:latin typeface="+mj-lt"/>
              </a:rPr>
              <a:t>heat equation </a:t>
            </a:r>
            <a:r>
              <a:rPr lang="en-US" sz="2200" dirty="0" smtClean="0">
                <a:latin typeface="+mj-lt"/>
              </a:rPr>
              <a:t>- one-dimensional homogeneous: </a:t>
            </a:r>
            <a:endParaRPr lang="da-DK" sz="2200" dirty="0" smtClean="0">
              <a:latin typeface="+mj-lt"/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124446" y="1740309"/>
            <a:ext cx="27331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Boundary conditions:</a:t>
            </a:r>
          </a:p>
        </p:txBody>
      </p:sp>
      <p:sp>
        <p:nvSpPr>
          <p:cNvPr id="16" name="Rektangel 15"/>
          <p:cNvSpPr/>
          <p:nvPr/>
        </p:nvSpPr>
        <p:spPr>
          <a:xfrm>
            <a:off x="133222" y="2498789"/>
            <a:ext cx="273311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Initial </a:t>
            </a:r>
            <a:r>
              <a:rPr lang="en-US" sz="2200" dirty="0">
                <a:latin typeface="+mj-lt"/>
              </a:rPr>
              <a:t>conditions:</a:t>
            </a:r>
            <a:endParaRPr lang="en-US" sz="2200" dirty="0" smtClean="0">
              <a:latin typeface="+mj-lt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134174" y="3560073"/>
            <a:ext cx="279053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dirty="0" smtClean="0">
                <a:latin typeface="+mj-lt"/>
              </a:rPr>
              <a:t>The </a:t>
            </a:r>
            <a:r>
              <a:rPr lang="da-DK" sz="2200" dirty="0" err="1" smtClean="0">
                <a:latin typeface="+mj-lt"/>
              </a:rPr>
              <a:t>unique</a:t>
            </a:r>
            <a:r>
              <a:rPr lang="da-DK" sz="2200" dirty="0" smtClean="0">
                <a:latin typeface="+mj-lt"/>
              </a:rPr>
              <a:t> solution:</a:t>
            </a:r>
            <a:endParaRPr lang="da-DK" sz="2200" dirty="0">
              <a:latin typeface="+mj-lt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43425" y="5563829"/>
            <a:ext cx="30193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a</a:t>
            </a:r>
            <a:r>
              <a:rPr lang="en-US" sz="2200" dirty="0" smtClean="0">
                <a:latin typeface="+mj-lt"/>
              </a:rPr>
              <a:t>nd Fourier coefficients:</a:t>
            </a:r>
            <a:endParaRPr lang="da-DK" sz="2200" dirty="0">
              <a:latin typeface="+mj-lt"/>
            </a:endParaRPr>
          </a:p>
        </p:txBody>
      </p:sp>
      <p:pic>
        <p:nvPicPr>
          <p:cNvPr id="17" name="Bille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867" y="5410588"/>
            <a:ext cx="3270417" cy="744252"/>
          </a:xfrm>
          <a:prstGeom prst="rect">
            <a:avLst/>
          </a:prstGeom>
        </p:spPr>
      </p:pic>
      <p:sp>
        <p:nvSpPr>
          <p:cNvPr id="25" name="Rektangel 24"/>
          <p:cNvSpPr/>
          <p:nvPr/>
        </p:nvSpPr>
        <p:spPr>
          <a:xfrm>
            <a:off x="142950" y="4793660"/>
            <a:ext cx="204368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where: </a:t>
            </a:r>
          </a:p>
        </p:txBody>
      </p:sp>
      <p:pic>
        <p:nvPicPr>
          <p:cNvPr id="20" name="Billed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07" y="935067"/>
            <a:ext cx="2713673" cy="576263"/>
          </a:xfrm>
          <a:prstGeom prst="rect">
            <a:avLst/>
          </a:prstGeom>
        </p:spPr>
      </p:pic>
      <p:pic>
        <p:nvPicPr>
          <p:cNvPr id="21" name="Billed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619" y="1631971"/>
            <a:ext cx="2787015" cy="513398"/>
          </a:xfrm>
          <a:prstGeom prst="rect">
            <a:avLst/>
          </a:prstGeom>
        </p:spPr>
      </p:pic>
      <p:sp>
        <p:nvSpPr>
          <p:cNvPr id="23" name="Rektangel 22"/>
          <p:cNvSpPr/>
          <p:nvPr/>
        </p:nvSpPr>
        <p:spPr>
          <a:xfrm>
            <a:off x="6692846" y="1710481"/>
            <a:ext cx="494879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+mj-lt"/>
              </a:rPr>
              <a:t>zero temperature at the </a:t>
            </a:r>
            <a:r>
              <a:rPr lang="en-US" sz="2200" dirty="0" smtClean="0">
                <a:latin typeface="+mj-lt"/>
              </a:rPr>
              <a:t>ends for all times </a:t>
            </a:r>
            <a:r>
              <a:rPr lang="en-US" sz="2200" i="1" dirty="0" smtClean="0">
                <a:latin typeface="+mj-lt"/>
              </a:rPr>
              <a:t>t</a:t>
            </a:r>
            <a:endParaRPr lang="en-US" sz="2200" i="1" dirty="0">
              <a:latin typeface="+mj-lt"/>
            </a:endParaRPr>
          </a:p>
        </p:txBody>
      </p:sp>
      <p:pic>
        <p:nvPicPr>
          <p:cNvPr id="29" name="Billed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758" y="2360113"/>
            <a:ext cx="3258503" cy="565785"/>
          </a:xfrm>
          <a:prstGeom prst="rect">
            <a:avLst/>
          </a:prstGeom>
        </p:spPr>
      </p:pic>
      <p:sp>
        <p:nvSpPr>
          <p:cNvPr id="30" name="Rektangel 29"/>
          <p:cNvSpPr/>
          <p:nvPr/>
        </p:nvSpPr>
        <p:spPr>
          <a:xfrm>
            <a:off x="6773572" y="2427219"/>
            <a:ext cx="39501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latin typeface="+mj-lt"/>
              </a:rPr>
              <a:t>initial temperature </a:t>
            </a:r>
            <a:r>
              <a:rPr lang="en-US" sz="2200" dirty="0" smtClean="0">
                <a:latin typeface="+mj-lt"/>
              </a:rPr>
              <a:t>profile at </a:t>
            </a:r>
            <a:r>
              <a:rPr lang="en-US" sz="2200" i="1" dirty="0" smtClean="0">
                <a:latin typeface="+mj-lt"/>
              </a:rPr>
              <a:t>t </a:t>
            </a:r>
            <a:r>
              <a:rPr lang="en-US" sz="2200" dirty="0" smtClean="0">
                <a:latin typeface="+mj-lt"/>
              </a:rPr>
              <a:t>= 0</a:t>
            </a:r>
            <a:endParaRPr lang="en-US" sz="2200" dirty="0">
              <a:latin typeface="+mj-lt"/>
            </a:endParaRPr>
          </a:p>
        </p:txBody>
      </p:sp>
      <p:pic>
        <p:nvPicPr>
          <p:cNvPr id="31" name="Billed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4715" y="3197302"/>
            <a:ext cx="4581446" cy="1259505"/>
          </a:xfrm>
          <a:prstGeom prst="rect">
            <a:avLst/>
          </a:prstGeom>
        </p:spPr>
      </p:pic>
      <p:pic>
        <p:nvPicPr>
          <p:cNvPr id="33" name="Billed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150" y="4445503"/>
            <a:ext cx="1755434" cy="76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1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90432" y="1032117"/>
            <a:ext cx="43621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+mj-lt"/>
              </a:rPr>
              <a:t>Reminder from previous courses:</a:t>
            </a:r>
            <a:endParaRPr lang="en-US" sz="2200" b="1" dirty="0">
              <a:latin typeface="+mj-lt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90432" y="1754737"/>
            <a:ext cx="87979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general solution </a:t>
            </a:r>
            <a:r>
              <a:rPr lang="en-US" sz="2200" dirty="0" smtClean="0">
                <a:latin typeface="+mj-lt"/>
              </a:rPr>
              <a:t>of                                                          depends on</a:t>
            </a:r>
            <a:r>
              <a:rPr lang="en-US" sz="2200" i="1" dirty="0" smtClean="0">
                <a:latin typeface="+mj-lt"/>
              </a:rPr>
              <a:t> k  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68" y="1736817"/>
            <a:ext cx="2714625" cy="466725"/>
          </a:xfrm>
          <a:prstGeom prst="rect">
            <a:avLst/>
          </a:prstGeom>
        </p:spPr>
      </p:pic>
      <p:grpSp>
        <p:nvGrpSpPr>
          <p:cNvPr id="21" name="Gruppe 20"/>
          <p:cNvGrpSpPr/>
          <p:nvPr/>
        </p:nvGrpSpPr>
        <p:grpSpPr>
          <a:xfrm>
            <a:off x="219546" y="2666886"/>
            <a:ext cx="11268820" cy="502702"/>
            <a:chOff x="219546" y="2666886"/>
            <a:chExt cx="11268820" cy="502702"/>
          </a:xfrm>
        </p:grpSpPr>
        <p:sp>
          <p:nvSpPr>
            <p:cNvPr id="10" name="Rektangel 9"/>
            <p:cNvSpPr/>
            <p:nvPr/>
          </p:nvSpPr>
          <p:spPr>
            <a:xfrm>
              <a:off x="219546" y="2666886"/>
              <a:ext cx="1126882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For </a:t>
              </a:r>
              <a:r>
                <a:rPr lang="en-US" sz="2200" i="1" dirty="0" smtClean="0">
                  <a:latin typeface="+mj-lt"/>
                </a:rPr>
                <a:t>k</a:t>
              </a:r>
              <a:r>
                <a:rPr lang="en-US" sz="2200" dirty="0" smtClean="0">
                  <a:latin typeface="+mj-lt"/>
                </a:rPr>
                <a:t> = </a:t>
              </a:r>
              <a:r>
                <a:rPr lang="en-US" sz="2200" dirty="0">
                  <a:latin typeface="+mj-lt"/>
                </a:rPr>
                <a:t>0:                                                                           </a:t>
              </a:r>
              <a:r>
                <a:rPr lang="en-US" sz="2200" dirty="0" smtClean="0">
                  <a:latin typeface="+mj-lt"/>
                </a:rPr>
                <a:t>         	        arbitrary </a:t>
              </a:r>
              <a:r>
                <a:rPr lang="en-US" sz="2200" dirty="0">
                  <a:latin typeface="+mj-lt"/>
                </a:rPr>
                <a:t>constants A, B</a:t>
              </a:r>
              <a:endParaRPr lang="en-US" sz="2200" dirty="0" smtClean="0">
                <a:latin typeface="+mj-lt"/>
              </a:endParaRPr>
            </a:p>
          </p:txBody>
        </p:sp>
        <p:pic>
          <p:nvPicPr>
            <p:cNvPr id="9" name="Billed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4726" y="2712388"/>
              <a:ext cx="2276475" cy="457200"/>
            </a:xfrm>
            <a:prstGeom prst="rect">
              <a:avLst/>
            </a:prstGeom>
          </p:spPr>
        </p:pic>
      </p:grpSp>
      <p:grpSp>
        <p:nvGrpSpPr>
          <p:cNvPr id="22" name="Gruppe 21"/>
          <p:cNvGrpSpPr/>
          <p:nvPr/>
        </p:nvGrpSpPr>
        <p:grpSpPr>
          <a:xfrm>
            <a:off x="190432" y="3411803"/>
            <a:ext cx="11595168" cy="561975"/>
            <a:chOff x="190432" y="3411803"/>
            <a:chExt cx="11595168" cy="561975"/>
          </a:xfrm>
        </p:grpSpPr>
        <p:sp>
          <p:nvSpPr>
            <p:cNvPr id="13" name="Rektangel 12"/>
            <p:cNvSpPr/>
            <p:nvPr/>
          </p:nvSpPr>
          <p:spPr>
            <a:xfrm>
              <a:off x="190432" y="3542891"/>
              <a:ext cx="1159516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For </a:t>
              </a:r>
              <a:r>
                <a:rPr lang="en-US" sz="2200" i="1" dirty="0" smtClean="0">
                  <a:latin typeface="+mj-lt"/>
                </a:rPr>
                <a:t>k</a:t>
              </a:r>
              <a:r>
                <a:rPr lang="en-US" sz="2200" dirty="0" smtClean="0">
                  <a:latin typeface="+mj-lt"/>
                </a:rPr>
                <a:t> &gt; </a:t>
              </a:r>
              <a:r>
                <a:rPr lang="en-US" sz="2200" dirty="0">
                  <a:latin typeface="+mj-lt"/>
                </a:rPr>
                <a:t>0:                          </a:t>
              </a:r>
              <a:r>
                <a:rPr lang="en-US" sz="2200" dirty="0" smtClean="0">
                  <a:latin typeface="+mj-lt"/>
                </a:rPr>
                <a:t>                                                          	</a:t>
              </a:r>
              <a:r>
                <a:rPr lang="en-US" sz="2200" dirty="0">
                  <a:latin typeface="+mj-lt"/>
                </a:rPr>
                <a:t> </a:t>
              </a:r>
              <a:r>
                <a:rPr lang="en-US" sz="2200" dirty="0" smtClean="0">
                  <a:latin typeface="+mj-lt"/>
                </a:rPr>
                <a:t>       arbitrary </a:t>
              </a:r>
              <a:r>
                <a:rPr lang="en-US" sz="2200" dirty="0">
                  <a:latin typeface="+mj-lt"/>
                </a:rPr>
                <a:t>constants A, B</a:t>
              </a:r>
              <a:endParaRPr lang="en-US" sz="2200" dirty="0" smtClean="0">
                <a:latin typeface="+mj-lt"/>
              </a:endParaRPr>
            </a:p>
          </p:txBody>
        </p:sp>
        <p:pic>
          <p:nvPicPr>
            <p:cNvPr id="11" name="Billed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1108" y="3411803"/>
              <a:ext cx="3438525" cy="561975"/>
            </a:xfrm>
            <a:prstGeom prst="rect">
              <a:avLst/>
            </a:prstGeom>
          </p:spPr>
        </p:pic>
      </p:grpSp>
      <p:grpSp>
        <p:nvGrpSpPr>
          <p:cNvPr id="23" name="Gruppe 22"/>
          <p:cNvGrpSpPr/>
          <p:nvPr/>
        </p:nvGrpSpPr>
        <p:grpSpPr>
          <a:xfrm>
            <a:off x="190431" y="4541538"/>
            <a:ext cx="11595169" cy="533400"/>
            <a:chOff x="190431" y="4541538"/>
            <a:chExt cx="11595169" cy="533400"/>
          </a:xfrm>
        </p:grpSpPr>
        <p:sp>
          <p:nvSpPr>
            <p:cNvPr id="16" name="Rektangel 15"/>
            <p:cNvSpPr/>
            <p:nvPr/>
          </p:nvSpPr>
          <p:spPr>
            <a:xfrm>
              <a:off x="190431" y="4541538"/>
              <a:ext cx="1159516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latin typeface="+mj-lt"/>
                </a:rPr>
                <a:t>For </a:t>
              </a:r>
              <a:r>
                <a:rPr lang="en-US" sz="2200" i="1" dirty="0" smtClean="0">
                  <a:latin typeface="+mj-lt"/>
                </a:rPr>
                <a:t>k</a:t>
              </a:r>
              <a:r>
                <a:rPr lang="en-US" sz="2200" dirty="0" smtClean="0">
                  <a:latin typeface="+mj-lt"/>
                </a:rPr>
                <a:t> &lt; 0</a:t>
              </a:r>
              <a:r>
                <a:rPr lang="en-US" sz="2200" dirty="0">
                  <a:latin typeface="+mj-lt"/>
                </a:rPr>
                <a:t>:                </a:t>
              </a:r>
              <a:r>
                <a:rPr lang="en-US" sz="2200" dirty="0" smtClean="0">
                  <a:latin typeface="+mj-lt"/>
                </a:rPr>
                <a:t>		                                                             arbitrary </a:t>
              </a:r>
              <a:r>
                <a:rPr lang="en-US" sz="2200" dirty="0">
                  <a:latin typeface="+mj-lt"/>
                </a:rPr>
                <a:t>constants A, B</a:t>
              </a:r>
              <a:endParaRPr lang="en-US" sz="2200" dirty="0" smtClean="0">
                <a:latin typeface="+mj-lt"/>
              </a:endParaRPr>
            </a:p>
          </p:txBody>
        </p:sp>
        <p:pic>
          <p:nvPicPr>
            <p:cNvPr id="14" name="Billed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5274" y="4541538"/>
              <a:ext cx="5362575" cy="533400"/>
            </a:xfrm>
            <a:prstGeom prst="rect">
              <a:avLst/>
            </a:prstGeom>
          </p:spPr>
        </p:pic>
      </p:grpSp>
      <p:sp>
        <p:nvSpPr>
          <p:cNvPr id="19" name="Ellipse 18">
            <a:hlinkClick r:id="rId6" action="ppaction://hlinksldjump"/>
          </p:cNvPr>
          <p:cNvSpPr/>
          <p:nvPr/>
        </p:nvSpPr>
        <p:spPr>
          <a:xfrm>
            <a:off x="10285981" y="5779965"/>
            <a:ext cx="192932" cy="194553"/>
          </a:xfrm>
          <a:prstGeom prst="ellipse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hlinkClick r:id="rId7" action="ppaction://hlinksldjump"/>
          </p:cNvPr>
          <p:cNvSpPr/>
          <p:nvPr/>
        </p:nvSpPr>
        <p:spPr>
          <a:xfrm>
            <a:off x="9888234" y="6161797"/>
            <a:ext cx="192932" cy="19455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>
            <a:hlinkClick r:id="rId8" action="ppaction://hlinksldjump"/>
          </p:cNvPr>
          <p:cNvSpPr/>
          <p:nvPr/>
        </p:nvSpPr>
        <p:spPr>
          <a:xfrm>
            <a:off x="9888234" y="6585681"/>
            <a:ext cx="192932" cy="19455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>
            <a:hlinkClick r:id="rId9" action="ppaction://hlinksldjump"/>
          </p:cNvPr>
          <p:cNvSpPr/>
          <p:nvPr/>
        </p:nvSpPr>
        <p:spPr>
          <a:xfrm>
            <a:off x="9885734" y="5779966"/>
            <a:ext cx="192932" cy="19455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>
            <a:hlinkClick r:id="rId10" action="ppaction://hlinksldjump"/>
          </p:cNvPr>
          <p:cNvSpPr/>
          <p:nvPr/>
        </p:nvSpPr>
        <p:spPr>
          <a:xfrm>
            <a:off x="10285981" y="6161796"/>
            <a:ext cx="192932" cy="194553"/>
          </a:xfrm>
          <a:prstGeom prst="ellipse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llipse 26">
            <a:hlinkClick r:id="rId11" action="ppaction://hlinksldjump"/>
          </p:cNvPr>
          <p:cNvSpPr/>
          <p:nvPr/>
        </p:nvSpPr>
        <p:spPr>
          <a:xfrm>
            <a:off x="10285981" y="6585680"/>
            <a:ext cx="192932" cy="194553"/>
          </a:xfrm>
          <a:prstGeom prst="ellipse">
            <a:avLst/>
          </a:prstGeom>
          <a:solidFill>
            <a:srgbClr val="00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lipse 27">
            <a:hlinkClick r:id="rId12" action="ppaction://hlinksldjump"/>
          </p:cNvPr>
          <p:cNvSpPr/>
          <p:nvPr/>
        </p:nvSpPr>
        <p:spPr>
          <a:xfrm>
            <a:off x="10683728" y="6135139"/>
            <a:ext cx="192932" cy="194553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First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86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ktangel 20"/>
              <p:cNvSpPr/>
              <p:nvPr/>
            </p:nvSpPr>
            <p:spPr>
              <a:xfrm>
                <a:off x="280570" y="1048536"/>
                <a:ext cx="1389996" cy="584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da-DK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a-DK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400" b="0" i="1" dirty="0" smtClean="0">
                            <a:latin typeface="Cambria Math" panose="02040503050406030204" pitchFamily="18" charset="0"/>
                          </a:rPr>
                          <m:t>𝑐𝑛</m:t>
                        </m:r>
                        <m:r>
                          <a:rPr lang="da-DK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a-DK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da-DK" sz="2200" dirty="0" smtClean="0">
                    <a:latin typeface="+mj-lt"/>
                  </a:rPr>
                  <a:t>:</a:t>
                </a:r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Rektange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1048536"/>
                <a:ext cx="1389996" cy="584584"/>
              </a:xfrm>
              <a:prstGeom prst="rect">
                <a:avLst/>
              </a:prstGeom>
              <a:blipFill>
                <a:blip r:embed="rId2"/>
                <a:stretch>
                  <a:fillRect r="-482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18" y="1340828"/>
            <a:ext cx="7349493" cy="4572859"/>
          </a:xfrm>
          <a:prstGeom prst="rect">
            <a:avLst/>
          </a:prstGeom>
        </p:spPr>
      </p:pic>
      <p:sp>
        <p:nvSpPr>
          <p:cNvPr id="9" name="Tekstboks 4"/>
          <p:cNvSpPr txBox="1">
            <a:spLocks noChangeArrowheads="1"/>
          </p:cNvSpPr>
          <p:nvPr/>
        </p:nvSpPr>
        <p:spPr bwMode="auto">
          <a:xfrm rot="16200000">
            <a:off x="10780805" y="2999232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llipse 9">
            <a:hlinkClick r:id="rId4" action="ppaction://hlinksldjump"/>
          </p:cNvPr>
          <p:cNvSpPr/>
          <p:nvPr/>
        </p:nvSpPr>
        <p:spPr>
          <a:xfrm>
            <a:off x="11404875" y="399033"/>
            <a:ext cx="192932" cy="194553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89" y="2467683"/>
            <a:ext cx="2858181" cy="76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1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Tekstfelt 19"/>
          <p:cNvSpPr txBox="1"/>
          <p:nvPr/>
        </p:nvSpPr>
        <p:spPr>
          <a:xfrm>
            <a:off x="107546" y="1940579"/>
            <a:ext cx="116780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laterally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insulated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a-DK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insulated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</a:p>
          <a:p>
            <a:endParaRPr lang="da-DK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da-DK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endParaRPr lang="da-D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102884" y="3340018"/>
            <a:ext cx="892130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3333FF"/>
                </a:solidFill>
                <a:latin typeface="+mj-lt"/>
              </a:rPr>
              <a:t>The ends </a:t>
            </a:r>
            <a:r>
              <a:rPr lang="en-US" sz="2200" dirty="0">
                <a:solidFill>
                  <a:srgbClr val="3333FF"/>
                </a:solidFill>
                <a:latin typeface="+mj-lt"/>
              </a:rPr>
              <a:t>of the bar are </a:t>
            </a:r>
            <a:r>
              <a:rPr lang="en-US" sz="2200" dirty="0" smtClean="0">
                <a:solidFill>
                  <a:srgbClr val="3333FF"/>
                </a:solidFill>
                <a:latin typeface="+mj-lt"/>
              </a:rPr>
              <a:t>also insulated for </a:t>
            </a:r>
            <a:r>
              <a:rPr lang="en-US" sz="2200" dirty="0">
                <a:solidFill>
                  <a:srgbClr val="3333FF"/>
                </a:solidFill>
                <a:latin typeface="+mj-lt"/>
              </a:rPr>
              <a:t>all times </a:t>
            </a:r>
            <a:r>
              <a:rPr lang="en-US" sz="2200" i="1" dirty="0">
                <a:solidFill>
                  <a:srgbClr val="3333FF"/>
                </a:solidFill>
                <a:latin typeface="+mj-lt"/>
              </a:rPr>
              <a:t>t</a:t>
            </a:r>
          </a:p>
        </p:txBody>
      </p:sp>
      <p:sp>
        <p:nvSpPr>
          <p:cNvPr id="18" name="Rektangel 17"/>
          <p:cNvSpPr/>
          <p:nvPr/>
        </p:nvSpPr>
        <p:spPr>
          <a:xfrm>
            <a:off x="102884" y="937989"/>
            <a:ext cx="119607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Consider a </a:t>
            </a:r>
            <a:r>
              <a:rPr lang="en-US" sz="2200" dirty="0">
                <a:latin typeface="+mj-lt"/>
              </a:rPr>
              <a:t>thin bar of length </a:t>
            </a:r>
            <a:r>
              <a:rPr lang="en-US" sz="2200" i="1" dirty="0">
                <a:latin typeface="+mj-lt"/>
              </a:rPr>
              <a:t>L</a:t>
            </a:r>
            <a:r>
              <a:rPr lang="en-US" sz="2200" dirty="0">
                <a:latin typeface="+mj-lt"/>
              </a:rPr>
              <a:t> along the </a:t>
            </a:r>
            <a:r>
              <a:rPr lang="en-US" sz="2200" i="1" dirty="0">
                <a:latin typeface="+mj-lt"/>
              </a:rPr>
              <a:t>x</a:t>
            </a:r>
            <a:r>
              <a:rPr lang="en-US" sz="2200" dirty="0">
                <a:latin typeface="+mj-lt"/>
              </a:rPr>
              <a:t>–axis that is laterally </a:t>
            </a:r>
            <a:r>
              <a:rPr lang="en-US" sz="2200" dirty="0" smtClean="0">
                <a:latin typeface="+mj-lt"/>
              </a:rPr>
              <a:t>insulated</a:t>
            </a:r>
            <a:endParaRPr lang="en-US" sz="2200" dirty="0">
              <a:latin typeface="+mj-lt"/>
            </a:endParaRPr>
          </a:p>
          <a:p>
            <a:r>
              <a:rPr lang="en-US" sz="2200" dirty="0">
                <a:latin typeface="+mj-lt"/>
              </a:rPr>
              <a:t>i</a:t>
            </a:r>
            <a:r>
              <a:rPr lang="en-US" sz="2200" dirty="0" smtClean="0">
                <a:latin typeface="+mj-lt"/>
              </a:rPr>
              <a:t>.e. the heat </a:t>
            </a:r>
            <a:r>
              <a:rPr lang="en-US" sz="2200" dirty="0">
                <a:latin typeface="+mj-lt"/>
              </a:rPr>
              <a:t>can only ﬂow in the </a:t>
            </a:r>
            <a:r>
              <a:rPr lang="en-US" sz="2200" i="1" dirty="0" smtClean="0">
                <a:latin typeface="+mj-lt"/>
              </a:rPr>
              <a:t>x</a:t>
            </a:r>
            <a:r>
              <a:rPr lang="en-US" sz="2200" dirty="0" smtClean="0">
                <a:latin typeface="+mj-lt"/>
              </a:rPr>
              <a:t>–direction</a:t>
            </a:r>
            <a:endParaRPr lang="en-US" sz="2200" dirty="0">
              <a:latin typeface="+mj-lt"/>
            </a:endParaRPr>
          </a:p>
        </p:txBody>
      </p:sp>
      <p:sp>
        <p:nvSpPr>
          <p:cNvPr id="22" name="Tekstboks 4"/>
          <p:cNvSpPr txBox="1">
            <a:spLocks noChangeArrowheads="1"/>
          </p:cNvSpPr>
          <p:nvPr/>
        </p:nvSpPr>
        <p:spPr bwMode="auto">
          <a:xfrm rot="16200000">
            <a:off x="10911646" y="2189004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35" y="1984240"/>
            <a:ext cx="3619500" cy="762000"/>
          </a:xfrm>
          <a:prstGeom prst="rect">
            <a:avLst/>
          </a:prstGeom>
        </p:spPr>
      </p:pic>
      <p:sp>
        <p:nvSpPr>
          <p:cNvPr id="16" name="Rektangel 15"/>
          <p:cNvSpPr/>
          <p:nvPr/>
        </p:nvSpPr>
        <p:spPr>
          <a:xfrm>
            <a:off x="102884" y="4163384"/>
            <a:ext cx="44459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initial </a:t>
            </a:r>
            <a:r>
              <a:rPr lang="en-US" sz="2200" dirty="0">
                <a:latin typeface="+mj-lt"/>
              </a:rPr>
              <a:t>temperature profile</a:t>
            </a:r>
            <a:endParaRPr lang="en-US" sz="2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40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02884" y="937989"/>
            <a:ext cx="1196077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We want a simple and realistic mathematical model to de scribe our experiment</a:t>
            </a:r>
          </a:p>
          <a:p>
            <a:endParaRPr lang="da-DK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Therefore we introduce some </a:t>
            </a:r>
            <a:r>
              <a:rPr lang="en-US" sz="2200" b="1" dirty="0" smtClean="0">
                <a:latin typeface="+mj-lt"/>
              </a:rPr>
              <a:t>physicals assumption</a:t>
            </a:r>
            <a:r>
              <a:rPr lang="en-US" sz="2200" dirty="0" smtClean="0">
                <a:latin typeface="+mj-lt"/>
              </a:rPr>
              <a:t>: </a:t>
            </a:r>
            <a:endParaRPr lang="en-US" sz="2200" dirty="0">
              <a:latin typeface="+mj-lt"/>
            </a:endParaRPr>
          </a:p>
        </p:txBody>
      </p:sp>
      <p:sp>
        <p:nvSpPr>
          <p:cNvPr id="19" name="Rektangel 18"/>
          <p:cNvSpPr/>
          <p:nvPr/>
        </p:nvSpPr>
        <p:spPr>
          <a:xfrm>
            <a:off x="725453" y="2666959"/>
            <a:ext cx="94496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H</a:t>
            </a:r>
            <a:r>
              <a:rPr lang="en-US" sz="2200" dirty="0" smtClean="0">
                <a:latin typeface="+mj-lt"/>
              </a:rPr>
              <a:t>eat </a:t>
            </a:r>
            <a:r>
              <a:rPr lang="en-US" sz="2200" dirty="0">
                <a:latin typeface="+mj-lt"/>
              </a:rPr>
              <a:t>flow is proportional to gradient of temperature </a:t>
            </a:r>
            <a:r>
              <a:rPr lang="en-US" sz="2200" i="1" dirty="0">
                <a:latin typeface="+mj-lt"/>
              </a:rPr>
              <a:t>u</a:t>
            </a:r>
            <a:r>
              <a:rPr lang="en-US" sz="2200" dirty="0">
                <a:latin typeface="+mj-lt"/>
              </a:rPr>
              <a:t>(</a:t>
            </a:r>
            <a:r>
              <a:rPr lang="en-US" sz="2200" i="1" dirty="0">
                <a:latin typeface="+mj-lt"/>
              </a:rPr>
              <a:t>x</a:t>
            </a:r>
            <a:r>
              <a:rPr lang="en-US" sz="2200" dirty="0">
                <a:latin typeface="+mj-lt"/>
              </a:rPr>
              <a:t>, </a:t>
            </a:r>
            <a:r>
              <a:rPr lang="en-US" sz="2200" i="1" dirty="0">
                <a:latin typeface="+mj-lt"/>
              </a:rPr>
              <a:t>t</a:t>
            </a:r>
            <a:r>
              <a:rPr lang="en-US" sz="2200" dirty="0">
                <a:latin typeface="+mj-lt"/>
              </a:rPr>
              <a:t>)</a:t>
            </a:r>
          </a:p>
          <a:p>
            <a:endParaRPr lang="en-US" sz="800" dirty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The ends are insulated so no </a:t>
            </a:r>
            <a:r>
              <a:rPr lang="en-US" sz="2200" dirty="0">
                <a:latin typeface="+mj-lt"/>
              </a:rPr>
              <a:t>heat flow at the </a:t>
            </a:r>
            <a:r>
              <a:rPr lang="en-US" sz="2200" dirty="0" smtClean="0">
                <a:latin typeface="+mj-lt"/>
              </a:rPr>
              <a:t>ends</a:t>
            </a:r>
          </a:p>
          <a:p>
            <a:endParaRPr lang="en-US" sz="8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i.e. the gradient </a:t>
            </a:r>
            <a:r>
              <a:rPr lang="en-US" sz="2200" dirty="0">
                <a:latin typeface="+mj-lt"/>
              </a:rPr>
              <a:t>of </a:t>
            </a:r>
            <a:r>
              <a:rPr lang="en-US" sz="2200" i="1" dirty="0">
                <a:latin typeface="+mj-lt"/>
              </a:rPr>
              <a:t>u</a:t>
            </a:r>
            <a:r>
              <a:rPr lang="en-US" sz="2200" dirty="0">
                <a:latin typeface="+mj-lt"/>
              </a:rPr>
              <a:t>(</a:t>
            </a:r>
            <a:r>
              <a:rPr lang="en-US" sz="2200" i="1" dirty="0">
                <a:latin typeface="+mj-lt"/>
              </a:rPr>
              <a:t>x</a:t>
            </a:r>
            <a:r>
              <a:rPr lang="en-US" sz="2200" dirty="0">
                <a:latin typeface="+mj-lt"/>
              </a:rPr>
              <a:t>, </a:t>
            </a:r>
            <a:r>
              <a:rPr lang="en-US" sz="2200" i="1" dirty="0">
                <a:latin typeface="+mj-lt"/>
              </a:rPr>
              <a:t>t</a:t>
            </a:r>
            <a:r>
              <a:rPr lang="en-US" sz="2200" dirty="0" smtClean="0">
                <a:latin typeface="+mj-lt"/>
              </a:rPr>
              <a:t>) is </a:t>
            </a:r>
            <a:r>
              <a:rPr lang="en-US" sz="2200" dirty="0">
                <a:latin typeface="+mj-lt"/>
              </a:rPr>
              <a:t>zero at the </a:t>
            </a:r>
            <a:r>
              <a:rPr lang="en-US" sz="2200" dirty="0" smtClean="0">
                <a:latin typeface="+mj-lt"/>
              </a:rPr>
              <a:t>ends</a:t>
            </a:r>
          </a:p>
          <a:p>
            <a:endParaRPr lang="en-US" sz="8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i.e. </a:t>
            </a:r>
            <a:r>
              <a:rPr lang="en-US" sz="2200" dirty="0">
                <a:latin typeface="+mj-lt"/>
              </a:rPr>
              <a:t>new boundary </a:t>
            </a:r>
            <a:r>
              <a:rPr lang="en-US" sz="2200" dirty="0" smtClean="0">
                <a:latin typeface="+mj-lt"/>
              </a:rPr>
              <a:t>conditions: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313" y="4082791"/>
            <a:ext cx="3124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Rektangel 17"/>
          <p:cNvSpPr/>
          <p:nvPr/>
        </p:nvSpPr>
        <p:spPr>
          <a:xfrm>
            <a:off x="102884" y="937989"/>
            <a:ext cx="119695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+mj-lt"/>
              </a:rPr>
              <a:t>The </a:t>
            </a:r>
            <a:r>
              <a:rPr lang="en-US" sz="2300" b="1" dirty="0" smtClean="0">
                <a:latin typeface="+mj-lt"/>
              </a:rPr>
              <a:t>mathematical model </a:t>
            </a:r>
            <a:r>
              <a:rPr lang="en-US" sz="2300" dirty="0" smtClean="0">
                <a:latin typeface="+mj-lt"/>
              </a:rPr>
              <a:t>of the experiment is </a:t>
            </a:r>
            <a:r>
              <a:rPr lang="en-US" sz="2300" dirty="0">
                <a:latin typeface="+mj-lt"/>
              </a:rPr>
              <a:t>the </a:t>
            </a:r>
            <a:r>
              <a:rPr lang="en-US" sz="2300" b="1" dirty="0" smtClean="0">
                <a:latin typeface="+mj-lt"/>
              </a:rPr>
              <a:t>one–dimensional </a:t>
            </a:r>
            <a:r>
              <a:rPr lang="en-US" sz="2300" b="1" dirty="0">
                <a:latin typeface="+mj-lt"/>
              </a:rPr>
              <a:t>heat equation </a:t>
            </a:r>
            <a:r>
              <a:rPr lang="en-US" sz="2300" dirty="0">
                <a:latin typeface="+mj-lt"/>
              </a:rPr>
              <a:t>for the temperature </a:t>
            </a:r>
            <a:r>
              <a:rPr lang="en-US" sz="2300" i="1" dirty="0">
                <a:latin typeface="+mj-lt"/>
              </a:rPr>
              <a:t>u</a:t>
            </a:r>
            <a:r>
              <a:rPr lang="en-US" sz="2300" dirty="0">
                <a:latin typeface="+mj-lt"/>
              </a:rPr>
              <a:t>(</a:t>
            </a:r>
            <a:r>
              <a:rPr lang="en-US" sz="2300" i="1" dirty="0">
                <a:latin typeface="+mj-lt"/>
              </a:rPr>
              <a:t>x</a:t>
            </a:r>
            <a:r>
              <a:rPr lang="en-US" sz="2300" dirty="0">
                <a:latin typeface="+mj-lt"/>
              </a:rPr>
              <a:t>, </a:t>
            </a:r>
            <a:r>
              <a:rPr lang="en-US" sz="2300" i="1" dirty="0">
                <a:latin typeface="+mj-lt"/>
              </a:rPr>
              <a:t>t</a:t>
            </a:r>
            <a:r>
              <a:rPr lang="en-US" sz="2300" dirty="0">
                <a:latin typeface="+mj-lt"/>
              </a:rPr>
              <a:t>):</a:t>
            </a:r>
          </a:p>
        </p:txBody>
      </p:sp>
      <p:sp>
        <p:nvSpPr>
          <p:cNvPr id="19" name="Rektangel 18"/>
          <p:cNvSpPr/>
          <p:nvPr/>
        </p:nvSpPr>
        <p:spPr>
          <a:xfrm>
            <a:off x="102882" y="3103057"/>
            <a:ext cx="29628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+mj-lt"/>
              </a:rPr>
              <a:t>Boundary conditions:</a:t>
            </a:r>
          </a:p>
        </p:txBody>
      </p:sp>
      <p:sp>
        <p:nvSpPr>
          <p:cNvPr id="16" name="Rektangel 15"/>
          <p:cNvSpPr/>
          <p:nvPr/>
        </p:nvSpPr>
        <p:spPr>
          <a:xfrm>
            <a:off x="127596" y="4270544"/>
            <a:ext cx="2733117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latin typeface="+mj-lt"/>
              </a:rPr>
              <a:t>Initial </a:t>
            </a:r>
            <a:r>
              <a:rPr lang="en-US" sz="2300" dirty="0">
                <a:latin typeface="+mj-lt"/>
              </a:rPr>
              <a:t>conditions:</a:t>
            </a:r>
            <a:endParaRPr lang="en-US" sz="2300" dirty="0" smtClean="0">
              <a:latin typeface="+mj-lt"/>
            </a:endParaRP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333" y="1721311"/>
            <a:ext cx="2713673" cy="576263"/>
          </a:xfrm>
          <a:prstGeom prst="rect">
            <a:avLst/>
          </a:prstGeom>
        </p:spPr>
      </p:pic>
      <p:sp>
        <p:nvSpPr>
          <p:cNvPr id="14" name="Rektangel 13"/>
          <p:cNvSpPr/>
          <p:nvPr/>
        </p:nvSpPr>
        <p:spPr>
          <a:xfrm>
            <a:off x="6762198" y="3007216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nsulated ends for all times </a:t>
            </a:r>
            <a:r>
              <a:rPr lang="en-US" sz="2400" i="1" dirty="0" smtClean="0">
                <a:latin typeface="+mj-lt"/>
              </a:rPr>
              <a:t>t</a:t>
            </a:r>
            <a:endParaRPr lang="en-US" sz="2400" i="1" dirty="0">
              <a:latin typeface="+mj-lt"/>
            </a:endParaRPr>
          </a:p>
        </p:txBody>
      </p:sp>
      <p:pic>
        <p:nvPicPr>
          <p:cNvPr id="15" name="Billed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789" y="4161439"/>
            <a:ext cx="3584353" cy="622364"/>
          </a:xfrm>
          <a:prstGeom prst="rect">
            <a:avLst/>
          </a:prstGeom>
        </p:spPr>
      </p:pic>
      <p:sp>
        <p:nvSpPr>
          <p:cNvPr id="21" name="Rektangel 20"/>
          <p:cNvSpPr/>
          <p:nvPr/>
        </p:nvSpPr>
        <p:spPr>
          <a:xfrm>
            <a:off x="6755895" y="4255155"/>
            <a:ext cx="4280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initial temperature </a:t>
            </a:r>
            <a:r>
              <a:rPr lang="en-US" sz="2400" dirty="0" smtClean="0">
                <a:latin typeface="+mj-lt"/>
              </a:rPr>
              <a:t>profile at </a:t>
            </a:r>
            <a:r>
              <a:rPr lang="en-US" sz="2400" i="1" dirty="0" smtClean="0">
                <a:latin typeface="+mj-lt"/>
              </a:rPr>
              <a:t>t </a:t>
            </a:r>
            <a:r>
              <a:rPr lang="en-US" sz="2400" dirty="0" smtClean="0">
                <a:latin typeface="+mj-lt"/>
              </a:rPr>
              <a:t>= 0</a:t>
            </a:r>
            <a:endParaRPr lang="en-US" sz="2400" dirty="0">
              <a:latin typeface="+mj-lt"/>
            </a:endParaRPr>
          </a:p>
        </p:txBody>
      </p:sp>
      <p:pic>
        <p:nvPicPr>
          <p:cNvPr id="17" name="Billed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250" y="3133820"/>
            <a:ext cx="31242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illed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019" y="5055395"/>
            <a:ext cx="5524500" cy="12287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da-DK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da-D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(same as last </a:t>
            </a:r>
            <a:r>
              <a:rPr lang="da-DK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da-DK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102881" y="1032117"/>
                <a:ext cx="919884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Assume the solution: 		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1" y="1032117"/>
                <a:ext cx="9198841" cy="430887"/>
              </a:xfrm>
              <a:prstGeom prst="rect">
                <a:avLst/>
              </a:prstGeom>
              <a:blipFill>
                <a:blip r:embed="rId3"/>
                <a:stretch>
                  <a:fillRect l="-861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ktangel 18"/>
          <p:cNvSpPr/>
          <p:nvPr/>
        </p:nvSpPr>
        <p:spPr>
          <a:xfrm>
            <a:off x="102881" y="1877490"/>
            <a:ext cx="37395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Insert </a:t>
            </a:r>
            <a:r>
              <a:rPr lang="en-US" sz="2200" dirty="0">
                <a:latin typeface="+mj-lt"/>
              </a:rPr>
              <a:t>into the </a:t>
            </a:r>
            <a:r>
              <a:rPr lang="en-US" sz="2200" dirty="0" smtClean="0">
                <a:latin typeface="+mj-lt"/>
              </a:rPr>
              <a:t>heat </a:t>
            </a:r>
            <a:r>
              <a:rPr lang="en-US" sz="2200" dirty="0">
                <a:latin typeface="+mj-lt"/>
              </a:rPr>
              <a:t>equation:</a:t>
            </a:r>
            <a:endParaRPr lang="en-US" sz="2200" dirty="0" smtClean="0">
              <a:latin typeface="+mj-lt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102880" y="2703410"/>
            <a:ext cx="127844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Left side:</a:t>
            </a:r>
          </a:p>
        </p:txBody>
      </p:sp>
      <p:sp>
        <p:nvSpPr>
          <p:cNvPr id="15" name="Rektangel 14"/>
          <p:cNvSpPr/>
          <p:nvPr/>
        </p:nvSpPr>
        <p:spPr>
          <a:xfrm>
            <a:off x="112607" y="3683787"/>
            <a:ext cx="14937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Right side:</a:t>
            </a:r>
          </a:p>
        </p:txBody>
      </p:sp>
      <p:sp>
        <p:nvSpPr>
          <p:cNvPr id="20" name="Rektangel 19"/>
          <p:cNvSpPr/>
          <p:nvPr/>
        </p:nvSpPr>
        <p:spPr>
          <a:xfrm>
            <a:off x="105683" y="4395433"/>
            <a:ext cx="180373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Then we get: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ktangel 33"/>
              <p:cNvSpPr/>
              <p:nvPr/>
            </p:nvSpPr>
            <p:spPr>
              <a:xfrm>
                <a:off x="110542" y="5068103"/>
                <a:ext cx="4334259" cy="446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Dividing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3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da-DK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3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da-DK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a-DK" sz="23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da-DK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3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3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ktangel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2" y="5068103"/>
                <a:ext cx="4334259" cy="446276"/>
              </a:xfrm>
              <a:prstGeom prst="rect">
                <a:avLst/>
              </a:prstGeom>
              <a:blipFill>
                <a:blip r:embed="rId4"/>
                <a:stretch>
                  <a:fillRect l="-1828" t="-5405" b="-2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105" y="2541604"/>
            <a:ext cx="1504950" cy="81915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2971" y="2517654"/>
            <a:ext cx="1838325" cy="828675"/>
          </a:xfrm>
          <a:prstGeom prst="rect">
            <a:avLst/>
          </a:prstGeom>
        </p:spPr>
      </p:pic>
      <p:pic>
        <p:nvPicPr>
          <p:cNvPr id="11" name="Billed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3732" y="2813102"/>
            <a:ext cx="1371600" cy="390525"/>
          </a:xfrm>
          <a:prstGeom prst="rect">
            <a:avLst/>
          </a:prstGeom>
        </p:spPr>
      </p:pic>
      <p:grpSp>
        <p:nvGrpSpPr>
          <p:cNvPr id="37" name="Gruppe 36"/>
          <p:cNvGrpSpPr/>
          <p:nvPr/>
        </p:nvGrpSpPr>
        <p:grpSpPr>
          <a:xfrm>
            <a:off x="1794626" y="3435936"/>
            <a:ext cx="5914859" cy="923925"/>
            <a:chOff x="1794626" y="3435936"/>
            <a:chExt cx="5914859" cy="923925"/>
          </a:xfrm>
        </p:grpSpPr>
        <p:pic>
          <p:nvPicPr>
            <p:cNvPr id="21" name="Billede 2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33085" y="3657308"/>
              <a:ext cx="1676400" cy="523875"/>
            </a:xfrm>
            <a:prstGeom prst="rect">
              <a:avLst/>
            </a:prstGeom>
          </p:spPr>
        </p:pic>
        <p:grpSp>
          <p:nvGrpSpPr>
            <p:cNvPr id="31" name="Gruppe 30"/>
            <p:cNvGrpSpPr/>
            <p:nvPr/>
          </p:nvGrpSpPr>
          <p:grpSpPr>
            <a:xfrm>
              <a:off x="1794626" y="3435936"/>
              <a:ext cx="4157279" cy="923925"/>
              <a:chOff x="1794626" y="3435936"/>
              <a:chExt cx="4157279" cy="923925"/>
            </a:xfrm>
          </p:grpSpPr>
          <p:pic>
            <p:nvPicPr>
              <p:cNvPr id="24" name="Billed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2691" y="3435936"/>
                <a:ext cx="2105025" cy="9239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kstfelt 21"/>
                  <p:cNvSpPr txBox="1"/>
                  <p:nvPr/>
                </p:nvSpPr>
                <p:spPr>
                  <a:xfrm>
                    <a:off x="3292859" y="3708082"/>
                    <a:ext cx="390816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kstfelt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2859" y="3708082"/>
                    <a:ext cx="3908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2" name="Billede 1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94626" y="3514707"/>
                <a:ext cx="1543050" cy="75247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kstfelt 35"/>
                  <p:cNvSpPr txBox="1"/>
                  <p:nvPr/>
                </p:nvSpPr>
                <p:spPr>
                  <a:xfrm>
                    <a:off x="5637716" y="3713232"/>
                    <a:ext cx="31418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6" name="Tekstfelt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7716" y="3713232"/>
                    <a:ext cx="31418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843" r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8" name="Billed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9281" y="4451567"/>
            <a:ext cx="1374441" cy="390525"/>
          </a:xfrm>
          <a:prstGeom prst="rect">
            <a:avLst/>
          </a:prstGeom>
        </p:spPr>
      </p:pic>
      <p:pic>
        <p:nvPicPr>
          <p:cNvPr id="39" name="Billede 3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88056" y="4326587"/>
            <a:ext cx="2113490" cy="610839"/>
          </a:xfrm>
          <a:prstGeom prst="rect">
            <a:avLst/>
          </a:prstGeom>
        </p:spPr>
      </p:pic>
      <p:pic>
        <p:nvPicPr>
          <p:cNvPr id="26" name="Billed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85203" y="1681677"/>
            <a:ext cx="2713673" cy="5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14474</TotalTime>
  <Words>2456</Words>
  <Application>Microsoft Office PowerPoint</Application>
  <PresentationFormat>Widescreen</PresentationFormat>
  <Paragraphs>390</Paragraphs>
  <Slides>41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Office-tema</vt:lpstr>
      <vt:lpstr>Partial differential equations, PDE</vt:lpstr>
      <vt:lpstr>Partial differential equations</vt:lpstr>
      <vt:lpstr>Previous lecture - vibrating string</vt:lpstr>
      <vt:lpstr>Previous lecture – thin bar laterally insulated</vt:lpstr>
      <vt:lpstr>Today</vt:lpstr>
      <vt:lpstr>Modelling</vt:lpstr>
      <vt:lpstr>Modelling</vt:lpstr>
      <vt:lpstr>Modelling:</vt:lpstr>
      <vt:lpstr>Solution by the method: separating variables (same as last lecture)</vt:lpstr>
      <vt:lpstr>Solution by the method: separating variables</vt:lpstr>
      <vt:lpstr>Solution by the method: separating variables</vt:lpstr>
      <vt:lpstr>Solution by the method: separating variables</vt:lpstr>
      <vt:lpstr>Solution by the method: separating variables</vt:lpstr>
      <vt:lpstr>Solution by the method: separating variables</vt:lpstr>
      <vt:lpstr>Solution by the method: separating variables (same as last lecture)</vt:lpstr>
      <vt:lpstr>Solution by the method: separating variables</vt:lpstr>
      <vt:lpstr>Solution by the method: separating variables</vt:lpstr>
      <vt:lpstr>Solution by the method: separating variables</vt:lpstr>
      <vt:lpstr>Solution by the method: separating variables</vt:lpstr>
      <vt:lpstr>Heat equation – Second example</vt:lpstr>
      <vt:lpstr>Break</vt:lpstr>
      <vt:lpstr>Heat equation – Two-dimensional</vt:lpstr>
      <vt:lpstr>Three important cases of BC  for the two dimensional steady heat flow</vt:lpstr>
      <vt:lpstr>Heat equation – Two-dimensional</vt:lpstr>
      <vt:lpstr>Solution by the method: separating variables </vt:lpstr>
      <vt:lpstr>Solution by the method: separating variables</vt:lpstr>
      <vt:lpstr>Solution by the method: separating variables</vt:lpstr>
      <vt:lpstr>Solution by the method: separating variables</vt:lpstr>
      <vt:lpstr>Solution by the method: separating variables</vt:lpstr>
      <vt:lpstr>Solution by the method: separating variables</vt:lpstr>
      <vt:lpstr>Solution by the method: separating variables</vt:lpstr>
      <vt:lpstr>Solution by the method: separating variables </vt:lpstr>
      <vt:lpstr>Solution by the method: separating variables</vt:lpstr>
      <vt:lpstr>Steady heat equation – Two-dimensional</vt:lpstr>
      <vt:lpstr>Heat equation – Two-dimensional</vt:lpstr>
      <vt:lpstr>Heat equation – Two-dimensional</vt:lpstr>
      <vt:lpstr>We are doing exercises from lecture notes 10 </vt:lpstr>
      <vt:lpstr>We are doing exercises from lecture notes 10 </vt:lpstr>
      <vt:lpstr>PowerPoint-præsentation</vt:lpstr>
      <vt:lpstr>Solution by the method: separating variables</vt:lpstr>
      <vt:lpstr>Heat equation – First example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1558</cp:revision>
  <dcterms:created xsi:type="dcterms:W3CDTF">2021-01-29T15:14:26Z</dcterms:created>
  <dcterms:modified xsi:type="dcterms:W3CDTF">2022-11-17T13:51:40Z</dcterms:modified>
</cp:coreProperties>
</file>