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65" r:id="rId3"/>
    <p:sldMasterId id="2147483649" r:id="rId4"/>
    <p:sldMasterId id="2147483652" r:id="rId5"/>
  </p:sldMasterIdLst>
  <p:notesMasterIdLst>
    <p:notesMasterId r:id="rId30"/>
  </p:notesMasterIdLst>
  <p:handoutMasterIdLst>
    <p:handoutMasterId r:id="rId31"/>
  </p:handoutMasterIdLst>
  <p:sldIdLst>
    <p:sldId id="305" r:id="rId6"/>
    <p:sldId id="344" r:id="rId7"/>
    <p:sldId id="612" r:id="rId8"/>
    <p:sldId id="562" r:id="rId9"/>
    <p:sldId id="568" r:id="rId10"/>
    <p:sldId id="563" r:id="rId11"/>
    <p:sldId id="569" r:id="rId12"/>
    <p:sldId id="570" r:id="rId13"/>
    <p:sldId id="575" r:id="rId14"/>
    <p:sldId id="577" r:id="rId15"/>
    <p:sldId id="608" r:id="rId16"/>
    <p:sldId id="609" r:id="rId17"/>
    <p:sldId id="610" r:id="rId18"/>
    <p:sldId id="581" r:id="rId19"/>
    <p:sldId id="582" r:id="rId20"/>
    <p:sldId id="597" r:id="rId21"/>
    <p:sldId id="588" r:id="rId22"/>
    <p:sldId id="607" r:id="rId23"/>
    <p:sldId id="594" r:id="rId24"/>
    <p:sldId id="595" r:id="rId25"/>
    <p:sldId id="560" r:id="rId26"/>
    <p:sldId id="520" r:id="rId27"/>
    <p:sldId id="611" r:id="rId28"/>
    <p:sldId id="604" r:id="rId29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6F46F2A0-4747-49D9-93F8-F183DD4950A3}">
          <p14:sldIdLst>
            <p14:sldId id="305"/>
            <p14:sldId id="344"/>
            <p14:sldId id="612"/>
            <p14:sldId id="562"/>
            <p14:sldId id="568"/>
            <p14:sldId id="563"/>
            <p14:sldId id="569"/>
            <p14:sldId id="570"/>
            <p14:sldId id="575"/>
            <p14:sldId id="577"/>
            <p14:sldId id="608"/>
            <p14:sldId id="609"/>
            <p14:sldId id="610"/>
            <p14:sldId id="581"/>
            <p14:sldId id="582"/>
            <p14:sldId id="597"/>
            <p14:sldId id="588"/>
            <p14:sldId id="607"/>
            <p14:sldId id="594"/>
            <p14:sldId id="595"/>
            <p14:sldId id="560"/>
            <p14:sldId id="520"/>
            <p14:sldId id="611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la-Lisbeth Hoffmann" initials="UH" lastIdx="1" clrIdx="0">
    <p:extLst>
      <p:ext uri="{19B8F6BF-5375-455C-9EA6-DF929625EA0E}">
        <p15:presenceInfo xmlns:p15="http://schemas.microsoft.com/office/powerpoint/2012/main" userId="Ulla-Lisbeth Hoff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00"/>
    <a:srgbClr val="FFFFCC"/>
    <a:srgbClr val="0066FF"/>
    <a:srgbClr val="00CC00"/>
    <a:srgbClr val="FF0066"/>
    <a:srgbClr val="FF66CC"/>
    <a:srgbClr val="FF9900"/>
    <a:srgbClr val="FFFF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660" autoAdjust="0"/>
  </p:normalViewPr>
  <p:slideViewPr>
    <p:cSldViewPr>
      <p:cViewPr varScale="1">
        <p:scale>
          <a:sx n="79" d="100"/>
          <a:sy n="79" d="100"/>
        </p:scale>
        <p:origin x="13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90AF-0E82-4E5A-8370-B2DD663F0B8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EB24-F386-4CE9-93EF-FA6FE3776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ED48D2-626E-4BAD-8E8F-08698E484DE5}" type="datetimeFigureOut">
              <a:rPr lang="da-DK"/>
              <a:pPr>
                <a:defRPr/>
              </a:pPr>
              <a:t>27-09-2022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C9C38-2707-4A42-881B-6DFE6DE36EA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72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878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37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9848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33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8532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1979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214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786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362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248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8987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4817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4544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6399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418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984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91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C9C38-2707-4A42-881B-6DFE6DE36EA0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937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55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543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489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614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a-DK" dirty="0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1DCB-6018-49F5-B40C-217E41A22F90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3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54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2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40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89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7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Fysik B – ULH - IHA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50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15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91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124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63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97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38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39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1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Fysik B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1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77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129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63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20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93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89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3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92211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27-09-2022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9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9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8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819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EC00F-5518-401F-BEDC-0A46451B005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77" r:id="rId3"/>
    <p:sldLayoutId id="2147483690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1E0-211F-4874-BBF2-3C3800C0BFA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928D-984E-4781-AEBB-6B61351CF2B7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BCFACC-52C7-4129-81DF-1710A6B24544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A4-C62A-4CF8-99D6-7AAA6AA24432}" type="datetimeFigureOut">
              <a:rPr lang="da-DK" smtClean="0"/>
              <a:t>27-09-2022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9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4.xml"/><Relationship Id="rId5" Type="http://schemas.openxmlformats.org/officeDocument/2006/relationships/image" Target="../media/image17.pn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179512" y="302689"/>
            <a:ext cx="8964488" cy="936625"/>
          </a:xfrm>
        </p:spPr>
        <p:txBody>
          <a:bodyPr/>
          <a:lstStyle/>
          <a:p>
            <a:r>
              <a:rPr lang="da-DK" sz="3200" b="1" dirty="0">
                <a:solidFill>
                  <a:schemeClr val="tx2"/>
                </a:solidFill>
              </a:rPr>
              <a:t>9</a:t>
            </a:r>
            <a:r>
              <a:rPr lang="da-DK" sz="3200" b="1" dirty="0" smtClean="0">
                <a:solidFill>
                  <a:schemeClr val="tx2"/>
                </a:solidFill>
              </a:rPr>
              <a:t>. </a:t>
            </a:r>
            <a:r>
              <a:rPr lang="da-DK" sz="3200" b="1" dirty="0" smtClean="0">
                <a:solidFill>
                  <a:schemeClr val="accent1">
                    <a:lumMod val="75000"/>
                  </a:schemeClr>
                </a:solidFill>
              </a:rPr>
              <a:t>Tilfældige </a:t>
            </a:r>
            <a:r>
              <a:rPr lang="da-DK" sz="3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a-DK" sz="3200" b="1" dirty="0" smtClean="0">
                <a:solidFill>
                  <a:schemeClr val="accent1">
                    <a:lumMod val="75000"/>
                  </a:schemeClr>
                </a:solidFill>
              </a:rPr>
              <a:t>tikprøver</a:t>
            </a: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  <p:sp>
        <p:nvSpPr>
          <p:cNvPr id="19" name="Undertitel 2"/>
          <p:cNvSpPr txBox="1">
            <a:spLocks/>
          </p:cNvSpPr>
          <p:nvPr/>
        </p:nvSpPr>
        <p:spPr>
          <a:xfrm>
            <a:off x="570150" y="1274023"/>
            <a:ext cx="8040886" cy="4772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400" b="1" dirty="0" smtClean="0">
              <a:solidFill>
                <a:schemeClr val="tx1"/>
              </a:solidFill>
            </a:endParaRPr>
          </a:p>
          <a:p>
            <a:pPr algn="l"/>
            <a:r>
              <a:rPr lang="da-DK" sz="2400" b="1" dirty="0" smtClean="0">
                <a:solidFill>
                  <a:schemeClr val="tx1"/>
                </a:solidFill>
              </a:rPr>
              <a:t>Litteratur</a:t>
            </a:r>
            <a:r>
              <a:rPr lang="da-DK" sz="2400" b="1" dirty="0">
                <a:solidFill>
                  <a:schemeClr val="tx1"/>
                </a:solidFill>
              </a:rPr>
              <a:t>: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V&amp;K 3.6, </a:t>
            </a:r>
            <a:r>
              <a:rPr lang="da-DK" sz="2400" dirty="0">
                <a:solidFill>
                  <a:schemeClr val="tx1"/>
                </a:solidFill>
              </a:rPr>
              <a:t>s. </a:t>
            </a:r>
            <a:r>
              <a:rPr lang="da-DK" sz="2400" dirty="0" smtClean="0">
                <a:solidFill>
                  <a:schemeClr val="tx1"/>
                </a:solidFill>
              </a:rPr>
              <a:t>135-142</a:t>
            </a: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	</a:t>
            </a:r>
            <a:r>
              <a:rPr lang="da-DK" sz="2400" dirty="0" smtClean="0">
                <a:solidFill>
                  <a:schemeClr val="tx1"/>
                </a:solidFill>
              </a:rPr>
              <a:t>       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r>
              <a:rPr lang="da-DK" sz="2400" dirty="0"/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40" y="-8309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Serier af stikprøver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857" y="764704"/>
                <a:ext cx="8424936" cy="568354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Terningkast</a:t>
                </a:r>
                <a:br>
                  <a:rPr lang="da-DK" sz="2000" dirty="0" smtClean="0"/>
                </a:br>
                <a:r>
                  <a:rPr lang="da-DK" sz="2000" i="1" dirty="0" smtClean="0"/>
                  <a:t>Y</a:t>
                </a:r>
                <a:r>
                  <a:rPr lang="da-DK" sz="2000" dirty="0" smtClean="0"/>
                  <a:t>: stokastisk variabel med diskret uniform fordeling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𝑈</m:t>
                    </m:r>
                    <m:r>
                      <a:rPr lang="da-DK" sz="2000" b="0" i="1" smtClean="0">
                        <a:latin typeface="Cambria Math"/>
                      </a:rPr>
                      <m:t>(1,6)</m:t>
                    </m:r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Der gælder om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𝑈</m:t>
                    </m:r>
                    <m:r>
                      <a:rPr lang="da-DK" sz="2000" b="0" i="1" smtClean="0">
                        <a:latin typeface="Cambria Math"/>
                      </a:rPr>
                      <m:t>(</m:t>
                    </m:r>
                    <m:r>
                      <a:rPr lang="da-DK" sz="2000" b="0" i="1" smtClean="0">
                        <a:latin typeface="Cambria Math"/>
                      </a:rPr>
                      <m:t>𝑎</m:t>
                    </m:r>
                    <m:r>
                      <a:rPr lang="da-DK" sz="2000" b="0" i="1" smtClean="0">
                        <a:latin typeface="Cambria Math"/>
                      </a:rPr>
                      <m:t>,</m:t>
                    </m:r>
                    <m:r>
                      <a:rPr lang="da-DK" sz="2000" b="0" i="1" smtClean="0">
                        <a:latin typeface="Cambria Math"/>
                      </a:rPr>
                      <m:t>𝑏</m:t>
                    </m:r>
                    <m:r>
                      <a:rPr lang="da-DK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1+6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a-DK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den>
                        </m:f>
                      </m:e>
                    </m:ra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2000" b="0" i="1" smtClean="0">
                                        <a:latin typeface="Cambria Math"/>
                                        <a:ea typeface="Cambria Math"/>
                                      </a:rPr>
                                      <m:t>6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da-DK" sz="20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den>
                        </m:f>
                      </m:e>
                    </m:ra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35</m:t>
                            </m:r>
                          </m:num>
                          <m:den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den>
                        </m:f>
                      </m:e>
                    </m:ra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=1.708</m:t>
                    </m:r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laver 100 tilfældige stikprøver, hver med en stikprøvestørrelse på 4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Hver stikprøve består af 4 terningkast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Vi beregner stikprøve-middelværdi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 smtClean="0"/>
                  <a:t> for hver stikprøve (gennemsnitligt antal øjne i de 4 kast)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Derved får vi 100 værdier af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</m:t>
                    </m:r>
                  </m:oMath>
                </a14:m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 </m:t>
                    </m:r>
                    <m:r>
                      <a:rPr lang="da-DK" sz="2000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  <m:r>
                          <a:rPr lang="da-DK" sz="2000" b="0" i="1" smtClean="0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kan opfatte værdierne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 smtClean="0"/>
                  <a:t> som kommende fra en stokastiske variabel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Det viser sig, at middelværdi og standardafvigelse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da-DK" sz="2000" dirty="0" smtClean="0"/>
                  <a:t> er: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1.708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=0.854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Diskutér med sidemanden: Er det intuitivt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da-DK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20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857" y="764704"/>
                <a:ext cx="8424936" cy="5683547"/>
              </a:xfrm>
              <a:blipFill>
                <a:blip r:embed="rId3"/>
                <a:stretch>
                  <a:fillRect l="-434" t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p:pic>
        <p:nvPicPr>
          <p:cNvPr id="8194" name="Picture 2" descr="http://www.kelz0r.dk/magic/images/snydeterningso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1239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739376" y="2060848"/>
            <a:ext cx="2133600" cy="917263"/>
            <a:chOff x="6658694" y="2060848"/>
            <a:chExt cx="2133600" cy="91726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71704"/>
            <a:stretch/>
          </p:blipFill>
          <p:spPr bwMode="auto">
            <a:xfrm>
              <a:off x="6658694" y="2060848"/>
              <a:ext cx="2133600" cy="44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938"/>
            <a:stretch/>
          </p:blipFill>
          <p:spPr bwMode="auto">
            <a:xfrm>
              <a:off x="6658694" y="2492896"/>
              <a:ext cx="2133600" cy="48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9942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690562"/>
          </a:xfrm>
        </p:spPr>
        <p:txBody>
          <a:bodyPr>
            <a:noAutofit/>
          </a:bodyPr>
          <a:lstStyle/>
          <a:p>
            <a:pPr algn="l"/>
            <a:r>
              <a:rPr lang="da-DK" sz="3200" dirty="0" smtClean="0"/>
              <a:t>Stikprøvefordeling for middelværdi af stikprøver</a:t>
            </a:r>
            <a:endParaRPr lang="da-DK" sz="3200" dirty="0"/>
          </a:p>
        </p:txBody>
      </p:sp>
      <p:pic>
        <p:nvPicPr>
          <p:cNvPr id="10" name="Billed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1441364"/>
            <a:ext cx="4680520" cy="3888432"/>
          </a:xfrm>
          <a:prstGeom prst="rect">
            <a:avLst/>
          </a:prstGeom>
        </p:spPr>
      </p:pic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21611" y="5544396"/>
            <a:ext cx="91164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 flere </a:t>
            </a:r>
            <a:r>
              <a:rPr lang="da-DK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målinger, der anvendes til at beregne middelværdien, jo </a:t>
            </a: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mindre bliver </a:t>
            </a:r>
            <a:r>
              <a:rPr lang="da-DK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usikkerheden</a:t>
            </a:r>
          </a:p>
          <a:p>
            <a:r>
              <a:rPr lang="da-DK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på middelværdien.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lipse 14">
            <a:hlinkClick r:id="rId4" action="ppaction://hlinksldjump"/>
          </p:cNvPr>
          <p:cNvSpPr/>
          <p:nvPr/>
        </p:nvSpPr>
        <p:spPr>
          <a:xfrm>
            <a:off x="8472791" y="6165304"/>
            <a:ext cx="214009" cy="18615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/>
          <p:cNvSpPr/>
          <p:nvPr/>
        </p:nvSpPr>
        <p:spPr>
          <a:xfrm>
            <a:off x="5148064" y="1700808"/>
            <a:ext cx="3816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Rød</a:t>
            </a:r>
            <a:r>
              <a:rPr lang="da-DK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da-DK" dirty="0" smtClean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Fordeling </a:t>
            </a:r>
            <a:r>
              <a:rPr lang="da-DK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 1000 målinger med middelværdi </a:t>
            </a:r>
            <a:r>
              <a:rPr lang="da-DK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179512" y="943751"/>
            <a:ext cx="60324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Stikprøvefordelingers afhængighed af stikprøvestørrelsen, </a:t>
            </a:r>
            <a:r>
              <a:rPr lang="da-DK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9" name="Rektangel 18"/>
          <p:cNvSpPr/>
          <p:nvPr/>
        </p:nvSpPr>
        <p:spPr>
          <a:xfrm>
            <a:off x="5148064" y="2688239"/>
            <a:ext cx="3816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Blå:</a:t>
            </a:r>
            <a:r>
              <a:rPr lang="da-DK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a-DK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Fordeling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 1000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middelværdier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 10 målinger.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5148064" y="3676936"/>
            <a:ext cx="3816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Grøn</a:t>
            </a:r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en-US" b="1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Fordeling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middelværdier af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målinger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kstfelt 17"/>
          <p:cNvSpPr txBox="1"/>
          <p:nvPr/>
        </p:nvSpPr>
        <p:spPr>
          <a:xfrm rot="16200000">
            <a:off x="-841632" y="3247080"/>
            <a:ext cx="190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Bendsen: Noter i </a:t>
            </a:r>
            <a:r>
              <a:rPr lang="da-DK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6784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87320" cy="922114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Eksempler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71724"/>
            <a:ext cx="4743450" cy="3476625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268610" y="949632"/>
            <a:ext cx="8754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da-DK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Middelværdien af </a:t>
            </a:r>
            <a:r>
              <a:rPr lang="da-DK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antal </a:t>
            </a:r>
            <a:r>
              <a:rPr lang="da-DK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øjne </a:t>
            </a:r>
            <a:r>
              <a:rPr lang="da-DK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da-DK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henholdsvis 1, 2, 5 og 7 kast </a:t>
            </a:r>
            <a:r>
              <a:rPr lang="da-DK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en </a:t>
            </a:r>
            <a:r>
              <a:rPr lang="da-DK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terning</a:t>
            </a:r>
            <a:r>
              <a:rPr lang="da-DK" kern="0" dirty="0" smtClean="0"/>
              <a:t>  </a:t>
            </a:r>
            <a:endParaRPr lang="da-DK" kern="0" dirty="0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40253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690562"/>
          </a:xfrm>
        </p:spPr>
        <p:txBody>
          <a:bodyPr>
            <a:noAutofit/>
          </a:bodyPr>
          <a:lstStyle/>
          <a:p>
            <a:pPr algn="l"/>
            <a:r>
              <a:rPr lang="da-DK" sz="3200" dirty="0" smtClean="0"/>
              <a:t>Stikprøvefordeling for middelværdi af stikprøver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854"/>
            <a:ext cx="9001000" cy="5688632"/>
          </a:xfrm>
        </p:spPr>
        <p:txBody>
          <a:bodyPr/>
          <a:lstStyle/>
          <a:p>
            <a:pPr marL="0" indent="0">
              <a:buNone/>
            </a:pPr>
            <a:r>
              <a:rPr lang="da-DK" sz="2000" dirty="0" smtClean="0"/>
              <a:t>Uanset </a:t>
            </a:r>
            <a:r>
              <a:rPr lang="da-DK" sz="2000" dirty="0" smtClean="0">
                <a:solidFill>
                  <a:schemeClr val="tx2"/>
                </a:solidFill>
              </a:rPr>
              <a:t>populationsfordelingen, så vil</a:t>
            </a:r>
            <a:r>
              <a:rPr lang="da-DK" sz="2000" dirty="0" smtClean="0"/>
              <a:t> </a:t>
            </a:r>
            <a:r>
              <a:rPr lang="da-DK" sz="2000" b="1" dirty="0" smtClean="0">
                <a:solidFill>
                  <a:schemeClr val="tx2"/>
                </a:solidFill>
              </a:rPr>
              <a:t>stikprøvefordelingen</a:t>
            </a:r>
            <a:r>
              <a:rPr lang="da-DK" sz="2000" b="1" dirty="0" smtClean="0"/>
              <a:t> </a:t>
            </a:r>
            <a:r>
              <a:rPr lang="da-DK" sz="2000" dirty="0" smtClean="0"/>
              <a:t>af stikprøvens </a:t>
            </a:r>
          </a:p>
          <a:p>
            <a:pPr marL="0" indent="0">
              <a:buNone/>
            </a:pPr>
            <a:r>
              <a:rPr lang="da-DK" sz="2000" dirty="0" smtClean="0"/>
              <a:t>middelværdi ligne </a:t>
            </a:r>
            <a:r>
              <a:rPr lang="da-DK" sz="2000" b="1" dirty="0" smtClean="0">
                <a:solidFill>
                  <a:schemeClr val="tx2"/>
                </a:solidFill>
              </a:rPr>
              <a:t>normalfordelingen</a:t>
            </a:r>
            <a:r>
              <a:rPr lang="da-DK" sz="2000" dirty="0" smtClean="0"/>
              <a:t>, når stikprøvestørrelsen (</a:t>
            </a:r>
            <a:r>
              <a:rPr lang="da-DK" sz="2000" dirty="0"/>
              <a:t>her </a:t>
            </a:r>
            <a:r>
              <a:rPr lang="da-DK" sz="2000" i="1" dirty="0"/>
              <a:t>n</a:t>
            </a:r>
            <a:r>
              <a:rPr lang="da-DK" sz="2000" dirty="0" smtClean="0"/>
              <a:t>) er tilpas stor</a:t>
            </a: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p:pic>
        <p:nvPicPr>
          <p:cNvPr id="8196" name="Picture 4" descr="http://statwiki.ucdavis.edu/@api/deki/files/98/17fa70bfc1cbbc6d6476b9f45c9e9d07.jpg?size=bestfit&amp;width=800&amp;height=468&amp;revision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57" y="1916832"/>
            <a:ext cx="5716407" cy="33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5373216"/>
            <a:ext cx="7056784" cy="920576"/>
          </a:xfrm>
          <a:prstGeom prst="rect">
            <a:avLst/>
          </a:prstGeom>
          <a:solidFill>
            <a:srgbClr val="FFFFCC"/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Dette fænomen kaldes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Centrale Grænseværdisætning</a:t>
            </a:r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3497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8272"/>
            <a:ext cx="8424936" cy="870448"/>
          </a:xfrm>
        </p:spPr>
        <p:txBody>
          <a:bodyPr>
            <a:normAutofit fontScale="90000"/>
          </a:bodyPr>
          <a:lstStyle/>
          <a:p>
            <a:r>
              <a:rPr lang="da-DK" sz="3300" dirty="0" smtClean="0"/>
              <a:t>Den centrale grænseværdisætning</a:t>
            </a:r>
            <a:r>
              <a:rPr lang="da-DK" sz="3200" dirty="0" smtClean="0"/>
              <a:t/>
            </a:r>
            <a:br>
              <a:rPr lang="da-DK" sz="3200" dirty="0" smtClean="0"/>
            </a:br>
            <a:r>
              <a:rPr lang="da-DK" sz="2900" b="0" dirty="0">
                <a:solidFill>
                  <a:schemeClr val="tx2"/>
                </a:solidFill>
              </a:rPr>
              <a:t>(Central Limit </a:t>
            </a:r>
            <a:r>
              <a:rPr lang="da-DK" sz="2900" b="0" dirty="0" err="1">
                <a:solidFill>
                  <a:schemeClr val="tx2"/>
                </a:solidFill>
              </a:rPr>
              <a:t>Theorem</a:t>
            </a:r>
            <a:r>
              <a:rPr lang="da-DK" sz="2900" b="0" dirty="0" smtClean="0">
                <a:solidFill>
                  <a:schemeClr val="tx2"/>
                </a:solidFill>
              </a:rPr>
              <a:t>)           </a:t>
            </a:r>
            <a:r>
              <a:rPr lang="da-DK" sz="3100" b="0" dirty="0" smtClean="0"/>
              <a:t>(De store tals lov)</a:t>
            </a:r>
            <a:endParaRPr lang="da-DK" sz="3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09743"/>
                  </p:ext>
                </p:extLst>
              </p:nvPr>
            </p:nvGraphicFramePr>
            <p:xfrm>
              <a:off x="35496" y="1052736"/>
              <a:ext cx="9145016" cy="40508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5016">
                      <a:extLst>
                        <a:ext uri="{9D8B030D-6E8A-4147-A177-3AD203B41FA5}">
                          <a16:colId xmlns:a16="http://schemas.microsoft.com/office/drawing/2014/main" val="13610812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Lad </a:t>
                          </a:r>
                          <a:r>
                            <a:rPr lang="da-DK" sz="22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være en stokastisk variabel med middelværdi </a:t>
                          </a:r>
                          <a14:m>
                            <m:oMath xmlns:m="http://schemas.openxmlformats.org/officeDocument/2006/math">
                              <m:r>
                                <a:rPr lang="da-DK" sz="22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oMath>
                          </a14:m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og </a:t>
                          </a:r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standardafvigelse </a:t>
                          </a:r>
                          <a14:m>
                            <m:oMath xmlns:m="http://schemas.openxmlformats.org/officeDocument/2006/math">
                              <m:r>
                                <a:rPr lang="da-DK" sz="22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oMath>
                          </a14:m>
                          <a:endParaRPr lang="da-DK" sz="22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da-DK" sz="22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er ikke nødvendigvis normalfordelt</a:t>
                          </a:r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b="1" dirty="0" smtClean="0">
                            <a:solidFill>
                              <a:schemeClr val="lt1"/>
                            </a:solidFill>
                            <a:latin typeface="+mn-lt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a-DK" sz="1800" b="1" dirty="0" smtClean="0">
                            <a:solidFill>
                              <a:schemeClr val="lt1"/>
                            </a:solidFill>
                            <a:latin typeface="+mn-lt"/>
                            <a:cs typeface="+mn-cs"/>
                          </a:endParaRPr>
                        </a:p>
                        <a:p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Lav en serie tilfældige stikprøver af </a:t>
                          </a:r>
                          <a:r>
                            <a:rPr lang="da-DK" sz="22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hver med </a:t>
                          </a:r>
                          <a:r>
                            <a:rPr lang="da-DK" sz="22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observationer, og </a:t>
                          </a:r>
                          <a:endParaRPr lang="da-DK" sz="22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beregn middeværdien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2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hver </a:t>
                          </a:r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stikprøve</a:t>
                          </a:r>
                        </a:p>
                        <a:p>
                          <a:endParaRPr lang="da-DK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Opfat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2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-værdierne som resultat af en ny stokastisk variabel, </a:t>
                          </a:r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som vi </a:t>
                          </a:r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kan kalde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2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endParaRPr lang="da-DK" sz="22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a-DK" sz="22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Hvis </a:t>
                          </a:r>
                          <a:r>
                            <a:rPr lang="da-DK" sz="22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er ‘tilstrækkelig stor’, så er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2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normalfordelt med </a:t>
                          </a:r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middelværdi </a:t>
                          </a:r>
                          <a14:m>
                            <m:oMath xmlns:m="http://schemas.openxmlformats.org/officeDocument/2006/math">
                              <m:r>
                                <a:rPr lang="da-DK" sz="22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oMath>
                          </a14:m>
                          <a:r>
                            <a:rPr lang="da-DK" sz="2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og standardafvigelse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a-DK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a-DK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da-DK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da-DK" sz="2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2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    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da-DK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:</m:t>
                              </m:r>
                              <m:r>
                                <a:rPr lang="da-DK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  <m:r>
                                <a:rPr lang="da-DK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da-DK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da-DK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da-DK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a-DK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a-DK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da-DK" sz="2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endParaRPr lang="da-DK" sz="2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691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09743"/>
                  </p:ext>
                </p:extLst>
              </p:nvPr>
            </p:nvGraphicFramePr>
            <p:xfrm>
              <a:off x="35496" y="1052736"/>
              <a:ext cx="9145016" cy="40508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5016">
                      <a:extLst>
                        <a:ext uri="{9D8B030D-6E8A-4147-A177-3AD203B41FA5}">
                          <a16:colId xmlns:a16="http://schemas.microsoft.com/office/drawing/2014/main" val="1361081274"/>
                        </a:ext>
                      </a:extLst>
                    </a:gridCol>
                  </a:tblGrid>
                  <a:tr h="40508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7" t="-901" r="-333" b="-6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6915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/>
              <p:cNvSpPr txBox="1"/>
              <p:nvPr/>
            </p:nvSpPr>
            <p:spPr>
              <a:xfrm>
                <a:off x="107504" y="5271369"/>
                <a:ext cx="9001000" cy="84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Standardafvigelsen for stikprøveseriens middelværdi,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a-D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da-DK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da-DK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da-DK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kaldes </a:t>
                </a:r>
                <a:r>
                  <a:rPr lang="da-DK" sz="2000" b="1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standardafvigelsen af middelværdien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da-DK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tandard </a:t>
                </a:r>
                <a:r>
                  <a:rPr lang="da-DK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da-DK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rror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</a:t>
                </a:r>
                <a:r>
                  <a:rPr lang="da-DK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ean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SEM)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kstfel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271369"/>
                <a:ext cx="9001000" cy="840486"/>
              </a:xfrm>
              <a:prstGeom prst="rect">
                <a:avLst/>
              </a:prstGeom>
              <a:blipFill>
                <a:blip r:embed="rId4"/>
                <a:stretch>
                  <a:fillRect l="-745" t="-4348" b="-1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hlinkClick r:id="rId5" action="ppaction://hlinksldjump"/>
          </p:cNvPr>
          <p:cNvSpPr/>
          <p:nvPr/>
        </p:nvSpPr>
        <p:spPr>
          <a:xfrm>
            <a:off x="8532440" y="6165304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42602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83" y="116632"/>
            <a:ext cx="8424936" cy="870448"/>
          </a:xfrm>
        </p:spPr>
        <p:txBody>
          <a:bodyPr>
            <a:normAutofit fontScale="90000"/>
          </a:bodyPr>
          <a:lstStyle/>
          <a:p>
            <a:r>
              <a:rPr lang="da-DK" sz="3300" dirty="0" smtClean="0"/>
              <a:t/>
            </a:r>
            <a:br>
              <a:rPr lang="da-DK" sz="3300" dirty="0" smtClean="0"/>
            </a:br>
            <a:r>
              <a:rPr lang="da-DK" dirty="0" smtClean="0"/>
              <a:t>Den centrale grænseværdisætning</a:t>
            </a:r>
            <a:r>
              <a:rPr lang="da-DK" sz="3200" dirty="0"/>
              <a:t/>
            </a:r>
            <a:br>
              <a:rPr lang="da-DK" sz="3200" dirty="0"/>
            </a:br>
            <a:endParaRPr lang="da-DK" sz="31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57351" y="1308036"/>
            <a:ext cx="830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en ‘tilstrækkelig stor’ værdi af </a:t>
            </a:r>
            <a:r>
              <a:rPr lang="da-D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57912" y="1988840"/>
                <a:ext cx="8978584" cy="3168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da-DK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Hvis </a:t>
                </a:r>
                <a:r>
                  <a:rPr lang="da-DK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normalfordelt er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𝑛</m:t>
                    </m:r>
                    <m:r>
                      <a:rPr lang="da-DK" sz="2200" i="1">
                        <a:latin typeface="Cambria Math"/>
                      </a:rPr>
                      <m:t>=1</m:t>
                    </m:r>
                  </m:oMath>
                </a14:m>
                <a:r>
                  <a:rPr lang="da-D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tilstrækkelig</a:t>
                </a:r>
              </a:p>
              <a:p>
                <a:pPr marL="357188" lvl="1" indent="0">
                  <a:buNone/>
                </a:pPr>
                <a:endParaRPr lang="da-DK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da-D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Hvis </a:t>
                </a:r>
                <a:r>
                  <a:rPr lang="da-DK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symmetrisk med ét toppunkt er </a:t>
                </a:r>
                <a14:m>
                  <m:oMath xmlns:m="http://schemas.openxmlformats.org/officeDocument/2006/math">
                    <m:r>
                      <a:rPr lang="da-DK" sz="2200">
                        <a:latin typeface="Cambria Math"/>
                      </a:rPr>
                      <m:t>𝑛</m:t>
                    </m:r>
                    <m:r>
                      <a:rPr lang="da-DK" sz="2200">
                        <a:latin typeface="Cambria Math"/>
                      </a:rPr>
                      <m:t>=3 </m:t>
                    </m:r>
                    <m:r>
                      <m:rPr>
                        <m:nor/>
                      </m:rPr>
                      <a:rPr lang="da-DK" sz="2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til</m:t>
                    </m:r>
                    <m:r>
                      <m:rPr>
                        <m:nor/>
                      </m:rPr>
                      <a:rPr lang="da-DK" sz="2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a-DK" sz="2200">
                        <a:latin typeface="Cambria Math"/>
                      </a:rPr>
                      <m:t>5</m:t>
                    </m:r>
                  </m:oMath>
                </a14:m>
                <a:r>
                  <a:rPr lang="da-D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tilstrækkelig</a:t>
                </a:r>
              </a:p>
              <a:p>
                <a:pPr marL="357188" lvl="1" indent="0">
                  <a:buNone/>
                </a:pPr>
                <a:endParaRPr lang="da-DK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da-D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Hvis </a:t>
                </a:r>
                <a:r>
                  <a:rPr lang="da-DK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uniformt fordelt er </a:t>
                </a:r>
                <a14:m>
                  <m:oMath xmlns:m="http://schemas.openxmlformats.org/officeDocument/2006/math">
                    <m:r>
                      <a:rPr lang="da-DK" sz="2200">
                        <a:latin typeface="Cambria Math"/>
                      </a:rPr>
                      <m:t>𝑛</m:t>
                    </m:r>
                    <m:r>
                      <a:rPr lang="da-DK" sz="2200">
                        <a:latin typeface="Cambria Math"/>
                      </a:rPr>
                      <m:t>=6 </m:t>
                    </m:r>
                    <m:r>
                      <m:rPr>
                        <m:nor/>
                      </m:rPr>
                      <a:rPr lang="da-DK" sz="2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til</m:t>
                    </m:r>
                    <m:r>
                      <m:rPr>
                        <m:nor/>
                      </m:rPr>
                      <a:rPr lang="da-DK" sz="2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a-DK" sz="2200">
                        <a:latin typeface="Cambria Math"/>
                      </a:rPr>
                      <m:t>12</m:t>
                    </m:r>
                  </m:oMath>
                </a14:m>
                <a:r>
                  <a:rPr lang="da-D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tilstrækkelig</a:t>
                </a:r>
              </a:p>
              <a:p>
                <a:pPr marL="357188" lvl="1" indent="0">
                  <a:buNone/>
                </a:pPr>
                <a:endParaRPr lang="da-DK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da-D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de fleste fordelinger er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𝑛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r>
                  <a:rPr lang="da-D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tilstrækkelig</a:t>
                </a:r>
                <a:endParaRPr lang="da-DK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a-D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" y="1988840"/>
                <a:ext cx="8978584" cy="3168352"/>
              </a:xfrm>
              <a:prstGeom prst="rect">
                <a:avLst/>
              </a:prstGeom>
              <a:blipFill>
                <a:blip r:embed="rId3"/>
                <a:stretch>
                  <a:fillRect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5046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87320" cy="922114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Eksempler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sp>
        <p:nvSpPr>
          <p:cNvPr id="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0617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60620" cy="701005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Eksempel 3.18: Tykkelse af silicium-skiver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59619"/>
                <a:ext cx="8424936" cy="56217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sz="1800" dirty="0" smtClean="0"/>
                  <a:t>Stikprøve (én!) på 23 skiver, hvor skivernes tykkelse </a:t>
                </a:r>
                <a:br>
                  <a:rPr lang="da-DK" sz="1800" dirty="0" smtClean="0"/>
                </a:br>
                <a:r>
                  <a:rPr lang="da-DK" sz="1800" dirty="0" smtClean="0"/>
                  <a:t>er målt i </a:t>
                </a:r>
                <a:r>
                  <a:rPr lang="da-DK" sz="1800" dirty="0" err="1" smtClean="0"/>
                  <a:t>Ångström</a:t>
                </a:r>
                <a:r>
                  <a:rPr lang="da-DK" sz="1800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800" b="0" i="1" smtClean="0">
                            <a:latin typeface="Cambria Math"/>
                          </a:rPr>
                          <m:t>1Å=10</m:t>
                        </m:r>
                      </m:e>
                      <m:sup>
                        <m:r>
                          <a:rPr lang="da-DK" sz="1800" b="0" i="1" smtClean="0">
                            <a:latin typeface="Cambria Math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da-DK" sz="1800" dirty="0" smtClean="0"/>
                  <a:t> m):</a:t>
                </a:r>
                <a:br>
                  <a:rPr lang="da-DK" sz="1800" dirty="0" smtClean="0"/>
                </a:b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endParaRPr lang="da-DK" sz="1800" dirty="0" smtClean="0"/>
              </a:p>
              <a:p>
                <a:pPr marL="0" indent="0">
                  <a:buNone/>
                </a:pPr>
                <a:r>
                  <a:rPr lang="da-DK" sz="1800" dirty="0" smtClean="0"/>
                  <a:t>Historisk set er </a:t>
                </a:r>
                <a14:m>
                  <m:oMath xmlns:m="http://schemas.openxmlformats.org/officeDocument/2006/math">
                    <m:r>
                      <a:rPr lang="da-DK" sz="18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=3200 Å</m:t>
                    </m:r>
                  </m:oMath>
                </a14:m>
                <a:r>
                  <a:rPr lang="da-DK" sz="1800" dirty="0" smtClean="0"/>
                  <a:t> og </a:t>
                </a:r>
                <a14:m>
                  <m:oMath xmlns:m="http://schemas.openxmlformats.org/officeDocument/2006/math">
                    <m:r>
                      <a:rPr lang="da-DK" sz="18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=80 Å</m:t>
                    </m:r>
                  </m:oMath>
                </a14:m>
                <a:endParaRPr lang="da-DK" sz="1800" dirty="0" smtClean="0"/>
              </a:p>
              <a:p>
                <a:pPr marL="0" indent="0">
                  <a:buNone/>
                </a:pPr>
                <a:endParaRPr lang="da-DK" sz="1800" dirty="0" smtClean="0"/>
              </a:p>
              <a:p>
                <a:pPr marL="0" indent="0">
                  <a:buNone/>
                </a:pPr>
                <a:r>
                  <a:rPr lang="da-DK" sz="1800" dirty="0" smtClean="0"/>
                  <a:t>Vi har en serie på en enkelt stikprøve med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/>
                      </a:rPr>
                      <m:t>𝑛</m:t>
                    </m:r>
                    <m:r>
                      <a:rPr lang="da-DK" sz="1800" b="0" i="1" smtClean="0">
                        <a:latin typeface="Cambria Math"/>
                      </a:rPr>
                      <m:t>=23</m:t>
                    </m:r>
                  </m:oMath>
                </a14:m>
                <a:r>
                  <a:rPr lang="da-DK" sz="1800" dirty="0" smtClean="0"/>
                  <a:t> observationer, hvor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8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800" b="0" i="1" smtClean="0">
                        <a:latin typeface="Cambria Math"/>
                      </a:rPr>
                      <m:t>=3232 Å</m:t>
                    </m:r>
                  </m:oMath>
                </a14:m>
                <a:r>
                  <a:rPr lang="da-DK" sz="1800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1800" dirty="0" smtClean="0"/>
                  <a:t>Ha</a:t>
                </a:r>
                <a:r>
                  <a:rPr lang="da-DK" sz="1800" b="0" dirty="0" smtClean="0"/>
                  <a:t>r produktionen ændret sig, så skiverne er tykkere end før? </a:t>
                </a:r>
              </a:p>
              <a:p>
                <a:pPr marL="0" indent="0">
                  <a:buNone/>
                </a:pPr>
                <a:endParaRPr lang="da-DK" sz="1800" b="0" dirty="0" smtClean="0"/>
              </a:p>
              <a:p>
                <a:r>
                  <a:rPr lang="da-DK" sz="1800" dirty="0" smtClean="0"/>
                  <a:t>Vi antager den centrale grænseværdisætning: </a:t>
                </a:r>
                <a:br>
                  <a:rPr lang="da-DK" sz="1800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8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da-DK" sz="18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1800" b="0" i="0" smtClean="0">
                        <a:latin typeface="Cambria Math"/>
                      </a:rPr>
                      <m:t>er</m:t>
                    </m:r>
                    <m:r>
                      <m:rPr>
                        <m:nor/>
                      </m:rPr>
                      <a:rPr lang="da-DK" sz="1800" b="0" i="0" smtClean="0">
                        <a:latin typeface="Cambria Math"/>
                      </a:rPr>
                      <m:t> </m:t>
                    </m:r>
                    <m:r>
                      <a:rPr lang="da-DK" sz="1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box>
                          <m:boxPr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a-DK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sz="1800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da-DK" sz="1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da-DK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da-DK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da-DK" sz="1800" dirty="0" smtClean="0"/>
                  <a:t>    så er    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/>
                      </a:rPr>
                      <m:t>𝑍</m:t>
                    </m:r>
                    <m:r>
                      <a:rPr lang="da-DK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da-DK" sz="1800" b="0" i="1" smtClean="0">
                            <a:latin typeface="Cambria Math"/>
                          </a:rPr>
                          <m:t>−</m:t>
                        </m:r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8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1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1800" dirty="0" smtClean="0"/>
                  <a:t>  standard normalfordelt </a:t>
                </a:r>
                <a:r>
                  <a:rPr lang="da-DK" sz="1800" i="1" dirty="0" smtClean="0"/>
                  <a:t>N</a:t>
                </a:r>
                <a:r>
                  <a:rPr lang="da-DK" sz="1800" dirty="0" smtClean="0"/>
                  <a:t>(0,1)</a:t>
                </a:r>
              </a:p>
              <a:p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da-DK" sz="1800" b="0" i="1" smtClean="0">
                            <a:latin typeface="Cambria Math"/>
                          </a:rPr>
                          <m:t>&gt;3232</m:t>
                        </m:r>
                      </m:e>
                    </m:d>
                    <m:r>
                      <a:rPr lang="da-DK" sz="1800" b="0" i="1" smtClean="0">
                        <a:latin typeface="Cambria Math"/>
                      </a:rPr>
                      <m:t>=</m:t>
                    </m:r>
                    <m:r>
                      <a:rPr lang="da-DK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b="0" i="1" smtClean="0">
                            <a:latin typeface="Cambria Math"/>
                          </a:rPr>
                          <m:t>𝑍</m:t>
                        </m:r>
                        <m:r>
                          <a:rPr lang="da-DK" sz="1800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800" b="0" i="1" smtClean="0">
                                <a:latin typeface="Cambria Math"/>
                              </a:rPr>
                              <m:t>3232−3200</m:t>
                            </m:r>
                          </m:num>
                          <m:den>
                            <m:r>
                              <a:rPr lang="da-DK" sz="1800" b="0" i="1" smtClean="0">
                                <a:latin typeface="Cambria Math"/>
                              </a:rPr>
                              <m:t>80/</m:t>
                            </m:r>
                            <m:rad>
                              <m:radPr>
                                <m:degHide m:val="on"/>
                                <m:ctrlPr>
                                  <a:rPr lang="da-DK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1800" b="0" i="1" smtClean="0">
                                    <a:latin typeface="Cambria Math"/>
                                  </a:rPr>
                                  <m:t>23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da-DK" sz="1800" b="0" i="1" smtClean="0">
                        <a:latin typeface="Cambria Math"/>
                      </a:rPr>
                      <m:t>=1−</m:t>
                    </m:r>
                    <m:r>
                      <a:rPr lang="da-DK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b="0" i="1" smtClean="0">
                            <a:latin typeface="Cambria Math"/>
                          </a:rPr>
                          <m:t>𝑍</m:t>
                        </m:r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≤1.9183</m:t>
                        </m:r>
                      </m:e>
                    </m:d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=1−0.9725=</m:t>
                    </m:r>
                    <m:r>
                      <a:rPr lang="da-DK" sz="1800" b="0" i="1" smtClean="0">
                        <a:latin typeface="Cambria Math"/>
                      </a:rPr>
                      <m:t>0.0275</m:t>
                    </m:r>
                  </m:oMath>
                </a14:m>
                <a:endParaRPr lang="da-DK" sz="1800" b="0" dirty="0" smtClean="0"/>
              </a:p>
              <a:p>
                <a:r>
                  <a:rPr lang="da-DK" sz="1800" dirty="0" smtClean="0"/>
                  <a:t>Med andre ord, det er temmelig usandsynligt (&lt; 3%), at stikprøven kommer fra en population med middelværdi 3200 Å, </a:t>
                </a:r>
                <a:r>
                  <a:rPr lang="da-DK" sz="1800" dirty="0" err="1" smtClean="0"/>
                  <a:t>dvs</a:t>
                </a:r>
                <a:r>
                  <a:rPr lang="da-DK" sz="1800" dirty="0" smtClean="0"/>
                  <a:t> skiverne er nok blevet tykkere</a:t>
                </a:r>
              </a:p>
              <a:p>
                <a:endParaRPr lang="da-DK" sz="2000" b="0" dirty="0" smtClean="0"/>
              </a:p>
              <a:p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59619"/>
                <a:ext cx="8424936" cy="5621709"/>
              </a:xfrm>
              <a:blipFill>
                <a:blip r:embed="rId3"/>
                <a:stretch>
                  <a:fillRect l="-579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pic>
        <p:nvPicPr>
          <p:cNvPr id="9218" name="Picture 2" descr="http://upload.wikimedia.org/wikipedia/commons/d/d7/Wafer_2_Zoll_bis_8_Zoll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80729"/>
            <a:ext cx="2566580" cy="2091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4824537" cy="14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>
            <a:hlinkClick r:id="rId6" action="ppaction://hlinksldjump"/>
          </p:cNvPr>
          <p:cNvSpPr/>
          <p:nvPr/>
        </p:nvSpPr>
        <p:spPr>
          <a:xfrm>
            <a:off x="8532440" y="6165304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8628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77" y="692696"/>
                <a:ext cx="8784976" cy="18722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Forudsætningen for at beregne sandsynligheden for at trække en stikprøve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med gennemsnit 3232 Å, hvis populationen har gennemsnit 3200 Å er,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at antagelsen om den centrale grænseværdisætning gælder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</a:rPr>
                      <m:t>=23</m:t>
                    </m:r>
                  </m:oMath>
                </a14:m>
                <a:r>
                  <a:rPr lang="da-DK" sz="2000" dirty="0" smtClean="0"/>
                  <a:t> </a:t>
                </a:r>
                <a:r>
                  <a:rPr lang="da-DK" sz="2000" dirty="0"/>
                  <a:t>‘tilstrækkeligt stort</a:t>
                </a:r>
                <a:r>
                  <a:rPr lang="da-DK" sz="2000" dirty="0" smtClean="0"/>
                  <a:t>’?</a:t>
                </a:r>
                <a:endParaRPr lang="da-DK" sz="20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77" y="692696"/>
                <a:ext cx="8784976" cy="1872208"/>
              </a:xfrm>
              <a:blipFill>
                <a:blip r:embed="rId3"/>
                <a:stretch>
                  <a:fillRect l="-763" t="-1954" b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4511" y="0"/>
            <a:ext cx="8660620" cy="701005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Eksempel 3.18: Tykkelse af silicium-skiver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139720" y="2535577"/>
                <a:ext cx="8884219" cy="1584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Stem-and-</a:t>
                </a:r>
                <a:r>
                  <a:rPr lang="da-DK" sz="20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leaf</a:t>
                </a:r>
                <a:r>
                  <a:rPr lang="da-D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plot </a:t>
                </a:r>
                <a:r>
                  <a:rPr lang="da-DK" sz="2000" dirty="0" smtClean="0"/>
                  <a:t>viser en rimeligt </a:t>
                </a:r>
                <a:br>
                  <a:rPr lang="da-DK" sz="2000" dirty="0" smtClean="0"/>
                </a:br>
                <a:r>
                  <a:rPr lang="da-DK" sz="2000" dirty="0" smtClean="0"/>
                  <a:t>symmetrisk fordeling med et enkelt </a:t>
                </a:r>
                <a:br>
                  <a:rPr lang="da-DK" sz="2000" dirty="0" smtClean="0"/>
                </a:br>
                <a:r>
                  <a:rPr lang="da-DK" sz="2000" dirty="0" smtClean="0"/>
                  <a:t>toppunkt, så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</a:rPr>
                      <m:t>𝑛</m:t>
                    </m:r>
                    <m:r>
                      <a:rPr lang="da-DK" sz="2000" i="1" smtClean="0">
                        <a:latin typeface="Cambria Math"/>
                      </a:rPr>
                      <m:t>=23</m:t>
                    </m:r>
                  </m:oMath>
                </a14:m>
                <a:r>
                  <a:rPr lang="da-DK" sz="2000" dirty="0" smtClean="0"/>
                  <a:t> burde være </a:t>
                </a:r>
                <a:br>
                  <a:rPr lang="da-DK" sz="2000" dirty="0" smtClean="0"/>
                </a:br>
                <a:r>
                  <a:rPr lang="da-DK" sz="2000" dirty="0" smtClean="0"/>
                  <a:t>‘tilstrækkeligt stort’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720" y="2535577"/>
                <a:ext cx="8884219" cy="1584176"/>
              </a:xfrm>
              <a:prstGeom prst="rect">
                <a:avLst/>
              </a:prstGeom>
              <a:blipFill>
                <a:blip r:embed="rId4"/>
                <a:stretch>
                  <a:fillRect l="-755" t="-23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251520" y="4149080"/>
                <a:ext cx="8424936" cy="2226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200" dirty="0" smtClean="0"/>
                  <a:t>Når data plottes i et </a:t>
                </a:r>
                <a:r>
                  <a:rPr lang="da-DK" sz="2200" b="1" dirty="0" smtClean="0">
                    <a:solidFill>
                      <a:schemeClr val="tx2"/>
                    </a:solidFill>
                  </a:rPr>
                  <a:t>normalfordelingsplot</a:t>
                </a:r>
                <a:r>
                  <a:rPr lang="da-DK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fås en nogenlunde lineær sammenhæng,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hvilket bekræfter antagelsen: </a:t>
                </a:r>
                <a:br>
                  <a:rPr lang="da-DK" sz="2200" dirty="0" smtClean="0"/>
                </a:br>
                <a:r>
                  <a:rPr lang="da-DK" sz="2200" dirty="0" smtClean="0"/>
                  <a:t>Fordelingen for </a:t>
                </a:r>
                <a:r>
                  <a:rPr lang="da-DK" sz="2200" i="1" dirty="0" smtClean="0"/>
                  <a:t>Y</a:t>
                </a:r>
                <a:r>
                  <a:rPr lang="da-DK" sz="2200" dirty="0" smtClean="0"/>
                  <a:t> ‘ligner’ en </a:t>
                </a:r>
                <a:br>
                  <a:rPr lang="da-DK" sz="2200" dirty="0" smtClean="0"/>
                </a:br>
                <a:r>
                  <a:rPr lang="da-DK" sz="2200" dirty="0" smtClean="0"/>
                  <a:t>normalfordeling, </a:t>
                </a:r>
                <a:r>
                  <a:rPr lang="da-DK" sz="2200" dirty="0"/>
                  <a:t>så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𝑛</m:t>
                    </m:r>
                    <m:r>
                      <a:rPr lang="da-DK" sz="2200" i="1">
                        <a:latin typeface="Cambria Math"/>
                      </a:rPr>
                      <m:t>=23</m:t>
                    </m:r>
                  </m:oMath>
                </a14:m>
                <a:r>
                  <a:rPr lang="da-DK" sz="2200" dirty="0"/>
                  <a:t> 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burde </a:t>
                </a:r>
                <a:r>
                  <a:rPr lang="da-DK" sz="2200" dirty="0"/>
                  <a:t>være </a:t>
                </a:r>
                <a:r>
                  <a:rPr lang="da-DK" sz="2200" dirty="0" smtClean="0"/>
                  <a:t>‘</a:t>
                </a:r>
                <a:r>
                  <a:rPr lang="da-DK" sz="2200" dirty="0"/>
                  <a:t>tilstrækkeligt stort</a:t>
                </a:r>
                <a:r>
                  <a:rPr lang="da-DK" sz="2200" dirty="0" smtClean="0"/>
                  <a:t>’</a:t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 smtClean="0"/>
              </a:p>
              <a:p>
                <a:endParaRPr lang="da-DK" sz="220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149080"/>
                <a:ext cx="8424936" cy="2226797"/>
              </a:xfrm>
              <a:prstGeom prst="rect">
                <a:avLst/>
              </a:prstGeom>
              <a:blipFill>
                <a:blip r:embed="rId5"/>
                <a:stretch>
                  <a:fillRect l="-941" t="-1918" b="-60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15" y="3895521"/>
            <a:ext cx="3744416" cy="247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493"/>
          <a:stretch/>
        </p:blipFill>
        <p:spPr bwMode="auto">
          <a:xfrm>
            <a:off x="5331944" y="2780928"/>
            <a:ext cx="1976360" cy="147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096" y="1742988"/>
            <a:ext cx="3528392" cy="900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3331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Normalfordelingsplot i </a:t>
            </a:r>
            <a:r>
              <a:rPr lang="da-DK" sz="3200" dirty="0" err="1"/>
              <a:t>MatLab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01113"/>
            <a:ext cx="4192538" cy="314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41" y="4018869"/>
            <a:ext cx="3525272" cy="2330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9"/>
          <a:stretch/>
        </p:blipFill>
        <p:spPr bwMode="auto">
          <a:xfrm>
            <a:off x="539552" y="908720"/>
            <a:ext cx="8096761" cy="1912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8927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dirty="0" smtClean="0"/>
              <a:t>Dagens program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16" y="1628800"/>
            <a:ext cx="8856984" cy="3600400"/>
          </a:xfrm>
        </p:spPr>
        <p:txBody>
          <a:bodyPr>
            <a:normAutofit/>
          </a:bodyPr>
          <a:lstStyle/>
          <a:p>
            <a:r>
              <a:rPr lang="da-DK" sz="2400" dirty="0" smtClean="0"/>
              <a:t>Hvad er en tilfældig stikprøve?</a:t>
            </a:r>
            <a:endParaRPr lang="en-US" sz="2400" dirty="0" smtClean="0"/>
          </a:p>
          <a:p>
            <a:pPr lvl="0"/>
            <a:r>
              <a:rPr lang="da-DK" sz="2400" dirty="0" smtClean="0"/>
              <a:t>Middelværdi og standardafvigelse for en tilfældig stikprøve</a:t>
            </a:r>
            <a:endParaRPr lang="en-US" sz="2400" dirty="0" smtClean="0"/>
          </a:p>
          <a:p>
            <a:pPr lvl="0"/>
            <a:r>
              <a:rPr lang="da-DK" sz="2400" dirty="0" smtClean="0"/>
              <a:t>Den centrale grænseværdisætning (Central Limit </a:t>
            </a:r>
            <a:r>
              <a:rPr lang="da-DK" sz="2400" dirty="0" err="1" smtClean="0"/>
              <a:t>Theorem</a:t>
            </a:r>
            <a:r>
              <a:rPr lang="da-DK" sz="2400" dirty="0" smtClean="0"/>
              <a:t>)</a:t>
            </a:r>
            <a:endParaRPr lang="da-DK" sz="2400" i="1" dirty="0" smtClean="0"/>
          </a:p>
          <a:p>
            <a:r>
              <a:rPr lang="da-DK" sz="2400" dirty="0" smtClean="0"/>
              <a:t>Test for om man kan antage den centrale grænseværdisætning</a:t>
            </a:r>
          </a:p>
          <a:p>
            <a:pPr marL="0" indent="0">
              <a:buNone/>
            </a:pPr>
            <a:r>
              <a:rPr lang="da-DK" sz="2400" dirty="0" smtClean="0"/>
              <a:t>     (Normal </a:t>
            </a:r>
            <a:r>
              <a:rPr lang="da-DK" sz="2400" dirty="0" err="1" smtClean="0"/>
              <a:t>probability</a:t>
            </a:r>
            <a:r>
              <a:rPr lang="da-DK" sz="2400" dirty="0" smtClean="0"/>
              <a:t> plot)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5481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87320" cy="922114"/>
          </a:xfrm>
        </p:spPr>
        <p:txBody>
          <a:bodyPr>
            <a:normAutofit/>
          </a:bodyPr>
          <a:lstStyle/>
          <a:p>
            <a:pPr algn="l"/>
            <a:r>
              <a:rPr lang="da-DK" sz="3200" dirty="0"/>
              <a:t>Eksempel 3.20: Tid imellem ulykker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0904" y="836712"/>
            <a:ext cx="8424936" cy="2030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Her er sammenhængen ikke lineær i normalfordelingsplottet, så det er tvivlsomt om vi kan antage den centrale grænseværdisætning for denne fordeling</a:t>
            </a:r>
          </a:p>
          <a:p>
            <a:pPr marL="0" indent="0">
              <a:buNone/>
            </a:pPr>
            <a:r>
              <a:rPr lang="da-DK" sz="2200" dirty="0" smtClean="0"/>
              <a:t>Men da stikprøvestørrelsen er langt over 30 (177 se s. 64), så kan vi godt, </a:t>
            </a:r>
            <a:r>
              <a:rPr lang="da-DK" sz="2200" dirty="0"/>
              <a:t>antage den centrale grænseværdisætning selv </a:t>
            </a:r>
            <a:r>
              <a:rPr lang="da-DK" sz="2200" dirty="0" smtClean="0"/>
              <a:t>for denne fordeling</a:t>
            </a:r>
            <a:endParaRPr lang="da-DK" sz="2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4395078" cy="3393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3447497" cy="2393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12264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p:sp>
        <p:nvSpPr>
          <p:cNvPr id="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8132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6336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648072"/>
          </a:xfrm>
        </p:spPr>
        <p:txBody>
          <a:bodyPr/>
          <a:lstStyle/>
          <a:p>
            <a:pPr algn="l"/>
            <a:r>
              <a:rPr lang="da-DK" sz="3200" b="1" dirty="0" smtClean="0">
                <a:solidFill>
                  <a:schemeClr val="tx2"/>
                </a:solidFill>
              </a:rPr>
              <a:t>Opgaver L9</a:t>
            </a:r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22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22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457200" y="1268760"/>
            <a:ext cx="850728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ksamensopgave 1 </a:t>
            </a:r>
            <a:r>
              <a:rPr lang="da-D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c-d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E2018</a:t>
            </a: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”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 </a:t>
            </a:r>
            <a:r>
              <a:rPr lang="da-DK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hydrauliske pumper til et </a:t>
            </a:r>
            <a:r>
              <a:rPr lang="da-DK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eksoskelet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(fortsættelse fra L2 og</a:t>
            </a: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L3)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V&amp;K 3.57, 3.59, 3.61, </a:t>
            </a:r>
            <a:r>
              <a:rPr lang="da-DK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3.63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a-D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Bmrk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Fejl i facitlisten til opgave 3.63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Korrekt svar er 0.1690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827584" y="4470797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da-DK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opgave 3.63 e 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henter I data på </a:t>
            </a:r>
            <a:r>
              <a:rPr lang="da-DK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</a:t>
            </a:r>
            <a:r>
              <a:rPr lang="da-DK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mappen ”Data”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2833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87320" cy="922114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Fordeling af populations middelværdi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15" y="1124744"/>
            <a:ext cx="4088681" cy="4489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/>
              <p:cNvSpPr txBox="1"/>
              <p:nvPr/>
            </p:nvSpPr>
            <p:spPr>
              <a:xfrm>
                <a:off x="3203848" y="5733256"/>
                <a:ext cx="403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kstfel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733256"/>
                <a:ext cx="403258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/>
              <p:cNvSpPr txBox="1"/>
              <p:nvPr/>
            </p:nvSpPr>
            <p:spPr>
              <a:xfrm>
                <a:off x="368093" y="1484784"/>
                <a:ext cx="907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kstfel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3" y="1484784"/>
                <a:ext cx="9073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/>
              <p:cNvSpPr txBox="1"/>
              <p:nvPr/>
            </p:nvSpPr>
            <p:spPr>
              <a:xfrm>
                <a:off x="368093" y="3851756"/>
                <a:ext cx="1339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kstfel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3" y="3851756"/>
                <a:ext cx="13393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7092280" y="2785071"/>
                <a:ext cx="1078693" cy="616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da-D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da-DK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a-D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785071"/>
                <a:ext cx="1078693" cy="616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felt 11"/>
          <p:cNvSpPr txBox="1"/>
          <p:nvPr/>
        </p:nvSpPr>
        <p:spPr>
          <a:xfrm>
            <a:off x="5162905" y="3851756"/>
            <a:ext cx="3475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bliver standardafvigelsen af</a:t>
            </a:r>
          </a:p>
          <a:p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middelværdien 10 gange mindre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>
            <a:hlinkClick r:id="rId8" action="ppaction://hlinksldjump"/>
          </p:cNvPr>
          <p:cNvSpPr/>
          <p:nvPr/>
        </p:nvSpPr>
        <p:spPr>
          <a:xfrm>
            <a:off x="8532440" y="6165304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hlinkClick r:id="rId9" action="ppaction://hlinksldjump"/>
          </p:cNvPr>
          <p:cNvSpPr/>
          <p:nvPr/>
        </p:nvSpPr>
        <p:spPr>
          <a:xfrm>
            <a:off x="8170973" y="6195178"/>
            <a:ext cx="214009" cy="18615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406272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Normalfordelingen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24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904" y="6093296"/>
                <a:ext cx="8424936" cy="57606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a-DK" dirty="0" smtClean="0"/>
                  <a:t>Den empiriske regel: 99.73% af observationer ligger indenfor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±3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dirty="0" smtClean="0"/>
                  <a:t> </a:t>
                </a:r>
                <a:endParaRPr lang="da-DK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904" y="6093296"/>
                <a:ext cx="8424936" cy="576064"/>
              </a:xfrm>
              <a:blipFill>
                <a:blip r:embed="rId4"/>
                <a:stretch>
                  <a:fillRect l="-796" t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hlinkClick r:id="rId5" action="ppaction://hlinksldjump"/>
          </p:cNvPr>
          <p:cNvSpPr/>
          <p:nvPr/>
        </p:nvSpPr>
        <p:spPr>
          <a:xfrm>
            <a:off x="8244408" y="6453336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725" y="914400"/>
            <a:ext cx="6686550" cy="5029200"/>
          </a:xfrm>
          <a:prstGeom prst="rect">
            <a:avLst/>
          </a:prstGeom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0823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2987"/>
          </a:xfrm>
        </p:spPr>
        <p:txBody>
          <a:bodyPr>
            <a:normAutofit/>
          </a:bodyPr>
          <a:lstStyle/>
          <a:p>
            <a:r>
              <a:rPr lang="da-DK" sz="3200" dirty="0"/>
              <a:t>Population og stikprøve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640960" cy="56166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sz="1800" dirty="0" smtClean="0"/>
              <a:t>Hvad er gennemsnitshøjden af danske ingeniørstuderende?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800" dirty="0" smtClean="0"/>
              <a:t>Hvordan vil mandatfordelingen i folketinget se ud, hvis der var folketingsvalg i morgen?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800" dirty="0" smtClean="0"/>
              <a:t>Hvad kan jeg forvente, at brudstyrken af min stålbjælke er?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800" dirty="0" smtClean="0"/>
              <a:t>Er torsken ved at uddø i Vesterhavet? </a:t>
            </a:r>
          </a:p>
          <a:p>
            <a:pPr marL="0" indent="0">
              <a:buNone/>
            </a:pPr>
            <a:r>
              <a:rPr lang="da-DK" sz="800" dirty="0">
                <a:solidFill>
                  <a:schemeClr val="bg1"/>
                </a:solidFill>
              </a:rPr>
              <a:t>.</a:t>
            </a:r>
            <a:endParaRPr lang="da-DK" sz="8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sz="1800" dirty="0" smtClean="0"/>
              <a:t>Hvilken population betragter vi i hvert eksempel?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800" dirty="0" smtClean="0"/>
              <a:t>En population behøver </a:t>
            </a:r>
            <a:r>
              <a:rPr lang="da-DK" sz="1800" dirty="0"/>
              <a:t>ikke være en samling mennesker. Den kan være uendelig, f.eks. sandsynligheden for plat med en given mønt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1800" dirty="0" smtClean="0"/>
              <a:t>Hvordan kan vi udtale os om populationen? </a:t>
            </a:r>
          </a:p>
          <a:p>
            <a:pPr marL="0" indent="0">
              <a:buNone/>
            </a:pPr>
            <a:endParaRPr lang="da-DK" sz="1800" dirty="0"/>
          </a:p>
        </p:txBody>
      </p:sp>
      <p:grpSp>
        <p:nvGrpSpPr>
          <p:cNvPr id="6" name="Gruppe 5"/>
          <p:cNvGrpSpPr/>
          <p:nvPr/>
        </p:nvGrpSpPr>
        <p:grpSpPr>
          <a:xfrm>
            <a:off x="1907704" y="3871501"/>
            <a:ext cx="4748144" cy="2797859"/>
            <a:chOff x="1739288" y="3789040"/>
            <a:chExt cx="4748144" cy="2797859"/>
          </a:xfrm>
        </p:grpSpPr>
        <p:cxnSp>
          <p:nvCxnSpPr>
            <p:cNvPr id="7" name="Curved Connector 6"/>
            <p:cNvCxnSpPr>
              <a:stCxn id="10" idx="3"/>
              <a:endCxn id="9" idx="5"/>
            </p:cNvCxnSpPr>
            <p:nvPr/>
          </p:nvCxnSpPr>
          <p:spPr>
            <a:xfrm rot="5400000">
              <a:off x="4390848" y="4344160"/>
              <a:ext cx="59653" cy="2289637"/>
            </a:xfrm>
            <a:prstGeom prst="curvedConnector3">
              <a:avLst>
                <a:gd name="adj1" fmla="val 836773"/>
              </a:avLst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1739288" y="3789040"/>
              <a:ext cx="4748144" cy="2797859"/>
              <a:chOff x="1739288" y="3789040"/>
              <a:chExt cx="4748144" cy="2797859"/>
            </a:xfrm>
          </p:grpSpPr>
          <p:grpSp>
            <p:nvGrpSpPr>
              <p:cNvPr id="8" name="Group 5"/>
              <p:cNvGrpSpPr/>
              <p:nvPr/>
            </p:nvGrpSpPr>
            <p:grpSpPr>
              <a:xfrm>
                <a:off x="1739288" y="4289552"/>
                <a:ext cx="4748144" cy="1440160"/>
                <a:chOff x="1115616" y="4509120"/>
                <a:chExt cx="4748144" cy="1440160"/>
              </a:xfrm>
            </p:grpSpPr>
            <p:sp>
              <p:nvSpPr>
                <p:cNvPr id="9" name="Oval 4"/>
                <p:cNvSpPr/>
                <p:nvPr/>
              </p:nvSpPr>
              <p:spPr>
                <a:xfrm>
                  <a:off x="1115616" y="4509120"/>
                  <a:ext cx="1800200" cy="144016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a-DK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Population</a:t>
                  </a:r>
                  <a:endParaRPr lang="da-D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Oval 7"/>
                <p:cNvSpPr/>
                <p:nvPr/>
              </p:nvSpPr>
              <p:spPr>
                <a:xfrm>
                  <a:off x="4783640" y="4941168"/>
                  <a:ext cx="1080120" cy="8640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a-DK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Stik-prøve</a:t>
                  </a:r>
                  <a:endParaRPr lang="da-DK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Curved Connector 12"/>
                <p:cNvCxnSpPr>
                  <a:stCxn id="9" idx="7"/>
                  <a:endCxn id="10" idx="1"/>
                </p:cNvCxnSpPr>
                <p:nvPr/>
              </p:nvCxnSpPr>
              <p:spPr>
                <a:xfrm rot="16200000" flipH="1">
                  <a:off x="3623158" y="3749051"/>
                  <a:ext cx="347685" cy="2289637"/>
                </a:xfrm>
                <a:prstGeom prst="curvedConnector3">
                  <a:avLst>
                    <a:gd name="adj1" fmla="val -93874"/>
                  </a:avLst>
                </a:prstGeom>
                <a:ln w="19050">
                  <a:solidFill>
                    <a:schemeClr val="tx2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7"/>
              <p:cNvSpPr txBox="1"/>
              <p:nvPr/>
            </p:nvSpPr>
            <p:spPr>
              <a:xfrm>
                <a:off x="3125967" y="3789040"/>
                <a:ext cx="2929417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Hvordan udtager vi stikprøven?</a:t>
                </a:r>
                <a:endParaRPr lang="da-D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20"/>
              <p:cNvSpPr txBox="1"/>
              <p:nvPr/>
            </p:nvSpPr>
            <p:spPr>
              <a:xfrm>
                <a:off x="2627784" y="6002124"/>
                <a:ext cx="3668024" cy="5847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Hvordan udtaler vi os om populationen </a:t>
                </a:r>
              </a:p>
              <a:p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på baggrund af stikprøven (</a:t>
                </a:r>
                <a:r>
                  <a:rPr lang="da-DK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inferens</a:t>
                </a:r>
                <a:r>
                  <a:rPr lang="da-DK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)?</a:t>
                </a:r>
                <a:endParaRPr lang="da-D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6523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Population og stikprøve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102236" y="966738"/>
            <a:ext cx="89342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 er 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nødvendigt at skelne mellem population og </a:t>
            </a:r>
            <a:r>
              <a:rPr lang="da-D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stikprøve, når man udtaler sig om middelværdi, varians og standardafvigelse</a:t>
            </a:r>
          </a:p>
          <a:p>
            <a:endParaRPr lang="da-D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 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nødvendigt at </a:t>
            </a:r>
            <a:r>
              <a:rPr lang="da-D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vurdere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 stikprøven er </a:t>
            </a:r>
            <a:r>
              <a:rPr lang="da-DK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repræsentativ</a:t>
            </a:r>
            <a:r>
              <a:rPr lang="da-D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da-D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populationen</a:t>
            </a:r>
            <a:endParaRPr lang="da-D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7949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424936" cy="922114"/>
          </a:xfrm>
        </p:spPr>
        <p:txBody>
          <a:bodyPr>
            <a:normAutofit/>
          </a:bodyPr>
          <a:lstStyle/>
          <a:p>
            <a:r>
              <a:rPr lang="en-GB" sz="3200" dirty="0" err="1" smtClean="0"/>
              <a:t>Eksempel</a:t>
            </a:r>
            <a:r>
              <a:rPr lang="en-GB" sz="3200" dirty="0" smtClean="0"/>
              <a:t>: </a:t>
            </a:r>
            <a:r>
              <a:rPr lang="en-GB" sz="3200" dirty="0" err="1" smtClean="0"/>
              <a:t>Præsidentvalg</a:t>
            </a:r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dirty="0" smtClean="0"/>
              <a:t> USA, 1936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083986"/>
            <a:ext cx="8424936" cy="3384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 smtClean="0"/>
              <a:t>To </a:t>
            </a:r>
            <a:r>
              <a:rPr lang="en-GB" sz="2000" dirty="0" err="1" smtClean="0"/>
              <a:t>meningsmålinger</a:t>
            </a:r>
            <a:r>
              <a:rPr lang="en-GB" sz="2000" dirty="0" smtClean="0"/>
              <a:t> om </a:t>
            </a:r>
            <a:r>
              <a:rPr lang="en-GB" sz="2000" dirty="0" err="1" smtClean="0"/>
              <a:t>udfaldet</a:t>
            </a:r>
            <a:r>
              <a:rPr lang="en-GB" sz="2000" dirty="0" smtClean="0"/>
              <a:t>:</a:t>
            </a:r>
            <a:endParaRPr lang="en-GB" sz="2000" dirty="0"/>
          </a:p>
          <a:p>
            <a:pPr marL="0" indent="0">
              <a:buNone/>
            </a:pPr>
            <a:r>
              <a:rPr lang="en-GB" sz="2000" b="1" dirty="0" err="1" smtClean="0"/>
              <a:t>Tidsskriftet</a:t>
            </a:r>
            <a:r>
              <a:rPr lang="en-GB" sz="2000" b="1" dirty="0" smtClean="0"/>
              <a:t> The Literary Digest: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2.400.000 </a:t>
            </a:r>
            <a:r>
              <a:rPr lang="en-GB" sz="2000" dirty="0" err="1" smtClean="0"/>
              <a:t>personer</a:t>
            </a:r>
            <a:r>
              <a:rPr lang="en-GB" sz="2000" dirty="0" smtClean="0"/>
              <a:t>: 	Landon </a:t>
            </a:r>
            <a:r>
              <a:rPr lang="en-GB" sz="2000" dirty="0" err="1" smtClean="0"/>
              <a:t>får</a:t>
            </a:r>
            <a:r>
              <a:rPr lang="en-GB" sz="2000" dirty="0" smtClean="0"/>
              <a:t> 55% </a:t>
            </a:r>
            <a:r>
              <a:rPr lang="en-GB" sz="2000" dirty="0" err="1" smtClean="0"/>
              <a:t>af</a:t>
            </a:r>
            <a:r>
              <a:rPr lang="en-GB" sz="2000" dirty="0" smtClean="0"/>
              <a:t> </a:t>
            </a:r>
            <a:r>
              <a:rPr lang="en-GB" sz="2000" dirty="0" err="1" smtClean="0"/>
              <a:t>stemmerne</a:t>
            </a:r>
            <a:endParaRPr lang="en-GB" sz="2000" dirty="0"/>
          </a:p>
          <a:p>
            <a:pPr marL="0" indent="0">
              <a:buNone/>
            </a:pPr>
            <a:r>
              <a:rPr lang="en-GB" sz="2000" b="1" dirty="0" smtClean="0"/>
              <a:t>Marketing-</a:t>
            </a:r>
            <a:r>
              <a:rPr lang="en-GB" sz="2000" b="1" dirty="0" err="1" smtClean="0"/>
              <a:t>ekspert</a:t>
            </a:r>
            <a:r>
              <a:rPr lang="en-GB" sz="2000" b="1" dirty="0" smtClean="0"/>
              <a:t> George Gallup: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30.000 </a:t>
            </a:r>
            <a:r>
              <a:rPr lang="en-GB" sz="2000" dirty="0" err="1" smtClean="0"/>
              <a:t>personer</a:t>
            </a:r>
            <a:r>
              <a:rPr lang="en-GB" sz="2000" dirty="0" smtClean="0"/>
              <a:t>:		Roosevelt </a:t>
            </a:r>
            <a:r>
              <a:rPr lang="en-GB" sz="2000" dirty="0" err="1" smtClean="0"/>
              <a:t>får</a:t>
            </a:r>
            <a:r>
              <a:rPr lang="en-GB" sz="2000" dirty="0" smtClean="0"/>
              <a:t> 60% </a:t>
            </a:r>
            <a:r>
              <a:rPr lang="en-GB" sz="2000" dirty="0" err="1" smtClean="0"/>
              <a:t>af</a:t>
            </a:r>
            <a:r>
              <a:rPr lang="en-GB" sz="2000" dirty="0" smtClean="0"/>
              <a:t> </a:t>
            </a:r>
            <a:r>
              <a:rPr lang="en-GB" sz="2000" dirty="0" err="1" smtClean="0"/>
              <a:t>stemmerne</a:t>
            </a: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Gallup </a:t>
            </a:r>
            <a:r>
              <a:rPr lang="en-GB" sz="2000" dirty="0" err="1" smtClean="0"/>
              <a:t>fik</a:t>
            </a:r>
            <a:r>
              <a:rPr lang="en-GB" sz="2000" dirty="0" smtClean="0"/>
              <a:t> ret, Roosevelt </a:t>
            </a:r>
            <a:r>
              <a:rPr lang="en-GB" sz="2000" dirty="0" err="1" smtClean="0"/>
              <a:t>vandt</a:t>
            </a:r>
            <a:r>
              <a:rPr lang="en-GB" sz="2000" dirty="0" smtClean="0"/>
              <a:t> </a:t>
            </a:r>
            <a:r>
              <a:rPr lang="en-GB" sz="2000" dirty="0" err="1" smtClean="0"/>
              <a:t>præsidentvalget</a:t>
            </a:r>
            <a:r>
              <a:rPr lang="en-GB" sz="2000" dirty="0" smtClean="0"/>
              <a:t> </a:t>
            </a:r>
            <a:r>
              <a:rPr lang="en-GB" sz="2000" dirty="0" err="1" smtClean="0"/>
              <a:t>klart</a:t>
            </a:r>
            <a:r>
              <a:rPr lang="en-GB" sz="2000" dirty="0" smtClean="0"/>
              <a:t> (60.8%)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The Literary Digest’s </a:t>
            </a:r>
            <a:r>
              <a:rPr lang="en-GB" sz="2000" dirty="0" err="1" smtClean="0"/>
              <a:t>fejl</a:t>
            </a:r>
            <a:r>
              <a:rPr lang="en-GB" sz="2000" dirty="0" smtClean="0"/>
              <a:t>: de </a:t>
            </a:r>
            <a:r>
              <a:rPr lang="en-GB" sz="2000" dirty="0" err="1" smtClean="0"/>
              <a:t>havde</a:t>
            </a:r>
            <a:r>
              <a:rPr lang="en-GB" sz="2000" dirty="0" smtClean="0"/>
              <a:t> </a:t>
            </a:r>
            <a:r>
              <a:rPr lang="en-GB" sz="2000" dirty="0" err="1" smtClean="0"/>
              <a:t>fundet</a:t>
            </a:r>
            <a:r>
              <a:rPr lang="en-GB" sz="2000" dirty="0" smtClean="0"/>
              <a:t> </a:t>
            </a:r>
            <a:r>
              <a:rPr lang="en-GB" sz="2000" dirty="0" err="1" smtClean="0"/>
              <a:t>respondenterne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telefonbøger</a:t>
            </a:r>
            <a:r>
              <a:rPr lang="en-GB" sz="2000" dirty="0" smtClean="0"/>
              <a:t> og </a:t>
            </a:r>
            <a:r>
              <a:rPr lang="en-GB" sz="2000" dirty="0" err="1" smtClean="0"/>
              <a:t>registre</a:t>
            </a:r>
            <a:r>
              <a:rPr lang="en-GB" sz="2000" dirty="0" smtClean="0"/>
              <a:t> over </a:t>
            </a:r>
            <a:r>
              <a:rPr lang="en-GB" sz="2000" dirty="0" err="1" smtClean="0"/>
              <a:t>bilnummerplader</a:t>
            </a:r>
            <a:r>
              <a:rPr lang="en-GB" sz="2000" dirty="0" smtClean="0"/>
              <a:t> (</a:t>
            </a:r>
            <a:r>
              <a:rPr lang="en-GB" sz="2000" dirty="0" err="1" smtClean="0"/>
              <a:t>dvs</a:t>
            </a:r>
            <a:r>
              <a:rPr lang="en-GB" sz="2000" dirty="0" smtClean="0"/>
              <a:t>. </a:t>
            </a:r>
            <a:r>
              <a:rPr lang="en-GB" sz="2000" dirty="0" err="1" smtClean="0"/>
              <a:t>blandt</a:t>
            </a:r>
            <a:r>
              <a:rPr lang="en-GB" sz="2000" dirty="0" smtClean="0"/>
              <a:t> de </a:t>
            </a:r>
            <a:r>
              <a:rPr lang="en-GB" sz="2000" dirty="0" err="1" smtClean="0"/>
              <a:t>rige</a:t>
            </a:r>
            <a:r>
              <a:rPr lang="en-GB" sz="2000" dirty="0" smtClean="0"/>
              <a:t>)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err="1" smtClean="0"/>
              <a:t>Derfor</a:t>
            </a:r>
            <a:r>
              <a:rPr lang="en-GB" sz="2000" dirty="0" smtClean="0"/>
              <a:t> </a:t>
            </a:r>
            <a:r>
              <a:rPr lang="en-GB" sz="2000" dirty="0" err="1" smtClean="0"/>
              <a:t>var</a:t>
            </a:r>
            <a:r>
              <a:rPr lang="en-GB" sz="2000" dirty="0" smtClean="0"/>
              <a:t> </a:t>
            </a:r>
            <a:r>
              <a:rPr lang="en-GB" sz="2000" dirty="0" err="1" smtClean="0"/>
              <a:t>stikprøven</a:t>
            </a:r>
            <a:r>
              <a:rPr lang="en-GB" sz="2000" dirty="0" smtClean="0"/>
              <a:t> </a:t>
            </a:r>
            <a:r>
              <a:rPr lang="en-GB" sz="2000" dirty="0" err="1" smtClean="0"/>
              <a:t>ikke</a:t>
            </a:r>
            <a:r>
              <a:rPr lang="en-GB" sz="2000" dirty="0" smtClean="0"/>
              <a:t> </a:t>
            </a:r>
            <a:r>
              <a:rPr lang="en-GB" sz="2000" dirty="0" err="1" smtClean="0"/>
              <a:t>repræsentativ</a:t>
            </a:r>
            <a:r>
              <a:rPr lang="en-GB" sz="2000" dirty="0" smtClean="0"/>
              <a:t> for de </a:t>
            </a:r>
            <a:r>
              <a:rPr lang="en-GB" sz="2000" dirty="0" err="1" smtClean="0"/>
              <a:t>amerikanske</a:t>
            </a:r>
            <a:r>
              <a:rPr lang="en-GB" sz="2000" dirty="0" smtClean="0"/>
              <a:t> </a:t>
            </a:r>
            <a:r>
              <a:rPr lang="en-GB" sz="2000" dirty="0" err="1" smtClean="0"/>
              <a:t>vælgere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2593609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21"/>
            <a:ext cx="3435871" cy="1923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958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err="1"/>
              <a:t>Vining</a:t>
            </a:r>
            <a:r>
              <a:rPr lang="da-DK" sz="3200" dirty="0"/>
              <a:t> &amp; </a:t>
            </a:r>
            <a:r>
              <a:rPr lang="da-DK" sz="3200" dirty="0" err="1"/>
              <a:t>Kowalski’s</a:t>
            </a:r>
            <a:r>
              <a:rPr lang="da-DK" sz="3200" dirty="0"/>
              <a:t> notation (afsnit 4.1)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457200" y="1196752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>
                <a:solidFill>
                  <a:schemeClr val="accent1">
                    <a:lumMod val="75000"/>
                  </a:schemeClr>
                </a:solidFill>
              </a:rPr>
              <a:t>Population</a:t>
            </a:r>
            <a:endParaRPr lang="da-DK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57200" y="1836514"/>
                <a:ext cx="4040188" cy="262227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En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parameter</a:t>
                </a:r>
                <a:r>
                  <a:rPr lang="da-DK" sz="2000" dirty="0" smtClean="0"/>
                  <a:t> er en kvantitativ størrelse, der beskriver en egenskab ved populationen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F.eks. </a:t>
                </a:r>
                <a:br>
                  <a:rPr lang="da-DK" sz="2000" dirty="0" smtClean="0"/>
                </a:br>
                <a:r>
                  <a:rPr lang="da-DK" sz="2000" dirty="0" smtClean="0"/>
                  <a:t>Populations-middelværdi: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 </a:t>
                </a:r>
                <a:br>
                  <a:rPr lang="da-DK" sz="2000" dirty="0" smtClean="0"/>
                </a:br>
                <a:r>
                  <a:rPr lang="da-DK" sz="2000" dirty="0" smtClean="0"/>
                  <a:t>Populations-standardafvigelse: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Generel parameter (‘</a:t>
                </a:r>
                <a:r>
                  <a:rPr lang="da-DK" sz="2000" dirty="0" err="1" smtClean="0"/>
                  <a:t>theta</a:t>
                </a:r>
                <a:r>
                  <a:rPr lang="da-DK" sz="2000" dirty="0" smtClean="0"/>
                  <a:t>’):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a-DK" sz="2000" dirty="0" smtClean="0"/>
              </a:p>
            </p:txBody>
          </p:sp>
        </mc:Choice>
        <mc:Fallback xmlns="">
          <p:sp>
            <p:nvSpPr>
              <p:cNvPr id="7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57200" y="1836514"/>
                <a:ext cx="4040188" cy="2622277"/>
              </a:xfrm>
              <a:prstGeom prst="rect">
                <a:avLst/>
              </a:prstGeom>
              <a:blipFill>
                <a:blip r:embed="rId3"/>
                <a:stretch>
                  <a:fillRect l="-1357" t="-1163" b="-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6"/>
          <p:cNvSpPr txBox="1">
            <a:spLocks/>
          </p:cNvSpPr>
          <p:nvPr/>
        </p:nvSpPr>
        <p:spPr>
          <a:xfrm>
            <a:off x="4645025" y="119675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b="1" dirty="0" smtClean="0">
                <a:solidFill>
                  <a:schemeClr val="accent1">
                    <a:lumMod val="75000"/>
                  </a:schemeClr>
                </a:solidFill>
              </a:rPr>
              <a:t>Stikprøve </a:t>
            </a:r>
            <a:r>
              <a:rPr lang="da-DK" sz="2800" dirty="0" smtClean="0">
                <a:solidFill>
                  <a:schemeClr val="accent1">
                    <a:lumMod val="75000"/>
                  </a:schemeClr>
                </a:solidFill>
              </a:rPr>
              <a:t>(sample)</a:t>
            </a:r>
            <a:endParaRPr lang="da-DK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7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572001" y="1836514"/>
                <a:ext cx="4464496" cy="262227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En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statistik</a:t>
                </a:r>
                <a:r>
                  <a:rPr lang="da-DK" sz="2000" dirty="0" smtClean="0"/>
                  <a:t> er en kvantitativ størrelse, som er beregnet fra en stikprøve, der beskriver en egenskab ved stikprøven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F.eks.</a:t>
                </a:r>
                <a:br>
                  <a:rPr lang="da-DK" sz="2000" dirty="0" smtClean="0"/>
                </a:br>
                <a:r>
                  <a:rPr lang="da-DK" sz="2000" dirty="0" smtClean="0"/>
                  <a:t>Stikprøve-middelværdi: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/>
                  <a:t>Stikprøve-standardafvigelse: </a:t>
                </a: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Generel statistik (‘</a:t>
                </a:r>
                <a:r>
                  <a:rPr lang="da-DK" sz="2000" dirty="0" err="1" smtClean="0"/>
                  <a:t>theta</a:t>
                </a:r>
                <a:r>
                  <a:rPr lang="da-DK" sz="2000" dirty="0" smtClean="0"/>
                  <a:t> hat’):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9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572001" y="1836514"/>
                <a:ext cx="4464496" cy="2622277"/>
              </a:xfrm>
              <a:prstGeom prst="rect">
                <a:avLst/>
              </a:prstGeom>
              <a:blipFill>
                <a:blip r:embed="rId4"/>
                <a:stretch>
                  <a:fillRect l="-1230" t="-1163" r="-2322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7"/>
              <p:cNvSpPr txBox="1">
                <a:spLocks/>
              </p:cNvSpPr>
              <p:nvPr/>
            </p:nvSpPr>
            <p:spPr>
              <a:xfrm>
                <a:off x="179512" y="4869160"/>
                <a:ext cx="8856985" cy="144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 bruger de beregnede </a:t>
                </a:r>
                <a:r>
                  <a:rPr lang="da-DK" sz="2000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statistikker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b="1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estimatorer</a:t>
                </a:r>
                <a:r>
                  <a:rPr lang="da-DK" sz="2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populationens </a:t>
                </a:r>
                <a:r>
                  <a:rPr lang="da-DK" sz="2000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parametre</a:t>
                </a:r>
              </a:p>
              <a:p>
                <a:pPr marL="0" indent="0">
                  <a:buNone/>
                </a:pPr>
                <a:endParaRPr lang="da-DK" sz="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F.eks.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Generelt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869160"/>
                <a:ext cx="8856985" cy="1440160"/>
              </a:xfrm>
              <a:prstGeom prst="rect">
                <a:avLst/>
              </a:prstGeom>
              <a:blipFill>
                <a:blip r:embed="rId5"/>
                <a:stretch>
                  <a:fillRect l="-688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8649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err="1"/>
              <a:t>Vining</a:t>
            </a:r>
            <a:r>
              <a:rPr lang="da-DK" sz="3200" dirty="0"/>
              <a:t> &amp; </a:t>
            </a:r>
            <a:r>
              <a:rPr lang="da-DK" sz="3200" dirty="0" err="1"/>
              <a:t>Kowalski’s</a:t>
            </a:r>
            <a:r>
              <a:rPr lang="da-DK" sz="3200" dirty="0"/>
              <a:t> notation (afsnit 4.1)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107504" y="980728"/>
            <a:ext cx="8899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bruger </a:t>
            </a:r>
            <a:r>
              <a:rPr lang="da-DK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statistikker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 </a:t>
            </a:r>
            <a:r>
              <a:rPr lang="da-DK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stikprøver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 at </a:t>
            </a:r>
            <a:r>
              <a:rPr lang="da-DK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estimere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parametre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 </a:t>
            </a:r>
            <a:r>
              <a:rPr lang="da-DK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populationen</a:t>
            </a:r>
            <a:endParaRPr lang="da-DK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52" y="1700808"/>
            <a:ext cx="4901832" cy="456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674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24936" cy="692696"/>
          </a:xfrm>
        </p:spPr>
        <p:txBody>
          <a:bodyPr>
            <a:normAutofit/>
          </a:bodyPr>
          <a:lstStyle/>
          <a:p>
            <a:r>
              <a:rPr lang="da-DK" sz="3200" dirty="0" err="1"/>
              <a:t>Vining</a:t>
            </a:r>
            <a:r>
              <a:rPr lang="da-DK" sz="3200" dirty="0"/>
              <a:t> &amp; </a:t>
            </a:r>
            <a:r>
              <a:rPr lang="da-DK" sz="3200" dirty="0" err="1"/>
              <a:t>Kowalski’s</a:t>
            </a:r>
            <a:r>
              <a:rPr lang="da-DK" sz="3200" dirty="0"/>
              <a:t> notation (afsnit </a:t>
            </a:r>
            <a:r>
              <a:rPr lang="da-DK" sz="3200" dirty="0" smtClean="0"/>
              <a:t>3.6)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318120" y="692697"/>
                <a:ext cx="8703096" cy="50405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000" dirty="0" smtClean="0">
                    <a:solidFill>
                      <a:schemeClr val="tx2"/>
                    </a:solidFill>
                  </a:rPr>
                  <a:t>Definition 3.12: </a:t>
                </a:r>
                <a:r>
                  <a:rPr lang="da-DK" sz="2000" b="1" dirty="0">
                    <a:solidFill>
                      <a:schemeClr val="tx2"/>
                    </a:solidFill>
                  </a:rPr>
                  <a:t>Tilfældig stikprøve</a:t>
                </a:r>
                <a:r>
                  <a:rPr lang="da-DK" sz="2000" dirty="0">
                    <a:solidFill>
                      <a:schemeClr val="tx2"/>
                    </a:solidFill>
                  </a:rPr>
                  <a:t> (</a:t>
                </a:r>
                <a:r>
                  <a:rPr lang="da-DK" sz="2000" i="1" dirty="0" err="1">
                    <a:solidFill>
                      <a:schemeClr val="tx2"/>
                    </a:solidFill>
                  </a:rPr>
                  <a:t>Random</a:t>
                </a:r>
                <a:r>
                  <a:rPr lang="da-DK" sz="2000" i="1" dirty="0">
                    <a:solidFill>
                      <a:schemeClr val="tx2"/>
                    </a:solidFill>
                  </a:rPr>
                  <a:t> sample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)</a:t>
                </a:r>
                <a:r>
                  <a:rPr lang="da-DK" sz="2000" dirty="0" smtClean="0"/>
                  <a:t>: </a:t>
                </a:r>
                <a:r>
                  <a:rPr lang="da-DK" sz="2000" dirty="0"/>
                  <a:t/>
                </a:r>
                <a:br>
                  <a:rPr lang="da-DK" sz="2000" dirty="0"/>
                </a:br>
                <a:r>
                  <a:rPr lang="da-DK" sz="2000" dirty="0"/>
                  <a:t>En stikprøve hvor observationerne er uafhængige og har samme </a:t>
                </a:r>
                <a:r>
                  <a:rPr lang="da-DK" sz="2000" dirty="0" smtClean="0"/>
                  <a:t>fordeling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Man </a:t>
                </a:r>
                <a:r>
                  <a:rPr lang="da-DK" sz="2000" dirty="0"/>
                  <a:t>siger at observationerne i en tilfældig stikprøve er </a:t>
                </a:r>
                <a:r>
                  <a:rPr lang="da-DK" sz="2000" b="1" dirty="0" err="1">
                    <a:solidFill>
                      <a:schemeClr val="tx2"/>
                    </a:solidFill>
                  </a:rPr>
                  <a:t>iid</a:t>
                </a:r>
                <a:r>
                  <a:rPr lang="da-DK" sz="2000" dirty="0">
                    <a:solidFill>
                      <a:schemeClr val="tx2"/>
                    </a:solidFill>
                  </a:rPr>
                  <a:t> </a:t>
                </a:r>
                <a:r>
                  <a:rPr lang="da-DK" sz="2000" dirty="0"/>
                  <a:t>(</a:t>
                </a:r>
                <a:r>
                  <a:rPr lang="da-DK" sz="2000" b="1" dirty="0">
                    <a:solidFill>
                      <a:schemeClr val="tx2"/>
                    </a:solidFill>
                  </a:rPr>
                  <a:t>i</a:t>
                </a:r>
                <a:r>
                  <a:rPr lang="da-DK" sz="2000" dirty="0"/>
                  <a:t>ndependent and </a:t>
                </a:r>
                <a:r>
                  <a:rPr lang="da-DK" sz="2000" b="1" dirty="0" err="1">
                    <a:solidFill>
                      <a:schemeClr val="tx2"/>
                    </a:solidFill>
                  </a:rPr>
                  <a:t>i</a:t>
                </a:r>
                <a:r>
                  <a:rPr lang="da-DK" sz="2000" dirty="0" err="1"/>
                  <a:t>dentically</a:t>
                </a:r>
                <a:r>
                  <a:rPr lang="da-DK" sz="2000" dirty="0"/>
                  <a:t> </a:t>
                </a:r>
                <a:r>
                  <a:rPr lang="da-DK" sz="2000" b="1" dirty="0" err="1">
                    <a:solidFill>
                      <a:schemeClr val="tx2"/>
                    </a:solidFill>
                  </a:rPr>
                  <a:t>d</a:t>
                </a:r>
                <a:r>
                  <a:rPr lang="da-DK" sz="2000" dirty="0" err="1"/>
                  <a:t>istributed</a:t>
                </a:r>
                <a:r>
                  <a:rPr lang="da-DK" sz="2000" dirty="0" smtClean="0"/>
                  <a:t>)</a:t>
                </a:r>
                <a:br>
                  <a:rPr lang="da-DK" sz="2000" dirty="0" smtClean="0"/>
                </a:br>
                <a:r>
                  <a:rPr lang="da-DK" sz="2000" dirty="0" smtClean="0"/>
                  <a:t> </a:t>
                </a:r>
                <a:endParaRPr lang="da-DK" sz="2000" dirty="0"/>
              </a:p>
              <a:p>
                <a:pPr marL="0" indent="0">
                  <a:buNone/>
                </a:pPr>
                <a:r>
                  <a:rPr lang="da-DK" sz="2000" dirty="0">
                    <a:solidFill>
                      <a:schemeClr val="tx2"/>
                    </a:solidFill>
                  </a:rPr>
                  <a:t>Definition 3.11: </a:t>
                </a:r>
                <a:r>
                  <a:rPr lang="da-DK" sz="2000" b="1" dirty="0">
                    <a:solidFill>
                      <a:schemeClr val="tx2"/>
                    </a:solidFill>
                  </a:rPr>
                  <a:t>Stikprøve-middelværdi</a:t>
                </a:r>
                <a:r>
                  <a:rPr lang="da-DK" sz="2000" dirty="0">
                    <a:solidFill>
                      <a:schemeClr val="tx2"/>
                    </a:solidFill>
                  </a:rPr>
                  <a:t> (</a:t>
                </a:r>
                <a:r>
                  <a:rPr lang="da-DK" sz="2000" i="1" dirty="0">
                    <a:solidFill>
                      <a:schemeClr val="tx2"/>
                    </a:solidFill>
                  </a:rPr>
                  <a:t>Sample </a:t>
                </a:r>
                <a:r>
                  <a:rPr lang="da-DK" sz="2000" i="1" dirty="0" err="1">
                    <a:solidFill>
                      <a:schemeClr val="tx2"/>
                    </a:solidFill>
                  </a:rPr>
                  <a:t>mean</a:t>
                </a:r>
                <a:r>
                  <a:rPr lang="da-DK" sz="2000" dirty="0">
                    <a:solidFill>
                      <a:schemeClr val="tx2"/>
                    </a:solidFill>
                  </a:rPr>
                  <a:t>)</a:t>
                </a:r>
                <a:r>
                  <a:rPr lang="da-DK" sz="2000" dirty="0"/>
                  <a:t>: </a:t>
                </a: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Middelværdien </a:t>
                </a:r>
                <a:r>
                  <a:rPr lang="da-DK" sz="2000" dirty="0"/>
                  <a:t>af observationerne i </a:t>
                </a:r>
                <a:r>
                  <a:rPr lang="da-DK" sz="2000" dirty="0" smtClean="0"/>
                  <a:t>stikprøven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For </a:t>
                </a:r>
                <a:r>
                  <a:rPr lang="da-DK" sz="2000" dirty="0"/>
                  <a:t>en stikprøve med observationerne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</m:t>
                    </m:r>
                  </m:oMath>
                </a14:m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 </m:t>
                    </m:r>
                  </m:oMath>
                </a14:m>
                <a:r>
                  <a:rPr lang="da-DK" sz="2000" dirty="0"/>
                  <a:t>er stikprøve-middelværdien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/>
                  <a:t>: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da-DK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a-DK" sz="20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 smtClean="0">
                    <a:solidFill>
                      <a:schemeClr val="tx2"/>
                    </a:solidFill>
                  </a:rPr>
                  <a:t>Definition </a:t>
                </a:r>
                <a:r>
                  <a:rPr lang="da-DK" sz="2000" dirty="0">
                    <a:solidFill>
                      <a:schemeClr val="tx2"/>
                    </a:solidFill>
                  </a:rPr>
                  <a:t>3.10: </a:t>
                </a:r>
                <a:r>
                  <a:rPr lang="da-DK" sz="2000" b="1" dirty="0">
                    <a:solidFill>
                      <a:schemeClr val="tx2"/>
                    </a:solidFill>
                  </a:rPr>
                  <a:t>Stikprøvefordeling</a:t>
                </a:r>
                <a:r>
                  <a:rPr lang="da-DK" sz="2000" dirty="0">
                    <a:solidFill>
                      <a:schemeClr val="tx2"/>
                    </a:solidFill>
                  </a:rPr>
                  <a:t> (</a:t>
                </a:r>
                <a:r>
                  <a:rPr lang="da-DK" sz="2000" i="1" dirty="0">
                    <a:solidFill>
                      <a:schemeClr val="tx2"/>
                    </a:solidFill>
                  </a:rPr>
                  <a:t>Sampling distribution</a:t>
                </a:r>
                <a:r>
                  <a:rPr lang="da-DK" sz="2000" dirty="0">
                    <a:solidFill>
                      <a:schemeClr val="tx2"/>
                    </a:solidFill>
                  </a:rPr>
                  <a:t>)</a:t>
                </a:r>
                <a:r>
                  <a:rPr lang="da-DK" sz="2000" dirty="0"/>
                  <a:t>: Sandsynlighedsfordelingen for en </a:t>
                </a:r>
                <a:r>
                  <a:rPr lang="da-DK" sz="2000" dirty="0" smtClean="0"/>
                  <a:t>statistiks stikprøve</a:t>
                </a:r>
                <a:endParaRPr lang="da-DK" sz="2000" dirty="0"/>
              </a:p>
              <a:p>
                <a:pPr marL="0" indent="0">
                  <a:buNone/>
                </a:pPr>
                <a:r>
                  <a:rPr lang="da-DK" sz="2000" dirty="0"/>
                  <a:t/>
                </a:r>
                <a:br>
                  <a:rPr lang="da-DK" sz="2000" dirty="0"/>
                </a:br>
                <a:endParaRPr lang="da-DK" sz="2000" dirty="0" smtClean="0"/>
              </a:p>
            </p:txBody>
          </p:sp>
        </mc:Choice>
        <mc:Fallback xmlns="">
          <p:sp>
            <p:nvSpPr>
              <p:cNvPr id="7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120" y="692697"/>
                <a:ext cx="8703096" cy="5040560"/>
              </a:xfrm>
              <a:blipFill>
                <a:blip r:embed="rId3"/>
                <a:stretch>
                  <a:fillRect l="-700" t="-726" r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felt 4"/>
          <p:cNvSpPr txBox="1"/>
          <p:nvPr/>
        </p:nvSpPr>
        <p:spPr>
          <a:xfrm>
            <a:off x="309696" y="5589240"/>
            <a:ext cx="85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 beskriver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sandsynligheden for de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mulige værdier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 statistikken</a:t>
            </a:r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25079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Stikprøvefordeling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973733"/>
            <a:ext cx="873520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Normalt udtaler man sig om en population på baggrund af 1 stikprøve </a:t>
            </a:r>
          </a:p>
          <a:p>
            <a:pPr marL="0" indent="0">
              <a:buNone/>
            </a:pPr>
            <a:r>
              <a:rPr lang="da-DK" sz="2200" dirty="0"/>
              <a:t>F</a:t>
            </a:r>
            <a:r>
              <a:rPr lang="da-DK" sz="2200" dirty="0" smtClean="0"/>
              <a:t>.eks. om populationens middelværdi ud fra stikprøvens middelværdi</a:t>
            </a:r>
          </a:p>
          <a:p>
            <a:pPr marL="0" indent="0">
              <a:buNone/>
            </a:pPr>
            <a:endParaRPr lang="da-DK" sz="2200" dirty="0" smtClean="0"/>
          </a:p>
          <a:p>
            <a:pPr marL="0" indent="0">
              <a:buNone/>
            </a:pPr>
            <a:r>
              <a:rPr lang="da-DK" sz="2200" dirty="0" smtClean="0"/>
              <a:t>Stikprøven består af et antal observationer, som kaldes </a:t>
            </a:r>
            <a:r>
              <a:rPr lang="da-DK" sz="2200" b="1" dirty="0">
                <a:solidFill>
                  <a:schemeClr val="accent1">
                    <a:lumMod val="75000"/>
                  </a:schemeClr>
                </a:solidFill>
              </a:rPr>
              <a:t>stikprøvestørrelsen</a:t>
            </a:r>
            <a:r>
              <a:rPr lang="da-DK" sz="2200" dirty="0" smtClean="0"/>
              <a:t> </a:t>
            </a:r>
          </a:p>
          <a:p>
            <a:endParaRPr lang="da-DK" sz="2200" dirty="0" smtClean="0"/>
          </a:p>
          <a:p>
            <a:endParaRPr lang="da-DK" sz="2200" dirty="0"/>
          </a:p>
          <a:p>
            <a:r>
              <a:rPr lang="da-DK" sz="2200" dirty="0" smtClean="0"/>
              <a:t>For at lære noget generelt om stikprøvefordeling ser vi på </a:t>
            </a:r>
            <a:r>
              <a:rPr lang="da-DK" sz="2200" dirty="0" smtClean="0">
                <a:solidFill>
                  <a:schemeClr val="accent1">
                    <a:lumMod val="75000"/>
                  </a:schemeClr>
                </a:solidFill>
              </a:rPr>
              <a:t>serier</a:t>
            </a:r>
            <a:r>
              <a:rPr lang="da-DK" sz="2200" dirty="0" smtClean="0"/>
              <a:t> af stikprøver</a:t>
            </a:r>
          </a:p>
          <a:p>
            <a:r>
              <a:rPr lang="da-DK" sz="2200" dirty="0" smtClean="0"/>
              <a:t>Ved at se på mange stikprøver vil vi erfare hvordan stikprøve-middelværdien fordeler sig (Definition 3.10 om stikprøvefordeling)</a:t>
            </a:r>
          </a:p>
          <a:p>
            <a:pPr marL="0" indent="0">
              <a:buNone/>
            </a:pPr>
            <a:endParaRPr lang="da-DK" sz="2200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72569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1919</Words>
  <Application>Microsoft Office PowerPoint</Application>
  <PresentationFormat>Skærmshow (4:3)</PresentationFormat>
  <Paragraphs>240</Paragraphs>
  <Slides>24</Slides>
  <Notes>23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5</vt:i4>
      </vt:variant>
      <vt:variant>
        <vt:lpstr>Slidetitler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Kontortema</vt:lpstr>
      <vt:lpstr>2_Brugerdefineret design</vt:lpstr>
      <vt:lpstr>1_Brugerdefineret design</vt:lpstr>
      <vt:lpstr>1_Kontortema</vt:lpstr>
      <vt:lpstr>Brugerdefineret design</vt:lpstr>
      <vt:lpstr>9. Tilfældige stikprøver</vt:lpstr>
      <vt:lpstr>Dagens program</vt:lpstr>
      <vt:lpstr>Population og stikprøve</vt:lpstr>
      <vt:lpstr>Population og stikprøve</vt:lpstr>
      <vt:lpstr>Eksempel: Præsidentvalg i USA, 1936</vt:lpstr>
      <vt:lpstr>Vining &amp; Kowalski’s notation (afsnit 4.1)</vt:lpstr>
      <vt:lpstr>Vining &amp; Kowalski’s notation (afsnit 4.1)</vt:lpstr>
      <vt:lpstr>Vining &amp; Kowalski’s notation (afsnit 3.6)</vt:lpstr>
      <vt:lpstr>Stikprøvefordeling</vt:lpstr>
      <vt:lpstr>Serier af stikprøver</vt:lpstr>
      <vt:lpstr>Stikprøvefordeling for middelværdi af stikprøver</vt:lpstr>
      <vt:lpstr>Eksempler</vt:lpstr>
      <vt:lpstr>Stikprøvefordeling for middelværdi af stikprøver</vt:lpstr>
      <vt:lpstr>Den centrale grænseværdisætning (Central Limit Theorem)           (De store tals lov)</vt:lpstr>
      <vt:lpstr> Den centrale grænseværdisætning </vt:lpstr>
      <vt:lpstr>Eksempler</vt:lpstr>
      <vt:lpstr>Eksempel 3.18: Tykkelse af silicium-skiver</vt:lpstr>
      <vt:lpstr>Eksempel 3.18: Tykkelse af silicium-skiver</vt:lpstr>
      <vt:lpstr>Normalfordelingsplot i MatLab</vt:lpstr>
      <vt:lpstr>Eksempel 3.20: Tid imellem ulykker</vt:lpstr>
      <vt:lpstr>PowerPoint-præsentation</vt:lpstr>
      <vt:lpstr>Opgaver L9</vt:lpstr>
      <vt:lpstr>Fordeling af populations middelværdi</vt:lpstr>
      <vt:lpstr>Normalfordelingen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865</cp:revision>
  <cp:lastPrinted>2020-02-06T09:37:24Z</cp:lastPrinted>
  <dcterms:created xsi:type="dcterms:W3CDTF">2011-04-01T12:21:13Z</dcterms:created>
  <dcterms:modified xsi:type="dcterms:W3CDTF">2022-09-27T12:04:18Z</dcterms:modified>
</cp:coreProperties>
</file>