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2"/>
  </p:notesMasterIdLst>
  <p:handoutMasterIdLst>
    <p:handoutMasterId r:id="rId33"/>
  </p:handoutMasterIdLst>
  <p:sldIdLst>
    <p:sldId id="305" r:id="rId6"/>
    <p:sldId id="677" r:id="rId7"/>
    <p:sldId id="674" r:id="rId8"/>
    <p:sldId id="647" r:id="rId9"/>
    <p:sldId id="648" r:id="rId10"/>
    <p:sldId id="682" r:id="rId11"/>
    <p:sldId id="649" r:id="rId12"/>
    <p:sldId id="650" r:id="rId13"/>
    <p:sldId id="651" r:id="rId14"/>
    <p:sldId id="652" r:id="rId15"/>
    <p:sldId id="653" r:id="rId16"/>
    <p:sldId id="685" r:id="rId17"/>
    <p:sldId id="689" r:id="rId18"/>
    <p:sldId id="693" r:id="rId19"/>
    <p:sldId id="701" r:id="rId20"/>
    <p:sldId id="690" r:id="rId21"/>
    <p:sldId id="691" r:id="rId22"/>
    <p:sldId id="706" r:id="rId23"/>
    <p:sldId id="694" r:id="rId24"/>
    <p:sldId id="692" r:id="rId25"/>
    <p:sldId id="687" r:id="rId26"/>
    <p:sldId id="688" r:id="rId27"/>
    <p:sldId id="695" r:id="rId28"/>
    <p:sldId id="698" r:id="rId29"/>
    <p:sldId id="696" r:id="rId30"/>
    <p:sldId id="705" r:id="rId31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677"/>
            <p14:sldId id="674"/>
            <p14:sldId id="647"/>
            <p14:sldId id="648"/>
            <p14:sldId id="682"/>
            <p14:sldId id="649"/>
            <p14:sldId id="650"/>
            <p14:sldId id="651"/>
            <p14:sldId id="652"/>
            <p14:sldId id="653"/>
            <p14:sldId id="685"/>
            <p14:sldId id="689"/>
            <p14:sldId id="693"/>
            <p14:sldId id="701"/>
            <p14:sldId id="690"/>
            <p14:sldId id="691"/>
            <p14:sldId id="706"/>
            <p14:sldId id="694"/>
            <p14:sldId id="692"/>
            <p14:sldId id="687"/>
            <p14:sldId id="688"/>
            <p14:sldId id="695"/>
            <p14:sldId id="698"/>
            <p14:sldId id="696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00FF00"/>
    <a:srgbClr val="FFFFCC"/>
    <a:srgbClr val="00CC00"/>
    <a:srgbClr val="FF0066"/>
    <a:srgbClr val="FF66CC"/>
    <a:srgbClr val="FF9900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 autoAdjust="0"/>
  </p:normalViewPr>
  <p:slideViewPr>
    <p:cSldViewPr>
      <p:cViewPr varScale="1">
        <p:scale>
          <a:sx n="79" d="100"/>
          <a:sy n="79" d="100"/>
        </p:scale>
        <p:origin x="19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04-10-2022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11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83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712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631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5387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175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581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902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364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62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5213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3396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10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8151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5652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155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391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716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780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017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545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89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66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290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04-10-2022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04-10-2022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11" Type="http://schemas.openxmlformats.org/officeDocument/2006/relationships/slide" Target="slide15.xml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9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6.xml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3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5.png"/><Relationship Id="rId10" Type="http://schemas.openxmlformats.org/officeDocument/2006/relationships/image" Target="../media/image3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tx2"/>
                </a:solidFill>
              </a:rPr>
              <a:t>11. </a:t>
            </a:r>
            <a:r>
              <a:rPr lang="nb-NO" sz="3200" b="1" dirty="0" smtClean="0">
                <a:solidFill>
                  <a:schemeClr val="accent1">
                    <a:lumMod val="75000"/>
                  </a:schemeClr>
                </a:solidFill>
              </a:rPr>
              <a:t>Estimering</a:t>
            </a:r>
            <a:endParaRPr lang="da-DK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4.1,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171-180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pPr algn="l"/>
            <a:r>
              <a:rPr lang="da-DK" sz="2400" dirty="0" err="1">
                <a:solidFill>
                  <a:schemeClr val="tx1"/>
                </a:solidFill>
              </a:rPr>
              <a:t>Inferens</a:t>
            </a:r>
            <a:r>
              <a:rPr lang="da-DK" sz="2400" dirty="0">
                <a:solidFill>
                  <a:schemeClr val="tx1"/>
                </a:solidFill>
              </a:rPr>
              <a:t> om populationen vha. stikprøver:</a:t>
            </a:r>
            <a:endParaRPr lang="en-US" sz="2400" dirty="0">
              <a:solidFill>
                <a:schemeClr val="tx1"/>
              </a:solidFill>
            </a:endParaRPr>
          </a:p>
          <a:p>
            <a:pPr lvl="0" algn="l"/>
            <a:r>
              <a:rPr lang="da-DK" sz="2400" dirty="0">
                <a:solidFill>
                  <a:schemeClr val="tx1"/>
                </a:solidFill>
              </a:rPr>
              <a:t>Valg af </a:t>
            </a:r>
            <a:r>
              <a:rPr lang="da-DK" sz="2400" dirty="0" err="1">
                <a:solidFill>
                  <a:schemeClr val="tx1"/>
                </a:solidFill>
              </a:rPr>
              <a:t>estimatorer</a:t>
            </a:r>
            <a:endParaRPr lang="en-US" sz="2400" dirty="0">
              <a:solidFill>
                <a:schemeClr val="tx1"/>
              </a:solidFill>
            </a:endParaRPr>
          </a:p>
          <a:p>
            <a:pPr lvl="0" algn="l"/>
            <a:r>
              <a:rPr lang="da-DK" sz="2400" dirty="0">
                <a:solidFill>
                  <a:schemeClr val="tx1"/>
                </a:solidFill>
              </a:rPr>
              <a:t>Punkt- og interval-</a:t>
            </a:r>
            <a:r>
              <a:rPr lang="da-DK" sz="2400" dirty="0" err="1">
                <a:solidFill>
                  <a:schemeClr val="tx1"/>
                </a:solidFill>
              </a:rPr>
              <a:t>estimatorer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 err="1">
                <a:solidFill>
                  <a:schemeClr val="tx1"/>
                </a:solidFill>
              </a:rPr>
              <a:t>Konfidensinterval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Punkt-estimater og interval-estimater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09737"/>
                <a:ext cx="8975352" cy="5400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3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3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300" b="0" i="0" smtClean="0"/>
                      <m:t>og</m:t>
                    </m:r>
                    <m:r>
                      <m:rPr>
                        <m:nor/>
                      </m:rPr>
                      <a:rPr lang="da-DK" sz="2300" b="0" i="0" smtClean="0"/>
                      <m:t> </m:t>
                    </m:r>
                    <m:r>
                      <a:rPr lang="da-DK" sz="23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300" dirty="0" smtClean="0"/>
                  <a:t> er </a:t>
                </a:r>
                <a:r>
                  <a:rPr lang="da-DK" sz="2300" b="1" dirty="0" smtClean="0">
                    <a:solidFill>
                      <a:srgbClr val="0066FF"/>
                    </a:solidFill>
                  </a:rPr>
                  <a:t>punkt-estimater</a:t>
                </a:r>
                <a:r>
                  <a:rPr lang="da-DK" sz="2300" dirty="0" smtClean="0"/>
                  <a:t> af </a:t>
                </a:r>
                <a:r>
                  <a:rPr lang="da-DK" sz="2300" dirty="0"/>
                  <a:t>hhv</a:t>
                </a:r>
                <a:r>
                  <a:rPr lang="da-DK" sz="2300" dirty="0" smtClean="0"/>
                  <a:t>.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da-DK" sz="2300"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300">
                        <a:ea typeface="Cambria Math"/>
                      </a:rPr>
                      <m:t>og</m:t>
                    </m:r>
                  </m:oMath>
                </a14:m>
                <a:r>
                  <a:rPr lang="da-DK" sz="2300" dirty="0" smtClean="0"/>
                  <a:t>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300" dirty="0" smtClean="0"/>
                  <a:t>, fordi de estimerer en bestemt værdi (et punkt)</a:t>
                </a:r>
              </a:p>
              <a:p>
                <a:pPr marL="0" indent="0">
                  <a:buNone/>
                </a:pPr>
                <a:endParaRPr lang="da-DK" sz="2300" dirty="0" smtClean="0"/>
              </a:p>
              <a:p>
                <a:pPr marL="0" indent="0">
                  <a:buNone/>
                </a:pPr>
                <a:r>
                  <a:rPr lang="da-DK" sz="2300" dirty="0"/>
                  <a:t>Da sandsynligheden for et punkt lig 0 </a:t>
                </a:r>
                <a:r>
                  <a:rPr lang="da-DK" sz="2300" dirty="0" smtClean="0"/>
                  <a:t>i en kontinuert fordeling, så 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3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3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da-D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3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a-DK" sz="23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da-DK" sz="23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da-DK" sz="2300" b="0" i="1" smtClean="0">
                            <a:latin typeface="Cambria Math"/>
                          </a:rPr>
                          <m:t>=</m:t>
                        </m:r>
                        <m:r>
                          <a:rPr lang="da-DK" sz="230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da-DK" sz="23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a-DK" sz="2300" dirty="0" smtClean="0"/>
              </a:p>
              <a:p>
                <a:pPr marL="0" indent="0">
                  <a:buNone/>
                </a:pPr>
                <a:r>
                  <a:rPr lang="da-DK" sz="2300" dirty="0" smtClean="0"/>
                  <a:t>Derfor er vi interesserede i at kunne angive et interval, hvor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300" dirty="0" smtClean="0"/>
                  <a:t> (eller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300" dirty="0" smtClean="0"/>
                  <a:t>) ligger indenfor med en vis sandsynlighed</a:t>
                </a:r>
              </a:p>
              <a:p>
                <a:pPr marL="0" indent="0">
                  <a:buNone/>
                </a:pPr>
                <a:endParaRPr lang="da-DK" sz="2300" dirty="0" smtClean="0"/>
              </a:p>
              <a:p>
                <a:pPr marL="0" indent="0">
                  <a:buNone/>
                </a:pPr>
                <a:r>
                  <a:rPr lang="da-DK" sz="2300" dirty="0" smtClean="0"/>
                  <a:t>Eksempel:</a:t>
                </a:r>
              </a:p>
              <a:p>
                <a:pPr marL="0" indent="0">
                  <a:buNone/>
                </a:pPr>
                <a:r>
                  <a:rPr lang="da-DK" sz="2300" dirty="0" smtClean="0"/>
                  <a:t>‘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300" dirty="0" smtClean="0"/>
                  <a:t> ligger imellem 120 og 140 med 95% sikkerhed’, </a:t>
                </a:r>
                <a:r>
                  <a:rPr lang="da-DK" sz="2300" dirty="0" err="1" smtClean="0"/>
                  <a:t>dvs</a:t>
                </a:r>
                <a:r>
                  <a:rPr lang="da-DK" sz="2300" dirty="0" smtClean="0"/>
                  <a:t> </a:t>
                </a:r>
                <a14:m>
                  <m:oMath xmlns:m="http://schemas.openxmlformats.org/officeDocument/2006/math">
                    <m:r>
                      <a:rPr lang="da-DK" sz="23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0" i="1" smtClean="0">
                            <a:latin typeface="Cambria Math"/>
                          </a:rPr>
                          <m:t>120&lt;</m:t>
                        </m:r>
                        <m:r>
                          <a:rPr lang="da-DK" sz="23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300" b="0" i="1" smtClean="0">
                            <a:latin typeface="Cambria Math"/>
                            <a:ea typeface="Cambria Math"/>
                          </a:rPr>
                          <m:t>&lt;140</m:t>
                        </m:r>
                      </m:e>
                    </m:d>
                    <m:r>
                      <a:rPr lang="da-DK" sz="2300" b="0" i="1" smtClean="0">
                        <a:latin typeface="Cambria Math"/>
                        <a:ea typeface="Cambria Math"/>
                      </a:rPr>
                      <m:t>=0.95</m:t>
                    </m:r>
                  </m:oMath>
                </a14:m>
                <a:endParaRPr lang="da-DK" sz="2300" dirty="0" smtClean="0"/>
              </a:p>
              <a:p>
                <a:pPr marL="0" indent="0">
                  <a:buNone/>
                </a:pPr>
                <a:endParaRPr lang="da-DK" sz="2300" dirty="0" smtClean="0"/>
              </a:p>
              <a:p>
                <a:pPr marL="0" indent="0">
                  <a:buNone/>
                </a:pPr>
                <a:r>
                  <a:rPr lang="da-DK" sz="2300" dirty="0" smtClean="0"/>
                  <a:t>Sådan et interval kaldes et </a:t>
                </a:r>
                <a:r>
                  <a:rPr lang="da-DK" sz="2300" b="1" dirty="0" smtClean="0">
                    <a:solidFill>
                      <a:srgbClr val="0066FF"/>
                    </a:solidFill>
                  </a:rPr>
                  <a:t>interval-estimat</a:t>
                </a:r>
              </a:p>
              <a:p>
                <a:endParaRPr lang="da-DK" sz="23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a-DK" sz="2300" dirty="0" smtClean="0">
                    <a:solidFill>
                      <a:schemeClr val="tx1"/>
                    </a:solidFill>
                  </a:rPr>
                  <a:t>Intervallet mellem 120 og 140 kaldes for </a:t>
                </a:r>
                <a:r>
                  <a:rPr lang="da-DK" sz="2300" dirty="0" smtClean="0">
                    <a:solidFill>
                      <a:srgbClr val="0066FF"/>
                    </a:solidFill>
                  </a:rPr>
                  <a:t>95% </a:t>
                </a:r>
                <a:r>
                  <a:rPr lang="da-DK" sz="2300" dirty="0" err="1" smtClean="0">
                    <a:solidFill>
                      <a:srgbClr val="0066FF"/>
                    </a:solidFill>
                  </a:rPr>
                  <a:t>konfidensintervallet</a:t>
                </a:r>
                <a:r>
                  <a:rPr lang="da-DK" sz="2300" dirty="0" smtClean="0">
                    <a:solidFill>
                      <a:srgbClr val="0066FF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3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300" dirty="0" smtClean="0">
                    <a:solidFill>
                      <a:srgbClr val="0066FF"/>
                    </a:solidFill>
                  </a:rPr>
                  <a:t> </a:t>
                </a:r>
                <a:r>
                  <a:rPr lang="da-DK" sz="2300" dirty="0" smtClean="0">
                    <a:solidFill>
                      <a:schemeClr val="tx1"/>
                    </a:solidFill>
                  </a:rPr>
                  <a:t>(</a:t>
                </a:r>
                <a:r>
                  <a:rPr lang="da-DK" sz="2300" dirty="0" err="1" smtClean="0">
                    <a:solidFill>
                      <a:schemeClr val="tx1"/>
                    </a:solidFill>
                  </a:rPr>
                  <a:t>confidence</a:t>
                </a:r>
                <a:r>
                  <a:rPr lang="da-DK" sz="2300" dirty="0" smtClean="0">
                    <a:solidFill>
                      <a:schemeClr val="tx1"/>
                    </a:solidFill>
                  </a:rPr>
                  <a:t> ~ tillid)</a:t>
                </a:r>
              </a:p>
              <a:p>
                <a:pPr marL="0" indent="0">
                  <a:buNone/>
                </a:pPr>
                <a:endParaRPr lang="da-DK" sz="23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a-DK" sz="2300" dirty="0" smtClean="0"/>
                  <a:t>Generelt kan vi vælge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300" dirty="0" smtClean="0"/>
                  <a:t> mellem 0 og 1 og tale 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3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1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da-DK" sz="2300" b="1" i="1">
                            <a:solidFill>
                              <a:srgbClr val="0066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a-DK" sz="2300" b="1" i="1">
                            <a:solidFill>
                              <a:srgbClr val="0066FF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</m:d>
                    <m:r>
                      <a:rPr lang="da-DK" sz="2300" b="1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300" b="1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𝟏𝟎𝟎</m:t>
                    </m:r>
                    <m:r>
                      <a:rPr lang="da-DK" sz="2300" b="1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da-DK" sz="2300" b="1" dirty="0" smtClean="0">
                    <a:solidFill>
                      <a:srgbClr val="0066FF"/>
                    </a:solidFill>
                  </a:rPr>
                  <a:t> konfidensintervallet</a:t>
                </a:r>
                <a:r>
                  <a:rPr lang="da-DK" sz="2300" dirty="0" smtClean="0">
                    <a:solidFill>
                      <a:srgbClr val="0066FF"/>
                    </a:solidFill>
                  </a:rPr>
                  <a:t> </a:t>
                </a:r>
                <a:endParaRPr lang="da-DK" sz="23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a-DK" sz="23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a-DK" sz="2300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da-DK" sz="23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3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da-DK" sz="2300" dirty="0" smtClean="0">
                    <a:solidFill>
                      <a:schemeClr val="tx1"/>
                    </a:solidFill>
                  </a:rPr>
                  <a:t> får vi 95% </a:t>
                </a:r>
                <a:r>
                  <a:rPr lang="da-DK" sz="2300" dirty="0" err="1" smtClean="0">
                    <a:solidFill>
                      <a:schemeClr val="tx1"/>
                    </a:solidFill>
                  </a:rPr>
                  <a:t>konfidensintervallet</a:t>
                </a:r>
                <a:endParaRPr lang="da-DK" sz="2400" dirty="0" smtClean="0">
                  <a:solidFill>
                    <a:schemeClr val="tx1"/>
                  </a:solidFill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09737"/>
                <a:ext cx="8975352" cy="5400600"/>
              </a:xfrm>
              <a:blipFill>
                <a:blip r:embed="rId3"/>
                <a:stretch>
                  <a:fillRect l="-61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6995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t="71018" r="34162" b="13901"/>
          <a:stretch/>
        </p:blipFill>
        <p:spPr bwMode="auto">
          <a:xfrm>
            <a:off x="4959932" y="5384516"/>
            <a:ext cx="2492388" cy="45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"/>
          <p:cNvGrpSpPr/>
          <p:nvPr/>
        </p:nvGrpSpPr>
        <p:grpSpPr>
          <a:xfrm>
            <a:off x="4538003" y="3284984"/>
            <a:ext cx="4444752" cy="2046376"/>
            <a:chOff x="3851920" y="3274984"/>
            <a:chExt cx="4876800" cy="244364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00"/>
            <a:stretch/>
          </p:blipFill>
          <p:spPr bwMode="auto">
            <a:xfrm>
              <a:off x="3851920" y="3274984"/>
              <a:ext cx="4876800" cy="2443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4"/>
                <p:cNvSpPr txBox="1"/>
                <p:nvPr/>
              </p:nvSpPr>
              <p:spPr>
                <a:xfrm>
                  <a:off x="4615542" y="5345281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542" y="5345281"/>
                  <a:ext cx="4624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8"/>
                <p:cNvSpPr txBox="1"/>
                <p:nvPr/>
              </p:nvSpPr>
              <p:spPr>
                <a:xfrm>
                  <a:off x="7107356" y="5345281"/>
                  <a:ext cx="4677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356" y="5345281"/>
                  <a:ext cx="4677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t="71018" r="34162" b="13901"/>
          <a:stretch/>
        </p:blipFill>
        <p:spPr bwMode="auto">
          <a:xfrm>
            <a:off x="6616116" y="5762128"/>
            <a:ext cx="2492388" cy="45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44968"/>
          </a:xfrm>
        </p:spPr>
        <p:txBody>
          <a:bodyPr>
            <a:normAutofit/>
          </a:bodyPr>
          <a:lstStyle/>
          <a:p>
            <a:r>
              <a:rPr lang="da-DK" sz="3200" dirty="0" err="1"/>
              <a:t>Konfidensinterval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67544" y="692696"/>
                <a:ext cx="8424936" cy="5688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Vi ved fra den centrale grænseværdisætning, at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/>
                  <a:t>stikprøve-middelværdien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/>
                  <a:t> er normalfordelt med middelværdi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/>
                  <a:t> og standardafvigelse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Vi antager til at begynde med, at vi </a:t>
                </a: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kender </a:t>
                </a:r>
                <a14:m>
                  <m:oMath xmlns:m="http://schemas.openxmlformats.org/officeDocument/2006/math">
                    <m:r>
                      <a:rPr lang="da-DK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endParaRPr lang="da-DK" sz="20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Figuren viser fordelingen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 smtClean="0">
                        <a:latin typeface="Cambria Math"/>
                      </a:rPr>
                      <m:t>:</m:t>
                    </m:r>
                    <m:r>
                      <a:rPr lang="da-DK" sz="2000" i="1" smtClean="0">
                        <a:latin typeface="Cambria Math"/>
                      </a:rPr>
                      <m:t>𝑁</m:t>
                    </m:r>
                    <m:r>
                      <a:rPr lang="da-DK" sz="2000" i="1" smtClean="0">
                        <a:latin typeface="Cambria Math"/>
                      </a:rPr>
                      <m:t>(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type m:val="skw"/>
                        <m:ctrlPr>
                          <a:rPr lang="da-DK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da-DK" sz="200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da-DK" sz="200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En tilfældig stikprøve-middelværdi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vil med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 smtClean="0">
                            <a:latin typeface="Cambria Math"/>
                          </a:rPr>
                          <m:t>1−</m:t>
                        </m:r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000" i="1" smtClean="0">
                        <a:latin typeface="Cambria Math"/>
                        <a:ea typeface="Cambria Math"/>
                      </a:rPr>
                      <m:t>∙100% </m:t>
                    </m:r>
                  </m:oMath>
                </a14:m>
                <a:r>
                  <a:rPr lang="da-DK" sz="2000" dirty="0" smtClean="0"/>
                  <a:t> sandsynlighed ligge i det midterste (hvide)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Dette interval kan også skrive som </a:t>
                </a:r>
                <a:r>
                  <a:rPr lang="da-DK" sz="2000" i="1" dirty="0" smtClean="0">
                    <a:latin typeface="Cambria Math"/>
                    <a:ea typeface="Cambria Math"/>
                  </a:rPr>
                  <a:t/>
                </a:r>
                <a:br>
                  <a:rPr lang="da-DK" sz="2000" i="1" dirty="0" smtClean="0">
                    <a:latin typeface="Cambria Math"/>
                    <a:ea typeface="Cambria Math"/>
                  </a:rPr>
                </a:br>
                <a:r>
                  <a:rPr lang="da-DK" sz="2000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±(</m:t>
                    </m:r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i="1" smtClean="0">
                        <a:latin typeface="Cambria Math"/>
                        <a:ea typeface="Cambria Math"/>
                      </a:rPr>
                      <m:t>)/2</m:t>
                    </m:r>
                  </m:oMath>
                </a14:m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Tilsvarende vil intervallet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±(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)/2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indeholde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1−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000" dirty="0" smtClean="0"/>
                  <a:t> af tilfældene</a:t>
                </a:r>
              </a:p>
              <a:p>
                <a:pPr marL="0" indent="0">
                  <a:buFont typeface="Arial" charset="0"/>
                  <a:buNone/>
                </a:pPr>
                <a:endParaRPr lang="da-DK" sz="2000" dirty="0" smtClean="0"/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I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af stikprøverne vil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dirty="0" smtClean="0"/>
                  <a:t> ligge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i det farvede areal (en af halerne), og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da-DK" sz="2000" dirty="0" smtClean="0"/>
                  <a:t>derfor vil intervallet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±(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)/2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indeholde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da-DK" sz="2000" dirty="0" smtClean="0">
                  <a:ea typeface="Cambria Math"/>
                </a:endParaRPr>
              </a:p>
              <a:p>
                <a:pPr marL="0" indent="0">
                  <a:buFont typeface="Arial" charset="0"/>
                  <a:buNone/>
                </a:pPr>
                <a:endParaRPr lang="da-DK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±(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)/2</m:t>
                    </m:r>
                  </m:oMath>
                </a14:m>
                <a:r>
                  <a:rPr lang="da-DK" sz="2000" dirty="0" smtClean="0"/>
                  <a:t> er vores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da-DK" sz="2000" i="1">
                            <a:solidFill>
                              <a:srgbClr val="0066FF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0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000" dirty="0" smtClean="0">
                    <a:solidFill>
                      <a:srgbClr val="0066FF"/>
                    </a:solidFill>
                  </a:rPr>
                  <a:t> konfidensinterval</a:t>
                </a:r>
                <a:endParaRPr lang="da-DK" sz="2000" dirty="0"/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692696"/>
                <a:ext cx="8424936" cy="5688632"/>
              </a:xfrm>
              <a:prstGeom prst="rect">
                <a:avLst/>
              </a:prstGeom>
              <a:blipFill>
                <a:blip r:embed="rId6"/>
                <a:stretch>
                  <a:fillRect l="-507" t="-750" b="-3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118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/>
          <p:nvPr/>
        </p:nvGrpSpPr>
        <p:grpSpPr>
          <a:xfrm>
            <a:off x="4860032" y="3872418"/>
            <a:ext cx="4078808" cy="2580918"/>
            <a:chOff x="4427984" y="3717032"/>
            <a:chExt cx="4516760" cy="259228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00"/>
            <a:stretch/>
          </p:blipFill>
          <p:spPr bwMode="auto">
            <a:xfrm>
              <a:off x="4427984" y="3717032"/>
              <a:ext cx="4516760" cy="2443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6"/>
                <p:cNvSpPr txBox="1"/>
                <p:nvPr/>
              </p:nvSpPr>
              <p:spPr>
                <a:xfrm>
                  <a:off x="4860032" y="5915110"/>
                  <a:ext cx="825226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5915110"/>
                  <a:ext cx="825226" cy="3942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7"/>
                <p:cNvSpPr txBox="1"/>
                <p:nvPr/>
              </p:nvSpPr>
              <p:spPr>
                <a:xfrm>
                  <a:off x="7308304" y="5915110"/>
                  <a:ext cx="652102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4" y="5915110"/>
                  <a:ext cx="652102" cy="3942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8"/>
                <p:cNvSpPr txBox="1"/>
                <p:nvPr/>
              </p:nvSpPr>
              <p:spPr>
                <a:xfrm>
                  <a:off x="6308379" y="5927549"/>
                  <a:ext cx="36580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79" y="5927549"/>
                  <a:ext cx="36580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Beregning af </a:t>
                </a:r>
                <a:r>
                  <a:rPr lang="da-DK" sz="3200" dirty="0" err="1" smtClean="0"/>
                  <a:t>konfidensinterval</a:t>
                </a:r>
                <a:r>
                  <a:rPr lang="da-DK" sz="3200" dirty="0" smtClean="0"/>
                  <a:t>, kendt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  <a:blipFill>
                <a:blip r:embed="rId8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9765" y="759741"/>
                <a:ext cx="8712968" cy="5702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Vi skal beregne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a-DK" sz="2100" b="0" i="0" smtClean="0"/>
                      <m:t>og</m:t>
                    </m:r>
                    <m:r>
                      <a:rPr lang="da-DK" sz="21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100" dirty="0" smtClean="0"/>
                  <a:t> så, at	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1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a-DK" sz="2100" b="0" i="1" smtClean="0">
                        <a:latin typeface="Cambria Math"/>
                      </a:rPr>
                      <m:t>=1−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100" dirty="0" smtClean="0"/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Vi transformerer til standard normalfordelingen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𝑍</m:t>
                    </m:r>
                    <m:r>
                      <a:rPr lang="da-DK" sz="2100" b="0" i="1" smtClean="0">
                        <a:latin typeface="Cambria Math"/>
                      </a:rPr>
                      <m:t>:</m:t>
                    </m:r>
                    <m:r>
                      <a:rPr lang="da-DK" sz="21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da-DK" sz="2100" b="0" dirty="0" smtClean="0"/>
              </a:p>
              <a:p>
                <a:pPr marL="0" indent="0">
                  <a:buNone/>
                </a:pPr>
                <a:r>
                  <a:rPr lang="da-DK" sz="2100" dirty="0"/>
                  <a:t>o</a:t>
                </a:r>
                <a:r>
                  <a:rPr lang="da-DK" sz="2100" dirty="0" smtClean="0"/>
                  <a:t>g finder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a-DK" sz="2100"/>
                      <m:t>og</m:t>
                    </m:r>
                    <m:r>
                      <a:rPr lang="da-DK" sz="21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100" dirty="0"/>
                  <a:t> så</a:t>
                </a:r>
                <a:r>
                  <a:rPr lang="da-DK" sz="2100" b="0" dirty="0" smtClean="0"/>
                  <a:t/>
                </a:r>
                <a:br>
                  <a:rPr lang="da-DK" sz="2100" b="0" dirty="0" smtClean="0"/>
                </a:br>
                <a:r>
                  <a:rPr lang="da-DK" sz="2100" b="0" dirty="0" smtClean="0"/>
                  <a:t>				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da-DK" sz="21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da-DK" sz="21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10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da-DK" sz="21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a-DK" sz="21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a-DK" sz="2100" i="1">
                        <a:latin typeface="Cambria Math"/>
                      </a:rPr>
                      <m:t>=1−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100" b="0" dirty="0" smtClean="0"/>
              </a:p>
              <a:p>
                <a:pPr marL="0" indent="0">
                  <a:buNone/>
                </a:pPr>
                <a:r>
                  <a:rPr lang="da-DK" sz="2100" dirty="0"/>
                  <a:t>Figuren viser</a:t>
                </a:r>
                <a:r>
                  <a:rPr lang="da-DK" sz="2100" i="1" dirty="0"/>
                  <a:t> 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</a:rPr>
                      <m:t>𝑍</m:t>
                    </m:r>
                    <m:r>
                      <a:rPr lang="da-DK" sz="2100" i="1">
                        <a:latin typeface="Cambria Math"/>
                      </a:rPr>
                      <m:t>:</m:t>
                    </m:r>
                    <m:r>
                      <a:rPr lang="da-DK" sz="21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Da Z er symmetrisk omkring middelværdien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a-DK" sz="2100" dirty="0" smtClean="0"/>
                  <a:t>, er </a:t>
                </a:r>
                <a14:m>
                  <m:oMath xmlns:m="http://schemas.openxmlformats.org/officeDocument/2006/math">
                    <m:r>
                      <a:rPr lang="da-DK" sz="21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</a:rPr>
                          <m:t>−</m:t>
                        </m:r>
                        <m:r>
                          <a:rPr lang="da-DK" sz="21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100" i="1" dirty="0" smtClean="0"/>
                  <a:t>  </a:t>
                </a:r>
                <a:r>
                  <a:rPr lang="da-DK" sz="2100" dirty="0" smtClean="0"/>
                  <a:t>og</a:t>
                </a:r>
                <a:r>
                  <a:rPr lang="da-DK" sz="21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100" i="1" dirty="0" smtClean="0"/>
                  <a:t/>
                </a:r>
                <a:br>
                  <a:rPr lang="da-DK" sz="2100" i="1" dirty="0" smtClean="0"/>
                </a:br>
                <a:endParaRPr lang="da-DK" sz="2100" i="1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Det er tilstrækkeligt at bestemme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100" dirty="0" smtClean="0">
                    <a:ea typeface="Cambria Math"/>
                  </a:rPr>
                  <a:t>, så  </a:t>
                </a:r>
                <a:r>
                  <a:rPr lang="da-DK" sz="2100" i="1" dirty="0" smtClean="0">
                    <a:ea typeface="Cambria Math"/>
                  </a:rPr>
                  <a:t/>
                </a:r>
                <a:br>
                  <a:rPr lang="da-DK" sz="2100" i="1" dirty="0" smtClean="0">
                    <a:ea typeface="Cambria Math"/>
                  </a:rPr>
                </a:br>
                <a:r>
                  <a:rPr lang="da-DK" sz="2100" i="1" dirty="0" smtClean="0">
                    <a:ea typeface="Cambria Math"/>
                  </a:rPr>
                  <a:t>	</a:t>
                </a:r>
              </a:p>
              <a:p>
                <a:pPr marL="0" indent="0">
                  <a:buNone/>
                </a:pPr>
                <a:r>
                  <a:rPr lang="da-DK" sz="2100" i="1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a-DK" sz="21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da-DK" sz="2100" i="1">
                        <a:latin typeface="Cambria Math"/>
                      </a:rPr>
                      <m:t>=1−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100" dirty="0" smtClean="0"/>
                  <a:t/>
                </a:r>
                <a:br>
                  <a:rPr lang="da-DK" sz="2100" dirty="0" smtClean="0"/>
                </a:br>
                <a:endParaRPr lang="da-DK" sz="21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65" y="759741"/>
                <a:ext cx="8712968" cy="5702622"/>
              </a:xfrm>
              <a:blipFill>
                <a:blip r:embed="rId9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755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9"/>
          <p:cNvGrpSpPr/>
          <p:nvPr/>
        </p:nvGrpSpPr>
        <p:grpSpPr>
          <a:xfrm>
            <a:off x="4644008" y="3948336"/>
            <a:ext cx="4406536" cy="2432992"/>
            <a:chOff x="4427984" y="3717032"/>
            <a:chExt cx="4516760" cy="2592288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00"/>
            <a:stretch/>
          </p:blipFill>
          <p:spPr bwMode="auto">
            <a:xfrm>
              <a:off x="4427984" y="3717032"/>
              <a:ext cx="4516760" cy="2443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6"/>
                <p:cNvSpPr txBox="1"/>
                <p:nvPr/>
              </p:nvSpPr>
              <p:spPr>
                <a:xfrm>
                  <a:off x="4860032" y="5915110"/>
                  <a:ext cx="825226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5915110"/>
                  <a:ext cx="825226" cy="3942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7"/>
                <p:cNvSpPr txBox="1"/>
                <p:nvPr/>
              </p:nvSpPr>
              <p:spPr>
                <a:xfrm>
                  <a:off x="7308304" y="5915110"/>
                  <a:ext cx="652102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a-DK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4" y="5915110"/>
                  <a:ext cx="652102" cy="3942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8"/>
                <p:cNvSpPr txBox="1"/>
                <p:nvPr/>
              </p:nvSpPr>
              <p:spPr>
                <a:xfrm>
                  <a:off x="6308379" y="5927549"/>
                  <a:ext cx="36580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79" y="5927549"/>
                  <a:ext cx="36580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Beregning af </a:t>
            </a:r>
            <a:r>
              <a:rPr lang="da-DK" sz="3200" dirty="0" err="1"/>
              <a:t>konfidensinterval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98774"/>
                <a:ext cx="8424936" cy="5400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Hvis vi f.eks. vil finde 95% </a:t>
                </a:r>
                <a:r>
                  <a:rPr lang="da-DK" sz="2200" dirty="0" err="1" smtClean="0"/>
                  <a:t>konfidensintervallet</a:t>
                </a:r>
                <a:r>
                  <a:rPr lang="da-DK" sz="2200" dirty="0" smtClean="0"/>
                  <a:t>,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så 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1−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=0.95</m:t>
                    </m:r>
                  </m:oMath>
                </a14:m>
                <a:r>
                  <a:rPr lang="da-DK" sz="2200" dirty="0"/>
                  <a:t>,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>
                        <a:latin typeface="Cambria Math"/>
                      </a:rPr>
                      <m:t>g</m:t>
                    </m:r>
                    <m:r>
                      <a:rPr lang="da-DK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a-DK" sz="2200">
                        <a:latin typeface="Cambria Math"/>
                      </a:rPr>
                      <m:t>dermed</m:t>
                    </m:r>
                    <m:r>
                      <a:rPr lang="da-DK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a-DK" sz="2200">
                        <a:latin typeface="Cambria Math"/>
                      </a:rPr>
                      <m:t>er</m:t>
                    </m:r>
                    <m:f>
                      <m:fPr>
                        <m:type m:val="li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da-DK" sz="22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a-DK" sz="2200">
                        <a:latin typeface="Cambria Math"/>
                      </a:rPr>
                      <m:t>=0.025 </m:t>
                    </m:r>
                  </m:oMath>
                </a14:m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kan finde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200" dirty="0" smtClean="0"/>
                  <a:t> i V&amp;K </a:t>
                </a:r>
                <a:r>
                  <a:rPr lang="da-DK" sz="2200" dirty="0" err="1" smtClean="0"/>
                  <a:t>Appendix</a:t>
                </a:r>
                <a:r>
                  <a:rPr lang="da-DK" sz="2200" dirty="0" smtClean="0"/>
                  <a:t> tabel 1 eller med </a:t>
                </a:r>
                <a:r>
                  <a:rPr lang="da-DK" sz="2200" dirty="0" err="1" smtClean="0"/>
                  <a:t>MatLab</a:t>
                </a:r>
                <a:r>
                  <a:rPr lang="da-DK" sz="2200" dirty="0" smtClean="0"/>
                  <a:t> som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𝑃</m:t>
                        </m:r>
                        <m:r>
                          <a:rPr lang="da-DK" sz="2200" b="0" i="1" smtClean="0">
                            <a:latin typeface="Cambria Math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≤−</m:t>
                        </m:r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200" b="0" i="1" smtClean="0">
                        <a:latin typeface="Cambria Math"/>
                        <a:ea typeface="Cambria Math"/>
                      </a:rPr>
                      <m:t> 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da-DK" sz="22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groupCh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−</m:t>
                        </m:r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200">
                        <a:latin typeface="Cambria Math"/>
                      </a:rPr>
                      <m:t>norminv</m:t>
                    </m:r>
                    <m:r>
                      <a:rPr lang="da-DK" sz="2200" i="1">
                        <a:latin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2)=</m:t>
                        </m:r>
                        <m:r>
                          <m:rPr>
                            <m:nor/>
                          </m:rPr>
                          <a:rPr lang="da-DK" sz="2200">
                            <a:latin typeface="Cambria Math"/>
                          </a:rPr>
                          <m:t>norminv</m:t>
                        </m:r>
                        <m:r>
                          <a:rPr lang="da-DK" sz="2200" i="1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a-DK" sz="2200" dirty="0"/>
                          <m:t>0.025)</m:t>
                        </m:r>
                        <m:r>
                          <a:rPr lang="da-DK" sz="2200" b="0" i="1" dirty="0" smtClean="0">
                            <a:latin typeface="Cambria Math"/>
                          </a:rPr>
                          <m:t>=−1.960</m:t>
                        </m:r>
                      </m:den>
                    </m:f>
                  </m:oMath>
                </a14:m>
                <a:endParaRPr lang="da-DK" sz="2200" dirty="0" smtClean="0"/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Dermed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</a:rPr>
                      <m:t>1.960</m:t>
                    </m:r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Alternativt kan vi beregne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200" dirty="0" smtClean="0"/>
                  <a:t>: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200">
                        <a:latin typeface="Cambria Math"/>
                      </a:rPr>
                      <m:t>norminv</m:t>
                    </m:r>
                    <m:r>
                      <a:rPr lang="da-DK" sz="2200" i="1">
                        <a:latin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</a:rPr>
                          <m:t>1−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2)</m:t>
                        </m:r>
                      </m:den>
                    </m:f>
                    <m:r>
                      <a:rPr lang="da-DK" sz="2200" b="0" i="1" dirty="0" smtClean="0">
                        <a:latin typeface="Cambria Math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a-DK" sz="2200" b="0" i="1" dirty="0" smtClean="0">
                            <a:latin typeface="Cambria Math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200">
                        <a:latin typeface="Cambria Math"/>
                      </a:rPr>
                      <m:t>norminv</m:t>
                    </m:r>
                    <m:r>
                      <a:rPr lang="da-DK" sz="2200" i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da-DK" sz="2200" dirty="0"/>
                      <m:t>0.</m:t>
                    </m:r>
                    <m:r>
                      <m:rPr>
                        <m:nor/>
                      </m:rPr>
                      <a:rPr lang="da-DK" sz="2200" b="0" i="0" dirty="0" smtClean="0"/>
                      <m:t>97</m:t>
                    </m:r>
                    <m:r>
                      <m:rPr>
                        <m:nor/>
                      </m:rPr>
                      <a:rPr lang="da-DK" sz="2200" dirty="0"/>
                      <m:t>5)</m:t>
                    </m:r>
                    <m:r>
                      <a:rPr lang="da-DK" sz="2200" b="0" i="1" dirty="0" smtClean="0">
                        <a:latin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</a:rPr>
                      <m:t>1.960</m:t>
                    </m:r>
                  </m:oMath>
                </a14:m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95% - </a:t>
                </a:r>
                <a:r>
                  <a:rPr lang="da-DK" sz="2200" dirty="0" err="1" smtClean="0"/>
                  <a:t>konfidensintervallet</a:t>
                </a:r>
                <a:r>
                  <a:rPr lang="da-DK" sz="2200" dirty="0" smtClean="0"/>
                  <a:t> er: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a-DK" sz="2200" dirty="0"/>
                          <m:t>−1.960; 1.960</m:t>
                        </m:r>
                      </m:e>
                    </m:d>
                  </m:oMath>
                </a14:m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Nu vil vi gerne konvertere </a:t>
                </a:r>
                <a:r>
                  <a:rPr lang="da-DK" sz="2200" i="1" dirty="0" smtClean="0"/>
                  <a:t>z</a:t>
                </a:r>
                <a:r>
                  <a:rPr lang="da-DK" sz="2200" dirty="0" smtClean="0"/>
                  <a:t>-værdierne tilbage til </a:t>
                </a:r>
                <a:br>
                  <a:rPr lang="da-DK" sz="2200" dirty="0" smtClean="0"/>
                </a:br>
                <a:r>
                  <a:rPr lang="da-DK" sz="2200" i="1" dirty="0" smtClean="0"/>
                  <a:t>y</a:t>
                </a:r>
                <a:r>
                  <a:rPr lang="da-DK" sz="2200" dirty="0" smtClean="0"/>
                  <a:t>-værdier</a:t>
                </a:r>
                <a:br>
                  <a:rPr lang="da-DK" sz="2200" dirty="0" smtClean="0"/>
                </a:br>
                <a:endParaRPr lang="da-DK" sz="22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98774"/>
                <a:ext cx="8424936" cy="5400600"/>
              </a:xfrm>
              <a:blipFill>
                <a:blip r:embed="rId8"/>
                <a:stretch>
                  <a:fillRect l="-651" t="-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hlinkClick r:id="rId9" action="ppaction://hlinksldjump"/>
          </p:cNvPr>
          <p:cNvSpPr/>
          <p:nvPr/>
        </p:nvSpPr>
        <p:spPr>
          <a:xfrm>
            <a:off x="8615070" y="1820888"/>
            <a:ext cx="133394" cy="1679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8064" y="6341702"/>
            <a:ext cx="3000375" cy="295275"/>
          </a:xfrm>
          <a:prstGeom prst="rect">
            <a:avLst/>
          </a:prstGeom>
        </p:spPr>
      </p:pic>
      <p:sp>
        <p:nvSpPr>
          <p:cNvPr id="23" name="Ellipse 22">
            <a:hlinkClick r:id="rId11" action="ppaction://hlinksldjump"/>
          </p:cNvPr>
          <p:cNvSpPr/>
          <p:nvPr/>
        </p:nvSpPr>
        <p:spPr>
          <a:xfrm>
            <a:off x="8839466" y="6546966"/>
            <a:ext cx="211078" cy="19948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1749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Beregning af </a:t>
            </a:r>
            <a:r>
              <a:rPr lang="da-DK" sz="3200" dirty="0" err="1"/>
              <a:t>konfidensinterval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b="0" dirty="0" smtClean="0"/>
                  <a:t> </a:t>
                </a:r>
                <a:r>
                  <a:rPr lang="da-DK" sz="2400" dirty="0" smtClean="0">
                    <a:solidFill>
                      <a:srgbClr val="0066FF"/>
                    </a:solidFill>
                  </a:rPr>
                  <a:t>Konvertering af </a:t>
                </a:r>
                <a:r>
                  <a:rPr lang="da-DK" sz="2400" i="1" dirty="0">
                    <a:solidFill>
                      <a:srgbClr val="0066FF"/>
                    </a:solidFill>
                  </a:rPr>
                  <a:t>z</a:t>
                </a:r>
                <a:r>
                  <a:rPr lang="da-DK" sz="2400" dirty="0">
                    <a:solidFill>
                      <a:srgbClr val="0066FF"/>
                    </a:solidFill>
                  </a:rPr>
                  <a:t>-værdierne tilbage </a:t>
                </a:r>
                <a:r>
                  <a:rPr lang="da-DK" sz="2400" dirty="0" smtClean="0">
                    <a:solidFill>
                      <a:srgbClr val="0066FF"/>
                    </a:solidFill>
                  </a:rPr>
                  <a:t>til </a:t>
                </a:r>
                <a:r>
                  <a:rPr lang="da-DK" sz="2400" i="1" dirty="0" smtClean="0">
                    <a:solidFill>
                      <a:srgbClr val="0066FF"/>
                    </a:solidFill>
                  </a:rPr>
                  <a:t>y</a:t>
                </a:r>
                <a:r>
                  <a:rPr lang="da-DK" sz="2400" dirty="0" smtClean="0">
                    <a:solidFill>
                      <a:srgbClr val="0066FF"/>
                    </a:solidFill>
                  </a:rPr>
                  <a:t>-værdier</a:t>
                </a:r>
                <a:r>
                  <a:rPr lang="da-D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da-DK" sz="2400" dirty="0" smtClean="0"/>
                  <a:t> </a:t>
                </a:r>
                <a:r>
                  <a:rPr lang="da-DK" sz="2400" b="0" dirty="0" smtClean="0"/>
                  <a:t>	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1−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200" b="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sz="2200" b="0" dirty="0" smtClean="0">
                    <a:ea typeface="Cambria Math"/>
                  </a:rPr>
                  <a:t> 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≤  </m:t>
                        </m:r>
                        <m:f>
                          <m:f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da-DK" sz="2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a-DK" sz="22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≤  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da-DK" sz="22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sz="2200" b="0" dirty="0" smtClean="0"/>
                  <a:t> 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da-DK" sz="22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 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da-DK" sz="22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 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da-DK" sz="22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 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2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Med andre ord: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1−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2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200" dirty="0" smtClean="0"/>
                  <a:t> </a:t>
                </a:r>
                <a:r>
                  <a:rPr lang="da-DK" sz="2200" dirty="0" err="1" smtClean="0"/>
                  <a:t>konfidensintervallet</a:t>
                </a:r>
                <a:r>
                  <a:rPr lang="da-DK" sz="22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200" dirty="0" smtClean="0"/>
                  <a:t> er 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da-DK" sz="22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  <a:blipFill>
                <a:blip r:embed="rId3"/>
                <a:stretch>
                  <a:fillRect l="-796"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1357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Eksempel 4.2 (mælkekartoner)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692696"/>
                <a:ext cx="9001000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1900" dirty="0" smtClean="0"/>
                  <a:t>Mælkekartoner indeholder 8 </a:t>
                </a:r>
                <a:r>
                  <a:rPr lang="da-DK" sz="1900" dirty="0" err="1" smtClean="0"/>
                  <a:t>oz</a:t>
                </a:r>
                <a:r>
                  <a:rPr lang="da-DK" sz="1900" dirty="0" smtClean="0"/>
                  <a:t>. 8 </a:t>
                </a:r>
                <a:r>
                  <a:rPr lang="da-DK" sz="1900" dirty="0" err="1" smtClean="0"/>
                  <a:t>oz</a:t>
                </a:r>
                <a:r>
                  <a:rPr lang="da-DK" sz="1900" dirty="0" smtClean="0"/>
                  <a:t> svarer til 245 g 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Standardafvigelse:  </a:t>
                </a:r>
                <a14:m>
                  <m:oMath xmlns:m="http://schemas.openxmlformats.org/officeDocument/2006/math">
                    <m:r>
                      <a:rPr lang="da-DK" sz="19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=1.65</m:t>
                    </m:r>
                  </m:oMath>
                </a14:m>
                <a:r>
                  <a:rPr lang="da-DK" sz="1900" dirty="0" smtClean="0"/>
                  <a:t> g</a:t>
                </a:r>
              </a:p>
              <a:p>
                <a:pPr marL="0" indent="0">
                  <a:buNone/>
                </a:pP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Stikprøve på 5 kartoner vejes: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Stikprøve-middelværdi: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9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19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900" b="0" i="1" smtClean="0">
                            <a:latin typeface="Cambria Math"/>
                          </a:rPr>
                          <m:t>𝑖</m:t>
                        </m:r>
                        <m:r>
                          <a:rPr lang="da-DK" sz="19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19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9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1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sz="19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da-DK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900" b="0" i="1" smtClean="0">
                                <a:latin typeface="Cambria Math"/>
                              </a:rPr>
                              <m:t>1328.2</m:t>
                            </m:r>
                          </m:num>
                          <m:den>
                            <m:r>
                              <a:rPr lang="da-DK" sz="19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da-DK" sz="1900" b="0" i="1" smtClean="0">
                            <a:latin typeface="Cambria Math"/>
                          </a:rPr>
                          <m:t>=265.64</m:t>
                        </m:r>
                      </m:e>
                    </m:nary>
                  </m:oMath>
                </a14:m>
                <a:r>
                  <a:rPr lang="da-DK" sz="1900" dirty="0" smtClean="0"/>
                  <a:t>  </a:t>
                </a:r>
                <a:br>
                  <a:rPr lang="da-DK" sz="1900" dirty="0" smtClean="0"/>
                </a:b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95% </a:t>
                </a:r>
                <a:r>
                  <a:rPr lang="da-DK" sz="1900" dirty="0" err="1" smtClean="0"/>
                  <a:t>konfidensinterval</a:t>
                </a:r>
                <a:r>
                  <a:rPr lang="da-DK" sz="1900" dirty="0" smtClean="0"/>
                  <a:t>:</a:t>
                </a:r>
                <a:r>
                  <a:rPr lang="da-DK" sz="19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190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da-DK" sz="19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Vi </a:t>
                </a:r>
                <a:r>
                  <a:rPr lang="da-DK" sz="1900" dirty="0"/>
                  <a:t>har tidligere fundet, at for</a:t>
                </a:r>
                <a:r>
                  <a:rPr lang="da-DK" sz="1900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19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da-DK" sz="1900" i="1" dirty="0" smtClean="0">
                    <a:ea typeface="Cambria Math"/>
                  </a:rPr>
                  <a:t> </a:t>
                </a:r>
                <a:r>
                  <a:rPr lang="da-DK" sz="1900" dirty="0"/>
                  <a:t>er</a:t>
                </a:r>
                <a:r>
                  <a:rPr lang="da-DK" sz="19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=1.96</m:t>
                    </m:r>
                  </m:oMath>
                </a14:m>
                <a:endParaRPr lang="da-DK" sz="1900" i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900" i="1" dirty="0" smtClean="0">
                    <a:ea typeface="Cambria Math"/>
                  </a:rPr>
                  <a:t/>
                </a:r>
                <a:br>
                  <a:rPr lang="da-DK" sz="1900" i="1" dirty="0" smtClean="0"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9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da-DK" sz="1900" i="1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>
                        <a:rPr lang="da-DK" sz="19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da-DK" sz="19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=265.64±1.96∙</m:t>
                      </m:r>
                      <m:f>
                        <m:fPr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a-DK" sz="1900" b="0" i="1" smtClean="0">
                              <a:latin typeface="Cambria Math"/>
                              <a:ea typeface="Cambria Math"/>
                            </a:rPr>
                            <m:t>1.65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sz="19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=265.64±1.45</m:t>
                      </m:r>
                    </m:oMath>
                  </m:oMathPara>
                </a14:m>
                <a:endParaRPr lang="da-DK" sz="1900" b="0" i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900" b="0" i="1" dirty="0" smtClean="0">
                    <a:ea typeface="Cambria Math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900" i="0">
                        <a:latin typeface="Cambria Math" panose="02040503050406030204" pitchFamily="18" charset="0"/>
                        <a:ea typeface="Cambria Math"/>
                      </a:rPr>
                      <m:t>Dvs</m:t>
                    </m:r>
                    <m:r>
                      <a:rPr lang="da-DK" sz="1900" i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m:rPr>
                        <m:nor/>
                      </m:rPr>
                      <a:rPr lang="da-DK" sz="1900" dirty="0"/>
                      <m:t>95% </m:t>
                    </m:r>
                    <m:r>
                      <m:rPr>
                        <m:nor/>
                      </m:rPr>
                      <a:rPr lang="da-DK" sz="1900" dirty="0"/>
                      <m:t>konfidensinterval</m:t>
                    </m:r>
                  </m:oMath>
                </a14:m>
                <a:r>
                  <a:rPr lang="da-DK" sz="1900" b="0" dirty="0" smtClean="0">
                    <a:ea typeface="Cambria Math"/>
                  </a:rPr>
                  <a:t>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264.19, 267.09</m:t>
                        </m:r>
                      </m:e>
                    </m:d>
                  </m:oMath>
                </a14:m>
                <a:r>
                  <a:rPr lang="da-DK" sz="1900" b="0" dirty="0" smtClean="0">
                    <a:ea typeface="Cambria Math"/>
                  </a:rPr>
                  <a:t> </a:t>
                </a: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Vi er altså 95% overbeviste om, at populations-middelværdien ligger mellem 264.19 og 267.09,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så </a:t>
                </a:r>
                <a:r>
                  <a:rPr lang="da-DK" sz="1900" dirty="0"/>
                  <a:t>der fyldes mere end de planlagte </a:t>
                </a:r>
                <a:r>
                  <a:rPr lang="da-DK" sz="1900" dirty="0" smtClean="0"/>
                  <a:t>245 </a:t>
                </a:r>
                <a:r>
                  <a:rPr lang="da-DK" sz="1900" dirty="0"/>
                  <a:t>g i kartonerne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692696"/>
                <a:ext cx="9001000" cy="5616624"/>
              </a:xfrm>
              <a:blipFill>
                <a:blip r:embed="rId3"/>
                <a:stretch>
                  <a:fillRect l="-610" t="-1086" r="-136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1556792"/>
            <a:ext cx="1440160" cy="1970219"/>
          </a:xfrm>
          <a:prstGeom prst="rect">
            <a:avLst/>
          </a:prstGeom>
        </p:spPr>
      </p:pic>
      <p:sp>
        <p:nvSpPr>
          <p:cNvPr id="7" name="Ellipse 6">
            <a:hlinkClick r:id="rId5" action="ppaction://hlinksldjump"/>
          </p:cNvPr>
          <p:cNvSpPr/>
          <p:nvPr/>
        </p:nvSpPr>
        <p:spPr>
          <a:xfrm>
            <a:off x="8740092" y="6273316"/>
            <a:ext cx="152388" cy="18002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8498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Beregning af stikprøvestørrelse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a-DK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</a:rPr>
                          <m:t>1−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19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1900" dirty="0"/>
                  <a:t> </a:t>
                </a:r>
                <a:r>
                  <a:rPr lang="da-DK" sz="1900" dirty="0" err="1" smtClean="0"/>
                  <a:t>konfidensinterval</a:t>
                </a:r>
                <a:r>
                  <a:rPr lang="da-DK" sz="1900" dirty="0" smtClean="0"/>
                  <a:t>:</a:t>
                </a:r>
                <a:r>
                  <a:rPr lang="da-DK" sz="1900" dirty="0"/>
                  <a:t>	</a:t>
                </a:r>
                <a:r>
                  <a:rPr lang="da-DK" sz="19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da-DK" sz="1900" dirty="0" smtClean="0"/>
              </a:p>
              <a:p>
                <a:endParaRPr lang="da-DK" sz="1900" dirty="0" smtClean="0"/>
              </a:p>
              <a:p>
                <a:r>
                  <a:rPr lang="da-DK" sz="1900" dirty="0" smtClean="0"/>
                  <a:t>Vi kan gøre </a:t>
                </a:r>
                <a:r>
                  <a:rPr lang="da-DK" sz="1900" dirty="0" err="1" smtClean="0"/>
                  <a:t>konfidensintervallet</a:t>
                </a:r>
                <a:r>
                  <a:rPr lang="da-DK" sz="1900" dirty="0" smtClean="0"/>
                  <a:t> smallere ved at øge </a:t>
                </a:r>
                <a14:m>
                  <m:oMath xmlns:m="http://schemas.openxmlformats.org/officeDocument/2006/math">
                    <m:r>
                      <a:rPr lang="da-DK" sz="1900" b="0" i="1" smtClean="0">
                        <a:latin typeface="Cambria Math"/>
                      </a:rPr>
                      <m:t>𝑛</m:t>
                    </m:r>
                  </m:oMath>
                </a14:m>
                <a:endParaRPr lang="da-DK" sz="1900" dirty="0" smtClean="0"/>
              </a:p>
              <a:p>
                <a:r>
                  <a:rPr lang="da-DK" sz="1900" dirty="0" smtClean="0"/>
                  <a:t>Vi kan beregne hvor stor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𝑛</m:t>
                    </m:r>
                    <m:r>
                      <a:rPr lang="da-DK" sz="19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1900" dirty="0" smtClean="0"/>
                  <a:t>skal være for at få et bestemt </a:t>
                </a:r>
                <a:r>
                  <a:rPr lang="da-DK" sz="1900" dirty="0" err="1" smtClean="0"/>
                  <a:t>konfidensinterval</a:t>
                </a:r>
                <a:endParaRPr lang="da-DK" sz="1900" dirty="0" smtClean="0"/>
              </a:p>
              <a:p>
                <a:pPr marL="0" indent="0">
                  <a:buNone/>
                </a:pP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I eks. med mælkekartoner gav en stikprøvestørrelse på </a:t>
                </a:r>
                <a14:m>
                  <m:oMath xmlns:m="http://schemas.openxmlformats.org/officeDocument/2006/math">
                    <m:r>
                      <a:rPr lang="da-DK" sz="1900" b="0" i="1" smtClean="0">
                        <a:latin typeface="Cambria Math"/>
                      </a:rPr>
                      <m:t>𝑛</m:t>
                    </m:r>
                    <m:r>
                      <a:rPr lang="da-DK" sz="19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sz="1900" dirty="0" smtClean="0"/>
                  <a:t> 5 konfidensintervallet:	 			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da-DK" sz="1900" dirty="0" smtClean="0"/>
                  <a:t> </a:t>
                </a:r>
                <a:r>
                  <a:rPr lang="da-DK" sz="1900" dirty="0"/>
                  <a:t>g</a:t>
                </a: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Hvor mange mælkekartoner skal stikprøven indeholde, for at 95% -  </a:t>
                </a:r>
                <a:r>
                  <a:rPr lang="da-DK" sz="1900" dirty="0" err="1" smtClean="0"/>
                  <a:t>konfidensintervallet</a:t>
                </a: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er 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0.5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a-DK" sz="1900" dirty="0" smtClean="0"/>
                  <a:t>g ? 	Generelt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1900" dirty="0" smtClean="0"/>
                  <a:t> ?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da-DK" sz="19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dirty="0" smtClean="0"/>
                  <a:t>    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da-DK" sz="19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b="0" i="1" dirty="0" smtClean="0">
                    <a:latin typeface="Cambria Math" panose="02040503050406030204" pitchFamily="18" charset="0"/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≥  </m:t>
                    </m:r>
                    <m:f>
                      <m:fPr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da-DK" sz="1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19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19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den>
                    </m:f>
                    <m:r>
                      <a:rPr lang="da-DK" sz="1900" b="0" i="1" smtClean="0"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1900" b="0" i="1" dirty="0" smtClean="0">
                    <a:latin typeface="Cambria Math" panose="02040503050406030204" pitchFamily="18" charset="0"/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da-DK" sz="19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  ≥  </m:t>
                    </m:r>
                    <m:sSup>
                      <m:sSupPr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9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1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a-DK" sz="1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9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da-DK" sz="19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a-DK" sz="1900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da-DK" sz="19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da-DK" sz="19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a-DK" sz="19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da-DK" sz="19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19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5688632"/>
              </a:xfr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6546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4.3 (mælkekartoner) </a:t>
            </a:r>
            <a:r>
              <a:rPr lang="da-DK" sz="3200" dirty="0" smtClean="0"/>
              <a:t>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856984" cy="3528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1900" dirty="0" smtClean="0"/>
                  <a:t>Hvor </a:t>
                </a:r>
                <a:r>
                  <a:rPr lang="da-DK" sz="1900" dirty="0"/>
                  <a:t>mange mælkekartoner skal stikprøven indeholde, for at 95</a:t>
                </a:r>
                <a:r>
                  <a:rPr lang="da-DK" sz="1900" dirty="0" smtClean="0"/>
                  <a:t>% - </a:t>
                </a:r>
                <a:r>
                  <a:rPr lang="da-DK" sz="1900" dirty="0" err="1" smtClean="0"/>
                  <a:t>konfidensintervallet</a:t>
                </a:r>
                <a:r>
                  <a:rPr lang="da-DK" sz="19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900" dirty="0"/>
                  <a:t>e</a:t>
                </a:r>
                <a:r>
                  <a:rPr lang="da-DK" sz="1900" dirty="0" smtClean="0"/>
                  <a:t>r: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±0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da-DK" sz="1900" dirty="0" smtClean="0"/>
                  <a:t> </a:t>
                </a:r>
                <a:r>
                  <a:rPr lang="da-DK" sz="1900" dirty="0"/>
                  <a:t>g </a:t>
                </a:r>
                <a:r>
                  <a:rPr lang="da-DK" sz="1900" dirty="0" smtClean="0"/>
                  <a:t>?</a:t>
                </a:r>
                <a:br>
                  <a:rPr lang="da-DK" sz="1900" dirty="0" smtClean="0"/>
                </a:br>
                <a:endParaRPr lang="da-DK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a-DK" sz="1900" i="1">
                          <a:latin typeface="Cambria Math"/>
                          <a:ea typeface="Cambria Math"/>
                        </a:rPr>
                        <m:t>  ≥  </m:t>
                      </m:r>
                      <m:sSup>
                        <m:sSup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a-DK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9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da-DK" sz="19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19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da-DK" sz="19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da-DK" sz="19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da-DK" sz="19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a-DK" sz="1900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da-DK" sz="19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900" b="0" i="1" dirty="0" smtClean="0">
                    <a:latin typeface="Cambria Math" panose="02040503050406030204" pitchFamily="18" charset="0"/>
                    <a:ea typeface="Cambria Math"/>
                  </a:rPr>
                  <a:t/>
                </a:r>
                <a:br>
                  <a:rPr lang="da-DK" sz="1900" b="0" i="1" dirty="0" smtClean="0">
                    <a:latin typeface="Cambria Math" panose="02040503050406030204" pitchFamily="18" charset="0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a-DK" sz="1900" i="1">
                          <a:latin typeface="Cambria Math"/>
                          <a:ea typeface="Cambria Math"/>
                        </a:rPr>
                        <m:t>  ≥  </m:t>
                      </m:r>
                      <m:sSup>
                        <m:sSupPr>
                          <m:ctrlPr>
                            <a:rPr lang="da-DK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1900" b="0" i="1" smtClean="0">
                                      <a:latin typeface="Cambria Math"/>
                                      <a:ea typeface="Cambria Math"/>
                                    </a:rPr>
                                    <m:t>1.96</m:t>
                                  </m:r>
                                  <m:r>
                                    <a:rPr lang="da-DK" sz="19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da-DK" sz="1900" b="0" i="1" smtClean="0">
                                      <a:latin typeface="Cambria Math"/>
                                      <a:ea typeface="Cambria Math"/>
                                    </a:rPr>
                                    <m:t>1.65</m:t>
                                  </m:r>
                                </m:num>
                                <m:den>
                                  <m:r>
                                    <a:rPr lang="da-DK" sz="1900" b="0" i="1" smtClean="0">
                                      <a:latin typeface="Cambria Math"/>
                                      <a:ea typeface="Cambria Math"/>
                                    </a:rPr>
                                    <m:t>0.5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/>
                      </m:groupCh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da-DK" sz="1900" b="0" i="1" smtClean="0">
                          <a:latin typeface="Cambria Math"/>
                        </a:rPr>
                        <m:t>𝑛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≥41.83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/>
                      </m:groupCh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≥42</m:t>
                      </m:r>
                    </m:oMath>
                  </m:oMathPara>
                </a14:m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900" dirty="0" smtClean="0">
                    <a:solidFill>
                      <a:srgbClr val="0066FF"/>
                    </a:solidFill>
                  </a:rPr>
                  <a:t>Husk at runde op til nærmeste heltal</a:t>
                </a:r>
              </a:p>
              <a:p>
                <a:pPr marL="0" indent="0">
                  <a:buNone/>
                </a:pPr>
                <a:endParaRPr lang="da-DK" sz="19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856984" cy="3528392"/>
              </a:xfrm>
              <a:blipFill>
                <a:blip r:embed="rId3"/>
                <a:stretch>
                  <a:fillRect l="-619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185060" y="4667126"/>
                <a:ext cx="576064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da-DK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Også hvis vi f.eks. havde fået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66FF"/>
                        </a:solidFill>
                        <a:latin typeface="Cambria Math"/>
                      </a:rPr>
                      <m:t>𝑛</m:t>
                    </m:r>
                    <m:r>
                      <a:rPr lang="da-DK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≥41.</m:t>
                    </m:r>
                    <m:r>
                      <a:rPr lang="da-DK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/>
                      </a:rPr>
                      <m:t>01</m:t>
                    </m:r>
                    <m:r>
                      <a:rPr lang="da-DK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da-DK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da-DK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da-DK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≥42</m:t>
                    </m:r>
                  </m:oMath>
                </a14:m>
                <a:r>
                  <a:rPr lang="da-DK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0" y="4667126"/>
                <a:ext cx="5760640" cy="765851"/>
              </a:xfrm>
              <a:prstGeom prst="rect">
                <a:avLst/>
              </a:prstGeom>
              <a:blipFill>
                <a:blip r:embed="rId4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5623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Konfidensintervaller</a:t>
            </a:r>
            <a:r>
              <a:rPr lang="da-DK" sz="3200" dirty="0" smtClean="0"/>
              <a:t>, (CI)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350298" cy="1977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/>
            </p:nvGraphicFramePr>
            <p:xfrm>
              <a:off x="755576" y="1091305"/>
              <a:ext cx="7560840" cy="20105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3131">
                      <a:extLst>
                        <a:ext uri="{9D8B030D-6E8A-4147-A177-3AD203B41FA5}">
                          <a16:colId xmlns:a16="http://schemas.microsoft.com/office/drawing/2014/main" val="1403433304"/>
                        </a:ext>
                      </a:extLst>
                    </a:gridCol>
                    <a:gridCol w="2393849">
                      <a:extLst>
                        <a:ext uri="{9D8B030D-6E8A-4147-A177-3AD203B41FA5}">
                          <a16:colId xmlns:a16="http://schemas.microsoft.com/office/drawing/2014/main" val="1626133060"/>
                        </a:ext>
                      </a:extLst>
                    </a:gridCol>
                    <a:gridCol w="3733860">
                      <a:extLst>
                        <a:ext uri="{9D8B030D-6E8A-4147-A177-3AD203B41FA5}">
                          <a16:colId xmlns:a16="http://schemas.microsoft.com/office/drawing/2014/main" val="3382391013"/>
                        </a:ext>
                      </a:extLst>
                    </a:gridCol>
                  </a:tblGrid>
                  <a:tr h="5974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d>
                                <m:r>
                                  <a:rPr lang="en-US" sz="14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US" sz="14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4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𝜶</m:t>
                                        </m:r>
                                      </m:num>
                                      <m:den>
                                        <m:r>
                                          <a:rPr lang="da-DK" sz="14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794001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90 %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(0.10/2) = 1.6449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198724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95 %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(0.05/2) = 1.9600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37103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99 %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(0.01/2) = 2.5758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/>
            </p:nvGraphicFramePr>
            <p:xfrm>
              <a:off x="755576" y="1091305"/>
              <a:ext cx="7560840" cy="20105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3131">
                      <a:extLst>
                        <a:ext uri="{9D8B030D-6E8A-4147-A177-3AD203B41FA5}">
                          <a16:colId xmlns:a16="http://schemas.microsoft.com/office/drawing/2014/main" val="1403433304"/>
                        </a:ext>
                      </a:extLst>
                    </a:gridCol>
                    <a:gridCol w="2393849">
                      <a:extLst>
                        <a:ext uri="{9D8B030D-6E8A-4147-A177-3AD203B41FA5}">
                          <a16:colId xmlns:a16="http://schemas.microsoft.com/office/drawing/2014/main" val="1626133060"/>
                        </a:ext>
                      </a:extLst>
                    </a:gridCol>
                    <a:gridCol w="3733860">
                      <a:extLst>
                        <a:ext uri="{9D8B030D-6E8A-4147-A177-3AD203B41FA5}">
                          <a16:colId xmlns:a16="http://schemas.microsoft.com/office/drawing/2014/main" val="3382391013"/>
                        </a:ext>
                      </a:extLst>
                    </a:gridCol>
                  </a:tblGrid>
                  <a:tr h="597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26" t="-31633" r="-429362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898" t="-31633" r="-156091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773" t="-31633" r="-326" b="-2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794001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90 %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(0.10/2) = 1.6449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198724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95 %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(0.05/2) = 1.9600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37103"/>
                      </a:ext>
                    </a:extLst>
                  </a:tr>
                  <a:tr h="4710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99 %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(0.01/2) = 2.5758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kstfelt 6"/>
          <p:cNvSpPr txBox="1"/>
          <p:nvPr/>
        </p:nvSpPr>
        <p:spPr>
          <a:xfrm>
            <a:off x="7668344" y="38039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7668344" y="4543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95% 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690505" y="52825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99% 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  <p:sp>
        <p:nvSpPr>
          <p:cNvPr id="10" name="Ellipse 9">
            <a:hlinkClick r:id="rId5" action="ppaction://hlinksldjump"/>
          </p:cNvPr>
          <p:cNvSpPr/>
          <p:nvPr/>
        </p:nvSpPr>
        <p:spPr>
          <a:xfrm>
            <a:off x="8806331" y="6512071"/>
            <a:ext cx="237353" cy="209404"/>
          </a:xfrm>
          <a:prstGeom prst="ellipse">
            <a:avLst/>
          </a:prstGeom>
          <a:solidFill>
            <a:srgbClr val="00FF00"/>
          </a:solidFill>
          <a:ln w="603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9109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2987"/>
          </a:xfrm>
        </p:spPr>
        <p:txBody>
          <a:bodyPr>
            <a:normAutofit/>
          </a:bodyPr>
          <a:lstStyle/>
          <a:p>
            <a:r>
              <a:rPr lang="da-DK" sz="3200" dirty="0"/>
              <a:t>Population og stikprøve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6347"/>
            <a:ext cx="4347642" cy="280831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40323"/>
            <a:ext cx="3861792" cy="359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kstfelt 15"/>
          <p:cNvSpPr txBox="1"/>
          <p:nvPr/>
        </p:nvSpPr>
        <p:spPr>
          <a:xfrm>
            <a:off x="107504" y="980728"/>
            <a:ext cx="8899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bruger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statistikker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stikprøver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 at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estimere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 </a:t>
            </a:r>
            <a:r>
              <a:rPr lang="da-DK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populationen</a:t>
            </a:r>
            <a:endParaRPr lang="da-DK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2919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7164288" y="2495661"/>
            <a:ext cx="1701552" cy="2157475"/>
            <a:chOff x="7342956" y="2320077"/>
            <a:chExt cx="1909564" cy="2482433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956" y="2320077"/>
              <a:ext cx="1909564" cy="2482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6"/>
                <p:cNvSpPr txBox="1"/>
                <p:nvPr/>
              </p:nvSpPr>
              <p:spPr>
                <a:xfrm>
                  <a:off x="7359994" y="3961522"/>
                  <a:ext cx="881652" cy="3942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a-DK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𝑑𝑓</m:t>
                          </m:r>
                          <m:r>
                            <a:rPr lang="da-DK" i="1">
                              <a:latin typeface="Cambria Math"/>
                            </a:rPr>
                            <m:t>,</m:t>
                          </m:r>
                          <m:r>
                            <a:rPr lang="da-DK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da-DK" i="1"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</m:oMath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94" y="3961522"/>
                  <a:ext cx="881652" cy="3942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8"/>
                <p:cNvSpPr txBox="1"/>
                <p:nvPr/>
              </p:nvSpPr>
              <p:spPr>
                <a:xfrm>
                  <a:off x="8026349" y="3284984"/>
                  <a:ext cx="54277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a-DK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349" y="3284984"/>
                  <a:ext cx="5427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2584" t="-115000" r="-87640" b="-183333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792088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Beregning af </a:t>
                </a:r>
                <a:r>
                  <a:rPr lang="da-DK" sz="3200" dirty="0" err="1"/>
                  <a:t>konfidensinterval</a:t>
                </a:r>
                <a:r>
                  <a:rPr lang="da-DK" sz="3200" dirty="0"/>
                  <a:t>, ukendt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792088"/>
              </a:xfrm>
              <a:blipFill>
                <a:blip r:embed="rId1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364" y="800708"/>
                <a:ext cx="8784976" cy="568863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Tidligere antog vi, at vi kender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, så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/>
                  <a:t> er normalfordelt med middelværdi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og standard-afvigelse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da-DK" sz="2000" dirty="0"/>
                  <a:t>  </a:t>
                </a: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Hvis vi ikke kender populations-standardafvigelsen, så følger statistikken</a:t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da-DK" sz="2000" dirty="0"/>
                  <a:t>	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/>
                  <a:t>   </a:t>
                </a:r>
                <a:r>
                  <a:rPr lang="da-DK" sz="2000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da-DK" sz="2000" dirty="0" smtClean="0">
                    <a:solidFill>
                      <a:schemeClr val="tx1"/>
                    </a:solidFill>
                  </a:rPr>
                  <a:t>-fordelingen </a:t>
                </a:r>
                <a:r>
                  <a:rPr lang="da-DK" sz="2000" dirty="0">
                    <a:solidFill>
                      <a:schemeClr val="tx1"/>
                    </a:solidFill>
                  </a:rPr>
                  <a:t>med </a:t>
                </a:r>
                <a14:m>
                  <m:oMath xmlns:m="http://schemas.openxmlformats.org/officeDocument/2006/math">
                    <m:r>
                      <a:rPr lang="da-DK" sz="2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da-DK" sz="2000" i="1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>
                    <a:solidFill>
                      <a:schemeClr val="tx1"/>
                    </a:solidFill>
                  </a:rPr>
                  <a:t> frihedsgrader</a:t>
                </a:r>
                <a:endParaRPr lang="da-DK" sz="2000" dirty="0" smtClean="0"/>
              </a:p>
              <a:p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Helt analogt er</a:t>
                </a:r>
              </a:p>
              <a:p>
                <a:pPr marL="0" indent="0">
                  <a:buNone/>
                </a:pPr>
                <a:endParaRPr lang="da-DK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1−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𝑑𝑓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≤  </m:t>
                        </m:r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≤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𝑑𝑓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/>
                  <a:t> </a:t>
                </a:r>
                <a:r>
                  <a:rPr lang="da-DK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𝑑𝑓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≤ 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  ≤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𝑑𝑓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𝑑𝑓</m:t>
                        </m:r>
                        <m:r>
                          <a:rPr lang="da-DK" sz="2000" b="0" i="1" smtClean="0">
                            <a:latin typeface="Cambria Math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000" dirty="0" smtClean="0"/>
                  <a:t> er den værdi af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da-DK" sz="2000" dirty="0" smtClean="0"/>
                  <a:t>, hvor arealet i halen er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da-DK" sz="2000" dirty="0" smtClean="0"/>
                  <a:t> i </a:t>
                </a:r>
                <a:r>
                  <a:rPr lang="da-DK" sz="2000" i="1" dirty="0" smtClean="0"/>
                  <a:t>t</a:t>
                </a:r>
                <a:r>
                  <a:rPr lang="da-DK" sz="2000" dirty="0" smtClean="0"/>
                  <a:t>-fordelingen med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𝑑𝑓</m:t>
                    </m:r>
                  </m:oMath>
                </a14:m>
                <a:r>
                  <a:rPr lang="da-DK" sz="2000" dirty="0" smtClean="0"/>
                  <a:t> frihedsgrader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1−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err="1"/>
                  <a:t>konfidensintervallet</a:t>
                </a:r>
                <a:r>
                  <a:rPr lang="da-DK" sz="2000" dirty="0"/>
                  <a:t> for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er: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𝑑𝑓</m:t>
                        </m:r>
                        <m:r>
                          <a:rPr lang="da-DK" sz="2000" i="1">
                            <a:latin typeface="Cambria Math"/>
                          </a:rPr>
                          <m:t>,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64" y="800708"/>
                <a:ext cx="8784976" cy="5688632"/>
              </a:xfrm>
              <a:blipFill>
                <a:blip r:embed="rId13"/>
                <a:stretch>
                  <a:fillRect l="-625" t="-149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371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Eks. 4.2 (mælkekartoner, hvor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3200" dirty="0"/>
                  <a:t> ikke kendes 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  <a:blipFill>
                <a:blip r:embed="rId3"/>
                <a:stretch>
                  <a:fillRect l="-362" r="-1592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980728"/>
                <a:ext cx="842493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/>
                  <a:t>Mælkekartoner indeholder 8oz. 8 </a:t>
                </a:r>
                <a:r>
                  <a:rPr lang="da-DK" sz="2200" dirty="0" err="1"/>
                  <a:t>oz</a:t>
                </a:r>
                <a:r>
                  <a:rPr lang="da-DK" sz="2200" dirty="0"/>
                  <a:t> svarer til 245g</a:t>
                </a: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200" dirty="0">
                    <a:solidFill>
                      <a:schemeClr val="accent1">
                        <a:lumMod val="75000"/>
                      </a:schemeClr>
                    </a:solidFill>
                  </a:rPr>
                  <a:t> kendes ikke.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Stikprøve </a:t>
                </a:r>
                <a:r>
                  <a:rPr lang="da-DK" sz="2200" dirty="0"/>
                  <a:t>på 5 kartoner vejes: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Stikprøve-middelværdi: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da-DK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200" i="1">
                              <a:latin typeface="Cambria Math"/>
                            </a:rPr>
                            <m:t>𝑖</m:t>
                          </m:r>
                          <m:r>
                            <a:rPr lang="da-DK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2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/>
                                </a:rPr>
                                <m:t>1328.2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da-DK" sz="2200" i="1">
                              <a:latin typeface="Cambria Math"/>
                            </a:rPr>
                            <m:t>=265.64</m:t>
                          </m:r>
                        </m:e>
                      </m:nary>
                    </m:oMath>
                  </m:oMathPara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Stikprøve-varians: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2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a-DK" sz="2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a-DK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da-DK" sz="22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  <m:r>
                          <a:rPr lang="da-DK" sz="2200" i="1">
                            <a:latin typeface="Cambria Math"/>
                          </a:rPr>
                          <m:t>(</m:t>
                        </m:r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  <m:r>
                          <a:rPr lang="da-DK" sz="2200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da-DK" sz="2200" dirty="0"/>
                  <a:t>  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</a:rPr>
                          <m:t>5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∙352828.6−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(1328.2)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5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∙4</m:t>
                        </m:r>
                      </m:den>
                    </m:f>
                    <m:r>
                      <a:rPr lang="da-DK" sz="2200" i="1">
                        <a:latin typeface="Cambria Math"/>
                      </a:rPr>
                      <m:t>=1.383</m:t>
                    </m:r>
                  </m:oMath>
                </a14:m>
                <a:endParaRPr lang="da-DK" sz="2200" dirty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r>
                  <a:rPr lang="da-DK" sz="2200" dirty="0" smtClean="0"/>
                  <a:t>Stikprøve-standardafvigelse: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𝑠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200" i="1">
                            <a:latin typeface="Cambria Math"/>
                          </a:rPr>
                          <m:t>1.383</m:t>
                        </m:r>
                      </m:e>
                    </m:rad>
                    <m:r>
                      <a:rPr lang="da-DK" sz="2200" i="1">
                        <a:latin typeface="Cambria Math"/>
                      </a:rPr>
                      <m:t>=1.18</m:t>
                    </m:r>
                  </m:oMath>
                </a14:m>
                <a:r>
                  <a:rPr lang="da-DK" sz="2200" dirty="0"/>
                  <a:t> </a:t>
                </a:r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980728"/>
                <a:ext cx="8424936" cy="5400600"/>
              </a:xfrm>
              <a:blipFill>
                <a:blip r:embed="rId4"/>
                <a:stretch>
                  <a:fillRect l="-941" t="-790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060848"/>
            <a:ext cx="2667000" cy="1838325"/>
          </a:xfrm>
          <a:prstGeom prst="rect">
            <a:avLst/>
          </a:prstGeom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5712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44624"/>
                <a:ext cx="8964488" cy="92211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da-DK" sz="3200" dirty="0"/>
                  <a:t>Eks. 4.2 (mælkekartoner, hvor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3200" dirty="0"/>
                  <a:t> ikke kendes </a:t>
                </a:r>
                <a:r>
                  <a:rPr lang="da-DK" sz="3200" dirty="0" smtClean="0"/>
                  <a:t>) </a:t>
                </a:r>
                <a:r>
                  <a:rPr lang="da-DK" sz="1600" dirty="0" smtClean="0"/>
                  <a:t>fortsat</a:t>
                </a:r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44624"/>
                <a:ext cx="8964488" cy="922114"/>
              </a:xfrm>
              <a:blipFill>
                <a:blip r:embed="rId3"/>
                <a:stretch>
                  <a:fillRect l="-1769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528" y="1052736"/>
                <a:ext cx="8927976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Stikprøve-middelværdi: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100" i="1">
                        <a:latin typeface="Cambria Math"/>
                      </a:rPr>
                      <m:t>=265.64</m:t>
                    </m:r>
                  </m:oMath>
                </a14:m>
                <a:r>
                  <a:rPr lang="da-DK" sz="2100" dirty="0"/>
                  <a:t> </a:t>
                </a:r>
                <a:br>
                  <a:rPr lang="da-DK" sz="2100" dirty="0"/>
                </a:br>
                <a:r>
                  <a:rPr lang="da-DK" sz="2100" dirty="0" smtClean="0"/>
                  <a:t>Stikprøve-standardafvigelse:	</a:t>
                </a:r>
                <a:r>
                  <a:rPr lang="da-DK" sz="2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100">
                        <a:latin typeface="Cambria Math"/>
                      </a:rPr>
                      <m:t>s</m:t>
                    </m:r>
                    <m:r>
                      <a:rPr lang="da-DK" sz="2100" i="1">
                        <a:latin typeface="Cambria Math"/>
                      </a:rPr>
                      <m:t>=1.18</m:t>
                    </m:r>
                  </m:oMath>
                </a14:m>
                <a:r>
                  <a:rPr lang="da-DK" sz="2100" dirty="0"/>
                  <a:t> </a:t>
                </a:r>
                <a:br>
                  <a:rPr lang="da-DK" sz="2100" dirty="0"/>
                </a:br>
                <a:endParaRPr lang="da-DK" sz="21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/>
                          </a:rPr>
                          <m:t>1−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100" i="1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100" dirty="0"/>
                  <a:t> </a:t>
                </a:r>
                <a:r>
                  <a:rPr lang="da-DK" sz="2100" dirty="0" smtClean="0"/>
                  <a:t>konfidensinterval </a:t>
                </a:r>
                <a:r>
                  <a:rPr lang="da-DK" sz="2100" dirty="0"/>
                  <a:t>for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100" dirty="0" smtClean="0"/>
                  <a:t>:</a:t>
                </a:r>
                <a:r>
                  <a:rPr lang="da-DK" sz="2100" dirty="0"/>
                  <a:t>	</a:t>
                </a:r>
                <a:r>
                  <a:rPr lang="da-DK" sz="21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da-DK" sz="2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𝑑𝑓</m:t>
                        </m:r>
                        <m:r>
                          <a:rPr lang="da-DK" sz="2100" i="1">
                            <a:latin typeface="Cambria Math"/>
                          </a:rPr>
                          <m:t>,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1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2100" dirty="0" smtClean="0"/>
                  <a:t> </a:t>
                </a:r>
                <a:br>
                  <a:rPr lang="da-DK" sz="2100" dirty="0" smtClean="0"/>
                </a:br>
                <a:r>
                  <a:rPr lang="da-DK" sz="2100" dirty="0" smtClean="0"/>
                  <a:t> </a:t>
                </a:r>
                <a:br>
                  <a:rPr lang="da-DK" sz="2100" dirty="0" smtClean="0"/>
                </a:br>
                <a:r>
                  <a:rPr lang="da-D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𝑑𝑓</m:t>
                        </m:r>
                        <m:r>
                          <a:rPr lang="da-DK" sz="2100" i="1">
                            <a:latin typeface="Cambria Math"/>
                          </a:rPr>
                          <m:t>,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4,   0.025</m:t>
                        </m:r>
                      </m:sub>
                    </m:sSub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m:rPr>
                        <m:nor/>
                      </m:rPr>
                      <a:rPr lang="da-DK" sz="2100" b="0" i="0" smtClean="0">
                        <a:latin typeface="Cambria Math"/>
                        <a:ea typeface="Cambria Math"/>
                      </a:rPr>
                      <m:t>tinv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0.025,  4</m:t>
                        </m:r>
                      </m:e>
                    </m:d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=2.78</m:t>
                    </m:r>
                  </m:oMath>
                </a14:m>
                <a:r>
                  <a:rPr lang="da-DK" sz="2100" dirty="0" smtClean="0"/>
                  <a:t> </a:t>
                </a:r>
                <a:br>
                  <a:rPr lang="da-DK" sz="2100" dirty="0" smtClean="0"/>
                </a:br>
                <a:r>
                  <a:rPr lang="da-DK" sz="21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95% </a:t>
                </a:r>
                <a:r>
                  <a:rPr lang="da-DK" sz="2100" dirty="0" err="1" smtClean="0"/>
                  <a:t>konfidensinterval</a:t>
                </a:r>
                <a:r>
                  <a:rPr lang="da-DK" sz="21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1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100" dirty="0" smtClean="0"/>
                  <a:t>: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da-DK" sz="2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100" i="1">
                            <a:latin typeface="Cambria Math"/>
                          </a:rPr>
                          <m:t>𝑑𝑓</m:t>
                        </m:r>
                        <m:r>
                          <a:rPr lang="da-DK" sz="2100" i="1">
                            <a:latin typeface="Cambria Math"/>
                          </a:rPr>
                          <m:t>,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21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100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2100" b="0" i="1" smtClean="0">
                        <a:latin typeface="Cambria Math"/>
                        <a:ea typeface="Cambria Math"/>
                      </a:rPr>
                      <m:t>=265.64±2.78∙</m:t>
                    </m:r>
                    <m:f>
                      <m:f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1.18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2100" dirty="0" smtClean="0"/>
                  <a:t>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=265.64 ± 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1.47=[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64.17;  267.11]</m:t>
                    </m:r>
                  </m:oMath>
                </a14:m>
                <a:r>
                  <a:rPr lang="da-DK" sz="2100" dirty="0" smtClean="0"/>
                  <a:t> </a:t>
                </a:r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Når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100" dirty="0" smtClean="0"/>
                  <a:t> kendes fandt vi 95% - </a:t>
                </a:r>
                <a:r>
                  <a:rPr lang="da-DK" sz="2100" dirty="0" err="1" smtClean="0"/>
                  <a:t>konfidensintervallet</a:t>
                </a:r>
                <a:r>
                  <a:rPr lang="da-DK" sz="2100" dirty="0" smtClean="0"/>
                  <a:t>: 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/>
                        <a:ea typeface="Cambria Math"/>
                      </a:rPr>
                      <m:t>[264.19;  267.</m:t>
                    </m:r>
                    <m:r>
                      <a:rPr lang="da-DK" sz="2100" b="0" i="1" smtClean="0">
                        <a:latin typeface="Cambria Math"/>
                        <a:ea typeface="Cambria Math"/>
                      </a:rPr>
                      <m:t>09</m:t>
                    </m:r>
                    <m:r>
                      <a:rPr lang="da-DK" sz="21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da-DK" sz="2100" dirty="0" smtClean="0"/>
                  <a:t> </a:t>
                </a:r>
                <a:endParaRPr lang="da-DK" sz="21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8" y="1052736"/>
                <a:ext cx="8927976" cy="5688632"/>
              </a:xfrm>
              <a:blipFill>
                <a:blip r:embed="rId4"/>
                <a:stretch>
                  <a:fillRect l="-820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0160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92088"/>
          </a:xfrm>
        </p:spPr>
        <p:txBody>
          <a:bodyPr>
            <a:normAutofit/>
          </a:bodyPr>
          <a:lstStyle/>
          <a:p>
            <a:r>
              <a:rPr lang="en-GB" sz="3200" dirty="0" err="1"/>
              <a:t>Opsummering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 txBox="1">
                <a:spLocks/>
              </p:cNvSpPr>
              <p:nvPr/>
            </p:nvSpPr>
            <p:spPr bwMode="auto">
              <a:xfrm>
                <a:off x="171772" y="1196752"/>
                <a:ext cx="4040188" cy="639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400" b="1" dirty="0" smtClean="0">
                    <a:solidFill>
                      <a:schemeClr val="accent1">
                        <a:lumMod val="75000"/>
                      </a:schemeClr>
                    </a:solidFill>
                    <a:ea typeface="Cambria Math"/>
                  </a:rPr>
                  <a:t>Hvis </a:t>
                </a:r>
                <a14:m>
                  <m:oMath xmlns:m="http://schemas.openxmlformats.org/officeDocument/2006/math">
                    <m:r>
                      <a:rPr lang="da-DK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da-DK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kendes: </a:t>
                </a:r>
              </a:p>
            </p:txBody>
          </p:sp>
        </mc:Choice>
        <mc:Fallback xmlns="">
          <p:sp>
            <p:nvSpPr>
              <p:cNvPr id="5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72" y="1196752"/>
                <a:ext cx="4040188" cy="639762"/>
              </a:xfrm>
              <a:prstGeom prst="rect">
                <a:avLst/>
              </a:prstGeom>
              <a:blipFill>
                <a:blip r:embed="rId3"/>
                <a:stretch>
                  <a:fillRect l="-2262" t="-76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71772" y="1836514"/>
                <a:ext cx="4040188" cy="453872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Konfidensinterval:</a:t>
                </a:r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/>
                  <a:t> 	</a:t>
                </a: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sz="20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000" dirty="0"/>
                  <a:t> </a:t>
                </a:r>
                <a:br>
                  <a:rPr lang="en-GB" sz="2000" dirty="0"/>
                </a:b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sz="2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Stikprøvestørrelse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</a:t>
                </a: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 smtClean="0"/>
                  <a:t>(husk at </a:t>
                </a:r>
                <a:r>
                  <a:rPr lang="en-GB" sz="2000" dirty="0" err="1" smtClean="0"/>
                  <a:t>runde</a:t>
                </a:r>
                <a:r>
                  <a:rPr lang="en-GB" sz="2000" dirty="0" smtClean="0"/>
                  <a:t> op </a:t>
                </a:r>
                <a:r>
                  <a:rPr lang="en-GB" sz="2000" dirty="0" err="1" smtClean="0"/>
                  <a:t>til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nærmeste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heltal</a:t>
                </a:r>
                <a:r>
                  <a:rPr lang="en-GB" sz="2000" dirty="0" smtClean="0"/>
                  <a:t>)</a:t>
                </a:r>
                <a:endParaRPr lang="en-GB" sz="2000" dirty="0"/>
              </a:p>
              <a:p>
                <a:pPr marL="0" indent="0">
                  <a:buNone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71772" y="1836514"/>
                <a:ext cx="4040188" cy="4538724"/>
              </a:xfrm>
              <a:prstGeom prst="rect">
                <a:avLst/>
              </a:prstGeom>
              <a:blipFill>
                <a:blip r:embed="rId4"/>
                <a:stretch>
                  <a:fillRect l="-1508" t="-671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6"/>
              <p:cNvSpPr txBox="1">
                <a:spLocks/>
              </p:cNvSpPr>
              <p:nvPr/>
            </p:nvSpPr>
            <p:spPr>
              <a:xfrm>
                <a:off x="4342379" y="1196752"/>
                <a:ext cx="43607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400" b="1" dirty="0" smtClean="0">
                    <a:solidFill>
                      <a:schemeClr val="accent1">
                        <a:lumMod val="75000"/>
                      </a:schemeClr>
                    </a:solidFill>
                    <a:ea typeface="Cambria Math"/>
                  </a:rPr>
                  <a:t>Hvis </a:t>
                </a:r>
                <a14:m>
                  <m:oMath xmlns:m="http://schemas.openxmlformats.org/officeDocument/2006/math">
                    <m:r>
                      <a:rPr lang="da-DK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da-DK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ikke kendes:</a:t>
                </a:r>
              </a:p>
            </p:txBody>
          </p:sp>
        </mc:Choice>
        <mc:Fallback xmlns="">
          <p:sp>
            <p:nvSpPr>
              <p:cNvPr id="8" name="Tex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79" y="1196752"/>
                <a:ext cx="4360717" cy="639762"/>
              </a:xfrm>
              <a:prstGeom prst="rect">
                <a:avLst/>
              </a:prstGeom>
              <a:blipFill>
                <a:blip r:embed="rId5"/>
                <a:stretch>
                  <a:fillRect l="-2095" t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390356" y="1836514"/>
                <a:ext cx="4574132" cy="453872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Konfidensinterval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/>
                  <a:t> 	</a:t>
                </a:r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sz="20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𝑑𝑓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GB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/>
                  <a:t> </a:t>
                </a:r>
                <a:endParaRPr lang="en-GB" sz="2000" dirty="0" smtClean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2000" dirty="0" err="1" smtClean="0"/>
                  <a:t>Stikprøvestørrelse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:endParaRPr lang="en-GB" sz="20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2000" dirty="0" err="1" smtClean="0"/>
                  <a:t>Kan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vi </a:t>
                </a:r>
                <a:r>
                  <a:rPr lang="en-GB" sz="2000" dirty="0" err="1"/>
                  <a:t>tilsvarende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bruge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formlen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:r>
                  <a:rPr lang="en-GB" sz="2000" dirty="0"/>
                  <a:t> 	</a:t>
                </a:r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𝑑𝑓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 ??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900" b="1" dirty="0" err="1"/>
                  <a:t>Nej</a:t>
                </a:r>
                <a:r>
                  <a:rPr lang="en-GB" sz="1900" b="1" dirty="0"/>
                  <a:t>, </a:t>
                </a:r>
                <a:r>
                  <a:rPr lang="en-GB" sz="19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𝑑𝑓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GB" sz="1900" dirty="0"/>
                  <a:t> </a:t>
                </a:r>
                <a:r>
                  <a:rPr lang="en-GB" sz="1900" dirty="0" err="1"/>
                  <a:t>afhænger</a:t>
                </a:r>
                <a:r>
                  <a:rPr lang="en-GB" sz="1900" dirty="0"/>
                  <a:t> </a:t>
                </a:r>
                <a:r>
                  <a:rPr lang="en-GB" sz="1900" dirty="0" err="1"/>
                  <a:t>af</a:t>
                </a:r>
                <a:r>
                  <a:rPr lang="en-GB" sz="1900" dirty="0"/>
                  <a:t>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1900" dirty="0"/>
                  <a:t> </a:t>
                </a:r>
                <a:r>
                  <a:rPr lang="en-GB" sz="1900" dirty="0" smtClean="0"/>
                  <a:t>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900" i="1">
                        <a:latin typeface="Cambria Math"/>
                      </a:rPr>
                      <m:t>𝑛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sz="1900" dirty="0"/>
                  <a:t>. </a:t>
                </a:r>
                <a:r>
                  <a:rPr lang="en-GB" sz="1900" b="1" dirty="0" err="1"/>
                  <a:t>Udenfor</a:t>
                </a:r>
                <a:r>
                  <a:rPr lang="en-GB" sz="1900" b="1" dirty="0"/>
                  <a:t> </a:t>
                </a:r>
                <a:r>
                  <a:rPr lang="en-GB" sz="1900" b="1" dirty="0" err="1"/>
                  <a:t>pensum</a:t>
                </a:r>
                <a:r>
                  <a:rPr lang="en-GB" sz="1900" b="1" dirty="0" smtClean="0"/>
                  <a:t>.</a:t>
                </a:r>
                <a:endParaRPr lang="en-GB" sz="1900" b="1" dirty="0"/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390356" y="1836514"/>
                <a:ext cx="4574132" cy="4538724"/>
              </a:xfrm>
              <a:prstGeom prst="rect">
                <a:avLst/>
              </a:prstGeom>
              <a:blipFill>
                <a:blip r:embed="rId6"/>
                <a:stretch>
                  <a:fillRect l="-1332" t="-671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2117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L11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24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24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908720"/>
            <a:ext cx="8892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3b fra 2017E </a:t>
            </a:r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konfidensinterval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 F1 racers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omgangstider”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(fortsættelse fra L1)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1e fra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2018E</a:t>
            </a: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konfidensinterval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hydrauliske pumper til et </a:t>
            </a:r>
            <a:r>
              <a:rPr 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(fortsættelse fra L2, L3 og L9)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1g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2018E </a:t>
            </a:r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hydrauliske pumper til et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- beregning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 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stikprøvestørrelse </a:t>
            </a: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fortsættelse fra L2, L3 og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da-DK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 fejl i opgaveformuleringen - brug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da-DK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5.0</a:t>
            </a:r>
            <a:r>
              <a:rPr lang="da-DK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selv om teksten siger, </a:t>
            </a:r>
            <a:r>
              <a:rPr lang="da-DK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du</a:t>
            </a:r>
            <a:r>
              <a:rPr lang="da-DK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ikke </a:t>
            </a:r>
            <a:r>
              <a:rPr lang="da-DK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</a:t>
            </a:r>
          </a:p>
          <a:p>
            <a:pPr lvl="0"/>
            <a:endParaRPr 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3b fra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2019F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konfidensinterval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sorteringseffekt i en maskine til sortering af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plastikaffald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fortsættelse fra L1)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V&amp;K 4.1, 4.3, 4.5, 4.7, 4.9 s.181 – 184 (Pas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med ikke at forveksle dem med Computer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180-181)</a:t>
            </a:r>
          </a:p>
          <a:p>
            <a:pPr lvl="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 V&amp;K-opgaverne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facit i bogen. Der er ligeledes løsningsforslag til 4.5 og 4.9 på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8128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30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9" y="980728"/>
            <a:ext cx="3955363" cy="53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8" y="1900202"/>
            <a:ext cx="3909832" cy="429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56" y="0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Tabel over standard normalfordelingen </a:t>
            </a:r>
            <a:r>
              <a:rPr lang="da-DK" sz="3200" i="1" dirty="0" smtClean="0"/>
              <a:t>Z</a:t>
            </a:r>
            <a:endParaRPr lang="da-DK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4038"/>
            <a:ext cx="453650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900" dirty="0" smtClean="0"/>
              <a:t>V&amp;K </a:t>
            </a:r>
            <a:r>
              <a:rPr lang="da-DK" sz="1900" dirty="0" err="1" smtClean="0"/>
              <a:t>Appendix</a:t>
            </a:r>
            <a:r>
              <a:rPr lang="da-DK" sz="1900" dirty="0" smtClean="0"/>
              <a:t> </a:t>
            </a:r>
            <a:r>
              <a:rPr lang="da-DK" sz="1900" dirty="0" err="1" smtClean="0"/>
              <a:t>Table</a:t>
            </a:r>
            <a:r>
              <a:rPr lang="da-DK" sz="1900" dirty="0" smtClean="0"/>
              <a:t> 1 over Z s. 359 - 360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cxnSp>
        <p:nvCxnSpPr>
          <p:cNvPr id="6" name="Lige forbindelse 5"/>
          <p:cNvCxnSpPr/>
          <p:nvPr/>
        </p:nvCxnSpPr>
        <p:spPr>
          <a:xfrm>
            <a:off x="3015532" y="4178264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7406140" y="469204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hlinkClick r:id="rId5" action="ppaction://hlinksldjump"/>
          </p:cNvPr>
          <p:cNvSpPr/>
          <p:nvPr/>
        </p:nvSpPr>
        <p:spPr>
          <a:xfrm>
            <a:off x="8799142" y="712710"/>
            <a:ext cx="237353" cy="20940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  <p:sp>
        <p:nvSpPr>
          <p:cNvPr id="14" name="Ellipse 13">
            <a:hlinkClick r:id="rId6" action="ppaction://hlinksldjump"/>
          </p:cNvPr>
          <p:cNvSpPr/>
          <p:nvPr/>
        </p:nvSpPr>
        <p:spPr>
          <a:xfrm>
            <a:off x="8806331" y="6512071"/>
            <a:ext cx="237353" cy="209404"/>
          </a:xfrm>
          <a:prstGeom prst="ellipse">
            <a:avLst/>
          </a:prstGeom>
          <a:noFill/>
          <a:ln w="60325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Parametre, statistikker og </a:t>
            </a:r>
            <a:r>
              <a:rPr lang="da-DK" sz="3200" dirty="0" err="1"/>
              <a:t>estimatorer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457200" y="1196752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da-D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parameter</a:t>
                </a:r>
                <a:r>
                  <a:rPr lang="da-DK" sz="2000" dirty="0" smtClean="0"/>
                  <a:t> er en kvantitativ størrelse, der beskriver en egenskab ved populationen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Populations-middelværdi: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Populations-standardafvigelse: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parameter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’):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  <a:blipFill>
                <a:blip r:embed="rId3"/>
                <a:stretch>
                  <a:fillRect l="-1357" t="-1163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/>
          <p:cNvSpPr txBox="1">
            <a:spLocks/>
          </p:cNvSpPr>
          <p:nvPr/>
        </p:nvSpPr>
        <p:spPr>
          <a:xfrm>
            <a:off x="4645025" y="119675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b="1" dirty="0" smtClean="0">
                <a:solidFill>
                  <a:schemeClr val="accent1">
                    <a:lumMod val="75000"/>
                  </a:schemeClr>
                </a:solidFill>
              </a:rPr>
              <a:t>Stikprøve </a:t>
            </a:r>
            <a:endParaRPr lang="da-D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statistik</a:t>
                </a:r>
                <a:r>
                  <a:rPr lang="da-DK" sz="2000" dirty="0" smtClean="0"/>
                  <a:t> er en kvantitativ størrelse, som er beregnet fra en stikprøve, der beskriver en egenskab ved stikprøven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</a:t>
                </a:r>
                <a:br>
                  <a:rPr lang="da-DK" sz="2000" dirty="0" smtClean="0"/>
                </a:br>
                <a:r>
                  <a:rPr lang="da-DK" sz="2000" dirty="0" smtClean="0"/>
                  <a:t>Stikprøve-middelværdi: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/>
                  <a:t>Stikprøve-standardafvigelse: 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statistik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 hat’):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  <a:blipFill>
                <a:blip r:embed="rId4"/>
                <a:stretch>
                  <a:fillRect l="-1230" t="-1163" r="-2322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bruger de beregnede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statistikker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b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estimatorer</a:t>
                </a:r>
                <a:r>
                  <a:rPr lang="da-DK" sz="2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populationens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parametre</a:t>
                </a:r>
              </a:p>
              <a:p>
                <a:pPr marL="0" indent="0">
                  <a:buNone/>
                </a:pPr>
                <a:endParaRPr lang="da-DK" sz="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F.eks.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  <a:blipFill>
                <a:blip r:embed="rId5"/>
                <a:stretch>
                  <a:fillRect l="-688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7625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Valg af </a:t>
            </a:r>
            <a:r>
              <a:rPr lang="da-DK" sz="3200" dirty="0" err="1"/>
              <a:t>estimator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52736"/>
                <a:ext cx="8928992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100" dirty="0" smtClean="0"/>
                  <a:t>Som </a:t>
                </a:r>
                <a:r>
                  <a:rPr lang="da-DK" sz="2100" dirty="0" err="1" smtClean="0"/>
                  <a:t>estimator</a:t>
                </a:r>
                <a:r>
                  <a:rPr lang="da-DK" sz="2100" dirty="0" smtClean="0"/>
                  <a:t> af </a:t>
                </a:r>
                <a:r>
                  <a:rPr lang="da-DK" sz="2100" dirty="0" smtClean="0">
                    <a:solidFill>
                      <a:srgbClr val="0066FF"/>
                    </a:solidFill>
                  </a:rPr>
                  <a:t>populations-middelværdien</a:t>
                </a:r>
                <a:r>
                  <a:rPr lang="da-DK" sz="2100" dirty="0" smtClean="0"/>
                  <a:t> kunne man vælge: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Stikprøve-middelværdien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Stikprøve-medianen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Stikprøvens </a:t>
                </a:r>
                <a:r>
                  <a:rPr lang="da-DK" sz="2100" dirty="0" smtClean="0">
                    <a:solidFill>
                      <a:schemeClr val="tx2"/>
                    </a:solidFill>
                  </a:rPr>
                  <a:t>typeværdi</a:t>
                </a:r>
                <a:r>
                  <a:rPr lang="da-DK" sz="2100" dirty="0" smtClean="0"/>
                  <a:t> (den værdi, der er observeret hyppigst i stikprøven)</a:t>
                </a:r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Som </a:t>
                </a:r>
                <a:r>
                  <a:rPr lang="da-DK" sz="2100" dirty="0" err="1" smtClean="0"/>
                  <a:t>estimator</a:t>
                </a:r>
                <a:r>
                  <a:rPr lang="da-DK" sz="2100" dirty="0" smtClean="0"/>
                  <a:t> af </a:t>
                </a:r>
                <a:r>
                  <a:rPr lang="da-DK" sz="2100" dirty="0" smtClean="0">
                    <a:solidFill>
                      <a:srgbClr val="0066FF"/>
                    </a:solidFill>
                  </a:rPr>
                  <a:t>populations-standardafvigelsen</a:t>
                </a:r>
                <a:r>
                  <a:rPr lang="da-DK" sz="21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da-DK" sz="2100" dirty="0" smtClean="0"/>
                  <a:t>kunne man vælge: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Stikprøve-standardafvigelsen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En konstant gange </a:t>
                </a:r>
                <a:r>
                  <a:rPr lang="da-DK" sz="2100" dirty="0" err="1" smtClean="0"/>
                  <a:t>interkvartile</a:t>
                </a:r>
                <a:r>
                  <a:rPr lang="da-DK" sz="2100" dirty="0" smtClean="0"/>
                  <a:t>-bredden (</a:t>
                </a:r>
                <a:r>
                  <a:rPr lang="da-DK" sz="2100" dirty="0" err="1" smtClean="0"/>
                  <a:t>interquartile</a:t>
                </a:r>
                <a:r>
                  <a:rPr lang="da-DK" sz="2100" dirty="0" smtClean="0"/>
                  <a:t> range): </a:t>
                </a:r>
                <a:r>
                  <a:rPr lang="da-DK" sz="2100" b="0" i="1" dirty="0" smtClean="0"/>
                  <a:t/>
                </a:r>
                <a:br>
                  <a:rPr lang="da-DK" sz="2100" b="0" i="1" dirty="0" smtClean="0"/>
                </a:br>
                <a:r>
                  <a:rPr lang="da-DK" sz="2100" b="0" i="1" dirty="0" smtClean="0"/>
                  <a:t>		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da-DK" sz="21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a-DK" sz="2100" b="0" i="1" dirty="0" smtClean="0">
                  <a:ea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100" dirty="0" smtClean="0"/>
                  <a:t>Forskellen på største og mindste værdi i stikprøven</a:t>
                </a:r>
              </a:p>
              <a:p>
                <a:pPr marL="457200" lvl="1" indent="0">
                  <a:buNone/>
                </a:pPr>
                <a:endParaRPr lang="da-DK" sz="2100" dirty="0"/>
              </a:p>
              <a:p>
                <a:pPr marL="0" indent="0">
                  <a:buNone/>
                </a:pPr>
                <a:r>
                  <a:rPr lang="da-DK" sz="2100" dirty="0" smtClean="0"/>
                  <a:t>Ikke alle </a:t>
                </a:r>
                <a:r>
                  <a:rPr lang="da-DK" sz="2100" dirty="0" err="1" smtClean="0"/>
                  <a:t>estimatorer</a:t>
                </a:r>
                <a:r>
                  <a:rPr lang="da-DK" sz="2100" dirty="0" smtClean="0"/>
                  <a:t> er lige gode, så hvad er kvalitetskriteriet?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52736"/>
                <a:ext cx="8928992" cy="5400600"/>
              </a:xfrm>
              <a:blipFill>
                <a:blip r:embed="rId3"/>
                <a:stretch>
                  <a:fillRect l="-820" t="-790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1828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88973"/>
          </a:xfrm>
        </p:spPr>
        <p:txBody>
          <a:bodyPr>
            <a:normAutofit/>
          </a:bodyPr>
          <a:lstStyle/>
          <a:p>
            <a:r>
              <a:rPr lang="da-DK" sz="3200" dirty="0"/>
              <a:t>Hvad er en god </a:t>
            </a:r>
            <a:r>
              <a:rPr lang="da-DK" sz="3200" dirty="0" err="1"/>
              <a:t>estimator</a:t>
            </a:r>
            <a:r>
              <a:rPr lang="da-DK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7" y="4645295"/>
            <a:ext cx="3024932" cy="149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7" y="4509120"/>
            <a:ext cx="3607235" cy="147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251520" y="764704"/>
                <a:ext cx="8614320" cy="133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Analogi:</a:t>
                </a:r>
              </a:p>
              <a:p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a-DK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theta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være den præcise tid lige nu. </a:t>
                </a:r>
                <a:endParaRPr lang="da-D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kender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ikke den præcise tid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eksakt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men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har ure til at estimere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da-D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andre ord angiver vores 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614320" cy="1336520"/>
              </a:xfrm>
              <a:prstGeom prst="rect">
                <a:avLst/>
              </a:prstGeom>
              <a:blipFill>
                <a:blip r:embed="rId7"/>
                <a:stretch>
                  <a:fillRect l="-708" t="-227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251520" y="2066072"/>
                <a:ext cx="8687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Hvad er et godt ur?</a:t>
                </a:r>
              </a:p>
              <a:p>
                <a:pPr marL="0" indent="0">
                  <a:buNone/>
                </a:pPr>
                <a:r>
                  <a:rPr lang="da-DK" sz="20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Akkuratesse (</a:t>
                </a:r>
                <a:r>
                  <a:rPr lang="da-DK" sz="2000" dirty="0" err="1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da-DK" sz="20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(nøjagtighed): </a:t>
                </a: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Uret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 sat så tæt som muligt til den præcise tid,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sz="20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Præcision (</a:t>
                </a:r>
                <a:r>
                  <a:rPr lang="da-DK" sz="2000" dirty="0" err="1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da-DK" sz="20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Uret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kan vise tiden præcist (det har sekundviser) og det taber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eller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vinder ikke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6072"/>
                <a:ext cx="8687320" cy="1631216"/>
              </a:xfrm>
              <a:prstGeom prst="rect">
                <a:avLst/>
              </a:prstGeom>
              <a:blipFill>
                <a:blip r:embed="rId8"/>
                <a:stretch>
                  <a:fillRect l="-70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653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88973"/>
          </a:xfrm>
        </p:spPr>
        <p:txBody>
          <a:bodyPr>
            <a:normAutofit/>
          </a:bodyPr>
          <a:lstStyle/>
          <a:p>
            <a:r>
              <a:rPr lang="da-DK" sz="3200" dirty="0"/>
              <a:t>Hvad er en god </a:t>
            </a:r>
            <a:r>
              <a:rPr lang="da-DK" sz="3200" dirty="0" err="1"/>
              <a:t>estimator</a:t>
            </a:r>
            <a:r>
              <a:rPr lang="da-DK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grpSp>
        <p:nvGrpSpPr>
          <p:cNvPr id="7" name="Group 5"/>
          <p:cNvGrpSpPr/>
          <p:nvPr/>
        </p:nvGrpSpPr>
        <p:grpSpPr>
          <a:xfrm>
            <a:off x="1043608" y="3837291"/>
            <a:ext cx="3024932" cy="1895965"/>
            <a:chOff x="1115616" y="4557371"/>
            <a:chExt cx="3407521" cy="216993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13176"/>
              <a:ext cx="3407521" cy="171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"/>
                <p:cNvSpPr txBox="1"/>
                <p:nvPr/>
              </p:nvSpPr>
              <p:spPr>
                <a:xfrm>
                  <a:off x="1475656" y="4557371"/>
                  <a:ext cx="2753382" cy="3806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a-DK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da-DK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er</m:t>
                      </m:r>
                      <m:r>
                        <m:rPr>
                          <m:nor/>
                        </m:rPr>
                        <a:rPr lang="da-DK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unbiased</m:t>
                      </m:r>
                    </m:oMath>
                  </a14:m>
                  <a:r>
                    <a:rPr lang="da-DK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da-DK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er </a:t>
                  </a:r>
                  <a:r>
                    <a:rPr lang="da-DK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biased</a:t>
                  </a:r>
                  <a:endPara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4557371"/>
                  <a:ext cx="2753382" cy="380682"/>
                </a:xfrm>
                <a:prstGeom prst="rect">
                  <a:avLst/>
                </a:prstGeom>
                <a:blipFill>
                  <a:blip r:embed="rId4"/>
                  <a:stretch>
                    <a:fillRect t="-5455" r="-14214" b="-4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6"/>
          <p:cNvGrpSpPr/>
          <p:nvPr/>
        </p:nvGrpSpPr>
        <p:grpSpPr>
          <a:xfrm>
            <a:off x="4881318" y="3837291"/>
            <a:ext cx="3607235" cy="1748834"/>
            <a:chOff x="5087933" y="4560486"/>
            <a:chExt cx="3588523" cy="219609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933" y="4908944"/>
              <a:ext cx="3588523" cy="184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7"/>
                <p:cNvSpPr txBox="1"/>
                <p:nvPr/>
              </p:nvSpPr>
              <p:spPr>
                <a:xfrm>
                  <a:off x="5508104" y="4560486"/>
                  <a:ext cx="2609111" cy="3806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da-DK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er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mere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æ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cis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end</m:t>
                        </m:r>
                        <m:r>
                          <m:rPr>
                            <m:nor/>
                          </m:rPr>
                          <a:rPr lang="da-DK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12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4560486"/>
                  <a:ext cx="2609111" cy="380682"/>
                </a:xfrm>
                <a:prstGeom prst="rect">
                  <a:avLst/>
                </a:prstGeom>
                <a:blipFill>
                  <a:blip r:embed="rId6"/>
                  <a:stretch>
                    <a:fillRect r="-21395" b="-4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251520" y="1229593"/>
                <a:ext cx="8614320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Akkuratesse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da-DK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a-DK" sz="2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Unbiased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da-DK" sz="2000"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da-DK" sz="2000" i="1">
                        <a:latin typeface="Cambria Math"/>
                      </a:rPr>
                      <m:t>=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>
                  <a:latin typeface="Times New Roman" panose="020206030504050203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(Bias betyder skæv, partisk, forudindtaget. Statistik ordlisten: Bias ~ Middelret)</a:t>
                </a:r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9593"/>
                <a:ext cx="8614320" cy="1055289"/>
              </a:xfrm>
              <a:prstGeom prst="rect">
                <a:avLst/>
              </a:prstGeom>
              <a:blipFill>
                <a:blip r:embed="rId7"/>
                <a:stretch>
                  <a:fillRect l="-708" t="-1734" b="-9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felt 13"/>
          <p:cNvSpPr txBox="1"/>
          <p:nvPr/>
        </p:nvSpPr>
        <p:spPr>
          <a:xfrm>
            <a:off x="251520" y="2757171"/>
            <a:ext cx="861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Præcision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Mindre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variation, lille usikkerhed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Lige forbindelse 4"/>
          <p:cNvCxnSpPr/>
          <p:nvPr/>
        </p:nvCxnSpPr>
        <p:spPr>
          <a:xfrm>
            <a:off x="2339752" y="4055198"/>
            <a:ext cx="0" cy="208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3268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3610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Akkuratesse og præcision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62503" y="3645773"/>
            <a:ext cx="1260475" cy="93535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267744" y="2132856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Dårlig akkuratesse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 præcision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Billed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94448" y="3245976"/>
            <a:ext cx="1524000" cy="1407160"/>
          </a:xfrm>
          <a:prstGeom prst="rect">
            <a:avLst/>
          </a:prstGeom>
        </p:spPr>
      </p:pic>
      <p:sp>
        <p:nvSpPr>
          <p:cNvPr id="10" name="Tekstfelt 9"/>
          <p:cNvSpPr txBox="1"/>
          <p:nvPr/>
        </p:nvSpPr>
        <p:spPr>
          <a:xfrm>
            <a:off x="4727071" y="2133817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 akkuratesse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Dårlig præcision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251520" y="210669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 akkuratesse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 præcision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Billed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83568" y="3573016"/>
            <a:ext cx="880110" cy="851535"/>
          </a:xfrm>
          <a:prstGeom prst="rect">
            <a:avLst/>
          </a:prstGeom>
        </p:spPr>
      </p:pic>
      <p:pic>
        <p:nvPicPr>
          <p:cNvPr id="13" name="Billed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817558" y="3697709"/>
            <a:ext cx="1786890" cy="1387475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6948264" y="2132856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Dårlig akkuratesse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Dårlig præcision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6995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3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3200" b="0" dirty="0">
                    <a:latin typeface="Cambria Math"/>
                  </a:rPr>
                  <a:t> som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3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  <a:blipFill>
                <a:blip r:embed="rId3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424936" cy="4176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Til </a:t>
                </a:r>
                <a:r>
                  <a:rPr lang="da-DK" sz="2200" dirty="0"/>
                  <a:t>at beregne stikprøve-variansen </a:t>
                </a:r>
                <a:r>
                  <a:rPr lang="da-DK" sz="2200" dirty="0" smtClean="0"/>
                  <a:t>har man valgt at bruge formlen:</a:t>
                </a:r>
                <a:br>
                  <a:rPr lang="da-DK" sz="2200" dirty="0" smtClean="0"/>
                </a:br>
                <a:r>
                  <a:rPr lang="da-DK" sz="2200" dirty="0"/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sz="2200" i="1">
                              <a:latin typeface="Cambria Math"/>
                            </a:rPr>
                            <m:t>𝑛</m:t>
                          </m:r>
                          <m:r>
                            <a:rPr lang="da-DK" sz="2200" i="1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200" i="1">
                              <a:latin typeface="Cambria Math"/>
                            </a:rPr>
                            <m:t>𝑖</m:t>
                          </m:r>
                          <m:r>
                            <a:rPr lang="da-DK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22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>hvor man dividerer med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latin typeface="Cambria Math"/>
                      </a:rPr>
                      <m:t>−1 </m:t>
                    </m:r>
                    <m:r>
                      <m:rPr>
                        <m:nor/>
                      </m:rPr>
                      <a:rPr lang="da-DK" sz="2200" b="0" i="0" smtClean="0"/>
                      <m:t>i</m:t>
                    </m:r>
                    <m:r>
                      <m:rPr>
                        <m:nor/>
                      </m:rPr>
                      <a:rPr lang="da-DK" sz="2200" b="0" i="0" smtClean="0"/>
                      <m:t> </m:t>
                    </m:r>
                    <m:r>
                      <m:rPr>
                        <m:nor/>
                      </m:rPr>
                      <a:rPr lang="da-DK" sz="2200" b="0" i="0" smtClean="0"/>
                      <m:t>stedet</m:t>
                    </m:r>
                    <m:r>
                      <m:rPr>
                        <m:nor/>
                      </m:rPr>
                      <a:rPr lang="da-DK" sz="2200" b="0" i="0" smtClean="0"/>
                      <m:t> </m:t>
                    </m:r>
                    <m:r>
                      <m:rPr>
                        <m:nor/>
                      </m:rPr>
                      <a:rPr lang="da-DK" sz="2200" b="0" i="0" smtClean="0"/>
                      <m:t>for</m:t>
                    </m:r>
                    <m:r>
                      <m:rPr>
                        <m:nor/>
                      </m:rPr>
                      <a:rPr lang="da-DK" sz="2200" b="0" i="0" smtClean="0"/>
                      <m:t> </m:t>
                    </m:r>
                    <m:r>
                      <a:rPr lang="da-DK" sz="2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Årsag: Så er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sz="22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/>
                  <a:t> </a:t>
                </a: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Med andre ord: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b="0" dirty="0" smtClean="0">
                    <a:solidFill>
                      <a:srgbClr val="0066FF"/>
                    </a:solidFill>
                  </a:rPr>
                  <a:t> er en </a:t>
                </a:r>
                <a:r>
                  <a:rPr lang="da-DK" sz="2200" b="0" dirty="0" err="1" smtClean="0">
                    <a:solidFill>
                      <a:srgbClr val="0066FF"/>
                    </a:solidFill>
                  </a:rPr>
                  <a:t>unbiased</a:t>
                </a:r>
                <a:r>
                  <a:rPr lang="da-DK" sz="2200" b="0" dirty="0" smtClean="0">
                    <a:solidFill>
                      <a:srgbClr val="0066FF"/>
                    </a:solidFill>
                  </a:rPr>
                  <a:t> </a:t>
                </a:r>
                <a:r>
                  <a:rPr lang="da-DK" sz="2200" b="0" dirty="0" err="1" smtClean="0">
                    <a:solidFill>
                      <a:srgbClr val="0066FF"/>
                    </a:solidFill>
                  </a:rPr>
                  <a:t>estimator</a:t>
                </a:r>
                <a:r>
                  <a:rPr lang="da-DK" sz="2200" b="0" dirty="0" smtClean="0">
                    <a:solidFill>
                      <a:srgbClr val="0066FF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Hvis man dividerede med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/>
                  <a:t>ville man få en </a:t>
                </a:r>
                <a:r>
                  <a:rPr lang="da-DK" sz="2200" dirty="0" err="1" smtClean="0">
                    <a:solidFill>
                      <a:schemeClr val="tx2"/>
                    </a:solidFill>
                  </a:rPr>
                  <a:t>biased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200" dirty="0" err="1" smtClean="0"/>
                  <a:t>estimator</a:t>
                </a:r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424936" cy="4176464"/>
              </a:xfrm>
              <a:blipFill>
                <a:blip r:embed="rId4"/>
                <a:stretch>
                  <a:fillRect l="-9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6553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3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3200" dirty="0"/>
                  <a:t> som </a:t>
                </a:r>
                <a:r>
                  <a:rPr lang="da-DK" sz="3200" dirty="0" err="1"/>
                  <a:t>estimator</a:t>
                </a:r>
                <a:r>
                  <a:rPr lang="da-DK" sz="3200" dirty="0"/>
                  <a:t> for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  <a:blipFill>
                <a:blip r:embed="rId3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42493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Vi ved fra den centrale grænseværdisætning, at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stikprøve-middelværdien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200" dirty="0"/>
                  <a:t> er normalfordelt med middelværdi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/>
                  <a:t>og standardafvigelse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Det vil sige: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Derfor 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/>
                  <a:t>en </a:t>
                </a:r>
                <a:r>
                  <a:rPr lang="da-DK" sz="2200" dirty="0" err="1" smtClean="0"/>
                  <a:t>unbiased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estimator</a:t>
                </a:r>
                <a:r>
                  <a:rPr lang="da-DK" sz="22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424936" cy="5400600"/>
              </a:xfrm>
              <a:blipFill>
                <a:blip r:embed="rId4"/>
                <a:stretch>
                  <a:fillRect l="-941" t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1669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3555</Words>
  <Application>Microsoft Office PowerPoint</Application>
  <PresentationFormat>Skærmshow (4:3)</PresentationFormat>
  <Paragraphs>351</Paragraphs>
  <Slides>26</Slides>
  <Notes>25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11. Estimering</vt:lpstr>
      <vt:lpstr>Population og stikprøve</vt:lpstr>
      <vt:lpstr>Parametre, statistikker og estimatorer</vt:lpstr>
      <vt:lpstr>Valg af estimator</vt:lpstr>
      <vt:lpstr>Hvad er en god estimator?</vt:lpstr>
      <vt:lpstr>Hvad er en god estimator?</vt:lpstr>
      <vt:lpstr>Akkuratesse og præcision</vt:lpstr>
      <vt:lpstr>s^2 som estimator for σ^2</vt:lpstr>
      <vt:lpstr>y ̅ som estimator for μ</vt:lpstr>
      <vt:lpstr>Punkt-estimater og interval-estimater</vt:lpstr>
      <vt:lpstr>Konfidensinterval</vt:lpstr>
      <vt:lpstr>Beregning af konfidensinterval, kendt σ </vt:lpstr>
      <vt:lpstr>Beregning af konfidensinterval</vt:lpstr>
      <vt:lpstr>Beregning af konfidensinterval</vt:lpstr>
      <vt:lpstr>Eksempel 4.2 (mælkekartoner) </vt:lpstr>
      <vt:lpstr>Beregning af stikprøvestørrelse</vt:lpstr>
      <vt:lpstr>Eksempel 4.3 (mælkekartoner)    fortsat</vt:lpstr>
      <vt:lpstr>Konfidensintervaller, (CI)</vt:lpstr>
      <vt:lpstr>PowerPoint-præsentation</vt:lpstr>
      <vt:lpstr>Beregning af konfidensinterval, ukendt σ </vt:lpstr>
      <vt:lpstr>Eks. 4.2 (mælkekartoner, hvor σ ikke kendes ) </vt:lpstr>
      <vt:lpstr>Eks. 4.2 (mælkekartoner, hvor σ ikke kendes ) fortsat</vt:lpstr>
      <vt:lpstr>Opsummering</vt:lpstr>
      <vt:lpstr>Opgaver L11</vt:lpstr>
      <vt:lpstr>PowerPoint-præsentation</vt:lpstr>
      <vt:lpstr>Tabel over standard normalfordelingen 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1024</cp:revision>
  <cp:lastPrinted>2020-03-09T16:44:24Z</cp:lastPrinted>
  <dcterms:created xsi:type="dcterms:W3CDTF">2011-04-01T12:21:13Z</dcterms:created>
  <dcterms:modified xsi:type="dcterms:W3CDTF">2022-10-04T10:29:11Z</dcterms:modified>
</cp:coreProperties>
</file>