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  <p:sldMasterId id="2147483665" r:id="rId3"/>
    <p:sldMasterId id="2147483649" r:id="rId4"/>
    <p:sldMasterId id="2147483652" r:id="rId5"/>
  </p:sldMasterIdLst>
  <p:notesMasterIdLst>
    <p:notesMasterId r:id="rId38"/>
  </p:notesMasterIdLst>
  <p:handoutMasterIdLst>
    <p:handoutMasterId r:id="rId39"/>
  </p:handoutMasterIdLst>
  <p:sldIdLst>
    <p:sldId id="305" r:id="rId6"/>
    <p:sldId id="842" r:id="rId7"/>
    <p:sldId id="840" r:id="rId8"/>
    <p:sldId id="841" r:id="rId9"/>
    <p:sldId id="775" r:id="rId10"/>
    <p:sldId id="776" r:id="rId11"/>
    <p:sldId id="786" r:id="rId12"/>
    <p:sldId id="788" r:id="rId13"/>
    <p:sldId id="792" r:id="rId14"/>
    <p:sldId id="800" r:id="rId15"/>
    <p:sldId id="801" r:id="rId16"/>
    <p:sldId id="802" r:id="rId17"/>
    <p:sldId id="803" r:id="rId18"/>
    <p:sldId id="805" r:id="rId19"/>
    <p:sldId id="806" r:id="rId20"/>
    <p:sldId id="807" r:id="rId21"/>
    <p:sldId id="843" r:id="rId22"/>
    <p:sldId id="844" r:id="rId23"/>
    <p:sldId id="789" r:id="rId24"/>
    <p:sldId id="828" r:id="rId25"/>
    <p:sldId id="777" r:id="rId26"/>
    <p:sldId id="825" r:id="rId27"/>
    <p:sldId id="826" r:id="rId28"/>
    <p:sldId id="827" r:id="rId29"/>
    <p:sldId id="829" r:id="rId30"/>
    <p:sldId id="834" r:id="rId31"/>
    <p:sldId id="835" r:id="rId32"/>
    <p:sldId id="836" r:id="rId33"/>
    <p:sldId id="837" r:id="rId34"/>
    <p:sldId id="698" r:id="rId35"/>
    <p:sldId id="830" r:id="rId36"/>
    <p:sldId id="773" r:id="rId37"/>
  </p:sldIdLst>
  <p:sldSz cx="9144000" cy="6858000" type="screen4x3"/>
  <p:notesSz cx="6805613" cy="99441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6F46F2A0-4747-49D9-93F8-F183DD4950A3}">
          <p14:sldIdLst>
            <p14:sldId id="305"/>
            <p14:sldId id="842"/>
            <p14:sldId id="840"/>
            <p14:sldId id="841"/>
            <p14:sldId id="775"/>
            <p14:sldId id="776"/>
            <p14:sldId id="786"/>
            <p14:sldId id="788"/>
            <p14:sldId id="792"/>
            <p14:sldId id="800"/>
            <p14:sldId id="801"/>
            <p14:sldId id="802"/>
            <p14:sldId id="803"/>
            <p14:sldId id="805"/>
            <p14:sldId id="806"/>
            <p14:sldId id="807"/>
            <p14:sldId id="843"/>
            <p14:sldId id="844"/>
            <p14:sldId id="789"/>
            <p14:sldId id="828"/>
            <p14:sldId id="777"/>
            <p14:sldId id="825"/>
            <p14:sldId id="826"/>
            <p14:sldId id="827"/>
            <p14:sldId id="829"/>
            <p14:sldId id="834"/>
            <p14:sldId id="835"/>
            <p14:sldId id="836"/>
            <p14:sldId id="837"/>
            <p14:sldId id="698"/>
            <p14:sldId id="830"/>
            <p14:sldId id="7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la-Lisbeth Hoffmann" initials="UH" lastIdx="1" clrIdx="0">
    <p:extLst>
      <p:ext uri="{19B8F6BF-5375-455C-9EA6-DF929625EA0E}">
        <p15:presenceInfo xmlns:p15="http://schemas.microsoft.com/office/powerpoint/2012/main" userId="Ulla-Lisbeth Hoff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CC00"/>
    <a:srgbClr val="00FFFF"/>
    <a:srgbClr val="FF66FF"/>
    <a:srgbClr val="FF3300"/>
    <a:srgbClr val="00FF00"/>
    <a:srgbClr val="FFFFCC"/>
    <a:srgbClr val="0066FF"/>
    <a:srgbClr val="FF00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 autoAdjust="0"/>
  </p:normalViewPr>
  <p:slideViewPr>
    <p:cSldViewPr>
      <p:cViewPr varScale="1">
        <p:scale>
          <a:sx n="79" d="100"/>
          <a:sy n="79" d="100"/>
        </p:scale>
        <p:origin x="194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90AF-0E82-4E5A-8370-B2DD663F0B8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EB24-F386-4CE9-93EF-FA6FE3776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ED48D2-626E-4BAD-8E8F-08698E484DE5}" type="datetimeFigureOut">
              <a:rPr lang="da-DK"/>
              <a:pPr>
                <a:defRPr/>
              </a:pPr>
              <a:t>12-03-2023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 smtClean="0"/>
              <a:t>Klik for at redigere i master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C9C38-2707-4A42-881B-6DFE6DE36EA0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9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6147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C11E44-FD4E-4476-A98B-9F445F138929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8728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6594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1775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6968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1013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2457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3775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7718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40131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810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267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6147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C11E44-FD4E-4476-A98B-9F445F138929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07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8043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5622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01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0136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1183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3636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1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76547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C9C38-2707-4A42-881B-6DFE6DE36EA0}" type="slidenum">
              <a:rPr lang="da-DK" smtClean="0"/>
              <a:pPr>
                <a:defRPr/>
              </a:pPr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350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3165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85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175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4951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2185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5808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516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227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a-DK" dirty="0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1DCB-6018-49F5-B40C-217E41A22F90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33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754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28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4079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40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855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89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5379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146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2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dirty="0" smtClean="0"/>
              <a:t>Fysik B – ULH - IHA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506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151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1917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3124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1631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975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7338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653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0393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012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18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Fysik B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319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211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377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0129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263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204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2793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5189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431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92211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24936" cy="54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/>
              <a:t>12-03-2023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9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8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299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84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17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7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819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4EC00F-5518-401F-BEDC-0A46451B0053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4" r:id="rId2"/>
    <p:sldLayoutId id="2147483677" r:id="rId3"/>
    <p:sldLayoutId id="2147483690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71E0-211F-4874-BBF2-3C3800C0BFA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19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928D-984E-4781-AEBB-6B61351CF2B7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7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307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BCFACC-52C7-4129-81DF-1710A6B24544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A9A4-C62A-4CF8-99D6-7AAA6AA24432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39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2.xml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1"/>
          <p:cNvSpPr>
            <a:spLocks noGrp="1"/>
          </p:cNvSpPr>
          <p:nvPr>
            <p:ph type="ctrTitle"/>
          </p:nvPr>
        </p:nvSpPr>
        <p:spPr>
          <a:xfrm>
            <a:off x="179512" y="302689"/>
            <a:ext cx="8964488" cy="936625"/>
          </a:xfrm>
        </p:spPr>
        <p:txBody>
          <a:bodyPr/>
          <a:lstStyle/>
          <a:p>
            <a:r>
              <a:rPr lang="da-DK" sz="3200" b="1" dirty="0" smtClean="0">
                <a:solidFill>
                  <a:schemeClr val="tx2"/>
                </a:solidFill>
              </a:rPr>
              <a:t>13. </a:t>
            </a:r>
            <a:r>
              <a:rPr lang="nb-NO" sz="3200" b="1" dirty="0">
                <a:solidFill>
                  <a:schemeClr val="accent1">
                    <a:lumMod val="75000"/>
                  </a:schemeClr>
                </a:solidFill>
              </a:rPr>
              <a:t>Hypotesetest hvor variansen er </a:t>
            </a:r>
            <a:r>
              <a:rPr lang="nb-NO" sz="3200" b="1" dirty="0" smtClean="0">
                <a:solidFill>
                  <a:schemeClr val="accent1">
                    <a:lumMod val="75000"/>
                  </a:schemeClr>
                </a:solidFill>
              </a:rPr>
              <a:t>ukendt</a:t>
            </a:r>
            <a:br>
              <a:rPr lang="nb-NO" sz="3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a-DK" sz="32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a-DK" sz="3200" b="1" i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da-DK" sz="3200" b="1" dirty="0">
                <a:solidFill>
                  <a:schemeClr val="accent1">
                    <a:lumMod val="75000"/>
                  </a:schemeClr>
                </a:solidFill>
              </a:rPr>
              <a:t>-test)</a:t>
            </a:r>
            <a:endParaRPr lang="da-DK" sz="32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Pladsholder til sidefod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3309-2521-412C-9AE0-6C12FF6D6FC8}" type="slidenum">
              <a:rPr lang="da-DK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Undertitel 2"/>
          <p:cNvSpPr txBox="1">
            <a:spLocks/>
          </p:cNvSpPr>
          <p:nvPr/>
        </p:nvSpPr>
        <p:spPr>
          <a:xfrm>
            <a:off x="570150" y="1310969"/>
            <a:ext cx="8040886" cy="4772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a-DK" sz="2400" b="1" dirty="0" smtClean="0">
              <a:solidFill>
                <a:schemeClr val="tx1"/>
              </a:solidFill>
            </a:endParaRPr>
          </a:p>
          <a:p>
            <a:pPr algn="l"/>
            <a:r>
              <a:rPr lang="da-DK" sz="2400" b="1" dirty="0" smtClean="0">
                <a:solidFill>
                  <a:schemeClr val="tx1"/>
                </a:solidFill>
              </a:rPr>
              <a:t>Litteratur</a:t>
            </a:r>
            <a:r>
              <a:rPr lang="da-DK" sz="2400" b="1" dirty="0">
                <a:solidFill>
                  <a:schemeClr val="tx1"/>
                </a:solidFill>
              </a:rPr>
              <a:t>: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smtClean="0">
                <a:solidFill>
                  <a:schemeClr val="tx1"/>
                </a:solidFill>
              </a:rPr>
              <a:t>V&amp;K 4.3, </a:t>
            </a:r>
            <a:r>
              <a:rPr lang="da-DK" sz="2400" dirty="0">
                <a:solidFill>
                  <a:schemeClr val="tx1"/>
                </a:solidFill>
              </a:rPr>
              <a:t>s. </a:t>
            </a:r>
            <a:r>
              <a:rPr lang="da-DK" sz="2400" dirty="0" smtClean="0">
                <a:solidFill>
                  <a:schemeClr val="tx1"/>
                </a:solidFill>
              </a:rPr>
              <a:t>205 - 113 &amp; , 4.5, s. 224 - 230 </a:t>
            </a:r>
          </a:p>
          <a:p>
            <a:pPr algn="l"/>
            <a:r>
              <a:rPr lang="da-DK" sz="2400" dirty="0">
                <a:solidFill>
                  <a:schemeClr val="tx1"/>
                </a:solidFill>
              </a:rPr>
              <a:t>	</a:t>
            </a:r>
            <a:r>
              <a:rPr lang="da-DK" sz="2400" dirty="0" smtClean="0">
                <a:solidFill>
                  <a:schemeClr val="tx1"/>
                </a:solidFill>
              </a:rPr>
              <a:t>        </a:t>
            </a:r>
          </a:p>
          <a:p>
            <a:r>
              <a:rPr lang="da-DK" dirty="0"/>
              <a:t> </a:t>
            </a:r>
            <a:endParaRPr lang="en-US" dirty="0"/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Ensidet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-test; </a:t>
            </a:r>
            <a:r>
              <a:rPr lang="en-US" sz="2400" dirty="0" err="1">
                <a:solidFill>
                  <a:schemeClr val="tx1"/>
                </a:solidFill>
              </a:rPr>
              <a:t>tosidet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-test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da-DK" sz="2400" dirty="0">
                <a:solidFill>
                  <a:schemeClr val="tx1"/>
                </a:solidFill>
              </a:rPr>
              <a:t>Hypotesetest for to uafhængige stikprøver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da-DK" sz="2400" dirty="0">
                <a:solidFill>
                  <a:schemeClr val="tx1"/>
                </a:solidFill>
              </a:rPr>
              <a:t> 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dirty="0"/>
              <a:t>1-sidet </a:t>
            </a:r>
            <a:r>
              <a:rPr lang="da-DK" sz="3200" i="1" dirty="0"/>
              <a:t>t</a:t>
            </a:r>
            <a:r>
              <a:rPr lang="da-DK" sz="3200" dirty="0"/>
              <a:t>-test (eksempel 4.7</a:t>
            </a:r>
            <a:r>
              <a:rPr lang="da-DK" sz="3200" dirty="0" smtClean="0"/>
              <a:t>)  </a:t>
            </a:r>
            <a:r>
              <a:rPr lang="da-DK" sz="1400" dirty="0" smtClean="0"/>
              <a:t>fortsat</a:t>
            </a:r>
            <a:endParaRPr lang="da-DK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10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48" y="734903"/>
                <a:ext cx="8928992" cy="55446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4.  Udfør eksperimentet og bestem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a-DK" sz="2000" i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da-DK" sz="26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da-DK" sz="26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da-DK" sz="2000" dirty="0" smtClean="0"/>
                  <a:t>                                                             </a:t>
                </a:r>
                <a:endParaRPr lang="da-DK" sz="2000" b="1" dirty="0" smtClean="0">
                  <a:solidFill>
                    <a:schemeClr val="tx2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a-DK" sz="1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9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da-DK" sz="1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9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a-DK" sz="19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sz="1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900" i="1">
                              <a:latin typeface="Cambria Math"/>
                            </a:rPr>
                            <m:t>𝑖</m:t>
                          </m:r>
                          <m:r>
                            <a:rPr lang="da-DK" sz="19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a-DK" sz="19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a-DK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9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sz="19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190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da-DK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1900" i="1">
                                  <a:latin typeface="Cambria Math" panose="02040503050406030204" pitchFamily="18" charset="0"/>
                                </a:rPr>
                                <m:t>792.1</m:t>
                              </m:r>
                            </m:num>
                            <m:den>
                              <m:r>
                                <a:rPr lang="da-DK" sz="19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da-DK" sz="1900" i="1">
                              <a:latin typeface="Cambria Math"/>
                            </a:rPr>
                            <m:t>=</m:t>
                          </m:r>
                          <m:r>
                            <a:rPr lang="da-DK" sz="1900" i="1">
                              <a:latin typeface="Cambria Math" panose="02040503050406030204" pitchFamily="18" charset="0"/>
                            </a:rPr>
                            <m:t>79.21</m:t>
                          </m:r>
                        </m:e>
                      </m:nary>
                    </m:oMath>
                  </m:oMathPara>
                </a14:m>
                <a:endParaRPr lang="da-DK" sz="1900" b="1" dirty="0" smtClean="0">
                  <a:solidFill>
                    <a:schemeClr val="tx2"/>
                  </a:solidFill>
                </a:endParaRPr>
              </a:p>
              <a:p>
                <a:pPr marL="457200" lvl="1" indent="0">
                  <a:buNone/>
                </a:pPr>
                <a:endParaRPr lang="da-DK" sz="1900" b="1" dirty="0" smtClean="0">
                  <a:solidFill>
                    <a:schemeClr val="tx2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9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da-DK" sz="19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a-DK" sz="1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900" i="1">
                              <a:latin typeface="Cambria Math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da-DK" sz="1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a-DK" sz="19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da-DK" sz="19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a-DK" sz="19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a-DK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a-DK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9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a-DK" sz="19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a-DK" sz="19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sz="19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a-DK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900" i="1">
                                      <a:latin typeface="Cambria Math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a-DK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a-DK" sz="19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da-DK" sz="19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a-DK" sz="19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a-DK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9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sz="19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da-DK" sz="19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a-DK" sz="19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da-DK" sz="1900" i="1">
                              <a:latin typeface="Cambria Math"/>
                            </a:rPr>
                            <m:t>𝑛</m:t>
                          </m:r>
                          <m:r>
                            <a:rPr lang="da-DK" sz="1900" i="1">
                              <a:latin typeface="Cambria Math"/>
                            </a:rPr>
                            <m:t>(</m:t>
                          </m:r>
                          <m:r>
                            <a:rPr lang="da-DK" sz="1900" i="1">
                              <a:latin typeface="Cambria Math"/>
                            </a:rPr>
                            <m:t>𝑛</m:t>
                          </m:r>
                          <m:r>
                            <a:rPr lang="da-DK" sz="1900" i="1">
                              <a:latin typeface="Cambria Math"/>
                            </a:rPr>
                            <m:t>−1)</m:t>
                          </m:r>
                        </m:den>
                      </m:f>
                      <m:r>
                        <a:rPr lang="da-DK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da-DK" sz="19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62742.85</m:t>
                          </m:r>
                          <m:r>
                            <a:rPr lang="da-DK" sz="19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da-DK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a-DK" sz="19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a-DK" sz="19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792.1</m:t>
                              </m:r>
                              <m:r>
                                <a:rPr lang="da-DK" sz="19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19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da-DK" sz="19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9</m:t>
                          </m:r>
                        </m:den>
                      </m:f>
                      <m:r>
                        <a:rPr lang="da-DK" sz="1900" b="0" i="1" smtClean="0">
                          <a:latin typeface="Cambria Math" panose="02040503050406030204" pitchFamily="18" charset="0"/>
                          <a:ea typeface="Cambria Math"/>
                        </a:rPr>
                        <m:t>=0.06767</m:t>
                      </m:r>
                    </m:oMath>
                  </m:oMathPara>
                </a14:m>
                <a:endParaRPr lang="da-DK" sz="1900" b="1" dirty="0" smtClean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da-DK" sz="1900" dirty="0" smtClean="0"/>
                  <a:t>       </a:t>
                </a:r>
                <a14:m>
                  <m:oMath xmlns:m="http://schemas.openxmlformats.org/officeDocument/2006/math">
                    <m:r>
                      <a:rPr lang="da-DK" sz="1900" i="1">
                        <a:latin typeface="Cambria Math"/>
                      </a:rPr>
                      <m:t>𝑠</m:t>
                    </m:r>
                    <m:r>
                      <a:rPr lang="da-DK" sz="19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1900" b="0" i="1" smtClean="0">
                            <a:latin typeface="Cambria Math" panose="02040503050406030204" pitchFamily="18" charset="0"/>
                          </a:rPr>
                          <m:t>0.06767</m:t>
                        </m:r>
                      </m:e>
                    </m:rad>
                    <m:r>
                      <a:rPr lang="da-DK" sz="1900" i="1">
                        <a:latin typeface="Cambria Math"/>
                      </a:rPr>
                      <m:t>=</m:t>
                    </m:r>
                    <m:r>
                      <a:rPr lang="da-DK" sz="1900" b="0" i="1" smtClean="0">
                        <a:latin typeface="Cambria Math" panose="02040503050406030204" pitchFamily="18" charset="0"/>
                      </a:rPr>
                      <m:t>0.26</m:t>
                    </m:r>
                  </m:oMath>
                </a14:m>
                <a:endParaRPr lang="da-DK" sz="1900" b="0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da-DK" sz="1900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19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19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1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a-DK" sz="1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a-DK" sz="1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da-DK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1900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19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19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da-DK" sz="1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1900" b="0" i="1" smtClean="0">
                            <a:latin typeface="Cambria Math" panose="02040503050406030204" pitchFamily="18" charset="0"/>
                          </a:rPr>
                          <m:t>79.21</m:t>
                        </m:r>
                        <m:r>
                          <a:rPr lang="da-DK" sz="1900" i="1">
                            <a:latin typeface="Cambria Math"/>
                          </a:rPr>
                          <m:t>−</m:t>
                        </m:r>
                        <m:r>
                          <a:rPr lang="da-DK" sz="19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da-DK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1900" b="0" i="1" smtClean="0">
                                <a:latin typeface="Cambria Math" panose="02040503050406030204" pitchFamily="18" charset="0"/>
                              </a:rPr>
                              <m:t>0.26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19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19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da-DK" sz="1900" i="1">
                        <a:latin typeface="Cambria Math"/>
                      </a:rPr>
                      <m:t>=</m:t>
                    </m:r>
                    <m:r>
                      <a:rPr lang="da-DK" sz="19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1900" b="0" i="1" smtClean="0">
                        <a:latin typeface="Cambria Math" panose="02040503050406030204" pitchFamily="18" charset="0"/>
                      </a:rPr>
                      <m:t>9.60</m:t>
                    </m:r>
                  </m:oMath>
                </a14:m>
                <a:endParaRPr lang="da-DK" sz="1900" b="1" dirty="0">
                  <a:solidFill>
                    <a:schemeClr val="tx2"/>
                  </a:solidFill>
                </a:endParaRPr>
              </a:p>
              <a:p>
                <a:pPr marL="457200" lvl="1" indent="0">
                  <a:buNone/>
                </a:pPr>
                <a:endParaRPr lang="da-DK" sz="2000" b="1" dirty="0" smtClean="0">
                  <a:solidFill>
                    <a:schemeClr val="tx2"/>
                  </a:solidFill>
                </a:endParaRPr>
              </a:p>
              <a:p>
                <a:pPr marL="457200" lvl="1" indent="0">
                  <a:buNone/>
                </a:pPr>
                <a:endParaRPr lang="da-DK" sz="2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48" y="734903"/>
                <a:ext cx="8928992" cy="5544616"/>
              </a:xfrm>
              <a:blipFill>
                <a:blip r:embed="rId3"/>
                <a:stretch>
                  <a:fillRect l="-751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3322712" cy="81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5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dirty="0"/>
              <a:t>1-sidet </a:t>
            </a:r>
            <a:r>
              <a:rPr lang="da-DK" sz="3200" i="1" dirty="0"/>
              <a:t>t</a:t>
            </a:r>
            <a:r>
              <a:rPr lang="da-DK" sz="3200" dirty="0"/>
              <a:t>-test (eksempel 4.7</a:t>
            </a:r>
            <a:r>
              <a:rPr lang="da-DK" sz="3200" dirty="0" smtClean="0"/>
              <a:t>)  </a:t>
            </a:r>
            <a:r>
              <a:rPr lang="da-DK" sz="1400" dirty="0" smtClean="0"/>
              <a:t>fortsat</a:t>
            </a:r>
            <a:endParaRPr lang="da-DK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11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928992" cy="55446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5. </a:t>
                </a:r>
                <a:r>
                  <a:rPr lang="da-DK" sz="2000" dirty="0">
                    <a:solidFill>
                      <a:schemeClr val="accent1">
                        <a:lumMod val="75000"/>
                      </a:schemeClr>
                    </a:solidFill>
                  </a:rPr>
                  <a:t>Drag konklusioner og formuler dem i daglig </a:t>
                </a:r>
                <a:r>
                  <a:rPr lang="da-DK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tale</a:t>
                </a:r>
              </a:p>
              <a:p>
                <a:pPr marL="0" indent="0">
                  <a:buNone/>
                </a:pPr>
                <a:r>
                  <a:rPr lang="da-DK" sz="1900" dirty="0" smtClean="0"/>
                  <a:t>   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1900" b="0" i="1" smtClean="0">
                        <a:latin typeface="Cambria Math" panose="02040503050406030204" pitchFamily="18" charset="0"/>
                      </a:rPr>
                      <m:t>=−9.6037</m:t>
                    </m:r>
                  </m:oMath>
                </a14:m>
                <a:r>
                  <a:rPr lang="da-DK" sz="1900" dirty="0" smtClean="0"/>
                  <a:t>er meget mindre 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a-D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9</m:t>
                        </m:r>
                      </m:sub>
                    </m:sSub>
                    <m:r>
                      <a:rPr lang="da-DK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=−1.8331</m:t>
                    </m:r>
                  </m:oMath>
                </a14:m>
                <a:r>
                  <a:rPr lang="da-DK" sz="1900" dirty="0" smtClean="0"/>
                  <a:t>, så forkastes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900" dirty="0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a-DK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da-DK" sz="1900" dirty="0" smtClean="0"/>
              </a:p>
              <a:p>
                <a:pPr marL="0" indent="0">
                  <a:buNone/>
                </a:pPr>
                <a:r>
                  <a:rPr lang="da-DK" sz="1900" dirty="0"/>
                  <a:t> </a:t>
                </a:r>
                <a:r>
                  <a:rPr lang="da-DK" sz="1900" dirty="0" smtClean="0"/>
                  <a:t>   accepteres. Dvs. vi er </a:t>
                </a:r>
                <a:r>
                  <a:rPr lang="da-DK" sz="1900" dirty="0">
                    <a:ea typeface="Times New Roman" panose="02020603050405020304" pitchFamily="18" charset="0"/>
                  </a:rPr>
                  <a:t>temmelig sikre på, at anodernes sande middelværdi </a:t>
                </a:r>
                <a:r>
                  <a:rPr lang="da-DK" sz="1900" dirty="0" smtClean="0">
                    <a:ea typeface="Times New Roman" panose="02020603050405020304" pitchFamily="18" charset="0"/>
                  </a:rPr>
                  <a:t>for</a:t>
                </a:r>
              </a:p>
              <a:p>
                <a:pPr marL="0" indent="0">
                  <a:buNone/>
                </a:pPr>
                <a:r>
                  <a:rPr lang="da-DK" sz="1900" dirty="0">
                    <a:ea typeface="Times New Roman" panose="02020603050405020304" pitchFamily="18" charset="0"/>
                  </a:rPr>
                  <a:t> </a:t>
                </a:r>
                <a:r>
                  <a:rPr lang="da-DK" sz="1900" dirty="0" smtClean="0">
                    <a:ea typeface="Times New Roman" panose="02020603050405020304" pitchFamily="18" charset="0"/>
                  </a:rPr>
                  <a:t>   porøsiteten er </a:t>
                </a:r>
                <a:r>
                  <a:rPr lang="da-DK" sz="1900" dirty="0">
                    <a:ea typeface="Times New Roman" panose="02020603050405020304" pitchFamily="18" charset="0"/>
                  </a:rPr>
                  <a:t>mindre end de 80%, som ellers var </a:t>
                </a:r>
                <a:r>
                  <a:rPr lang="da-DK" sz="1900" dirty="0" smtClean="0">
                    <a:ea typeface="Times New Roman" panose="02020603050405020304" pitchFamily="18" charset="0"/>
                  </a:rPr>
                  <a:t>fabrikkens mål.</a:t>
                </a:r>
                <a:endParaRPr lang="en-US" sz="1900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a-DK" sz="1900" dirty="0"/>
              </a:p>
              <a:p>
                <a:pPr marL="0" indent="0">
                  <a:buNone/>
                </a:pPr>
                <a:endParaRPr lang="da-DK" sz="22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928992" cy="5544616"/>
              </a:xfrm>
              <a:blipFill>
                <a:blip r:embed="rId3"/>
                <a:stretch>
                  <a:fillRect l="-751" t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140968"/>
            <a:ext cx="6696744" cy="3071016"/>
          </a:xfrm>
          <a:prstGeom prst="rect">
            <a:avLst/>
          </a:prstGeom>
        </p:spPr>
      </p:pic>
      <p:sp>
        <p:nvSpPr>
          <p:cNvPr id="7" name="Ellipse 6">
            <a:hlinkClick r:id="rId5" action="ppaction://hlinksldjump"/>
          </p:cNvPr>
          <p:cNvSpPr/>
          <p:nvPr/>
        </p:nvSpPr>
        <p:spPr>
          <a:xfrm>
            <a:off x="8532440" y="6047577"/>
            <a:ext cx="144016" cy="1644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2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dirty="0"/>
              <a:t>1-sidet </a:t>
            </a:r>
            <a:r>
              <a:rPr lang="da-DK" sz="3200" i="1" dirty="0"/>
              <a:t>t</a:t>
            </a:r>
            <a:r>
              <a:rPr lang="da-DK" sz="3200" dirty="0"/>
              <a:t>-test (eksempel 4.7</a:t>
            </a:r>
            <a:r>
              <a:rPr lang="da-DK" sz="3200" dirty="0" smtClean="0"/>
              <a:t>)  </a:t>
            </a:r>
            <a:r>
              <a:rPr lang="da-DK" sz="1400" dirty="0" smtClean="0"/>
              <a:t>fortsat</a:t>
            </a:r>
            <a:endParaRPr lang="da-DK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12</a:t>
            </a:fld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smtClean="0">
                <a:solidFill>
                  <a:schemeClr val="accent1">
                    <a:lumMod val="75000"/>
                  </a:schemeClr>
                </a:solidFill>
              </a:rPr>
              <a:t>Test om antagelsen om den centrale grænseværdisætning holder, </a:t>
            </a:r>
            <a:r>
              <a:rPr lang="da-DK" sz="2000" dirty="0" err="1" smtClean="0">
                <a:solidFill>
                  <a:schemeClr val="accent1">
                    <a:lumMod val="75000"/>
                  </a:schemeClr>
                </a:solidFill>
              </a:rPr>
              <a:t>dvs</a:t>
            </a:r>
            <a:r>
              <a:rPr lang="da-DK" sz="2000" dirty="0" smtClean="0">
                <a:solidFill>
                  <a:schemeClr val="accent1">
                    <a:lumMod val="75000"/>
                  </a:schemeClr>
                </a:solidFill>
              </a:rPr>
              <a:t> kontroller om fordelingen er </a:t>
            </a:r>
            <a:r>
              <a:rPr lang="da-DK" sz="1900" dirty="0" smtClean="0">
                <a:solidFill>
                  <a:schemeClr val="accent1">
                    <a:lumMod val="75000"/>
                  </a:schemeClr>
                </a:solidFill>
              </a:rPr>
              <a:t>”pæn”. </a:t>
            </a:r>
          </a:p>
          <a:p>
            <a:pPr marL="0" indent="0">
              <a:buNone/>
            </a:pPr>
            <a:endParaRPr lang="da-DK" sz="19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a-DK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18" y="1700808"/>
            <a:ext cx="2171700" cy="140970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451" y="1335600"/>
            <a:ext cx="2776389" cy="2273420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70" y="3429000"/>
            <a:ext cx="3237453" cy="2797352"/>
          </a:xfrm>
          <a:prstGeom prst="rect">
            <a:avLst/>
          </a:prstGeom>
        </p:spPr>
      </p:pic>
      <p:sp>
        <p:nvSpPr>
          <p:cNvPr id="11" name="Tekstfelt 10"/>
          <p:cNvSpPr txBox="1"/>
          <p:nvPr/>
        </p:nvSpPr>
        <p:spPr>
          <a:xfrm>
            <a:off x="2630703" y="1584795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top, rimelig symmetrisk og</a:t>
            </a:r>
          </a:p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 haler der dør relativt hurtigt ud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3653033" y="4107908"/>
            <a:ext cx="5000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 nogenlunde rette linje i normalfordelingsplottet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tøtter antagelsen om en ”pæn” fordeling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6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Alternativ til </a:t>
            </a:r>
            <a:r>
              <a:rPr lang="da-DK" sz="3200" i="1" dirty="0" smtClean="0"/>
              <a:t>t</a:t>
            </a:r>
            <a:r>
              <a:rPr lang="da-DK" sz="3200" dirty="0" smtClean="0"/>
              <a:t>-test (eksempel </a:t>
            </a:r>
            <a:r>
              <a:rPr lang="da-DK" sz="3200" dirty="0"/>
              <a:t>4.7</a:t>
            </a:r>
            <a:r>
              <a:rPr lang="da-DK" sz="3200" dirty="0" smtClean="0"/>
              <a:t>)  </a:t>
            </a:r>
            <a:r>
              <a:rPr lang="da-DK" sz="1400" dirty="0" smtClean="0"/>
              <a:t>fortsat</a:t>
            </a:r>
            <a:endParaRPr lang="da-DK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13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928992" cy="55446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Beregning </a:t>
                </a:r>
                <a:r>
                  <a:rPr lang="da-DK" sz="200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da-DK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-værdien</a:t>
                </a:r>
                <a:r>
                  <a:rPr lang="da-DK" sz="2000" dirty="0" smtClean="0"/>
                  <a:t>, dvs. den værdi </a:t>
                </a:r>
                <a:r>
                  <a:rPr lang="da-DK" sz="2000" dirty="0"/>
                  <a:t>af </a:t>
                </a:r>
                <a14:m>
                  <m:oMath xmlns:m="http://schemas.openxmlformats.org/officeDocument/2006/math">
                    <m:r>
                      <a:rPr lang="da-DK" sz="2000">
                        <a:latin typeface="Cambria Math"/>
                      </a:rPr>
                      <m:t>𝛼</m:t>
                    </m:r>
                  </m:oMath>
                </a14:m>
                <a:r>
                  <a:rPr lang="da-DK" sz="2000" dirty="0"/>
                  <a:t> der svarer til </a:t>
                </a:r>
                <a:r>
                  <a:rPr lang="da-DK" sz="2000" dirty="0" smtClean="0"/>
                  <a:t>teststørrelsen,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1900" i="1">
                        <a:latin typeface="Cambria Math" panose="02040503050406030204" pitchFamily="18" charset="0"/>
                      </a:rPr>
                      <m:t>=−9.6037</m:t>
                    </m:r>
                  </m:oMath>
                </a14:m>
                <a:endParaRPr lang="da-DK" sz="19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da-DK" sz="19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a-DK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a-DK" sz="1900" dirty="0"/>
                        <m:t>tcdf</m:t>
                      </m:r>
                      <m:r>
                        <m:rPr>
                          <m:nor/>
                        </m:rPr>
                        <a:rPr lang="da-DK" sz="1900" dirty="0"/>
                        <m:t>(</m:t>
                      </m:r>
                      <m:sSub>
                        <m:sSubPr>
                          <m:ctrlPr>
                            <a:rPr lang="da-DK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9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a-DK" sz="1900" i="1">
                              <a:latin typeface="Cambria Math"/>
                            </a:rPr>
                            <m:t>0</m:t>
                          </m:r>
                          <m: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.,</m:t>
                          </m:r>
                          <m: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a-DK" sz="1900" b="0" i="1" smtClean="0">
                          <a:latin typeface="Cambria Math" panose="02040503050406030204" pitchFamily="18" charset="0"/>
                        </a:rPr>
                        <m:t>)=2.5024</m:t>
                      </m:r>
                      <m:r>
                        <a:rPr lang="da-DK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da-DK" sz="1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a-DK" sz="1900" dirty="0"/>
              </a:p>
              <a:p>
                <a:pPr marL="0" indent="0">
                  <a:buNone/>
                </a:pPr>
                <a:r>
                  <a:rPr lang="da-DK" sz="1900" dirty="0" smtClean="0"/>
                  <a:t>(</a:t>
                </a:r>
                <a:r>
                  <a:rPr lang="da-DK" sz="1900" i="1" dirty="0" smtClean="0"/>
                  <a:t>p</a:t>
                </a:r>
                <a:r>
                  <a:rPr lang="da-DK" sz="1900" dirty="0" smtClean="0"/>
                  <a:t>-værdien </a:t>
                </a:r>
                <a:r>
                  <a:rPr lang="da-DK" sz="1900" dirty="0"/>
                  <a:t>er den mindste sandsynlighed for type I fejl, som tillader os at forkaste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19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sz="1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a-DK" sz="1900" dirty="0"/>
              </a:p>
              <a:p>
                <a:pPr marL="0" indent="0">
                  <a:buNone/>
                </a:pPr>
                <a:r>
                  <a:rPr lang="da-DK" sz="1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Beregning 95%-</a:t>
                </a:r>
                <a:r>
                  <a:rPr lang="da-DK" sz="1800" b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konfidensinterval</a:t>
                </a:r>
                <a:r>
                  <a:rPr lang="da-DK" sz="1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 CI               </a:t>
                </a:r>
              </a:p>
              <a:p>
                <a:pPr marL="0" indent="0">
                  <a:buNone/>
                </a:pPr>
                <a:r>
                  <a:rPr lang="da-DK" sz="19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9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1900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da-DK" sz="1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19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da-DK" sz="19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, </m:t>
                        </m:r>
                        <m: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da-DK" sz="1900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1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19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da-DK" sz="1900" b="0" i="0" smtClean="0">
                        <a:latin typeface="Cambria Math" panose="02040503050406030204" pitchFamily="18" charset="0"/>
                        <a:ea typeface="Cambria Math"/>
                      </a:rPr>
                      <m:t>=79.21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da-DK" sz="19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  <m:t>0.025,9</m:t>
                        </m:r>
                      </m:sub>
                    </m:sSub>
                    <m:r>
                      <a:rPr lang="da-DK" sz="1900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  <m:t>0.26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1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19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da-DK" sz="1900" b="0" i="1" smtClean="0">
                        <a:latin typeface="Cambria Math" panose="02040503050406030204" pitchFamily="18" charset="0"/>
                        <a:ea typeface="Cambria Math"/>
                      </a:rPr>
                      <m:t>=79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.</m:t>
                    </m:r>
                    <m:r>
                      <a:rPr lang="da-DK" sz="1900" b="0" i="1" smtClean="0">
                        <a:latin typeface="Cambria Math" panose="02040503050406030204" pitchFamily="18" charset="0"/>
                        <a:ea typeface="Cambria Math"/>
                      </a:rPr>
                      <m:t>21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±</m:t>
                    </m:r>
                    <m:r>
                      <a:rPr lang="da-DK" sz="1900" b="0" i="1" smtClean="0">
                        <a:latin typeface="Cambria Math" panose="02040503050406030204" pitchFamily="18" charset="0"/>
                        <a:ea typeface="Cambria Math"/>
                      </a:rPr>
                      <m:t>2.262</m:t>
                    </m:r>
                    <m:r>
                      <a:rPr lang="da-DK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∙0.0822=79.21±0.019</m:t>
                    </m:r>
                  </m:oMath>
                </a14:m>
                <a:endParaRPr lang="da-DK" sz="1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a-DK" sz="1900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900">
                        <a:latin typeface="Cambria Math" panose="02040503050406030204" pitchFamily="18" charset="0"/>
                        <a:ea typeface="Cambria Math"/>
                      </a:rPr>
                      <m:t>Dvs</m:t>
                    </m:r>
                    <m:r>
                      <a:rPr lang="da-DK" sz="190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m:rPr>
                        <m:nor/>
                      </m:rPr>
                      <a:rPr lang="da-DK" sz="1900" dirty="0"/>
                      <m:t>95% </m:t>
                    </m:r>
                    <m:r>
                      <m:rPr>
                        <m:nor/>
                      </m:rPr>
                      <a:rPr lang="da-DK" sz="1900" dirty="0"/>
                      <m:t>konfidensinterval</m:t>
                    </m:r>
                  </m:oMath>
                </a14:m>
                <a:r>
                  <a:rPr lang="da-DK" sz="1900" dirty="0">
                    <a:ea typeface="Cambria Math"/>
                  </a:rPr>
                  <a:t>: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  <m:t>79</m:t>
                        </m:r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  <m:t>03</m:t>
                        </m:r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  <m:t>79</m:t>
                        </m:r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  <m:t>40</m:t>
                        </m:r>
                      </m:e>
                    </m:d>
                  </m:oMath>
                </a14:m>
                <a:endParaRPr lang="da-DK" sz="1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a-DK" sz="1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da-DK" sz="1900" dirty="0"/>
                  <a:t>Vi er altså 95% overbeviste om, at populations-middelværdien ligger mellem </a:t>
                </a:r>
                <a14:m>
                  <m:oMath xmlns:m="http://schemas.openxmlformats.org/officeDocument/2006/math">
                    <m:r>
                      <a:rPr lang="da-DK" sz="1900" i="1">
                        <a:latin typeface="Cambria Math" panose="02040503050406030204" pitchFamily="18" charset="0"/>
                        <a:ea typeface="Cambria Math"/>
                      </a:rPr>
                      <m:t>79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.</m:t>
                    </m:r>
                    <m:r>
                      <a:rPr lang="da-DK" sz="1900" i="1">
                        <a:latin typeface="Cambria Math" panose="02040503050406030204" pitchFamily="18" charset="0"/>
                        <a:ea typeface="Cambria Math"/>
                      </a:rPr>
                      <m:t>03</m:t>
                    </m:r>
                  </m:oMath>
                </a14:m>
                <a:r>
                  <a:rPr lang="da-DK" sz="1900" dirty="0"/>
                  <a:t> og </a:t>
                </a:r>
                <a14:m>
                  <m:oMath xmlns:m="http://schemas.openxmlformats.org/officeDocument/2006/math">
                    <m:r>
                      <a:rPr lang="da-DK" sz="1900" i="1">
                        <a:latin typeface="Cambria Math" panose="02040503050406030204" pitchFamily="18" charset="0"/>
                        <a:ea typeface="Cambria Math"/>
                      </a:rPr>
                      <m:t>79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.</m:t>
                    </m:r>
                    <m:r>
                      <a:rPr lang="da-DK" sz="1900" i="1">
                        <a:latin typeface="Cambria Math" panose="02040503050406030204" pitchFamily="18" charset="0"/>
                        <a:ea typeface="Cambria Math"/>
                      </a:rPr>
                      <m:t>40</m:t>
                    </m:r>
                    <m:r>
                      <a:rPr lang="da-DK" sz="1900" b="0" i="1" smtClean="0">
                        <a:latin typeface="Cambria Math" panose="02040503050406030204" pitchFamily="18" charset="0"/>
                        <a:ea typeface="Cambria Math"/>
                      </a:rPr>
                      <m:t> %</m:t>
                    </m:r>
                  </m:oMath>
                </a14:m>
                <a:r>
                  <a:rPr lang="da-DK" sz="1900" dirty="0"/>
                  <a:t>,</a:t>
                </a:r>
                <a:r>
                  <a:rPr lang="da-DK" sz="1900" dirty="0" smtClean="0"/>
                  <a:t> så vi skal justere processen for at øge porøsiteten</a:t>
                </a:r>
                <a:endParaRPr lang="da-DK" sz="1900" dirty="0"/>
              </a:p>
              <a:p>
                <a:pPr marL="0" indent="0">
                  <a:buNone/>
                </a:pPr>
                <a:endParaRPr lang="da-DK" sz="1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928992" cy="5544616"/>
              </a:xfrm>
              <a:blipFill>
                <a:blip r:embed="rId3"/>
                <a:stretch>
                  <a:fillRect l="-751" t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hlinkClick r:id="rId4" action="ppaction://hlinksldjump"/>
          </p:cNvPr>
          <p:cNvSpPr/>
          <p:nvPr/>
        </p:nvSpPr>
        <p:spPr>
          <a:xfrm>
            <a:off x="8532440" y="1871113"/>
            <a:ext cx="144016" cy="18973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24936" cy="648072"/>
          </a:xfrm>
        </p:spPr>
        <p:txBody>
          <a:bodyPr>
            <a:normAutofit/>
          </a:bodyPr>
          <a:lstStyle/>
          <a:p>
            <a:r>
              <a:rPr lang="da-DK" sz="3200" i="1" dirty="0" smtClean="0"/>
              <a:t>t</a:t>
            </a:r>
            <a:r>
              <a:rPr lang="da-DK" sz="3200" dirty="0" smtClean="0"/>
              <a:t>-test i </a:t>
            </a:r>
            <a:r>
              <a:rPr lang="da-DK" sz="3200" dirty="0" err="1" smtClean="0"/>
              <a:t>MatLab</a:t>
            </a:r>
            <a:endParaRPr lang="da-DK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80728"/>
                <a:ext cx="8424936" cy="576064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a-DK" sz="2400" dirty="0" smtClean="0"/>
                  <a:t>Funktionen </a:t>
                </a:r>
                <a:r>
                  <a:rPr lang="da-DK" sz="2400" b="1" dirty="0" err="1">
                    <a:solidFill>
                      <a:schemeClr val="tx2"/>
                    </a:solidFill>
                  </a:rPr>
                  <a:t>ttest</a:t>
                </a:r>
                <a:r>
                  <a:rPr lang="da-DK" sz="2400" dirty="0" smtClean="0"/>
                  <a:t/>
                </a:r>
                <a:br>
                  <a:rPr lang="da-DK" sz="2400" dirty="0" smtClean="0"/>
                </a:br>
                <a:r>
                  <a:rPr lang="fr-FR" sz="2400" dirty="0"/>
                  <a:t>[</a:t>
                </a:r>
                <a:r>
                  <a:rPr lang="fr-FR" sz="2400" dirty="0" err="1"/>
                  <a:t>h,p,ci,stats</a:t>
                </a:r>
                <a:r>
                  <a:rPr lang="fr-FR" sz="2400" dirty="0"/>
                  <a:t>] = </a:t>
                </a:r>
                <a:r>
                  <a:rPr lang="fr-FR" sz="2400" dirty="0" err="1"/>
                  <a:t>ttest</a:t>
                </a:r>
                <a:r>
                  <a:rPr lang="fr-FR" sz="2400" dirty="0"/>
                  <a:t>(y,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 smtClean="0"/>
                  <a:t>, Name, Value)</a:t>
                </a:r>
                <a:endParaRPr lang="fr-FR" sz="2400" dirty="0"/>
              </a:p>
              <a:p>
                <a:pPr lvl="1"/>
                <a:r>
                  <a:rPr lang="da-DK" dirty="0" err="1" smtClean="0"/>
                  <a:t>ttest</a:t>
                </a:r>
                <a:r>
                  <a:rPr lang="da-DK" dirty="0" smtClean="0"/>
                  <a:t> </a:t>
                </a:r>
                <a:r>
                  <a:rPr lang="da-DK" u="sng" dirty="0" smtClean="0"/>
                  <a:t>kaldes</a:t>
                </a:r>
                <a:r>
                  <a:rPr lang="da-DK" dirty="0" smtClean="0"/>
                  <a:t> frem med følgende argumenter:</a:t>
                </a:r>
              </a:p>
              <a:p>
                <a:pPr lvl="2"/>
                <a:r>
                  <a:rPr lang="da-DK" dirty="0" smtClean="0"/>
                  <a:t>y: 	Array med data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 smtClean="0"/>
                  <a:t>: 	Middelværdiens formodede værdi i nulhypotesen</a:t>
                </a:r>
              </a:p>
              <a:p>
                <a:pPr lvl="2"/>
                <a:r>
                  <a:rPr lang="da-DK" dirty="0" err="1" smtClean="0"/>
                  <a:t>Name</a:t>
                </a:r>
                <a:r>
                  <a:rPr lang="da-DK" dirty="0" smtClean="0"/>
                  <a:t>:	Navnet på et argument, f.eks. ‘Alpha’ for signifikansniveau </a:t>
                </a:r>
              </a:p>
              <a:p>
                <a:pPr lvl="2"/>
                <a:r>
                  <a:rPr lang="da-DK" dirty="0" smtClean="0"/>
                  <a:t>Value:	Værdien af argumentet, f.eks. 0.01 for at lave </a:t>
                </a:r>
                <a:r>
                  <a:rPr lang="da-DK" i="1" dirty="0" smtClean="0"/>
                  <a:t>t</a:t>
                </a:r>
                <a:r>
                  <a:rPr lang="da-DK" dirty="0" smtClean="0"/>
                  <a:t>-test med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=0.01</m:t>
                    </m:r>
                  </m:oMath>
                </a14:m>
                <a:endParaRPr lang="da-DK" dirty="0" smtClean="0"/>
              </a:p>
              <a:p>
                <a:pPr lvl="1"/>
                <a:r>
                  <a:rPr lang="da-DK" dirty="0" err="1" smtClean="0"/>
                  <a:t>ttest</a:t>
                </a:r>
                <a:r>
                  <a:rPr lang="da-DK" dirty="0" smtClean="0"/>
                  <a:t> </a:t>
                </a:r>
                <a:r>
                  <a:rPr lang="da-DK" u="sng" dirty="0" smtClean="0"/>
                  <a:t>returnerer</a:t>
                </a:r>
                <a:r>
                  <a:rPr lang="da-DK" dirty="0" smtClean="0"/>
                  <a:t> en vektor </a:t>
                </a:r>
                <a:r>
                  <a:rPr lang="fr-FR" dirty="0"/>
                  <a:t>[</a:t>
                </a:r>
                <a:r>
                  <a:rPr lang="fr-FR" dirty="0" err="1"/>
                  <a:t>h,p,ci,stats</a:t>
                </a:r>
                <a:r>
                  <a:rPr lang="fr-FR" dirty="0" smtClean="0"/>
                  <a:t>]:</a:t>
                </a:r>
              </a:p>
              <a:p>
                <a:pPr lvl="2"/>
                <a:r>
                  <a:rPr lang="fr-FR" dirty="0" smtClean="0"/>
                  <a:t>h:	</a:t>
                </a:r>
                <a:r>
                  <a:rPr lang="fr-FR" dirty="0" err="1" smtClean="0"/>
                  <a:t>Resultatet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af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testen</a:t>
                </a:r>
                <a:r>
                  <a:rPr lang="fr-FR" dirty="0" smtClean="0"/>
                  <a:t>: 1: </a:t>
                </a:r>
                <a:r>
                  <a:rPr lang="fr-FR" err="1" smtClean="0"/>
                  <a:t>Nulhypotesen</a:t>
                </a:r>
                <a:r>
                  <a:rPr lang="fr-FR" smtClean="0"/>
                  <a:t> </a:t>
                </a:r>
                <a:r>
                  <a:rPr lang="fr-FR" smtClean="0"/>
                  <a:t>forkastes</a:t>
                </a:r>
                <a:r>
                  <a:rPr lang="fr-FR" dirty="0"/>
                  <a:t>;</a:t>
                </a:r>
                <a:r>
                  <a:rPr lang="fr-FR" smtClean="0"/>
                  <a:t> </a:t>
                </a:r>
                <a:r>
                  <a:rPr lang="fr-FR" dirty="0" smtClean="0"/>
                  <a:t>0 </a:t>
                </a:r>
                <a:r>
                  <a:rPr lang="fr-FR" dirty="0" err="1" smtClean="0"/>
                  <a:t>ellers</a:t>
                </a:r>
                <a:endParaRPr lang="fr-FR" dirty="0" smtClean="0"/>
              </a:p>
              <a:p>
                <a:pPr lvl="2"/>
                <a:r>
                  <a:rPr lang="fr-FR" dirty="0" smtClean="0"/>
                  <a:t>p:	</a:t>
                </a:r>
                <a:r>
                  <a:rPr lang="fr-FR" i="1" dirty="0" smtClean="0"/>
                  <a:t>p</a:t>
                </a:r>
                <a:r>
                  <a:rPr lang="fr-FR" dirty="0" smtClean="0"/>
                  <a:t>-</a:t>
                </a:r>
                <a:r>
                  <a:rPr lang="fr-FR" dirty="0" err="1" smtClean="0"/>
                  <a:t>værdi</a:t>
                </a:r>
                <a:endParaRPr lang="fr-FR" dirty="0" smtClean="0"/>
              </a:p>
              <a:p>
                <a:pPr lvl="2"/>
                <a:r>
                  <a:rPr lang="fr-FR" dirty="0" smtClean="0"/>
                  <a:t>ci:	</a:t>
                </a:r>
                <a:r>
                  <a:rPr lang="fr-FR" dirty="0" err="1" smtClean="0"/>
                  <a:t>Konfidensinterval</a:t>
                </a:r>
                <a:r>
                  <a:rPr lang="fr-FR" dirty="0" smtClean="0"/>
                  <a:t> (confidence </a:t>
                </a:r>
                <a:r>
                  <a:rPr lang="fr-FR" dirty="0" err="1" smtClean="0"/>
                  <a:t>interval</a:t>
                </a:r>
                <a:r>
                  <a:rPr lang="fr-FR" dirty="0" smtClean="0"/>
                  <a:t>)</a:t>
                </a:r>
              </a:p>
              <a:p>
                <a:pPr lvl="2"/>
                <a:r>
                  <a:rPr lang="fr-FR" dirty="0" err="1" smtClean="0"/>
                  <a:t>stats</a:t>
                </a:r>
                <a:r>
                  <a:rPr lang="fr-FR" dirty="0" smtClean="0"/>
                  <a:t>:	</a:t>
                </a:r>
                <a:r>
                  <a:rPr lang="fr-FR" dirty="0" err="1" smtClean="0"/>
                  <a:t>Statistiske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værdier</a:t>
                </a:r>
                <a:r>
                  <a:rPr lang="fr-FR" dirty="0" smtClean="0"/>
                  <a:t>: </a:t>
                </a:r>
              </a:p>
              <a:p>
                <a:pPr lvl="3"/>
                <a:r>
                  <a:rPr lang="da-DK" dirty="0" err="1"/>
                  <a:t>tstat</a:t>
                </a:r>
                <a:r>
                  <a:rPr lang="da-DK" dirty="0"/>
                  <a:t>: </a:t>
                </a:r>
                <a:r>
                  <a:rPr lang="da-DK" dirty="0" smtClean="0"/>
                  <a:t>teststørrelsen (test </a:t>
                </a:r>
                <a:r>
                  <a:rPr lang="da-DK" dirty="0" err="1" smtClean="0"/>
                  <a:t>statistic</a:t>
                </a:r>
                <a:r>
                  <a:rPr lang="da-DK" dirty="0" smtClean="0"/>
                  <a:t>)</a:t>
                </a:r>
              </a:p>
              <a:p>
                <a:pPr lvl="3"/>
                <a:r>
                  <a:rPr lang="da-DK" dirty="0" err="1" smtClean="0"/>
                  <a:t>df</a:t>
                </a:r>
                <a:r>
                  <a:rPr lang="da-DK" dirty="0" smtClean="0"/>
                  <a:t>: Antal frihedsgrader (</a:t>
                </a:r>
                <a:r>
                  <a:rPr lang="da-DK" dirty="0" err="1" smtClean="0"/>
                  <a:t>degrees</a:t>
                </a:r>
                <a:r>
                  <a:rPr lang="da-DK" dirty="0" smtClean="0"/>
                  <a:t> of </a:t>
                </a:r>
                <a:r>
                  <a:rPr lang="da-DK" dirty="0" err="1" smtClean="0"/>
                  <a:t>freedom</a:t>
                </a:r>
                <a:r>
                  <a:rPr lang="da-DK" dirty="0" smtClean="0"/>
                  <a:t>)	</a:t>
                </a:r>
                <a:endParaRPr lang="da-DK" dirty="0"/>
              </a:p>
              <a:p>
                <a:pPr lvl="3"/>
                <a:r>
                  <a:rPr lang="da-DK" dirty="0" err="1" smtClean="0"/>
                  <a:t>sd</a:t>
                </a:r>
                <a:r>
                  <a:rPr lang="da-DK" dirty="0" smtClean="0"/>
                  <a:t>: Stikprøve-standardafvigelsen (standard deviation)</a:t>
                </a:r>
                <a:endParaRPr lang="da-DK" dirty="0"/>
              </a:p>
              <a:p>
                <a:r>
                  <a:rPr lang="fr-FR" sz="2400" dirty="0" err="1" smtClean="0"/>
                  <a:t>Eksempel</a:t>
                </a:r>
                <a:r>
                  <a:rPr lang="fr-FR" sz="2400" dirty="0" smtClean="0"/>
                  <a:t> 4.7 (</a:t>
                </a:r>
                <a:r>
                  <a:rPr lang="fr-FR" sz="2400" dirty="0" err="1" smtClean="0"/>
                  <a:t>porøsitet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af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batteriplader</a:t>
                </a:r>
                <a:r>
                  <a:rPr lang="fr-FR" sz="2400" dirty="0" smtClean="0"/>
                  <a:t>):   </a:t>
                </a:r>
                <a:br>
                  <a:rPr lang="fr-FR" sz="2400" dirty="0" smtClean="0"/>
                </a:br>
                <a:r>
                  <a:rPr lang="fr-FR" sz="2400" dirty="0" smtClean="0"/>
                  <a:t>[</a:t>
                </a:r>
                <a:r>
                  <a:rPr lang="fr-FR" sz="2400" dirty="0" err="1" smtClean="0"/>
                  <a:t>h,p,ci,stats</a:t>
                </a:r>
                <a:r>
                  <a:rPr lang="fr-FR" sz="2400" dirty="0"/>
                  <a:t>] = </a:t>
                </a:r>
                <a:r>
                  <a:rPr lang="fr-FR" sz="2400" dirty="0" err="1"/>
                  <a:t>ttest</a:t>
                </a:r>
                <a:r>
                  <a:rPr lang="fr-FR" sz="2400" dirty="0"/>
                  <a:t>(y, 80, 'Alpha',0.05, '</a:t>
                </a:r>
                <a:r>
                  <a:rPr lang="fr-FR" sz="2400" dirty="0" err="1"/>
                  <a:t>Tail</a:t>
                </a:r>
                <a:r>
                  <a:rPr lang="fr-FR" sz="2400" dirty="0"/>
                  <a:t>','</a:t>
                </a:r>
                <a:r>
                  <a:rPr lang="fr-FR" sz="2400" dirty="0" err="1"/>
                  <a:t>left</a:t>
                </a:r>
                <a:r>
                  <a:rPr lang="fr-FR" sz="2400" dirty="0" smtClean="0"/>
                  <a:t>')</a:t>
                </a:r>
                <a:endParaRPr lang="da-DK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80728"/>
                <a:ext cx="8424936" cy="5760640"/>
              </a:xfrm>
              <a:blipFill>
                <a:blip r:embed="rId3"/>
                <a:stretch>
                  <a:fillRect l="-868" t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256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i="1" dirty="0" smtClean="0"/>
              <a:t>t</a:t>
            </a:r>
            <a:r>
              <a:rPr lang="da-DK" sz="3200" dirty="0" smtClean="0"/>
              <a:t>-test i </a:t>
            </a:r>
            <a:r>
              <a:rPr lang="da-DK" sz="3200" dirty="0" err="1" smtClean="0"/>
              <a:t>MatLab</a:t>
            </a:r>
            <a:endParaRPr lang="da-D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424936" cy="5760640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err="1" smtClean="0"/>
              <a:t>Eksempel</a:t>
            </a:r>
            <a:r>
              <a:rPr lang="fr-FR" sz="2000" dirty="0" smtClean="0"/>
              <a:t> 4.7:   </a:t>
            </a:r>
            <a:r>
              <a:rPr lang="fr-FR" sz="2000" dirty="0" smtClean="0">
                <a:solidFill>
                  <a:schemeClr val="tx2"/>
                </a:solidFill>
              </a:rPr>
              <a:t>[</a:t>
            </a:r>
            <a:r>
              <a:rPr lang="fr-FR" sz="2000" dirty="0" err="1" smtClean="0">
                <a:solidFill>
                  <a:schemeClr val="tx2"/>
                </a:solidFill>
              </a:rPr>
              <a:t>h,p,ci,stats</a:t>
            </a:r>
            <a:r>
              <a:rPr lang="fr-FR" sz="2000" dirty="0">
                <a:solidFill>
                  <a:schemeClr val="tx2"/>
                </a:solidFill>
              </a:rPr>
              <a:t>] = </a:t>
            </a:r>
            <a:r>
              <a:rPr lang="fr-FR" sz="2000" dirty="0" err="1">
                <a:solidFill>
                  <a:schemeClr val="tx2"/>
                </a:solidFill>
              </a:rPr>
              <a:t>ttest</a:t>
            </a:r>
            <a:r>
              <a:rPr lang="fr-FR" sz="2000" dirty="0">
                <a:solidFill>
                  <a:schemeClr val="tx2"/>
                </a:solidFill>
              </a:rPr>
              <a:t>(y, 80, 'Alpha',0.05, '</a:t>
            </a:r>
            <a:r>
              <a:rPr lang="fr-FR" sz="2000" dirty="0" err="1">
                <a:solidFill>
                  <a:schemeClr val="tx2"/>
                </a:solidFill>
              </a:rPr>
              <a:t>Tail</a:t>
            </a:r>
            <a:r>
              <a:rPr lang="fr-FR" sz="2000" dirty="0">
                <a:solidFill>
                  <a:schemeClr val="tx2"/>
                </a:solidFill>
              </a:rPr>
              <a:t>','</a:t>
            </a:r>
            <a:r>
              <a:rPr lang="fr-FR" sz="2000" dirty="0" err="1">
                <a:solidFill>
                  <a:schemeClr val="tx2"/>
                </a:solidFill>
              </a:rPr>
              <a:t>left</a:t>
            </a:r>
            <a:r>
              <a:rPr lang="fr-FR" sz="2000" dirty="0" smtClean="0">
                <a:solidFill>
                  <a:schemeClr val="tx2"/>
                </a:solidFill>
              </a:rPr>
              <a:t>')</a:t>
            </a:r>
            <a:endParaRPr lang="fr-FR" sz="1800" dirty="0" smtClean="0"/>
          </a:p>
          <a:p>
            <a:pPr>
              <a:buNone/>
            </a:pPr>
            <a:r>
              <a:rPr lang="fr-FR" sz="2000" dirty="0" err="1"/>
              <a:t>Resultat</a:t>
            </a:r>
            <a:r>
              <a:rPr lang="fr-FR" sz="2000" dirty="0"/>
              <a:t> i </a:t>
            </a:r>
            <a:r>
              <a:rPr lang="fr-FR" sz="2000" dirty="0" err="1"/>
              <a:t>MatLab</a:t>
            </a:r>
            <a:r>
              <a:rPr lang="fr-FR" sz="2000" dirty="0"/>
              <a:t>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=</a:t>
            </a:r>
          </a:p>
          <a:p>
            <a:pPr marL="358775" lvl="1" indent="0">
              <a:buNone/>
            </a:pP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1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 =</a:t>
            </a:r>
          </a:p>
          <a:p>
            <a:pPr marL="358775" lvl="1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2.5024e-06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1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 =</a:t>
            </a:r>
          </a:p>
          <a:p>
            <a:pPr marL="358775" lvl="1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-Inf</a:t>
            </a:r>
          </a:p>
          <a:p>
            <a:pPr marL="358775" lvl="1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79.3608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1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stats = </a:t>
            </a:r>
          </a:p>
          <a:p>
            <a:pPr marL="358775" lvl="1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tstat: -9.6037</a:t>
            </a:r>
          </a:p>
          <a:p>
            <a:pPr marL="358775" lvl="1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df: 9</a:t>
            </a:r>
          </a:p>
          <a:p>
            <a:pPr marL="358775" lvl="1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sd: 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0.2601</a:t>
            </a:r>
            <a:endParaRPr lang="it-IT" sz="1600" dirty="0" smtClean="0"/>
          </a:p>
          <a:p>
            <a:pPr marL="0" indent="0">
              <a:buNone/>
            </a:pPr>
            <a:r>
              <a:rPr lang="it-IT" sz="2000" dirty="0" smtClean="0"/>
              <a:t>Samme resultat som vores beregninger, bortset fra konfidensinterval, som er regnet med kun øvre værdi. Sådan kan korrekt konfidensinterval beregnes:</a:t>
            </a:r>
            <a:br>
              <a:rPr lang="it-IT" sz="2000" dirty="0" smtClean="0"/>
            </a:br>
            <a:r>
              <a:rPr lang="it-IT" sz="2000" dirty="0" smtClean="0"/>
              <a:t>	 </a:t>
            </a:r>
            <a:r>
              <a:rPr lang="fr-FR" sz="2000" dirty="0" smtClean="0">
                <a:solidFill>
                  <a:schemeClr val="tx2"/>
                </a:solidFill>
              </a:rPr>
              <a:t>[</a:t>
            </a:r>
            <a:r>
              <a:rPr lang="fr-FR" sz="2000" dirty="0" err="1">
                <a:solidFill>
                  <a:schemeClr val="tx2"/>
                </a:solidFill>
              </a:rPr>
              <a:t>h,p,ci,stats</a:t>
            </a:r>
            <a:r>
              <a:rPr lang="fr-FR" sz="2000" dirty="0">
                <a:solidFill>
                  <a:schemeClr val="tx2"/>
                </a:solidFill>
              </a:rPr>
              <a:t>] = </a:t>
            </a:r>
            <a:r>
              <a:rPr lang="fr-FR" sz="2000" dirty="0" err="1">
                <a:solidFill>
                  <a:schemeClr val="tx2"/>
                </a:solidFill>
              </a:rPr>
              <a:t>ttest</a:t>
            </a:r>
            <a:r>
              <a:rPr lang="fr-FR" sz="2000" dirty="0">
                <a:solidFill>
                  <a:schemeClr val="tx2"/>
                </a:solidFill>
              </a:rPr>
              <a:t>(y, 80, 'Alpha',0.05, '</a:t>
            </a:r>
            <a:r>
              <a:rPr lang="fr-FR" sz="2000" dirty="0" err="1">
                <a:solidFill>
                  <a:schemeClr val="tx2"/>
                </a:solidFill>
              </a:rPr>
              <a:t>Tail</a:t>
            </a:r>
            <a:r>
              <a:rPr lang="fr-FR" sz="2000" dirty="0">
                <a:solidFill>
                  <a:schemeClr val="tx2"/>
                </a:solidFill>
              </a:rPr>
              <a:t>', </a:t>
            </a:r>
            <a:r>
              <a:rPr lang="fr-FR" sz="2000" dirty="0" smtClean="0">
                <a:solidFill>
                  <a:schemeClr val="tx2"/>
                </a:solidFill>
              </a:rPr>
              <a:t>'</a:t>
            </a:r>
            <a:r>
              <a:rPr lang="fr-FR" sz="2000" dirty="0" err="1" smtClean="0">
                <a:solidFill>
                  <a:srgbClr val="C00000"/>
                </a:solidFill>
              </a:rPr>
              <a:t>both</a:t>
            </a:r>
            <a:r>
              <a:rPr lang="fr-FR" sz="2000" dirty="0" smtClean="0">
                <a:solidFill>
                  <a:schemeClr val="tx2"/>
                </a:solidFill>
              </a:rPr>
              <a:t>')</a:t>
            </a:r>
            <a:endParaRPr lang="fr-FR" sz="2000" dirty="0" smtClean="0"/>
          </a:p>
          <a:p>
            <a:pPr marL="358775" lvl="1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 =</a:t>
            </a:r>
          </a:p>
          <a:p>
            <a:pPr marL="358775" lvl="1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79.0239</a:t>
            </a:r>
          </a:p>
          <a:p>
            <a:pPr marL="358775" lvl="1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79.3961.</a:t>
            </a:r>
            <a:endParaRPr lang="da-D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748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12" y="11856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 err="1" smtClean="0"/>
              <a:t>To-sidet</a:t>
            </a:r>
            <a:r>
              <a:rPr lang="da-DK" sz="3200" dirty="0" smtClean="0"/>
              <a:t> </a:t>
            </a:r>
            <a:r>
              <a:rPr lang="da-DK" sz="3200" i="1" dirty="0" smtClean="0"/>
              <a:t>t</a:t>
            </a:r>
            <a:r>
              <a:rPr lang="da-DK" sz="3200" dirty="0" smtClean="0"/>
              <a:t>-test (eksempel 4.8)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0904" y="906051"/>
                <a:ext cx="8424936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sz="2200" dirty="0" smtClean="0"/>
                  <a:t>Silicium-skiver slibes til en ønsket tykkelse på 244 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da-DK" sz="2200" dirty="0" smtClean="0"/>
                  <a:t>. Med en stikprøve på 5 skiver skal det undersøges, om de er 244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da-DK" sz="2200" b="0" i="0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</m:oMath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Der vælges 1% signifikansniveau.</a:t>
                </a:r>
              </a:p>
              <a:p>
                <a:pPr marL="0" indent="0">
                  <a:buNone/>
                </a:pPr>
                <a:r>
                  <a:rPr lang="da-DK" sz="2200" dirty="0"/>
                  <a:t>De 5 skridt:</a:t>
                </a:r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904" y="906051"/>
                <a:ext cx="8424936" cy="5616624"/>
              </a:xfrm>
              <a:blipFill>
                <a:blip r:embed="rId3"/>
                <a:stretch>
                  <a:fillRect l="-941" t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16</a:t>
            </a:fld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9"/>
          <a:stretch/>
        </p:blipFill>
        <p:spPr bwMode="auto">
          <a:xfrm>
            <a:off x="375156" y="2499799"/>
            <a:ext cx="5981700" cy="121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" y="3440074"/>
            <a:ext cx="38862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76" y="2729393"/>
            <a:ext cx="2970981" cy="164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6587493" y="4670547"/>
                <a:ext cx="2376264" cy="1656184"/>
              </a:xfrm>
              <a:prstGeom prst="borderCallout1">
                <a:avLst>
                  <a:gd name="adj1" fmla="val -501"/>
                  <a:gd name="adj2" fmla="val 33697"/>
                  <a:gd name="adj3" fmla="val -17021"/>
                  <a:gd name="adj4" fmla="val 70828"/>
                </a:avLst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a-DK" sz="1400" dirty="0" smtClean="0">
                    <a:solidFill>
                      <a:schemeClr val="tx1"/>
                    </a:solidFill>
                  </a:rPr>
                  <a:t>N.B.: Når bogen skriver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da-DK" sz="1400" dirty="0" smtClean="0">
                    <a:solidFill>
                      <a:schemeClr val="tx1"/>
                    </a:solidFill>
                  </a:rPr>
                  <a:t> i figurer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da-DK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da-DK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da-DK" sz="1400" dirty="0" smtClean="0">
                    <a:solidFill>
                      <a:schemeClr val="tx1"/>
                    </a:solidFill>
                  </a:rPr>
                  <a:t> i teksten, så er det samme tal. Det er  den værdi, hvor </a:t>
                </a:r>
                <a:r>
                  <a:rPr lang="da-DK" sz="1400" dirty="0" err="1" smtClean="0">
                    <a:solidFill>
                      <a:schemeClr val="tx1"/>
                    </a:solidFill>
                  </a:rPr>
                  <a:t>sandsynlig-heden</a:t>
                </a:r>
                <a:r>
                  <a:rPr lang="da-DK" sz="1400" dirty="0" smtClean="0">
                    <a:solidFill>
                      <a:schemeClr val="tx1"/>
                    </a:solidFill>
                  </a:rPr>
                  <a:t> for at få værdien eller derover er </a:t>
                </a:r>
                <a14:m>
                  <m:oMath xmlns:m="http://schemas.openxmlformats.org/officeDocument/2006/math">
                    <m:r>
                      <a:rPr lang="da-DK" sz="1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r>
                  <a:rPr lang="da-DK" sz="1400" dirty="0" smtClean="0">
                    <a:solidFill>
                      <a:schemeClr val="tx1"/>
                    </a:solidFill>
                  </a:rPr>
                  <a:t> i en </a:t>
                </a:r>
                <a:r>
                  <a:rPr lang="da-DK" sz="1400" i="1" dirty="0" smtClean="0">
                    <a:solidFill>
                      <a:schemeClr val="tx1"/>
                    </a:solidFill>
                  </a:rPr>
                  <a:t> t</a:t>
                </a:r>
                <a:r>
                  <a:rPr lang="da-DK" sz="1400" dirty="0" smtClean="0">
                    <a:solidFill>
                      <a:schemeClr val="tx1"/>
                    </a:solidFill>
                  </a:rPr>
                  <a:t>-for-deling med </a:t>
                </a:r>
                <a14:m>
                  <m:oMath xmlns:m="http://schemas.openxmlformats.org/officeDocument/2006/math">
                    <m:r>
                      <a:rPr lang="da-DK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da-DK" sz="1400" dirty="0" smtClean="0">
                    <a:solidFill>
                      <a:schemeClr val="tx1"/>
                    </a:solidFill>
                  </a:rPr>
                  <a:t>-1  frihedsgrader.</a:t>
                </a:r>
                <a:endParaRPr lang="da-DK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493" y="4670547"/>
                <a:ext cx="2376264" cy="1656184"/>
              </a:xfrm>
              <a:prstGeom prst="borderCallout1">
                <a:avLst>
                  <a:gd name="adj1" fmla="val -501"/>
                  <a:gd name="adj2" fmla="val 33697"/>
                  <a:gd name="adj3" fmla="val -17021"/>
                  <a:gd name="adj4" fmla="val 70828"/>
                </a:avLst>
              </a:prstGeom>
              <a:blipFill>
                <a:blip r:embed="rId7"/>
                <a:stretch>
                  <a:fillRect l="-254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478" y="4571310"/>
            <a:ext cx="6086475" cy="1924050"/>
          </a:xfrm>
          <a:prstGeom prst="rect">
            <a:avLst/>
          </a:prstGeom>
        </p:spPr>
      </p:pic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1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62" y="40845"/>
            <a:ext cx="8424936" cy="744284"/>
          </a:xfrm>
        </p:spPr>
        <p:txBody>
          <a:bodyPr>
            <a:normAutofit/>
          </a:bodyPr>
          <a:lstStyle/>
          <a:p>
            <a:r>
              <a:rPr lang="da-DK" sz="3200" dirty="0" err="1" smtClean="0"/>
              <a:t>To-sidet</a:t>
            </a:r>
            <a:r>
              <a:rPr lang="da-DK" sz="3200" dirty="0" smtClean="0"/>
              <a:t> </a:t>
            </a:r>
            <a:r>
              <a:rPr lang="da-DK" sz="3200" i="1" dirty="0" smtClean="0"/>
              <a:t>t</a:t>
            </a:r>
            <a:r>
              <a:rPr lang="da-DK" sz="3200" dirty="0" smtClean="0"/>
              <a:t>-test (eksempel 4.8</a:t>
            </a:r>
            <a:r>
              <a:rPr lang="da-DK" sz="3200" dirty="0"/>
              <a:t>) </a:t>
            </a:r>
            <a:r>
              <a:rPr lang="da-DK" sz="1400" dirty="0"/>
              <a:t>fortsat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5702" y="6093296"/>
                <a:ext cx="7704856" cy="3911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Beregning af </a:t>
                </a:r>
                <a:r>
                  <a:rPr lang="da-DK" sz="2000" i="1" dirty="0" smtClean="0"/>
                  <a:t>p</a:t>
                </a:r>
                <a:r>
                  <a:rPr lang="da-DK" sz="2000" dirty="0" smtClean="0"/>
                  <a:t>-værdi i </a:t>
                </a:r>
                <a:r>
                  <a:rPr lang="da-DK" sz="2000" dirty="0" err="1" smtClean="0"/>
                  <a:t>MatLab</a:t>
                </a:r>
                <a:r>
                  <a:rPr lang="da-DK" sz="2000" dirty="0" smtClean="0"/>
                  <a:t>: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𝑝</m:t>
                    </m:r>
                    <m:r>
                      <a:rPr lang="da-DK" sz="2000" b="0" i="1" smtClean="0">
                        <a:latin typeface="Cambria Math"/>
                      </a:rPr>
                      <m:t>=2∙(1−</m:t>
                    </m:r>
                    <m:r>
                      <m:rPr>
                        <m:nor/>
                      </m:rPr>
                      <a:rPr lang="da-DK" sz="2000" b="0" i="0" smtClean="0">
                        <a:latin typeface="Cambria Math"/>
                        <a:ea typeface="Cambria Math"/>
                      </a:rPr>
                      <m:t>tcdf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da-DK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da-DK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−1))</m:t>
                    </m:r>
                  </m:oMath>
                </a14:m>
                <a:r>
                  <a:rPr lang="da-DK" sz="2000" dirty="0" smtClean="0"/>
                  <a:t>.</a:t>
                </a:r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5702" y="6093296"/>
                <a:ext cx="7704856" cy="391199"/>
              </a:xfrm>
              <a:blipFill>
                <a:blip r:embed="rId3"/>
                <a:stretch>
                  <a:fillRect l="-791" t="-17188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17</a:t>
            </a:fld>
            <a:endParaRPr lang="da-D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90" y="713121"/>
            <a:ext cx="59626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2" y="4096833"/>
            <a:ext cx="61436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254" y="1957768"/>
            <a:ext cx="3953827" cy="2171556"/>
          </a:xfrm>
          <a:prstGeom prst="rect">
            <a:avLst/>
          </a:prstGeom>
        </p:spPr>
      </p:pic>
      <p:cxnSp>
        <p:nvCxnSpPr>
          <p:cNvPr id="6" name="Lige forbindelse 5"/>
          <p:cNvCxnSpPr/>
          <p:nvPr/>
        </p:nvCxnSpPr>
        <p:spPr>
          <a:xfrm>
            <a:off x="1979712" y="4819454"/>
            <a:ext cx="1224136" cy="0"/>
          </a:xfrm>
          <a:prstGeom prst="line">
            <a:avLst/>
          </a:prstGeom>
          <a:ln w="28575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12" y="54646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 err="1" smtClean="0"/>
              <a:t>Konfidensinterval</a:t>
            </a:r>
            <a:r>
              <a:rPr lang="da-DK" sz="3200" dirty="0" smtClean="0"/>
              <a:t> (eksempel 4.9)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312" y="883910"/>
                <a:ext cx="8424936" cy="57854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sz="2000" dirty="0" smtClean="0"/>
                  <a:t>Selvom V&amp;K argumenterer imod at det er nødvendigt at beregne </a:t>
                </a:r>
                <a:r>
                  <a:rPr lang="da-DK" sz="2000" dirty="0" err="1" smtClean="0"/>
                  <a:t>konfidens</a:t>
                </a:r>
                <a:r>
                  <a:rPr lang="da-DK" sz="2000" dirty="0" smtClean="0"/>
                  <a:t>-interval, da </a:t>
                </a:r>
                <a:r>
                  <a:rPr lang="da-DK" sz="2000" i="1" dirty="0" smtClean="0"/>
                  <a:t>t</a:t>
                </a:r>
                <a:r>
                  <a:rPr lang="da-DK" sz="2000" dirty="0" smtClean="0"/>
                  <a:t>-testen ikke kunne forkaste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, så gør de det som alternativ:</a:t>
                </a:r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312" y="883910"/>
                <a:ext cx="8424936" cy="5785450"/>
              </a:xfrm>
              <a:blipFill>
                <a:blip r:embed="rId3"/>
                <a:stretch>
                  <a:fillRect l="-724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18</a:t>
            </a:fld>
            <a:endParaRPr lang="da-D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30" y="1749098"/>
            <a:ext cx="74295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Lige forbindelse 7"/>
          <p:cNvCxnSpPr/>
          <p:nvPr/>
        </p:nvCxnSpPr>
        <p:spPr>
          <a:xfrm>
            <a:off x="2483768" y="5627795"/>
            <a:ext cx="5832648" cy="0"/>
          </a:xfrm>
          <a:prstGeom prst="line">
            <a:avLst/>
          </a:prstGeom>
          <a:ln w="28575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/>
          <p:nvPr/>
        </p:nvCxnSpPr>
        <p:spPr>
          <a:xfrm flipV="1">
            <a:off x="2339752" y="5805264"/>
            <a:ext cx="5040560" cy="22302"/>
          </a:xfrm>
          <a:prstGeom prst="line">
            <a:avLst/>
          </a:prstGeom>
          <a:ln w="28575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5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dirty="0"/>
              <a:t>Prædiktionsinterval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19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179512" y="836712"/>
                <a:ext cx="8820472" cy="5803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3300" dirty="0" smtClean="0"/>
                  <a:t>95% </a:t>
                </a:r>
                <a:r>
                  <a:rPr lang="da-DK" sz="3300" b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konfidensintervallet</a:t>
                </a:r>
                <a:r>
                  <a:rPr lang="da-DK" sz="3300" b="1" dirty="0" smtClean="0"/>
                  <a:t> </a:t>
                </a:r>
                <a:r>
                  <a:rPr lang="da-DK" sz="3300" dirty="0" smtClean="0"/>
                  <a:t>giver et interval, </a:t>
                </a:r>
                <a:r>
                  <a:rPr lang="da-DK" sz="3300" u="sng" dirty="0" smtClean="0"/>
                  <a:t>hvor populations-middelværdien </a:t>
                </a:r>
                <a14:m>
                  <m:oMath xmlns:m="http://schemas.openxmlformats.org/officeDocument/2006/math">
                    <m:r>
                      <a:rPr lang="da-DK" sz="3300" i="1" u="sng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3300" u="sng" dirty="0" smtClean="0"/>
                  <a:t> ligger </a:t>
                </a:r>
                <a:r>
                  <a:rPr lang="da-DK" sz="3300" dirty="0" smtClean="0"/>
                  <a:t>indenfor med 95% sikkerhed: </a:t>
                </a:r>
              </a:p>
              <a:p>
                <a:pPr marL="0" indent="0">
                  <a:buNone/>
                </a:pPr>
                <a:r>
                  <a:rPr lang="da-DK" sz="3300" dirty="0"/>
                  <a:t/>
                </a:r>
                <a:br>
                  <a:rPr lang="da-DK" sz="3300" dirty="0"/>
                </a:br>
                <a:r>
                  <a:rPr lang="da-DK" sz="3300" dirty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33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3300" i="1" smtClean="0">
                        <a:latin typeface="Cambria Math"/>
                      </a:rPr>
                      <m:t> </m:t>
                    </m:r>
                    <m:r>
                      <a:rPr lang="da-DK" sz="3300" i="1">
                        <a:latin typeface="Cambria Math"/>
                        <a:ea typeface="Cambria Math"/>
                      </a:rPr>
                      <m:t>±</m:t>
                    </m:r>
                    <m:r>
                      <a:rPr lang="da-DK" sz="330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da-DK" sz="33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33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da-DK" sz="33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a-DK" sz="3300" i="1">
                            <a:latin typeface="Cambria Math"/>
                            <a:ea typeface="Cambria Math"/>
                          </a:rPr>
                          <m:t>−1, </m:t>
                        </m:r>
                        <m:r>
                          <a:rPr lang="da-DK" sz="33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33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sz="33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33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da-DK" sz="3300" i="1" smtClean="0">
                        <a:latin typeface="Cambria Math"/>
                        <a:ea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a-DK" sz="33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da-DK" sz="330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da-DK" sz="3300" dirty="0" smtClean="0"/>
                  <a:t>      =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33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3300" i="1" smtClean="0">
                        <a:latin typeface="Cambria Math"/>
                      </a:rPr>
                      <m:t> </m:t>
                    </m:r>
                    <m:r>
                      <a:rPr lang="da-DK" sz="3300" i="1">
                        <a:latin typeface="Cambria Math"/>
                        <a:ea typeface="Cambria Math"/>
                      </a:rPr>
                      <m:t>±</m:t>
                    </m:r>
                    <m:r>
                      <a:rPr lang="da-DK" sz="330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da-DK" sz="33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33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da-DK" sz="33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a-DK" sz="3300" i="1">
                            <a:latin typeface="Cambria Math"/>
                            <a:ea typeface="Cambria Math"/>
                          </a:rPr>
                          <m:t>−1, </m:t>
                        </m:r>
                        <m:r>
                          <a:rPr lang="da-DK" sz="33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33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sz="33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33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da-DK" sz="3300" i="1">
                        <a:latin typeface="Cambria Math"/>
                        <a:ea typeface="Cambria Math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da-DK" sz="33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da-DK" sz="33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da-DK" sz="33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33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a-DK" sz="33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e>
                    </m:rad>
                  </m:oMath>
                </a14:m>
                <a:endParaRPr lang="da-DK" sz="3300" dirty="0" smtClean="0"/>
              </a:p>
              <a:p>
                <a:pPr marL="0" indent="0">
                  <a:buNone/>
                </a:pPr>
                <a:endParaRPr lang="da-DK" sz="3300" dirty="0" smtClean="0"/>
              </a:p>
              <a:p>
                <a:pPr marL="0" indent="0">
                  <a:buNone/>
                </a:pPr>
                <a:r>
                  <a:rPr lang="da-DK" sz="3300" dirty="0" smtClean="0"/>
                  <a:t>95% </a:t>
                </a:r>
                <a:r>
                  <a:rPr lang="da-DK" sz="3300" b="1" dirty="0" smtClean="0">
                    <a:solidFill>
                      <a:schemeClr val="tx2"/>
                    </a:solidFill>
                  </a:rPr>
                  <a:t>prædiktionsintervallet</a:t>
                </a:r>
                <a:r>
                  <a:rPr lang="da-DK" sz="3300" dirty="0" smtClean="0"/>
                  <a:t> giver et interval, </a:t>
                </a:r>
                <a:r>
                  <a:rPr lang="da-DK" sz="3300" u="sng" dirty="0" smtClean="0"/>
                  <a:t>hvor de enkelte observationer (stikprøve-middelværdier) ligger</a:t>
                </a:r>
                <a:r>
                  <a:rPr lang="da-DK" sz="3300" dirty="0" smtClean="0"/>
                  <a:t> indenfor med 95% sikkerhed</a:t>
                </a:r>
              </a:p>
              <a:p>
                <a:endParaRPr lang="da-DK" sz="3300" dirty="0" smtClean="0"/>
              </a:p>
              <a:p>
                <a:pPr marL="0" indent="0">
                  <a:buNone/>
                </a:pPr>
                <a:r>
                  <a:rPr lang="da-DK" sz="3300" dirty="0" smtClean="0"/>
                  <a:t>Definition på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33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33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da-DK" sz="33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da-DK" sz="33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</m:d>
                    <m:r>
                      <a:rPr lang="da-DK" sz="3300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3300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𝟏𝟎𝟎</m:t>
                    </m:r>
                    <m:r>
                      <a:rPr lang="da-DK" sz="3300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da-DK" sz="3300" b="1" dirty="0" smtClean="0">
                    <a:solidFill>
                      <a:schemeClr val="tx2"/>
                    </a:solidFill>
                  </a:rPr>
                  <a:t> prædiktionsinterval</a:t>
                </a:r>
                <a:r>
                  <a:rPr lang="da-DK" sz="3300" b="1" dirty="0" smtClean="0"/>
                  <a:t>:</a:t>
                </a:r>
                <a:br>
                  <a:rPr lang="da-DK" sz="3300" b="1" dirty="0" smtClean="0"/>
                </a:br>
                <a:r>
                  <a:rPr lang="da-DK" sz="3300" dirty="0" smtClean="0"/>
                  <a:t> 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33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330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3300" i="1" smtClean="0">
                        <a:latin typeface="Cambria Math"/>
                      </a:rPr>
                      <m:t> </m:t>
                    </m:r>
                    <m:r>
                      <a:rPr lang="da-DK" sz="3300" i="1" smtClean="0">
                        <a:latin typeface="Cambria Math"/>
                        <a:ea typeface="Cambria Math"/>
                      </a:rPr>
                      <m:t>± </m:t>
                    </m:r>
                    <m:sSub>
                      <m:sSubPr>
                        <m:ctrlPr>
                          <a:rPr lang="da-DK" sz="33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330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da-DK" sz="330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a-DK" sz="3300" i="1" smtClean="0">
                            <a:latin typeface="Cambria Math"/>
                            <a:ea typeface="Cambria Math"/>
                          </a:rPr>
                          <m:t>−1, </m:t>
                        </m:r>
                        <m:r>
                          <a:rPr lang="da-DK" sz="330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330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sz="330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330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da-DK" sz="3300" i="1" smtClean="0">
                        <a:latin typeface="Cambria Math"/>
                        <a:ea typeface="Cambria Math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da-DK" sz="33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da-DK" sz="3300" i="1" smtClean="0">
                            <a:latin typeface="Cambria Math"/>
                            <a:ea typeface="Cambria Math"/>
                          </a:rPr>
                          <m:t>1+</m:t>
                        </m:r>
                        <m:box>
                          <m:boxPr>
                            <m:ctrlPr>
                              <a:rPr lang="da-DK" sz="33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a-DK" sz="33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330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a-DK" sz="330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e>
                    </m:rad>
                  </m:oMath>
                </a14:m>
                <a:r>
                  <a:rPr lang="da-DK" sz="3300" dirty="0" smtClean="0"/>
                  <a:t> </a:t>
                </a:r>
              </a:p>
              <a:p>
                <a:pPr marL="0" indent="0">
                  <a:buNone/>
                </a:pPr>
                <a:endParaRPr lang="da-DK" sz="3300" dirty="0" smtClean="0"/>
              </a:p>
              <a:p>
                <a:pPr marL="0" indent="0">
                  <a:buNone/>
                </a:pPr>
                <a:r>
                  <a:rPr lang="da-DK" sz="3300" dirty="0" smtClean="0"/>
                  <a:t>Eksempel 4.10 (Porøsitet af batteriplader)</a:t>
                </a:r>
                <a:br>
                  <a:rPr lang="da-DK" sz="3300" dirty="0" smtClean="0"/>
                </a:br>
                <a:endParaRPr lang="da-DK" sz="3300" dirty="0" smtClean="0"/>
              </a:p>
              <a:p>
                <a:pPr marL="0" indent="0">
                  <a:buNone/>
                </a:pPr>
                <a:r>
                  <a:rPr lang="da-DK" sz="3300" dirty="0" smtClean="0"/>
                  <a:t>95% prædiktionsinterval: </a:t>
                </a:r>
              </a:p>
              <a:p>
                <a:pPr marL="0" indent="0">
                  <a:buNone/>
                </a:pPr>
                <a:r>
                  <a:rPr lang="da-DK" sz="3300" dirty="0" smtClean="0"/>
                  <a:t/>
                </a:r>
                <a:br>
                  <a:rPr lang="da-DK" sz="330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a-DK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33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da-DK" sz="3300" i="1" smtClean="0">
                          <a:latin typeface="Cambria Math"/>
                        </a:rPr>
                        <m:t> </m:t>
                      </m:r>
                      <m:r>
                        <a:rPr lang="da-DK" sz="3300" i="1"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da-DK" sz="330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da-DK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a-DK" sz="33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da-DK" sz="33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da-DK" sz="3300" i="1">
                              <a:latin typeface="Cambria Math"/>
                              <a:ea typeface="Cambria Math"/>
                            </a:rPr>
                            <m:t>−1, </m:t>
                          </m:r>
                          <m:r>
                            <a:rPr lang="da-DK" sz="330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da-DK" sz="3300" i="1"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r>
                        <a:rPr lang="da-DK" sz="33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a-DK" sz="3300" i="1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da-DK" sz="3300" i="1">
                          <a:latin typeface="Cambria Math"/>
                          <a:ea typeface="Cambria Math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da-DK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da-DK" sz="3300" i="1">
                              <a:latin typeface="Cambria Math"/>
                              <a:ea typeface="Cambria Math"/>
                            </a:rPr>
                            <m:t>1+</m:t>
                          </m:r>
                          <m:box>
                            <m:boxPr>
                              <m:ctrlPr>
                                <a:rPr lang="da-DK" sz="33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a-DK" sz="33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a-DK" sz="33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33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</m:e>
                      </m:rad>
                      <m:r>
                        <a:rPr lang="da-DK" sz="3300" i="1" smtClean="0">
                          <a:latin typeface="Cambria Math"/>
                          <a:ea typeface="Cambria Math"/>
                        </a:rPr>
                        <m:t>=79.21  ±  </m:t>
                      </m:r>
                      <m:sSub>
                        <m:sSubPr>
                          <m:ctrlPr>
                            <a:rPr lang="da-DK" sz="33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a-DK" sz="330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da-DK" sz="3300" i="1" smtClean="0">
                              <a:latin typeface="Cambria Math"/>
                              <a:ea typeface="Cambria Math"/>
                            </a:rPr>
                            <m:t>9,   0.025</m:t>
                          </m:r>
                        </m:sub>
                      </m:sSub>
                      <m:r>
                        <a:rPr lang="da-DK" sz="3300" i="1" smtClean="0">
                          <a:latin typeface="Cambria Math"/>
                          <a:ea typeface="Cambria Math"/>
                        </a:rPr>
                        <m:t>∙0.26∙</m:t>
                      </m:r>
                      <m:rad>
                        <m:radPr>
                          <m:degHide m:val="on"/>
                          <m:ctrlPr>
                            <a:rPr lang="da-DK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da-DK" sz="3300" i="1">
                              <a:latin typeface="Cambria Math"/>
                              <a:ea typeface="Cambria Math"/>
                            </a:rPr>
                            <m:t>1+</m:t>
                          </m:r>
                          <m:box>
                            <m:boxPr>
                              <m:ctrlPr>
                                <a:rPr lang="da-DK" sz="33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a-DK" sz="33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a-DK" sz="33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3300" i="1" smtClean="0">
                                      <a:latin typeface="Cambria Math"/>
                                      <a:ea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box>
                        </m:e>
                      </m:rad>
                      <m:r>
                        <a:rPr lang="da-DK" sz="3300" i="1" smtClean="0">
                          <a:latin typeface="Cambria Math"/>
                        </a:rPr>
                        <m:t>=79.21  </m:t>
                      </m:r>
                      <m:r>
                        <a:rPr lang="da-DK" sz="3300" i="1" smtClean="0">
                          <a:latin typeface="Cambria Math"/>
                          <a:ea typeface="Cambria Math"/>
                        </a:rPr>
                        <m:t>±  2.26∙0.2727</m:t>
                      </m:r>
                    </m:oMath>
                  </m:oMathPara>
                </a14:m>
                <a:endParaRPr lang="da-DK" sz="3300" dirty="0" smtClean="0"/>
              </a:p>
              <a:p>
                <a:pPr marL="0" indent="0">
                  <a:buNone/>
                </a:pPr>
                <a:r>
                  <a:rPr lang="da-DK" sz="3300" dirty="0" smtClean="0"/>
                  <a:t/>
                </a:r>
                <a:br>
                  <a:rPr lang="da-DK" sz="3300" dirty="0" smtClean="0"/>
                </a:br>
                <a14:m>
                  <m:oMath xmlns:m="http://schemas.openxmlformats.org/officeDocument/2006/math">
                    <m:r>
                      <a:rPr lang="da-DK" sz="3300" i="1" smtClean="0">
                        <a:latin typeface="Cambria Math"/>
                      </a:rPr>
                      <m:t>=79.21  </m:t>
                    </m:r>
                    <m:r>
                      <a:rPr lang="da-DK" sz="3300" i="1" smtClean="0">
                        <a:latin typeface="Cambria Math"/>
                        <a:ea typeface="Cambria Math"/>
                      </a:rPr>
                      <m:t>±  0.62</m:t>
                    </m:r>
                  </m:oMath>
                </a14:m>
                <a:r>
                  <a:rPr lang="da-DK" sz="3300" dirty="0" smtClean="0"/>
                  <a:t>  </a:t>
                </a:r>
                <a14:m>
                  <m:oMath xmlns:m="http://schemas.openxmlformats.org/officeDocument/2006/math">
                    <m:r>
                      <a:rPr lang="da-DK" sz="330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da-DK" sz="3300" dirty="0"/>
                  <a:t> </a:t>
                </a:r>
                <a:r>
                  <a:rPr lang="da-DK" sz="33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sz="3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3300" i="1">
                            <a:latin typeface="Cambria Math"/>
                          </a:rPr>
                          <m:t>78.59;79.83</m:t>
                        </m:r>
                      </m:e>
                    </m:d>
                  </m:oMath>
                </a14:m>
                <a:r>
                  <a:rPr lang="da-DK" sz="3300" dirty="0" smtClean="0"/>
                  <a:t/>
                </a:r>
                <a:br>
                  <a:rPr lang="da-DK" sz="3300" dirty="0" smtClean="0"/>
                </a:br>
                <a:r>
                  <a:rPr lang="da-DK" sz="3300" dirty="0" smtClean="0"/>
                  <a:t> </a:t>
                </a:r>
              </a:p>
              <a:p>
                <a:pPr marL="0" indent="0">
                  <a:buNone/>
                </a:pPr>
                <a:endParaRPr lang="da-DK" sz="3300" dirty="0" smtClean="0"/>
              </a:p>
              <a:p>
                <a:pPr marL="0" indent="0">
                  <a:buNone/>
                </a:pPr>
                <a:r>
                  <a:rPr lang="da-DK" sz="3300" dirty="0" smtClean="0"/>
                  <a:t>Husk at 95% </a:t>
                </a:r>
                <a:r>
                  <a:rPr lang="da-DK" sz="3300" dirty="0" err="1" smtClean="0"/>
                  <a:t>konfidensinterval</a:t>
                </a:r>
                <a:r>
                  <a:rPr lang="da-DK" sz="3300" dirty="0" smtClean="0"/>
                  <a:t> var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sz="3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a-DK" sz="3300" dirty="0">
                            <a:latin typeface="Cambria Math"/>
                          </a:rPr>
                          <m:t>79.02; 79.40</m:t>
                        </m:r>
                      </m:e>
                    </m:d>
                  </m:oMath>
                </a14:m>
                <a:r>
                  <a:rPr lang="da-DK" dirty="0" smtClean="0"/>
                  <a:t/>
                </a:r>
                <a:br>
                  <a:rPr lang="da-DK" dirty="0" smtClean="0"/>
                </a:br>
                <a:endParaRPr lang="da-DK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836712"/>
                <a:ext cx="8820472" cy="5803087"/>
              </a:xfrm>
              <a:prstGeom prst="rect">
                <a:avLst/>
              </a:prstGeom>
              <a:blipFill>
                <a:blip r:embed="rId3"/>
                <a:stretch>
                  <a:fillRect l="-346" t="-11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9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1"/>
          <p:cNvSpPr>
            <a:spLocks noGrp="1"/>
          </p:cNvSpPr>
          <p:nvPr>
            <p:ph type="ctrTitle"/>
          </p:nvPr>
        </p:nvSpPr>
        <p:spPr>
          <a:xfrm>
            <a:off x="179512" y="237764"/>
            <a:ext cx="8964488" cy="936625"/>
          </a:xfrm>
        </p:spPr>
        <p:txBody>
          <a:bodyPr/>
          <a:lstStyle/>
          <a:p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Ensidet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test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eller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tosidet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test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Pladsholder til sidefod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3309-2521-412C-9AE0-6C12FF6D6FC8}" type="slidenum">
              <a:rPr lang="da-DK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ktangel 1"/>
              <p:cNvSpPr/>
              <p:nvPr/>
            </p:nvSpPr>
            <p:spPr>
              <a:xfrm>
                <a:off x="225012" y="1300698"/>
                <a:ext cx="72273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hvor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 den parameter, der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undersøges</a:t>
                </a:r>
                <a:endParaRPr lang="da-D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ktange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12" y="1300698"/>
                <a:ext cx="7227308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235356" y="2803115"/>
                <a:ext cx="822507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nsidet: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a-D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56" y="2803115"/>
                <a:ext cx="8225076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ktangel 9"/>
          <p:cNvSpPr/>
          <p:nvPr/>
        </p:nvSpPr>
        <p:spPr>
          <a:xfrm>
            <a:off x="251520" y="3927404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213710" y="4757082"/>
                <a:ext cx="39982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osidet: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a-D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0" y="4757082"/>
                <a:ext cx="3998250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ktangel 21"/>
              <p:cNvSpPr/>
              <p:nvPr/>
            </p:nvSpPr>
            <p:spPr>
              <a:xfrm>
                <a:off x="219689" y="1907958"/>
                <a:ext cx="737664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 alternativ hypotese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 enten:</a:t>
                </a:r>
                <a:endParaRPr lang="da-D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ktange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89" y="1907958"/>
                <a:ext cx="7376647" cy="400110"/>
              </a:xfrm>
              <a:prstGeom prst="rect">
                <a:avLst/>
              </a:prstGeom>
              <a:blipFill>
                <a:blip r:embed="rId6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20</a:t>
            </a:fld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400600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6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Hypotesetest for to </a:t>
            </a:r>
            <a:r>
              <a:rPr lang="da-DK" sz="3200" dirty="0" smtClean="0"/>
              <a:t>stikprøver  </a:t>
            </a:r>
            <a:r>
              <a:rPr lang="da-DK" sz="1400" dirty="0" smtClean="0"/>
              <a:t>(V&amp;K 4.5) </a:t>
            </a:r>
            <a:endParaRPr lang="da-DK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21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836712"/>
                <a:ext cx="8471296" cy="561662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a-DK" sz="2000" dirty="0" smtClean="0"/>
                  <a:t>Er produktionen fra to ‘ens’ maskiner forskellig?</a:t>
                </a:r>
              </a:p>
              <a:p>
                <a:r>
                  <a:rPr lang="da-DK" sz="2000" dirty="0" smtClean="0"/>
                  <a:t>Er produktionen fra samme maskine forskellig fra dag til dag?</a:t>
                </a:r>
              </a:p>
              <a:p>
                <a:r>
                  <a:rPr lang="da-DK" sz="2000" dirty="0" smtClean="0"/>
                  <a:t>Er produktionen fra samme maskine ændret efter justeringer? </a:t>
                </a:r>
              </a:p>
              <a:p>
                <a:r>
                  <a:rPr lang="da-DK" sz="2000" dirty="0" smtClean="0"/>
                  <a:t>Vi sammenligner to populationer ved to stikprøver</a:t>
                </a:r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For eksempel en pakkemaskine til oksefars på to forskellige dage</a:t>
                </a:r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Stikprøve på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000" dirty="0" smtClean="0"/>
                  <a:t> pakker fars for dag 1 vejes: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,</m:t>
                    </m:r>
                  </m:oMath>
                </a14:m>
                <a:r>
                  <a:rPr lang="da-DK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,</m:t>
                    </m:r>
                  </m:oMath>
                </a14:m>
                <a:r>
                  <a:rPr lang="da-DK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  <m:r>
                          <a:rPr lang="da-DK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,</m:t>
                    </m:r>
                  </m:oMath>
                </a14:m>
                <a:r>
                  <a:rPr lang="da-DK" sz="2000" dirty="0"/>
                  <a:t>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…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a-DK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a-DK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2000" dirty="0"/>
                  <a:t>Stikprøve på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000" dirty="0"/>
                  <a:t> pakker fars for dag </a:t>
                </a:r>
                <a:r>
                  <a:rPr lang="da-DK" sz="2000" dirty="0" smtClean="0"/>
                  <a:t>2 </a:t>
                </a:r>
                <a:r>
                  <a:rPr lang="da-DK" sz="2000" dirty="0"/>
                  <a:t>vejes</a:t>
                </a:r>
                <a:r>
                  <a:rPr lang="da-DK" sz="2000" dirty="0" smtClean="0"/>
                  <a:t>: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,</m:t>
                    </m:r>
                  </m:oMath>
                </a14:m>
                <a:r>
                  <a:rPr lang="da-DK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,</m:t>
                    </m:r>
                  </m:oMath>
                </a14:m>
                <a:r>
                  <a:rPr lang="da-DK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  <m:r>
                          <a:rPr lang="da-DK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,</m:t>
                    </m:r>
                  </m:oMath>
                </a14:m>
                <a:r>
                  <a:rPr lang="da-DK" sz="2000" dirty="0"/>
                  <a:t>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…, 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a-DK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a-DK" sz="2000" dirty="0"/>
                  <a:t> </a:t>
                </a:r>
                <a:endParaRPr lang="da-DK" sz="2000" dirty="0" smtClean="0"/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For dag 1: Vi </a:t>
                </a:r>
                <a:r>
                  <a:rPr lang="da-DK" sz="2000" dirty="0"/>
                  <a:t>kan beregne stikprøve-middelværdi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000" dirty="0"/>
                  <a:t> og stikprøve-varians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a-DK" sz="2000" dirty="0"/>
                  <a:t> og bruge dem som estimater for populationens parametre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000" dirty="0">
                    <a:ea typeface="Cambria Math"/>
                  </a:rPr>
                  <a:t> og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a-DK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a-DK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a-D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Tilsvarende for dag 2: Vi </a:t>
                </a:r>
                <a:r>
                  <a:rPr lang="da-DK" sz="2000" dirty="0"/>
                  <a:t>kan beregne stikprøve-middelværdi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000" dirty="0"/>
                  <a:t> og stikprøve-varians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a-DK" sz="2000" dirty="0" smtClean="0"/>
                  <a:t> og </a:t>
                </a:r>
                <a:r>
                  <a:rPr lang="da-DK" sz="2000" dirty="0"/>
                  <a:t>bruge dem som estimater for populationens parametre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000" dirty="0">
                    <a:ea typeface="Cambria Math"/>
                  </a:rPr>
                  <a:t> </a:t>
                </a:r>
                <a:r>
                  <a:rPr lang="da-DK" sz="2000" dirty="0" smtClean="0">
                    <a:ea typeface="Cambria Math"/>
                  </a:rPr>
                  <a:t>og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r>
                  <a:rPr lang="da-DK" sz="2000" dirty="0" smtClean="0"/>
                  <a:t>Vi antager at de to stikprøver er uafhængige</a:t>
                </a:r>
                <a:endParaRPr lang="da-DK" sz="2000" dirty="0"/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836712"/>
                <a:ext cx="8471296" cy="5616624"/>
              </a:xfrm>
              <a:blipFill>
                <a:blip r:embed="rId3"/>
                <a:stretch>
                  <a:fillRect l="-792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hlinkClick r:id="rId4" action="ppaction://hlinksldjump"/>
          </p:cNvPr>
          <p:cNvSpPr/>
          <p:nvPr/>
        </p:nvSpPr>
        <p:spPr>
          <a:xfrm>
            <a:off x="8604448" y="1916833"/>
            <a:ext cx="261392" cy="21602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dirty="0"/>
              <a:t>Resumé: Varians og standardafvigelse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22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468313" y="1125538"/>
                <a:ext cx="8424862" cy="5399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dirty="0" smtClean="0"/>
                  <a:t>Formel for stikprøve-varians:</a:t>
                </a:r>
              </a:p>
              <a:p>
                <a:pPr marL="0" indent="0">
                  <a:lnSpc>
                    <a:spcPct val="150000"/>
                  </a:lnSpc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0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da-DK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a-DK" sz="2000" i="1" smtClean="0">
                          <a:latin typeface="Cambria Math"/>
                        </a:rPr>
                        <m:t> </m:t>
                      </m:r>
                      <m:r>
                        <a:rPr lang="da-DK" sz="2000" i="1">
                          <a:latin typeface="Cambria Math"/>
                        </a:rPr>
                        <m:t>=</m:t>
                      </m:r>
                      <m:r>
                        <a:rPr lang="da-DK" sz="2000" i="1" smtClean="0">
                          <a:latin typeface="Cambria Math"/>
                        </a:rPr>
                        <m:t>  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a-DK" sz="2000" i="1">
                              <a:latin typeface="Cambria Math"/>
                            </a:rPr>
                            <m:t>𝑛</m:t>
                          </m:r>
                          <m:r>
                            <a:rPr lang="da-DK" sz="2000" i="1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000" i="1">
                              <a:latin typeface="Cambria Math"/>
                            </a:rPr>
                            <m:t>𝑖</m:t>
                          </m:r>
                          <m:r>
                            <a:rPr lang="da-DK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a-DK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a-DK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20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a-DK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a-DK" sz="2000" i="1">
                          <a:latin typeface="Cambria Math"/>
                        </a:rPr>
                        <m:t>  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  <m:oMath xmlns:m="http://schemas.openxmlformats.org/officeDocument/2006/math">
                      <m:sSup>
                        <m:sSupPr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0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da-DK" sz="20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a-DK" sz="2000" i="1" smtClean="0">
                          <a:latin typeface="Cambria Math"/>
                        </a:rPr>
                        <m:t> </m:t>
                      </m:r>
                      <m:r>
                        <a:rPr lang="da-DK" sz="2000" i="1">
                          <a:latin typeface="Cambria Math"/>
                        </a:rPr>
                        <m:t>=</m:t>
                      </m:r>
                      <m:r>
                        <a:rPr lang="da-DK" sz="2000" i="1" smtClean="0">
                          <a:latin typeface="Cambria Math"/>
                        </a:rPr>
                        <m:t>  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>
                              <a:latin typeface="Cambria Math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a-DK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da-DK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a-DK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a-DK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a-DK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a-DK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sz="20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2000" i="1">
                                      <a:latin typeface="Cambria Math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a-DK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a-DK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da-DK" sz="20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a-DK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a-DK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da-DK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a-DK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da-DK" sz="2000" i="1">
                              <a:latin typeface="Cambria Math"/>
                            </a:rPr>
                            <m:t>𝑛</m:t>
                          </m:r>
                          <m:r>
                            <a:rPr lang="da-DK" sz="2000" i="1">
                              <a:latin typeface="Cambria Math"/>
                            </a:rPr>
                            <m:t>(</m:t>
                          </m:r>
                          <m:r>
                            <a:rPr lang="da-DK" sz="2000" i="1">
                              <a:latin typeface="Cambria Math"/>
                            </a:rPr>
                            <m:t>𝑛</m:t>
                          </m:r>
                          <m:r>
                            <a:rPr lang="da-DK" sz="2000" i="1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da-DK" dirty="0" smtClean="0"/>
              </a:p>
              <a:p>
                <a:pPr marL="0" indent="0">
                  <a:buNone/>
                </a:pPr>
                <a:endParaRPr lang="da-DK" dirty="0" smtClean="0"/>
              </a:p>
              <a:p>
                <a:pPr marL="0" indent="0">
                  <a:buNone/>
                </a:pPr>
                <a:r>
                  <a:rPr lang="da-DK" dirty="0" smtClean="0"/>
                  <a:t>Stikprøve-varians og -standardafvigelse i </a:t>
                </a:r>
                <a:r>
                  <a:rPr lang="da-DK" dirty="0" err="1" smtClean="0"/>
                  <a:t>MatLab</a:t>
                </a:r>
                <a:r>
                  <a:rPr lang="da-DK" dirty="0" smtClean="0"/>
                  <a:t>: </a:t>
                </a:r>
              </a:p>
              <a:p>
                <a:pPr lvl="1"/>
                <a:r>
                  <a:rPr lang="da-DK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s2 = var(y)</a:t>
                </a:r>
              </a:p>
              <a:p>
                <a:pPr lvl="1"/>
                <a:r>
                  <a:rPr lang="da-DK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 = </a:t>
                </a:r>
                <a:r>
                  <a:rPr lang="da-DK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std</a:t>
                </a:r>
                <a:r>
                  <a:rPr lang="da-DK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(y)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sz="1200" dirty="0" smtClean="0"/>
                  <a:t> </a:t>
                </a:r>
                <a:endParaRPr lang="da-DK" dirty="0" smtClean="0"/>
              </a:p>
              <a:p>
                <a:pPr marL="0" indent="0">
                  <a:buNone/>
                </a:pPr>
                <a:endParaRPr lang="da-DK" dirty="0" smtClean="0"/>
              </a:p>
              <a:p>
                <a:pPr marL="0" indent="0">
                  <a:buNone/>
                </a:pPr>
                <a:r>
                  <a:rPr lang="da-DK" dirty="0" err="1" smtClean="0"/>
                  <a:t>MatLab</a:t>
                </a:r>
                <a:r>
                  <a:rPr lang="da-DK" dirty="0" smtClean="0"/>
                  <a:t> kan også beregne populations-varians og -standardafvigelse </a:t>
                </a:r>
                <a:r>
                  <a:rPr lang="da-DK" dirty="0"/>
                  <a:t>(hvor der divideres med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𝑛</m:t>
                    </m:r>
                  </m:oMath>
                </a14:m>
                <a:r>
                  <a:rPr lang="da-DK" dirty="0"/>
                  <a:t> i stedet </a:t>
                </a:r>
                <a:r>
                  <a:rPr lang="da-DK" dirty="0" smtClean="0"/>
                  <a:t>for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</a:rPr>
                      <m:t>𝑛</m:t>
                    </m:r>
                    <m:r>
                      <a:rPr lang="da-DK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da-DK" dirty="0" smtClean="0"/>
                  <a:t>):</a:t>
                </a:r>
              </a:p>
              <a:p>
                <a:pPr lvl="1"/>
                <a:r>
                  <a:rPr lang="da-DK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sigma2 </a:t>
                </a:r>
                <a:r>
                  <a:rPr lang="da-DK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da-DK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var(y,1)</a:t>
                </a:r>
                <a:endParaRPr lang="da-DK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da-DK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sigma </a:t>
                </a:r>
                <a:r>
                  <a:rPr lang="da-DK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da-DK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std</a:t>
                </a:r>
                <a:r>
                  <a:rPr lang="da-DK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(y,1)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endParaRPr lang="da-DK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68313" y="1125538"/>
                <a:ext cx="8424862" cy="5399087"/>
              </a:xfrm>
              <a:prstGeom prst="rect">
                <a:avLst/>
              </a:prstGeom>
              <a:blipFill>
                <a:blip r:embed="rId3"/>
                <a:stretch>
                  <a:fillRect l="-941" t="-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92088"/>
          </a:xfrm>
        </p:spPr>
        <p:txBody>
          <a:bodyPr>
            <a:normAutofit/>
          </a:bodyPr>
          <a:lstStyle/>
          <a:p>
            <a:r>
              <a:rPr lang="da-DK" sz="3200" dirty="0"/>
              <a:t>Hypotesetest for to </a:t>
            </a:r>
            <a:r>
              <a:rPr lang="da-DK" sz="3200" dirty="0" smtClean="0"/>
              <a:t>stikprøver  </a:t>
            </a:r>
            <a:r>
              <a:rPr lang="da-DK" sz="1400" dirty="0" smtClean="0"/>
              <a:t>fortsat</a:t>
            </a:r>
            <a:endParaRPr lang="da-DK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23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912" y="947266"/>
                <a:ext cx="8424936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sz="2000" dirty="0" smtClean="0"/>
                  <a:t>Vi ser på forskellen på de to populationers middelværdi:  </a:t>
                </a:r>
                <a:br>
                  <a:rPr lang="da-DK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a-DK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da-DK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da-DK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da-DK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a-DK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Hypotesetesten går ud på om de to middelværdier er forskellige, så: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1800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da-DK" sz="18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a-DK" sz="1800" b="0" i="1" smtClean="0">
                            <a:latin typeface="Cambria Math"/>
                            <a:ea typeface="Cambria Math"/>
                          </a:rPr>
                          <m:t>: 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da-DK" sz="18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a-DK" sz="18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a-DK" sz="1800" b="0" dirty="0" smtClean="0">
                  <a:ea typeface="Cambria Math"/>
                </a:endParaRPr>
              </a:p>
              <a:p>
                <a:pPr lvl="1"/>
                <a:r>
                  <a:rPr lang="da-DK" sz="1800" dirty="0" smtClean="0">
                    <a:ea typeface="Cambria Math"/>
                  </a:rPr>
                  <a:t>(Generelt: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: 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da-DK" sz="18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a-DK" sz="1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80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da-DK" sz="1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800" b="0" dirty="0" smtClean="0">
                    <a:ea typeface="Cambria Math"/>
                  </a:rPr>
                  <a:t>. I dette tilfælde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da-DK" sz="18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da-DK" sz="1800" b="0" dirty="0" smtClean="0">
                    <a:ea typeface="Cambria Math"/>
                  </a:rPr>
                  <a:t>)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Den alternative hypotese kan være: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da-DK" sz="18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: 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da-DK" sz="18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a-DK" sz="1800" i="1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da-DK" sz="1800" dirty="0"/>
                  <a:t>	(Pakkerne fra dag 1 er størst</a:t>
                </a:r>
                <a:r>
                  <a:rPr lang="da-DK" sz="18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da-DK" sz="18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: 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da-DK" sz="18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a-DK" sz="1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da-DK" sz="1800" dirty="0"/>
                  <a:t>	(Pakkerne fra dag </a:t>
                </a:r>
                <a:r>
                  <a:rPr lang="da-DK" sz="1800" dirty="0" smtClean="0"/>
                  <a:t>2 </a:t>
                </a:r>
                <a:r>
                  <a:rPr lang="da-DK" sz="1800" dirty="0"/>
                  <a:t>er størst)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da-DK" sz="18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: 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da-DK" sz="18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a-DK" sz="18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da-DK" sz="1800" dirty="0"/>
                  <a:t>	(Pakkerne fra </a:t>
                </a:r>
                <a:r>
                  <a:rPr lang="da-DK" sz="1800" dirty="0" smtClean="0"/>
                  <a:t>de to dage er forskellige i størrelse)</a:t>
                </a:r>
                <a:endParaRPr lang="da-DK" sz="1800" dirty="0"/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Man kan vise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000" dirty="0" smtClean="0"/>
                  <a:t> er en </a:t>
                </a:r>
                <a:r>
                  <a:rPr lang="da-DK" sz="2000" dirty="0" err="1" smtClean="0"/>
                  <a:t>unbiased</a:t>
                </a:r>
                <a:r>
                  <a:rPr lang="da-DK" sz="2000" dirty="0" smtClean="0"/>
                  <a:t> </a:t>
                </a:r>
                <a:r>
                  <a:rPr lang="da-DK" sz="2000" dirty="0" err="1" smtClean="0"/>
                  <a:t>estimator</a:t>
                </a:r>
                <a:r>
                  <a:rPr lang="da-DK" sz="2000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000" dirty="0" smtClean="0"/>
                  <a:t> med standardafvigelse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da-DK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2000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da-DK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a-DK" sz="2000" b="0" i="1" smtClean="0">
                                <a:latin typeface="Cambria Math"/>
                                <a:ea typeface="Cambria Math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da-DK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2000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da-DK" sz="20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rad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Men normalt </a:t>
                </a:r>
                <a:r>
                  <a:rPr lang="da-DK" sz="2000" dirty="0"/>
                  <a:t>kender vi ikke de to populationers standardafvigelse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000" dirty="0" smtClean="0"/>
                  <a:t>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000" dirty="0" smtClean="0"/>
                  <a:t>, så vi kan ikke bruge denne formel</a:t>
                </a:r>
                <a:endParaRPr lang="da-DK" sz="20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912" y="947266"/>
                <a:ext cx="8424936" cy="5616624"/>
              </a:xfrm>
              <a:blipFill>
                <a:blip r:embed="rId3"/>
                <a:stretch>
                  <a:fillRect l="-724" t="-542" r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7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24936" cy="661757"/>
          </a:xfrm>
        </p:spPr>
        <p:txBody>
          <a:bodyPr>
            <a:normAutofit/>
          </a:bodyPr>
          <a:lstStyle/>
          <a:p>
            <a:r>
              <a:rPr lang="da-DK" sz="3200" dirty="0"/>
              <a:t>Hypotesetest for to </a:t>
            </a:r>
            <a:r>
              <a:rPr lang="da-DK" sz="3200" dirty="0" smtClean="0"/>
              <a:t>stikprøver   </a:t>
            </a:r>
            <a:r>
              <a:rPr lang="da-DK" sz="1600" dirty="0" smtClean="0"/>
              <a:t>fortsat</a:t>
            </a:r>
            <a:endParaRPr lang="da-DK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24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3772" y="877017"/>
                <a:ext cx="8892480" cy="579234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Når vi ikke kender de to populationers standardafvigelse, så er vi nødt til at estimere </a:t>
                </a:r>
                <a:r>
                  <a:rPr lang="da-DK" sz="2000" dirty="0" err="1" smtClean="0"/>
                  <a:t>v.h.a</a:t>
                </a:r>
                <a:r>
                  <a:rPr lang="da-DK" sz="2000" dirty="0" smtClean="0"/>
                  <a:t>. stikprøverne</a:t>
                </a:r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Vi er nødt til at </a:t>
                </a:r>
                <a:r>
                  <a:rPr lang="da-DK" sz="2000" u="sng" dirty="0" smtClean="0"/>
                  <a:t>antage, at de to populationer har samme standardafvigelse</a:t>
                </a:r>
                <a:r>
                  <a:rPr lang="da-DK" sz="2000" dirty="0" smtClean="0"/>
                  <a:t>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Så er standardafvigelsen </a:t>
                </a:r>
                <a:r>
                  <a:rPr lang="da-DK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a-DK" sz="2000" b="0" i="0" smtClean="0"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</m:oMath>
                </a14:m>
                <a:r>
                  <a:rPr lang="da-DK" sz="2000" dirty="0" smtClean="0">
                    <a:ea typeface="Cambria Math"/>
                  </a:rPr>
                  <a:t>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da-DK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2000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da-DK" sz="20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da-DK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2000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da-DK" sz="20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rad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rad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rad>
                  </m:oMath>
                </a14:m>
                <a:endParaRPr lang="da-DK" sz="2000" dirty="0" smtClean="0"/>
              </a:p>
              <a:p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Både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0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/>
                  <a:t> og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0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a-DK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/>
                  <a:t> er estimater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For at bruge alle observationer fra begge stikprøver beregner vi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a-DK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da-DK" sz="2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</m:e>
                      <m:sup>
                        <m:r>
                          <a:rPr lang="da-DK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a-DK" sz="2000" dirty="0" smtClean="0"/>
                  <a:t>, som kaldes det </a:t>
                </a:r>
                <a:r>
                  <a:rPr lang="da-DK" sz="2000" b="1" dirty="0" err="1" smtClean="0">
                    <a:solidFill>
                      <a:schemeClr val="tx2"/>
                    </a:solidFill>
                  </a:rPr>
                  <a:t>puljede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 (</a:t>
                </a:r>
                <a:r>
                  <a:rPr lang="da-DK" sz="2000" b="1" dirty="0" err="1" smtClean="0">
                    <a:solidFill>
                      <a:schemeClr val="tx2"/>
                    </a:solidFill>
                  </a:rPr>
                  <a:t>pooled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)</a:t>
                </a:r>
                <a:r>
                  <a:rPr lang="da-DK" sz="2000" b="1" dirty="0" smtClean="0"/>
                  <a:t> </a:t>
                </a:r>
                <a:r>
                  <a:rPr lang="da-DK" sz="2000" dirty="0" smtClean="0"/>
                  <a:t>estimat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da-DK" sz="20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da-DK" sz="2000" dirty="0" smtClean="0"/>
                  <a:t> ved at vægte stikprøve-varianserne med stikprøve-størrelserne:</a:t>
                </a:r>
                <a:r>
                  <a:rPr lang="da-DK" sz="2000" dirty="0"/>
                  <a:t/>
                </a:r>
                <a:br>
                  <a:rPr lang="da-DK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a-DK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da-DK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a-DK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a-DK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a-DK" sz="20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da-DK" sz="20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a-DK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a-DK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sz="20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0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a-DK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a-DK" sz="20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da-DK" sz="20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a-DK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a-DK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a-DK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sz="2000" i="1">
                              <a:latin typeface="Cambria Math"/>
                            </a:rPr>
                            <m:t>−</m:t>
                          </m:r>
                          <m:r>
                            <a:rPr lang="da-DK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9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Dermed bliver teststørrelsen:</a:t>
                </a:r>
                <a:r>
                  <a:rPr lang="da-DK" sz="2000" dirty="0"/>
                  <a:t/>
                </a:r>
                <a:br>
                  <a:rPr lang="da-DK" sz="2000" dirty="0"/>
                </a:br>
                <a:r>
                  <a:rPr lang="da-DK" sz="2000" dirty="0" smtClean="0"/>
                  <a:t> 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a-DK" sz="2000" b="0" i="1" smtClean="0">
                            <a:latin typeface="Cambria Math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box>
                              <m:box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a-DK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2000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da-DK" sz="20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 + </m:t>
                                </m:r>
                                <m:f>
                                  <m:f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a-DK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2000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da-DK" sz="20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e>
                        </m:rad>
                      </m:den>
                    </m:f>
                  </m:oMath>
                </a14:m>
                <a:r>
                  <a:rPr lang="da-DK" sz="2000" dirty="0" smtClean="0"/>
                  <a:t> </a:t>
                </a:r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følger </a:t>
                </a:r>
                <a:r>
                  <a:rPr lang="da-DK" sz="2000" i="1" dirty="0" smtClean="0"/>
                  <a:t>t</a:t>
                </a:r>
                <a:r>
                  <a:rPr lang="da-DK" sz="2000" dirty="0" smtClean="0"/>
                  <a:t>-fordelingen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−2</m:t>
                    </m:r>
                  </m:oMath>
                </a14:m>
                <a:r>
                  <a:rPr lang="da-DK" sz="2000" dirty="0" smtClean="0"/>
                  <a:t> frihedsgrader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772" y="877017"/>
                <a:ext cx="8892480" cy="5792343"/>
              </a:xfrm>
              <a:blipFill>
                <a:blip r:embed="rId3"/>
                <a:stretch>
                  <a:fillRect l="-617" t="-1474" r="-1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>
            <a:hlinkClick r:id="rId4" action="ppaction://hlinksldjump"/>
          </p:cNvPr>
          <p:cNvSpPr/>
          <p:nvPr/>
        </p:nvSpPr>
        <p:spPr>
          <a:xfrm>
            <a:off x="8604448" y="5269479"/>
            <a:ext cx="144016" cy="1757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0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0409"/>
            <a:ext cx="8424936" cy="825731"/>
          </a:xfrm>
        </p:spPr>
        <p:txBody>
          <a:bodyPr>
            <a:normAutofit/>
          </a:bodyPr>
          <a:lstStyle/>
          <a:p>
            <a:r>
              <a:rPr lang="da-DK" sz="3200" dirty="0" smtClean="0"/>
              <a:t>Eksempel 4.13 (Masse af farspakker)</a:t>
            </a:r>
            <a:endParaRPr lang="da-D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6070"/>
            <a:ext cx="8424936" cy="5676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 smtClean="0"/>
              <a:t>To stikprøver, 10 pakker fra dag 1 og 10 pakker fra dag 2</a:t>
            </a:r>
            <a:br>
              <a:rPr lang="da-DK" sz="2200" dirty="0" smtClean="0"/>
            </a:br>
            <a:r>
              <a:rPr lang="da-DK" sz="2200" dirty="0" smtClean="0"/>
              <a:t>Der vælges signifikansniveau på 5%</a:t>
            </a:r>
          </a:p>
          <a:p>
            <a:pPr marL="0" indent="0">
              <a:buNone/>
            </a:pPr>
            <a:r>
              <a:rPr lang="da-DK" sz="2200" dirty="0" smtClean="0"/>
              <a:t>De </a:t>
            </a:r>
            <a:r>
              <a:rPr lang="da-DK" sz="2200" dirty="0"/>
              <a:t>5 skridt</a:t>
            </a:r>
            <a:r>
              <a:rPr lang="da-DK" sz="2200" dirty="0" smtClean="0"/>
              <a:t>:</a:t>
            </a:r>
          </a:p>
          <a:p>
            <a:pPr marL="814388" lvl="1" indent="-457200">
              <a:buFont typeface="+mj-lt"/>
              <a:buAutoNum type="arabicPeriod"/>
            </a:pPr>
            <a:r>
              <a:rPr lang="da-DK" sz="2200" dirty="0" smtClean="0"/>
              <a:t>Vælg hypoteser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814388" lvl="1" indent="-457200">
              <a:buFont typeface="+mj-lt"/>
              <a:buAutoNum type="arabicPeriod"/>
            </a:pPr>
            <a:r>
              <a:rPr lang="da-DK" sz="2200" dirty="0" smtClean="0"/>
              <a:t>Formuler teststørrelsen</a:t>
            </a:r>
            <a:br>
              <a:rPr lang="da-DK" sz="2200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814388" lvl="1" indent="-457200">
              <a:buFont typeface="+mj-lt"/>
              <a:buAutoNum type="arabicPeriod"/>
            </a:pPr>
            <a:endParaRPr lang="da-DK" dirty="0" smtClean="0"/>
          </a:p>
          <a:p>
            <a:pPr marL="814388" lvl="1" indent="-457200">
              <a:buFont typeface="+mj-lt"/>
              <a:buAutoNum type="arabicPeriod"/>
            </a:pPr>
            <a:r>
              <a:rPr lang="da-DK" sz="2200" dirty="0" smtClean="0"/>
              <a:t>Bestem det kritiske område for teststørrelsen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814388" lvl="1" indent="-4572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25</a:t>
            </a:fld>
            <a:endParaRPr lang="da-DK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617792"/>
            <a:ext cx="17240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805" y="4043860"/>
            <a:ext cx="1676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27" y="5362815"/>
            <a:ext cx="1466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3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637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 smtClean="0"/>
              <a:t>Eksempel 4.13 (Masse af farspakker)   </a:t>
            </a:r>
            <a:r>
              <a:rPr lang="da-DK" sz="1600" dirty="0" smtClean="0"/>
              <a:t>fortsat</a:t>
            </a:r>
            <a:endParaRPr lang="da-DK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68748"/>
            <a:ext cx="8424936" cy="5400600"/>
          </a:xfrm>
        </p:spPr>
        <p:txBody>
          <a:bodyPr>
            <a:normAutofit fontScale="92500" lnSpcReduction="20000"/>
          </a:bodyPr>
          <a:lstStyle/>
          <a:p>
            <a:pPr marL="814388" lvl="1" indent="-457200">
              <a:buFont typeface="+mj-lt"/>
              <a:buAutoNum type="arabicPeriod" startAt="4"/>
            </a:pPr>
            <a:r>
              <a:rPr lang="da-DK" dirty="0" smtClean="0"/>
              <a:t>Udfør eksperimentet og bestem teststørrelsen, </a:t>
            </a:r>
            <a:r>
              <a:rPr lang="da-DK" i="1" dirty="0" smtClean="0"/>
              <a:t>t</a:t>
            </a:r>
            <a:br>
              <a:rPr lang="da-DK" i="1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814388" lvl="1" indent="-4572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26</a:t>
            </a:fld>
            <a:endParaRPr lang="da-DK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1628800"/>
            <a:ext cx="64293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14" y="2852936"/>
            <a:ext cx="226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2936"/>
            <a:ext cx="22193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3068960"/>
            <a:ext cx="26860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790778"/>
            <a:ext cx="20383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4797152"/>
            <a:ext cx="2419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3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dsholder til indho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94209" y="2039640"/>
            <a:ext cx="3824911" cy="246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04" y="5261"/>
            <a:ext cx="8424936" cy="922114"/>
          </a:xfrm>
        </p:spPr>
        <p:txBody>
          <a:bodyPr/>
          <a:lstStyle/>
          <a:p>
            <a:r>
              <a:rPr lang="da-DK" sz="3200" dirty="0"/>
              <a:t>Eksempel 4.13 (Masse af farspakker)   </a:t>
            </a:r>
            <a:r>
              <a:rPr lang="da-DK" sz="1800" dirty="0"/>
              <a:t>fortsat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983270"/>
                <a:ext cx="8424936" cy="5616624"/>
              </a:xfrm>
            </p:spPr>
            <p:txBody>
              <a:bodyPr/>
              <a:lstStyle/>
              <a:p>
                <a:pPr marL="814388" lvl="1" indent="-457200">
                  <a:buFont typeface="+mj-lt"/>
                  <a:buAutoNum type="arabicPeriod" startAt="5"/>
                </a:pPr>
                <a:r>
                  <a:rPr lang="da-DK" sz="2200" dirty="0" smtClean="0"/>
                  <a:t>Drag </a:t>
                </a:r>
                <a:r>
                  <a:rPr lang="da-DK" sz="2200" dirty="0"/>
                  <a:t>konklusioner og formuler dem i daglig </a:t>
                </a:r>
                <a:r>
                  <a:rPr lang="da-DK" sz="2200" dirty="0" smtClean="0"/>
                  <a:t>tale</a:t>
                </a:r>
                <a:br>
                  <a:rPr lang="da-DK" sz="2200" dirty="0" smtClean="0"/>
                </a:br>
                <a:endParaRPr lang="da-DK" sz="2200" dirty="0" smtClean="0"/>
              </a:p>
              <a:p>
                <a:pPr marL="715962" lvl="2" indent="0">
                  <a:buNone/>
                </a:pPr>
                <a:r>
                  <a:rPr lang="da-DK" sz="2200" dirty="0" smtClean="0"/>
                  <a:t>Da teststørrelsen er udenfor det kritiske område forkaster vi nulhypotesen: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/>
                          </a:rPr>
                          <m:t>−2.526</m:t>
                        </m:r>
                      </m:e>
                    </m:d>
                    <m:r>
                      <a:rPr lang="da-DK" sz="2200" b="0" i="1" smtClean="0">
                        <a:latin typeface="Cambria Math"/>
                      </a:rPr>
                      <m:t>&gt;2.101</m:t>
                    </m:r>
                  </m:oMath>
                </a14:m>
                <a:endParaRPr lang="da-DK" sz="2200" dirty="0" smtClean="0"/>
              </a:p>
              <a:p>
                <a:pPr marL="715962" lvl="2" indent="0">
                  <a:buNone/>
                </a:pP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endParaRPr lang="da-DK" sz="2200" dirty="0" smtClean="0"/>
              </a:p>
              <a:p>
                <a:pPr marL="715962" lvl="2" indent="0">
                  <a:buNone/>
                </a:pPr>
                <a:endParaRPr lang="da-DK" sz="2200" dirty="0" smtClean="0"/>
              </a:p>
              <a:p>
                <a:pPr marL="715962" lvl="2" indent="0">
                  <a:buNone/>
                </a:pPr>
                <a:endParaRPr lang="da-DK" sz="2200" dirty="0"/>
              </a:p>
              <a:p>
                <a:pPr marL="715962" lvl="2" indent="0">
                  <a:buNone/>
                </a:pPr>
                <a:endParaRPr lang="da-DK" sz="2200" dirty="0" smtClean="0"/>
              </a:p>
              <a:p>
                <a:pPr marL="715962" lvl="2" indent="0">
                  <a:buNone/>
                </a:pPr>
                <a:r>
                  <a:rPr lang="da-DK" sz="2200" dirty="0" smtClean="0"/>
                  <a:t>95% </a:t>
                </a:r>
                <a:r>
                  <a:rPr lang="da-DK" sz="2200" dirty="0" err="1" smtClean="0"/>
                  <a:t>konfidensinterval</a:t>
                </a:r>
                <a:r>
                  <a:rPr lang="da-DK" sz="2200" dirty="0" smtClean="0"/>
                  <a:t>: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endParaRPr lang="da-DK" dirty="0" smtClean="0"/>
              </a:p>
              <a:p>
                <a:pPr marL="814388" lvl="1" indent="-457200">
                  <a:buFont typeface="+mj-lt"/>
                  <a:buAutoNum type="arabicPeriod"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983270"/>
                <a:ext cx="8424936" cy="5616624"/>
              </a:xfrm>
              <a:blipFill>
                <a:blip r:embed="rId4"/>
                <a:stretch>
                  <a:fillRect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27</a:t>
            </a:fld>
            <a:endParaRPr lang="da-DK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23533"/>
            <a:ext cx="470595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>
            <a:hlinkClick r:id="rId6" action="ppaction://hlinksldjump"/>
          </p:cNvPr>
          <p:cNvSpPr/>
          <p:nvPr/>
        </p:nvSpPr>
        <p:spPr>
          <a:xfrm>
            <a:off x="8774753" y="5661248"/>
            <a:ext cx="144367" cy="144017"/>
          </a:xfrm>
          <a:prstGeom prst="ellipse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7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24936" cy="922114"/>
          </a:xfrm>
        </p:spPr>
        <p:txBody>
          <a:bodyPr/>
          <a:lstStyle/>
          <a:p>
            <a:r>
              <a:rPr lang="da-DK" sz="3200" dirty="0"/>
              <a:t>Eksempel 4.13 (Masse af farspakker)   </a:t>
            </a:r>
            <a:r>
              <a:rPr lang="da-DK" sz="1800" dirty="0"/>
              <a:t>fortsat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57" y="930734"/>
            <a:ext cx="8424936" cy="5400600"/>
          </a:xfrm>
        </p:spPr>
        <p:txBody>
          <a:bodyPr/>
          <a:lstStyle/>
          <a:p>
            <a:pPr marL="0" indent="0">
              <a:buNone/>
            </a:pPr>
            <a:r>
              <a:rPr lang="da-DK" sz="2200" b="1" dirty="0" smtClean="0"/>
              <a:t>Check af antagelser:</a:t>
            </a:r>
          </a:p>
          <a:p>
            <a:pPr marL="0" indent="0">
              <a:buNone/>
            </a:pPr>
            <a:r>
              <a:rPr lang="da-DK" sz="2200" dirty="0" smtClean="0"/>
              <a:t>Den Centrale Grænseværdisætning med Stem-and-</a:t>
            </a:r>
            <a:r>
              <a:rPr lang="da-DK" sz="2200" dirty="0" err="1" smtClean="0"/>
              <a:t>leaf</a:t>
            </a:r>
            <a:r>
              <a:rPr lang="da-DK" sz="2200" dirty="0" smtClean="0"/>
              <a:t> plot</a:t>
            </a:r>
            <a:br>
              <a:rPr lang="da-DK" sz="2200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sz="1200" dirty="0" smtClean="0"/>
              <a:t> </a:t>
            </a:r>
            <a:r>
              <a:rPr lang="da-DK" sz="2200" dirty="0" smtClean="0"/>
              <a:t>… </a:t>
            </a:r>
            <a:r>
              <a:rPr lang="da-DK" sz="2200" dirty="0"/>
              <a:t>og med normalfordelingsplots</a:t>
            </a:r>
            <a:r>
              <a:rPr lang="da-DK" dirty="0"/>
              <a:t/>
            </a:r>
            <a:br>
              <a:rPr lang="da-DK" dirty="0"/>
            </a:b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28</a:t>
            </a:fld>
            <a:endParaRPr lang="da-D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00000">
            <a:off x="899593" y="4207098"/>
            <a:ext cx="3450672" cy="236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00000">
            <a:off x="4771196" y="4230160"/>
            <a:ext cx="3240360" cy="23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52736" y="1852848"/>
            <a:ext cx="3013340" cy="1873962"/>
            <a:chOff x="1259632" y="1987086"/>
            <a:chExt cx="3013340" cy="1873962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22" r="73290" b="9758"/>
            <a:stretch/>
          </p:blipFill>
          <p:spPr bwMode="auto">
            <a:xfrm>
              <a:off x="1259632" y="2452377"/>
              <a:ext cx="1615517" cy="1408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70" t="23993" r="28729" b="10852"/>
            <a:stretch/>
          </p:blipFill>
          <p:spPr bwMode="auto">
            <a:xfrm>
              <a:off x="3131840" y="2452377"/>
              <a:ext cx="1028281" cy="1383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58" t="6722" r="34268" b="81410"/>
            <a:stretch/>
          </p:blipFill>
          <p:spPr bwMode="auto">
            <a:xfrm>
              <a:off x="3107246" y="2140176"/>
              <a:ext cx="1165726" cy="25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26" r="64369" b="80344"/>
            <a:stretch/>
          </p:blipFill>
          <p:spPr bwMode="auto">
            <a:xfrm>
              <a:off x="2034000" y="1987086"/>
              <a:ext cx="980160" cy="41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Eksempel 4.13 (Masse af farspakker)   </a:t>
            </a:r>
            <a:r>
              <a:rPr lang="da-DK" sz="2000" dirty="0"/>
              <a:t>fortsat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sz="2200" b="1" dirty="0" smtClean="0"/>
              <a:t>Check af antagelser:</a:t>
            </a:r>
          </a:p>
          <a:p>
            <a:pPr marL="0" indent="0">
              <a:buNone/>
            </a:pPr>
            <a:r>
              <a:rPr lang="da-DK" sz="2200" dirty="0" smtClean="0"/>
              <a:t>Antagelse om ens populationsvarianser med parallelle </a:t>
            </a:r>
            <a:r>
              <a:rPr lang="da-DK" sz="2200" dirty="0" err="1" smtClean="0"/>
              <a:t>boxplots</a:t>
            </a:r>
            <a:r>
              <a:rPr lang="da-DK" sz="2200" dirty="0" smtClean="0"/>
              <a:t>:</a:t>
            </a:r>
            <a:br>
              <a:rPr lang="da-DK" sz="2200" dirty="0" smtClean="0"/>
            </a:br>
            <a:endParaRPr lang="da-DK" sz="2200" dirty="0"/>
          </a:p>
          <a:p>
            <a:pPr marL="0" indent="0">
              <a:buNone/>
            </a:pPr>
            <a:r>
              <a:rPr lang="da-DK" sz="2200" dirty="0" smtClean="0"/>
              <a:t>Variansen </a:t>
            </a:r>
            <a:r>
              <a:rPr lang="da-DK" sz="2200" dirty="0"/>
              <a:t>for de to stikprøver ser</a:t>
            </a:r>
            <a:br>
              <a:rPr lang="da-DK" sz="2200" dirty="0"/>
            </a:br>
            <a:r>
              <a:rPr lang="da-DK" sz="2200" dirty="0"/>
              <a:t>ensartet ud i </a:t>
            </a:r>
            <a:r>
              <a:rPr lang="da-DK" sz="2200" dirty="0" err="1" smtClean="0"/>
              <a:t>boxplottet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sz="2200" dirty="0" smtClean="0"/>
              <a:t>Antagelse om, at </a:t>
            </a:r>
            <a:r>
              <a:rPr lang="da-DK" sz="2200" dirty="0"/>
              <a:t>de to stikprøver er </a:t>
            </a:r>
            <a:r>
              <a:rPr lang="da-DK" sz="2200" dirty="0" smtClean="0"/>
              <a:t>uafhængige:</a:t>
            </a:r>
          </a:p>
          <a:p>
            <a:pPr marL="0" indent="0">
              <a:buNone/>
            </a:pPr>
            <a:r>
              <a:rPr lang="da-DK" sz="2200" dirty="0" smtClean="0"/>
              <a:t>Da data blev opsamlet på to forskellige dage, så kan vi antage, at de er uafhængige</a:t>
            </a:r>
            <a:endParaRPr lang="da-DK" sz="2200" dirty="0"/>
          </a:p>
          <a:p>
            <a:pPr marL="0" indent="0">
              <a:buNone/>
            </a:pPr>
            <a:r>
              <a:rPr lang="da-DK" dirty="0" smtClean="0"/>
              <a:t/>
            </a:r>
            <a:br>
              <a:rPr lang="da-DK" dirty="0" smtClean="0"/>
            </a:br>
            <a:r>
              <a:rPr lang="da-DK" sz="1200" dirty="0" smtClean="0"/>
              <a:t> </a:t>
            </a: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29</a:t>
            </a:fld>
            <a:endParaRPr lang="da-DK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80000">
            <a:off x="5184428" y="2330148"/>
            <a:ext cx="30956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0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424936" cy="490066"/>
          </a:xfrm>
        </p:spPr>
        <p:txBody>
          <a:bodyPr>
            <a:normAutofit fontScale="90000"/>
          </a:bodyPr>
          <a:lstStyle/>
          <a:p>
            <a:r>
              <a:rPr lang="da-DK" sz="2800" dirty="0" smtClean="0"/>
              <a:t>Oversigt over hypotesetests</a:t>
            </a:r>
            <a:endParaRPr lang="da-DK" sz="2800" dirty="0"/>
          </a:p>
        </p:txBody>
      </p:sp>
      <p:sp>
        <p:nvSpPr>
          <p:cNvPr id="5" name="Rectangle 4"/>
          <p:cNvSpPr/>
          <p:nvPr/>
        </p:nvSpPr>
        <p:spPr>
          <a:xfrm>
            <a:off x="3167844" y="836712"/>
            <a:ext cx="2808312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smtClean="0">
                <a:solidFill>
                  <a:schemeClr val="tx1"/>
                </a:solidFill>
              </a:rPr>
              <a:t>Hvad handler hypotesetesten om?</a:t>
            </a:r>
            <a:endParaRPr lang="da-DK" sz="1200" b="1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39552" y="2068514"/>
            <a:ext cx="2232248" cy="621316"/>
            <a:chOff x="539552" y="2068514"/>
            <a:chExt cx="2232248" cy="621316"/>
          </a:xfrm>
        </p:grpSpPr>
        <p:sp>
          <p:nvSpPr>
            <p:cNvPr id="6" name="Rectangle 5"/>
            <p:cNvSpPr/>
            <p:nvPr/>
          </p:nvSpPr>
          <p:spPr>
            <a:xfrm>
              <a:off x="539552" y="2329830"/>
              <a:ext cx="2232248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Kendes </a:t>
              </a:r>
              <a:r>
                <a:rPr lang="da-DK" sz="1200" b="1" dirty="0" smtClean="0">
                  <a:solidFill>
                    <a:schemeClr val="tx1"/>
                  </a:solidFill>
                </a:rPr>
                <a:t>populationsvariansen</a:t>
              </a:r>
              <a:r>
                <a:rPr lang="da-DK" sz="1200" b="1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27" name="Elbow Connector 26"/>
            <p:cNvCxnSpPr>
              <a:stCxn id="7" idx="2"/>
              <a:endCxn id="6" idx="0"/>
            </p:cNvCxnSpPr>
            <p:nvPr/>
          </p:nvCxnSpPr>
          <p:spPr>
            <a:xfrm rot="16200000" flipH="1">
              <a:off x="1524394" y="2198548"/>
              <a:ext cx="261316" cy="124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096366" y="1196712"/>
            <a:ext cx="3475634" cy="871802"/>
            <a:chOff x="1096366" y="1196712"/>
            <a:chExt cx="3475634" cy="871802"/>
          </a:xfrm>
        </p:grpSpPr>
        <p:sp>
          <p:nvSpPr>
            <p:cNvPr id="7" name="Rounded Rectangle 6"/>
            <p:cNvSpPr/>
            <p:nvPr/>
          </p:nvSpPr>
          <p:spPr>
            <a:xfrm>
              <a:off x="1096366" y="1708514"/>
              <a:ext cx="1116124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Middelværdi</a:t>
              </a:r>
            </a:p>
          </p:txBody>
        </p:sp>
        <p:cxnSp>
          <p:nvCxnSpPr>
            <p:cNvPr id="33" name="Elbow Connector 32"/>
            <p:cNvCxnSpPr>
              <a:stCxn id="5" idx="2"/>
              <a:endCxn id="7" idx="0"/>
            </p:cNvCxnSpPr>
            <p:nvPr/>
          </p:nvCxnSpPr>
          <p:spPr>
            <a:xfrm rot="5400000">
              <a:off x="2857313" y="-6173"/>
              <a:ext cx="511802" cy="291757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35389" y="2689831"/>
            <a:ext cx="1020287" cy="750217"/>
            <a:chOff x="635389" y="2689831"/>
            <a:chExt cx="1020287" cy="750217"/>
          </a:xfrm>
        </p:grpSpPr>
        <p:sp>
          <p:nvSpPr>
            <p:cNvPr id="8" name="Rounded Rectangle 7"/>
            <p:cNvSpPr/>
            <p:nvPr/>
          </p:nvSpPr>
          <p:spPr>
            <a:xfrm>
              <a:off x="635389" y="3080048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Ja</a:t>
              </a:r>
            </a:p>
          </p:txBody>
        </p:sp>
        <p:cxnSp>
          <p:nvCxnSpPr>
            <p:cNvPr id="43" name="Elbow Connector 42"/>
            <p:cNvCxnSpPr>
              <a:stCxn id="6" idx="2"/>
              <a:endCxn id="8" idx="0"/>
            </p:cNvCxnSpPr>
            <p:nvPr/>
          </p:nvCxnSpPr>
          <p:spPr>
            <a:xfrm rot="5400000">
              <a:off x="1124487" y="2548859"/>
              <a:ext cx="390218" cy="672161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1655675" y="2689830"/>
            <a:ext cx="1044117" cy="748018"/>
            <a:chOff x="1655675" y="2689830"/>
            <a:chExt cx="1044117" cy="748018"/>
          </a:xfrm>
        </p:grpSpPr>
        <p:sp>
          <p:nvSpPr>
            <p:cNvPr id="9" name="Rounded Rectangle 8"/>
            <p:cNvSpPr/>
            <p:nvPr/>
          </p:nvSpPr>
          <p:spPr>
            <a:xfrm>
              <a:off x="2003541" y="3077848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Nej</a:t>
              </a:r>
            </a:p>
          </p:txBody>
        </p:sp>
        <p:cxnSp>
          <p:nvCxnSpPr>
            <p:cNvPr id="45" name="Elbow Connector 44"/>
            <p:cNvCxnSpPr>
              <a:stCxn id="6" idx="2"/>
              <a:endCxn id="9" idx="0"/>
            </p:cNvCxnSpPr>
            <p:nvPr/>
          </p:nvCxnSpPr>
          <p:spPr>
            <a:xfrm rot="16200000" flipH="1">
              <a:off x="1809662" y="2535843"/>
              <a:ext cx="388018" cy="695991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1413808" y="3437849"/>
            <a:ext cx="1872208" cy="596891"/>
            <a:chOff x="1413808" y="3437849"/>
            <a:chExt cx="1872208" cy="596891"/>
          </a:xfrm>
        </p:grpSpPr>
        <p:sp>
          <p:nvSpPr>
            <p:cNvPr id="10" name="Rectangle 9"/>
            <p:cNvSpPr/>
            <p:nvPr/>
          </p:nvSpPr>
          <p:spPr>
            <a:xfrm>
              <a:off x="1413808" y="3674740"/>
              <a:ext cx="1872208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En eller to stikprøver?</a:t>
              </a:r>
            </a:p>
          </p:txBody>
        </p:sp>
        <p:cxnSp>
          <p:nvCxnSpPr>
            <p:cNvPr id="48" name="Elbow Connector 47"/>
            <p:cNvCxnSpPr>
              <a:stCxn id="9" idx="2"/>
              <a:endCxn id="10" idx="0"/>
            </p:cNvCxnSpPr>
            <p:nvPr/>
          </p:nvCxnSpPr>
          <p:spPr>
            <a:xfrm rot="5400000">
              <a:off x="2232344" y="3555417"/>
              <a:ext cx="236892" cy="1755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1420589" y="4034741"/>
            <a:ext cx="929323" cy="690363"/>
            <a:chOff x="1420589" y="4034741"/>
            <a:chExt cx="929323" cy="690363"/>
          </a:xfrm>
        </p:grpSpPr>
        <p:sp>
          <p:nvSpPr>
            <p:cNvPr id="11" name="Rounded Rectangle 10"/>
            <p:cNvSpPr/>
            <p:nvPr/>
          </p:nvSpPr>
          <p:spPr>
            <a:xfrm>
              <a:off x="1420589" y="4365104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En</a:t>
              </a:r>
            </a:p>
          </p:txBody>
        </p:sp>
        <p:cxnSp>
          <p:nvCxnSpPr>
            <p:cNvPr id="50" name="Elbow Connector 49"/>
            <p:cNvCxnSpPr>
              <a:stCxn id="10" idx="2"/>
              <a:endCxn id="11" idx="0"/>
            </p:cNvCxnSpPr>
            <p:nvPr/>
          </p:nvCxnSpPr>
          <p:spPr>
            <a:xfrm rot="5400000">
              <a:off x="1894132" y="3909324"/>
              <a:ext cx="330364" cy="581197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2349911" y="4034740"/>
            <a:ext cx="936105" cy="692564"/>
            <a:chOff x="2349911" y="4034740"/>
            <a:chExt cx="936105" cy="692564"/>
          </a:xfrm>
        </p:grpSpPr>
        <p:sp>
          <p:nvSpPr>
            <p:cNvPr id="12" name="Rounded Rectangle 11"/>
            <p:cNvSpPr/>
            <p:nvPr/>
          </p:nvSpPr>
          <p:spPr>
            <a:xfrm>
              <a:off x="2589765" y="4367304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To</a:t>
              </a:r>
            </a:p>
          </p:txBody>
        </p:sp>
        <p:cxnSp>
          <p:nvCxnSpPr>
            <p:cNvPr id="52" name="Elbow Connector 51"/>
            <p:cNvCxnSpPr>
              <a:stCxn id="10" idx="2"/>
              <a:endCxn id="12" idx="0"/>
            </p:cNvCxnSpPr>
            <p:nvPr/>
          </p:nvCxnSpPr>
          <p:spPr>
            <a:xfrm rot="16200000" flipH="1">
              <a:off x="2477619" y="3907032"/>
              <a:ext cx="332564" cy="587979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195736" y="4727304"/>
            <a:ext cx="2088232" cy="717880"/>
            <a:chOff x="2195736" y="4727304"/>
            <a:chExt cx="2088232" cy="717880"/>
          </a:xfrm>
        </p:grpSpPr>
        <p:sp>
          <p:nvSpPr>
            <p:cNvPr id="14" name="Rectangle 13"/>
            <p:cNvSpPr/>
            <p:nvPr/>
          </p:nvSpPr>
          <p:spPr>
            <a:xfrm>
              <a:off x="2195736" y="5085184"/>
              <a:ext cx="2088232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smtClean="0">
                  <a:solidFill>
                    <a:schemeClr val="tx1"/>
                  </a:solidFill>
                </a:rPr>
                <a:t>Er </a:t>
              </a:r>
              <a:r>
                <a:rPr lang="da-DK" sz="1200" b="1" dirty="0">
                  <a:solidFill>
                    <a:schemeClr val="tx1"/>
                  </a:solidFill>
                </a:rPr>
                <a:t>stikprøverne</a:t>
              </a:r>
              <a:r>
                <a:rPr lang="da-DK" sz="1200" b="1" dirty="0" smtClean="0">
                  <a:solidFill>
                    <a:schemeClr val="tx1"/>
                  </a:solidFill>
                </a:rPr>
                <a:t> uafhængige ?</a:t>
              </a:r>
              <a:endParaRPr lang="da-DK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Elbow Connector 58"/>
            <p:cNvCxnSpPr>
              <a:stCxn id="12" idx="2"/>
              <a:endCxn id="14" idx="0"/>
            </p:cNvCxnSpPr>
            <p:nvPr/>
          </p:nvCxnSpPr>
          <p:spPr>
            <a:xfrm rot="16200000" flipH="1">
              <a:off x="2909931" y="4755263"/>
              <a:ext cx="357880" cy="30196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195736" y="5445184"/>
            <a:ext cx="1044116" cy="720120"/>
            <a:chOff x="2195736" y="5445184"/>
            <a:chExt cx="1044116" cy="720120"/>
          </a:xfrm>
        </p:grpSpPr>
        <p:sp>
          <p:nvSpPr>
            <p:cNvPr id="15" name="Rounded Rectangle 14"/>
            <p:cNvSpPr/>
            <p:nvPr/>
          </p:nvSpPr>
          <p:spPr>
            <a:xfrm>
              <a:off x="2195736" y="5805304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Ja</a:t>
              </a:r>
            </a:p>
          </p:txBody>
        </p:sp>
        <p:cxnSp>
          <p:nvCxnSpPr>
            <p:cNvPr id="19" name="Elbow Connector 18"/>
            <p:cNvCxnSpPr>
              <a:stCxn id="14" idx="2"/>
              <a:endCxn id="15" idx="0"/>
            </p:cNvCxnSpPr>
            <p:nvPr/>
          </p:nvCxnSpPr>
          <p:spPr>
            <a:xfrm rot="5400000">
              <a:off x="2711797" y="5277249"/>
              <a:ext cx="360120" cy="695990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239852" y="5445183"/>
            <a:ext cx="1044116" cy="723558"/>
            <a:chOff x="3239852" y="5445183"/>
            <a:chExt cx="1044116" cy="723558"/>
          </a:xfrm>
        </p:grpSpPr>
        <p:sp>
          <p:nvSpPr>
            <p:cNvPr id="16" name="Rounded Rectangle 15"/>
            <p:cNvSpPr/>
            <p:nvPr/>
          </p:nvSpPr>
          <p:spPr>
            <a:xfrm>
              <a:off x="3587717" y="5808741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Nej</a:t>
              </a:r>
            </a:p>
          </p:txBody>
        </p:sp>
        <p:cxnSp>
          <p:nvCxnSpPr>
            <p:cNvPr id="24" name="Elbow Connector 23"/>
            <p:cNvCxnSpPr>
              <a:stCxn id="14" idx="2"/>
              <a:endCxn id="16" idx="0"/>
            </p:cNvCxnSpPr>
            <p:nvPr/>
          </p:nvCxnSpPr>
          <p:spPr>
            <a:xfrm rot="16200000" flipH="1">
              <a:off x="3406069" y="5278966"/>
              <a:ext cx="363557" cy="695991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2357884" y="6165304"/>
            <a:ext cx="371954" cy="587978"/>
            <a:chOff x="2357884" y="6165304"/>
            <a:chExt cx="371954" cy="587978"/>
          </a:xfrm>
        </p:grpSpPr>
        <p:sp>
          <p:nvSpPr>
            <p:cNvPr id="35" name="Oval 34"/>
            <p:cNvSpPr/>
            <p:nvPr/>
          </p:nvSpPr>
          <p:spPr>
            <a:xfrm>
              <a:off x="2357884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34" name="Straight Arrow Connector 33"/>
            <p:cNvCxnSpPr>
              <a:stCxn id="15" idx="2"/>
              <a:endCxn id="35" idx="0"/>
            </p:cNvCxnSpPr>
            <p:nvPr/>
          </p:nvCxnSpPr>
          <p:spPr>
            <a:xfrm flipH="1">
              <a:off x="2543861" y="6165304"/>
              <a:ext cx="1" cy="21602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3749865" y="6168741"/>
            <a:ext cx="371954" cy="584541"/>
            <a:chOff x="3749865" y="6168741"/>
            <a:chExt cx="371954" cy="584541"/>
          </a:xfrm>
        </p:grpSpPr>
        <p:sp>
          <p:nvSpPr>
            <p:cNvPr id="44" name="Oval 43"/>
            <p:cNvSpPr/>
            <p:nvPr/>
          </p:nvSpPr>
          <p:spPr>
            <a:xfrm>
              <a:off x="3749865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16" idx="2"/>
              <a:endCxn id="44" idx="0"/>
            </p:cNvCxnSpPr>
            <p:nvPr/>
          </p:nvCxnSpPr>
          <p:spPr>
            <a:xfrm flipH="1">
              <a:off x="3935842" y="6168741"/>
              <a:ext cx="1" cy="21258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1582737" y="4725104"/>
            <a:ext cx="371954" cy="2028178"/>
            <a:chOff x="1582737" y="4725104"/>
            <a:chExt cx="371954" cy="2028178"/>
          </a:xfrm>
        </p:grpSpPr>
        <p:sp>
          <p:nvSpPr>
            <p:cNvPr id="47" name="Oval 46"/>
            <p:cNvSpPr/>
            <p:nvPr/>
          </p:nvSpPr>
          <p:spPr>
            <a:xfrm>
              <a:off x="1582737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40" name="Straight Arrow Connector 39"/>
            <p:cNvCxnSpPr>
              <a:stCxn id="11" idx="2"/>
              <a:endCxn id="47" idx="0"/>
            </p:cNvCxnSpPr>
            <p:nvPr/>
          </p:nvCxnSpPr>
          <p:spPr>
            <a:xfrm flipH="1">
              <a:off x="1768714" y="4725104"/>
              <a:ext cx="1" cy="165622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97537" y="3440048"/>
            <a:ext cx="371954" cy="3313234"/>
            <a:chOff x="797537" y="3440048"/>
            <a:chExt cx="371954" cy="3313234"/>
          </a:xfrm>
        </p:grpSpPr>
        <p:sp>
          <p:nvSpPr>
            <p:cNvPr id="13" name="Oval 12"/>
            <p:cNvSpPr/>
            <p:nvPr/>
          </p:nvSpPr>
          <p:spPr>
            <a:xfrm>
              <a:off x="797537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 smtClean="0">
                  <a:solidFill>
                    <a:schemeClr val="bg1"/>
                  </a:solidFill>
                </a:rPr>
                <a:t>1</a:t>
              </a:r>
              <a:endParaRPr lang="da-DK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8" idx="2"/>
              <a:endCxn id="13" idx="0"/>
            </p:cNvCxnSpPr>
            <p:nvPr/>
          </p:nvCxnSpPr>
          <p:spPr>
            <a:xfrm flipH="1">
              <a:off x="983514" y="3440048"/>
              <a:ext cx="1" cy="294128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ular Callout 63"/>
          <p:cNvSpPr/>
          <p:nvPr/>
        </p:nvSpPr>
        <p:spPr>
          <a:xfrm>
            <a:off x="5148064" y="5625244"/>
            <a:ext cx="1584176" cy="865280"/>
          </a:xfrm>
          <a:prstGeom prst="wedgeRoundRectCallout">
            <a:avLst>
              <a:gd name="adj1" fmla="val -116983"/>
              <a:gd name="adj2" fmla="val 618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Vi ser på metode 4 i næste lektion (L14)</a:t>
            </a:r>
            <a:endParaRPr lang="da-DK" sz="1400" dirty="0"/>
          </a:p>
        </p:txBody>
      </p:sp>
      <p:sp>
        <p:nvSpPr>
          <p:cNvPr id="49" name="Ellipse 48">
            <a:hlinkClick r:id="rId2" action="ppaction://hlinksldjump"/>
          </p:cNvPr>
          <p:cNvSpPr/>
          <p:nvPr/>
        </p:nvSpPr>
        <p:spPr>
          <a:xfrm>
            <a:off x="8568444" y="6309320"/>
            <a:ext cx="180020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44624"/>
            <a:ext cx="7772400" cy="648072"/>
          </a:xfrm>
        </p:spPr>
        <p:txBody>
          <a:bodyPr/>
          <a:lstStyle/>
          <a:p>
            <a:pPr algn="l"/>
            <a:r>
              <a:rPr lang="da-DK" sz="3200" b="1" dirty="0" smtClean="0">
                <a:solidFill>
                  <a:schemeClr val="tx2"/>
                </a:solidFill>
              </a:rPr>
              <a:t>Opgaver L13</a:t>
            </a:r>
            <a:endParaRPr lang="da-DK" sz="320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C801DCB-6018-49F5-B40C-217E41A22F90}" type="slidenum">
              <a:rPr lang="da-DK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30</a:t>
            </a:fld>
            <a:endParaRPr lang="da-D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ladsholder til diasnumm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34EC00F-5518-401F-BEDC-0A46451B0053}" type="slidenum">
              <a:rPr lang="da-DK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30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107504" y="836712"/>
            <a:ext cx="8892480" cy="546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Eksamensopgave 2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2015E </a:t>
            </a:r>
          </a:p>
          <a:p>
            <a:pPr lvl="0"/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”om </a:t>
            </a:r>
            <a:r>
              <a:rPr lang="da-DK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snydesoftware i biler” (en stikprøve)</a:t>
            </a:r>
          </a:p>
          <a:p>
            <a:pPr lvl="0"/>
            <a:endParaRPr lang="da-DK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Re-eksamensopgave 3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2015F</a:t>
            </a:r>
          </a:p>
          <a:p>
            <a:pPr lvl="0"/>
            <a:r>
              <a:rPr lang="da-DK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om måling af slitagestyrke af to </a:t>
            </a:r>
            <a:r>
              <a:rPr lang="da-DK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materialer” </a:t>
            </a:r>
            <a:r>
              <a:rPr lang="da-D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 stikprøver</a:t>
            </a:r>
            <a:r>
              <a:rPr lang="da-DK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endParaRPr lang="da-DK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Eksamensopgave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1f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om prædiktionsinterval for hydrauliske pumper til et </a:t>
            </a:r>
            <a:r>
              <a:rPr lang="da-DK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eksoskelet</a:t>
            </a:r>
            <a:r>
              <a:rPr lang="da-DK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da-D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a-DK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fortsættelse </a:t>
            </a:r>
            <a:r>
              <a:rPr lang="da-D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 L2, L3, L9 og L11)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da-DK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Mindst to af V&amp;K 4.21, 4.23, 4.25, 4.27 og </a:t>
            </a:r>
            <a:r>
              <a:rPr lang="da-DK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4.29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da-D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Mindst to af V&amp;K 4.39, 4.41, 4.43, 4.45 og 4.47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da-D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NB: I 4.39 er data grupperet efter ’High’ og ’Low’. Lav tekststrengene om til 1 og 2, så </a:t>
            </a:r>
            <a:r>
              <a:rPr lang="da-DK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xlsread</a:t>
            </a:r>
            <a:r>
              <a:rPr lang="da-D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kan indlæse </a:t>
            </a:r>
            <a:r>
              <a:rPr lang="da-DK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Eksamensopgave </a:t>
            </a:r>
            <a:r>
              <a:rPr lang="da-DK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da-D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 2016E </a:t>
            </a:r>
            <a:endParaRPr lang="da-DK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”om </a:t>
            </a:r>
            <a:r>
              <a:rPr lang="da-D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udvikling af en drone til udbringning af </a:t>
            </a:r>
            <a:r>
              <a:rPr lang="da-DK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31</a:t>
            </a:fld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40060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6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2" y="850582"/>
            <a:ext cx="8611826" cy="57467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32</a:t>
            </a:fld>
            <a:endParaRPr lang="da-DK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467544" y="188640"/>
            <a:ext cx="84249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err="1" smtClean="0"/>
              <a:t>Tilhørende</a:t>
            </a:r>
            <a:r>
              <a:rPr lang="en-GB" sz="2800" dirty="0" smtClean="0"/>
              <a:t> </a:t>
            </a:r>
            <a:r>
              <a:rPr lang="en-GB" sz="2800" dirty="0" err="1" smtClean="0"/>
              <a:t>konfidensinterval</a:t>
            </a:r>
            <a:endParaRPr lang="da-DK" sz="2800" dirty="0"/>
          </a:p>
        </p:txBody>
      </p:sp>
      <p:sp>
        <p:nvSpPr>
          <p:cNvPr id="6" name="Rektangel 5"/>
          <p:cNvSpPr/>
          <p:nvPr/>
        </p:nvSpPr>
        <p:spPr>
          <a:xfrm>
            <a:off x="755576" y="3284984"/>
            <a:ext cx="8208912" cy="3384376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hlinkClick r:id="rId3" action="ppaction://hlinksldjump"/>
          </p:cNvPr>
          <p:cNvSpPr/>
          <p:nvPr/>
        </p:nvSpPr>
        <p:spPr>
          <a:xfrm>
            <a:off x="8774753" y="404665"/>
            <a:ext cx="117727" cy="1440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424936" cy="490066"/>
          </a:xfrm>
        </p:spPr>
        <p:txBody>
          <a:bodyPr>
            <a:normAutofit fontScale="90000"/>
          </a:bodyPr>
          <a:lstStyle/>
          <a:p>
            <a:r>
              <a:rPr lang="da-DK" sz="2800" dirty="0" smtClean="0"/>
              <a:t>Oversigt over hypotesetests</a:t>
            </a:r>
            <a:endParaRPr lang="da-DK" sz="2800" dirty="0"/>
          </a:p>
        </p:txBody>
      </p:sp>
      <p:pic>
        <p:nvPicPr>
          <p:cNvPr id="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479104" cy="606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ktangel 1"/>
          <p:cNvSpPr/>
          <p:nvPr/>
        </p:nvSpPr>
        <p:spPr>
          <a:xfrm>
            <a:off x="827584" y="3140968"/>
            <a:ext cx="8208912" cy="352839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hlinkClick r:id="rId3" action="ppaction://hlinksldjump"/>
          </p:cNvPr>
          <p:cNvSpPr/>
          <p:nvPr/>
        </p:nvSpPr>
        <p:spPr>
          <a:xfrm>
            <a:off x="8568444" y="6309320"/>
            <a:ext cx="180020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Tilbageblik: Stikprøver med ukendt varians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24744"/>
                <a:ext cx="8964488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sz="2200" dirty="0"/>
                  <a:t>I en stikprøve, </a:t>
                </a:r>
                <a:r>
                  <a:rPr lang="da-DK" sz="2200" dirty="0" smtClean="0"/>
                  <a:t>hvor populations-variansen </a:t>
                </a:r>
                <a:r>
                  <a:rPr lang="da-DK" sz="2200" dirty="0"/>
                  <a:t>(og dermed standardafvigelsen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200" dirty="0"/>
                  <a:t>) </a:t>
                </a:r>
                <a:r>
                  <a:rPr lang="da-DK" sz="2200" dirty="0" smtClean="0"/>
                  <a:t>er kendt, kan </a:t>
                </a:r>
                <a:r>
                  <a:rPr lang="da-DK" sz="2200" dirty="0"/>
                  <a:t>vi bruge den centrale </a:t>
                </a:r>
                <a:r>
                  <a:rPr lang="da-DK" sz="2200" dirty="0" smtClean="0"/>
                  <a:t>grænseværdisætning</a:t>
                </a:r>
                <a:r>
                  <a:rPr lang="da-DK" sz="2200" dirty="0"/>
                  <a:t> </a:t>
                </a:r>
                <a:r>
                  <a:rPr lang="da-DK" sz="2200" dirty="0" smtClean="0"/>
                  <a:t>og  </a:t>
                </a:r>
              </a:p>
              <a:p>
                <a:pPr marL="0" indent="0">
                  <a:buNone/>
                </a:pPr>
                <a:r>
                  <a:rPr lang="da-DK" sz="2200" dirty="0"/>
                  <a:t/>
                </a:r>
                <a:br>
                  <a:rPr lang="da-DK" sz="2200" dirty="0"/>
                </a:br>
                <a:r>
                  <a:rPr lang="da-DK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2200" i="1">
                            <a:latin typeface="Cambria Math"/>
                          </a:rPr>
                          <m:t>−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2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da-DK" sz="2200" dirty="0"/>
                  <a:t>  er standard normalfordelt, hvis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𝑛</m:t>
                    </m:r>
                  </m:oMath>
                </a14:m>
                <a:r>
                  <a:rPr lang="da-DK" sz="2200" dirty="0"/>
                  <a:t> er tilstrækkelig </a:t>
                </a:r>
                <a:r>
                  <a:rPr lang="da-DK" sz="2200" dirty="0" smtClean="0"/>
                  <a:t>stor</a:t>
                </a:r>
              </a:p>
              <a:p>
                <a:pPr marL="0" indent="0">
                  <a:buNone/>
                </a:pPr>
                <a:endParaRPr lang="da-DK" sz="2200" dirty="0"/>
              </a:p>
              <a:p>
                <a:pPr marL="0" indent="0">
                  <a:buNone/>
                </a:pPr>
                <a:r>
                  <a:rPr lang="da-DK" sz="2200" dirty="0"/>
                  <a:t>I en stikprøve, hvor populations-variansen (og dermed standardafvigelsen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200" dirty="0" smtClean="0"/>
                  <a:t>) </a:t>
                </a:r>
                <a:r>
                  <a:rPr lang="da-DK" sz="2200" u="sng" dirty="0" smtClean="0"/>
                  <a:t>ikke</a:t>
                </a:r>
                <a:r>
                  <a:rPr lang="da-DK" sz="2200" dirty="0" smtClean="0"/>
                  <a:t> er kendt, </a:t>
                </a:r>
                <a:r>
                  <a:rPr lang="da-DK" sz="2200" dirty="0"/>
                  <a:t>kan vi estimere den ved stikprøve- standardafvigelsen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𝑠</m:t>
                    </m:r>
                  </m:oMath>
                </a14:m>
                <a:r>
                  <a:rPr lang="da-DK" sz="2200" dirty="0"/>
                  <a:t>, og</a:t>
                </a:r>
                <a:br>
                  <a:rPr lang="da-DK" sz="2200" dirty="0"/>
                </a:br>
                <a:r>
                  <a:rPr lang="da-DK" sz="2200" dirty="0" smtClean="0"/>
                  <a:t> </a:t>
                </a:r>
                <a:r>
                  <a:rPr lang="da-DK" sz="2200" dirty="0"/>
                  <a:t/>
                </a:r>
                <a:br>
                  <a:rPr lang="da-DK" sz="2200" dirty="0"/>
                </a:br>
                <a:r>
                  <a:rPr lang="da-DK" sz="2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2200" i="1">
                            <a:latin typeface="Cambria Math"/>
                          </a:rPr>
                          <m:t>−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2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da-DK" sz="2200" dirty="0"/>
                  <a:t>   følger en</a:t>
                </a:r>
                <a:r>
                  <a:rPr lang="da-DK" sz="2200" dirty="0">
                    <a:solidFill>
                      <a:schemeClr val="tx2"/>
                    </a:solidFill>
                  </a:rPr>
                  <a:t> </a:t>
                </a:r>
                <a:r>
                  <a:rPr lang="da-DK" sz="2200" i="1" dirty="0">
                    <a:solidFill>
                      <a:schemeClr val="tx2"/>
                    </a:solidFill>
                  </a:rPr>
                  <a:t>t</a:t>
                </a:r>
                <a:r>
                  <a:rPr lang="da-DK" sz="2200" dirty="0">
                    <a:solidFill>
                      <a:schemeClr val="tx2"/>
                    </a:solidFill>
                  </a:rPr>
                  <a:t>-fordeling </a:t>
                </a:r>
                <a:r>
                  <a:rPr lang="da-DK" sz="2200" dirty="0"/>
                  <a:t>med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𝑛</m:t>
                    </m:r>
                    <m:r>
                      <a:rPr lang="da-DK" sz="2200" i="1">
                        <a:latin typeface="Cambria Math"/>
                      </a:rPr>
                      <m:t>−1</m:t>
                    </m:r>
                  </m:oMath>
                </a14:m>
                <a:r>
                  <a:rPr lang="da-DK" sz="2200" dirty="0"/>
                  <a:t> </a:t>
                </a:r>
                <a:r>
                  <a:rPr lang="da-DK" sz="2200" dirty="0" smtClean="0">
                    <a:solidFill>
                      <a:schemeClr val="tx2"/>
                    </a:solidFill>
                  </a:rPr>
                  <a:t>frihedsgrader</a:t>
                </a:r>
                <a:endParaRPr lang="da-DK" sz="22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24744"/>
                <a:ext cx="8964488" cy="5400600"/>
              </a:xfrm>
              <a:blipFill>
                <a:blip r:embed="rId3"/>
                <a:stretch>
                  <a:fillRect l="-884" t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036496" cy="922114"/>
          </a:xfrm>
        </p:spPr>
        <p:txBody>
          <a:bodyPr>
            <a:normAutofit/>
          </a:bodyPr>
          <a:lstStyle/>
          <a:p>
            <a:pPr algn="l"/>
            <a:r>
              <a:rPr lang="da-DK" sz="3200" dirty="0">
                <a:solidFill>
                  <a:schemeClr val="tx2"/>
                </a:solidFill>
              </a:rPr>
              <a:t>Tilbageblik:</a:t>
            </a:r>
            <a:r>
              <a:rPr lang="da-DK" sz="3200" i="1" dirty="0">
                <a:solidFill>
                  <a:schemeClr val="tx2"/>
                </a:solidFill>
              </a:rPr>
              <a:t> </a:t>
            </a:r>
            <a:r>
              <a:rPr lang="da-DK" sz="3200" i="1" dirty="0" smtClean="0">
                <a:solidFill>
                  <a:schemeClr val="tx2"/>
                </a:solidFill>
              </a:rPr>
              <a:t>t</a:t>
            </a:r>
            <a:r>
              <a:rPr lang="da-DK" sz="3200" dirty="0" smtClean="0">
                <a:solidFill>
                  <a:schemeClr val="tx2"/>
                </a:solidFill>
              </a:rPr>
              <a:t>-fordelingen/ </a:t>
            </a:r>
            <a:r>
              <a:rPr lang="da-DK" sz="3200" dirty="0" err="1">
                <a:solidFill>
                  <a:schemeClr val="tx2"/>
                </a:solidFill>
              </a:rPr>
              <a:t>Student’s</a:t>
            </a:r>
            <a:r>
              <a:rPr lang="da-DK" sz="3200" dirty="0">
                <a:solidFill>
                  <a:schemeClr val="tx2"/>
                </a:solidFill>
              </a:rPr>
              <a:t> </a:t>
            </a:r>
            <a:r>
              <a:rPr lang="da-DK" sz="3200" i="1" dirty="0">
                <a:solidFill>
                  <a:schemeClr val="tx2"/>
                </a:solidFill>
              </a:rPr>
              <a:t>t</a:t>
            </a:r>
            <a:r>
              <a:rPr lang="da-DK" sz="3200" dirty="0">
                <a:solidFill>
                  <a:schemeClr val="tx2"/>
                </a:solidFill>
              </a:rPr>
              <a:t>-fordeling</a:t>
            </a:r>
            <a:r>
              <a:rPr lang="da-DK" sz="3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400600"/>
          </a:xfrm>
        </p:spPr>
        <p:txBody>
          <a:bodyPr/>
          <a:lstStyle/>
          <a:p>
            <a:pPr marL="0" indent="0">
              <a:buNone/>
            </a:pPr>
            <a:r>
              <a:rPr lang="da-DK" sz="2200" i="1" dirty="0"/>
              <a:t>t</a:t>
            </a:r>
            <a:r>
              <a:rPr lang="da-DK" sz="2200" dirty="0"/>
              <a:t>-fordelingen ligner standard normalfordelingen </a:t>
            </a:r>
            <a:r>
              <a:rPr lang="da-DK" sz="2200" i="1" dirty="0"/>
              <a:t>Z</a:t>
            </a:r>
            <a:r>
              <a:rPr lang="da-DK" sz="2200" dirty="0"/>
              <a:t>, men med mere spredning, </a:t>
            </a:r>
            <a:r>
              <a:rPr lang="da-DK" sz="2200" dirty="0" err="1"/>
              <a:t>d.v.s</a:t>
            </a:r>
            <a:r>
              <a:rPr lang="da-DK" sz="2200" dirty="0"/>
              <a:t>. ‘tungere’ haler</a:t>
            </a:r>
          </a:p>
          <a:p>
            <a:pPr marL="0" indent="0">
              <a:buNone/>
            </a:pPr>
            <a:r>
              <a:rPr lang="da-DK" sz="2200" dirty="0"/>
              <a:t>Jo flere frihedsgrader, desto mindre spredning har</a:t>
            </a:r>
            <a:r>
              <a:rPr lang="da-DK" sz="2200" i="1" dirty="0"/>
              <a:t> t</a:t>
            </a:r>
            <a:r>
              <a:rPr lang="da-DK" sz="2200" dirty="0"/>
              <a:t>, og dermed desto tættere på </a:t>
            </a:r>
            <a:r>
              <a:rPr lang="da-DK" sz="2200" i="1" dirty="0"/>
              <a:t>Z</a:t>
            </a:r>
            <a:r>
              <a:rPr lang="da-DK" sz="2200" dirty="0"/>
              <a:t>, standard </a:t>
            </a:r>
            <a:r>
              <a:rPr lang="da-DK" sz="2200" dirty="0" smtClean="0"/>
              <a:t>normalfordelingen</a:t>
            </a:r>
            <a:endParaRPr lang="da-DK" sz="2200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60" y="2924944"/>
            <a:ext cx="6840760" cy="33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i="1" dirty="0" smtClean="0"/>
              <a:t>t</a:t>
            </a:r>
            <a:r>
              <a:rPr lang="da-DK" sz="3200" dirty="0" smtClean="0"/>
              <a:t>-test/ </a:t>
            </a:r>
            <a:r>
              <a:rPr lang="da-DK" sz="3200" dirty="0" err="1">
                <a:solidFill>
                  <a:schemeClr val="tx2"/>
                </a:solidFill>
              </a:rPr>
              <a:t>Student’s</a:t>
            </a:r>
            <a:r>
              <a:rPr lang="da-DK" sz="3200" dirty="0">
                <a:solidFill>
                  <a:schemeClr val="tx2"/>
                </a:solidFill>
              </a:rPr>
              <a:t> </a:t>
            </a:r>
            <a:r>
              <a:rPr lang="da-DK" sz="3200" i="1" dirty="0">
                <a:solidFill>
                  <a:schemeClr val="tx2"/>
                </a:solidFill>
              </a:rPr>
              <a:t>t</a:t>
            </a:r>
            <a:r>
              <a:rPr lang="da-DK" sz="3200" dirty="0">
                <a:solidFill>
                  <a:schemeClr val="tx2"/>
                </a:solidFill>
              </a:rPr>
              <a:t>-fordeling</a:t>
            </a:r>
            <a:r>
              <a:rPr lang="da-DK" sz="3200" dirty="0" smtClean="0"/>
              <a:t> 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300" i="1" dirty="0" smtClean="0">
                <a:solidFill>
                  <a:schemeClr val="tx2"/>
                </a:solidFill>
              </a:rPr>
              <a:t>t</a:t>
            </a:r>
            <a:r>
              <a:rPr lang="da-DK" sz="2300" dirty="0" smtClean="0">
                <a:solidFill>
                  <a:schemeClr val="tx2"/>
                </a:solidFill>
              </a:rPr>
              <a:t>-test eller </a:t>
            </a:r>
            <a:r>
              <a:rPr lang="da-DK" sz="2300" dirty="0" err="1" smtClean="0">
                <a:solidFill>
                  <a:schemeClr val="tx2"/>
                </a:solidFill>
              </a:rPr>
              <a:t>Student’s</a:t>
            </a:r>
            <a:r>
              <a:rPr lang="da-DK" sz="2300" dirty="0" smtClean="0">
                <a:solidFill>
                  <a:schemeClr val="tx2"/>
                </a:solidFill>
              </a:rPr>
              <a:t> </a:t>
            </a:r>
            <a:r>
              <a:rPr lang="da-DK" sz="2300" i="1" dirty="0" smtClean="0">
                <a:solidFill>
                  <a:schemeClr val="tx2"/>
                </a:solidFill>
              </a:rPr>
              <a:t>t</a:t>
            </a:r>
            <a:r>
              <a:rPr lang="da-DK" sz="2300" dirty="0" smtClean="0">
                <a:solidFill>
                  <a:schemeClr val="tx2"/>
                </a:solidFill>
              </a:rPr>
              <a:t>-test</a:t>
            </a:r>
            <a:r>
              <a:rPr lang="da-DK" sz="2300" dirty="0" smtClean="0"/>
              <a:t> er en hypotesetest</a:t>
            </a:r>
            <a:r>
              <a:rPr lang="da-DK" sz="2300" dirty="0"/>
              <a:t>, hvor variansen er </a:t>
            </a:r>
            <a:r>
              <a:rPr lang="da-DK" sz="2300" dirty="0" smtClean="0"/>
              <a:t>ukendt</a:t>
            </a:r>
          </a:p>
          <a:p>
            <a:pPr marL="0" indent="0">
              <a:buNone/>
            </a:pPr>
            <a:r>
              <a:rPr lang="da-DK" sz="2300" dirty="0" smtClean="0"/>
              <a:t> </a:t>
            </a:r>
            <a:endParaRPr lang="da-DK" sz="2300" dirty="0"/>
          </a:p>
          <a:p>
            <a:pPr marL="0" indent="0">
              <a:buNone/>
            </a:pPr>
            <a:r>
              <a:rPr lang="da-DK" sz="2300" dirty="0"/>
              <a:t>3 emner for </a:t>
            </a:r>
            <a:r>
              <a:rPr lang="da-DK" sz="2300" i="1" dirty="0"/>
              <a:t>t</a:t>
            </a:r>
            <a:r>
              <a:rPr lang="da-DK" sz="2300" dirty="0"/>
              <a:t>-test i dag: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300" dirty="0"/>
              <a:t>1-sidet </a:t>
            </a:r>
            <a:r>
              <a:rPr lang="da-DK" sz="2300" i="1" dirty="0"/>
              <a:t>t</a:t>
            </a:r>
            <a:r>
              <a:rPr lang="da-DK" sz="2300" dirty="0"/>
              <a:t>-test (4.3, </a:t>
            </a:r>
            <a:r>
              <a:rPr lang="da-DK" sz="2300" dirty="0">
                <a:solidFill>
                  <a:srgbClr val="0070C0"/>
                </a:solidFill>
              </a:rPr>
              <a:t>eksempel 4.7</a:t>
            </a:r>
            <a:r>
              <a:rPr lang="da-DK" sz="2300" dirty="0"/>
              <a:t>, s. 205)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300" dirty="0"/>
              <a:t>2-sidet </a:t>
            </a:r>
            <a:r>
              <a:rPr lang="da-DK" sz="2300" i="1" dirty="0"/>
              <a:t>t</a:t>
            </a:r>
            <a:r>
              <a:rPr lang="da-DK" sz="2300" dirty="0"/>
              <a:t>-test (4.3, </a:t>
            </a:r>
            <a:r>
              <a:rPr lang="da-DK" sz="2300" dirty="0">
                <a:solidFill>
                  <a:srgbClr val="0070C0"/>
                </a:solidFill>
              </a:rPr>
              <a:t>eksempel 4.8</a:t>
            </a:r>
            <a:r>
              <a:rPr lang="da-DK" sz="2300" dirty="0"/>
              <a:t>, s. 209 og 4.9, s. 211)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300" dirty="0"/>
              <a:t>To uafhængige stikprøver (4.5, </a:t>
            </a:r>
            <a:r>
              <a:rPr lang="da-DK" sz="2300" dirty="0">
                <a:solidFill>
                  <a:srgbClr val="0070C0"/>
                </a:solidFill>
              </a:rPr>
              <a:t>eksempel 4.13</a:t>
            </a:r>
            <a:r>
              <a:rPr lang="da-DK" sz="2300" dirty="0"/>
              <a:t>, s. 225)</a:t>
            </a:r>
          </a:p>
          <a:p>
            <a:pPr lvl="1"/>
            <a:endParaRPr lang="da-DK" sz="2300" dirty="0"/>
          </a:p>
          <a:p>
            <a:pPr marL="0" indent="0">
              <a:buNone/>
            </a:pPr>
            <a:r>
              <a:rPr lang="da-DK" sz="2300" dirty="0"/>
              <a:t>Vi gennemgår de samme 5 skridt som for hypotesetest med kendt varians </a:t>
            </a:r>
            <a:r>
              <a:rPr lang="da-DK" sz="2300" dirty="0" smtClean="0"/>
              <a:t>(L </a:t>
            </a:r>
            <a:r>
              <a:rPr lang="da-DK" sz="2300" dirty="0"/>
              <a:t>12), vi bruger blot </a:t>
            </a:r>
            <a:r>
              <a:rPr lang="da-DK" sz="2300" i="1" dirty="0"/>
              <a:t>t</a:t>
            </a:r>
            <a:r>
              <a:rPr lang="da-DK" sz="2300" dirty="0"/>
              <a:t>-fordeling i stedet for </a:t>
            </a:r>
            <a:r>
              <a:rPr lang="da-DK" sz="2300" i="1" dirty="0" smtClean="0"/>
              <a:t>Z</a:t>
            </a:r>
            <a:r>
              <a:rPr lang="da-DK" sz="2300" dirty="0" smtClean="0"/>
              <a:t>-fordeling</a:t>
            </a:r>
            <a:endParaRPr lang="da-DK" sz="2300" dirty="0"/>
          </a:p>
          <a:p>
            <a:pPr marL="0" indent="0">
              <a:buNone/>
            </a:pPr>
            <a:endParaRPr lang="da-DK" sz="2200" dirty="0"/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1-sidet </a:t>
            </a:r>
            <a:r>
              <a:rPr lang="da-DK" sz="3200" i="1" dirty="0"/>
              <a:t>t</a:t>
            </a:r>
            <a:r>
              <a:rPr lang="da-DK" sz="3200" dirty="0"/>
              <a:t>-test (eksempel 4.7)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4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sz="2200" dirty="0" smtClean="0">
                <a:solidFill>
                  <a:schemeClr val="bg1">
                    <a:lumMod val="65000"/>
                  </a:schemeClr>
                </a:solidFill>
              </a:rPr>
              <a:t>Nikkel-hydrogen batterier har en nikkelplade som anode. Pladen skal have en høj porøsitet, som opnås ved ‘</a:t>
            </a:r>
            <a:r>
              <a:rPr lang="da-DK" sz="2200" dirty="0" err="1" smtClean="0">
                <a:solidFill>
                  <a:schemeClr val="bg1">
                    <a:lumMod val="65000"/>
                  </a:schemeClr>
                </a:solidFill>
              </a:rPr>
              <a:t>sintering</a:t>
            </a:r>
            <a:r>
              <a:rPr lang="da-DK" sz="2200" dirty="0" smtClean="0">
                <a:solidFill>
                  <a:schemeClr val="bg1">
                    <a:lumMod val="65000"/>
                  </a:schemeClr>
                </a:solidFill>
              </a:rPr>
              <a:t>’, </a:t>
            </a:r>
            <a:r>
              <a:rPr lang="da-DK" sz="2200" dirty="0" err="1" smtClean="0">
                <a:solidFill>
                  <a:schemeClr val="bg1">
                    <a:lumMod val="65000"/>
                  </a:schemeClr>
                </a:solidFill>
              </a:rPr>
              <a:t>d.v.s</a:t>
            </a:r>
            <a:r>
              <a:rPr lang="da-DK" sz="2200" dirty="0" smtClean="0">
                <a:solidFill>
                  <a:schemeClr val="bg1">
                    <a:lumMod val="65000"/>
                  </a:schemeClr>
                </a:solidFill>
              </a:rPr>
              <a:t>. pulverpresning ved høj temperatur </a:t>
            </a:r>
          </a:p>
          <a:p>
            <a:pPr marL="0" indent="0">
              <a:buNone/>
            </a:pPr>
            <a:r>
              <a:rPr lang="da-DK" sz="2200" dirty="0" smtClean="0"/>
              <a:t>En </a:t>
            </a:r>
            <a:r>
              <a:rPr lang="da-DK" sz="2200" dirty="0"/>
              <a:t>fabrik der producerer disse anoder har et mål for porøsiteten på 80%. De er bekymrede over, om de når målet. Derfor </a:t>
            </a:r>
            <a:r>
              <a:rPr lang="da-DK" sz="2200" dirty="0" smtClean="0"/>
              <a:t>udtager de en </a:t>
            </a:r>
            <a:r>
              <a:rPr lang="da-DK" sz="2200" dirty="0"/>
              <a:t>stikprøve på 10 plader og </a:t>
            </a:r>
            <a:r>
              <a:rPr lang="da-DK" sz="2200" dirty="0" smtClean="0"/>
              <a:t>måler, </a:t>
            </a:r>
            <a:r>
              <a:rPr lang="da-DK" sz="2200" dirty="0"/>
              <a:t>om porøsiteten lever op til målet med signifikans-niveau 5% </a:t>
            </a:r>
          </a:p>
          <a:p>
            <a:pPr marL="0" indent="0">
              <a:buNone/>
            </a:pPr>
            <a:r>
              <a:rPr lang="da-DK" sz="2400" dirty="0"/>
              <a:t>De 5 skridt:</a:t>
            </a:r>
          </a:p>
          <a:p>
            <a:pPr marL="814388" lvl="1" indent="-457200">
              <a:buFont typeface="+mj-lt"/>
              <a:buAutoNum type="arabicPeriod"/>
            </a:pPr>
            <a:r>
              <a:rPr lang="da-DK" dirty="0"/>
              <a:t>Vælg hypoteser</a:t>
            </a:r>
          </a:p>
          <a:p>
            <a:pPr marL="814388" lvl="1" indent="-457200">
              <a:buFont typeface="+mj-lt"/>
              <a:buAutoNum type="arabicPeriod"/>
            </a:pPr>
            <a:r>
              <a:rPr lang="da-DK" dirty="0"/>
              <a:t>Formuler teststørrelsen</a:t>
            </a:r>
          </a:p>
          <a:p>
            <a:pPr marL="814388" lvl="1" indent="-457200">
              <a:buFont typeface="+mj-lt"/>
              <a:buAutoNum type="arabicPeriod"/>
            </a:pPr>
            <a:r>
              <a:rPr lang="da-DK" dirty="0"/>
              <a:t>Bestem det kritiske område for teststørrelsen</a:t>
            </a:r>
          </a:p>
          <a:p>
            <a:pPr marL="814388" lvl="1" indent="-457200">
              <a:buFont typeface="+mj-lt"/>
              <a:buAutoNum type="arabicPeriod"/>
            </a:pPr>
            <a:r>
              <a:rPr lang="da-DK" dirty="0"/>
              <a:t>Udfør eksperimentet</a:t>
            </a:r>
          </a:p>
          <a:p>
            <a:pPr marL="814388" lvl="1" indent="-457200">
              <a:buFont typeface="+mj-lt"/>
              <a:buAutoNum type="arabicPeriod"/>
            </a:pPr>
            <a:r>
              <a:rPr lang="da-DK" dirty="0"/>
              <a:t>Drag konklusioner og formuler dem i daglig </a:t>
            </a:r>
            <a:r>
              <a:rPr lang="da-DK" dirty="0" smtClean="0"/>
              <a:t>tale</a:t>
            </a:r>
          </a:p>
          <a:p>
            <a:pPr marL="357188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sz="2200" dirty="0" smtClean="0"/>
              <a:t>Se eksempel </a:t>
            </a:r>
            <a:r>
              <a:rPr lang="da-DK" sz="2200" dirty="0"/>
              <a:t>4.7 i </a:t>
            </a:r>
            <a:r>
              <a:rPr lang="da-DK" sz="2200" dirty="0" err="1" smtClean="0"/>
              <a:t>MatLab</a:t>
            </a:r>
            <a:r>
              <a:rPr lang="da-DK" sz="2200" dirty="0" smtClean="0"/>
              <a:t> på BS</a:t>
            </a:r>
            <a:endParaRPr lang="da-DK" sz="2200" dirty="0"/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986" y="5085184"/>
            <a:ext cx="1871712" cy="1514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dirty="0"/>
              <a:t>1-sidet </a:t>
            </a:r>
            <a:r>
              <a:rPr lang="da-DK" sz="3200" i="1" dirty="0"/>
              <a:t>t</a:t>
            </a:r>
            <a:r>
              <a:rPr lang="da-DK" sz="3200" dirty="0"/>
              <a:t>-test (eksempel 4.7</a:t>
            </a:r>
            <a:r>
              <a:rPr lang="da-DK" sz="3200" dirty="0" smtClean="0"/>
              <a:t>)  </a:t>
            </a:r>
            <a:r>
              <a:rPr lang="da-DK" sz="1400" dirty="0" smtClean="0"/>
              <a:t>fortsat</a:t>
            </a:r>
            <a:endParaRPr lang="da-DK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9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489" y="764704"/>
                <a:ext cx="8928992" cy="55446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a-DK" sz="2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1.  Vælg/ opstil hypoteser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: </a:t>
                </a:r>
                <a14:m>
                  <m:oMath xmlns:m="http://schemas.openxmlformats.org/officeDocument/2006/math">
                    <m:r>
                      <a:rPr lang="da-DK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 panose="02040503050406030204" pitchFamily="18" charset="0"/>
                        <a:ea typeface="Cambria Math"/>
                      </a:rPr>
                      <m:t>80</m:t>
                    </m:r>
                  </m:oMath>
                </a14:m>
                <a:endParaRPr lang="da-DK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000" dirty="0"/>
                  <a:t>: </a:t>
                </a:r>
                <a14:m>
                  <m:oMath xmlns:m="http://schemas.openxmlformats.org/officeDocument/2006/math">
                    <m:r>
                      <a:rPr lang="da-DK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a-DK" sz="2000" b="0" i="1" smtClean="0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da-DK" sz="2000" i="1">
                        <a:latin typeface="Cambria Math" panose="02040503050406030204" pitchFamily="18" charset="0"/>
                        <a:ea typeface="Cambria Math"/>
                      </a:rPr>
                      <m:t>80</m:t>
                    </m:r>
                  </m:oMath>
                </a14:m>
                <a:r>
                  <a:rPr lang="da-DK" sz="2000" dirty="0" smtClean="0"/>
                  <a:t>	</a:t>
                </a:r>
                <a:r>
                  <a:rPr lang="da-DK" sz="2000" dirty="0"/>
                  <a:t>Ensidet </a:t>
                </a:r>
                <a:r>
                  <a:rPr lang="da-DK" sz="2000" dirty="0" smtClean="0"/>
                  <a:t>alternativ hypotese</a:t>
                </a:r>
              </a:p>
              <a:p>
                <a:pPr marL="457200" lvl="1" indent="0">
                  <a:buNone/>
                </a:pPr>
                <a:endParaRPr lang="da-DK" sz="2000" b="1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da-DK" sz="2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2.  Formuler/ opstil teststørrelsen</a:t>
                </a:r>
              </a:p>
              <a:p>
                <a:pPr marL="400050" lvl="1" indent="0">
                  <a:buNone/>
                </a:pPr>
                <a:r>
                  <a:rPr lang="da-DK" sz="2000" dirty="0"/>
                  <a:t>Vi kan ikke beregne teststørrelsens værdi før i skridt 4, men </a:t>
                </a:r>
                <a:endParaRPr lang="da-DK" sz="2000" dirty="0" smtClean="0"/>
              </a:p>
              <a:p>
                <a:pPr marL="400050" lvl="1" indent="0">
                  <a:buNone/>
                </a:pP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2000" i="1">
                            <a:latin typeface="Cambria Math"/>
                          </a:rPr>
                          <m:t>−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da-DK" sz="20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er </a:t>
                </a:r>
                <a:r>
                  <a:rPr lang="da-DK" sz="2000" i="1" dirty="0" smtClean="0"/>
                  <a:t>t</a:t>
                </a:r>
                <a:r>
                  <a:rPr lang="da-DK" sz="2000" dirty="0" smtClean="0"/>
                  <a:t>-fordelt med </a:t>
                </a:r>
                <a:r>
                  <a:rPr lang="da-DK" sz="2000" i="1" dirty="0" smtClean="0"/>
                  <a:t>n</a:t>
                </a:r>
                <a:r>
                  <a:rPr lang="da-DK" sz="2000" dirty="0" smtClean="0"/>
                  <a:t>-1 frihedsgrader, hvis </a:t>
                </a:r>
                <a:r>
                  <a:rPr lang="da-DK" sz="2000" i="1" dirty="0" smtClean="0"/>
                  <a:t>n</a:t>
                </a:r>
                <a:r>
                  <a:rPr lang="da-DK" sz="2000" dirty="0"/>
                  <a:t> </a:t>
                </a:r>
                <a:r>
                  <a:rPr lang="da-DK" sz="2000" dirty="0" smtClean="0"/>
                  <a:t>er tilstrækkelig stor</a:t>
                </a:r>
              </a:p>
              <a:p>
                <a:pPr marL="400050" lvl="1" indent="0">
                  <a:buNone/>
                </a:pPr>
                <a:endParaRPr lang="da-DK" sz="2000" dirty="0"/>
              </a:p>
              <a:p>
                <a:pPr marL="0" indent="0">
                  <a:buNone/>
                </a:pPr>
                <a:r>
                  <a:rPr lang="da-DK" sz="2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3.  </a:t>
                </a:r>
                <a:r>
                  <a:rPr lang="da-DK" sz="2200" dirty="0">
                    <a:solidFill>
                      <a:schemeClr val="tx2"/>
                    </a:solidFill>
                  </a:rPr>
                  <a:t>Bestem det kritiske område for </a:t>
                </a:r>
                <a:r>
                  <a:rPr lang="da-DK" sz="2200" dirty="0" smtClean="0">
                    <a:solidFill>
                      <a:schemeClr val="tx2"/>
                    </a:solidFill>
                  </a:rPr>
                  <a:t>teststørrelsen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     </a:t>
                </a:r>
                <a:r>
                  <a:rPr lang="da-DK" sz="2000" dirty="0" smtClean="0"/>
                  <a:t>Vi </a:t>
                </a:r>
                <a:r>
                  <a:rPr lang="da-DK" sz="2000" dirty="0"/>
                  <a:t>forkaster</a:t>
                </a:r>
                <a14:m>
                  <m:oMath xmlns:m="http://schemas.openxmlformats.org/officeDocument/2006/math">
                    <m:r>
                      <a:rPr lang="da-DK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, hvis </a:t>
                </a:r>
                <a:r>
                  <a:rPr lang="da-DK" sz="2000" dirty="0" smtClean="0"/>
                  <a:t>teststørrelsen,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, </a:t>
                </a:r>
                <a:r>
                  <a:rPr lang="da-DK" sz="2000" dirty="0"/>
                  <a:t>er tilstrækkeligt lille, nemlig </a:t>
                </a:r>
                <a:r>
                  <a:rPr lang="da-DK" sz="2000" dirty="0" smtClean="0"/>
                  <a:t>mindre 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da-DK" sz="2000" dirty="0" smtClean="0"/>
                  <a:t>,    </a:t>
                </a:r>
              </a:p>
              <a:p>
                <a:pPr marL="0" indent="0">
                  <a:buNone/>
                </a:pPr>
                <a:r>
                  <a:rPr lang="da-DK" sz="2000" dirty="0"/>
                  <a:t> </a:t>
                </a:r>
                <a:r>
                  <a:rPr lang="da-DK" sz="2000" dirty="0" smtClean="0"/>
                  <a:t>    som </a:t>
                </a:r>
                <a:r>
                  <a:rPr lang="da-DK" sz="2000" dirty="0"/>
                  <a:t>er den værdi på </a:t>
                </a:r>
                <a:r>
                  <a:rPr lang="da-DK" sz="2000" i="1" dirty="0"/>
                  <a:t>t</a:t>
                </a:r>
                <a:r>
                  <a:rPr lang="da-DK" sz="2000" dirty="0"/>
                  <a:t>-fordelingen, hvor arealet under venstre hale </a:t>
                </a:r>
                <a:r>
                  <a:rPr lang="da-DK" sz="2000" dirty="0" smtClean="0"/>
                  <a:t>er signifikans-  </a:t>
                </a:r>
              </a:p>
              <a:p>
                <a:pPr marL="0" indent="0">
                  <a:buNone/>
                </a:pPr>
                <a:r>
                  <a:rPr lang="da-DK" sz="2000" dirty="0"/>
                  <a:t> </a:t>
                </a:r>
                <a:r>
                  <a:rPr lang="da-DK" sz="2000" dirty="0" smtClean="0"/>
                  <a:t>    niveauet </a:t>
                </a:r>
                <a14:m>
                  <m:oMath xmlns:m="http://schemas.openxmlformats.org/officeDocument/2006/math">
                    <m:r>
                      <a:rPr lang="da-DK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a-DK" sz="2000" dirty="0"/>
                  <a:t> (0.05</a:t>
                </a:r>
                <a:r>
                  <a:rPr lang="da-DK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     Bestemmelse af </a:t>
                </a:r>
                <a:r>
                  <a:rPr lang="da-DK" sz="2000" dirty="0"/>
                  <a:t>kritisk værdi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a-DK" sz="2000" dirty="0" smtClean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,10−1</m:t>
                        </m:r>
                      </m:sub>
                    </m:sSub>
                    <m:r>
                      <a:rPr lang="da-D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9</m:t>
                        </m:r>
                      </m:sub>
                    </m:sSub>
                    <m:r>
                      <a:rPr lang="da-D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=−1.8331</m:t>
                    </m:r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100" dirty="0" smtClean="0">
                    <a:solidFill>
                      <a:srgbClr val="00CC00"/>
                    </a:solidFill>
                  </a:rPr>
                  <a:t>     </a:t>
                </a:r>
                <a:r>
                  <a:rPr lang="da-DK" sz="2100" dirty="0" err="1" smtClean="0">
                    <a:solidFill>
                      <a:srgbClr val="00CC00"/>
                    </a:solidFill>
                  </a:rPr>
                  <a:t>MatLab</a:t>
                </a:r>
                <a:r>
                  <a:rPr lang="da-DK" sz="2100" dirty="0" smtClean="0">
                    <a:solidFill>
                      <a:srgbClr val="00CC00"/>
                    </a:solidFill>
                  </a:rPr>
                  <a:t>	</a:t>
                </a:r>
                <a:r>
                  <a:rPr lang="da-DK" sz="2100" dirty="0" err="1" smtClean="0">
                    <a:solidFill>
                      <a:srgbClr val="00CC00"/>
                    </a:solidFill>
                  </a:rPr>
                  <a:t>t_alpha</a:t>
                </a:r>
                <a:r>
                  <a:rPr lang="da-DK" sz="2100" dirty="0" smtClean="0">
                    <a:solidFill>
                      <a:srgbClr val="00CC00"/>
                    </a:solidFill>
                  </a:rPr>
                  <a:t> = </a:t>
                </a:r>
                <a:r>
                  <a:rPr lang="da-DK" sz="2100" dirty="0" err="1" smtClean="0">
                    <a:solidFill>
                      <a:srgbClr val="00CC00"/>
                    </a:solidFill>
                  </a:rPr>
                  <a:t>tinv</a:t>
                </a:r>
                <a:r>
                  <a:rPr lang="da-DK" sz="2100" dirty="0" smtClean="0">
                    <a:solidFill>
                      <a:srgbClr val="00CC00"/>
                    </a:solidFill>
                  </a:rPr>
                  <a:t>(</a:t>
                </a:r>
                <a:r>
                  <a:rPr lang="da-DK" sz="2100" dirty="0" err="1" smtClean="0">
                    <a:solidFill>
                      <a:srgbClr val="00CC00"/>
                    </a:solidFill>
                  </a:rPr>
                  <a:t>alpha</a:t>
                </a:r>
                <a:r>
                  <a:rPr lang="da-DK" sz="2100" dirty="0" smtClean="0">
                    <a:solidFill>
                      <a:srgbClr val="00CC00"/>
                    </a:solidFill>
                  </a:rPr>
                  <a:t>, n-1)	se eks på BS</a:t>
                </a:r>
                <a:endParaRPr lang="en-US" sz="2100" dirty="0" smtClean="0">
                  <a:solidFill>
                    <a:srgbClr val="00CC00"/>
                  </a:solidFill>
                </a:endParaRPr>
              </a:p>
              <a:p>
                <a:pPr marL="0" indent="0">
                  <a:buNone/>
                </a:pPr>
                <a:endParaRPr lang="da-DK" sz="2000" dirty="0"/>
              </a:p>
              <a:p>
                <a:pPr marL="0" indent="0">
                  <a:buNone/>
                </a:pPr>
                <a:endParaRPr lang="da-DK" sz="22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489" y="764704"/>
                <a:ext cx="8928992" cy="5544616"/>
              </a:xfrm>
              <a:blipFill>
                <a:blip r:embed="rId4"/>
                <a:stretch>
                  <a:fillRect l="-683" t="-549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8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10522</TotalTime>
  <Words>3605</Words>
  <Application>Microsoft Office PowerPoint</Application>
  <PresentationFormat>Skærmshow (4:3)</PresentationFormat>
  <Paragraphs>353</Paragraphs>
  <Slides>32</Slides>
  <Notes>29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5</vt:i4>
      </vt:variant>
      <vt:variant>
        <vt:lpstr>Slidetitler</vt:lpstr>
      </vt:variant>
      <vt:variant>
        <vt:i4>32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Times New Roman</vt:lpstr>
      <vt:lpstr>Kontortema</vt:lpstr>
      <vt:lpstr>2_Brugerdefineret design</vt:lpstr>
      <vt:lpstr>1_Brugerdefineret design</vt:lpstr>
      <vt:lpstr>1_Kontortema</vt:lpstr>
      <vt:lpstr>Brugerdefineret design</vt:lpstr>
      <vt:lpstr>13. Hypotesetest hvor variansen er ukendt (t-test)</vt:lpstr>
      <vt:lpstr>Ensidet test eller tosidet test</vt:lpstr>
      <vt:lpstr>Oversigt over hypotesetests</vt:lpstr>
      <vt:lpstr>Oversigt over hypotesetests</vt:lpstr>
      <vt:lpstr>Tilbageblik: Stikprøver med ukendt varians</vt:lpstr>
      <vt:lpstr>Tilbageblik: t-fordelingen/ Student’s t-fordeling </vt:lpstr>
      <vt:lpstr>t-test/ Student’s t-fordeling </vt:lpstr>
      <vt:lpstr>1-sidet t-test (eksempel 4.7)</vt:lpstr>
      <vt:lpstr>1-sidet t-test (eksempel 4.7)  fortsat</vt:lpstr>
      <vt:lpstr>1-sidet t-test (eksempel 4.7)  fortsat</vt:lpstr>
      <vt:lpstr>1-sidet t-test (eksempel 4.7)  fortsat</vt:lpstr>
      <vt:lpstr>1-sidet t-test (eksempel 4.7)  fortsat</vt:lpstr>
      <vt:lpstr>Alternativ til t-test (eksempel 4.7)  fortsat</vt:lpstr>
      <vt:lpstr>t-test i MatLab</vt:lpstr>
      <vt:lpstr>t-test i MatLab</vt:lpstr>
      <vt:lpstr>To-sidet t-test (eksempel 4.8)</vt:lpstr>
      <vt:lpstr>To-sidet t-test (eksempel 4.8) fortsat</vt:lpstr>
      <vt:lpstr>Konfidensinterval (eksempel 4.9)</vt:lpstr>
      <vt:lpstr>Prædiktionsinterval</vt:lpstr>
      <vt:lpstr>PowerPoint-præsentation</vt:lpstr>
      <vt:lpstr>Hypotesetest for to stikprøver  (V&amp;K 4.5) </vt:lpstr>
      <vt:lpstr>Resumé: Varians og standardafvigelse</vt:lpstr>
      <vt:lpstr>Hypotesetest for to stikprøver  fortsat</vt:lpstr>
      <vt:lpstr>Hypotesetest for to stikprøver   fortsat</vt:lpstr>
      <vt:lpstr>Eksempel 4.13 (Masse af farspakker)</vt:lpstr>
      <vt:lpstr>Eksempel 4.13 (Masse af farspakker)   fortsat</vt:lpstr>
      <vt:lpstr>Eksempel 4.13 (Masse af farspakker)   fortsat</vt:lpstr>
      <vt:lpstr>Eksempel 4.13 (Masse af farspakker)   fortsat</vt:lpstr>
      <vt:lpstr>Eksempel 4.13 (Masse af farspakker)   fortsat</vt:lpstr>
      <vt:lpstr>Opgaver L13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1199</cp:revision>
  <cp:lastPrinted>2020-02-06T09:37:24Z</cp:lastPrinted>
  <dcterms:created xsi:type="dcterms:W3CDTF">2011-04-01T12:21:13Z</dcterms:created>
  <dcterms:modified xsi:type="dcterms:W3CDTF">2023-03-12T14:57:08Z</dcterms:modified>
</cp:coreProperties>
</file>