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8" r:id="rId2"/>
    <p:sldMasterId id="2147483665" r:id="rId3"/>
    <p:sldMasterId id="2147483649" r:id="rId4"/>
    <p:sldMasterId id="2147483652" r:id="rId5"/>
  </p:sldMasterIdLst>
  <p:notesMasterIdLst>
    <p:notesMasterId r:id="rId27"/>
  </p:notesMasterIdLst>
  <p:handoutMasterIdLst>
    <p:handoutMasterId r:id="rId28"/>
  </p:handoutMasterIdLst>
  <p:sldIdLst>
    <p:sldId id="305" r:id="rId6"/>
    <p:sldId id="344" r:id="rId7"/>
    <p:sldId id="557" r:id="rId8"/>
    <p:sldId id="556" r:id="rId9"/>
    <p:sldId id="458" r:id="rId10"/>
    <p:sldId id="538" r:id="rId11"/>
    <p:sldId id="558" r:id="rId12"/>
    <p:sldId id="539" r:id="rId13"/>
    <p:sldId id="560" r:id="rId14"/>
    <p:sldId id="541" r:id="rId15"/>
    <p:sldId id="548" r:id="rId16"/>
    <p:sldId id="564" r:id="rId17"/>
    <p:sldId id="561" r:id="rId18"/>
    <p:sldId id="551" r:id="rId19"/>
    <p:sldId id="562" r:id="rId20"/>
    <p:sldId id="546" r:id="rId21"/>
    <p:sldId id="563" r:id="rId22"/>
    <p:sldId id="547" r:id="rId23"/>
    <p:sldId id="552" r:id="rId24"/>
    <p:sldId id="553" r:id="rId25"/>
    <p:sldId id="520" r:id="rId26"/>
  </p:sldIdLst>
  <p:sldSz cx="9144000" cy="6858000" type="screen4x3"/>
  <p:notesSz cx="6805613" cy="9944100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sektion" id="{6F46F2A0-4747-49D9-93F8-F183DD4950A3}">
          <p14:sldIdLst>
            <p14:sldId id="305"/>
            <p14:sldId id="344"/>
            <p14:sldId id="557"/>
            <p14:sldId id="556"/>
            <p14:sldId id="458"/>
            <p14:sldId id="538"/>
            <p14:sldId id="558"/>
            <p14:sldId id="539"/>
            <p14:sldId id="560"/>
            <p14:sldId id="541"/>
            <p14:sldId id="548"/>
            <p14:sldId id="564"/>
            <p14:sldId id="561"/>
            <p14:sldId id="551"/>
            <p14:sldId id="562"/>
            <p14:sldId id="546"/>
            <p14:sldId id="563"/>
            <p14:sldId id="547"/>
            <p14:sldId id="552"/>
            <p14:sldId id="553"/>
            <p14:sldId id="5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lla-Lisbeth Hoffmann" initials="UH" lastIdx="1" clrIdx="0">
    <p:extLst>
      <p:ext uri="{19B8F6BF-5375-455C-9EA6-DF929625EA0E}">
        <p15:presenceInfo xmlns:p15="http://schemas.microsoft.com/office/powerpoint/2012/main" userId="Ulla-Lisbeth Hoffman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993300"/>
    <a:srgbClr val="FF3300"/>
    <a:srgbClr val="00CC00"/>
    <a:srgbClr val="0000FF"/>
    <a:srgbClr val="0066FF"/>
    <a:srgbClr val="FF0066"/>
    <a:srgbClr val="FF66CC"/>
    <a:srgbClr val="FF99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llemlayou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88" autoAdjust="0"/>
    <p:restoredTop sz="94660" autoAdjust="0"/>
  </p:normalViewPr>
  <p:slideViewPr>
    <p:cSldViewPr>
      <p:cViewPr varScale="1">
        <p:scale>
          <a:sx n="48" d="100"/>
          <a:sy n="48" d="100"/>
        </p:scale>
        <p:origin x="172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E90AF-0E82-4E5A-8370-B2DD663F0B81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3"/>
          </p:nvPr>
        </p:nvSpPr>
        <p:spPr>
          <a:xfrm>
            <a:off x="3854939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3EB24-F386-4CE9-93EF-FA6FE37768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00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5ED48D2-626E-4BAD-8E8F-08698E484DE5}" type="datetimeFigureOut">
              <a:rPr lang="da-DK"/>
              <a:pPr>
                <a:defRPr/>
              </a:pPr>
              <a:t>25-09-2022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a-DK" noProof="0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noProof="0" smtClean="0"/>
              <a:t>Klik for at redigere i master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  <a:endParaRPr lang="da-DK" noProof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099C9C38-2707-4A42-881B-6DFE6DE36EA0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293696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Pladsholder til diasbille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6" name="Pladsholder til no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a-DK" smtClean="0"/>
          </a:p>
        </p:txBody>
      </p:sp>
      <p:sp>
        <p:nvSpPr>
          <p:cNvPr id="6147" name="Pladsholder til dias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8C11E44-FD4E-4476-A98B-9F445F138929}" type="slidenum">
              <a:rPr lang="da-DK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88728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08306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218419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2230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343174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530774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811225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75390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868558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286373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24150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789874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71594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82735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21943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74487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23698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28341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48935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65848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dirty="0" smtClean="0"/>
              <a:t>Klik for at redigere i master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a-DK" dirty="0"/>
              <a:t>Fysik B – ULH - IHA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dirty="0" smtClean="0"/>
              <a:t>Mekanik</a:t>
            </a:r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801DCB-6018-49F5-B40C-217E41A22F90}" type="slidenum">
              <a:rPr lang="da-DK"/>
              <a:pPr>
                <a:defRPr/>
              </a:pPr>
              <a:t>‹nr.›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25-09-2022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1335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25-09-2022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57544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25-09-2022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2286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25-09-2022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4079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25-09-2022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93408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25-09-2022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8555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25-09-2022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19898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25-09-2022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53797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25-09-2022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21466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25-09-2022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2825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a-DK" dirty="0" smtClean="0"/>
              <a:t>Fysik B – ULH - IHA</a:t>
            </a:r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Mekanik</a:t>
            </a:r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4EC00F-5518-401F-BEDC-0A46451B0053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15064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25-09-2022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55151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25-09-2022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919176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25-09-2022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231244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25-09-2022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316319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25-09-2022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459750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25-09-2022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773389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25-09-2022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416535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25-09-2022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603936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25-09-2022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760122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25-09-2022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4185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Fysik B</a:t>
            </a:r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Mekanik</a:t>
            </a:r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4EC00F-5518-401F-BEDC-0A46451B0053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13191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25-09-2022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502114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25-09-2022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937783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25-09-2022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101298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25-09-2022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622631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25-09-2022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352045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25-09-2022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327935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25-09-2022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151895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25-09-2022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94310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424936" cy="922114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424936" cy="5400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1520" y="6453336"/>
            <a:ext cx="2133600" cy="293117"/>
          </a:xfrm>
        </p:spPr>
        <p:txBody>
          <a:bodyPr/>
          <a:lstStyle/>
          <a:p>
            <a:fld id="{5D19CE03-7F5B-4958-A83D-82FBD8425B28}" type="datetime1">
              <a:rPr lang="da-DK" smtClean="0"/>
              <a:t>25-09-2022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2240" y="6453336"/>
            <a:ext cx="2133600" cy="293117"/>
          </a:xfrm>
        </p:spPr>
        <p:txBody>
          <a:bodyPr/>
          <a:lstStyle/>
          <a:p>
            <a:fld id="{2CD97C06-EC96-4259-9516-82894ECCBF7D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05994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25-09-2022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35800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25-09-2022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8299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25-09-2022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88847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25-09-2022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4177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25-09-2022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4179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Pladsholder til titel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titeltypografi i masteren</a:t>
            </a:r>
          </a:p>
        </p:txBody>
      </p:sp>
      <p:sp>
        <p:nvSpPr>
          <p:cNvPr id="8195" name="Pladsholder til tekst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a-DK"/>
              <a:t>Fysik B</a:t>
            </a:r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da-DK" dirty="0" smtClean="0"/>
              <a:t>Mekanik</a:t>
            </a:r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34EC00F-5518-401F-BEDC-0A46451B0053}" type="slidenum">
              <a:rPr lang="da-DK"/>
              <a:pPr>
                <a:defRPr/>
              </a:pPr>
              <a:t>‹nr.›</a:t>
            </a:fld>
            <a:endParaRPr 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4" r:id="rId2"/>
    <p:sldLayoutId id="2147483677" r:id="rId3"/>
    <p:sldLayoutId id="2147483690" r:id="rId4"/>
  </p:sldLayoutIdLst>
  <p:timing>
    <p:tnLst>
      <p:par>
        <p:cTn id="1" dur="indefinite" restart="never" nodeType="tmRoot"/>
      </p:par>
    </p:tnLst>
  </p:timing>
  <p:hf hdr="0"/>
  <p:txStyles>
    <p:titleStyle>
      <a:lvl1pPr algn="ctr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171E0-211F-4874-BBF2-3C3800C0BFA2}" type="datetimeFigureOut">
              <a:rPr lang="da-DK" smtClean="0"/>
              <a:t>25-09-2022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71938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7928D-984E-4781-AEBB-6B61351CF2B7}" type="datetimeFigureOut">
              <a:rPr lang="da-DK" smtClean="0"/>
              <a:t>25-09-2022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270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Pladsholder til titel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titeltypografi i masteren</a:t>
            </a:r>
          </a:p>
        </p:txBody>
      </p:sp>
      <p:sp>
        <p:nvSpPr>
          <p:cNvPr id="3075" name="Pladsholder til tekst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a-DK"/>
              <a:t>Fysik B – ULH - IHA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da-DK" dirty="0" smtClean="0"/>
              <a:t>Mekanik</a:t>
            </a:r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5BCFACC-52C7-4129-81DF-1710A6B24544}" type="slidenum">
              <a:rPr lang="da-DK"/>
              <a:pPr>
                <a:defRPr/>
              </a:pPr>
              <a:t>‹nr.›</a:t>
            </a:fld>
            <a:endParaRPr 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/>
  <p:txStyles>
    <p:titleStyle>
      <a:lvl1pPr algn="ctr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9A9A4-C62A-4CF8-99D6-7AAA6AA24432}" type="datetimeFigureOut">
              <a:rPr lang="da-DK" smtClean="0"/>
              <a:t>25-09-2022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23935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slide" Target="slide1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slide" Target="slide1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9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el 1"/>
          <p:cNvSpPr>
            <a:spLocks noGrp="1"/>
          </p:cNvSpPr>
          <p:nvPr>
            <p:ph type="ctrTitle"/>
          </p:nvPr>
        </p:nvSpPr>
        <p:spPr>
          <a:xfrm>
            <a:off x="179512" y="302689"/>
            <a:ext cx="8964488" cy="936625"/>
          </a:xfrm>
        </p:spPr>
        <p:txBody>
          <a:bodyPr/>
          <a:lstStyle/>
          <a:p>
            <a:r>
              <a:rPr lang="da-DK" sz="3200" b="1" dirty="0">
                <a:solidFill>
                  <a:schemeClr val="tx2"/>
                </a:solidFill>
              </a:rPr>
              <a:t>8</a:t>
            </a:r>
            <a:r>
              <a:rPr lang="da-DK" sz="3200" b="1" dirty="0" smtClean="0">
                <a:solidFill>
                  <a:schemeClr val="tx2"/>
                </a:solidFill>
              </a:rPr>
              <a:t>. </a:t>
            </a:r>
            <a:r>
              <a:rPr lang="da-DK" sz="3200" b="1" dirty="0" smtClean="0">
                <a:solidFill>
                  <a:schemeClr val="accent1">
                    <a:lumMod val="75000"/>
                  </a:schemeClr>
                </a:solidFill>
              </a:rPr>
              <a:t>Normalfordelingen</a:t>
            </a:r>
          </a:p>
        </p:txBody>
      </p:sp>
      <p:sp>
        <p:nvSpPr>
          <p:cNvPr id="11" name="Pladsholder til sidefod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2" name="Pladsholder til diasnumm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D03309-2521-412C-9AE0-6C12FF6D6FC8}" type="slidenum">
              <a:rPr lang="da-DK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1</a:t>
            </a:fld>
            <a:endParaRPr lang="da-DK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Undertitel 2"/>
          <p:cNvSpPr txBox="1">
            <a:spLocks/>
          </p:cNvSpPr>
          <p:nvPr/>
        </p:nvSpPr>
        <p:spPr>
          <a:xfrm>
            <a:off x="570150" y="1274023"/>
            <a:ext cx="8040886" cy="47722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a-DK" sz="2400" b="1" dirty="0" smtClean="0">
              <a:solidFill>
                <a:schemeClr val="tx1"/>
              </a:solidFill>
            </a:endParaRPr>
          </a:p>
          <a:p>
            <a:pPr algn="l"/>
            <a:r>
              <a:rPr lang="da-DK" sz="2400" b="1" dirty="0" smtClean="0">
                <a:solidFill>
                  <a:schemeClr val="tx1"/>
                </a:solidFill>
              </a:rPr>
              <a:t>Litteratur</a:t>
            </a:r>
            <a:r>
              <a:rPr lang="da-DK" sz="2400" b="1" dirty="0">
                <a:solidFill>
                  <a:schemeClr val="tx1"/>
                </a:solidFill>
              </a:rPr>
              <a:t>:</a:t>
            </a:r>
            <a:r>
              <a:rPr lang="da-DK" sz="2400" dirty="0">
                <a:solidFill>
                  <a:schemeClr val="tx1"/>
                </a:solidFill>
              </a:rPr>
              <a:t> </a:t>
            </a:r>
            <a:r>
              <a:rPr lang="da-DK" sz="2400" dirty="0" smtClean="0">
                <a:solidFill>
                  <a:schemeClr val="tx1"/>
                </a:solidFill>
              </a:rPr>
              <a:t>V&amp;K 3.5, </a:t>
            </a:r>
            <a:r>
              <a:rPr lang="da-DK" sz="2400" dirty="0">
                <a:solidFill>
                  <a:schemeClr val="tx1"/>
                </a:solidFill>
              </a:rPr>
              <a:t>s. </a:t>
            </a:r>
            <a:r>
              <a:rPr lang="da-DK" sz="2400" dirty="0" smtClean="0">
                <a:solidFill>
                  <a:schemeClr val="tx1"/>
                </a:solidFill>
              </a:rPr>
              <a:t>128-133</a:t>
            </a:r>
          </a:p>
          <a:p>
            <a:pPr algn="l"/>
            <a:r>
              <a:rPr lang="da-DK" sz="2400" dirty="0">
                <a:solidFill>
                  <a:schemeClr val="tx1"/>
                </a:solidFill>
              </a:rPr>
              <a:t>	</a:t>
            </a:r>
            <a:r>
              <a:rPr lang="da-DK" sz="2400" dirty="0" smtClean="0">
                <a:solidFill>
                  <a:schemeClr val="tx1"/>
                </a:solidFill>
              </a:rPr>
              <a:t>        </a:t>
            </a:r>
            <a:endParaRPr lang="en-US" sz="2400" dirty="0">
              <a:solidFill>
                <a:schemeClr val="tx1"/>
              </a:solidFill>
            </a:endParaRPr>
          </a:p>
          <a:p>
            <a:pPr algn="l"/>
            <a:endParaRPr lang="en-US" sz="2400" dirty="0">
              <a:solidFill>
                <a:schemeClr val="tx1"/>
              </a:solidFill>
            </a:endParaRPr>
          </a:p>
          <a:p>
            <a:r>
              <a:rPr lang="da-DK" sz="2400" dirty="0"/>
              <a:t> </a:t>
            </a:r>
            <a:endParaRPr lang="en-US" sz="2400" dirty="0"/>
          </a:p>
        </p:txBody>
      </p:sp>
      <p:sp>
        <p:nvSpPr>
          <p:cNvPr id="7" name="Pladsholder til dato 12"/>
          <p:cNvSpPr txBox="1">
            <a:spLocks/>
          </p:cNvSpPr>
          <p:nvPr/>
        </p:nvSpPr>
        <p:spPr>
          <a:xfrm>
            <a:off x="1795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a-DK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AU</a:t>
            </a:r>
            <a:endParaRPr lang="da-DK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60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969" y="0"/>
            <a:ext cx="8424936" cy="831627"/>
          </a:xfrm>
        </p:spPr>
        <p:txBody>
          <a:bodyPr>
            <a:normAutofit/>
          </a:bodyPr>
          <a:lstStyle/>
          <a:p>
            <a:r>
              <a:rPr lang="da-DK" sz="3200" dirty="0"/>
              <a:t>Den standardiserede normalfordeling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10</a:t>
            </a:fld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179512" y="980728"/>
                <a:ext cx="8856984" cy="54726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57188" indent="-357188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5963" indent="-358775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73150" indent="-357188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431925" indent="-358775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89113" indent="-357188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da-D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Normalfordelingen med </a:t>
                </a:r>
                <a14:m>
                  <m:oMath xmlns:m="http://schemas.openxmlformats.org/officeDocument/2006/math">
                    <m:r>
                      <a:rPr lang="da-DK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da-DK" i="1" smtClean="0">
                        <a:latin typeface="Cambria Math"/>
                        <a:ea typeface="Cambria Math"/>
                      </a:rPr>
                      <m:t>=0 </m:t>
                    </m:r>
                    <m:r>
                      <m:rPr>
                        <m:nor/>
                      </m:rPr>
                      <a:rPr lang="da-DK" smtClean="0">
                        <a:latin typeface="Times New Roman" panose="02020603050405020304" pitchFamily="18" charset="0"/>
                        <a:ea typeface="Cambria Math"/>
                        <a:cs typeface="Times New Roman" panose="02020603050405020304" pitchFamily="18" charset="0"/>
                      </a:rPr>
                      <m:t>og</m:t>
                    </m:r>
                    <m:r>
                      <m:rPr>
                        <m:nor/>
                      </m:rPr>
                      <a:rPr lang="da-DK" smtClean="0">
                        <a:latin typeface="Times New Roman" panose="02020603050405020304" pitchFamily="18" charset="0"/>
                        <a:ea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da-DK" i="1" smtClean="0">
                        <a:latin typeface="Cambria Math"/>
                        <a:ea typeface="Cambria Math"/>
                      </a:rPr>
                      <m:t>𝜎</m:t>
                    </m:r>
                    <m:r>
                      <a:rPr lang="da-DK" i="1" smtClean="0">
                        <a:latin typeface="Cambria Math"/>
                        <a:ea typeface="Cambria Math"/>
                      </a:rPr>
                      <m:t>=1</m:t>
                    </m:r>
                  </m:oMath>
                </a14:m>
                <a:r>
                  <a:rPr lang="da-DK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 kaldes </a:t>
                </a:r>
                <a:r>
                  <a:rPr lang="da-DK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standard normalfordelingen</a:t>
                </a:r>
              </a:p>
              <a:p>
                <a:pPr marL="0" indent="0">
                  <a:buNone/>
                </a:pPr>
                <a:r>
                  <a:rPr lang="da-DK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eller </a:t>
                </a:r>
                <a:r>
                  <a:rPr lang="da-DK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den standardiserede normalfordeling</a:t>
                </a:r>
                <a:r>
                  <a:rPr lang="da-DK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da-DK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da-D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 stokastiske variabel for den standardiserede normalfordeling kaldes traditionelt </a:t>
                </a:r>
                <a:r>
                  <a:rPr lang="da-DK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Z. </a:t>
                </a:r>
                <a:r>
                  <a:rPr lang="da-D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 siger: </a:t>
                </a:r>
                <a:r>
                  <a:rPr lang="da-DK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da-DK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a-DK" smtClean="0">
                        <a:latin typeface="Times New Roman" panose="02020603050405020304" pitchFamily="18" charset="0"/>
                        <a:ea typeface="Cambria Math"/>
                        <a:cs typeface="Times New Roman" panose="02020603050405020304" pitchFamily="18" charset="0"/>
                      </a:rPr>
                      <m:t>er</m:t>
                    </m:r>
                    <m:r>
                      <m:rPr>
                        <m:nor/>
                      </m:rPr>
                      <a:rPr lang="da-DK" smtClean="0">
                        <a:latin typeface="Times New Roman" panose="02020603050405020304" pitchFamily="18" charset="0"/>
                        <a:ea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da-DK" i="1" smtClean="0">
                        <a:latin typeface="Cambria Math"/>
                        <a:ea typeface="Cambria Math"/>
                      </a:rPr>
                      <m:t>𝑁</m:t>
                    </m:r>
                    <m:r>
                      <a:rPr lang="da-DK" smtClean="0">
                        <a:latin typeface="Cambria Math"/>
                        <a:ea typeface="Cambria Math"/>
                      </a:rPr>
                      <m:t>(</m:t>
                    </m:r>
                  </m:oMath>
                </a14:m>
                <a:r>
                  <a:rPr lang="da-D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0,1)</a:t>
                </a:r>
              </a:p>
              <a:p>
                <a:pPr marL="0" indent="0">
                  <a:buNone/>
                </a:pPr>
                <a:endParaRPr lang="da-DK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da-D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Tæthedsfunktionen </a:t>
                </a:r>
                <a:r>
                  <a:rPr lang="da-D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den </a:t>
                </a:r>
                <a:r>
                  <a:rPr lang="da-DK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generelle </a:t>
                </a:r>
                <a:r>
                  <a:rPr lang="da-DK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normalfordeling, pdf</a:t>
                </a:r>
                <a:r>
                  <a:rPr lang="da-D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da-DK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da-DK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da-DK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br>
                  <a:rPr lang="da-DK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da-D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da-DK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a-D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da-DK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da-DK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da-DK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da-DK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da-DK" i="1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da-DK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da-DK" i="1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da-DK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exp</m:t>
                      </m:r>
                      <m:d>
                        <m:dPr>
                          <m:ctrlPr>
                            <a:rPr lang="da-D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da-DK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a-DK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a-DK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da-D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a-DK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a-D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a-DK" i="1">
                                          <a:latin typeface="Cambria Math"/>
                                        </a:rPr>
                                        <m:t>𝑦</m:t>
                                      </m:r>
                                      <m:r>
                                        <a:rPr lang="da-DK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da-DK" i="1">
                                          <a:latin typeface="Cambria Math"/>
                                          <a:ea typeface="Cambria Math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>
                                        <a:rPr lang="da-DK" i="1">
                                          <a:latin typeface="Cambria Math"/>
                                          <a:ea typeface="Cambria Math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da-DK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r>
                  <a:rPr lang="da-DK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da-DK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da-DK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da-D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Tæthedsfunktionen for </a:t>
                </a:r>
                <a:r>
                  <a:rPr lang="da-DK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standard </a:t>
                </a:r>
                <a:r>
                  <a:rPr lang="da-DK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normalfordelingen, pdf</a:t>
                </a:r>
                <a:r>
                  <a:rPr lang="da-D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da-D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da-D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br>
                  <a:rPr lang="da-D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da-DK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i="1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da-DK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i="1"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da-DK" i="1">
                                <a:latin typeface="Cambria Math"/>
                              </a:rPr>
                              <m:t>2</m:t>
                            </m:r>
                            <m:r>
                              <a:rPr lang="da-DK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da-DK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da-DK" i="1">
                                    <a:latin typeface="Cambria Math"/>
                                    <a:ea typeface="Cambria Math"/>
                                  </a:rPr>
                                  <m:t>∙1</m:t>
                                </m:r>
                              </m:e>
                              <m:sup>
                                <m:r>
                                  <a:rPr lang="da-DK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da-DK" i="1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da-DK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exp</m:t>
                    </m:r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a-DK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da-DK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a-DK" i="1">
                                        <a:latin typeface="Cambria Math"/>
                                      </a:rPr>
                                      <m:t>𝑧</m:t>
                                    </m:r>
                                    <m:r>
                                      <a:rPr lang="da-DK" i="1">
                                        <a:latin typeface="Cambria Math"/>
                                      </a:rPr>
                                      <m:t>−0</m:t>
                                    </m:r>
                                  </m:num>
                                  <m:den>
                                    <m:r>
                                      <a:rPr lang="da-DK" i="1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da-DK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da-DK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a-DK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i="1"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da-DK" i="1">
                                <a:latin typeface="Cambria Math"/>
                              </a:rPr>
                              <m:t>2</m:t>
                            </m:r>
                            <m:r>
                              <a:rPr lang="da-DK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e>
                        </m:rad>
                      </m:den>
                    </m:f>
                    <m:r>
                      <a:rPr lang="da-DK" i="1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da-DK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exp</m:t>
                    </m:r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a-DK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da-DK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a-DK" i="1"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da-DK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da-DK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da-D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980728"/>
                <a:ext cx="8856984" cy="5472608"/>
              </a:xfrm>
              <a:prstGeom prst="rect">
                <a:avLst/>
              </a:prstGeom>
              <a:blipFill>
                <a:blip r:embed="rId3"/>
                <a:stretch>
                  <a:fillRect l="-895" t="-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Pladsholder til dato 12"/>
          <p:cNvSpPr txBox="1">
            <a:spLocks/>
          </p:cNvSpPr>
          <p:nvPr/>
        </p:nvSpPr>
        <p:spPr>
          <a:xfrm>
            <a:off x="1795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a-DK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AU</a:t>
            </a:r>
            <a:endParaRPr lang="da-DK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84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922114"/>
          </a:xfrm>
        </p:spPr>
        <p:txBody>
          <a:bodyPr>
            <a:normAutofit/>
          </a:bodyPr>
          <a:lstStyle/>
          <a:p>
            <a:r>
              <a:rPr lang="da-DK" sz="3200" dirty="0"/>
              <a:t>Den kumulerede fordelingsfunktion, </a:t>
            </a:r>
            <a:r>
              <a:rPr lang="da-DK" sz="3200" dirty="0" err="1"/>
              <a:t>cdf</a:t>
            </a:r>
            <a:endParaRPr lang="da-DK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11</a:t>
            </a:fld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29948" y="1127286"/>
                <a:ext cx="9036496" cy="54726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57188" indent="-357188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5963" indent="-358775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73150" indent="-357188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431925" indent="-358775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89113" indent="-357188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da-DK" dirty="0" smtClean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 kumulerede fordelingsfunktion (</a:t>
                </a:r>
                <a:r>
                  <a:rPr lang="da-DK" dirty="0" err="1" smtClean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cdf</a:t>
                </a:r>
                <a:r>
                  <a:rPr lang="da-DK" dirty="0" smtClean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da-D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den generelle normalfordeling er: </a:t>
                </a:r>
                <a:br>
                  <a:rPr lang="da-D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da-D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da-D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i="1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da-D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a-D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a-DK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da-DK" i="1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da-D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a-DK" i="1">
                              <a:latin typeface="Cambria Math"/>
                            </a:rPr>
                            <m:t>−</m:t>
                          </m:r>
                          <m:r>
                            <a:rPr lang="da-DK" i="1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sSub>
                            <m:sSubPr>
                              <m:ctrlPr>
                                <a:rPr lang="da-D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a-DK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sup>
                        <m:e>
                          <m:r>
                            <a:rPr lang="da-DK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da-D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i="1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  <m:r>
                            <a:rPr lang="da-DK" i="1">
                              <a:latin typeface="Cambria Math"/>
                            </a:rPr>
                            <m:t>𝑑𝑦</m:t>
                          </m:r>
                        </m:e>
                      </m:nary>
                      <m:r>
                        <a:rPr lang="da-DK" i="1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da-D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a-DK" i="1">
                              <a:latin typeface="Cambria Math"/>
                            </a:rPr>
                            <m:t>−</m:t>
                          </m:r>
                          <m:r>
                            <a:rPr lang="da-DK" i="1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sSub>
                            <m:sSubPr>
                              <m:ctrlPr>
                                <a:rPr lang="da-D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a-DK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da-DK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a-DK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da-DK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da-DK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da-DK" i="1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  <m:sSup>
                                    <m:sSupPr>
                                      <m:ctrlPr>
                                        <a:rPr lang="da-DK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a-DK" i="1">
                                          <a:latin typeface="Cambria Math"/>
                                          <a:ea typeface="Cambria Math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da-DK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a:rPr lang="da-DK" i="1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da-DK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exp</m:t>
                          </m:r>
                          <m:d>
                            <m:dPr>
                              <m:ctrlPr>
                                <a:rPr lang="da-D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da-DK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a-DK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a-DK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da-DK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a-D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da-DK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da-DK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  <m:r>
                                            <a:rPr lang="da-DK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da-DK" i="1">
                                              <a:latin typeface="Cambria Math"/>
                                              <a:ea typeface="Cambria Math"/>
                                            </a:rPr>
                                            <m:t>𝜇</m:t>
                                          </m:r>
                                        </m:num>
                                        <m:den>
                                          <m:r>
                                            <a:rPr lang="da-DK" i="1">
                                              <a:latin typeface="Cambria Math"/>
                                              <a:ea typeface="Cambria Math"/>
                                            </a:rPr>
                                            <m:t>𝜎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da-DK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da-DK" i="1">
                              <a:latin typeface="Cambria Math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r>
                  <a:rPr lang="da-D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da-D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da-D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da-D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da-DK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da-D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Der findes ikke en analytisk løsning til dette integral (heller ikke for det simplere udtryk for standard normalfordelingen), så man må bruge tabeller eller software for at løse f.eks. </a:t>
                </a:r>
                <a14:m>
                  <m:oMath xmlns:m="http://schemas.openxmlformats.org/officeDocument/2006/math">
                    <m:r>
                      <a:rPr lang="da-DK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i="1" smtClean="0">
                            <a:latin typeface="Cambria Math"/>
                          </a:rPr>
                          <m:t>𝑍</m:t>
                        </m:r>
                        <m:r>
                          <a:rPr lang="da-DK" i="1" smtClean="0">
                            <a:latin typeface="Cambria Math"/>
                            <a:ea typeface="Cambria Math"/>
                          </a:rPr>
                          <m:t>≤1.96</m:t>
                        </m:r>
                      </m:e>
                    </m:d>
                  </m:oMath>
                </a14:m>
                <a:endParaRPr lang="da-DK" dirty="0" smtClean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da-DK" dirty="0" smtClean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da-D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Tabel over den standardiserede normalfordeling </a:t>
                </a:r>
                <a:r>
                  <a:rPr lang="da-DK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da-D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findes i V&amp;K Appendiks, </a:t>
                </a:r>
                <a:r>
                  <a:rPr lang="da-DK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Table</a:t>
                </a:r>
                <a:r>
                  <a:rPr lang="da-D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 (s. 359 - 360)</a:t>
                </a:r>
                <a:endParaRPr lang="da-D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8" y="1127286"/>
                <a:ext cx="9036496" cy="5472608"/>
              </a:xfrm>
              <a:prstGeom prst="rect">
                <a:avLst/>
              </a:prstGeom>
              <a:blipFill>
                <a:blip r:embed="rId3"/>
                <a:stretch>
                  <a:fillRect l="-877" t="-780" r="-1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Pladsholder til dato 12"/>
          <p:cNvSpPr txBox="1">
            <a:spLocks/>
          </p:cNvSpPr>
          <p:nvPr/>
        </p:nvSpPr>
        <p:spPr>
          <a:xfrm>
            <a:off x="1795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a-DK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AU</a:t>
            </a:r>
            <a:endParaRPr lang="da-DK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92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019" y="1052736"/>
            <a:ext cx="3955363" cy="5315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68" y="1972210"/>
            <a:ext cx="3909832" cy="4291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156" y="0"/>
            <a:ext cx="8424936" cy="922114"/>
          </a:xfrm>
        </p:spPr>
        <p:txBody>
          <a:bodyPr>
            <a:normAutofit/>
          </a:bodyPr>
          <a:lstStyle/>
          <a:p>
            <a:r>
              <a:rPr lang="da-DK" sz="3200" dirty="0" smtClean="0"/>
              <a:t>Tabel over standard normalfordelingen </a:t>
            </a:r>
            <a:r>
              <a:rPr lang="da-DK" sz="3200" i="1" dirty="0" smtClean="0"/>
              <a:t>Z</a:t>
            </a:r>
            <a:endParaRPr lang="da-DK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74038"/>
            <a:ext cx="4536504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1900" dirty="0" smtClean="0"/>
              <a:t>V&amp;K </a:t>
            </a:r>
            <a:r>
              <a:rPr lang="da-DK" sz="1900" dirty="0" err="1" smtClean="0"/>
              <a:t>Appendix</a:t>
            </a:r>
            <a:r>
              <a:rPr lang="da-DK" sz="1900" dirty="0" smtClean="0"/>
              <a:t> </a:t>
            </a:r>
            <a:r>
              <a:rPr lang="da-DK" sz="1900" dirty="0" err="1" smtClean="0"/>
              <a:t>Table</a:t>
            </a:r>
            <a:r>
              <a:rPr lang="da-DK" sz="1900" dirty="0" smtClean="0"/>
              <a:t> 1 over Z s. 359 - 360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12</a:t>
            </a:fld>
            <a:endParaRPr lang="da-DK" dirty="0"/>
          </a:p>
        </p:txBody>
      </p:sp>
      <p:sp>
        <p:nvSpPr>
          <p:cNvPr id="9" name="Pladsholder til dato 12"/>
          <p:cNvSpPr txBox="1">
            <a:spLocks/>
          </p:cNvSpPr>
          <p:nvPr/>
        </p:nvSpPr>
        <p:spPr>
          <a:xfrm>
            <a:off x="1795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a-DK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MPE </a:t>
            </a: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  <a:endParaRPr lang="da-DK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3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019" y="1124744"/>
            <a:ext cx="3955363" cy="5315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548" y="-6472"/>
            <a:ext cx="8424936" cy="994122"/>
          </a:xfrm>
        </p:spPr>
        <p:txBody>
          <a:bodyPr>
            <a:normAutofit/>
          </a:bodyPr>
          <a:lstStyle/>
          <a:p>
            <a:r>
              <a:rPr lang="da-DK" sz="3200" dirty="0" smtClean="0"/>
              <a:t>Tabel over standard normalfordelingen </a:t>
            </a:r>
            <a:r>
              <a:rPr lang="da-DK" sz="3200" i="1" dirty="0" smtClean="0"/>
              <a:t>Z</a:t>
            </a:r>
            <a:endParaRPr lang="da-DK" sz="32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146046"/>
                <a:ext cx="4536504" cy="54726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a-DK" sz="1900" dirty="0" smtClean="0"/>
                  <a:t>V&amp;K </a:t>
                </a:r>
                <a:r>
                  <a:rPr lang="da-DK" sz="1900" dirty="0" err="1" smtClean="0"/>
                  <a:t>Appendix</a:t>
                </a:r>
                <a:r>
                  <a:rPr lang="da-DK" sz="1900" dirty="0" smtClean="0"/>
                  <a:t> </a:t>
                </a:r>
                <a:r>
                  <a:rPr lang="da-DK" sz="1900" dirty="0" err="1" smtClean="0"/>
                  <a:t>Table</a:t>
                </a:r>
                <a:r>
                  <a:rPr lang="da-DK" sz="1900" dirty="0" smtClean="0"/>
                  <a:t> 1 over Z s. 359 - 360</a:t>
                </a:r>
              </a:p>
              <a:p>
                <a:pPr marL="0" indent="0">
                  <a:buNone/>
                </a:pPr>
                <a:endParaRPr lang="da-DK" sz="2200" dirty="0" smtClean="0"/>
              </a:p>
              <a:p>
                <a:pPr marL="0" indent="0">
                  <a:buNone/>
                </a:pPr>
                <a:r>
                  <a:rPr lang="da-DK" sz="2200" dirty="0" smtClean="0"/>
                  <a:t>F.eks. </a:t>
                </a:r>
                <a14:m>
                  <m:oMath xmlns:m="http://schemas.openxmlformats.org/officeDocument/2006/math">
                    <m:r>
                      <a:rPr lang="da-DK" sz="22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b="0" i="1" smtClean="0">
                            <a:latin typeface="Cambria Math"/>
                          </a:rPr>
                          <m:t>𝑍</m:t>
                        </m:r>
                        <m:r>
                          <a:rPr lang="da-DK" sz="2200" b="0" i="1" smtClean="0">
                            <a:latin typeface="Cambria Math"/>
                            <a:ea typeface="Cambria Math"/>
                          </a:rPr>
                          <m:t>≤1.96</m:t>
                        </m:r>
                      </m:e>
                    </m:d>
                  </m:oMath>
                </a14:m>
                <a:endParaRPr lang="da-DK" sz="2200" b="0" dirty="0" smtClean="0">
                  <a:ea typeface="Cambria Math"/>
                </a:endParaRPr>
              </a:p>
              <a:p>
                <a:pPr marL="0" indent="0">
                  <a:buNone/>
                </a:pPr>
                <a:endParaRPr lang="da-DK" sz="2200" b="0" i="1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b="0" i="1" smtClean="0">
                            <a:latin typeface="Cambria Math"/>
                          </a:rPr>
                          <m:t>𝑍</m:t>
                        </m:r>
                        <m:r>
                          <a:rPr lang="da-DK" sz="2200" b="0" i="1" smtClean="0">
                            <a:latin typeface="Cambria Math"/>
                            <a:ea typeface="Cambria Math"/>
                          </a:rPr>
                          <m:t>≤1.96</m:t>
                        </m:r>
                      </m:e>
                    </m:d>
                    <m:r>
                      <a:rPr lang="da-DK" sz="2200" b="0" i="1" smtClean="0">
                        <a:latin typeface="Cambria Math"/>
                        <a:ea typeface="Cambria Math"/>
                      </a:rPr>
                      <m:t>=0.975</m:t>
                    </m:r>
                  </m:oMath>
                </a14:m>
                <a:r>
                  <a:rPr lang="da-DK" sz="2200" dirty="0" smtClean="0"/>
                  <a:t> </a:t>
                </a:r>
                <a:endParaRPr lang="da-DK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146046"/>
                <a:ext cx="4536504" cy="5472608"/>
              </a:xfrm>
              <a:blipFill>
                <a:blip r:embed="rId4"/>
                <a:stretch>
                  <a:fillRect l="-1745" t="-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13</a:t>
            </a:fld>
            <a:endParaRPr lang="da-DK" dirty="0"/>
          </a:p>
        </p:txBody>
      </p:sp>
      <p:sp>
        <p:nvSpPr>
          <p:cNvPr id="5" name="Rounded Rectangle 4"/>
          <p:cNvSpPr/>
          <p:nvPr/>
        </p:nvSpPr>
        <p:spPr>
          <a:xfrm>
            <a:off x="4813036" y="4674438"/>
            <a:ext cx="4047614" cy="21602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ounded Rectangle 6"/>
          <p:cNvSpPr/>
          <p:nvPr/>
        </p:nvSpPr>
        <p:spPr>
          <a:xfrm rot="16200000">
            <a:off x="4780098" y="3762878"/>
            <a:ext cx="5488459" cy="2880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5106486"/>
            <a:ext cx="6386605" cy="1254050"/>
          </a:xfrm>
          <a:prstGeom prst="rect">
            <a:avLst/>
          </a:prstGeom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Ellipse 9">
            <a:hlinkClick r:id="rId6" action="ppaction://hlinksldjump"/>
          </p:cNvPr>
          <p:cNvSpPr/>
          <p:nvPr/>
        </p:nvSpPr>
        <p:spPr>
          <a:xfrm>
            <a:off x="8816155" y="6501769"/>
            <a:ext cx="224658" cy="244684"/>
          </a:xfrm>
          <a:prstGeom prst="ellipse">
            <a:avLst/>
          </a:prstGeom>
          <a:noFill/>
          <a:ln w="60325">
            <a:solidFill>
              <a:srgbClr val="0066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ladsholder til dato 12"/>
          <p:cNvSpPr txBox="1">
            <a:spLocks/>
          </p:cNvSpPr>
          <p:nvPr/>
        </p:nvSpPr>
        <p:spPr>
          <a:xfrm>
            <a:off x="1795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a-DK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MPE </a:t>
            </a: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  <a:endParaRPr lang="da-DK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Ellipse 10">
            <a:hlinkClick r:id="rId7" action="ppaction://hlinksldjump"/>
          </p:cNvPr>
          <p:cNvSpPr/>
          <p:nvPr/>
        </p:nvSpPr>
        <p:spPr>
          <a:xfrm>
            <a:off x="8316415" y="6518654"/>
            <a:ext cx="224658" cy="244684"/>
          </a:xfrm>
          <a:prstGeom prst="ellipse">
            <a:avLst/>
          </a:prstGeom>
          <a:noFill/>
          <a:ln w="60325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2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548" y="-22019"/>
            <a:ext cx="8424936" cy="994122"/>
          </a:xfrm>
        </p:spPr>
        <p:txBody>
          <a:bodyPr>
            <a:normAutofit/>
          </a:bodyPr>
          <a:lstStyle/>
          <a:p>
            <a:r>
              <a:rPr lang="da-DK" sz="3200" dirty="0" smtClean="0"/>
              <a:t>Tabel over standard normalfordelingen </a:t>
            </a:r>
            <a:r>
              <a:rPr lang="da-DK" sz="3200" i="1" dirty="0" smtClean="0"/>
              <a:t>Z</a:t>
            </a:r>
            <a:endParaRPr lang="da-DK" sz="32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892" y="1049476"/>
                <a:ext cx="8964488" cy="54726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a-DK" sz="2200" dirty="0" smtClean="0"/>
                  <a:t>V&amp;K </a:t>
                </a:r>
                <a:r>
                  <a:rPr lang="da-DK" sz="2200" dirty="0" err="1" smtClean="0"/>
                  <a:t>Appendix</a:t>
                </a:r>
                <a:r>
                  <a:rPr lang="da-DK" sz="2200" dirty="0" smtClean="0"/>
                  <a:t> </a:t>
                </a:r>
                <a:r>
                  <a:rPr lang="da-DK" sz="2200" dirty="0" err="1" smtClean="0"/>
                  <a:t>Table</a:t>
                </a:r>
                <a:r>
                  <a:rPr lang="da-DK" sz="2200" dirty="0" smtClean="0"/>
                  <a:t> 1 over </a:t>
                </a:r>
                <a:r>
                  <a:rPr lang="da-DK" sz="2200" i="1" dirty="0" smtClean="0"/>
                  <a:t>Z</a:t>
                </a:r>
                <a:r>
                  <a:rPr lang="da-DK" sz="2200" dirty="0" smtClean="0"/>
                  <a:t> s. 359 – 360</a:t>
                </a:r>
              </a:p>
              <a:p>
                <a:pPr marL="0" indent="0">
                  <a:buNone/>
                </a:pPr>
                <a:endParaRPr lang="da-DK" sz="2200" dirty="0" smtClean="0"/>
              </a:p>
              <a:p>
                <a:pPr marL="0" indent="0">
                  <a:buNone/>
                </a:pPr>
                <a:r>
                  <a:rPr lang="da-DK" sz="2200" dirty="0" smtClean="0"/>
                  <a:t>Eksempel</a:t>
                </a:r>
                <a:r>
                  <a:rPr lang="da-DK" sz="2200" dirty="0"/>
                  <a:t>: hele det empiriske interval</a:t>
                </a:r>
              </a:p>
              <a:p>
                <a:pPr marL="0" indent="0">
                  <a:buNone/>
                </a:pPr>
                <a:endParaRPr lang="da-DK" sz="2200" i="1" dirty="0"/>
              </a:p>
              <a:p>
                <a:pPr marL="0" indent="0">
                  <a:buNone/>
                </a:pPr>
                <a:r>
                  <a:rPr lang="da-DK" sz="2200" dirty="0" smtClean="0"/>
                  <a:t>Slå </a:t>
                </a:r>
                <a14:m>
                  <m:oMath xmlns:m="http://schemas.openxmlformats.org/officeDocument/2006/math">
                    <m:r>
                      <a:rPr lang="da-DK" sz="2200" i="1">
                        <a:latin typeface="Cambria Math"/>
                      </a:rPr>
                      <m:t>𝑃</m:t>
                    </m:r>
                    <m:r>
                      <a:rPr lang="da-DK" sz="2200" i="1">
                        <a:latin typeface="Cambria Math"/>
                      </a:rPr>
                      <m:t>(</m:t>
                    </m:r>
                    <m:r>
                      <a:rPr lang="da-DK" sz="2200" i="1">
                        <a:latin typeface="Cambria Math"/>
                      </a:rPr>
                      <m:t>𝑍</m:t>
                    </m:r>
                    <m:r>
                      <a:rPr lang="da-DK" sz="2200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da-DK" sz="2200" b="0" i="1" smtClean="0">
                        <a:latin typeface="Cambria Math"/>
                        <a:ea typeface="Cambria Math"/>
                      </a:rPr>
                      <m:t>𝑧</m:t>
                    </m:r>
                    <m:r>
                      <a:rPr lang="da-DK" sz="22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da-DK" sz="2200" dirty="0" smtClean="0"/>
                  <a:t> op for </a:t>
                </a:r>
                <a14:m>
                  <m:oMath xmlns:m="http://schemas.openxmlformats.org/officeDocument/2006/math">
                    <m:r>
                      <a:rPr lang="da-DK" sz="2200" b="0" i="1" smtClean="0">
                        <a:latin typeface="Cambria Math"/>
                      </a:rPr>
                      <m:t>−3.00</m:t>
                    </m:r>
                    <m:r>
                      <a:rPr lang="da-DK" sz="2200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da-DK" sz="2200" b="0" i="1" smtClean="0">
                        <a:latin typeface="Cambria Math" panose="02040503050406030204" pitchFamily="18" charset="0"/>
                        <a:ea typeface="Cambria Math"/>
                      </a:rPr>
                      <m:t>𝑍</m:t>
                    </m:r>
                    <m:r>
                      <a:rPr lang="da-DK" sz="2200" b="0" i="1" smtClean="0">
                        <a:latin typeface="Cambria Math"/>
                        <a:ea typeface="Cambria Math"/>
                      </a:rPr>
                      <m:t>≤3.0</m:t>
                    </m:r>
                    <m:r>
                      <a:rPr lang="da-DK" sz="2200" b="0" i="1" smtClean="0">
                        <a:latin typeface="Cambria Math" panose="02040503050406030204" pitchFamily="18" charset="0"/>
                        <a:ea typeface="Cambria Math"/>
                      </a:rPr>
                      <m:t>0</m:t>
                    </m:r>
                  </m:oMath>
                </a14:m>
                <a:r>
                  <a:rPr lang="da-DK" sz="2200" dirty="0" smtClean="0"/>
                  <a:t> </a:t>
                </a:r>
                <a:br>
                  <a:rPr lang="da-DK" sz="2200" dirty="0" smtClean="0"/>
                </a:br>
                <a:endParaRPr lang="da-DK" sz="2200" i="1" dirty="0"/>
              </a:p>
              <a:p>
                <a:pPr marL="0" indent="0">
                  <a:buNone/>
                </a:pPr>
                <a:endParaRPr lang="da-DK" sz="2200" b="0" i="1" dirty="0" smtClean="0"/>
              </a:p>
              <a:p>
                <a:pPr marL="0" indent="0">
                  <a:buNone/>
                </a:pPr>
                <a:endParaRPr lang="da-DK" sz="2200" b="0" i="1" dirty="0" smtClean="0"/>
              </a:p>
              <a:p>
                <a:pPr marL="0" indent="0">
                  <a:buNone/>
                </a:pPr>
                <a:endParaRPr lang="da-DK" sz="2200" i="1" dirty="0"/>
              </a:p>
              <a:p>
                <a:pPr marL="0" indent="0">
                  <a:buNone/>
                </a:pPr>
                <a:endParaRPr lang="da-DK" sz="2200" b="0" i="1" dirty="0" smtClean="0"/>
              </a:p>
              <a:p>
                <a:pPr marL="0" indent="0">
                  <a:buNone/>
                </a:pPr>
                <a:endParaRPr lang="da-DK" sz="2200" b="0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a-DK" sz="22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a-DK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200" i="1">
                              <a:latin typeface="Cambria Math"/>
                            </a:rPr>
                            <m:t>−3.00</m:t>
                          </m:r>
                          <m:r>
                            <a:rPr lang="da-DK" sz="2200" i="1">
                              <a:latin typeface="Cambria Math"/>
                              <a:ea typeface="Cambria Math"/>
                            </a:rPr>
                            <m:t>≤</m:t>
                          </m:r>
                          <m:r>
                            <a:rPr lang="da-DK" sz="2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𝑍</m:t>
                          </m:r>
                          <m:r>
                            <a:rPr lang="da-DK" sz="2200" i="1">
                              <a:latin typeface="Cambria Math"/>
                              <a:ea typeface="Cambria Math"/>
                            </a:rPr>
                            <m:t>≤3.0</m:t>
                          </m:r>
                          <m:r>
                            <a:rPr lang="da-DK" sz="2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0</m:t>
                          </m:r>
                        </m:e>
                      </m:d>
                      <m:r>
                        <a:rPr lang="da-DK" sz="2200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a:rPr lang="da-DK" sz="22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a-DK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200" b="0" i="1" smtClean="0">
                              <a:latin typeface="Cambria Math"/>
                            </a:rPr>
                            <m:t>𝑍</m:t>
                          </m:r>
                          <m:r>
                            <a:rPr lang="da-DK" sz="2200" b="0" i="1" smtClean="0">
                              <a:latin typeface="Cambria Math"/>
                              <a:ea typeface="Cambria Math"/>
                            </a:rPr>
                            <m:t>≤</m:t>
                          </m:r>
                          <m:r>
                            <a:rPr lang="da-DK" sz="2200" i="1">
                              <a:latin typeface="Cambria Math"/>
                              <a:ea typeface="Cambria Math"/>
                            </a:rPr>
                            <m:t>3.0</m:t>
                          </m:r>
                          <m:r>
                            <a:rPr lang="da-DK" sz="2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0</m:t>
                          </m:r>
                        </m:e>
                      </m:d>
                      <m:r>
                        <a:rPr lang="da-DK" sz="2200" b="0" i="1" smtClean="0">
                          <a:latin typeface="Cambria Math" panose="02040503050406030204" pitchFamily="18" charset="0"/>
                          <a:ea typeface="Cambria Math"/>
                        </a:rPr>
                        <m:t>−</m:t>
                      </m:r>
                      <m:r>
                        <a:rPr lang="da-DK" sz="22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a-DK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200" i="1">
                              <a:latin typeface="Cambria Math"/>
                            </a:rPr>
                            <m:t>𝑍</m:t>
                          </m:r>
                          <m:r>
                            <a:rPr lang="da-DK" sz="2200" i="1">
                              <a:latin typeface="Cambria Math"/>
                              <a:ea typeface="Cambria Math"/>
                            </a:rPr>
                            <m:t>≤</m:t>
                          </m:r>
                          <m:r>
                            <a:rPr lang="da-DK" sz="2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−</m:t>
                          </m:r>
                          <m:r>
                            <a:rPr lang="da-DK" sz="2200" i="1">
                              <a:latin typeface="Cambria Math"/>
                              <a:ea typeface="Cambria Math"/>
                            </a:rPr>
                            <m:t>3.0</m:t>
                          </m:r>
                          <m:r>
                            <a:rPr lang="da-DK" sz="2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0</m:t>
                          </m:r>
                        </m:e>
                      </m:d>
                      <m:r>
                        <a:rPr lang="da-DK" sz="2200" b="0" i="1" smtClean="0">
                          <a:latin typeface="Cambria Math" panose="02040503050406030204" pitchFamily="18" charset="0"/>
                          <a:ea typeface="Cambria Math"/>
                        </a:rPr>
                        <m:t>=0.9987−0.0013</m:t>
                      </m:r>
                    </m:oMath>
                  </m:oMathPara>
                </a14:m>
                <a:endParaRPr lang="da-DK" sz="2200" b="0" i="1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a-DK" sz="2200" b="0" i="1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da-DK" sz="2200" b="1" i="1" smtClean="0">
                        <a:latin typeface="Cambria Math" panose="02040503050406030204" pitchFamily="18" charset="0"/>
                        <a:ea typeface="Cambria Math"/>
                      </a:rPr>
                      <m:t>𝟎</m:t>
                    </m:r>
                    <m:r>
                      <a:rPr lang="da-DK" sz="2200" b="1" i="1" smtClean="0">
                        <a:latin typeface="Cambria Math" panose="02040503050406030204" pitchFamily="18" charset="0"/>
                        <a:ea typeface="Cambria Math"/>
                      </a:rPr>
                      <m:t>.</m:t>
                    </m:r>
                    <m:r>
                      <a:rPr lang="da-DK" sz="2200" b="1" i="1" smtClean="0">
                        <a:latin typeface="Cambria Math" panose="02040503050406030204" pitchFamily="18" charset="0"/>
                        <a:ea typeface="Cambria Math"/>
                      </a:rPr>
                      <m:t>𝟗𝟗𝟕𝟒</m:t>
                    </m:r>
                  </m:oMath>
                </a14:m>
                <a:r>
                  <a:rPr lang="da-DK" sz="2200" b="1" i="1" dirty="0" smtClean="0">
                    <a:ea typeface="Cambria Math"/>
                  </a:rPr>
                  <a:t> </a:t>
                </a:r>
                <a:endParaRPr lang="da-DK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892" y="1049476"/>
                <a:ext cx="8964488" cy="5472608"/>
              </a:xfrm>
              <a:blipFill>
                <a:blip r:embed="rId3"/>
                <a:stretch>
                  <a:fillRect l="-884" t="-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14</a:t>
            </a:fld>
            <a:endParaRPr lang="da-DK" dirty="0"/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332" y="3140968"/>
            <a:ext cx="8352928" cy="737609"/>
          </a:xfrm>
          <a:prstGeom prst="rect">
            <a:avLst/>
          </a:prstGeom>
        </p:spPr>
      </p:pic>
      <p:pic>
        <p:nvPicPr>
          <p:cNvPr id="14" name="Billed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563" y="4663598"/>
            <a:ext cx="8009877" cy="277570"/>
          </a:xfrm>
          <a:prstGeom prst="rect">
            <a:avLst/>
          </a:prstGeom>
        </p:spPr>
      </p:pic>
      <p:sp>
        <p:nvSpPr>
          <p:cNvPr id="16" name="Tekstfelt 15"/>
          <p:cNvSpPr txBox="1"/>
          <p:nvPr/>
        </p:nvSpPr>
        <p:spPr>
          <a:xfrm>
            <a:off x="503548" y="3802666"/>
            <a:ext cx="271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 smtClean="0"/>
              <a:t>.</a:t>
            </a:r>
          </a:p>
          <a:p>
            <a:r>
              <a:rPr lang="da-DK" b="1" dirty="0" smtClean="0"/>
              <a:t>.</a:t>
            </a:r>
          </a:p>
          <a:p>
            <a:r>
              <a:rPr lang="da-DK" b="1" dirty="0" smtClean="0"/>
              <a:t>.</a:t>
            </a:r>
          </a:p>
        </p:txBody>
      </p:sp>
      <p:sp>
        <p:nvSpPr>
          <p:cNvPr id="12" name="Pladsholder til dato 12"/>
          <p:cNvSpPr txBox="1">
            <a:spLocks/>
          </p:cNvSpPr>
          <p:nvPr/>
        </p:nvSpPr>
        <p:spPr>
          <a:xfrm>
            <a:off x="1795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a-DK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AU</a:t>
            </a:r>
            <a:endParaRPr lang="da-DK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922114"/>
          </a:xfrm>
        </p:spPr>
        <p:txBody>
          <a:bodyPr>
            <a:normAutofit/>
          </a:bodyPr>
          <a:lstStyle/>
          <a:p>
            <a:r>
              <a:rPr lang="da-DK" sz="3200" dirty="0"/>
              <a:t>Beregning af sandsynligheder med </a:t>
            </a:r>
            <a:r>
              <a:rPr lang="da-DK" sz="3200" i="1" dirty="0"/>
              <a:t>N</a:t>
            </a:r>
            <a:r>
              <a:rPr lang="da-DK" sz="3200" dirty="0"/>
              <a:t>(0,1)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15</a:t>
            </a:fld>
            <a:endParaRPr lang="da-DK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682" y="4637790"/>
            <a:ext cx="3240360" cy="1779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4058" y="1151708"/>
                <a:ext cx="8856984" cy="547260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a-DK" sz="2200" b="0" i="1" smtClean="0">
                          <a:latin typeface="Cambria Math"/>
                        </a:rPr>
                        <m:t>𝑃</m:t>
                      </m:r>
                      <m:r>
                        <a:rPr lang="da-DK" sz="2200" b="0" i="1" smtClean="0">
                          <a:latin typeface="Cambria Math"/>
                        </a:rPr>
                        <m:t>(</m:t>
                      </m:r>
                      <m:r>
                        <a:rPr lang="da-DK" sz="2200" b="0" i="1" smtClean="0">
                          <a:latin typeface="Cambria Math"/>
                        </a:rPr>
                        <m:t>𝑍</m:t>
                      </m:r>
                      <m:r>
                        <a:rPr lang="da-DK" sz="2200" b="0" i="1" smtClean="0">
                          <a:latin typeface="Cambria Math"/>
                          <a:ea typeface="Cambria Math"/>
                        </a:rPr>
                        <m:t>≤</m:t>
                      </m:r>
                      <m:sSub>
                        <m:sSubPr>
                          <m:ctrlPr>
                            <a:rPr lang="da-DK" sz="2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a-DK" sz="22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e>
                        <m:sub>
                          <m:r>
                            <a:rPr lang="da-DK" sz="22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da-DK" sz="22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da-DK" sz="2200" dirty="0" smtClean="0"/>
              </a:p>
              <a:p>
                <a:pPr marL="0" indent="0">
                  <a:buNone/>
                </a:pPr>
                <a:r>
                  <a:rPr lang="da-DK" sz="2200" dirty="0" smtClean="0"/>
                  <a:t>Eksempel:</a:t>
                </a:r>
                <a:br>
                  <a:rPr lang="da-DK" sz="2200" dirty="0" smtClean="0"/>
                </a:br>
                <a14:m>
                  <m:oMath xmlns:m="http://schemas.openxmlformats.org/officeDocument/2006/math">
                    <m:r>
                      <a:rPr lang="da-DK" sz="22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/>
                          </a:rPr>
                          <m:t>𝑍</m:t>
                        </m:r>
                        <m:r>
                          <a:rPr lang="da-DK" sz="2200" i="1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da-DK" sz="2200" b="0" i="1" smtClean="0">
                            <a:latin typeface="Cambria Math"/>
                            <a:ea typeface="Cambria Math"/>
                          </a:rPr>
                          <m:t>1.96</m:t>
                        </m:r>
                      </m:e>
                    </m:d>
                    <m:r>
                      <a:rPr lang="da-DK" sz="2200" b="0" i="1" smtClean="0">
                        <a:latin typeface="Cambria Math"/>
                        <a:ea typeface="Cambria Math"/>
                      </a:rPr>
                      <m:t>=0.975</m:t>
                    </m:r>
                  </m:oMath>
                </a14:m>
                <a:r>
                  <a:rPr lang="da-DK" sz="2200" dirty="0" smtClean="0"/>
                  <a:t> </a:t>
                </a:r>
                <a:br>
                  <a:rPr lang="da-DK" sz="2200" dirty="0" smtClean="0"/>
                </a:br>
                <a:r>
                  <a:rPr lang="da-DK" sz="2200" dirty="0" smtClean="0"/>
                  <a:t/>
                </a:r>
                <a:br>
                  <a:rPr lang="da-DK" sz="2200" dirty="0" smtClean="0"/>
                </a:br>
                <a:endParaRPr lang="da-DK" sz="2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a-DK" sz="22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a-DK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200" i="1">
                              <a:latin typeface="Cambria Math"/>
                            </a:rPr>
                            <m:t>𝑍</m:t>
                          </m:r>
                          <m:r>
                            <a:rPr lang="da-DK" sz="2200" b="0" i="1" smtClean="0">
                              <a:latin typeface="Cambria Math"/>
                            </a:rPr>
                            <m:t>&gt;</m:t>
                          </m:r>
                          <m:sSub>
                            <m:sSubPr>
                              <m:ctrlPr>
                                <a:rPr lang="da-DK" sz="2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a-DK" sz="2200" i="1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da-DK" sz="2200" i="1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da-DK" sz="2200" b="0" i="1" smtClean="0">
                          <a:latin typeface="Cambria Math"/>
                          <a:ea typeface="Cambria Math"/>
                        </a:rPr>
                        <m:t>=1−</m:t>
                      </m:r>
                      <m:r>
                        <a:rPr lang="da-DK" sz="22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a-DK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200" i="1">
                              <a:latin typeface="Cambria Math"/>
                            </a:rPr>
                            <m:t>𝑍</m:t>
                          </m:r>
                          <m:r>
                            <a:rPr lang="da-DK" sz="2200" i="1">
                              <a:latin typeface="Cambria Math"/>
                              <a:ea typeface="Cambria Math"/>
                            </a:rPr>
                            <m:t>≤</m:t>
                          </m:r>
                          <m:sSub>
                            <m:sSubPr>
                              <m:ctrlPr>
                                <a:rPr lang="da-DK" sz="2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a-DK" sz="2200" i="1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da-DK" sz="2200" i="1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a-DK" sz="2200" dirty="0" smtClean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da-DK" sz="2200" dirty="0" smtClean="0"/>
                  <a:t>Eksempel: </a:t>
                </a:r>
                <a:br>
                  <a:rPr lang="da-DK" sz="2200" dirty="0" smtClean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a-DK" sz="22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a-DK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200" i="1">
                              <a:latin typeface="Cambria Math"/>
                            </a:rPr>
                            <m:t>𝑍</m:t>
                          </m:r>
                          <m:r>
                            <a:rPr lang="da-DK" sz="2200" i="1">
                              <a:latin typeface="Cambria Math"/>
                            </a:rPr>
                            <m:t>&gt;2.33</m:t>
                          </m:r>
                        </m:e>
                      </m:d>
                      <m:r>
                        <a:rPr lang="da-DK" sz="2200" i="1">
                          <a:latin typeface="Cambria Math"/>
                          <a:ea typeface="Cambria Math"/>
                        </a:rPr>
                        <m:t>=1−</m:t>
                      </m:r>
                      <m:r>
                        <a:rPr lang="da-DK" sz="22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a-DK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200" i="1">
                              <a:latin typeface="Cambria Math"/>
                            </a:rPr>
                            <m:t>𝑍</m:t>
                          </m:r>
                          <m:r>
                            <a:rPr lang="da-DK" sz="2200" i="1">
                              <a:latin typeface="Cambria Math"/>
                              <a:ea typeface="Cambria Math"/>
                            </a:rPr>
                            <m:t>≤</m:t>
                          </m:r>
                          <m:r>
                            <a:rPr lang="da-DK" sz="2200" b="0" i="1" smtClean="0">
                              <a:latin typeface="Cambria Math"/>
                              <a:ea typeface="Cambria Math"/>
                            </a:rPr>
                            <m:t>2.33</m:t>
                          </m:r>
                        </m:e>
                      </m:d>
                    </m:oMath>
                  </m:oMathPara>
                </a14:m>
                <a:r>
                  <a:rPr lang="da-DK" sz="2200" dirty="0" smtClean="0"/>
                  <a:t/>
                </a:r>
                <a:br>
                  <a:rPr lang="da-DK" sz="2200" dirty="0" smtClean="0"/>
                </a:br>
                <a:r>
                  <a:rPr lang="da-DK" sz="2200" dirty="0" smtClean="0"/>
                  <a:t> 	</a:t>
                </a:r>
                <a14:m>
                  <m:oMath xmlns:m="http://schemas.openxmlformats.org/officeDocument/2006/math">
                    <m:r>
                      <a:rPr lang="da-DK" sz="2200" b="0" i="1" smtClean="0">
                        <a:latin typeface="Cambria Math"/>
                      </a:rPr>
                      <m:t>=1−0.9901</m:t>
                    </m:r>
                  </m:oMath>
                </a14:m>
                <a:r>
                  <a:rPr lang="da-DK" sz="2200" b="0" dirty="0" smtClean="0"/>
                  <a:t/>
                </a:r>
                <a:br>
                  <a:rPr lang="da-DK" sz="2200" b="0" dirty="0" smtClean="0"/>
                </a:br>
                <a:r>
                  <a:rPr lang="da-DK" sz="2200" b="0" dirty="0" smtClean="0"/>
                  <a:t> 	</a:t>
                </a:r>
                <a14:m>
                  <m:oMath xmlns:m="http://schemas.openxmlformats.org/officeDocument/2006/math">
                    <m:r>
                      <a:rPr lang="da-DK" sz="2200" b="0" i="1" smtClean="0">
                        <a:latin typeface="Cambria Math"/>
                      </a:rPr>
                      <m:t>=0.0099</m:t>
                    </m:r>
                  </m:oMath>
                </a14:m>
                <a:r>
                  <a:rPr lang="da-DK" sz="2200" dirty="0" smtClean="0"/>
                  <a:t>  </a:t>
                </a:r>
                <a:br>
                  <a:rPr lang="da-DK" sz="2200" dirty="0" smtClean="0"/>
                </a:br>
                <a:endParaRPr lang="da-DK" sz="2200" dirty="0" smtClean="0"/>
              </a:p>
              <a:p>
                <a:pPr marL="0" indent="0">
                  <a:buNone/>
                </a:pPr>
                <a:endParaRPr lang="da-DK" sz="2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a-DK" sz="22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a-DK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a-DK" sz="2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a-DK" sz="2200" i="1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da-DK" sz="22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da-DK" sz="2200" b="0" i="1" smtClean="0">
                              <a:latin typeface="Cambria Math"/>
                              <a:ea typeface="Cambria Math"/>
                            </a:rPr>
                            <m:t>&lt;</m:t>
                          </m:r>
                          <m:r>
                            <a:rPr lang="da-DK" sz="2200" i="1">
                              <a:latin typeface="Cambria Math"/>
                            </a:rPr>
                            <m:t>𝑍</m:t>
                          </m:r>
                          <m:r>
                            <a:rPr lang="da-DK" sz="2200" b="0" i="1" smtClean="0">
                              <a:latin typeface="Cambria Math"/>
                            </a:rPr>
                            <m:t>&lt;</m:t>
                          </m:r>
                          <m:sSub>
                            <m:sSubPr>
                              <m:ctrlPr>
                                <a:rPr lang="da-DK" sz="2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a-DK" sz="2200" i="1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da-DK" sz="22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da-DK" sz="22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da-DK" sz="22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a-DK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200" i="1">
                              <a:latin typeface="Cambria Math"/>
                            </a:rPr>
                            <m:t>𝑍</m:t>
                          </m:r>
                          <m:r>
                            <a:rPr lang="da-DK" sz="2200" i="1">
                              <a:latin typeface="Cambria Math"/>
                              <a:ea typeface="Cambria Math"/>
                            </a:rPr>
                            <m:t>≤</m:t>
                          </m:r>
                          <m:sSub>
                            <m:sSubPr>
                              <m:ctrlPr>
                                <a:rPr lang="da-DK" sz="2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a-DK" sz="2200" i="1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da-DK" sz="22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da-DK" sz="2200" b="0" i="0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da-DK" sz="2200" i="1">
                          <a:latin typeface="Cambria Math"/>
                        </a:rPr>
                        <m:t>𝑃</m:t>
                      </m:r>
                      <m:r>
                        <a:rPr lang="da-DK" sz="2200" i="1">
                          <a:latin typeface="Cambria Math"/>
                        </a:rPr>
                        <m:t>(</m:t>
                      </m:r>
                      <m:r>
                        <a:rPr lang="da-DK" sz="2200" i="1">
                          <a:latin typeface="Cambria Math"/>
                        </a:rPr>
                        <m:t>𝑍</m:t>
                      </m:r>
                      <m:r>
                        <a:rPr lang="da-DK" sz="2200" i="1">
                          <a:latin typeface="Cambria Math"/>
                          <a:ea typeface="Cambria Math"/>
                        </a:rPr>
                        <m:t>≤</m:t>
                      </m:r>
                      <m:sSub>
                        <m:sSubPr>
                          <m:ctrlPr>
                            <a:rPr lang="da-DK" sz="2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a-DK" sz="2200" i="1">
                              <a:latin typeface="Cambria Math"/>
                              <a:ea typeface="Cambria Math"/>
                            </a:rPr>
                            <m:t>𝑧</m:t>
                          </m:r>
                        </m:e>
                        <m:sub>
                          <m:r>
                            <a:rPr lang="da-DK" sz="22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da-DK" sz="2200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da-DK" sz="2200" dirty="0" smtClean="0"/>
              </a:p>
              <a:p>
                <a:pPr marL="0" indent="0">
                  <a:buNone/>
                </a:pPr>
                <a:r>
                  <a:rPr lang="da-DK" sz="2200" dirty="0" smtClean="0"/>
                  <a:t>Eksempel:</a:t>
                </a:r>
                <a:br>
                  <a:rPr lang="da-DK" sz="2200" dirty="0" smtClean="0"/>
                </a:br>
                <a14:m>
                  <m:oMath xmlns:m="http://schemas.openxmlformats.org/officeDocument/2006/math">
                    <m:r>
                      <a:rPr lang="da-DK" sz="22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b="0" i="1" smtClean="0">
                            <a:latin typeface="Cambria Math"/>
                          </a:rPr>
                          <m:t>1.00</m:t>
                        </m:r>
                        <m:r>
                          <a:rPr lang="da-DK" sz="2200" i="1">
                            <a:latin typeface="Cambria Math"/>
                            <a:ea typeface="Cambria Math"/>
                          </a:rPr>
                          <m:t>&lt;</m:t>
                        </m:r>
                        <m:r>
                          <a:rPr lang="da-DK" sz="2200" i="1">
                            <a:latin typeface="Cambria Math"/>
                          </a:rPr>
                          <m:t>𝑍</m:t>
                        </m:r>
                        <m:r>
                          <a:rPr lang="da-DK" sz="2200" i="1">
                            <a:latin typeface="Cambria Math"/>
                          </a:rPr>
                          <m:t>&lt;1.96</m:t>
                        </m:r>
                      </m:e>
                    </m:d>
                    <m:r>
                      <a:rPr lang="da-DK" sz="22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da-DK" sz="22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/>
                          </a:rPr>
                          <m:t>𝑍</m:t>
                        </m:r>
                        <m:r>
                          <a:rPr lang="da-DK" sz="2200" i="1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da-DK" sz="2200" b="0" i="1" smtClean="0">
                            <a:latin typeface="Cambria Math"/>
                            <a:ea typeface="Cambria Math"/>
                          </a:rPr>
                          <m:t>1.96</m:t>
                        </m:r>
                      </m:e>
                    </m:d>
                    <m:r>
                      <a:rPr lang="da-DK" sz="2200">
                        <a:latin typeface="Cambria Math"/>
                        <a:ea typeface="Cambria Math"/>
                      </a:rPr>
                      <m:t>−</m:t>
                    </m:r>
                    <m:r>
                      <a:rPr lang="da-DK" sz="22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/>
                          </a:rPr>
                          <m:t>𝑍</m:t>
                        </m:r>
                        <m:r>
                          <a:rPr lang="da-DK" sz="2200" i="1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da-DK" sz="2200" b="0" i="1" smtClean="0">
                            <a:latin typeface="Cambria Math"/>
                            <a:ea typeface="Cambria Math"/>
                          </a:rPr>
                          <m:t>1.00</m:t>
                        </m:r>
                      </m:e>
                    </m:d>
                  </m:oMath>
                </a14:m>
                <a:r>
                  <a:rPr lang="da-DK" sz="2200" dirty="0" smtClean="0"/>
                  <a:t> </a:t>
                </a:r>
                <a:br>
                  <a:rPr lang="da-DK" sz="2200" dirty="0" smtClean="0"/>
                </a:br>
                <a:r>
                  <a:rPr lang="da-DK" sz="2200" dirty="0" smtClean="0"/>
                  <a:t> 	</a:t>
                </a:r>
                <a14:m>
                  <m:oMath xmlns:m="http://schemas.openxmlformats.org/officeDocument/2006/math">
                    <m:r>
                      <a:rPr lang="da-DK" sz="2200" b="0" i="1" smtClean="0">
                        <a:latin typeface="Cambria Math"/>
                      </a:rPr>
                      <m:t>=0.975−0.8413</m:t>
                    </m:r>
                  </m:oMath>
                </a14:m>
                <a:r>
                  <a:rPr lang="da-DK" sz="2200" b="0" dirty="0" smtClean="0"/>
                  <a:t> </a:t>
                </a:r>
                <a:br>
                  <a:rPr lang="da-DK" sz="2200" b="0" dirty="0" smtClean="0"/>
                </a:br>
                <a:r>
                  <a:rPr lang="da-DK" sz="2200" b="0" dirty="0" smtClean="0"/>
                  <a:t> 	</a:t>
                </a:r>
                <a14:m>
                  <m:oMath xmlns:m="http://schemas.openxmlformats.org/officeDocument/2006/math">
                    <m:r>
                      <a:rPr lang="da-DK" sz="2200" b="0" i="1" smtClean="0">
                        <a:latin typeface="Cambria Math"/>
                      </a:rPr>
                      <m:t>=0.1377</m:t>
                    </m:r>
                  </m:oMath>
                </a14:m>
                <a:r>
                  <a:rPr lang="da-DK" sz="2200" dirty="0" smtClean="0"/>
                  <a:t/>
                </a:r>
                <a:br>
                  <a:rPr lang="da-DK" sz="2200" dirty="0" smtClean="0"/>
                </a:br>
                <a:r>
                  <a:rPr lang="da-DK" sz="2200" dirty="0" smtClean="0"/>
                  <a:t> </a:t>
                </a:r>
                <a:endParaRPr lang="da-DK" sz="2200" dirty="0"/>
              </a:p>
            </p:txBody>
          </p:sp>
        </mc:Choice>
        <mc:Fallback xmlns="">
          <p:sp>
            <p:nvSpPr>
              <p:cNvPr id="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058" y="1151708"/>
                <a:ext cx="8856984" cy="5472608"/>
              </a:xfrm>
              <a:blipFill>
                <a:blip r:embed="rId4"/>
                <a:stretch>
                  <a:fillRect l="-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682" y="980728"/>
            <a:ext cx="3240360" cy="1776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228" y="2825613"/>
            <a:ext cx="3311268" cy="1744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Pladsholder til dato 12"/>
          <p:cNvSpPr txBox="1">
            <a:spLocks/>
          </p:cNvSpPr>
          <p:nvPr/>
        </p:nvSpPr>
        <p:spPr>
          <a:xfrm>
            <a:off x="1795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a-DK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AU</a:t>
            </a:r>
            <a:endParaRPr lang="da-DK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Ellipse 12">
            <a:hlinkClick r:id="rId7" action="ppaction://hlinksldjump"/>
          </p:cNvPr>
          <p:cNvSpPr/>
          <p:nvPr/>
        </p:nvSpPr>
        <p:spPr>
          <a:xfrm>
            <a:off x="8244408" y="6512694"/>
            <a:ext cx="224658" cy="244684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204864"/>
            <a:ext cx="4910097" cy="3948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251520" y="812558"/>
                <a:ext cx="8614320" cy="58568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57188" indent="-357188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5963" indent="-358775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73150" indent="-357188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431925" indent="-358775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89113" indent="-357188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da-DK" sz="2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Man kan transformere en vilkårlig normalfordelt stokastisk variabel </a:t>
                </a:r>
                <a:r>
                  <a:rPr lang="da-DK" sz="21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da-DK" sz="2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til standard normalfordelingen </a:t>
                </a:r>
                <a:r>
                  <a:rPr lang="da-DK" sz="21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 </a:t>
                </a:r>
                <a:r>
                  <a:rPr lang="da-DK" sz="2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(og tilbage igen)</a:t>
                </a:r>
                <a:endParaRPr lang="da-DK" sz="21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da-DK" sz="2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 er smart, når man ikke har software, fordi man så kan bruge tabel 1 for </a:t>
                </a:r>
                <a:r>
                  <a:rPr lang="da-DK" sz="21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da-DK" sz="2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til at beregne sandsynligheder</a:t>
                </a:r>
              </a:p>
              <a:p>
                <a:pPr marL="0" indent="0">
                  <a:buNone/>
                </a:pPr>
                <a:endParaRPr lang="da-DK" sz="21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da-DK" sz="2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Lad </a:t>
                </a:r>
                <a:r>
                  <a:rPr lang="da-DK" sz="21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da-DK" sz="2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være </a:t>
                </a:r>
                <a14:m>
                  <m:oMath xmlns:m="http://schemas.openxmlformats.org/officeDocument/2006/math">
                    <m:r>
                      <a:rPr lang="da-DK" sz="2100" i="1">
                        <a:latin typeface="Cambria Math"/>
                      </a:rPr>
                      <m:t>𝑁</m:t>
                    </m:r>
                    <m:r>
                      <a:rPr lang="da-DK" sz="2100" i="1">
                        <a:latin typeface="Cambria Math"/>
                      </a:rPr>
                      <m:t>(</m:t>
                    </m:r>
                    <m:r>
                      <a:rPr lang="da-DK" sz="2100" i="1">
                        <a:latin typeface="Cambria Math"/>
                        <a:ea typeface="Cambria Math"/>
                      </a:rPr>
                      <m:t>𝜇</m:t>
                    </m:r>
                    <m:r>
                      <a:rPr lang="da-DK" sz="2100" i="1">
                        <a:latin typeface="Cambria Math"/>
                        <a:ea typeface="Cambria Math"/>
                      </a:rPr>
                      <m:t>,</m:t>
                    </m:r>
                    <m:sSup>
                      <m:sSupPr>
                        <m:ctrlPr>
                          <a:rPr lang="da-DK" sz="21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da-DK" sz="21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da-DK" sz="21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da-DK" sz="21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da-DK" sz="2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så er</a:t>
                </a:r>
              </a:p>
              <a:p>
                <a:pPr marL="0" indent="0">
                  <a:buNone/>
                </a:pPr>
                <a:r>
                  <a:rPr lang="da-DK" sz="2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a-DK" sz="2100" smtClean="0">
                        <a:latin typeface="Cambria Math"/>
                      </a:rPr>
                      <m:t>Z</m:t>
                    </m:r>
                    <m:r>
                      <a:rPr lang="da-DK" sz="210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a-DK" sz="21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sz="2100" i="1" smtClean="0">
                            <a:latin typeface="Cambria Math"/>
                          </a:rPr>
                          <m:t>𝑌</m:t>
                        </m:r>
                        <m:r>
                          <a:rPr lang="da-DK" sz="2100" i="1" smtClean="0">
                            <a:latin typeface="Cambria Math"/>
                          </a:rPr>
                          <m:t>−</m:t>
                        </m:r>
                        <m:r>
                          <a:rPr lang="da-DK" sz="210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num>
                      <m:den>
                        <m:r>
                          <a:rPr lang="da-DK" sz="210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den>
                    </m:f>
                    <m:r>
                      <a:rPr lang="da-DK" sz="2100" i="1" smtClean="0">
                        <a:latin typeface="Cambria Math"/>
                      </a:rPr>
                      <m:t> 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da-DK" sz="2100" i="1" smtClean="0">
                        <a:latin typeface="Cambria Math"/>
                      </a:rPr>
                      <m:t>𝑁</m:t>
                    </m:r>
                    <m:r>
                      <a:rPr lang="da-DK" sz="2100" i="1" smtClean="0">
                        <a:latin typeface="Cambria Math"/>
                      </a:rPr>
                      <m:t>(0,1)</m:t>
                    </m:r>
                  </m:oMath>
                </a14:m>
                <a:endParaRPr lang="da-DK" sz="21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da-DK" sz="21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da-DK" sz="2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Ved at trække middelværdien fra </a:t>
                </a:r>
              </a:p>
              <a:p>
                <a:pPr marL="0" indent="0">
                  <a:buNone/>
                </a:pPr>
                <a:r>
                  <a:rPr lang="da-DK" sz="2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centrerer man Z omkring 0</a:t>
                </a:r>
              </a:p>
              <a:p>
                <a:pPr marL="0" indent="0">
                  <a:buNone/>
                </a:pPr>
                <a:r>
                  <a:rPr lang="da-DK" sz="2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Ved at dividere med standardafvigelsen </a:t>
                </a:r>
              </a:p>
              <a:p>
                <a:pPr marL="0" indent="0">
                  <a:buNone/>
                </a:pPr>
                <a:r>
                  <a:rPr lang="da-DK" sz="2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skalerer man aksen for Z, </a:t>
                </a:r>
              </a:p>
              <a:p>
                <a:pPr marL="0" indent="0">
                  <a:buNone/>
                </a:pPr>
                <a:r>
                  <a:rPr lang="da-DK" sz="2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så værdier af Z svarer til antal</a:t>
                </a:r>
              </a:p>
              <a:p>
                <a:pPr marL="0" indent="0">
                  <a:buNone/>
                </a:pPr>
                <a:r>
                  <a:rPr lang="da-DK" sz="2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standardafvigelser fra middelværdien</a:t>
                </a:r>
                <a:endParaRPr lang="da-DK" sz="2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812558"/>
                <a:ext cx="8614320" cy="5856801"/>
              </a:xfrm>
              <a:prstGeom prst="rect">
                <a:avLst/>
              </a:prstGeom>
              <a:blipFill>
                <a:blip r:embed="rId4"/>
                <a:stretch>
                  <a:fillRect l="-849" t="-6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767934"/>
          </a:xfrm>
        </p:spPr>
        <p:txBody>
          <a:bodyPr>
            <a:normAutofit/>
          </a:bodyPr>
          <a:lstStyle/>
          <a:p>
            <a:r>
              <a:rPr lang="da-DK" sz="3200" dirty="0"/>
              <a:t>Transformation fra generel til standard NF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16</a:t>
            </a:fld>
            <a:endParaRPr lang="da-DK" dirty="0"/>
          </a:p>
        </p:txBody>
      </p:sp>
      <p:sp>
        <p:nvSpPr>
          <p:cNvPr id="10" name="Pladsholder til dato 12"/>
          <p:cNvSpPr txBox="1">
            <a:spLocks/>
          </p:cNvSpPr>
          <p:nvPr/>
        </p:nvSpPr>
        <p:spPr>
          <a:xfrm>
            <a:off x="1795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a-DK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AU</a:t>
            </a:r>
            <a:endParaRPr lang="da-DK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729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14" y="33089"/>
            <a:ext cx="8424936" cy="731615"/>
          </a:xfrm>
        </p:spPr>
        <p:txBody>
          <a:bodyPr>
            <a:normAutofit/>
          </a:bodyPr>
          <a:lstStyle/>
          <a:p>
            <a:r>
              <a:rPr lang="da-DK" sz="3200" dirty="0" smtClean="0"/>
              <a:t>Beregning af sandsynligheder med </a:t>
            </a:r>
            <a:r>
              <a:rPr lang="da-DK" sz="3200" i="1" dirty="0" smtClean="0"/>
              <a:t>N</a:t>
            </a:r>
            <a:r>
              <a:rPr lang="da-DK" sz="3200" dirty="0" smtClean="0"/>
              <a:t>(0,1)</a:t>
            </a:r>
            <a:endParaRPr lang="da-DK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498" y="692696"/>
                <a:ext cx="9081364" cy="561662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da-DK" sz="1900" dirty="0" smtClean="0"/>
                  <a:t>Ofte er man interesseret i at finde den værdi af </a:t>
                </a:r>
                <a:r>
                  <a:rPr lang="da-DK" sz="1900" i="1" dirty="0" smtClean="0"/>
                  <a:t>Z</a:t>
                </a:r>
                <a:r>
                  <a:rPr lang="da-DK" sz="1900" dirty="0" smtClean="0"/>
                  <a:t>, som giver et bestemt areal (sandsynlighed) ude i halerne</a:t>
                </a:r>
              </a:p>
              <a:p>
                <a:pPr marL="0" indent="0">
                  <a:buNone/>
                </a:pPr>
                <a:r>
                  <a:rPr lang="da-DK" sz="1900" dirty="0" smtClean="0"/>
                  <a:t>Eksempel:</a:t>
                </a:r>
              </a:p>
              <a:p>
                <a:pPr marL="0" indent="0">
                  <a:buNone/>
                </a:pPr>
                <a:r>
                  <a:rPr lang="da-DK" sz="1900" dirty="0" smtClean="0"/>
                  <a:t>Find den værdi af </a:t>
                </a:r>
                <a:r>
                  <a:rPr lang="da-DK" sz="1900" i="1" dirty="0" smtClean="0"/>
                  <a:t>Z</a:t>
                </a:r>
                <a:r>
                  <a:rPr lang="da-DK" sz="1900" dirty="0" smtClean="0"/>
                  <a:t>, som gør, at arealet af højre hale er </a:t>
                </a:r>
                <a14:m>
                  <m:oMath xmlns:m="http://schemas.openxmlformats.org/officeDocument/2006/math">
                    <m:r>
                      <a:rPr lang="da-DK" sz="1900" i="1" smtClean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da-DK" sz="1900" dirty="0" smtClean="0"/>
                  <a:t>. Kald denne værdi af </a:t>
                </a:r>
                <a:r>
                  <a:rPr lang="da-DK" sz="1900" i="1" dirty="0" smtClean="0"/>
                  <a:t>Z</a:t>
                </a:r>
                <a:r>
                  <a:rPr lang="da-DK" sz="1900" dirty="0" smtClean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19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9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da-DK" sz="190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𝛼</m:t>
                        </m:r>
                      </m:sub>
                    </m:sSub>
                  </m:oMath>
                </a14:m>
                <a:endParaRPr lang="da-DK" sz="1900" dirty="0" smtClean="0"/>
              </a:p>
              <a:p>
                <a:pPr marL="0" indent="0">
                  <a:buNone/>
                </a:pPr>
                <a:r>
                  <a:rPr lang="da-DK" sz="1900" dirty="0" smtClean="0"/>
                  <a:t> </a:t>
                </a:r>
                <a:r>
                  <a:rPr lang="da-DK" sz="800" dirty="0" smtClean="0"/>
                  <a:t>. </a:t>
                </a:r>
                <a:r>
                  <a:rPr lang="da-DK" sz="1900" dirty="0" smtClean="0"/>
                  <a:t/>
                </a:r>
                <a:br>
                  <a:rPr lang="da-DK" sz="1900" dirty="0" smtClean="0"/>
                </a:br>
                <a:r>
                  <a:rPr lang="da-DK" sz="2000" dirty="0" smtClean="0"/>
                  <a:t> </a:t>
                </a:r>
                <a14:m>
                  <m:oMath xmlns:m="http://schemas.openxmlformats.org/officeDocument/2006/math">
                    <m:r>
                      <a:rPr lang="da-DK" sz="19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da-DK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1900" b="0" i="1" smtClean="0">
                            <a:latin typeface="Cambria Math"/>
                          </a:rPr>
                          <m:t>𝑍</m:t>
                        </m:r>
                        <m:r>
                          <a:rPr lang="da-DK" sz="1900" b="0" i="1" smtClean="0">
                            <a:latin typeface="Cambria Math"/>
                          </a:rPr>
                          <m:t>&gt;</m:t>
                        </m:r>
                        <m:sSub>
                          <m:sSubPr>
                            <m:ctrlPr>
                              <a:rPr lang="da-DK" sz="19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19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da-DK" sz="1900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sub>
                        </m:sSub>
                      </m:e>
                    </m:d>
                    <m:r>
                      <a:rPr lang="da-DK" sz="1900" b="0" i="1" smtClean="0">
                        <a:latin typeface="Cambria Math" panose="02040503050406030204" pitchFamily="18" charset="0"/>
                        <a:ea typeface="Cambria Math"/>
                      </a:rPr>
                      <m:t>        </m:t>
                    </m:r>
                    <m:r>
                      <a:rPr lang="da-DK" sz="1900" b="0" i="0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da-DK" sz="1900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da-DK" sz="1900" b="0" i="1" smtClean="0">
                        <a:latin typeface="Cambria Math"/>
                        <a:ea typeface="Cambria Math"/>
                      </a:rPr>
                      <m:t>  </m:t>
                    </m:r>
                    <m:groupChr>
                      <m:groupChrPr>
                        <m:chr m:val="⇒"/>
                        <m:pos m:val="top"/>
                        <m:ctrlPr>
                          <a:rPr lang="da-DK" sz="19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da-DK" sz="1900" dirty="0" smtClean="0"/>
                  <a:t> </a:t>
                </a:r>
                <a:br>
                  <a:rPr lang="da-DK" sz="1900" dirty="0" smtClean="0"/>
                </a:br>
                <a:r>
                  <a:rPr lang="da-DK" sz="1900" dirty="0" smtClean="0"/>
                  <a:t> </a:t>
                </a:r>
                <a14:m>
                  <m:oMath xmlns:m="http://schemas.openxmlformats.org/officeDocument/2006/math">
                    <m:r>
                      <a:rPr lang="da-DK" sz="1900" b="0" i="0" smtClean="0">
                        <a:latin typeface="Cambria Math"/>
                      </a:rPr>
                      <m:t>1−</m:t>
                    </m:r>
                    <m:r>
                      <a:rPr lang="da-DK" sz="19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da-DK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1900" i="1">
                            <a:latin typeface="Cambria Math"/>
                          </a:rPr>
                          <m:t>𝑍</m:t>
                        </m:r>
                        <m:r>
                          <a:rPr lang="da-DK" sz="190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sSub>
                          <m:sSubPr>
                            <m:ctrlPr>
                              <a:rPr lang="da-DK" sz="19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19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da-DK" sz="1900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sub>
                        </m:sSub>
                      </m:e>
                    </m:d>
                    <m:r>
                      <a:rPr lang="da-DK" sz="1900">
                        <a:latin typeface="Cambria Math"/>
                        <a:ea typeface="Cambria Math"/>
                      </a:rPr>
                      <m:t>=</m:t>
                    </m:r>
                    <m:r>
                      <a:rPr lang="da-DK" sz="1900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da-DK" sz="1900" i="1">
                        <a:latin typeface="Cambria Math"/>
                        <a:ea typeface="Cambria Math"/>
                      </a:rPr>
                      <m:t>  </m:t>
                    </m:r>
                    <m:groupChr>
                      <m:groupChrPr>
                        <m:chr m:val="⇒"/>
                        <m:pos m:val="top"/>
                        <m:ctrlPr>
                          <a:rPr lang="da-DK" sz="19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da-DK" sz="1900" dirty="0" smtClean="0"/>
                  <a:t/>
                </a:r>
                <a:br>
                  <a:rPr lang="da-DK" sz="1900" dirty="0" smtClean="0"/>
                </a:br>
                <a:r>
                  <a:rPr lang="da-DK" sz="1900" dirty="0" smtClean="0"/>
                  <a:t> </a:t>
                </a:r>
                <a14:m>
                  <m:oMath xmlns:m="http://schemas.openxmlformats.org/officeDocument/2006/math">
                    <m:r>
                      <a:rPr lang="da-DK" sz="19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da-DK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1900" i="1">
                            <a:latin typeface="Cambria Math"/>
                          </a:rPr>
                          <m:t>𝑍</m:t>
                        </m:r>
                        <m:r>
                          <a:rPr lang="da-DK" sz="190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sSub>
                          <m:sSubPr>
                            <m:ctrlPr>
                              <a:rPr lang="da-DK" sz="19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19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da-DK" sz="1900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sub>
                        </m:sSub>
                      </m:e>
                    </m:d>
                    <m:r>
                      <a:rPr lang="da-DK" sz="1900" b="0" i="0" smtClean="0">
                        <a:latin typeface="Cambria Math" panose="02040503050406030204" pitchFamily="18" charset="0"/>
                        <a:ea typeface="Cambria Math"/>
                      </a:rPr>
                      <m:t>        </m:t>
                    </m:r>
                    <m:r>
                      <a:rPr lang="da-DK" sz="1900">
                        <a:latin typeface="Cambria Math"/>
                        <a:ea typeface="Cambria Math"/>
                      </a:rPr>
                      <m:t>=</m:t>
                    </m:r>
                    <m:r>
                      <a:rPr lang="da-DK" sz="1900" b="0" i="1" smtClean="0">
                        <a:latin typeface="Cambria Math"/>
                        <a:ea typeface="Cambria Math"/>
                      </a:rPr>
                      <m:t>1−</m:t>
                    </m:r>
                    <m:r>
                      <a:rPr lang="da-DK" sz="1900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da-DK" sz="1900" i="1">
                        <a:latin typeface="Cambria Math"/>
                        <a:ea typeface="Cambria Math"/>
                      </a:rPr>
                      <m:t>  </m:t>
                    </m:r>
                    <m:groupChr>
                      <m:groupChrPr>
                        <m:chr m:val="⇒"/>
                        <m:pos m:val="top"/>
                        <m:ctrlPr>
                          <a:rPr lang="da-DK" sz="19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groupChrPr>
                      <m:e/>
                    </m:groupChr>
                  </m:oMath>
                </a14:m>
                <a:endParaRPr lang="da-DK" sz="1900" i="1" dirty="0" smtClean="0">
                  <a:latin typeface="Cambria Math" panose="02040503050406030204" pitchFamily="18" charset="0"/>
                  <a:ea typeface="Cambria Math"/>
                </a:endParaRPr>
              </a:p>
              <a:p>
                <a:pPr marL="0" indent="0">
                  <a:buNone/>
                </a:pPr>
                <a:r>
                  <a:rPr lang="da-DK" sz="1900" b="0" dirty="0" smtClean="0"/>
                  <a:t>          </a:t>
                </a:r>
                <a14:m>
                  <m:oMath xmlns:m="http://schemas.openxmlformats.org/officeDocument/2006/math">
                    <m:r>
                      <a:rPr lang="da-DK" sz="1900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da-DK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a-DK" sz="19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19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da-DK" sz="1900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sub>
                        </m:sSub>
                      </m:e>
                    </m:d>
                    <m:r>
                      <a:rPr lang="da-DK" sz="1900" b="0" i="1" smtClean="0">
                        <a:latin typeface="Cambria Math" panose="02040503050406030204" pitchFamily="18" charset="0"/>
                        <a:ea typeface="Cambria Math"/>
                      </a:rPr>
                      <m:t>   </m:t>
                    </m:r>
                    <m:r>
                      <a:rPr lang="da-DK" sz="1900">
                        <a:latin typeface="Cambria Math"/>
                        <a:ea typeface="Cambria Math"/>
                      </a:rPr>
                      <m:t>=</m:t>
                    </m:r>
                    <m:r>
                      <a:rPr lang="da-DK" sz="1900" b="0" i="1" smtClean="0">
                        <a:latin typeface="Cambria Math"/>
                        <a:ea typeface="Cambria Math"/>
                      </a:rPr>
                      <m:t>1−</m:t>
                    </m:r>
                    <m:r>
                      <a:rPr lang="da-DK" sz="1900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da-DK" sz="1900" i="1">
                        <a:latin typeface="Cambria Math"/>
                        <a:ea typeface="Cambria Math"/>
                      </a:rPr>
                      <m:t>  </m:t>
                    </m:r>
                    <m:groupChr>
                      <m:groupChrPr>
                        <m:chr m:val="⇒"/>
                        <m:pos m:val="top"/>
                        <m:ctrlPr>
                          <a:rPr lang="da-DK" sz="19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groupChrPr>
                      <m:e/>
                    </m:groupChr>
                  </m:oMath>
                </a14:m>
                <a:endParaRPr lang="da-DK" sz="1900" i="1" dirty="0" smtClean="0">
                  <a:latin typeface="Cambria Math" panose="02040503050406030204" pitchFamily="18" charset="0"/>
                  <a:ea typeface="Cambria Math"/>
                </a:endParaRPr>
              </a:p>
              <a:p>
                <a:pPr marL="0" indent="0">
                  <a:buNone/>
                </a:pPr>
                <a:r>
                  <a:rPr lang="da-DK" sz="1900" dirty="0" smtClean="0">
                    <a:solidFill>
                      <a:srgbClr val="FF0000"/>
                    </a:solidFill>
                  </a:rPr>
                  <a:t>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19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9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da-DK" sz="19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𝛼</m:t>
                        </m:r>
                      </m:sub>
                    </m:sSub>
                    <m:r>
                      <a:rPr lang="da-DK" sz="19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/>
                      </a:rPr>
                      <m:t>  </m:t>
                    </m:r>
                    <m:r>
                      <a:rPr lang="da-DK" sz="1900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da-DK" sz="19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da-DK" sz="1900" b="0" i="1" smtClean="0">
                            <a:latin typeface="Cambria Math"/>
                            <a:ea typeface="Cambria Math"/>
                          </a:rPr>
                          <m:t>𝐹</m:t>
                        </m:r>
                      </m:e>
                      <m:sup>
                        <m:r>
                          <a:rPr lang="da-DK" sz="1900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da-DK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1900" i="1">
                            <a:latin typeface="Cambria Math"/>
                            <a:ea typeface="Cambria Math"/>
                          </a:rPr>
                          <m:t>1−</m:t>
                        </m:r>
                        <m:r>
                          <a:rPr lang="da-DK" sz="19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</m:d>
                  </m:oMath>
                </a14:m>
                <a:endParaRPr lang="da-DK" sz="1900" dirty="0" smtClean="0"/>
              </a:p>
              <a:p>
                <a:pPr marL="0" indent="0">
                  <a:buNone/>
                </a:pPr>
                <a:endParaRPr lang="da-DK" sz="1900" dirty="0" smtClean="0"/>
              </a:p>
              <a:p>
                <a:pPr marL="0" indent="0">
                  <a:buNone/>
                </a:pPr>
                <a:r>
                  <a:rPr lang="da-DK" sz="1900" dirty="0" smtClean="0"/>
                  <a:t>F.eks. for </a:t>
                </a:r>
                <a14:m>
                  <m:oMath xmlns:m="http://schemas.openxmlformats.org/officeDocument/2006/math">
                    <m:r>
                      <a:rPr lang="da-DK" sz="1900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da-DK" sz="1900" b="0" i="1" smtClean="0">
                        <a:latin typeface="Cambria Math"/>
                        <a:ea typeface="Cambria Math"/>
                      </a:rPr>
                      <m:t>=0.025:</m:t>
                    </m:r>
                  </m:oMath>
                </a14:m>
                <a:r>
                  <a:rPr lang="da-DK" sz="1900" dirty="0" smtClean="0"/>
                  <a:t/>
                </a:r>
                <a:br>
                  <a:rPr lang="da-DK" sz="1900" dirty="0" smtClean="0"/>
                </a:br>
                <a14:m>
                  <m:oMath xmlns:m="http://schemas.openxmlformats.org/officeDocument/2006/math">
                    <m:r>
                      <a:rPr lang="da-DK" sz="19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da-DK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1900" i="1">
                            <a:latin typeface="Cambria Math"/>
                          </a:rPr>
                          <m:t>𝑍</m:t>
                        </m:r>
                        <m:r>
                          <a:rPr lang="da-DK" sz="1900" i="1">
                            <a:latin typeface="Cambria Math"/>
                          </a:rPr>
                          <m:t>&gt;</m:t>
                        </m:r>
                        <m:sSub>
                          <m:sSubPr>
                            <m:ctrlPr>
                              <a:rPr lang="da-DK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190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da-DK" sz="1900" b="0" i="1" smtClean="0">
                                <a:latin typeface="Cambria Math"/>
                              </a:rPr>
                              <m:t>0.025</m:t>
                            </m:r>
                          </m:sub>
                        </m:sSub>
                      </m:e>
                    </m:d>
                    <m:r>
                      <a:rPr lang="da-DK" sz="1900">
                        <a:latin typeface="Cambria Math"/>
                        <a:ea typeface="Cambria Math"/>
                      </a:rPr>
                      <m:t>=</m:t>
                    </m:r>
                    <m:r>
                      <a:rPr lang="da-DK" sz="1900" b="0" i="1" smtClean="0">
                        <a:latin typeface="Cambria Math"/>
                        <a:ea typeface="Cambria Math"/>
                      </a:rPr>
                      <m:t>0.025  </m:t>
                    </m:r>
                    <m:groupChr>
                      <m:groupChrPr>
                        <m:chr m:val="⇒"/>
                        <m:pos m:val="top"/>
                        <m:ctrlPr>
                          <a:rPr lang="da-DK" sz="19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da-DK" sz="1900" dirty="0" smtClean="0"/>
                  <a:t> </a:t>
                </a:r>
                <a:br>
                  <a:rPr lang="da-DK" sz="1900" dirty="0" smtClean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a-DK" sz="19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a-DK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1900" i="1">
                              <a:latin typeface="Cambria Math"/>
                            </a:rPr>
                            <m:t>𝑍</m:t>
                          </m:r>
                          <m:r>
                            <a:rPr lang="da-DK" sz="1900" i="1" smtClean="0">
                              <a:latin typeface="Cambria Math"/>
                              <a:ea typeface="Cambria Math"/>
                            </a:rPr>
                            <m:t>≤</m:t>
                          </m:r>
                          <m:sSub>
                            <m:sSubPr>
                              <m:ctrlPr>
                                <a:rPr lang="da-DK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9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da-DK" sz="1900" i="1">
                                  <a:latin typeface="Cambria Math"/>
                                </a:rPr>
                                <m:t>0.025</m:t>
                              </m:r>
                            </m:sub>
                          </m:sSub>
                        </m:e>
                      </m:d>
                      <m:r>
                        <a:rPr lang="da-DK" sz="190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da-DK" sz="1900" b="0" i="1" smtClean="0">
                          <a:latin typeface="Cambria Math"/>
                          <a:ea typeface="Cambria Math"/>
                        </a:rPr>
                        <m:t>1−</m:t>
                      </m:r>
                      <m:r>
                        <a:rPr lang="da-DK" sz="1900" i="1">
                          <a:latin typeface="Cambria Math"/>
                          <a:ea typeface="Cambria Math"/>
                        </a:rPr>
                        <m:t>0.025</m:t>
                      </m:r>
                      <m:r>
                        <a:rPr lang="da-DK" sz="1900" b="0" i="1" smtClean="0">
                          <a:latin typeface="Cambria Math"/>
                          <a:ea typeface="Cambria Math"/>
                        </a:rPr>
                        <m:t>=0.975</m:t>
                      </m:r>
                    </m:oMath>
                  </m:oMathPara>
                </a14:m>
                <a:endParaRPr lang="da-DK" sz="19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a-DK" sz="1900" b="0" i="0" smtClean="0"/>
                        <m:t> </m:t>
                      </m:r>
                      <m:sSub>
                        <m:sSubPr>
                          <m:ctrlPr>
                            <a:rPr lang="da-DK" sz="1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9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da-DK" sz="1900" b="0" i="1" smtClean="0">
                              <a:latin typeface="Cambria Math"/>
                            </a:rPr>
                            <m:t>0.025</m:t>
                          </m:r>
                        </m:sub>
                      </m:sSub>
                      <m:r>
                        <a:rPr lang="da-DK" sz="19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da-DK" sz="19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a-DK" sz="19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p>
                          <m:r>
                            <a:rPr lang="da-DK" sz="1900" i="1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da-DK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1900" i="1">
                              <a:latin typeface="Cambria Math"/>
                              <a:ea typeface="Cambria Math"/>
                            </a:rPr>
                            <m:t>1−0.025</m:t>
                          </m:r>
                        </m:e>
                      </m:d>
                      <m:r>
                        <a:rPr lang="da-DK" sz="1900" i="1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da-DK" sz="19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a-DK" sz="19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p>
                          <m:r>
                            <a:rPr lang="da-DK" sz="1900" i="1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da-DK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1900" b="0" i="1" smtClean="0">
                              <a:latin typeface="Cambria Math"/>
                            </a:rPr>
                            <m:t>0.975</m:t>
                          </m:r>
                        </m:e>
                      </m:d>
                      <m:r>
                        <a:rPr lang="da-DK" sz="19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da-DK" sz="1900" b="0" i="1" smtClean="0">
                          <a:latin typeface="Cambria Math"/>
                        </a:rPr>
                        <m:t>1.96</m:t>
                      </m:r>
                    </m:oMath>
                  </m:oMathPara>
                </a14:m>
                <a:endParaRPr lang="da-DK" sz="19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498" y="692696"/>
                <a:ext cx="9081364" cy="5616624"/>
              </a:xfrm>
              <a:blipFill>
                <a:blip r:embed="rId3"/>
                <a:stretch>
                  <a:fillRect l="-672" t="-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17</a:t>
            </a:fld>
            <a:endParaRPr lang="da-DK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180" y="2487910"/>
            <a:ext cx="430530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3707904" y="2348880"/>
            <a:ext cx="2160240" cy="1072530"/>
          </a:xfrm>
          <a:prstGeom prst="wedgeRoundRectCallout">
            <a:avLst>
              <a:gd name="adj1" fmla="val -126316"/>
              <a:gd name="adj2" fmla="val 114500"/>
              <a:gd name="adj3" fmla="val 16667"/>
            </a:avLst>
          </a:prstGeom>
          <a:solidFill>
            <a:srgbClr val="FFFF6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>
                <a:solidFill>
                  <a:schemeClr val="tx1"/>
                </a:solidFill>
              </a:rPr>
              <a:t>Invers funktion til den kumulerede fordelingsfunktion </a:t>
            </a:r>
            <a:r>
              <a:rPr lang="da-DK" i="1" dirty="0" smtClean="0">
                <a:solidFill>
                  <a:schemeClr val="tx1"/>
                </a:solidFill>
              </a:rPr>
              <a:t>F</a:t>
            </a:r>
            <a:endParaRPr lang="da-DK" i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ktangel 5"/>
              <p:cNvSpPr/>
              <p:nvPr/>
            </p:nvSpPr>
            <p:spPr>
              <a:xfrm>
                <a:off x="90708" y="6021288"/>
                <a:ext cx="6713540" cy="3847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a-DK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 har tidligere </a:t>
                </a:r>
                <a:r>
                  <a:rPr lang="da-DK" sz="1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set, </a:t>
                </a:r>
                <a:r>
                  <a:rPr lang="da-DK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da-DK" sz="1900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da-DK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1900" i="1">
                            <a:latin typeface="Cambria Math"/>
                          </a:rPr>
                          <m:t>1.96</m:t>
                        </m:r>
                      </m:e>
                    </m:d>
                    <m:r>
                      <a:rPr lang="da-DK" sz="1900" i="1">
                        <a:latin typeface="Cambria Math"/>
                      </a:rPr>
                      <m:t>=</m:t>
                    </m:r>
                    <m:r>
                      <a:rPr lang="da-DK" sz="19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da-DK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1900" i="1">
                            <a:latin typeface="Cambria Math"/>
                          </a:rPr>
                          <m:t>𝑍</m:t>
                        </m:r>
                        <m:r>
                          <a:rPr lang="da-DK" sz="1900" i="1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da-DK" sz="1900" i="1">
                            <a:latin typeface="Cambria Math"/>
                          </a:rPr>
                          <m:t>1.96</m:t>
                        </m:r>
                      </m:e>
                    </m:d>
                    <m:r>
                      <a:rPr lang="da-DK" sz="1900" i="1">
                        <a:latin typeface="Cambria Math"/>
                      </a:rPr>
                      <m:t>=0.975</m:t>
                    </m:r>
                  </m:oMath>
                </a14:m>
                <a:endParaRPr lang="en-US" sz="1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ktange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08" y="6021288"/>
                <a:ext cx="6713540" cy="384721"/>
              </a:xfrm>
              <a:prstGeom prst="rect">
                <a:avLst/>
              </a:prstGeom>
              <a:blipFill>
                <a:blip r:embed="rId5"/>
                <a:stretch>
                  <a:fillRect l="-908" t="-7937" b="-26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lipse 7">
            <a:hlinkClick r:id="rId6" action="ppaction://hlinksldjump"/>
          </p:cNvPr>
          <p:cNvSpPr/>
          <p:nvPr/>
        </p:nvSpPr>
        <p:spPr>
          <a:xfrm>
            <a:off x="8244408" y="6512694"/>
            <a:ext cx="224658" cy="24468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Billed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3563" y="5661248"/>
            <a:ext cx="3590925" cy="238125"/>
          </a:xfrm>
          <a:prstGeom prst="rect">
            <a:avLst/>
          </a:prstGeom>
        </p:spPr>
      </p:pic>
      <p:sp>
        <p:nvSpPr>
          <p:cNvPr id="11" name="Pladsholder til dato 12"/>
          <p:cNvSpPr txBox="1">
            <a:spLocks/>
          </p:cNvSpPr>
          <p:nvPr/>
        </p:nvSpPr>
        <p:spPr>
          <a:xfrm>
            <a:off x="1795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a-DK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AU</a:t>
            </a:r>
            <a:endParaRPr lang="da-DK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82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922114"/>
          </a:xfrm>
        </p:spPr>
        <p:txBody>
          <a:bodyPr>
            <a:normAutofit/>
          </a:bodyPr>
          <a:lstStyle/>
          <a:p>
            <a:r>
              <a:rPr lang="da-DK" sz="3200" dirty="0"/>
              <a:t>Beregning med </a:t>
            </a:r>
            <a:r>
              <a:rPr lang="da-DK" sz="3200" dirty="0" err="1"/>
              <a:t>MatLab</a:t>
            </a:r>
            <a:endParaRPr lang="da-DK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18</a:t>
            </a:fld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467544" y="1273845"/>
                <a:ext cx="8424936" cy="54726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57188" indent="-357188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5963" indent="-358775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73150" indent="-357188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431925" indent="-358775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89113" indent="-357188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da-DK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Standard normalfordeling </a:t>
                </a:r>
                <a14:m>
                  <m:oMath xmlns:m="http://schemas.openxmlformats.org/officeDocument/2006/math">
                    <m:r>
                      <a:rPr lang="da-DK" b="1" i="1">
                        <a:latin typeface="Cambria Math"/>
                      </a:rPr>
                      <m:t>𝑵</m:t>
                    </m:r>
                    <m:r>
                      <a:rPr lang="da-DK" b="1" i="1">
                        <a:latin typeface="Cambria Math"/>
                      </a:rPr>
                      <m:t>(</m:t>
                    </m:r>
                    <m:r>
                      <a:rPr lang="da-DK" b="1" i="1" smtClean="0">
                        <a:latin typeface="Cambria Math"/>
                      </a:rPr>
                      <m:t>𝟎</m:t>
                    </m:r>
                    <m:r>
                      <a:rPr lang="da-DK" b="1" i="1" smtClean="0">
                        <a:latin typeface="Cambria Math"/>
                      </a:rPr>
                      <m:t>,</m:t>
                    </m:r>
                    <m:r>
                      <a:rPr lang="da-DK" b="1" i="1" smtClean="0">
                        <a:latin typeface="Cambria Math"/>
                      </a:rPr>
                      <m:t>𝟏</m:t>
                    </m:r>
                    <m:r>
                      <a:rPr lang="da-DK" b="1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da-DK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da-D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pdf:		normpdf(z)</a:t>
                </a:r>
              </a:p>
              <a:p>
                <a:r>
                  <a:rPr lang="da-DK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cdf</a:t>
                </a:r>
                <a:r>
                  <a:rPr lang="da-D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		</a:t>
                </a:r>
                <a:r>
                  <a:rPr lang="da-DK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normcdf</a:t>
                </a:r>
                <a:r>
                  <a:rPr lang="da-D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(z)</a:t>
                </a:r>
              </a:p>
              <a:p>
                <a:r>
                  <a:rPr lang="da-D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Invers:	</a:t>
                </a:r>
                <a:r>
                  <a:rPr lang="da-DK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norminv</a:t>
                </a:r>
                <a:r>
                  <a:rPr lang="da-D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(p)</a:t>
                </a:r>
                <a:br>
                  <a:rPr lang="da-D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da-DK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da-DK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Generel normalfordeling </a:t>
                </a:r>
                <a14:m>
                  <m:oMath xmlns:m="http://schemas.openxmlformats.org/officeDocument/2006/math">
                    <m:r>
                      <a:rPr lang="da-DK" b="1" i="1">
                        <a:latin typeface="Cambria Math"/>
                      </a:rPr>
                      <m:t>𝑵</m:t>
                    </m:r>
                    <m:r>
                      <a:rPr lang="da-DK" b="1" i="1">
                        <a:latin typeface="Cambria Math"/>
                      </a:rPr>
                      <m:t>(</m:t>
                    </m:r>
                    <m:r>
                      <a:rPr lang="da-DK" b="1" i="1">
                        <a:latin typeface="Cambria Math"/>
                        <a:ea typeface="Cambria Math"/>
                      </a:rPr>
                      <m:t>𝝁</m:t>
                    </m:r>
                    <m:r>
                      <a:rPr lang="da-DK" b="1" i="1">
                        <a:latin typeface="Cambria Math"/>
                        <a:ea typeface="Cambria Math"/>
                      </a:rPr>
                      <m:t>,</m:t>
                    </m:r>
                    <m:sSup>
                      <m:sSupPr>
                        <m:ctrlPr>
                          <a:rPr lang="da-DK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da-DK" b="1" i="1">
                            <a:latin typeface="Cambria Math"/>
                            <a:ea typeface="Cambria Math"/>
                          </a:rPr>
                          <m:t>𝝈</m:t>
                        </m:r>
                      </m:e>
                      <m:sup>
                        <m:r>
                          <a:rPr lang="da-DK" b="1" i="1">
                            <a:latin typeface="Cambria Math"/>
                            <a:ea typeface="Cambria Math"/>
                          </a:rPr>
                          <m:t>𝟐</m:t>
                        </m:r>
                      </m:sup>
                    </m:sSup>
                    <m:r>
                      <a:rPr lang="da-DK" b="1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da-DK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da-D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pdf: 		normpdf(y, </a:t>
                </a:r>
                <a:r>
                  <a:rPr lang="da-DK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</a:t>
                </a:r>
                <a:r>
                  <a:rPr lang="da-D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sigma)</a:t>
                </a:r>
              </a:p>
              <a:p>
                <a:r>
                  <a:rPr lang="da-DK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cdf</a:t>
                </a:r>
                <a:r>
                  <a:rPr lang="da-D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da-D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da-DK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normcdf</a:t>
                </a:r>
                <a:r>
                  <a:rPr lang="da-D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da-D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y, </a:t>
                </a:r>
                <a:r>
                  <a:rPr lang="da-DK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</a:t>
                </a:r>
                <a:r>
                  <a:rPr lang="da-D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sigma</a:t>
                </a:r>
                <a:r>
                  <a:rPr lang="da-D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da-D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da-D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da-D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nvers: 	</a:t>
                </a:r>
                <a:r>
                  <a:rPr lang="da-DK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norminv</a:t>
                </a:r>
                <a:r>
                  <a:rPr lang="da-D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(p, </a:t>
                </a:r>
                <a:r>
                  <a:rPr lang="da-DK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</a:t>
                </a:r>
                <a:r>
                  <a:rPr lang="da-D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sigma</a:t>
                </a:r>
                <a:r>
                  <a:rPr lang="da-D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da-D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da-D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273845"/>
                <a:ext cx="8424936" cy="5472608"/>
              </a:xfrm>
              <a:prstGeom prst="rect">
                <a:avLst/>
              </a:prstGeom>
              <a:blipFill>
                <a:blip r:embed="rId3"/>
                <a:stretch>
                  <a:fillRect l="-941" t="-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Pladsholder til dato 12"/>
          <p:cNvSpPr txBox="1">
            <a:spLocks/>
          </p:cNvSpPr>
          <p:nvPr/>
        </p:nvSpPr>
        <p:spPr>
          <a:xfrm>
            <a:off x="1795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a-DK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AU</a:t>
            </a:r>
            <a:endParaRPr lang="da-DK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45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922114"/>
          </a:xfrm>
        </p:spPr>
        <p:txBody>
          <a:bodyPr>
            <a:normAutofit fontScale="90000"/>
          </a:bodyPr>
          <a:lstStyle/>
          <a:p>
            <a:r>
              <a:rPr lang="da-DK" sz="3200" dirty="0" smtClean="0"/>
              <a:t>Normalfordelingen – med udgangspunkt  i eks. 3.15</a:t>
            </a:r>
            <a:br>
              <a:rPr lang="da-DK" sz="3200" dirty="0" smtClean="0"/>
            </a:br>
            <a:r>
              <a:rPr lang="da-DK" sz="2200" dirty="0" smtClean="0"/>
              <a:t>se hele eks. på BS </a:t>
            </a:r>
            <a:endParaRPr lang="da-DK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19</a:t>
            </a:fld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felt 4"/>
              <p:cNvSpPr txBox="1"/>
              <p:nvPr/>
            </p:nvSpPr>
            <p:spPr>
              <a:xfrm>
                <a:off x="316252" y="2356367"/>
                <a:ext cx="78861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da-D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a-D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 normalfordelt med </a:t>
                </a:r>
                <a14:m>
                  <m:oMath xmlns:m="http://schemas.openxmlformats.org/officeDocument/2006/math">
                    <m:r>
                      <a:rPr lang="da-DK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da-DK" i="1">
                        <a:latin typeface="Cambria Math" panose="02040503050406030204" pitchFamily="18" charset="0"/>
                      </a:rPr>
                      <m:t>=500</m:t>
                    </m:r>
                  </m:oMath>
                </a14:m>
                <a:r>
                  <a:rPr lang="da-D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og </a:t>
                </a:r>
                <a14:m>
                  <m:oMath xmlns:m="http://schemas.openxmlformats.org/officeDocument/2006/math">
                    <m:r>
                      <a:rPr lang="da-DK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da-DK" i="1">
                        <a:latin typeface="Cambria Math" panose="02040503050406030204" pitchFamily="18" charset="0"/>
                      </a:rPr>
                      <m:t>=50. </m:t>
                    </m:r>
                  </m:oMath>
                </a14:m>
                <a:r>
                  <a:rPr lang="da-D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a-DK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Dvs</a:t>
                </a:r>
                <a:r>
                  <a:rPr lang="da-D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a-DK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da-DK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da-DK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a-DK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da-DK" i="1">
                        <a:latin typeface="Cambria Math" panose="02040503050406030204" pitchFamily="18" charset="0"/>
                      </a:rPr>
                      <m:t>(500, 2500)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da-D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Bestem sandsynligheden for , at </a:t>
                </a:r>
                <a14:m>
                  <m:oMath xmlns:m="http://schemas.openxmlformats.org/officeDocument/2006/math">
                    <m:r>
                      <a:rPr lang="da-DK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da-DK" i="1">
                        <a:latin typeface="Cambria Math" panose="02040503050406030204" pitchFamily="18" charset="0"/>
                      </a:rPr>
                      <m:t>&gt;600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kstfel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52" y="2356367"/>
                <a:ext cx="7886127" cy="646331"/>
              </a:xfrm>
              <a:prstGeom prst="rect">
                <a:avLst/>
              </a:prstGeom>
              <a:blipFill>
                <a:blip r:embed="rId3"/>
                <a:stretch>
                  <a:fillRect l="-696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ktangel 6"/>
              <p:cNvSpPr/>
              <p:nvPr/>
            </p:nvSpPr>
            <p:spPr>
              <a:xfrm>
                <a:off x="323528" y="3243358"/>
                <a:ext cx="7776864" cy="17029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da-DK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Transformering af generel normalfordeling til standardiseret normalfordeling:</a:t>
                </a:r>
                <a:endParaRPr lang="en-US" sz="1400" dirty="0">
                  <a:effectLst/>
                  <a:latin typeface="Helvetica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da-DK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400" dirty="0">
                  <a:effectLst/>
                  <a:latin typeface="Helvetica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da-DK" sz="1800" dirty="0" smtClean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da-DK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𝑍</m:t>
                    </m:r>
                    <m:r>
                      <a:rPr lang="da-DK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da-DK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  <m:r>
                          <a:rPr lang="da-DK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da-DK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num>
                      <m:den>
                        <m:r>
                          <a:rPr lang="da-DK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den>
                    </m:f>
                  </m:oMath>
                </a14:m>
                <a:r>
                  <a:rPr lang="da-DK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er N(0,1</a:t>
                </a:r>
                <a:r>
                  <a:rPr lang="da-DK" sz="1800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                               </a:t>
                </a:r>
                <a14:m>
                  <m:oMath xmlns:m="http://schemas.openxmlformats.org/officeDocument/2006/math">
                    <m:r>
                      <a:rPr lang="da-DK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𝑍</m:t>
                    </m:r>
                    <m:r>
                      <a:rPr lang="da-DK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da-DK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  <m:r>
                          <a:rPr lang="da-DK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da-DK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num>
                      <m:den>
                        <m:r>
                          <a:rPr lang="da-DK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den>
                    </m:f>
                    <m:r>
                      <a:rPr lang="da-DK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da-DK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600−500</m:t>
                        </m:r>
                      </m:num>
                      <m:den>
                        <m:r>
                          <a:rPr lang="da-DK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50</m:t>
                        </m:r>
                      </m:den>
                    </m:f>
                    <m:r>
                      <a:rPr lang="da-DK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=2.0</m:t>
                    </m:r>
                  </m:oMath>
                </a14:m>
                <a:endParaRPr lang="en-US" sz="1400" dirty="0">
                  <a:effectLst/>
                  <a:latin typeface="Helvetica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da-DK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400" dirty="0">
                  <a:effectLst/>
                  <a:latin typeface="Helvetica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da-DK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Finder </a:t>
                </a:r>
                <a14:m>
                  <m:oMath xmlns:m="http://schemas.openxmlformats.org/officeDocument/2006/math">
                    <m:r>
                      <a:rPr lang="da-DK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da-DK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  <m:r>
                          <a:rPr lang="da-DK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&gt;2.0</m:t>
                        </m:r>
                      </m:e>
                    </m:d>
                    <m:r>
                      <a:rPr lang="da-DK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=1−</m:t>
                    </m:r>
                    <m:r>
                      <a:rPr lang="da-DK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da-DK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  <m:r>
                          <a:rPr lang="da-DK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&lt;2.0</m:t>
                        </m:r>
                      </m:e>
                    </m:d>
                    <m:r>
                      <a:rPr lang="da-DK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=1−</m:t>
                    </m:r>
                    <m:r>
                      <a:rPr lang="da-DK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𝑛𝑜𝑟𝑚𝑐𝑑𝑓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da-DK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2.0</m:t>
                        </m:r>
                      </m:e>
                    </m:d>
                    <m:r>
                      <a:rPr lang="da-DK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=0.0228 </m:t>
                    </m:r>
                  </m:oMath>
                </a14:m>
                <a:endParaRPr lang="en-US" sz="1400" dirty="0">
                  <a:effectLst/>
                  <a:latin typeface="Helvetica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ktange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243358"/>
                <a:ext cx="7776864" cy="1702967"/>
              </a:xfrm>
              <a:prstGeom prst="rect">
                <a:avLst/>
              </a:prstGeom>
              <a:blipFill>
                <a:blip r:embed="rId4"/>
                <a:stretch>
                  <a:fillRect l="-627" t="-1792" b="-3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kstfelt 8"/>
              <p:cNvSpPr txBox="1"/>
              <p:nvPr/>
            </p:nvSpPr>
            <p:spPr>
              <a:xfrm>
                <a:off x="316252" y="5180999"/>
                <a:ext cx="863518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MatLab </a:t>
                </a:r>
                <a:r>
                  <a:rPr lang="da-D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kan beregne denne værdi uden transformering: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da-D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a-DK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&gt;600</m:t>
                          </m:r>
                        </m:e>
                      </m:d>
                      <m:r>
                        <a:rPr lang="da-DK" i="1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da-DK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&lt;600</m:t>
                          </m:r>
                        </m:e>
                      </m:d>
                      <m:r>
                        <a:rPr lang="da-DK" i="1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da-DK" i="1">
                          <a:latin typeface="Cambria Math" panose="02040503050406030204" pitchFamily="18" charset="0"/>
                        </a:rPr>
                        <m:t>𝑛𝑜𝑟𝑚𝑐𝑑𝑓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da-DK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a-DK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a-DK" i="1">
                          <a:latin typeface="Cambria Math" panose="02040503050406030204" pitchFamily="18" charset="0"/>
                        </a:rPr>
                        <m:t>𝑛𝑜𝑟𝑚𝑐𝑑𝑓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600,500,50</m:t>
                          </m:r>
                        </m:e>
                      </m:d>
                    </m:oMath>
                  </m:oMathPara>
                </a14:m>
                <a:endParaRPr lang="da-DK" i="1" dirty="0" smtClean="0"/>
              </a:p>
              <a:p>
                <a:r>
                  <a:rPr lang="da-DK" dirty="0" smtClean="0"/>
                  <a:t>                    </a:t>
                </a:r>
                <a14:m>
                  <m:oMath xmlns:m="http://schemas.openxmlformats.org/officeDocument/2006/math">
                    <m:r>
                      <a:rPr lang="da-DK" i="1">
                        <a:latin typeface="Cambria Math" panose="02040503050406030204" pitchFamily="18" charset="0"/>
                      </a:rPr>
                      <m:t>=0.0228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kstfel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52" y="5180999"/>
                <a:ext cx="8635181" cy="1200329"/>
              </a:xfrm>
              <a:prstGeom prst="rect">
                <a:avLst/>
              </a:prstGeom>
              <a:blipFill>
                <a:blip r:embed="rId5"/>
                <a:stretch>
                  <a:fillRect l="-636" t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6252" y="804542"/>
            <a:ext cx="8432212" cy="1331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1800" dirty="0" smtClean="0"/>
              <a:t>Erfaringsmæssigt følger den daglige produktion af titanium(IV)oxid på fabrik en normalfordeling med gennemsnitlig samlet produktion på 500 ton/dag, standardafvigelse </a:t>
            </a:r>
          </a:p>
          <a:p>
            <a:pPr marL="0" indent="0">
              <a:buNone/>
            </a:pPr>
            <a:r>
              <a:rPr lang="da-DK" sz="1800" dirty="0" smtClean="0"/>
              <a:t>50 ton/dag</a:t>
            </a:r>
          </a:p>
          <a:p>
            <a:pPr marL="0" indent="0">
              <a:buNone/>
            </a:pPr>
            <a:r>
              <a:rPr lang="da-DK" sz="1800" dirty="0" smtClean="0"/>
              <a:t>Hvad er sandsynligheden for, at fabrikken overstiger 600 ton/dag ?</a:t>
            </a:r>
          </a:p>
        </p:txBody>
      </p:sp>
      <p:sp>
        <p:nvSpPr>
          <p:cNvPr id="11" name="Pladsholder til dato 12"/>
          <p:cNvSpPr txBox="1">
            <a:spLocks/>
          </p:cNvSpPr>
          <p:nvPr/>
        </p:nvSpPr>
        <p:spPr>
          <a:xfrm>
            <a:off x="1795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a-DK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AU</a:t>
            </a:r>
            <a:endParaRPr lang="da-DK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537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200" dirty="0" smtClean="0"/>
              <a:t>Dagens program</a:t>
            </a:r>
            <a:endParaRPr lang="da-DK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016" y="1484784"/>
            <a:ext cx="8856984" cy="43924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sz="2400" dirty="0" smtClean="0"/>
          </a:p>
          <a:p>
            <a:r>
              <a:rPr lang="da-DK" sz="2400" dirty="0" smtClean="0"/>
              <a:t>Normalfordelingen - den </a:t>
            </a:r>
            <a:r>
              <a:rPr lang="da-DK" sz="2400" dirty="0"/>
              <a:t>vigtigste </a:t>
            </a:r>
            <a:r>
              <a:rPr lang="da-DK" sz="2400" dirty="0" smtClean="0"/>
              <a:t>sandsynlighedsfordeling</a:t>
            </a:r>
            <a:endParaRPr lang="en-US" sz="2400" dirty="0"/>
          </a:p>
          <a:p>
            <a:pPr lvl="0"/>
            <a:r>
              <a:rPr lang="da-DK" sz="2400" dirty="0"/>
              <a:t>Middelværdi og spredning for </a:t>
            </a:r>
            <a:r>
              <a:rPr lang="da-DK" sz="2400" dirty="0" smtClean="0"/>
              <a:t>normalfordelingen</a:t>
            </a:r>
            <a:endParaRPr lang="en-US" sz="2400" dirty="0"/>
          </a:p>
          <a:p>
            <a:pPr lvl="0"/>
            <a:r>
              <a:rPr lang="da-DK" sz="2400" dirty="0"/>
              <a:t>Den standardiserede normalfordeling </a:t>
            </a:r>
            <a:r>
              <a:rPr lang="da-DK" sz="2400" i="1" dirty="0" smtClean="0"/>
              <a:t>Z</a:t>
            </a:r>
          </a:p>
          <a:p>
            <a:pPr marL="0" lvl="0" indent="0">
              <a:buNone/>
            </a:pPr>
            <a:r>
              <a:rPr lang="da-DK" sz="2400" dirty="0" smtClean="0"/>
              <a:t>    Transformation </a:t>
            </a:r>
            <a:r>
              <a:rPr lang="da-DK" sz="2400" dirty="0"/>
              <a:t>mellem generel og standardiseret </a:t>
            </a:r>
            <a:r>
              <a:rPr lang="da-DK" sz="2400" dirty="0" smtClean="0"/>
              <a:t>normalfordeling</a:t>
            </a:r>
          </a:p>
          <a:p>
            <a:pPr lvl="0"/>
            <a:r>
              <a:rPr lang="da-DK" sz="2400" dirty="0" smtClean="0"/>
              <a:t>Brug af sandsynlighedstabeller (Tabel 1 i V&amp;K </a:t>
            </a:r>
            <a:r>
              <a:rPr lang="da-DK" sz="2400" dirty="0" err="1" smtClean="0"/>
              <a:t>appendix</a:t>
            </a:r>
            <a:r>
              <a:rPr lang="da-DK" sz="2400" dirty="0" smtClean="0"/>
              <a:t>)</a:t>
            </a:r>
            <a:endParaRPr lang="en-US" sz="2400" dirty="0" smtClean="0"/>
          </a:p>
          <a:p>
            <a:r>
              <a:rPr lang="da-DK" sz="2400" dirty="0" smtClean="0"/>
              <a:t>Normalfordelingen </a:t>
            </a:r>
            <a:r>
              <a:rPr lang="da-DK" sz="2400" dirty="0"/>
              <a:t>i </a:t>
            </a:r>
            <a:r>
              <a:rPr lang="da-DK" sz="2400" dirty="0" err="1"/>
              <a:t>MatLab</a:t>
            </a: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da-DK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</a:t>
            </a:fld>
            <a:endParaRPr lang="da-DK" dirty="0"/>
          </a:p>
        </p:txBody>
      </p:sp>
      <p:sp>
        <p:nvSpPr>
          <p:cNvPr id="6" name="Pladsholder til dato 12"/>
          <p:cNvSpPr txBox="1">
            <a:spLocks/>
          </p:cNvSpPr>
          <p:nvPr/>
        </p:nvSpPr>
        <p:spPr>
          <a:xfrm>
            <a:off x="1795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a-DK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AU</a:t>
            </a:r>
            <a:endParaRPr lang="da-DK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15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922114"/>
          </a:xfrm>
        </p:spPr>
        <p:txBody>
          <a:bodyPr>
            <a:normAutofit fontScale="90000"/>
          </a:bodyPr>
          <a:lstStyle/>
          <a:p>
            <a:r>
              <a:rPr lang="da-DK" sz="3200" dirty="0"/>
              <a:t>Normalfordelingen – med udgangspunkt  i eks. </a:t>
            </a:r>
            <a:r>
              <a:rPr lang="da-DK" sz="3200" dirty="0" smtClean="0"/>
              <a:t>3.16</a:t>
            </a:r>
            <a:r>
              <a:rPr lang="da-DK" sz="3200" dirty="0"/>
              <a:t/>
            </a:r>
            <a:br>
              <a:rPr lang="da-DK" sz="3200" dirty="0"/>
            </a:br>
            <a:r>
              <a:rPr lang="da-DK" sz="2200" dirty="0"/>
              <a:t>se hele eks. på </a:t>
            </a:r>
            <a:r>
              <a:rPr lang="da-DK" sz="2200" dirty="0" smtClean="0"/>
              <a:t>BS </a:t>
            </a:r>
            <a:endParaRPr lang="da-DK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20</a:t>
            </a:fld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ktangel 2"/>
              <p:cNvSpPr/>
              <p:nvPr/>
            </p:nvSpPr>
            <p:spPr>
              <a:xfrm>
                <a:off x="55216" y="2928814"/>
                <a:ext cx="8810624" cy="15082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da-DK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Bestem den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a-DK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da-DK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da-DK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-værdi af </a:t>
                </a:r>
                <a:r>
                  <a:rPr lang="da-DK" sz="1800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standard normalfordelingen</a:t>
                </a:r>
                <a:r>
                  <a:rPr lang="da-DK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der gør at </a:t>
                </a:r>
                <a:r>
                  <a:rPr lang="da-DK" sz="1800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den kumulerede fordelings-funktion </a:t>
                </a:r>
                <a:r>
                  <a:rPr lang="da-DK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er </a:t>
                </a:r>
                <a:r>
                  <a:rPr lang="da-DK" sz="1800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0.01:</a:t>
                </a: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endParaRPr lang="en-US" sz="1400" dirty="0">
                  <a:effectLst/>
                  <a:latin typeface="Helvetica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da-DK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da-DK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da-DK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=0.01</m:t>
                    </m:r>
                  </m:oMath>
                </a14:m>
                <a:endParaRPr lang="en-US" sz="1400" dirty="0">
                  <a:effectLst/>
                  <a:latin typeface="Helvetica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a-DK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a-DK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sub>
                      </m:sSub>
                      <m:r>
                        <a:rPr lang="da-DK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da-DK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𝑛𝑜𝑟𝑚𝑖𝑛𝑣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da-DK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0.01</m:t>
                          </m:r>
                        </m:e>
                      </m:d>
                      <m:r>
                        <a:rPr lang="da-DK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=−2.3263</m:t>
                      </m:r>
                    </m:oMath>
                  </m:oMathPara>
                </a14:m>
                <a:endParaRPr lang="en-US" sz="1400" dirty="0">
                  <a:effectLst/>
                  <a:latin typeface="Helvetica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ktangel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6" y="2928814"/>
                <a:ext cx="8810624" cy="1508298"/>
              </a:xfrm>
              <a:prstGeom prst="rect">
                <a:avLst/>
              </a:prstGeom>
              <a:blipFill>
                <a:blip r:embed="rId3"/>
                <a:stretch>
                  <a:fillRect l="-554" t="-2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ktangel 4"/>
              <p:cNvSpPr/>
              <p:nvPr/>
            </p:nvSpPr>
            <p:spPr>
              <a:xfrm>
                <a:off x="117364" y="4607628"/>
                <a:ext cx="8686328" cy="17089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da-DK" i="1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da-DK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er normalfordelt med </a:t>
                </a:r>
                <a14:m>
                  <m:oMath xmlns:m="http://schemas.openxmlformats.org/officeDocument/2006/math">
                    <m:r>
                      <a:rPr lang="da-DK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da-DK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og </a:t>
                </a:r>
                <a14:m>
                  <m:oMath xmlns:m="http://schemas.openxmlformats.org/officeDocument/2006/math">
                    <m:r>
                      <a:rPr lang="da-DK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da-DK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=1.65 </m:t>
                    </m:r>
                  </m:oMath>
                </a14:m>
                <a:r>
                  <a:rPr lang="da-DK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da-DK" sz="1800" dirty="0" smtClean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endParaRPr lang="en-US" sz="1400" dirty="0">
                  <a:effectLst/>
                  <a:latin typeface="Helvetica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da-DK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Bestem </a:t>
                </a:r>
                <a14:m>
                  <m:oMath xmlns:m="http://schemas.openxmlformats.org/officeDocument/2006/math">
                    <m:r>
                      <a:rPr lang="da-DK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da-DK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så </a:t>
                </a:r>
                <a14:m>
                  <m:oMath xmlns:m="http://schemas.openxmlformats.org/officeDocument/2006/math">
                    <m:r>
                      <a:rPr lang="da-DK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da-DK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  <m:r>
                          <a:rPr lang="da-DK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&lt;245</m:t>
                        </m:r>
                      </m:e>
                    </m:d>
                    <m:r>
                      <a:rPr lang="da-DK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=0.01:</m:t>
                    </m:r>
                  </m:oMath>
                </a14:m>
                <a:r>
                  <a:rPr lang="da-DK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da-DK" sz="1800" dirty="0" smtClean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endParaRPr lang="en-US" sz="1400" dirty="0">
                  <a:effectLst/>
                  <a:latin typeface="Helvetica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da-DK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245−</m:t>
                          </m:r>
                          <m:r>
                            <a:rPr lang="da-DK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da-DK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1.65</m:t>
                          </m:r>
                        </m:den>
                      </m:f>
                      <m:r>
                        <a:rPr lang="da-DK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=−2.326</m:t>
                      </m:r>
                      <m:r>
                        <a:rPr lang="da-DK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da-DK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da-DK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𝜇</m:t>
                      </m:r>
                      <m:r>
                        <a:rPr lang="da-DK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=245+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da-DK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1.65∙2.326</m:t>
                          </m:r>
                          <m:r>
                            <a:rPr lang="da-DK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r>
                        <a:rPr lang="da-DK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=248.83</m:t>
                      </m:r>
                    </m:oMath>
                  </m:oMathPara>
                </a14:m>
                <a:endParaRPr lang="en-US" sz="1400" dirty="0">
                  <a:effectLst/>
                  <a:latin typeface="Helvetica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ktange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64" y="4607628"/>
                <a:ext cx="8686328" cy="1708929"/>
              </a:xfrm>
              <a:prstGeom prst="rect">
                <a:avLst/>
              </a:prstGeom>
              <a:blipFill>
                <a:blip r:embed="rId4"/>
                <a:stretch>
                  <a:fillRect l="-561" t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ktangel 6"/>
          <p:cNvSpPr/>
          <p:nvPr/>
        </p:nvSpPr>
        <p:spPr>
          <a:xfrm>
            <a:off x="55216" y="872564"/>
            <a:ext cx="90887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</a:t>
            </a:r>
            <a:r>
              <a:rPr lang="da-D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mejeri kontrollerer 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tapningen </a:t>
            </a:r>
            <a:r>
              <a:rPr lang="da-D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ved at afveje 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stikprøver af </a:t>
            </a:r>
            <a:r>
              <a:rPr lang="da-D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mælkekartonerne </a:t>
            </a:r>
            <a:br>
              <a:rPr lang="da-D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a-D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bør veje mindst 245 g</a:t>
            </a:r>
          </a:p>
          <a:p>
            <a:r>
              <a:rPr lang="da-D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Erfaringsmæssigt 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den mængde mælk, der tappes på kartoner normalfordelt med </a:t>
            </a:r>
            <a:r>
              <a:rPr lang="da-D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standard-afvigelse 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1.65 g omkring den indstillede middelværdi</a:t>
            </a:r>
          </a:p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Mejeriet vil gerne sikre sig, at under 1 % af mælkekartonerne indeholder for lidt </a:t>
            </a:r>
            <a:r>
              <a:rPr lang="da-D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mælk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a-D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Hvad 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skal middelværdien indstilles til for at sikre, at under 1 % af kartonerne vejer under 245 g </a:t>
            </a:r>
            <a:r>
              <a:rPr lang="da-D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2080" y="3400292"/>
            <a:ext cx="3429943" cy="2073639"/>
          </a:xfrm>
          <a:prstGeom prst="rect">
            <a:avLst/>
          </a:prstGeom>
        </p:spPr>
      </p:pic>
      <p:sp>
        <p:nvSpPr>
          <p:cNvPr id="11" name="Pladsholder til dato 12"/>
          <p:cNvSpPr txBox="1">
            <a:spLocks/>
          </p:cNvSpPr>
          <p:nvPr/>
        </p:nvSpPr>
        <p:spPr>
          <a:xfrm>
            <a:off x="1795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a-DK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AU</a:t>
            </a:r>
            <a:endParaRPr lang="da-DK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42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552" y="188640"/>
            <a:ext cx="7772400" cy="648072"/>
          </a:xfrm>
        </p:spPr>
        <p:txBody>
          <a:bodyPr/>
          <a:lstStyle/>
          <a:p>
            <a:pPr algn="l"/>
            <a:r>
              <a:rPr lang="da-DK" sz="3200" b="1" dirty="0" smtClean="0">
                <a:solidFill>
                  <a:schemeClr val="tx2"/>
                </a:solidFill>
              </a:rPr>
              <a:t>Opgaver L8</a:t>
            </a:r>
            <a:endParaRPr lang="da-DK" sz="3200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0C801DCB-6018-49F5-B40C-217E41A22F90}" type="slidenum">
              <a:rPr lang="da-DK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21</a:t>
            </a:fld>
            <a:endParaRPr lang="da-DK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Pladsholder til diasnumm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a-DK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034EC00F-5518-401F-BEDC-0A46451B0053}" type="slidenum">
              <a:rPr lang="da-DK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21</a:t>
            </a:fld>
            <a:endParaRPr lang="da-DK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ktangel 2"/>
          <p:cNvSpPr/>
          <p:nvPr/>
        </p:nvSpPr>
        <p:spPr>
          <a:xfrm>
            <a:off x="457200" y="1268760"/>
            <a:ext cx="85072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da-D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da-D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ksamensopgave 2 </a:t>
            </a:r>
            <a:r>
              <a:rPr lang="da-DK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a-b</a:t>
            </a:r>
            <a:r>
              <a:rPr lang="da-D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 </a:t>
            </a:r>
            <a:r>
              <a:rPr lang="da-D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E2017</a:t>
            </a:r>
            <a:endParaRPr lang="da-D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”</a:t>
            </a: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om en F1 racers system til </a:t>
            </a:r>
            <a:r>
              <a:rPr lang="da-DK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bremsekøling</a:t>
            </a:r>
            <a:r>
              <a:rPr lang="da-D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a-DK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a-D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V&amp;K 3.47, 3.49, 3.51, 3.53, 3.55</a:t>
            </a:r>
          </a:p>
          <a:p>
            <a:endParaRPr lang="da-DK" dirty="0" smtClean="0"/>
          </a:p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da-DK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Bmrk</a:t>
            </a:r>
            <a:r>
              <a:rPr lang="da-D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.: Fejl i facitlisten til opgave 3.49 c. Korrekt svar er 0.0995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ladsholder til dato 12"/>
          <p:cNvSpPr txBox="1">
            <a:spLocks/>
          </p:cNvSpPr>
          <p:nvPr/>
        </p:nvSpPr>
        <p:spPr>
          <a:xfrm>
            <a:off x="1795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a-DK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AU</a:t>
            </a:r>
            <a:endParaRPr lang="da-DK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39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642987"/>
          </a:xfrm>
        </p:spPr>
        <p:txBody>
          <a:bodyPr>
            <a:normAutofit/>
          </a:bodyPr>
          <a:lstStyle/>
          <a:p>
            <a:r>
              <a:rPr lang="da-DK" sz="3200" dirty="0"/>
              <a:t>Normalfordelingen - </a:t>
            </a:r>
            <a:r>
              <a:rPr lang="da-DK" sz="3200" dirty="0" smtClean="0"/>
              <a:t>anvendelse</a:t>
            </a:r>
            <a:endParaRPr lang="da-DK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3</a:t>
            </a:fld>
            <a:endParaRPr lang="da-DK" dirty="0"/>
          </a:p>
        </p:txBody>
      </p:sp>
      <p:sp>
        <p:nvSpPr>
          <p:cNvPr id="10" name="Rectangle 5"/>
          <p:cNvSpPr/>
          <p:nvPr/>
        </p:nvSpPr>
        <p:spPr>
          <a:xfrm>
            <a:off x="1011732" y="2606199"/>
            <a:ext cx="6787308" cy="42071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424936" cy="5616624"/>
          </a:xfrm>
        </p:spPr>
        <p:txBody>
          <a:bodyPr/>
          <a:lstStyle/>
          <a:p>
            <a:pPr marL="0" indent="0">
              <a:buNone/>
            </a:pPr>
            <a:r>
              <a:rPr lang="da-DK" sz="2200" dirty="0" smtClean="0"/>
              <a:t>Normalfordelingen kan bruges til at beskrive variationen i mange fysiske og biologiske egenskaber, f.eks. menneskers højde</a:t>
            </a:r>
            <a:endParaRPr lang="da-DK" sz="2200" dirty="0"/>
          </a:p>
        </p:txBody>
      </p:sp>
      <p:pic>
        <p:nvPicPr>
          <p:cNvPr id="13" name="Picture 2" descr="http://www.denstoredanske.dk/@api/deki/files/21394/=441154.5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88840"/>
            <a:ext cx="8208912" cy="426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ladsholder til dato 12"/>
          <p:cNvSpPr txBox="1">
            <a:spLocks/>
          </p:cNvSpPr>
          <p:nvPr/>
        </p:nvSpPr>
        <p:spPr>
          <a:xfrm>
            <a:off x="1795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a-DK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AU</a:t>
            </a:r>
            <a:endParaRPr lang="da-DK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05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200" dirty="0"/>
              <a:t>Normalfordelingen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016" y="1484784"/>
            <a:ext cx="8856984" cy="43924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da-DK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4</a:t>
            </a:fld>
            <a:endParaRPr lang="da-DK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323590"/>
            <a:ext cx="6505575" cy="4714875"/>
          </a:xfrm>
          <a:prstGeom prst="rect">
            <a:avLst/>
          </a:prstGeom>
        </p:spPr>
      </p:pic>
      <p:sp>
        <p:nvSpPr>
          <p:cNvPr id="8" name="Pladsholder til dato 12"/>
          <p:cNvSpPr txBox="1">
            <a:spLocks/>
          </p:cNvSpPr>
          <p:nvPr/>
        </p:nvSpPr>
        <p:spPr>
          <a:xfrm>
            <a:off x="1795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a-DK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AU</a:t>
            </a:r>
            <a:endParaRPr lang="da-DK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50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922114"/>
          </a:xfrm>
        </p:spPr>
        <p:txBody>
          <a:bodyPr>
            <a:normAutofit/>
          </a:bodyPr>
          <a:lstStyle/>
          <a:p>
            <a:r>
              <a:rPr lang="da-DK" sz="3200" dirty="0" smtClean="0"/>
              <a:t>Normalfordelingen</a:t>
            </a:r>
            <a:endParaRPr lang="da-DK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5</a:t>
            </a:fld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467544" y="1124744"/>
                <a:ext cx="8424936" cy="54726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57188" indent="-357188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5963" indent="-358775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73150" indent="-357188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431925" indent="-358775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89113" indent="-357188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a-D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Egenskaber: Klokkeformet, symmetrisk omkring middelværdien</a:t>
                </a:r>
              </a:p>
              <a:p>
                <a:r>
                  <a:rPr lang="da-DK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Tæthedsfunktion pdf</a:t>
                </a:r>
                <a:r>
                  <a:rPr lang="da-D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br>
                  <a:rPr lang="da-D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da-DK" dirty="0" smtClean="0"/>
                  <a:t/>
                </a:r>
                <a:br>
                  <a:rPr lang="da-DK" dirty="0" smtClean="0"/>
                </a:br>
                <a14:m>
                  <m:oMath xmlns:m="http://schemas.openxmlformats.org/officeDocument/2006/math">
                    <m:r>
                      <a:rPr lang="da-DK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da-DK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i="1" smtClean="0"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da-DK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da-DK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da-DK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da-DK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da-DK" i="1" smtClean="0"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da-DK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da-DK" i="1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da-DK" smtClean="0">
                        <a:latin typeface="Cambria Math"/>
                      </a:rPr>
                      <m:t>exp</m:t>
                    </m:r>
                    <m:d>
                      <m:dPr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da-DK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a-DK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da-DK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da-DK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a-DK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da-DK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a-DK" i="1" smtClean="0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da-DK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da-DK" i="1" smtClean="0">
                                        <a:latin typeface="Cambria Math"/>
                                        <a:ea typeface="Cambria Math"/>
                                      </a:rPr>
                                      <m:t>𝜇</m:t>
                                    </m:r>
                                  </m:num>
                                  <m:den>
                                    <m:r>
                                      <a:rPr lang="da-DK" i="1" smtClean="0">
                                        <a:latin typeface="Cambria Math"/>
                                        <a:ea typeface="Cambria Math"/>
                                      </a:rPr>
                                      <m:t>𝜎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da-DK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da-DK" dirty="0" smtClean="0"/>
                  <a:t/>
                </a:r>
                <a:br>
                  <a:rPr lang="da-DK" dirty="0" smtClean="0"/>
                </a:br>
                <a:r>
                  <a:rPr lang="da-DK" dirty="0" smtClean="0"/>
                  <a:t/>
                </a:r>
                <a:br>
                  <a:rPr lang="da-DK" dirty="0" smtClean="0"/>
                </a:br>
                <a:endParaRPr lang="da-DK" dirty="0" smtClean="0"/>
              </a:p>
              <a:p>
                <a:r>
                  <a:rPr lang="da-D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Bemærk at </a:t>
                </a:r>
                <a14:m>
                  <m:oMath xmlns:m="http://schemas.openxmlformats.org/officeDocument/2006/math">
                    <m:r>
                      <a:rPr lang="da-DK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m:rPr>
                        <m:nor/>
                      </m:rPr>
                      <a:rPr lang="da-DK" smtClean="0">
                        <a:latin typeface="Times New Roman" panose="02020603050405020304" pitchFamily="18" charset="0"/>
                        <a:ea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a-DK" smtClean="0">
                        <a:latin typeface="Times New Roman" panose="02020603050405020304" pitchFamily="18" charset="0"/>
                        <a:ea typeface="Cambria Math"/>
                        <a:cs typeface="Times New Roman" panose="02020603050405020304" pitchFamily="18" charset="0"/>
                      </a:rPr>
                      <m:t>og</m:t>
                    </m:r>
                    <m:r>
                      <m:rPr>
                        <m:nor/>
                      </m:rPr>
                      <a:rPr lang="da-DK" smtClean="0">
                        <a:latin typeface="Times New Roman" panose="02020603050405020304" pitchFamily="18" charset="0"/>
                        <a:ea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da-DK" i="1" smtClean="0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da-D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er </a:t>
                </a:r>
                <a:br>
                  <a:rPr lang="da-D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da-D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parametre af </a:t>
                </a:r>
                <a:br>
                  <a:rPr lang="da-D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da-D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tæthedsfunktionen, </a:t>
                </a:r>
                <a:br>
                  <a:rPr lang="da-D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da-D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så de skal ikke beregnes. </a:t>
                </a:r>
                <a:br>
                  <a:rPr lang="da-D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da-D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Derimod afhænger </a:t>
                </a:r>
                <a:br>
                  <a:rPr lang="da-D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da-D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klokkeformen af </a:t>
                </a:r>
                <a14:m>
                  <m:oMath xmlns:m="http://schemas.openxmlformats.org/officeDocument/2006/math">
                    <m:r>
                      <a:rPr lang="da-DK" i="1">
                        <a:latin typeface="Cambria Math"/>
                        <a:ea typeface="Cambria Math"/>
                      </a:rPr>
                      <m:t>𝜇</m:t>
                    </m:r>
                    <m:r>
                      <m:rPr>
                        <m:nor/>
                      </m:rPr>
                      <a:rPr lang="da-DK">
                        <a:latin typeface="Times New Roman" panose="02020603050405020304" pitchFamily="18" charset="0"/>
                        <a:ea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a-DK">
                        <a:latin typeface="Times New Roman" panose="02020603050405020304" pitchFamily="18" charset="0"/>
                        <a:ea typeface="Cambria Math"/>
                        <a:cs typeface="Times New Roman" panose="02020603050405020304" pitchFamily="18" charset="0"/>
                      </a:rPr>
                      <m:t>og</m:t>
                    </m:r>
                    <m:r>
                      <m:rPr>
                        <m:nor/>
                      </m:rPr>
                      <a:rPr lang="da-DK">
                        <a:latin typeface="Times New Roman" panose="02020603050405020304" pitchFamily="18" charset="0"/>
                        <a:ea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da-DK" i="1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endParaRPr lang="da-DK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124744"/>
                <a:ext cx="8424936" cy="5472608"/>
              </a:xfrm>
              <a:prstGeom prst="rect">
                <a:avLst/>
              </a:prstGeom>
              <a:blipFill>
                <a:blip r:embed="rId3"/>
                <a:stretch>
                  <a:fillRect l="-868" t="-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139" y="3429000"/>
            <a:ext cx="450532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Pladsholder til dato 12"/>
          <p:cNvSpPr txBox="1">
            <a:spLocks/>
          </p:cNvSpPr>
          <p:nvPr/>
        </p:nvSpPr>
        <p:spPr>
          <a:xfrm>
            <a:off x="1795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a-DK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AU</a:t>
            </a:r>
            <a:endParaRPr lang="da-DK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67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922114"/>
          </a:xfrm>
        </p:spPr>
        <p:txBody>
          <a:bodyPr>
            <a:normAutofit/>
          </a:bodyPr>
          <a:lstStyle/>
          <a:p>
            <a:r>
              <a:rPr lang="da-DK" sz="3200" dirty="0" smtClean="0"/>
              <a:t>Normalfordelingen</a:t>
            </a:r>
            <a:endParaRPr lang="da-DK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6</a:t>
            </a:fld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467544" y="980728"/>
                <a:ext cx="8424936" cy="56166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57188" indent="-357188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5963" indent="-358775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73150" indent="-357188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431925" indent="-358775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89113" indent="-357188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a-D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Altid symmetrisk klokkeform omkring </a:t>
                </a:r>
                <a14:m>
                  <m:oMath xmlns:m="http://schemas.openxmlformats.org/officeDocument/2006/math">
                    <m:r>
                      <a:rPr lang="da-DK" i="1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da-D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da-D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da-D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Ændring i </a:t>
                </a:r>
                <a14:m>
                  <m:oMath xmlns:m="http://schemas.openxmlformats.org/officeDocument/2006/math">
                    <m:r>
                      <a:rPr lang="da-DK" i="1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da-D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parallelforskyder kurven langs x-aksen (samme form)</a:t>
                </a:r>
                <a:br>
                  <a:rPr lang="da-D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da-D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Lille værdi af </a:t>
                </a:r>
                <a14:m>
                  <m:oMath xmlns:m="http://schemas.openxmlformats.org/officeDocument/2006/math">
                    <m:r>
                      <a:rPr lang="da-DK" i="1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da-D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gør kurven spids og stor værdi gør den flad</a:t>
                </a:r>
              </a:p>
              <a:p>
                <a:r>
                  <a:rPr lang="da-D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Hvis </a:t>
                </a:r>
                <a:r>
                  <a:rPr lang="da-DK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da-D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er </a:t>
                </a:r>
                <a:r>
                  <a:rPr lang="da-D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normalfordelt siger vi, at </a:t>
                </a:r>
                <a:r>
                  <a:rPr lang="da-DK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da-D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er </a:t>
                </a:r>
                <a14:m>
                  <m:oMath xmlns:m="http://schemas.openxmlformats.org/officeDocument/2006/math">
                    <m:r>
                      <a:rPr lang="da-DK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𝑁</m:t>
                    </m:r>
                    <m:r>
                      <a:rPr lang="da-DK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da-DK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𝜇</m:t>
                    </m:r>
                    <m:r>
                      <a:rPr lang="da-DK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,</m:t>
                    </m:r>
                    <m:sSup>
                      <m:sSupPr>
                        <m:ctrlPr>
                          <a:rPr lang="da-DK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da-DK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da-DK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da-DK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da-D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da-DK" dirty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980728"/>
                <a:ext cx="8424936" cy="5616624"/>
              </a:xfrm>
              <a:prstGeom prst="rect">
                <a:avLst/>
              </a:prstGeom>
              <a:blipFill>
                <a:blip r:embed="rId3"/>
                <a:stretch>
                  <a:fillRect l="-868" t="-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2" descr="http://upload.wikimedia.org/wikipedia/commons/thumb/1/1b/Normal_distribution_pdf.png/800px-Normal_distribution_pd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690918"/>
            <a:ext cx="5112568" cy="383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ladsholder til dato 12"/>
          <p:cNvSpPr txBox="1">
            <a:spLocks/>
          </p:cNvSpPr>
          <p:nvPr/>
        </p:nvSpPr>
        <p:spPr>
          <a:xfrm>
            <a:off x="1795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a-DK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AU</a:t>
            </a:r>
            <a:endParaRPr lang="da-DK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8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922114"/>
          </a:xfrm>
        </p:spPr>
        <p:txBody>
          <a:bodyPr>
            <a:normAutofit/>
          </a:bodyPr>
          <a:lstStyle/>
          <a:p>
            <a:r>
              <a:rPr lang="da-DK" sz="3200" dirty="0" smtClean="0"/>
              <a:t>Normalfordelingen</a:t>
            </a:r>
            <a:endParaRPr lang="da-DK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7</a:t>
            </a:fld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467544" y="980728"/>
                <a:ext cx="8424936" cy="56166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57188" indent="-357188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5963" indent="-358775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73150" indent="-357188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431925" indent="-358775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89113" indent="-357188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da-D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Kumulerede fordelingsfunktion (</a:t>
                </a:r>
                <a:r>
                  <a:rPr lang="da-DK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cdf</a:t>
                </a:r>
                <a:r>
                  <a:rPr lang="da-D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for normalfordelingen</a:t>
                </a:r>
              </a:p>
              <a:p>
                <a:pPr marL="0" indent="0">
                  <a:buNone/>
                </a:pPr>
                <a:endParaRPr lang="da-D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da-D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a-DK" b="0" i="1" smtClean="0">
                        <a:solidFill>
                          <a:srgbClr val="0000FF"/>
                        </a:solidFill>
                        <a:latin typeface="Cambria Math"/>
                      </a:rPr>
                      <m:t>𝑁</m:t>
                    </m:r>
                    <m:r>
                      <a:rPr lang="da-DK" b="0" i="1" smtClean="0">
                        <a:solidFill>
                          <a:srgbClr val="0000FF"/>
                        </a:solidFill>
                        <a:latin typeface="Cambria Math"/>
                      </a:rPr>
                      <m:t>(0,1)</m:t>
                    </m:r>
                  </m:oMath>
                </a14:m>
                <a:r>
                  <a:rPr lang="da-DK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da-D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a-DK" i="1" smtClean="0">
                        <a:solidFill>
                          <a:srgbClr val="00CC00"/>
                        </a:solidFill>
                        <a:latin typeface="Cambria Math"/>
                      </a:rPr>
                      <m:t>𝑁</m:t>
                    </m:r>
                    <m:r>
                      <a:rPr lang="da-DK" i="1" smtClean="0">
                        <a:solidFill>
                          <a:srgbClr val="00CC00"/>
                        </a:solidFill>
                        <a:latin typeface="Cambria Math"/>
                      </a:rPr>
                      <m:t>(0,0.1)</m:t>
                    </m:r>
                  </m:oMath>
                </a14:m>
                <a:r>
                  <a:rPr lang="da-DK" dirty="0" smtClean="0">
                    <a:solidFill>
                      <a:srgbClr val="00CC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da-DK" dirty="0" smtClean="0">
                    <a:solidFill>
                      <a:srgbClr val="FF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a-DK" i="1" smtClean="0">
                        <a:solidFill>
                          <a:srgbClr val="993300"/>
                        </a:solidFill>
                        <a:latin typeface="Cambria Math"/>
                      </a:rPr>
                      <m:t>𝑁</m:t>
                    </m:r>
                    <m:r>
                      <a:rPr lang="da-DK" i="1" smtClean="0">
                        <a:solidFill>
                          <a:srgbClr val="993300"/>
                        </a:solidFill>
                        <a:latin typeface="Cambria Math"/>
                      </a:rPr>
                      <m:t>(0,3)</m:t>
                    </m:r>
                  </m:oMath>
                </a14:m>
                <a:endParaRPr lang="da-DK" dirty="0">
                  <a:solidFill>
                    <a:srgbClr val="99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da-DK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da-DK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980728"/>
                <a:ext cx="8424936" cy="5616624"/>
              </a:xfrm>
              <a:prstGeom prst="rect">
                <a:avLst/>
              </a:prstGeom>
              <a:blipFill>
                <a:blip r:embed="rId3"/>
                <a:stretch>
                  <a:fillRect l="-941" t="-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Billed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2564904"/>
            <a:ext cx="5112568" cy="3709411"/>
          </a:xfrm>
          <a:prstGeom prst="rect">
            <a:avLst/>
          </a:prstGeom>
        </p:spPr>
      </p:pic>
      <p:sp>
        <p:nvSpPr>
          <p:cNvPr id="8" name="Tekstfelt 7"/>
          <p:cNvSpPr txBox="1"/>
          <p:nvPr/>
        </p:nvSpPr>
        <p:spPr>
          <a:xfrm rot="16200000">
            <a:off x="8257477" y="4194941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lec14 econ-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Pladsholder til dato 12"/>
          <p:cNvSpPr txBox="1">
            <a:spLocks/>
          </p:cNvSpPr>
          <p:nvPr/>
        </p:nvSpPr>
        <p:spPr>
          <a:xfrm>
            <a:off x="1795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a-DK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AU</a:t>
            </a:r>
            <a:endParaRPr lang="da-DK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1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922114"/>
          </a:xfrm>
        </p:spPr>
        <p:txBody>
          <a:bodyPr>
            <a:normAutofit/>
          </a:bodyPr>
          <a:lstStyle/>
          <a:p>
            <a:r>
              <a:rPr lang="da-DK" sz="3200" dirty="0" smtClean="0"/>
              <a:t>Normalfordelingen</a:t>
            </a:r>
            <a:endParaRPr lang="da-DK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8</a:t>
            </a:fld>
            <a:endParaRPr lang="da-DK" dirty="0"/>
          </a:p>
        </p:txBody>
      </p:sp>
      <p:pic>
        <p:nvPicPr>
          <p:cNvPr id="7" name="Picture 4" descr="http://www.syque.com/quality_tools/toolbook/Variation/Image375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360" y="1052736"/>
            <a:ext cx="6491332" cy="4654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0904" y="6093296"/>
                <a:ext cx="8424936" cy="576064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da-DK" dirty="0" smtClean="0"/>
                  <a:t>Den empiriske regel: 99.73% af observationer ligger indenfor </a:t>
                </a:r>
                <a14:m>
                  <m:oMath xmlns:m="http://schemas.openxmlformats.org/officeDocument/2006/math">
                    <m:r>
                      <a:rPr lang="da-DK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da-DK" i="1" smtClean="0">
                        <a:latin typeface="Cambria Math"/>
                        <a:ea typeface="Cambria Math"/>
                      </a:rPr>
                      <m:t>±3</m:t>
                    </m:r>
                    <m:r>
                      <a:rPr lang="da-DK" b="0" i="1" smtClean="0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da-DK" dirty="0" smtClean="0"/>
                  <a:t> </a:t>
                </a:r>
                <a:endParaRPr lang="da-DK" dirty="0"/>
              </a:p>
            </p:txBody>
          </p:sp>
        </mc:Choice>
        <mc:Fallback xmlns="">
          <p:sp>
            <p:nvSpPr>
              <p:cNvPr id="1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0904" y="6093296"/>
                <a:ext cx="8424936" cy="576064"/>
              </a:xfrm>
              <a:blipFill>
                <a:blip r:embed="rId4"/>
                <a:stretch>
                  <a:fillRect l="-796" t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Pladsholder til dato 12"/>
          <p:cNvSpPr txBox="1">
            <a:spLocks/>
          </p:cNvSpPr>
          <p:nvPr/>
        </p:nvSpPr>
        <p:spPr>
          <a:xfrm>
            <a:off x="1795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a-DK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AU</a:t>
            </a:r>
            <a:endParaRPr lang="da-DK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16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led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011" y="4806972"/>
            <a:ext cx="5065568" cy="16365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424936" cy="576064"/>
          </a:xfrm>
        </p:spPr>
        <p:txBody>
          <a:bodyPr>
            <a:normAutofit fontScale="90000"/>
          </a:bodyPr>
          <a:lstStyle/>
          <a:p>
            <a:r>
              <a:rPr lang="da-DK" dirty="0" smtClean="0"/>
              <a:t>Normalfordeling og </a:t>
            </a:r>
            <a:r>
              <a:rPr lang="da-DK" dirty="0" err="1" smtClean="0"/>
              <a:t>boxplot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smtClean="0"/>
              <a:t> </a:t>
            </a:r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9</a:t>
            </a:fld>
            <a:endParaRPr lang="da-DK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379" y="620688"/>
            <a:ext cx="5010150" cy="1914525"/>
          </a:xfrm>
          <a:prstGeom prst="rect">
            <a:avLst/>
          </a:prstGeom>
        </p:spPr>
      </p:pic>
      <p:pic>
        <p:nvPicPr>
          <p:cNvPr id="7" name="Billed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488" y="2348880"/>
            <a:ext cx="5610226" cy="781050"/>
          </a:xfrm>
          <a:prstGeom prst="rect">
            <a:avLst/>
          </a:prstGeom>
        </p:spPr>
      </p:pic>
      <p:pic>
        <p:nvPicPr>
          <p:cNvPr id="11" name="Billed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592" y="3119462"/>
            <a:ext cx="5686425" cy="1743075"/>
          </a:xfrm>
          <a:prstGeom prst="rect">
            <a:avLst/>
          </a:prstGeom>
        </p:spPr>
      </p:pic>
      <p:pic>
        <p:nvPicPr>
          <p:cNvPr id="14" name="Billed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4406" y="651489"/>
            <a:ext cx="2828816" cy="1855099"/>
          </a:xfrm>
          <a:prstGeom prst="rect">
            <a:avLst/>
          </a:prstGeom>
        </p:spPr>
      </p:pic>
      <p:sp>
        <p:nvSpPr>
          <p:cNvPr id="15" name="Pladsholder til dato 12"/>
          <p:cNvSpPr txBox="1">
            <a:spLocks/>
          </p:cNvSpPr>
          <p:nvPr/>
        </p:nvSpPr>
        <p:spPr>
          <a:xfrm>
            <a:off x="1795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a-DK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AU</a:t>
            </a:r>
            <a:endParaRPr lang="da-DK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4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Brugerdefineret design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Brugerdefineret design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Brugerdefineret design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7205</TotalTime>
  <Words>1858</Words>
  <Application>Microsoft Office PowerPoint</Application>
  <PresentationFormat>Skærmshow (4:3)</PresentationFormat>
  <Paragraphs>213</Paragraphs>
  <Slides>21</Slides>
  <Notes>20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5</vt:i4>
      </vt:variant>
      <vt:variant>
        <vt:lpstr>Slidetitler</vt:lpstr>
      </vt:variant>
      <vt:variant>
        <vt:i4>21</vt:i4>
      </vt:variant>
    </vt:vector>
  </HeadingPairs>
  <TitlesOfParts>
    <vt:vector size="31" baseType="lpstr">
      <vt:lpstr>Arial</vt:lpstr>
      <vt:lpstr>Calibri</vt:lpstr>
      <vt:lpstr>Cambria Math</vt:lpstr>
      <vt:lpstr>Helvetica</vt:lpstr>
      <vt:lpstr>Times New Roman</vt:lpstr>
      <vt:lpstr>Kontortema</vt:lpstr>
      <vt:lpstr>2_Brugerdefineret design</vt:lpstr>
      <vt:lpstr>1_Brugerdefineret design</vt:lpstr>
      <vt:lpstr>1_Kontortema</vt:lpstr>
      <vt:lpstr>Brugerdefineret design</vt:lpstr>
      <vt:lpstr>8. Normalfordelingen</vt:lpstr>
      <vt:lpstr>Dagens program</vt:lpstr>
      <vt:lpstr>Normalfordelingen - anvendelse</vt:lpstr>
      <vt:lpstr>Normalfordelingen</vt:lpstr>
      <vt:lpstr>Normalfordelingen</vt:lpstr>
      <vt:lpstr>Normalfordelingen</vt:lpstr>
      <vt:lpstr>Normalfordelingen</vt:lpstr>
      <vt:lpstr>Normalfordelingen</vt:lpstr>
      <vt:lpstr>Normalfordeling og boxplot</vt:lpstr>
      <vt:lpstr>Den standardiserede normalfordeling</vt:lpstr>
      <vt:lpstr>Den kumulerede fordelingsfunktion, cdf</vt:lpstr>
      <vt:lpstr>Tabel over standard normalfordelingen Z</vt:lpstr>
      <vt:lpstr>Tabel over standard normalfordelingen Z</vt:lpstr>
      <vt:lpstr>Tabel over standard normalfordelingen Z</vt:lpstr>
      <vt:lpstr>Beregning af sandsynligheder med N(0,1)</vt:lpstr>
      <vt:lpstr>Transformation fra generel til standard NF</vt:lpstr>
      <vt:lpstr>Beregning af sandsynligheder med N(0,1)</vt:lpstr>
      <vt:lpstr>Beregning med MatLab</vt:lpstr>
      <vt:lpstr>Normalfordelingen – med udgangspunkt  i eks. 3.15 se hele eks. på BS </vt:lpstr>
      <vt:lpstr>Normalfordelingen – med udgangspunkt  i eks. 3.16 se hele eks. på BS </vt:lpstr>
      <vt:lpstr>Opgaver L8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Ulla-Lisbeth Hoffmann</dc:creator>
  <cp:lastModifiedBy>Ulla-Lisbeth Hoffmann</cp:lastModifiedBy>
  <cp:revision>805</cp:revision>
  <cp:lastPrinted>2020-02-06T09:37:24Z</cp:lastPrinted>
  <dcterms:created xsi:type="dcterms:W3CDTF">2011-04-01T12:21:13Z</dcterms:created>
  <dcterms:modified xsi:type="dcterms:W3CDTF">2022-09-25T16:43:37Z</dcterms:modified>
</cp:coreProperties>
</file>