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43"/>
  </p:notesMasterIdLst>
  <p:handoutMasterIdLst>
    <p:handoutMasterId r:id="rId44"/>
  </p:handoutMasterIdLst>
  <p:sldIdLst>
    <p:sldId id="305" r:id="rId6"/>
    <p:sldId id="969" r:id="rId7"/>
    <p:sldId id="1006" r:id="rId8"/>
    <p:sldId id="1005" r:id="rId9"/>
    <p:sldId id="970" r:id="rId10"/>
    <p:sldId id="1007" r:id="rId11"/>
    <p:sldId id="1010" r:id="rId12"/>
    <p:sldId id="1008" r:id="rId13"/>
    <p:sldId id="1012" r:id="rId14"/>
    <p:sldId id="1013" r:id="rId15"/>
    <p:sldId id="1021" r:id="rId16"/>
    <p:sldId id="1020" r:id="rId17"/>
    <p:sldId id="1014" r:id="rId18"/>
    <p:sldId id="1015" r:id="rId19"/>
    <p:sldId id="1047" r:id="rId20"/>
    <p:sldId id="1022" r:id="rId21"/>
    <p:sldId id="1017" r:id="rId22"/>
    <p:sldId id="1018" r:id="rId23"/>
    <p:sldId id="1019" r:id="rId24"/>
    <p:sldId id="1025" r:id="rId25"/>
    <p:sldId id="1029" r:id="rId26"/>
    <p:sldId id="1040" r:id="rId27"/>
    <p:sldId id="1030" r:id="rId28"/>
    <p:sldId id="1026" r:id="rId29"/>
    <p:sldId id="1048" r:id="rId30"/>
    <p:sldId id="1028" r:id="rId31"/>
    <p:sldId id="1011" r:id="rId32"/>
    <p:sldId id="1033" r:id="rId33"/>
    <p:sldId id="1031" r:id="rId34"/>
    <p:sldId id="1046" r:id="rId35"/>
    <p:sldId id="1009" r:id="rId36"/>
    <p:sldId id="1034" r:id="rId37"/>
    <p:sldId id="1041" r:id="rId38"/>
    <p:sldId id="1035" r:id="rId39"/>
    <p:sldId id="1036" r:id="rId40"/>
    <p:sldId id="1037" r:id="rId41"/>
    <p:sldId id="1042" r:id="rId42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969"/>
            <p14:sldId id="1006"/>
            <p14:sldId id="1005"/>
            <p14:sldId id="970"/>
            <p14:sldId id="1007"/>
            <p14:sldId id="1010"/>
            <p14:sldId id="1008"/>
            <p14:sldId id="1012"/>
            <p14:sldId id="1013"/>
            <p14:sldId id="1021"/>
            <p14:sldId id="1020"/>
            <p14:sldId id="1014"/>
            <p14:sldId id="1015"/>
            <p14:sldId id="1047"/>
            <p14:sldId id="1022"/>
            <p14:sldId id="1017"/>
            <p14:sldId id="1018"/>
            <p14:sldId id="1019"/>
            <p14:sldId id="1025"/>
            <p14:sldId id="1029"/>
            <p14:sldId id="1040"/>
            <p14:sldId id="1030"/>
            <p14:sldId id="1026"/>
            <p14:sldId id="1048"/>
            <p14:sldId id="1028"/>
            <p14:sldId id="1011"/>
            <p14:sldId id="1033"/>
            <p14:sldId id="1031"/>
            <p14:sldId id="1046"/>
            <p14:sldId id="1009"/>
            <p14:sldId id="1034"/>
            <p14:sldId id="1041"/>
            <p14:sldId id="1035"/>
            <p14:sldId id="1036"/>
            <p14:sldId id="1037"/>
            <p14:sldId id="10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33CC"/>
    <a:srgbClr val="00CC00"/>
    <a:srgbClr val="0066FF"/>
    <a:srgbClr val="66FF66"/>
    <a:srgbClr val="00FFFF"/>
    <a:srgbClr val="FF66FF"/>
    <a:srgbClr val="FF3300"/>
    <a:srgbClr val="FF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 autoAdjust="0"/>
    <p:restoredTop sz="94660" autoAdjust="0"/>
  </p:normalViewPr>
  <p:slideViewPr>
    <p:cSldViewPr>
      <p:cViewPr varScale="1">
        <p:scale>
          <a:sx n="79" d="100"/>
          <a:sy n="79" d="100"/>
        </p:scale>
        <p:origin x="17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01-11-2022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716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1252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2039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746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026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225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7941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6945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735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614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3980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7529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8729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428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5014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1120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6487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5824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3093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303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333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8171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906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366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0210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838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557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264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41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312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56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507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01-11-2022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01-11-2022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6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7.xml"/><Relationship Id="rId4" Type="http://schemas.openxmlformats.org/officeDocument/2006/relationships/slide" Target="slide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1.xml"/><Relationship Id="rId5" Type="http://schemas.openxmlformats.org/officeDocument/2006/relationships/image" Target="../media/image35.png"/><Relationship Id="rId4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-64298" y="130282"/>
            <a:ext cx="8964488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15 - </a:t>
            </a:r>
            <a:r>
              <a:rPr lang="da-DK" sz="3200" b="1" dirty="0">
                <a:solidFill>
                  <a:schemeClr val="accent1">
                    <a:lumMod val="75000"/>
                  </a:schemeClr>
                </a:solidFill>
              </a:rPr>
              <a:t>Chi i anden tests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Undertitel 2"/>
              <p:cNvSpPr txBox="1">
                <a:spLocks/>
              </p:cNvSpPr>
              <p:nvPr/>
            </p:nvSpPr>
            <p:spPr>
              <a:xfrm>
                <a:off x="179512" y="1239314"/>
                <a:ext cx="8856984" cy="477222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a-DK" sz="2400" b="1" dirty="0" smtClean="0">
                    <a:solidFill>
                      <a:schemeClr val="tx1"/>
                    </a:solidFill>
                  </a:rPr>
                  <a:t>Litteratur</a:t>
                </a:r>
                <a:r>
                  <a:rPr lang="da-DK" sz="2400" b="1" dirty="0">
                    <a:solidFill>
                      <a:schemeClr val="tx1"/>
                    </a:solidFill>
                  </a:rPr>
                  <a:t>: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smtClean="0">
                    <a:solidFill>
                      <a:schemeClr val="tx1"/>
                    </a:solidFill>
                  </a:rPr>
                  <a:t>M&amp;R 9.7 – 9.8 s. 337 - 342</a:t>
                </a:r>
                <a:endParaRPr lang="en-US" dirty="0"/>
              </a:p>
              <a:p>
                <a:r>
                  <a:rPr lang="da-DK" dirty="0"/>
                  <a:t> </a:t>
                </a:r>
                <a:endParaRPr lang="en-US" dirty="0"/>
              </a:p>
              <a:p>
                <a:pPr algn="l"/>
                <a:r>
                  <a:rPr lang="da-DK" sz="2400" dirty="0">
                    <a:solidFill>
                      <a:schemeClr val="tx1"/>
                    </a:solidFill>
                  </a:rPr>
                  <a:t>To typer af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400" dirty="0" smtClean="0">
                    <a:solidFill>
                      <a:schemeClr val="tx1"/>
                    </a:solidFill>
                  </a:rPr>
                  <a:t>-test (Chi-i-anden tests):</a:t>
                </a:r>
              </a:p>
              <a:p>
                <a:pPr algn="l"/>
                <a:endParaRPr lang="en-US" sz="2400" dirty="0">
                  <a:solidFill>
                    <a:schemeClr val="tx1"/>
                  </a:solidFill>
                </a:endParaRPr>
              </a:p>
              <a:p>
                <a:pPr lvl="0" algn="l"/>
                <a:r>
                  <a:rPr lang="da-DK" sz="2400" dirty="0" smtClean="0">
                    <a:solidFill>
                      <a:schemeClr val="tx1"/>
                    </a:solidFill>
                  </a:rPr>
                  <a:t>	</a:t>
                </a:r>
                <a:r>
                  <a:rPr lang="da-DK" sz="2400" dirty="0" err="1" smtClean="0">
                    <a:solidFill>
                      <a:schemeClr val="tx1"/>
                    </a:solidFill>
                  </a:rPr>
                  <a:t>Goodness</a:t>
                </a:r>
                <a:r>
                  <a:rPr lang="da-DK" sz="2400" dirty="0" smtClean="0">
                    <a:solidFill>
                      <a:schemeClr val="tx1"/>
                    </a:solidFill>
                  </a:rPr>
                  <a:t>-of-</a:t>
                </a:r>
                <a:r>
                  <a:rPr lang="da-DK" sz="2400" dirty="0" err="1" smtClean="0">
                    <a:solidFill>
                      <a:schemeClr val="tx1"/>
                    </a:solidFill>
                  </a:rPr>
                  <a:t>fit</a:t>
                </a:r>
                <a:r>
                  <a:rPr lang="da-DK" sz="2400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:pPr lvl="0" algn="l"/>
                <a:endParaRPr lang="da-DK" sz="2400" dirty="0" smtClean="0">
                  <a:solidFill>
                    <a:schemeClr val="tx1"/>
                  </a:solidFill>
                </a:endParaRPr>
              </a:p>
              <a:p>
                <a:pPr lvl="0" algn="l"/>
                <a:r>
                  <a:rPr lang="da-DK" sz="2400" dirty="0" smtClean="0">
                    <a:solidFill>
                      <a:schemeClr val="tx1"/>
                    </a:solidFill>
                  </a:rPr>
                  <a:t>	Kontingenstabeller </a:t>
                </a:r>
              </a:p>
              <a:p>
                <a:pPr lvl="0" algn="l"/>
                <a:endParaRPr lang="da-DK" sz="2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da-DK" sz="2400" dirty="0">
                    <a:solidFill>
                      <a:schemeClr val="tx1"/>
                    </a:solidFill>
                  </a:rPr>
                  <a:t> 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Undertitel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39314"/>
                <a:ext cx="8856984" cy="4772222"/>
              </a:xfrm>
              <a:prstGeom prst="rect">
                <a:avLst/>
              </a:prstGeom>
              <a:blipFill>
                <a:blip r:embed="rId3"/>
                <a:stretch>
                  <a:fillRect l="-1032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– </a:t>
            </a:r>
            <a:r>
              <a:rPr lang="da-DK" sz="3200" dirty="0" smtClean="0"/>
              <a:t>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p:grpSp>
        <p:nvGrpSpPr>
          <p:cNvPr id="6" name="Group 10"/>
          <p:cNvGrpSpPr/>
          <p:nvPr/>
        </p:nvGrpSpPr>
        <p:grpSpPr>
          <a:xfrm>
            <a:off x="683569" y="1268760"/>
            <a:ext cx="3400852" cy="1484594"/>
            <a:chOff x="539552" y="3573016"/>
            <a:chExt cx="3400852" cy="1484594"/>
          </a:xfrm>
        </p:grpSpPr>
        <p:pic>
          <p:nvPicPr>
            <p:cNvPr id="8" name="Picture 6" descr="montgomery_6e_tbun_09_p351b.jpg"/>
            <p:cNvPicPr>
              <a:picLocks noChangeAspect="1"/>
            </p:cNvPicPr>
            <p:nvPr/>
          </p:nvPicPr>
          <p:blipFill rotWithShape="1">
            <a:blip r:embed="rId3"/>
            <a:srcRect r="75117"/>
            <a:stretch/>
          </p:blipFill>
          <p:spPr bwMode="auto">
            <a:xfrm>
              <a:off x="539552" y="3573016"/>
              <a:ext cx="1760588" cy="1484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 descr="montgomery_6e_tbun_09_p351b.jpg"/>
            <p:cNvPicPr>
              <a:picLocks noChangeAspect="1"/>
            </p:cNvPicPr>
            <p:nvPr/>
          </p:nvPicPr>
          <p:blipFill rotWithShape="1">
            <a:blip r:embed="rId3"/>
            <a:srcRect l="38506" r="38311"/>
            <a:stretch/>
          </p:blipFill>
          <p:spPr bwMode="auto">
            <a:xfrm>
              <a:off x="2300140" y="3573016"/>
              <a:ext cx="1640264" cy="1484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8" descr="montgomery_6e_tbun_09_p351b.jpg"/>
          <p:cNvPicPr>
            <a:picLocks noChangeAspect="1"/>
          </p:cNvPicPr>
          <p:nvPr/>
        </p:nvPicPr>
        <p:blipFill rotWithShape="1">
          <a:blip r:embed="rId3"/>
          <a:srcRect l="68484" r="2154"/>
          <a:stretch/>
        </p:blipFill>
        <p:spPr bwMode="auto">
          <a:xfrm>
            <a:off x="4076815" y="1268760"/>
            <a:ext cx="2077540" cy="148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67544" y="3068960"/>
                <a:ext cx="8424936" cy="30963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Forventet antal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er sammenligneligt med Observeret antal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</a:p>
              <a:p>
                <a:pPr marL="0" indent="0">
                  <a:buNone/>
                </a:pP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 vi har brug for statistik for at afgøre, om observationerne følger </a:t>
                </a:r>
                <a:r>
                  <a:rPr lang="da-D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fordelingen</a:t>
                </a: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68960"/>
                <a:ext cx="8424936" cy="3096344"/>
              </a:xfrm>
              <a:prstGeom prst="rect">
                <a:avLst/>
              </a:prstGeom>
              <a:blipFill>
                <a:blip r:embed="rId4"/>
                <a:stretch>
                  <a:fillRect l="-94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5" descr="montgomery_6e_tbun_09_p351a.jpg"/>
          <p:cNvPicPr>
            <a:picLocks noChangeAspect="1"/>
          </p:cNvPicPr>
          <p:nvPr/>
        </p:nvPicPr>
        <p:blipFill rotWithShape="1">
          <a:blip r:embed="rId5"/>
          <a:srcRect l="52083"/>
          <a:stretch/>
        </p:blipFill>
        <p:spPr bwMode="auto">
          <a:xfrm>
            <a:off x="6076741" y="1280218"/>
            <a:ext cx="2095659" cy="143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/>
              <p:cNvSpPr txBox="1"/>
              <p:nvPr/>
            </p:nvSpPr>
            <p:spPr>
              <a:xfrm>
                <a:off x="4680012" y="910886"/>
                <a:ext cx="785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kstfel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2" y="910886"/>
                <a:ext cx="78503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>
                <a:off x="6667771" y="905157"/>
                <a:ext cx="785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771" y="905157"/>
                <a:ext cx="78503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8939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test generelt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94630"/>
                <a:ext cx="8896576" cy="58052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Vi har en stikprøve på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da-DK" sz="2000" dirty="0" smtClean="0"/>
                  <a:t> observationer, organiseret i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da-DK" sz="2000" dirty="0" smtClean="0"/>
                  <a:t> kategorier, så vi har antal observationer i hver kategori,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</a:rPr>
                      <m:t>     </m:t>
                    </m:r>
                    <m:r>
                      <a:rPr lang="da-DK" sz="2000" b="0" i="1" smtClean="0">
                        <a:latin typeface="Cambria Math"/>
                      </a:rPr>
                      <m:t>𝑖</m:t>
                    </m:r>
                    <m:r>
                      <a:rPr lang="da-DK" sz="2000" b="0" i="1" smtClean="0">
                        <a:latin typeface="Cambria Math"/>
                      </a:rPr>
                      <m:t>=1, 2…, </m:t>
                    </m:r>
                    <m:r>
                      <a:rPr lang="da-DK" sz="2000" b="0" i="1" smtClean="0">
                        <a:latin typeface="Cambria Math"/>
                      </a:rPr>
                      <m:t>𝑘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har en formodning (hypotese) om, at observationerne kommer fra en bestemt fordeling (i eksemplet er det </a:t>
                </a:r>
                <a:r>
                  <a:rPr lang="da-DK" sz="2000" dirty="0" err="1" smtClean="0"/>
                  <a:t>Poisson</a:t>
                </a:r>
                <a:r>
                  <a:rPr lang="da-DK" sz="2000" dirty="0" smtClean="0"/>
                  <a:t>)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vil beregne det forventede antal observationer i hver kategori,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    </m:t>
                    </m:r>
                    <m:r>
                      <a:rPr lang="da-DK" sz="2000" i="1">
                        <a:latin typeface="Cambria Math"/>
                      </a:rPr>
                      <m:t>𝑖</m:t>
                    </m:r>
                    <m:r>
                      <a:rPr lang="da-DK" sz="2000" i="1">
                        <a:latin typeface="Cambria Math"/>
                      </a:rPr>
                      <m:t>=1, 2…, </m:t>
                    </m:r>
                    <m:r>
                      <a:rPr lang="da-DK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for den formodede fordeling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For at beregne det forventede antal skal vi estimere nogle parametre for fordelingen (f.eks.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i="1"/>
                      <m:t>λ</m:t>
                    </m:r>
                  </m:oMath>
                </a14:m>
                <a:r>
                  <a:rPr lang="da-DK" sz="2000" dirty="0" smtClean="0"/>
                  <a:t> for </a:t>
                </a:r>
                <a:r>
                  <a:rPr lang="da-DK" sz="2000" dirty="0" err="1" smtClean="0"/>
                  <a:t>Poisson</a:t>
                </a:r>
                <a:r>
                  <a:rPr lang="da-DK" sz="2000" dirty="0" smtClean="0"/>
                  <a:t> fordelingen,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 for normalfordelingen)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Lad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da-DK" sz="2000" dirty="0" smtClean="0"/>
                  <a:t> være antal parametre, der skal estimeres</a:t>
                </a:r>
              </a:p>
              <a:p>
                <a:pPr marL="0" indent="0">
                  <a:buNone/>
                </a:pPr>
                <a:endParaRPr lang="da-DK" sz="9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beregner teststørrelsen (</a:t>
                </a:r>
                <a:r>
                  <a:rPr lang="da-DK" sz="2000" i="1" dirty="0" smtClean="0"/>
                  <a:t>teststatistikken</a:t>
                </a:r>
                <a:r>
                  <a:rPr lang="da-DK" sz="20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b="0" i="1" smtClean="0">
                            <a:latin typeface="Cambria Math"/>
                          </a:rPr>
                          <m:t>𝑖</m:t>
                        </m:r>
                        <m:r>
                          <a:rPr lang="da-DK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Givet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 kommer fra fordelingen, så: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</a:t>
                </a:r>
                <a:r>
                  <a:rPr lang="da-DK" sz="2000" dirty="0" err="1" smtClean="0">
                    <a:solidFill>
                      <a:schemeClr val="tx2"/>
                    </a:solidFill>
                  </a:rPr>
                  <a:t>chi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-i-anden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>
                    <a:solidFill>
                      <a:schemeClr val="tx2"/>
                    </a:solidFill>
                  </a:rPr>
                  <a:t>) fordelt</a:t>
                </a:r>
                <a:r>
                  <a:rPr lang="da-DK" sz="2000" dirty="0" smtClean="0"/>
                  <a:t> med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𝑘</m:t>
                    </m:r>
                    <m:r>
                      <a:rPr lang="da-DK" sz="2000" b="0" i="1" smtClean="0">
                        <a:latin typeface="Cambria Math"/>
                      </a:rPr>
                      <m:t>−</m:t>
                    </m:r>
                    <m:r>
                      <a:rPr lang="da-DK" sz="2000" b="0" i="1" smtClean="0">
                        <a:latin typeface="Cambria Math"/>
                      </a:rPr>
                      <m:t>𝑝</m:t>
                    </m:r>
                    <m:r>
                      <a:rPr lang="da-DK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 smtClean="0"/>
                  <a:t> frihedsgrader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Dermed har vi en statistisk metode til at forkaste eller acceptere hypotesen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94630"/>
                <a:ext cx="8896576" cy="5805264"/>
              </a:xfrm>
              <a:blipFill>
                <a:blip r:embed="rId3"/>
                <a:stretch>
                  <a:fillRect l="-616" t="-1469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hlinkClick r:id="rId4" action="ppaction://hlinksldjump"/>
          </p:cNvPr>
          <p:cNvSpPr/>
          <p:nvPr/>
        </p:nvSpPr>
        <p:spPr>
          <a:xfrm>
            <a:off x="8532440" y="436510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6936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– </a:t>
            </a:r>
            <a:r>
              <a:rPr lang="da-DK" sz="3200" dirty="0" smtClean="0"/>
              <a:t>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2996952"/>
            <a:ext cx="8784976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/>
              <a:t>Tommelfingerregel: </a:t>
            </a:r>
          </a:p>
          <a:p>
            <a:pPr marL="0" indent="0">
              <a:buNone/>
            </a:pPr>
            <a:r>
              <a:rPr lang="da-DK" sz="2000" dirty="0" smtClean="0"/>
              <a:t>Hver kategori skal helst have et forventet antal på mindst 3 for at metoden er sikker 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For at opnå det slår vi de sidste to kategorier sammen</a:t>
            </a:r>
            <a:endParaRPr lang="da-DK" sz="2000" dirty="0"/>
          </a:p>
        </p:txBody>
      </p:sp>
      <p:pic>
        <p:nvPicPr>
          <p:cNvPr id="8" name="Picture 4" descr="montgomery_6e_tbun_09_p351a.jpg"/>
          <p:cNvPicPr>
            <a:picLocks noChangeAspect="1"/>
          </p:cNvPicPr>
          <p:nvPr/>
        </p:nvPicPr>
        <p:blipFill rotWithShape="1">
          <a:blip r:embed="rId3"/>
          <a:srcRect l="52083"/>
          <a:stretch/>
        </p:blipFill>
        <p:spPr bwMode="auto">
          <a:xfrm>
            <a:off x="6076741" y="1280218"/>
            <a:ext cx="2095659" cy="143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5"/>
          <p:cNvGrpSpPr/>
          <p:nvPr/>
        </p:nvGrpSpPr>
        <p:grpSpPr>
          <a:xfrm>
            <a:off x="683569" y="1268760"/>
            <a:ext cx="3400852" cy="1484594"/>
            <a:chOff x="539552" y="3573016"/>
            <a:chExt cx="3400852" cy="1484594"/>
          </a:xfrm>
        </p:grpSpPr>
        <p:pic>
          <p:nvPicPr>
            <p:cNvPr id="10" name="Picture 6" descr="montgomery_6e_tbun_09_p351b.jpg"/>
            <p:cNvPicPr>
              <a:picLocks noChangeAspect="1"/>
            </p:cNvPicPr>
            <p:nvPr/>
          </p:nvPicPr>
          <p:blipFill rotWithShape="1">
            <a:blip r:embed="rId4"/>
            <a:srcRect r="75117"/>
            <a:stretch/>
          </p:blipFill>
          <p:spPr bwMode="auto">
            <a:xfrm>
              <a:off x="539552" y="3573016"/>
              <a:ext cx="1760588" cy="1484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 descr="montgomery_6e_tbun_09_p351b.jpg"/>
            <p:cNvPicPr>
              <a:picLocks noChangeAspect="1"/>
            </p:cNvPicPr>
            <p:nvPr/>
          </p:nvPicPr>
          <p:blipFill rotWithShape="1">
            <a:blip r:embed="rId4"/>
            <a:srcRect l="38506" r="38311"/>
            <a:stretch/>
          </p:blipFill>
          <p:spPr bwMode="auto">
            <a:xfrm>
              <a:off x="2300140" y="3573016"/>
              <a:ext cx="1640264" cy="1484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" name="Picture 8" descr="montgomery_6e_tbun_09_p351b.jpg"/>
          <p:cNvPicPr>
            <a:picLocks noChangeAspect="1"/>
          </p:cNvPicPr>
          <p:nvPr/>
        </p:nvPicPr>
        <p:blipFill rotWithShape="1">
          <a:blip r:embed="rId4"/>
          <a:srcRect l="68484" r="2154"/>
          <a:stretch/>
        </p:blipFill>
        <p:spPr bwMode="auto">
          <a:xfrm>
            <a:off x="4076815" y="1268760"/>
            <a:ext cx="2077540" cy="148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montgomery_6e_tbun_09_p352a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9" y="4613275"/>
            <a:ext cx="7488832" cy="13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ombinationstegning 1"/>
          <p:cNvSpPr/>
          <p:nvPr/>
        </p:nvSpPr>
        <p:spPr>
          <a:xfrm>
            <a:off x="4811929" y="2418793"/>
            <a:ext cx="626654" cy="298106"/>
          </a:xfrm>
          <a:custGeom>
            <a:avLst/>
            <a:gdLst>
              <a:gd name="connsiteX0" fmla="*/ 452798 w 626654"/>
              <a:gd name="connsiteY0" fmla="*/ 19607 h 298106"/>
              <a:gd name="connsiteX1" fmla="*/ 46398 w 626654"/>
              <a:gd name="connsiteY1" fmla="*/ 19607 h 298106"/>
              <a:gd name="connsiteX2" fmla="*/ 64871 w 626654"/>
              <a:gd name="connsiteY2" fmla="*/ 278225 h 298106"/>
              <a:gd name="connsiteX3" fmla="*/ 545162 w 626654"/>
              <a:gd name="connsiteY3" fmla="*/ 268989 h 298106"/>
              <a:gd name="connsiteX4" fmla="*/ 619053 w 626654"/>
              <a:gd name="connsiteY4" fmla="*/ 176625 h 298106"/>
              <a:gd name="connsiteX5" fmla="*/ 619053 w 626654"/>
              <a:gd name="connsiteY5" fmla="*/ 38080 h 298106"/>
              <a:gd name="connsiteX6" fmla="*/ 572871 w 626654"/>
              <a:gd name="connsiteY6" fmla="*/ 1134 h 298106"/>
              <a:gd name="connsiteX7" fmla="*/ 388144 w 626654"/>
              <a:gd name="connsiteY7" fmla="*/ 10371 h 298106"/>
              <a:gd name="connsiteX8" fmla="*/ 452798 w 626654"/>
              <a:gd name="connsiteY8" fmla="*/ 19607 h 29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654" h="298106">
                <a:moveTo>
                  <a:pt x="452798" y="19607"/>
                </a:moveTo>
                <a:cubicBezTo>
                  <a:pt x="395840" y="21146"/>
                  <a:pt x="111052" y="-23496"/>
                  <a:pt x="46398" y="19607"/>
                </a:cubicBezTo>
                <a:cubicBezTo>
                  <a:pt x="-18256" y="62710"/>
                  <a:pt x="-18256" y="236661"/>
                  <a:pt x="64871" y="278225"/>
                </a:cubicBezTo>
                <a:cubicBezTo>
                  <a:pt x="147998" y="319789"/>
                  <a:pt x="452799" y="285922"/>
                  <a:pt x="545162" y="268989"/>
                </a:cubicBezTo>
                <a:cubicBezTo>
                  <a:pt x="637525" y="252056"/>
                  <a:pt x="606738" y="215110"/>
                  <a:pt x="619053" y="176625"/>
                </a:cubicBezTo>
                <a:cubicBezTo>
                  <a:pt x="631368" y="138140"/>
                  <a:pt x="626750" y="67328"/>
                  <a:pt x="619053" y="38080"/>
                </a:cubicBezTo>
                <a:cubicBezTo>
                  <a:pt x="611356" y="8832"/>
                  <a:pt x="611356" y="5752"/>
                  <a:pt x="572871" y="1134"/>
                </a:cubicBezTo>
                <a:cubicBezTo>
                  <a:pt x="534386" y="-3484"/>
                  <a:pt x="412774" y="7292"/>
                  <a:pt x="388144" y="10371"/>
                </a:cubicBezTo>
                <a:cubicBezTo>
                  <a:pt x="363514" y="13450"/>
                  <a:pt x="509756" y="18068"/>
                  <a:pt x="452798" y="19607"/>
                </a:cubicBezTo>
                <a:close/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621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– 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568952" cy="59097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Husk: Hypotesetestens 5 skridt: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>
                    <a:solidFill>
                      <a:schemeClr val="tx2"/>
                    </a:solidFill>
                  </a:rPr>
                  <a:t>Vælg hypoteser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: </a:t>
                </a:r>
                <a:r>
                  <a:rPr lang="da-DK" sz="2000" dirty="0" smtClean="0"/>
                  <a:t>Observationerne kommer fra en </a:t>
                </a:r>
                <a:r>
                  <a:rPr lang="da-DK" sz="2000" dirty="0" err="1" smtClean="0"/>
                  <a:t>Poisson</a:t>
                </a:r>
                <a:r>
                  <a:rPr lang="da-DK" sz="2000" dirty="0" smtClean="0"/>
                  <a:t> fordeling</a:t>
                </a:r>
                <a:endParaRPr lang="da-DK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: Observationerne kommer </a:t>
                </a:r>
                <a:r>
                  <a:rPr lang="da-DK" sz="2000" i="1" dirty="0" smtClean="0"/>
                  <a:t>ikke</a:t>
                </a:r>
                <a:r>
                  <a:rPr lang="da-DK" sz="2000" dirty="0" smtClean="0"/>
                  <a:t> fra </a:t>
                </a:r>
                <a:r>
                  <a:rPr lang="da-DK" sz="2000" dirty="0"/>
                  <a:t>en </a:t>
                </a:r>
                <a:r>
                  <a:rPr lang="da-DK" sz="2000" dirty="0" err="1"/>
                  <a:t>Poisson</a:t>
                </a:r>
                <a:r>
                  <a:rPr lang="da-DK" sz="2000" dirty="0"/>
                  <a:t> fordeling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>
                    <a:solidFill>
                      <a:schemeClr val="tx2"/>
                    </a:solidFill>
                  </a:rPr>
                  <a:t>Formuler teststørrelsen</a:t>
                </a:r>
                <a:br>
                  <a:rPr lang="da-DK" sz="2000" b="1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</a:t>
                </a:r>
                <a:r>
                  <a:rPr lang="da-DK" sz="2000" dirty="0" err="1" smtClean="0"/>
                  <a:t>chi</a:t>
                </a:r>
                <a:r>
                  <a:rPr lang="da-DK" sz="2000" dirty="0" smtClean="0"/>
                  <a:t>-i-anden fordelt med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𝑘</m:t>
                    </m:r>
                    <m:r>
                      <a:rPr lang="da-DK" sz="2000" i="1">
                        <a:latin typeface="Cambria Math"/>
                      </a:rPr>
                      <m:t>−</m:t>
                    </m:r>
                    <m:r>
                      <a:rPr lang="da-DK" sz="2000" i="1">
                        <a:latin typeface="Cambria Math"/>
                      </a:rPr>
                      <m:t>𝑝</m:t>
                    </m:r>
                    <m:r>
                      <a:rPr lang="da-DK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 smtClean="0"/>
                  <a:t> frihedsgrader</a:t>
                </a:r>
                <a:br>
                  <a:rPr lang="da-DK" sz="2000" dirty="0" smtClean="0"/>
                </a:br>
                <a:r>
                  <a:rPr lang="da-DK" sz="2000" dirty="0" smtClean="0"/>
                  <a:t>Vi </a:t>
                </a:r>
                <a:r>
                  <a:rPr lang="da-DK" sz="2000" dirty="0"/>
                  <a:t>har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𝑘</m:t>
                    </m:r>
                    <m:r>
                      <a:rPr lang="da-DK" sz="2000" i="1">
                        <a:latin typeface="Cambria Math"/>
                      </a:rPr>
                      <m:t>=3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kategorier. Vi </a:t>
                </a:r>
                <a:r>
                  <a:rPr lang="da-DK" sz="2000" dirty="0"/>
                  <a:t>estimerede 1 parameter (</a:t>
                </a:r>
                <a:r>
                  <a:rPr lang="da-DK" sz="2000" dirty="0" smtClean="0"/>
                  <a:t>nemlig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i="1"/>
                      <m:t>λ</m:t>
                    </m:r>
                  </m:oMath>
                </a14:m>
                <a:r>
                  <a:rPr lang="da-DK" sz="2000" dirty="0"/>
                  <a:t>), så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𝑝</m:t>
                    </m:r>
                    <m:r>
                      <a:rPr lang="da-DK" sz="2000" i="1">
                        <a:latin typeface="Cambria Math"/>
                      </a:rPr>
                      <m:t>=1</m:t>
                    </m:r>
                  </m:oMath>
                </a14:m>
                <a:r>
                  <a:rPr lang="da-DK" sz="2000" dirty="0" smtClean="0"/>
                  <a:t>. Dermed</a:t>
                </a:r>
                <a:r>
                  <a:rPr lang="da-DK" sz="2000" dirty="0"/>
                  <a:t>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𝑑𝑓</m:t>
                    </m:r>
                    <m:r>
                      <a:rPr lang="da-DK" sz="2000" i="1">
                        <a:latin typeface="Cambria Math"/>
                      </a:rPr>
                      <m:t>=3−1−1=1</m:t>
                    </m:r>
                  </m:oMath>
                </a14:m>
                <a:endParaRPr lang="da-DK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>
                    <a:solidFill>
                      <a:schemeClr val="tx2"/>
                    </a:solidFill>
                  </a:rPr>
                  <a:t>Bestem det kritiske område for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teststørrelsen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større 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da-DK" sz="2000" dirty="0" smtClean="0"/>
                  <a:t>, hvor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da-DK" sz="2000" dirty="0" smtClean="0"/>
                  <a:t>  og 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𝑑𝑓</m:t>
                    </m:r>
                    <m:r>
                      <a:rPr lang="da-DK" sz="2000" i="1">
                        <a:latin typeface="Cambria Math"/>
                      </a:rPr>
                      <m:t>=1</m:t>
                    </m:r>
                  </m:oMath>
                </a14:m>
                <a:r>
                  <a:rPr lang="da-DK" sz="2000" b="0" dirty="0" smtClean="0"/>
                  <a:t/>
                </a:r>
                <a:br>
                  <a:rPr lang="da-DK" sz="2000" b="0" dirty="0" smtClean="0"/>
                </a:br>
                <a:r>
                  <a:rPr lang="da-DK" sz="2000" b="0" dirty="0" smtClean="0"/>
                  <a:t> 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a-DK" sz="2000" b="0" dirty="0" smtClean="0"/>
                  <a:t/>
                </a:r>
                <a:br>
                  <a:rPr lang="da-DK" sz="20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𝑑𝑓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0.05,1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000" b="0" i="0" smtClean="0">
                        <a:ea typeface="Cambria Math"/>
                      </a:rPr>
                      <m:t>chi</m:t>
                    </m:r>
                    <m:r>
                      <m:rPr>
                        <m:nor/>
                      </m:rPr>
                      <a:rPr lang="da-DK" sz="2000" b="0" i="0" smtClean="0">
                        <a:ea typeface="Cambria Math"/>
                      </a:rPr>
                      <m:t>2</m:t>
                    </m:r>
                    <m:r>
                      <m:rPr>
                        <m:nor/>
                      </m:rPr>
                      <a:rPr lang="da-DK" sz="2000" b="0" i="0" smtClean="0">
                        <a:ea typeface="Cambria Math"/>
                      </a:rPr>
                      <m:t>inv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1−0.05, 1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=3.8415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800" dirty="0" smtClean="0">
                    <a:solidFill>
                      <a:schemeClr val="bg1"/>
                    </a:solidFill>
                  </a:rPr>
                  <a:t> .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Altså: 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&gt;3.8415</m:t>
                    </m:r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568952" cy="5909741"/>
              </a:xfrm>
              <a:blipFill>
                <a:blip r:embed="rId3"/>
                <a:stretch>
                  <a:fillRect l="-711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6516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– 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90" y="996036"/>
            <a:ext cx="6572250" cy="305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 2"/>
              <p:cNvSpPr/>
              <p:nvPr/>
            </p:nvSpPr>
            <p:spPr>
              <a:xfrm>
                <a:off x="471132" y="4886655"/>
                <a:ext cx="6480720" cy="43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𝑑𝑓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0.05,1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chi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inv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1−0.05, 1</m:t>
                        </m:r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=3.8415</m:t>
                    </m:r>
                  </m:oMath>
                </a14:m>
                <a:r>
                  <a:rPr lang="da-D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ktange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2" y="4886655"/>
                <a:ext cx="6480720" cy="430246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4665127" y="4067780"/>
                <a:ext cx="8949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3.8415</m:t>
                    </m:r>
                  </m:oMath>
                </a14:m>
                <a:r>
                  <a:rPr lang="da-DK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27" y="4067780"/>
                <a:ext cx="89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dsholder til dato 12"/>
          <p:cNvSpPr txBox="1">
            <a:spLocks/>
          </p:cNvSpPr>
          <p:nvPr/>
        </p:nvSpPr>
        <p:spPr>
          <a:xfrm rot="16200000">
            <a:off x="7417122" y="2454589"/>
            <a:ext cx="259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Levine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et al: Applied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Enineers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Scientists</a:t>
            </a:r>
            <a:endParaRPr lang="da-DK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0566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– 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424936" cy="5616624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Udfør eksperimentet og beregning teststørrelsen</a:t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a-DK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000" b="0" i="1" smtClean="0">
                                  <a:latin typeface="Cambria Math"/>
                                </a:rPr>
                                <m:t>(32−28.32)</m:t>
                              </m:r>
                            </m:e>
                            <m:sup>
                              <m:r>
                                <a:rPr lang="da-DK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b="0" i="1" smtClean="0">
                              <a:latin typeface="Cambria Math"/>
                            </a:rPr>
                            <m:t>28.32</m:t>
                          </m:r>
                        </m:den>
                      </m:f>
                      <m:r>
                        <a:rPr lang="da-DK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a-DK" sz="2000" b="0" i="1" smtClean="0">
                                  <a:latin typeface="Cambria Math"/>
                                </a:rPr>
                                <m:t>15−21.24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b="0" i="1" smtClean="0">
                              <a:latin typeface="Cambria Math"/>
                            </a:rPr>
                            <m:t>21.24</m:t>
                          </m:r>
                        </m:den>
                      </m:f>
                      <m:r>
                        <a:rPr lang="da-DK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a-DK" sz="2000" b="0" i="1" smtClean="0">
                                  <a:latin typeface="Cambria Math"/>
                                </a:rPr>
                                <m:t>13−10.44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b="0" i="1" smtClean="0">
                              <a:latin typeface="Cambria Math"/>
                            </a:rPr>
                            <m:t>10.44</m:t>
                          </m:r>
                        </m:den>
                      </m:f>
                      <m:r>
                        <a:rPr lang="da-DK" sz="2000" b="0" i="1" smtClean="0">
                          <a:latin typeface="Cambria Math"/>
                        </a:rPr>
                        <m:t>=2.94</m:t>
                      </m:r>
                    </m:oMath>
                  </m:oMathPara>
                </a14:m>
                <a:r>
                  <a:rPr lang="da-DK" sz="2000" dirty="0" smtClean="0">
                    <a:ea typeface="Cambria Math"/>
                  </a:rPr>
                  <a:t/>
                </a:r>
                <a:br>
                  <a:rPr lang="da-DK" sz="2000" dirty="0" smtClean="0">
                    <a:ea typeface="Cambria Math"/>
                  </a:rPr>
                </a:br>
                <a:endParaRPr lang="da-DK" sz="2000" dirty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rabicPeriod" startAt="5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Drag 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>konklusioner og formuler dem i daglig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tale</a:t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da-DK" sz="2000" dirty="0" smtClean="0"/>
                  <a:t>Da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=2.94&lt;3.84</m:t>
                    </m:r>
                  </m:oMath>
                </a14:m>
                <a:r>
                  <a:rPr lang="da-DK" sz="2000" dirty="0" smtClean="0"/>
                  <a:t> kan vi </a:t>
                </a:r>
                <a:r>
                  <a:rPr lang="da-DK" sz="2000" i="1" dirty="0" smtClean="0"/>
                  <a:t>ikke</a:t>
                </a:r>
                <a:r>
                  <a:rPr lang="da-DK" sz="2000" dirty="0" smtClean="0"/>
                  <a:t>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i="1" dirty="0" smtClean="0"/>
                  <a:t>p</a:t>
                </a:r>
                <a:r>
                  <a:rPr lang="da-DK" sz="2000" dirty="0" smtClean="0"/>
                  <a:t>-værdien er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000" b="0" i="1" smtClean="0">
                        <a:latin typeface="Cambria Math"/>
                      </a:rPr>
                      <m:t>=1 − </m:t>
                    </m:r>
                    <m:r>
                      <m:rPr>
                        <m:nor/>
                      </m:rPr>
                      <a:rPr lang="da-DK" sz="2000"/>
                      <m:t>chi</m:t>
                    </m:r>
                    <m:r>
                      <m:rPr>
                        <m:nor/>
                      </m:rPr>
                      <a:rPr lang="da-DK" sz="2000"/>
                      <m:t>2</m:t>
                    </m:r>
                    <m:r>
                      <m:rPr>
                        <m:nor/>
                      </m:rPr>
                      <a:rPr lang="da-DK" sz="2000"/>
                      <m:t>cdf</m:t>
                    </m:r>
                    <m:r>
                      <m:rPr>
                        <m:nor/>
                      </m:rPr>
                      <a:rPr lang="da-DK" sz="2000"/>
                      <m:t>(2.94, 1)</m:t>
                    </m:r>
                    <m:r>
                      <a:rPr lang="da-DK" sz="2000" b="0" i="1" smtClean="0">
                        <a:latin typeface="Cambria Math"/>
                      </a:rPr>
                      <m:t>=0.0864</m:t>
                    </m:r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Vi tror altså på, at observationerne er </a:t>
                </a:r>
                <a:r>
                  <a:rPr lang="da-DK" sz="2000" dirty="0" err="1" smtClean="0"/>
                  <a:t>Poisson</a:t>
                </a:r>
                <a:r>
                  <a:rPr lang="da-DK" sz="2000" dirty="0" smtClean="0"/>
                  <a:t> fordelte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Bemærk, at antal frihedsgrader skal være mindst 1, dvs.vi kunne ikke foretage hypotesetesten med kun 2 kategorier</a:t>
                </a:r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424936" cy="5616624"/>
              </a:xfrm>
              <a:blipFill>
                <a:blip r:embed="rId3"/>
                <a:stretch>
                  <a:fillRect l="-724" t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montgomery_6e_tbun_09_p352a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1412776"/>
            <a:ext cx="496301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llipse 8">
            <a:hlinkClick r:id="rId5" action="ppaction://hlinksldjump"/>
          </p:cNvPr>
          <p:cNvSpPr/>
          <p:nvPr/>
        </p:nvSpPr>
        <p:spPr>
          <a:xfrm>
            <a:off x="8532440" y="3789040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032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– 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90" y="996036"/>
            <a:ext cx="6572250" cy="305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 rot="5400000">
                <a:off x="4216050" y="4799908"/>
                <a:ext cx="1995106" cy="420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i="1">
                            <a:latin typeface="Cambria Math"/>
                          </a:rPr>
                          <m:t>0.05,1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3.8415</m:t>
                    </m:r>
                  </m:oMath>
                </a14:m>
                <a:r>
                  <a:rPr lang="da-DK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16050" y="4799908"/>
                <a:ext cx="1995106" cy="420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dsholder til dato 12"/>
          <p:cNvSpPr txBox="1">
            <a:spLocks/>
          </p:cNvSpPr>
          <p:nvPr/>
        </p:nvSpPr>
        <p:spPr>
          <a:xfrm rot="16200000">
            <a:off x="7417122" y="2454589"/>
            <a:ext cx="259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Levine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et al: Applied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Enineers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Scientists</a:t>
            </a:r>
            <a:endParaRPr lang="da-DK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uppe 13"/>
          <p:cNvGrpSpPr/>
          <p:nvPr/>
        </p:nvGrpSpPr>
        <p:grpSpPr>
          <a:xfrm>
            <a:off x="4284388" y="3284984"/>
            <a:ext cx="399212" cy="2117891"/>
            <a:chOff x="4067944" y="3284985"/>
            <a:chExt cx="399212" cy="2117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ktangel 4"/>
                <p:cNvSpPr/>
                <p:nvPr/>
              </p:nvSpPr>
              <p:spPr>
                <a:xfrm rot="5400000">
                  <a:off x="3604648" y="4540369"/>
                  <a:ext cx="1325803" cy="3992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χ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=2.94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ktange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604648" y="4540369"/>
                  <a:ext cx="1325803" cy="399212"/>
                </a:xfrm>
                <a:prstGeom prst="rect">
                  <a:avLst/>
                </a:prstGeom>
                <a:blipFill>
                  <a:blip r:embed="rId5"/>
                  <a:stretch>
                    <a:fillRect l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Lige forbindelse 12"/>
            <p:cNvCxnSpPr>
              <a:endCxn id="5" idx="1"/>
            </p:cNvCxnSpPr>
            <p:nvPr/>
          </p:nvCxnSpPr>
          <p:spPr>
            <a:xfrm>
              <a:off x="4267550" y="3284985"/>
              <a:ext cx="0" cy="792089"/>
            </a:xfrm>
            <a:prstGeom prst="line">
              <a:avLst/>
            </a:prstGeom>
            <a:ln w="190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hlinkClick r:id="rId6" action="ppaction://hlinksldjump"/>
          </p:cNvPr>
          <p:cNvSpPr/>
          <p:nvPr/>
        </p:nvSpPr>
        <p:spPr>
          <a:xfrm>
            <a:off x="8532440" y="4869160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1420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6614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Eks. </a:t>
            </a:r>
            <a:r>
              <a:rPr lang="da-DK" sz="3200" dirty="0"/>
              <a:t>9.13 (Strømforsyninger)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513" y="772129"/>
                <a:ext cx="8896068" cy="58972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Produktion af strømforsyninger til computere. De har variation i udgangsspændingen. Man har en formodning om, at udgangs-spændingen er normalfordelt </a:t>
                </a:r>
              </a:p>
              <a:p>
                <a:pPr marL="0" indent="0">
                  <a:buNone/>
                </a:pPr>
                <a:endParaRPr lang="da-DK" sz="12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En stikprøve på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𝑛</m:t>
                    </m:r>
                    <m:r>
                      <a:rPr lang="da-DK" sz="2000" b="0" i="1" smtClean="0">
                        <a:latin typeface="Cambria Math"/>
                      </a:rPr>
                      <m:t>=100</m:t>
                    </m:r>
                  </m:oMath>
                </a14:m>
                <a:r>
                  <a:rPr lang="da-DK" sz="2000" dirty="0" smtClean="0"/>
                  <a:t> strømforsyninger har stikprøvemiddelværdi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da-DK" sz="2000" b="0" i="1" smtClean="0">
                        <a:latin typeface="Cambria Math"/>
                      </a:rPr>
                      <m:t>=5.04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</a:rPr>
                      <m:t>V</m:t>
                    </m:r>
                  </m:oMath>
                </a14:m>
                <a:r>
                  <a:rPr lang="da-DK" sz="2000" dirty="0" smtClean="0"/>
                  <a:t> og stikprøve-standardafvigelse 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𝑠</m:t>
                    </m:r>
                    <m:r>
                      <a:rPr lang="da-DK" sz="2000" b="0" i="1" smtClean="0">
                        <a:latin typeface="Cambria Math"/>
                      </a:rPr>
                      <m:t>=0.08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</a:rPr>
                      <m:t>V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endParaRPr lang="da-DK" sz="12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kunne teste formodningen vha. et normalfordelingsplot, men det giver ikke et kvantitativt mål. Derfor bruger vi </a:t>
                </a:r>
                <a:r>
                  <a:rPr lang="da-DK" sz="2000" dirty="0" err="1" smtClean="0"/>
                  <a:t>Goodness</a:t>
                </a:r>
                <a:r>
                  <a:rPr lang="da-DK" sz="2000" dirty="0"/>
                  <a:t> </a:t>
                </a:r>
                <a:r>
                  <a:rPr lang="da-DK" sz="2000" dirty="0" smtClean="0"/>
                  <a:t>of </a:t>
                </a:r>
                <a:r>
                  <a:rPr lang="da-DK" sz="2000" dirty="0" err="1" smtClean="0"/>
                  <a:t>Fit</a:t>
                </a:r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endParaRPr lang="da-DK" sz="12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opdeler de 100 observationer i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da-DK" sz="2000" dirty="0" smtClean="0"/>
                  <a:t> kategorier og sammenligner antal observationer med det forventede antal, givet formodningen om normalfordeling</a:t>
                </a:r>
              </a:p>
              <a:p>
                <a:pPr marL="0" indent="0">
                  <a:buNone/>
                </a:pPr>
                <a:endParaRPr lang="da-DK" sz="12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Observationerne (udgangsspænding) er reelle tal, i modsætning til forrige eksempel, hvor det var </a:t>
                </a:r>
                <a:r>
                  <a:rPr lang="da-DK" sz="2000" dirty="0"/>
                  <a:t>heltal (antal fejl</a:t>
                </a:r>
                <a:r>
                  <a:rPr lang="da-DK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Kategorierne er intervaller af reelle tal (f.eks. fra 4.8 til 5.0V)</a:t>
                </a:r>
              </a:p>
              <a:p>
                <a:pPr marL="0" indent="0">
                  <a:buNone/>
                </a:pPr>
                <a:endParaRPr lang="da-DK" sz="12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kan vælge kategori-grænserne som reelle tal, der sikrer, at det forventede antal observationer i hver kategori er ‘tilpas’ stort, f.eks. lige mange (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𝑛</m:t>
                    </m:r>
                    <m:r>
                      <a:rPr lang="da-DK" sz="2000" b="0" i="1" smtClean="0">
                        <a:latin typeface="Cambria Math"/>
                      </a:rPr>
                      <m:t>/</m:t>
                    </m:r>
                    <m:r>
                      <a:rPr lang="da-DK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da-DK" sz="2000" dirty="0" smtClean="0"/>
                  <a:t>)</a:t>
                </a:r>
              </a:p>
              <a:p>
                <a:pPr marL="0" indent="0">
                  <a:buNone/>
                </a:pPr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513" y="772129"/>
                <a:ext cx="8896068" cy="5897231"/>
              </a:xfrm>
              <a:blipFill>
                <a:blip r:embed="rId3"/>
                <a:stretch>
                  <a:fillRect l="-685" t="-620" r="-1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2843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4462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– </a:t>
            </a:r>
            <a:r>
              <a:rPr lang="da-DK" sz="3200" dirty="0" smtClean="0"/>
              <a:t>Eks. 9-13 </a:t>
            </a:r>
            <a:r>
              <a:rPr lang="da-DK" sz="1600" dirty="0"/>
              <a:t>Strømforsyninger</a:t>
            </a:r>
            <a:r>
              <a:rPr lang="da-DK" sz="3200" dirty="0"/>
              <a:t>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92696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200" dirty="0" smtClean="0"/>
                  <a:t>Her vælges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𝑘</m:t>
                    </m:r>
                    <m:r>
                      <a:rPr lang="da-DK" sz="2200" b="0" i="1" smtClean="0">
                        <a:latin typeface="Cambria Math"/>
                      </a:rPr>
                      <m:t>=8</m:t>
                    </m:r>
                  </m:oMath>
                </a14:m>
                <a:r>
                  <a:rPr lang="da-DK" sz="2200" dirty="0" smtClean="0"/>
                  <a:t> kategorier, så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da-DK" sz="2200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da-DK" sz="2200" b="0" i="1" smtClean="0">
                        <a:latin typeface="Cambria Math"/>
                      </a:rPr>
                      <m:t>=12.5</m:t>
                    </m:r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 sz="2200" b="0" i="0" smtClean="0">
                        <a:latin typeface="Cambria Math"/>
                      </a:rPr>
                      <m:t> </m:t>
                    </m:r>
                    <m:r>
                      <a:rPr lang="da-DK" sz="2200" b="0" i="1" smtClean="0">
                        <a:latin typeface="Cambria Math"/>
                      </a:rPr>
                      <m:t>𝑖</m:t>
                    </m:r>
                    <m:r>
                      <a:rPr lang="da-DK" sz="2200" b="0" i="1" smtClean="0">
                        <a:latin typeface="Cambria Math"/>
                      </a:rPr>
                      <m:t>=1,2,…,8</m:t>
                    </m:r>
                  </m:oMath>
                </a14:m>
                <a:endParaRPr lang="da-DK" sz="2200" dirty="0" smtClean="0"/>
              </a:p>
              <a:p>
                <a:r>
                  <a:rPr lang="da-DK" sz="2000" dirty="0" err="1" smtClean="0"/>
                  <a:t>norminv</a:t>
                </a:r>
                <a:r>
                  <a:rPr lang="da-DK" sz="2000" dirty="0" smtClean="0"/>
                  <a:t>(0.125</a:t>
                </a:r>
                <a:r>
                  <a:rPr lang="da-DK" sz="2000" dirty="0"/>
                  <a:t>, 5.04, 0.08</a:t>
                </a:r>
                <a:r>
                  <a:rPr lang="da-DK" sz="2000" dirty="0" smtClean="0"/>
                  <a:t>) = 4.948</a:t>
                </a:r>
                <a:br>
                  <a:rPr lang="da-DK" sz="2000" dirty="0" smtClean="0"/>
                </a:br>
                <a:r>
                  <a:rPr lang="da-DK" sz="2000" dirty="0" err="1" smtClean="0"/>
                  <a:t>norminv</a:t>
                </a:r>
                <a:r>
                  <a:rPr lang="da-DK" sz="2000" dirty="0" smtClean="0"/>
                  <a:t>(0.250, </a:t>
                </a:r>
                <a:r>
                  <a:rPr lang="da-DK" sz="2000" dirty="0"/>
                  <a:t>5.04, 0.08</a:t>
                </a:r>
                <a:r>
                  <a:rPr lang="da-DK" sz="2000" dirty="0" smtClean="0"/>
                  <a:t>) = </a:t>
                </a:r>
                <a:r>
                  <a:rPr lang="da-DK" sz="2000" dirty="0"/>
                  <a:t>4.986</a:t>
                </a:r>
                <a:br>
                  <a:rPr lang="da-DK" sz="2000" dirty="0"/>
                </a:br>
                <a:r>
                  <a:rPr lang="da-DK" sz="2000" dirty="0" err="1" smtClean="0"/>
                  <a:t>norminv</a:t>
                </a:r>
                <a:r>
                  <a:rPr lang="da-DK" sz="2000" dirty="0" smtClean="0"/>
                  <a:t>(0.375, </a:t>
                </a:r>
                <a:r>
                  <a:rPr lang="da-DK" sz="2000" dirty="0"/>
                  <a:t>5.04, 0.08) = </a:t>
                </a:r>
                <a:r>
                  <a:rPr lang="da-DK" sz="2000" dirty="0" smtClean="0"/>
                  <a:t>5.014</a:t>
                </a:r>
                <a:br>
                  <a:rPr lang="da-DK" sz="2000" dirty="0" smtClean="0"/>
                </a:br>
                <a:r>
                  <a:rPr lang="da-DK" sz="2000" dirty="0" smtClean="0"/>
                  <a:t>…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:r>
                  <a:rPr lang="da-DK" sz="2000" dirty="0" err="1" smtClean="0"/>
                  <a:t>norminv</a:t>
                </a:r>
                <a:r>
                  <a:rPr lang="da-DK" sz="2000" dirty="0" smtClean="0"/>
                  <a:t>(0.875, </a:t>
                </a:r>
                <a:r>
                  <a:rPr lang="da-DK" sz="2000" dirty="0"/>
                  <a:t>5.04, 0.08) = </a:t>
                </a:r>
                <a:r>
                  <a:rPr lang="da-DK" sz="2000" dirty="0" smtClean="0"/>
                  <a:t>5.132</a:t>
                </a:r>
                <a:r>
                  <a:rPr lang="da-DK" sz="2200" dirty="0"/>
                  <a:t/>
                </a:r>
                <a:br>
                  <a:rPr lang="da-DK" sz="2200" dirty="0"/>
                </a:br>
                <a:endParaRPr lang="da-DK" sz="2200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a-DK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92696"/>
                <a:ext cx="8424936" cy="5616624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montgomery_6e_tbun_09_p352b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407" y="2933429"/>
            <a:ext cx="8534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461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71132" y="58614"/>
                <a:ext cx="8424936" cy="706090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2 metoder til hypotesetest med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3200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1132" y="58614"/>
                <a:ext cx="8424936" cy="706090"/>
              </a:xfrm>
              <a:blipFill>
                <a:blip r:embed="rId3"/>
                <a:stretch>
                  <a:fillRect t="-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a-DK" sz="2400" dirty="0" err="1" smtClean="0">
                <a:solidFill>
                  <a:schemeClr val="tx2"/>
                </a:solidFill>
              </a:rPr>
              <a:t>Goodness</a:t>
            </a:r>
            <a:r>
              <a:rPr lang="da-DK" sz="2400" dirty="0" smtClean="0">
                <a:solidFill>
                  <a:schemeClr val="tx2"/>
                </a:solidFill>
              </a:rPr>
              <a:t> of </a:t>
            </a:r>
            <a:r>
              <a:rPr lang="da-DK" sz="2400" dirty="0" err="1" smtClean="0">
                <a:solidFill>
                  <a:schemeClr val="tx2"/>
                </a:solidFill>
              </a:rPr>
              <a:t>Fit</a:t>
            </a:r>
            <a:r>
              <a:rPr lang="da-DK" sz="2400" dirty="0" smtClean="0">
                <a:solidFill>
                  <a:schemeClr val="tx2"/>
                </a:solidFill>
              </a:rPr>
              <a:t/>
            </a:r>
            <a:br>
              <a:rPr lang="da-DK" sz="2400" dirty="0" smtClean="0">
                <a:solidFill>
                  <a:schemeClr val="tx2"/>
                </a:solidFill>
              </a:rPr>
            </a:br>
            <a:r>
              <a:rPr lang="da-DK" sz="2400" dirty="0" smtClean="0"/>
              <a:t>Hypotesetest om observationer kommer fra en bestemt fordeling</a:t>
            </a:r>
          </a:p>
          <a:p>
            <a:pPr marL="0" indent="0">
              <a:buNone/>
            </a:pPr>
            <a:endParaRPr lang="da-DK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chemeClr val="tx2"/>
                </a:solidFill>
              </a:rPr>
              <a:t>Kontingenstabeller</a:t>
            </a:r>
            <a:r>
              <a:rPr lang="da-DK" sz="2400" dirty="0" smtClean="0"/>
              <a:t/>
            </a:r>
            <a:br>
              <a:rPr lang="da-DK" sz="2400" dirty="0" smtClean="0"/>
            </a:br>
            <a:r>
              <a:rPr lang="da-DK" sz="2400" dirty="0" smtClean="0"/>
              <a:t>Hypotesetest om to kategoriseringer af observationer er uafhængige,</a:t>
            </a:r>
          </a:p>
          <a:p>
            <a:pPr marL="0" indent="0">
              <a:buNone/>
            </a:pPr>
            <a:r>
              <a:rPr lang="da-DK" sz="2400" dirty="0" smtClean="0"/>
              <a:t>dvs. om to målte egenskaber i en stikprøve er uafhængige</a:t>
            </a:r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3856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- Eks. 9-13 </a:t>
            </a:r>
            <a:r>
              <a:rPr lang="da-DK" sz="1600" dirty="0"/>
              <a:t>Strømforsyninger</a:t>
            </a:r>
            <a:r>
              <a:rPr lang="da-DK" sz="3200" dirty="0"/>
              <a:t>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784976" cy="540060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Vælg 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>hypoteser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: </a:t>
                </a:r>
                <a:r>
                  <a:rPr lang="da-DK" sz="2000" dirty="0" smtClean="0"/>
                  <a:t>Observationerne kommer fra en normalfordeling</a:t>
                </a:r>
                <a:endParaRPr lang="da-DK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: Observationerne kommer </a:t>
                </a:r>
                <a:r>
                  <a:rPr lang="da-DK" sz="2000" i="1" dirty="0" smtClean="0"/>
                  <a:t>ikke</a:t>
                </a:r>
                <a:r>
                  <a:rPr lang="da-DK" sz="2000" dirty="0" smtClean="0"/>
                  <a:t> fra </a:t>
                </a:r>
                <a:r>
                  <a:rPr lang="da-DK" sz="2000" dirty="0"/>
                  <a:t>en </a:t>
                </a:r>
                <a:r>
                  <a:rPr lang="da-DK" sz="2000" dirty="0" smtClean="0"/>
                  <a:t>normalfordeling</a:t>
                </a:r>
                <a:endParaRPr lang="da-DK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>
                    <a:solidFill>
                      <a:schemeClr val="tx2"/>
                    </a:solidFill>
                  </a:rPr>
                  <a:t>Formuler teststørrelsen</a:t>
                </a:r>
                <a:br>
                  <a:rPr lang="da-DK" sz="2000" b="1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</a:t>
                </a:r>
                <a:r>
                  <a:rPr lang="da-DK" sz="2000" dirty="0" err="1" smtClean="0"/>
                  <a:t>chi</a:t>
                </a:r>
                <a:r>
                  <a:rPr lang="da-DK" sz="2000" dirty="0" smtClean="0"/>
                  <a:t>-i-anden fordelt med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𝑘</m:t>
                    </m:r>
                    <m:r>
                      <a:rPr lang="da-DK" sz="2000" i="1">
                        <a:latin typeface="Cambria Math"/>
                      </a:rPr>
                      <m:t>−</m:t>
                    </m:r>
                    <m:r>
                      <a:rPr lang="da-DK" sz="2000" i="1">
                        <a:latin typeface="Cambria Math"/>
                      </a:rPr>
                      <m:t>𝑝</m:t>
                    </m:r>
                    <m:r>
                      <a:rPr lang="da-DK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da-DK" sz="2000" dirty="0" smtClean="0"/>
                  <a:t> frihedsgrader.                                               </a:t>
                </a:r>
                <a:br>
                  <a:rPr lang="da-DK" sz="2000" dirty="0" smtClean="0"/>
                </a:br>
                <a:r>
                  <a:rPr lang="da-DK" sz="2000" dirty="0" smtClean="0"/>
                  <a:t>Vi </a:t>
                </a:r>
                <a:r>
                  <a:rPr lang="da-DK" sz="2000" dirty="0"/>
                  <a:t>har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𝑘</m:t>
                    </m:r>
                    <m:r>
                      <a:rPr lang="da-DK" sz="2000" i="1">
                        <a:latin typeface="Cambria Math"/>
                      </a:rPr>
                      <m:t>=8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kategorier. </a:t>
                </a:r>
                <a:r>
                  <a:rPr lang="da-DK" sz="2000" dirty="0"/>
                  <a:t>V</a:t>
                </a:r>
                <a:r>
                  <a:rPr lang="da-DK" sz="2000" dirty="0" smtClean="0"/>
                  <a:t>i estimerede 2 parametre </a:t>
                </a:r>
                <a:r>
                  <a:rPr lang="da-DK" sz="2000" dirty="0"/>
                  <a:t>(nemlig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/>
                  <a:t> 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da-DK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a-DK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), så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𝑝</m:t>
                    </m:r>
                    <m:r>
                      <a:rPr lang="da-DK" sz="2000" i="1">
                        <a:latin typeface="Cambria Math"/>
                      </a:rPr>
                      <m:t>=2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.     Dermed: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𝑑𝑓</m:t>
                    </m:r>
                    <m:r>
                      <a:rPr lang="da-DK" sz="2000" i="1">
                        <a:latin typeface="Cambria Math"/>
                      </a:rPr>
                      <m:t>=8−2−1=5</m:t>
                    </m:r>
                  </m:oMath>
                </a14:m>
                <a:endParaRPr lang="da-DK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>
                    <a:solidFill>
                      <a:schemeClr val="tx2"/>
                    </a:solidFill>
                  </a:rPr>
                  <a:t>Bestem det kritiske område for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teststørrelsen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større 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da-DK" sz="2000" dirty="0" smtClean="0"/>
                  <a:t>, hvor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𝑑𝑓</m:t>
                    </m:r>
                    <m:r>
                      <a:rPr lang="da-DK" sz="2000" b="0" i="1" smtClean="0">
                        <a:latin typeface="Cambria Math"/>
                      </a:rPr>
                      <m:t>=5</m:t>
                    </m:r>
                  </m:oMath>
                </a14:m>
                <a:r>
                  <a:rPr lang="da-DK" sz="2000" b="0" dirty="0" smtClean="0"/>
                  <a:t/>
                </a:r>
                <a:br>
                  <a:rPr lang="da-DK" sz="2000" b="0" dirty="0" smtClean="0"/>
                </a:br>
                <a:r>
                  <a:rPr lang="da-DK" sz="2000" b="0" dirty="0" smtClean="0"/>
                  <a:t> </a:t>
                </a:r>
                <a:br>
                  <a:rPr lang="da-DK" sz="20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𝑑𝑓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0.05,5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chi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  <a:ea typeface="Cambria Math"/>
                      </a:rPr>
                      <m:t>inv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1−0.05,  5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=11.0705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Altså: 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&gt;11.0705</m:t>
                    </m:r>
                  </m:oMath>
                </a14:m>
                <a:endParaRPr lang="da-DK" sz="2000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784976" cy="5400600"/>
              </a:xfrm>
              <a:blipFill>
                <a:blip r:embed="rId3"/>
                <a:stretch>
                  <a:fillRect l="-555" t="-564" r="-6241" b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6914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- Eks. 9-13 </a:t>
            </a:r>
            <a:r>
              <a:rPr lang="da-DK" sz="1600" dirty="0"/>
              <a:t>Strømforsyninger</a:t>
            </a:r>
            <a:r>
              <a:rPr lang="da-DK" sz="3200" dirty="0"/>
              <a:t>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8720"/>
                <a:ext cx="8424936" cy="54006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Udfør eksperimentet og beregning teststørrelsen</a:t>
                </a:r>
              </a:p>
              <a:p>
                <a:pPr marL="0" indent="0">
                  <a:buNone/>
                </a:pPr>
                <a:r>
                  <a:rPr lang="da-DK" sz="2000" dirty="0"/>
                  <a:t/>
                </a:r>
                <a:br>
                  <a:rPr lang="da-DK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a-DK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000" b="0" i="1" smtClean="0">
                                  <a:latin typeface="Cambria Math"/>
                                </a:rPr>
                                <m:t>(12−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12.5</m:t>
                              </m:r>
                              <m:r>
                                <a:rPr lang="da-DK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b="0" i="1" smtClean="0">
                              <a:latin typeface="Cambria Math"/>
                            </a:rPr>
                            <m:t>12.5</m:t>
                          </m:r>
                        </m:den>
                      </m:f>
                      <m:r>
                        <a:rPr lang="da-DK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a-DK" sz="2000" b="0" i="1" smtClean="0">
                                  <a:latin typeface="Cambria Math"/>
                                </a:rPr>
                                <m:t>14−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12.5)</m:t>
                              </m:r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12.5</m:t>
                          </m:r>
                        </m:den>
                      </m:f>
                      <m:r>
                        <a:rPr lang="da-DK" sz="2000" b="0" i="1" smtClean="0"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000" b="0" i="1" smtClean="0">
                                      <a:latin typeface="Cambria Math"/>
                                    </a:rPr>
                                    <m:t>14−</m:t>
                                  </m:r>
                                  <m:r>
                                    <a:rPr lang="da-DK" sz="2000" i="1">
                                      <a:latin typeface="Cambria Math"/>
                                    </a:rPr>
                                    <m:t>12.5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000" i="1">
                              <a:latin typeface="Cambria Math"/>
                            </a:rPr>
                            <m:t>12.5</m:t>
                          </m:r>
                        </m:den>
                      </m:f>
                      <m:r>
                        <a:rPr lang="da-DK" sz="2000" b="0" i="1" smtClean="0">
                          <a:latin typeface="Cambria Math"/>
                        </a:rPr>
                        <m:t>=0.64</m:t>
                      </m:r>
                    </m:oMath>
                  </m:oMathPara>
                </a14:m>
                <a:endParaRPr lang="da-DK" sz="20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a-DK" sz="2000" dirty="0">
                  <a:ea typeface="Cambria Math"/>
                </a:endParaRPr>
              </a:p>
              <a:p>
                <a:pPr marL="457200" indent="-457200">
                  <a:buAutoNum type="arabicPeriod" startAt="5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Drag </a:t>
                </a:r>
                <a:r>
                  <a:rPr lang="da-DK" sz="2000" b="1" dirty="0">
                    <a:solidFill>
                      <a:schemeClr val="tx2"/>
                    </a:solidFill>
                  </a:rPr>
                  <a:t>konklusioner og formuler dem i daglig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tale</a:t>
                </a:r>
              </a:p>
              <a:p>
                <a:pPr marL="0" indent="0">
                  <a:buNone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dirty="0" smtClean="0"/>
                  <a:t>Da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=0.64&lt;</m:t>
                    </m:r>
                    <m:r>
                      <a:rPr lang="da-DK" sz="2000" i="1">
                        <a:latin typeface="Cambria Math"/>
                      </a:rPr>
                      <m:t>11.0705</m:t>
                    </m:r>
                  </m:oMath>
                </a14:m>
                <a:r>
                  <a:rPr lang="da-DK" sz="2000" dirty="0" smtClean="0"/>
                  <a:t> kan vi </a:t>
                </a:r>
                <a:r>
                  <a:rPr lang="da-DK" sz="2000" i="1" dirty="0" smtClean="0"/>
                  <a:t>ikke</a:t>
                </a:r>
                <a:r>
                  <a:rPr lang="da-DK" sz="2000" dirty="0" smtClean="0"/>
                  <a:t>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i="1" dirty="0" smtClean="0"/>
                  <a:t>p</a:t>
                </a:r>
                <a:r>
                  <a:rPr lang="da-DK" sz="2000" dirty="0" smtClean="0"/>
                  <a:t>-værdien er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000" b="0" i="1" smtClean="0">
                        <a:latin typeface="Cambria Math"/>
                      </a:rPr>
                      <m:t>=1 − </m:t>
                    </m:r>
                    <m:r>
                      <m:rPr>
                        <m:nor/>
                      </m:rPr>
                      <a:rPr lang="da-DK" sz="2000"/>
                      <m:t>chi</m:t>
                    </m:r>
                    <m:r>
                      <m:rPr>
                        <m:nor/>
                      </m:rPr>
                      <a:rPr lang="da-DK" sz="2000"/>
                      <m:t>2</m:t>
                    </m:r>
                    <m:r>
                      <m:rPr>
                        <m:nor/>
                      </m:rPr>
                      <a:rPr lang="da-DK" sz="2000"/>
                      <m:t>cdf</m:t>
                    </m:r>
                    <m:r>
                      <m:rPr>
                        <m:nor/>
                      </m:rPr>
                      <a:rPr lang="da-DK" sz="2000"/>
                      <m:t>(0.64, 5)</m:t>
                    </m:r>
                    <m:r>
                      <a:rPr lang="da-DK" sz="2000" i="1">
                        <a:latin typeface="Cambria Math"/>
                      </a:rPr>
                      <m:t>=0.9861</m:t>
                    </m:r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Vi tror altså på, at observationerne er normalfordelte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endParaRPr lang="da-DK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8720"/>
                <a:ext cx="8424936" cy="5400600"/>
              </a:xfrm>
              <a:blipFill>
                <a:blip r:embed="rId3"/>
                <a:stretch>
                  <a:fillRect l="-796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hlinkClick r:id="rId4" action="ppaction://hlinksldjump"/>
          </p:cNvPr>
          <p:cNvSpPr/>
          <p:nvPr/>
        </p:nvSpPr>
        <p:spPr>
          <a:xfrm>
            <a:off x="8532440" y="220486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3494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- skitse – Eks. 9-13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90" y="996036"/>
            <a:ext cx="6572250" cy="305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 rot="5400000">
                <a:off x="4216050" y="4799908"/>
                <a:ext cx="1995106" cy="420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0.05,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=11.0705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16050" y="4799908"/>
                <a:ext cx="1995106" cy="420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dsholder til dato 12"/>
          <p:cNvSpPr txBox="1">
            <a:spLocks/>
          </p:cNvSpPr>
          <p:nvPr/>
        </p:nvSpPr>
        <p:spPr>
          <a:xfrm rot="16200000">
            <a:off x="7417122" y="2454589"/>
            <a:ext cx="259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Levine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et al: Applied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Enineers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Scientists</a:t>
            </a:r>
            <a:endParaRPr lang="da-DK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uppe 13"/>
          <p:cNvGrpSpPr/>
          <p:nvPr/>
        </p:nvGrpSpPr>
        <p:grpSpPr>
          <a:xfrm>
            <a:off x="1619673" y="3284984"/>
            <a:ext cx="399212" cy="2117891"/>
            <a:chOff x="1403229" y="3284985"/>
            <a:chExt cx="399212" cy="2117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ktangel 4"/>
                <p:cNvSpPr/>
                <p:nvPr/>
              </p:nvSpPr>
              <p:spPr>
                <a:xfrm rot="5400000">
                  <a:off x="939933" y="4540369"/>
                  <a:ext cx="1325803" cy="3992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χ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0.64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ktange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39933" y="4540369"/>
                  <a:ext cx="1325803" cy="399212"/>
                </a:xfrm>
                <a:prstGeom prst="rect">
                  <a:avLst/>
                </a:prstGeom>
                <a:blipFill>
                  <a:blip r:embed="rId5"/>
                  <a:stretch>
                    <a:fillRect l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Lige forbindelse 12"/>
            <p:cNvCxnSpPr>
              <a:endCxn id="5" idx="1"/>
            </p:cNvCxnSpPr>
            <p:nvPr/>
          </p:nvCxnSpPr>
          <p:spPr>
            <a:xfrm>
              <a:off x="1602835" y="3284985"/>
              <a:ext cx="0" cy="792089"/>
            </a:xfrm>
            <a:prstGeom prst="line">
              <a:avLst/>
            </a:prstGeom>
            <a:ln w="190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hlinkClick r:id="rId6" action="ppaction://hlinksldjump"/>
          </p:cNvPr>
          <p:cNvSpPr/>
          <p:nvPr/>
        </p:nvSpPr>
        <p:spPr>
          <a:xfrm>
            <a:off x="8532440" y="4906106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3734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endParaRPr lang="da-DK" sz="3200" dirty="0"/>
          </a:p>
        </p:txBody>
      </p:sp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6766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7564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Kontingenstabeller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72715"/>
            <a:ext cx="9073008" cy="5292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>
                <a:solidFill>
                  <a:schemeClr val="accent1">
                    <a:lumMod val="75000"/>
                  </a:schemeClr>
                </a:solidFill>
              </a:rPr>
              <a:t>Kontingenstabeller</a:t>
            </a:r>
            <a:r>
              <a:rPr lang="da-DK" sz="2200" dirty="0"/>
              <a:t> </a:t>
            </a:r>
            <a:r>
              <a:rPr lang="da-DK" sz="2200" dirty="0" smtClean="0"/>
              <a:t>kaldes </a:t>
            </a:r>
            <a:r>
              <a:rPr lang="da-DK" sz="2200" dirty="0"/>
              <a:t>også </a:t>
            </a:r>
            <a:r>
              <a:rPr lang="da-DK" sz="2200" dirty="0">
                <a:solidFill>
                  <a:schemeClr val="accent1">
                    <a:lumMod val="75000"/>
                  </a:schemeClr>
                </a:solidFill>
              </a:rPr>
              <a:t>krydstabulering</a:t>
            </a: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>Vi </a:t>
            </a:r>
            <a:r>
              <a:rPr lang="da-DK" sz="2200" dirty="0"/>
              <a:t>viser to egenskaber i en tabel. Er de to egenskaber uafhængige af hinanden</a:t>
            </a:r>
            <a:r>
              <a:rPr lang="da-DK" sz="2200" dirty="0" smtClean="0"/>
              <a:t>?</a:t>
            </a:r>
          </a:p>
          <a:p>
            <a:pPr marL="0" indent="0">
              <a:buNone/>
            </a:pPr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Eksempel på kontingenstabel:</a:t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endParaRPr lang="da-DK" sz="2200" dirty="0"/>
          </a:p>
          <a:p>
            <a:pPr marL="0" indent="0">
              <a:buNone/>
            </a:pPr>
            <a:endParaRPr lang="da-DK" sz="2200" dirty="0" smtClean="0"/>
          </a:p>
          <a:p>
            <a:pPr marL="0" indent="0">
              <a:buNone/>
            </a:pPr>
            <a:endParaRPr lang="da-DK" sz="2200" dirty="0"/>
          </a:p>
          <a:p>
            <a:pPr marL="0" indent="0">
              <a:buNone/>
            </a:pPr>
            <a:r>
              <a:rPr lang="da-DK" sz="2200" dirty="0" smtClean="0"/>
              <a:t>Er </a:t>
            </a:r>
            <a:r>
              <a:rPr lang="da-DK" sz="2200" dirty="0"/>
              <a:t>venstre-</a:t>
            </a:r>
            <a:r>
              <a:rPr lang="da-DK" sz="2200" dirty="0" err="1"/>
              <a:t>håndethed</a:t>
            </a:r>
            <a:r>
              <a:rPr lang="da-DK" sz="2200" dirty="0"/>
              <a:t> f.eks. ligeså udbredt blandt kvinder som mænd</a:t>
            </a:r>
            <a:r>
              <a:rPr lang="da-DK" sz="2200" dirty="0" smtClean="0"/>
              <a:t>? </a:t>
            </a:r>
          </a:p>
          <a:p>
            <a:pPr marL="0" indent="0">
              <a:buNone/>
            </a:pPr>
            <a:r>
              <a:rPr lang="da-DK" sz="2200" dirty="0" smtClean="0"/>
              <a:t>M.a.o.: Er venstre-</a:t>
            </a:r>
            <a:r>
              <a:rPr lang="da-DK" sz="2200" dirty="0" err="1" smtClean="0"/>
              <a:t>håndethed</a:t>
            </a:r>
            <a:r>
              <a:rPr lang="da-DK" sz="2200" dirty="0" smtClean="0"/>
              <a:t> </a:t>
            </a:r>
            <a:r>
              <a:rPr lang="da-DK" sz="2200" dirty="0" smtClean="0">
                <a:solidFill>
                  <a:schemeClr val="tx2">
                    <a:lumMod val="75000"/>
                  </a:schemeClr>
                </a:solidFill>
              </a:rPr>
              <a:t>uafhængigt</a:t>
            </a:r>
            <a:r>
              <a:rPr lang="da-DK" sz="2200" dirty="0" smtClean="0"/>
              <a:t> af køn?</a:t>
            </a:r>
            <a:endParaRPr lang="da-DK" sz="2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458171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38342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/>
              <a:t>Fra lektion 4: </a:t>
            </a:r>
            <a:r>
              <a:rPr lang="da-DK" sz="3200" dirty="0" smtClean="0"/>
              <a:t>   Uafhængighed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568952" cy="5616624"/>
              </a:xfrm>
              <a:noFill/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To hændelser </a:t>
                </a:r>
                <a:r>
                  <a:rPr lang="da-DK" sz="2000" b="1" i="1" dirty="0" smtClean="0">
                    <a:solidFill>
                      <a:srgbClr val="3333CC"/>
                    </a:solidFill>
                  </a:rPr>
                  <a:t>A</a:t>
                </a:r>
                <a:r>
                  <a:rPr lang="da-DK" sz="2000" b="1" dirty="0" smtClean="0">
                    <a:solidFill>
                      <a:srgbClr val="3333CC"/>
                    </a:solidFill>
                  </a:rPr>
                  <a:t> og </a:t>
                </a:r>
                <a:r>
                  <a:rPr lang="da-DK" sz="2000" b="1" i="1" dirty="0" smtClean="0">
                    <a:solidFill>
                      <a:srgbClr val="3333CC"/>
                    </a:solidFill>
                  </a:rPr>
                  <a:t>B</a:t>
                </a:r>
                <a:r>
                  <a:rPr lang="da-DK" sz="2000" b="1" dirty="0" smtClean="0">
                    <a:solidFill>
                      <a:srgbClr val="3333CC"/>
                    </a:solidFill>
                  </a:rPr>
                  <a:t> er uafhængige</a:t>
                </a:r>
                <a:r>
                  <a:rPr lang="da-DK" sz="2000" dirty="0" smtClean="0"/>
                  <a:t>, hvis</a:t>
                </a:r>
                <a:br>
                  <a:rPr lang="da-DK" sz="2000" dirty="0" smtClean="0"/>
                </a:br>
                <a:r>
                  <a:rPr lang="da-DK" sz="1200" dirty="0" smtClean="0"/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1" i="1" smtClean="0">
                          <a:solidFill>
                            <a:srgbClr val="3333CC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1" i="1">
                              <a:solidFill>
                                <a:srgbClr val="3333CC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da-DK" sz="2000" b="1" i="1">
                              <a:solidFill>
                                <a:srgbClr val="3333CC"/>
                              </a:solidFill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da-DK" sz="2000" b="1" i="1">
                              <a:solidFill>
                                <a:srgbClr val="33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a-DK" sz="2000" b="1" i="1">
                              <a:solidFill>
                                <a:srgbClr val="3333CC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da-DK" sz="2000" b="1" i="1">
                          <a:solidFill>
                            <a:srgbClr val="3333CC"/>
                          </a:solidFill>
                          <a:latin typeface="Cambria Math"/>
                        </a:rPr>
                        <m:t>=</m:t>
                      </m:r>
                      <m:r>
                        <a:rPr lang="da-DK" sz="2000" b="1" i="1">
                          <a:solidFill>
                            <a:srgbClr val="3333CC"/>
                          </a:solidFill>
                          <a:latin typeface="Cambria Math"/>
                        </a:rPr>
                        <m:t>𝑷</m:t>
                      </m:r>
                      <m:r>
                        <a:rPr lang="da-DK" sz="2000" b="1" i="1">
                          <a:solidFill>
                            <a:srgbClr val="3333CC"/>
                          </a:solidFill>
                          <a:latin typeface="Cambria Math"/>
                        </a:rPr>
                        <m:t>(</m:t>
                      </m:r>
                      <m:r>
                        <a:rPr lang="da-DK" sz="2000" b="1" i="1">
                          <a:solidFill>
                            <a:srgbClr val="3333CC"/>
                          </a:solidFill>
                          <a:latin typeface="Cambria Math"/>
                        </a:rPr>
                        <m:t>𝑨</m:t>
                      </m:r>
                      <m:r>
                        <a:rPr lang="da-DK" sz="2000" b="1" i="1">
                          <a:solidFill>
                            <a:srgbClr val="33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Med andre ord: Information om </a:t>
                </a:r>
                <a:r>
                  <a:rPr lang="da-DK" sz="2000" i="1" dirty="0" smtClean="0"/>
                  <a:t>B</a:t>
                </a:r>
                <a:r>
                  <a:rPr lang="da-DK" sz="2000" dirty="0" smtClean="0"/>
                  <a:t> ændrer ikke vores forventning af </a:t>
                </a:r>
                <a:r>
                  <a:rPr lang="da-DK" sz="2000" i="1" dirty="0" smtClean="0"/>
                  <a:t>A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/>
                  <a:t>Det følger af ligningen for betinget sandsynlighed, at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1200" dirty="0"/>
                  <a:t> 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/>
                  <a:t>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𝐴</m:t>
                        </m:r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𝑃</m:t>
                        </m:r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i="1">
                            <a:latin typeface="Cambria Math"/>
                          </a:rPr>
                          <m:t>𝐴</m:t>
                        </m:r>
                        <m:r>
                          <a:rPr lang="da-DK" sz="2000" i="1">
                            <a:latin typeface="Cambria Math"/>
                          </a:rPr>
                          <m:t> ∩ 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𝑃</m:t>
                        </m:r>
                        <m:r>
                          <a:rPr lang="da-DK" sz="2000" i="1">
                            <a:latin typeface="Cambria Math"/>
                          </a:rPr>
                          <m:t>(</m:t>
                        </m:r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  <m:r>
                          <a:rPr lang="da-DK" sz="20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  </m:t>
                    </m:r>
                    <m:groupChr>
                      <m:groupChrPr>
                        <m:chr m:val="⇒"/>
                        <m:pos m:val="top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a-DK" sz="2000" dirty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/>
                  <a:t> 	</a:t>
                </a:r>
                <a14:m>
                  <m:oMath xmlns:m="http://schemas.openxmlformats.org/officeDocument/2006/math">
                    <m:r>
                      <a:rPr lang="da-DK" sz="2000" b="1" i="1" smtClean="0">
                        <a:solidFill>
                          <a:srgbClr val="3333CC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da-DK" sz="2000" b="1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1" i="1">
                            <a:solidFill>
                              <a:srgbClr val="3333CC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da-DK" sz="2000" b="1" i="1">
                            <a:solidFill>
                              <a:srgbClr val="3333CC"/>
                            </a:solidFill>
                            <a:latin typeface="Cambria Math"/>
                          </a:rPr>
                          <m:t> ∩ </m:t>
                        </m:r>
                        <m:r>
                          <a:rPr lang="da-DK" sz="2000" b="1" i="1">
                            <a:solidFill>
                              <a:srgbClr val="3333CC"/>
                            </a:solidFill>
                            <a:latin typeface="Cambria Math"/>
                            <a:ea typeface="Cambria Math"/>
                          </a:rPr>
                          <m:t>𝑩</m:t>
                        </m:r>
                      </m:e>
                    </m:d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𝐴</m:t>
                        </m:r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da-DK" sz="2000" i="1">
                            <a:latin typeface="Cambria Math"/>
                          </a:rPr>
                          <m:t> </m:t>
                        </m:r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a-DK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 </m:t>
                    </m:r>
                    <m:r>
                      <a:rPr lang="da-DK" sz="2000" b="1" i="1" smtClean="0">
                        <a:solidFill>
                          <a:srgbClr val="3333CC"/>
                        </a:solidFill>
                        <a:latin typeface="Cambria Math"/>
                      </a:rPr>
                      <m:t>=</m:t>
                    </m:r>
                    <m:r>
                      <a:rPr lang="da-DK" sz="2000" b="1" i="1">
                        <a:solidFill>
                          <a:srgbClr val="3333CC"/>
                        </a:solidFill>
                        <a:latin typeface="Cambria Math"/>
                      </a:rPr>
                      <m:t>𝑷</m:t>
                    </m:r>
                    <m:r>
                      <a:rPr lang="da-DK" sz="2000" b="1" i="1">
                        <a:solidFill>
                          <a:srgbClr val="3333CC"/>
                        </a:solidFill>
                        <a:latin typeface="Cambria Math"/>
                      </a:rPr>
                      <m:t>(</m:t>
                    </m:r>
                    <m:r>
                      <a:rPr lang="da-DK" sz="2000" b="1" i="1">
                        <a:solidFill>
                          <a:srgbClr val="3333CC"/>
                        </a:solidFill>
                        <a:latin typeface="Cambria Math"/>
                      </a:rPr>
                      <m:t>𝑨</m:t>
                    </m:r>
                    <m:r>
                      <a:rPr lang="da-DK" sz="2000" b="1" i="1">
                        <a:solidFill>
                          <a:srgbClr val="3333CC"/>
                        </a:solidFill>
                        <a:latin typeface="Cambria Math"/>
                      </a:rPr>
                      <m:t>)∙</m:t>
                    </m:r>
                    <m:r>
                      <a:rPr lang="da-DK" sz="2000" b="1" i="1">
                        <a:solidFill>
                          <a:srgbClr val="3333CC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da-DK" sz="2000" b="1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1" i="1">
                            <a:solidFill>
                              <a:srgbClr val="3333CC"/>
                            </a:solidFill>
                            <a:latin typeface="Cambria Math"/>
                          </a:rPr>
                          <m:t>𝑩</m:t>
                        </m:r>
                      </m:e>
                    </m:d>
                  </m:oMath>
                </a14:m>
                <a:r>
                  <a:rPr lang="da-DK" sz="2000" b="1" dirty="0">
                    <a:solidFill>
                      <a:srgbClr val="3333CC"/>
                    </a:solidFill>
                  </a:rPr>
                  <a:t> </a:t>
                </a:r>
                <a:br>
                  <a:rPr lang="da-DK" sz="2000" b="1" dirty="0">
                    <a:solidFill>
                      <a:srgbClr val="3333CC"/>
                    </a:solidFill>
                  </a:rPr>
                </a:br>
                <a:r>
                  <a:rPr lang="da-DK" sz="1200" dirty="0">
                    <a:solidFill>
                      <a:prstClr val="black"/>
                    </a:solidFill>
                  </a:rPr>
                  <a:t> </a:t>
                </a: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når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da-DK" sz="2000" dirty="0" smtClean="0"/>
                  <a:t> er uafhængige</a:t>
                </a:r>
              </a:p>
              <a:p>
                <a:pPr marL="0" indent="0">
                  <a:buNone/>
                </a:pPr>
                <a:endParaRPr lang="da-DK" sz="2000" dirty="0"/>
              </a:p>
              <a:p>
                <a:pPr marL="0" indent="0">
                  <a:buNone/>
                </a:pPr>
                <a:r>
                  <a:rPr lang="da-DK" sz="2000" dirty="0" smtClean="0"/>
                  <a:t>Med </a:t>
                </a:r>
                <a:r>
                  <a:rPr lang="da-DK" sz="2000" dirty="0"/>
                  <a:t>andre ord kan vi beregne sandsynligheden for fælleshændelsen af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da-DK" sz="2000" i="1" dirty="0"/>
                  <a:t> </a:t>
                </a:r>
                <a:r>
                  <a:rPr lang="da-DK" sz="2000" dirty="0"/>
                  <a:t>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da-DK" sz="2000" dirty="0"/>
                  <a:t> som produktet af sandsynligheden for enkelthændelserne. </a:t>
                </a: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For </a:t>
                </a:r>
                <a:r>
                  <a:rPr lang="da-DK" sz="2000" dirty="0"/>
                  <a:t>eksempel: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da-DK" sz="2000" dirty="0"/>
                  <a:t> er kast med mønt,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da-DK" sz="2000" dirty="0"/>
                  <a:t> er kast med terning. </a:t>
                </a:r>
                <a:br>
                  <a:rPr lang="da-DK" sz="2000" dirty="0"/>
                </a:br>
                <a:r>
                  <a:rPr lang="da-DK" sz="2000" dirty="0"/>
                  <a:t>	</a:t>
                </a:r>
                <a:r>
                  <a:rPr lang="da-DK" sz="2000" i="1" dirty="0"/>
                  <a:t>P</a:t>
                </a:r>
                <a:r>
                  <a:rPr lang="da-DK" sz="2000" dirty="0"/>
                  <a:t>(Plat og 6) = </a:t>
                </a:r>
                <a:r>
                  <a:rPr lang="da-DK" sz="2000" i="1" dirty="0"/>
                  <a:t>P</a:t>
                </a:r>
                <a:r>
                  <a:rPr lang="da-DK" sz="2000" dirty="0"/>
                  <a:t>(Plat)·</a:t>
                </a:r>
                <a:r>
                  <a:rPr lang="da-DK" sz="2000" i="1" dirty="0"/>
                  <a:t>P</a:t>
                </a:r>
                <a:r>
                  <a:rPr lang="da-DK" sz="2000" dirty="0"/>
                  <a:t>(6)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a-DK" sz="20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568952" cy="5616624"/>
              </a:xfrm>
              <a:blipFill>
                <a:blip r:embed="rId3"/>
                <a:stretch>
                  <a:fillRect l="-711" t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146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96520"/>
            <a:ext cx="4392488" cy="165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Kontingenstabeller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1"/>
                <a:ext cx="8424936" cy="59056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Hændelse A: Køn = ‘mand’		P(A) = 52/100 = 0.52</a:t>
                </a:r>
                <a:br>
                  <a:rPr lang="da-DK" sz="2200" dirty="0" smtClean="0"/>
                </a:br>
                <a:r>
                  <a:rPr lang="da-DK" sz="2200" dirty="0" smtClean="0"/>
                  <a:t>Hændelse B: Hånd = ‘højre’		P(B) = 87/100 = 0.87</a:t>
                </a:r>
              </a:p>
              <a:p>
                <a:pPr marL="0" indent="0">
                  <a:buNone/>
                </a:pPr>
                <a:endParaRPr lang="da-DK" sz="14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Hvis foretrukken hånd er uafhængig af køn, er </a:t>
                </a:r>
                <a:br>
                  <a:rPr lang="da-DK" sz="2200" dirty="0" smtClean="0"/>
                </a:br>
                <a:r>
                  <a:rPr lang="da-DK" sz="2200" dirty="0" smtClean="0"/>
                  <a:t>P(A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da-DK" sz="2200" dirty="0" smtClean="0"/>
                  <a:t> B) = P(A)·</a:t>
                </a:r>
                <a:r>
                  <a:rPr lang="da-DK" sz="2200" dirty="0"/>
                  <a:t>P(B</a:t>
                </a:r>
                <a:r>
                  <a:rPr lang="da-DK" sz="2200" dirty="0" smtClean="0"/>
                  <a:t>) = 0.52·0.87 = 0.4524 </a:t>
                </a:r>
              </a:p>
              <a:p>
                <a:pPr marL="0" indent="0">
                  <a:buNone/>
                </a:pPr>
                <a:endParaRPr lang="da-DK" sz="14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ville altså forvente, at 45 ud af 100 personer var højrehåndede mænd, hvis de to egenskaber er uafhængige. Vi så 43 i stikprøven. </a:t>
                </a:r>
              </a:p>
              <a:p>
                <a:pPr marL="0" indent="0">
                  <a:buNone/>
                </a:pPr>
                <a:endParaRPr lang="da-DK" sz="14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ville forvente, at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100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∙0.48∙0.13≅6</m:t>
                    </m:r>
                  </m:oMath>
                </a14:m>
                <a:r>
                  <a:rPr lang="da-DK" sz="2200" dirty="0" smtClean="0"/>
                  <a:t> ud af 100 personer var venstrehåndede kvinder, men vi så 4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Tilfældigt?</a:t>
                </a:r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1"/>
                <a:ext cx="8424936" cy="5905689"/>
              </a:xfrm>
              <a:blipFill>
                <a:blip r:embed="rId4"/>
                <a:stretch>
                  <a:fillRect l="-941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Kombinationstegning 1"/>
          <p:cNvSpPr/>
          <p:nvPr/>
        </p:nvSpPr>
        <p:spPr>
          <a:xfrm>
            <a:off x="3035339" y="5274765"/>
            <a:ext cx="384533" cy="314475"/>
          </a:xfrm>
          <a:custGeom>
            <a:avLst/>
            <a:gdLst>
              <a:gd name="connsiteX0" fmla="*/ 384533 w 389773"/>
              <a:gd name="connsiteY0" fmla="*/ 102038 h 292244"/>
              <a:gd name="connsiteX1" fmla="*/ 190569 w 389773"/>
              <a:gd name="connsiteY1" fmla="*/ 438 h 292244"/>
              <a:gd name="connsiteX2" fmla="*/ 15078 w 389773"/>
              <a:gd name="connsiteY2" fmla="*/ 74329 h 292244"/>
              <a:gd name="connsiteX3" fmla="*/ 42787 w 389773"/>
              <a:gd name="connsiteY3" fmla="*/ 277529 h 292244"/>
              <a:gd name="connsiteX4" fmla="*/ 310642 w 389773"/>
              <a:gd name="connsiteY4" fmla="*/ 259056 h 292244"/>
              <a:gd name="connsiteX5" fmla="*/ 384533 w 389773"/>
              <a:gd name="connsiteY5" fmla="*/ 102038 h 29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773" h="292244">
                <a:moveTo>
                  <a:pt x="384533" y="102038"/>
                </a:moveTo>
                <a:cubicBezTo>
                  <a:pt x="364521" y="58935"/>
                  <a:pt x="252145" y="5056"/>
                  <a:pt x="190569" y="438"/>
                </a:cubicBezTo>
                <a:cubicBezTo>
                  <a:pt x="128993" y="-4180"/>
                  <a:pt x="39708" y="28147"/>
                  <a:pt x="15078" y="74329"/>
                </a:cubicBezTo>
                <a:cubicBezTo>
                  <a:pt x="-9552" y="120511"/>
                  <a:pt x="-6473" y="246741"/>
                  <a:pt x="42787" y="277529"/>
                </a:cubicBezTo>
                <a:cubicBezTo>
                  <a:pt x="92047" y="308317"/>
                  <a:pt x="256763" y="285226"/>
                  <a:pt x="310642" y="259056"/>
                </a:cubicBezTo>
                <a:cubicBezTo>
                  <a:pt x="364521" y="232886"/>
                  <a:pt x="404545" y="145141"/>
                  <a:pt x="384533" y="102038"/>
                </a:cubicBezTo>
                <a:close/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Kombinationstegning 2"/>
          <p:cNvSpPr/>
          <p:nvPr/>
        </p:nvSpPr>
        <p:spPr>
          <a:xfrm>
            <a:off x="5643349" y="5660954"/>
            <a:ext cx="368811" cy="288326"/>
          </a:xfrm>
          <a:custGeom>
            <a:avLst/>
            <a:gdLst>
              <a:gd name="connsiteX0" fmla="*/ 280562 w 368811"/>
              <a:gd name="connsiteY0" fmla="*/ 33553 h 288326"/>
              <a:gd name="connsiteX1" fmla="*/ 58890 w 368811"/>
              <a:gd name="connsiteY1" fmla="*/ 24317 h 288326"/>
              <a:gd name="connsiteX2" fmla="*/ 21944 w 368811"/>
              <a:gd name="connsiteY2" fmla="*/ 273699 h 288326"/>
              <a:gd name="connsiteX3" fmla="*/ 354453 w 368811"/>
              <a:gd name="connsiteY3" fmla="*/ 236753 h 288326"/>
              <a:gd name="connsiteX4" fmla="*/ 280562 w 368811"/>
              <a:gd name="connsiteY4" fmla="*/ 33553 h 28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811" h="288326">
                <a:moveTo>
                  <a:pt x="280562" y="33553"/>
                </a:moveTo>
                <a:cubicBezTo>
                  <a:pt x="231302" y="-1853"/>
                  <a:pt x="101993" y="-15707"/>
                  <a:pt x="58890" y="24317"/>
                </a:cubicBezTo>
                <a:cubicBezTo>
                  <a:pt x="15787" y="64341"/>
                  <a:pt x="-27316" y="238293"/>
                  <a:pt x="21944" y="273699"/>
                </a:cubicBezTo>
                <a:cubicBezTo>
                  <a:pt x="71204" y="309105"/>
                  <a:pt x="309811" y="273699"/>
                  <a:pt x="354453" y="236753"/>
                </a:cubicBezTo>
                <a:cubicBezTo>
                  <a:pt x="399096" y="199808"/>
                  <a:pt x="329822" y="68959"/>
                  <a:pt x="280562" y="3355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Kombinationstegning 8"/>
          <p:cNvSpPr/>
          <p:nvPr/>
        </p:nvSpPr>
        <p:spPr>
          <a:xfrm>
            <a:off x="4355976" y="5949280"/>
            <a:ext cx="384660" cy="296743"/>
          </a:xfrm>
          <a:custGeom>
            <a:avLst/>
            <a:gdLst>
              <a:gd name="connsiteX0" fmla="*/ 64852 w 384660"/>
              <a:gd name="connsiteY0" fmla="*/ 263199 h 296743"/>
              <a:gd name="connsiteX1" fmla="*/ 360415 w 384660"/>
              <a:gd name="connsiteY1" fmla="*/ 281672 h 296743"/>
              <a:gd name="connsiteX2" fmla="*/ 332706 w 384660"/>
              <a:gd name="connsiteY2" fmla="*/ 59999 h 296743"/>
              <a:gd name="connsiteX3" fmla="*/ 55615 w 384660"/>
              <a:gd name="connsiteY3" fmla="*/ 4581 h 296743"/>
              <a:gd name="connsiteX4" fmla="*/ 197 w 384660"/>
              <a:gd name="connsiteY4" fmla="*/ 152363 h 296743"/>
              <a:gd name="connsiteX5" fmla="*/ 64852 w 384660"/>
              <a:gd name="connsiteY5" fmla="*/ 263199 h 29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660" h="296743">
                <a:moveTo>
                  <a:pt x="64852" y="263199"/>
                </a:moveTo>
                <a:cubicBezTo>
                  <a:pt x="124888" y="284750"/>
                  <a:pt x="315773" y="315539"/>
                  <a:pt x="360415" y="281672"/>
                </a:cubicBezTo>
                <a:cubicBezTo>
                  <a:pt x="405057" y="247805"/>
                  <a:pt x="383506" y="106181"/>
                  <a:pt x="332706" y="59999"/>
                </a:cubicBezTo>
                <a:cubicBezTo>
                  <a:pt x="281906" y="13817"/>
                  <a:pt x="111033" y="-10813"/>
                  <a:pt x="55615" y="4581"/>
                </a:cubicBezTo>
                <a:cubicBezTo>
                  <a:pt x="197" y="19975"/>
                  <a:pt x="1736" y="113878"/>
                  <a:pt x="197" y="152363"/>
                </a:cubicBezTo>
                <a:cubicBezTo>
                  <a:pt x="-1342" y="190848"/>
                  <a:pt x="4816" y="241648"/>
                  <a:pt x="64852" y="2631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549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Kontingenstabeller generelt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000" y="768259"/>
                <a:ext cx="9001000" cy="59781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En stikprøve på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sz="2200" dirty="0" smtClean="0"/>
                  <a:t> observationer af en population beskrives med to egenskaber</a:t>
                </a:r>
              </a:p>
              <a:p>
                <a:pPr marL="0" indent="0">
                  <a:buNone/>
                </a:pPr>
                <a:endParaRPr lang="da-DK" sz="10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Den første egenskab har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da-DK" sz="2200" dirty="0" smtClean="0"/>
                  <a:t> kategorier (rækker) og </a:t>
                </a:r>
                <a:br>
                  <a:rPr lang="da-DK" sz="2200" dirty="0" smtClean="0"/>
                </a:br>
                <a:r>
                  <a:rPr lang="da-DK" sz="2200" dirty="0" smtClean="0"/>
                  <a:t>den anden egenskab har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da-DK" sz="2200" dirty="0" smtClean="0"/>
                  <a:t> kategorier (kolonner) </a:t>
                </a:r>
              </a:p>
              <a:p>
                <a:pPr marL="0" indent="0">
                  <a:buNone/>
                </a:pPr>
                <a:endParaRPr lang="da-DK" sz="1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z="2200" dirty="0" smtClean="0"/>
                  <a:t> angiver antal observationer i den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da-DK" sz="2200" dirty="0" smtClean="0"/>
                  <a:t>’te kategori af egenskab 1 og den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da-DK" sz="2200" dirty="0" smtClean="0"/>
                  <a:t>’te kategori af egenskab 2</a:t>
                </a:r>
              </a:p>
              <a:p>
                <a:pPr marL="0" indent="0">
                  <a:buNone/>
                </a:pPr>
                <a:endParaRPr lang="da-DK" sz="1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a-DK" sz="2200" dirty="0" smtClean="0">
                    <a:solidFill>
                      <a:schemeClr val="tx1"/>
                    </a:solidFill>
                  </a:rPr>
                  <a:t>Bemærk: 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sz="2200" i="1">
                                <a:latin typeface="Cambria Math"/>
                              </a:rPr>
                              <m:t>𝑗</m:t>
                            </m:r>
                            <m:r>
                              <a:rPr lang="da-DK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sz="2200" i="1">
                                <a:latin typeface="Cambria Math"/>
                              </a:rPr>
                              <m:t>𝑐</m:t>
                            </m:r>
                          </m:sup>
                          <m:e>
                            <m:sSub>
                              <m:sSub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da-DK" sz="22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1000" dirty="0" smtClean="0"/>
              </a:p>
              <a:p>
                <a:pPr marL="0" indent="0">
                  <a:buNone/>
                </a:pPr>
                <a:r>
                  <a:rPr lang="da-DK" sz="2200" dirty="0"/>
                  <a:t>Dette kaldes en </a:t>
                </a:r>
                <a14:m>
                  <m:oMath xmlns:m="http://schemas.openxmlformats.org/officeDocument/2006/math">
                    <m:r>
                      <a:rPr lang="da-DK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da-DK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da-DK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da-DK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a-DK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kontingenstabel</a:t>
                </a:r>
                <a:endParaRPr lang="da-DK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000" y="768259"/>
                <a:ext cx="9001000" cy="5978193"/>
              </a:xfrm>
              <a:blipFill>
                <a:blip r:embed="rId3"/>
                <a:stretch>
                  <a:fillRect l="-88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montgomery_6e_tb_09_0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696" y="4293096"/>
            <a:ext cx="6703968" cy="231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0422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28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Kontingenstabeller generelt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70849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Vi vil beregne det forventede antal observationer i hver tabelcelle,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sz="2200" dirty="0" smtClean="0"/>
                  <a:t>, og sammenligne det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Hvis de to egenskaber (A og B) er uafhængige er</a:t>
                </a:r>
              </a:p>
              <a:p>
                <a:pPr marL="0" indent="0">
                  <a:buNone/>
                </a:pPr>
                <a:r>
                  <a:rPr lang="da-DK" sz="1000" dirty="0" smtClean="0"/>
                  <a:t>  </a:t>
                </a:r>
                <a:endParaRPr lang="da-DK" sz="1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</a:rPr>
                      <m:t>𝑛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da-DK" sz="22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En </a:t>
                </a:r>
                <a:r>
                  <a:rPr lang="da-DK" sz="2200" dirty="0" err="1" smtClean="0"/>
                  <a:t>estimator</a:t>
                </a:r>
                <a:r>
                  <a:rPr lang="da-DK" sz="22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da-DK" sz="2200" dirty="0" smtClean="0"/>
                  <a:t> er: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2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b="0" i="1" smtClean="0">
                            <a:latin typeface="Cambria Math"/>
                          </a:rPr>
                          <m:t>𝑗</m:t>
                        </m:r>
                        <m:r>
                          <a:rPr lang="da-DK" sz="2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da-DK" sz="2200" dirty="0"/>
              </a:p>
              <a:p>
                <a:pPr marL="0" indent="0">
                  <a:buNone/>
                </a:pPr>
                <a:r>
                  <a:rPr lang="da-DK" sz="2200" dirty="0" smtClean="0"/>
                  <a:t>Tilsvarende er en </a:t>
                </a:r>
                <a:r>
                  <a:rPr lang="da-DK" sz="2200" dirty="0" err="1"/>
                  <a:t>estimator</a:t>
                </a:r>
                <a:r>
                  <a:rPr lang="da-DK" sz="2200" dirty="0"/>
                  <a:t> </a:t>
                </a:r>
                <a:r>
                  <a:rPr lang="da-DK" sz="2200" dirty="0" smtClean="0"/>
                  <a:t>for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da-DK" sz="2200" dirty="0" smtClean="0"/>
                  <a:t>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da-DK" sz="2200" dirty="0"/>
              </a:p>
              <a:p>
                <a:pPr marL="0" indent="0">
                  <a:buNone/>
                </a:pPr>
                <a:endParaRPr lang="da-DK" sz="10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Dermed:</a:t>
                </a:r>
                <a:br>
                  <a:rPr lang="da-DK" sz="2200" dirty="0" smtClean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a:rPr lang="da-DK" sz="2200" i="1">
                        <a:latin typeface="Cambria Math"/>
                      </a:rPr>
                      <m:t>𝑛</m:t>
                    </m:r>
                  </m:oMath>
                </a14:m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i="1">
                            <a:latin typeface="Cambria Math"/>
                          </a:rPr>
                          <m:t>𝑗</m:t>
                        </m:r>
                        <m:r>
                          <a:rPr lang="da-DK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i="1">
                            <a:latin typeface="Cambria Math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200" dirty="0" smtClean="0"/>
                  <a:t> </a:t>
                </a:r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70849" cy="5832648"/>
              </a:xfrm>
              <a:blipFill>
                <a:blip r:embed="rId3"/>
                <a:stretch>
                  <a:fillRect l="-884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montgomery_6e_tb_09_0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5017033"/>
            <a:ext cx="4373614" cy="1508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kstfelt 1"/>
          <p:cNvSpPr txBox="1"/>
          <p:nvPr/>
        </p:nvSpPr>
        <p:spPr>
          <a:xfrm>
            <a:off x="0" y="5206153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Sandsynlighed for række </a:t>
            </a:r>
            <a:r>
              <a:rPr lang="da-DK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667164" y="5651375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Sandsynlighed for </a:t>
            </a:r>
            <a:r>
              <a:rPr lang="da-D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søjle </a:t>
            </a:r>
            <a:r>
              <a:rPr lang="da-DK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Lige forbindelse 9"/>
          <p:cNvCxnSpPr/>
          <p:nvPr/>
        </p:nvCxnSpPr>
        <p:spPr>
          <a:xfrm flipV="1">
            <a:off x="1907704" y="4797152"/>
            <a:ext cx="216024" cy="432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 flipV="1">
            <a:off x="2298109" y="4797152"/>
            <a:ext cx="87191" cy="859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2585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29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Kontingenstabeller generelt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8424936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Teststørrelsen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a-DK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200" i="1">
                              <a:latin typeface="Cambria Math"/>
                            </a:rPr>
                            <m:t>𝑖</m:t>
                          </m:r>
                          <m:r>
                            <a:rPr lang="da-DK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a-DK" sz="2200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a-DK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a-DK" sz="2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a-DK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a-DK" sz="22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da-DK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2200" i="1">
                                              <a:latin typeface="Cambria Math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da-DK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22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a-DK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2200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da-DK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22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da-DK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22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da-DK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da-DK" sz="22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r>
                  <a:rPr lang="da-DK" sz="2200" dirty="0" smtClean="0"/>
                  <a:t>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200" i="1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/>
                  <a:t> fordelt med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(</m:t>
                    </m:r>
                    <m:r>
                      <a:rPr lang="da-DK" sz="2200" b="0" i="1" smtClean="0">
                        <a:latin typeface="Cambria Math"/>
                      </a:rPr>
                      <m:t>𝑟</m:t>
                    </m:r>
                    <m:r>
                      <a:rPr lang="da-DK" sz="2200" b="0" i="1" smtClean="0">
                        <a:latin typeface="Cambria Math"/>
                      </a:rPr>
                      <m:t>−1)(</m:t>
                    </m:r>
                    <m:r>
                      <a:rPr lang="da-DK" sz="2200" b="0" i="1" smtClean="0">
                        <a:latin typeface="Cambria Math"/>
                      </a:rPr>
                      <m:t>𝑐</m:t>
                    </m:r>
                    <m:r>
                      <a:rPr lang="da-DK" sz="2200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da-DK" sz="2200" dirty="0" smtClean="0"/>
                  <a:t> frihedsgrader, hvis nulhypotesen om uafhængighed er sand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8424936" cy="5400600"/>
              </a:xfrm>
              <a:blipFill>
                <a:blip r:embed="rId3"/>
                <a:stretch>
                  <a:fillRect l="-941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4758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490066"/>
          </a:xfrm>
        </p:spPr>
        <p:txBody>
          <a:bodyPr>
            <a:normAutofit fontScale="90000"/>
          </a:bodyPr>
          <a:lstStyle/>
          <a:p>
            <a:r>
              <a:rPr lang="da-DK" sz="2800" dirty="0" smtClean="0"/>
              <a:t>Oversigt over hypotesetests</a:t>
            </a:r>
            <a:endParaRPr lang="da-DK" sz="2800" dirty="0"/>
          </a:p>
        </p:txBody>
      </p:sp>
      <p:sp>
        <p:nvSpPr>
          <p:cNvPr id="5" name="Rectangle 4"/>
          <p:cNvSpPr/>
          <p:nvPr/>
        </p:nvSpPr>
        <p:spPr>
          <a:xfrm>
            <a:off x="3167844" y="836712"/>
            <a:ext cx="2808312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>
                <a:solidFill>
                  <a:schemeClr val="tx1"/>
                </a:solidFill>
              </a:rPr>
              <a:t>Hvad handler hypotesetesten om?</a:t>
            </a:r>
            <a:endParaRPr lang="da-DK" sz="1200" b="1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39552" y="2068514"/>
            <a:ext cx="2232248" cy="621316"/>
            <a:chOff x="539552" y="2068514"/>
            <a:chExt cx="2232248" cy="621316"/>
          </a:xfrm>
        </p:grpSpPr>
        <p:sp>
          <p:nvSpPr>
            <p:cNvPr id="6" name="Rectangle 5"/>
            <p:cNvSpPr/>
            <p:nvPr/>
          </p:nvSpPr>
          <p:spPr>
            <a:xfrm>
              <a:off x="539552" y="2329830"/>
              <a:ext cx="223224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Kendes 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populationsvariansen</a:t>
              </a:r>
              <a:r>
                <a:rPr lang="da-DK" sz="1200" b="1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27" name="Elbow Connector 26"/>
            <p:cNvCxnSpPr>
              <a:stCxn id="7" idx="2"/>
              <a:endCxn id="6" idx="0"/>
            </p:cNvCxnSpPr>
            <p:nvPr/>
          </p:nvCxnSpPr>
          <p:spPr>
            <a:xfrm rot="16200000" flipH="1">
              <a:off x="1524394" y="2198548"/>
              <a:ext cx="261316" cy="12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096366" y="1196712"/>
            <a:ext cx="3475634" cy="871802"/>
            <a:chOff x="1096366" y="1196712"/>
            <a:chExt cx="3475634" cy="871802"/>
          </a:xfrm>
        </p:grpSpPr>
        <p:sp>
          <p:nvSpPr>
            <p:cNvPr id="7" name="Rounded Rectangle 6"/>
            <p:cNvSpPr/>
            <p:nvPr/>
          </p:nvSpPr>
          <p:spPr>
            <a:xfrm>
              <a:off x="1096366" y="1708514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Middelværdi</a:t>
              </a:r>
            </a:p>
          </p:txBody>
        </p:sp>
        <p:cxnSp>
          <p:nvCxnSpPr>
            <p:cNvPr id="33" name="Elbow Connector 32"/>
            <p:cNvCxnSpPr>
              <a:stCxn id="5" idx="2"/>
              <a:endCxn id="7" idx="0"/>
            </p:cNvCxnSpPr>
            <p:nvPr/>
          </p:nvCxnSpPr>
          <p:spPr>
            <a:xfrm rot="5400000">
              <a:off x="2857313" y="-6173"/>
              <a:ext cx="511802" cy="291757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1196712"/>
            <a:ext cx="1352912" cy="871802"/>
            <a:chOff x="4572000" y="1196712"/>
            <a:chExt cx="1352912" cy="871802"/>
          </a:xfrm>
        </p:grpSpPr>
        <p:sp>
          <p:nvSpPr>
            <p:cNvPr id="18" name="Rounded Rectangle 17"/>
            <p:cNvSpPr/>
            <p:nvPr/>
          </p:nvSpPr>
          <p:spPr>
            <a:xfrm>
              <a:off x="4808788" y="1708514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Varians</a:t>
              </a:r>
            </a:p>
          </p:txBody>
        </p:sp>
        <p:cxnSp>
          <p:nvCxnSpPr>
            <p:cNvPr id="37" name="Elbow Connector 36"/>
            <p:cNvCxnSpPr>
              <a:stCxn id="5" idx="2"/>
              <a:endCxn id="18" idx="0"/>
            </p:cNvCxnSpPr>
            <p:nvPr/>
          </p:nvCxnSpPr>
          <p:spPr>
            <a:xfrm rot="16200000" flipH="1">
              <a:off x="4713524" y="1055188"/>
              <a:ext cx="511802" cy="794850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427984" y="2068513"/>
            <a:ext cx="1872208" cy="921922"/>
            <a:chOff x="4427984" y="2068513"/>
            <a:chExt cx="1872208" cy="921922"/>
          </a:xfrm>
        </p:grpSpPr>
        <p:sp>
          <p:nvSpPr>
            <p:cNvPr id="21" name="Rectangle 20"/>
            <p:cNvSpPr/>
            <p:nvPr/>
          </p:nvSpPr>
          <p:spPr>
            <a:xfrm>
              <a:off x="4427984" y="2630435"/>
              <a:ext cx="187220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tx1"/>
                  </a:solidFill>
                </a:rPr>
                <a:t>En </a:t>
              </a:r>
              <a:r>
                <a:rPr lang="da-DK" sz="1200" b="1" dirty="0">
                  <a:solidFill>
                    <a:schemeClr val="tx1"/>
                  </a:solidFill>
                </a:rPr>
                <a:t>eller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 to stikprøver?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Elbow Connector 40"/>
            <p:cNvCxnSpPr>
              <a:stCxn id="18" idx="2"/>
              <a:endCxn id="21" idx="0"/>
            </p:cNvCxnSpPr>
            <p:nvPr/>
          </p:nvCxnSpPr>
          <p:spPr>
            <a:xfrm rot="5400000">
              <a:off x="5084509" y="2348093"/>
              <a:ext cx="561921" cy="2762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35389" y="2689831"/>
            <a:ext cx="1020287" cy="750217"/>
            <a:chOff x="635389" y="2689831"/>
            <a:chExt cx="1020287" cy="750217"/>
          </a:xfrm>
        </p:grpSpPr>
        <p:sp>
          <p:nvSpPr>
            <p:cNvPr id="8" name="Rounded Rectangle 7"/>
            <p:cNvSpPr/>
            <p:nvPr/>
          </p:nvSpPr>
          <p:spPr>
            <a:xfrm>
              <a:off x="635389" y="308004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43" name="Elbow Connector 42"/>
            <p:cNvCxnSpPr>
              <a:stCxn id="6" idx="2"/>
              <a:endCxn id="8" idx="0"/>
            </p:cNvCxnSpPr>
            <p:nvPr/>
          </p:nvCxnSpPr>
          <p:spPr>
            <a:xfrm rot="5400000">
              <a:off x="1124487" y="2548859"/>
              <a:ext cx="390218" cy="67216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655675" y="2689830"/>
            <a:ext cx="1044117" cy="748018"/>
            <a:chOff x="1655675" y="2689830"/>
            <a:chExt cx="1044117" cy="748018"/>
          </a:xfrm>
        </p:grpSpPr>
        <p:sp>
          <p:nvSpPr>
            <p:cNvPr id="9" name="Rounded Rectangle 8"/>
            <p:cNvSpPr/>
            <p:nvPr/>
          </p:nvSpPr>
          <p:spPr>
            <a:xfrm>
              <a:off x="2003541" y="307784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45" name="Elbow Connector 44"/>
            <p:cNvCxnSpPr>
              <a:stCxn id="6" idx="2"/>
              <a:endCxn id="9" idx="0"/>
            </p:cNvCxnSpPr>
            <p:nvPr/>
          </p:nvCxnSpPr>
          <p:spPr>
            <a:xfrm rot="16200000" flipH="1">
              <a:off x="1809662" y="2535843"/>
              <a:ext cx="388018" cy="69599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413808" y="3437849"/>
            <a:ext cx="1872208" cy="596891"/>
            <a:chOff x="1413808" y="3437849"/>
            <a:chExt cx="1872208" cy="596891"/>
          </a:xfrm>
        </p:grpSpPr>
        <p:sp>
          <p:nvSpPr>
            <p:cNvPr id="10" name="Rectangle 9"/>
            <p:cNvSpPr/>
            <p:nvPr/>
          </p:nvSpPr>
          <p:spPr>
            <a:xfrm>
              <a:off x="1413808" y="3674740"/>
              <a:ext cx="1872208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 eller to stikprøver?</a:t>
              </a:r>
            </a:p>
          </p:txBody>
        </p:sp>
        <p:cxnSp>
          <p:nvCxnSpPr>
            <p:cNvPr id="48" name="Elbow Connector 47"/>
            <p:cNvCxnSpPr>
              <a:stCxn id="9" idx="2"/>
              <a:endCxn id="10" idx="0"/>
            </p:cNvCxnSpPr>
            <p:nvPr/>
          </p:nvCxnSpPr>
          <p:spPr>
            <a:xfrm rot="5400000">
              <a:off x="2232344" y="3555417"/>
              <a:ext cx="236892" cy="1755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420589" y="4034741"/>
            <a:ext cx="929323" cy="690363"/>
            <a:chOff x="1420589" y="4034741"/>
            <a:chExt cx="929323" cy="690363"/>
          </a:xfrm>
        </p:grpSpPr>
        <p:sp>
          <p:nvSpPr>
            <p:cNvPr id="11" name="Rounded Rectangle 10"/>
            <p:cNvSpPr/>
            <p:nvPr/>
          </p:nvSpPr>
          <p:spPr>
            <a:xfrm>
              <a:off x="1420589" y="43651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</a:t>
              </a:r>
            </a:p>
          </p:txBody>
        </p:sp>
        <p:cxnSp>
          <p:nvCxnSpPr>
            <p:cNvPr id="50" name="Elbow Connector 49"/>
            <p:cNvCxnSpPr>
              <a:stCxn id="10" idx="2"/>
              <a:endCxn id="11" idx="0"/>
            </p:cNvCxnSpPr>
            <p:nvPr/>
          </p:nvCxnSpPr>
          <p:spPr>
            <a:xfrm rot="5400000">
              <a:off x="1894132" y="3909324"/>
              <a:ext cx="330364" cy="581197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349911" y="4034740"/>
            <a:ext cx="936105" cy="692564"/>
            <a:chOff x="2349911" y="4034740"/>
            <a:chExt cx="936105" cy="692564"/>
          </a:xfrm>
        </p:grpSpPr>
        <p:sp>
          <p:nvSpPr>
            <p:cNvPr id="12" name="Rounded Rectangle 11"/>
            <p:cNvSpPr/>
            <p:nvPr/>
          </p:nvSpPr>
          <p:spPr>
            <a:xfrm>
              <a:off x="2589765" y="43673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To</a:t>
              </a:r>
            </a:p>
          </p:txBody>
        </p:sp>
        <p:cxnSp>
          <p:nvCxnSpPr>
            <p:cNvPr id="52" name="Elbow Connector 51"/>
            <p:cNvCxnSpPr>
              <a:stCxn id="10" idx="2"/>
              <a:endCxn id="12" idx="0"/>
            </p:cNvCxnSpPr>
            <p:nvPr/>
          </p:nvCxnSpPr>
          <p:spPr>
            <a:xfrm rot="16200000" flipH="1">
              <a:off x="2477619" y="3907032"/>
              <a:ext cx="332564" cy="587979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195736" y="4727304"/>
            <a:ext cx="2088232" cy="717880"/>
            <a:chOff x="2195736" y="4727304"/>
            <a:chExt cx="2088232" cy="717880"/>
          </a:xfrm>
        </p:grpSpPr>
        <p:sp>
          <p:nvSpPr>
            <p:cNvPr id="14" name="Rectangle 13"/>
            <p:cNvSpPr/>
            <p:nvPr/>
          </p:nvSpPr>
          <p:spPr>
            <a:xfrm>
              <a:off x="2195736" y="5085184"/>
              <a:ext cx="2088232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tx1"/>
                  </a:solidFill>
                </a:rPr>
                <a:t>Er </a:t>
              </a:r>
              <a:r>
                <a:rPr lang="da-DK" sz="1200" b="1" dirty="0">
                  <a:solidFill>
                    <a:schemeClr val="tx1"/>
                  </a:solidFill>
                </a:rPr>
                <a:t>stikprøverne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 uafhængige 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stCxn id="12" idx="2"/>
              <a:endCxn id="14" idx="0"/>
            </p:cNvCxnSpPr>
            <p:nvPr/>
          </p:nvCxnSpPr>
          <p:spPr>
            <a:xfrm rot="16200000" flipH="1">
              <a:off x="2909931" y="4755263"/>
              <a:ext cx="357880" cy="30196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195736" y="5445184"/>
            <a:ext cx="1044116" cy="720120"/>
            <a:chOff x="2195736" y="5445184"/>
            <a:chExt cx="1044116" cy="720120"/>
          </a:xfrm>
        </p:grpSpPr>
        <p:sp>
          <p:nvSpPr>
            <p:cNvPr id="15" name="Rounded Rectangle 14"/>
            <p:cNvSpPr/>
            <p:nvPr/>
          </p:nvSpPr>
          <p:spPr>
            <a:xfrm>
              <a:off x="2195736" y="580530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19" name="Elbow Connector 18"/>
            <p:cNvCxnSpPr>
              <a:stCxn id="14" idx="2"/>
              <a:endCxn id="15" idx="0"/>
            </p:cNvCxnSpPr>
            <p:nvPr/>
          </p:nvCxnSpPr>
          <p:spPr>
            <a:xfrm rot="5400000">
              <a:off x="2711797" y="5277249"/>
              <a:ext cx="360120" cy="695990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239852" y="5445183"/>
            <a:ext cx="1044116" cy="723558"/>
            <a:chOff x="3239852" y="5445183"/>
            <a:chExt cx="1044116" cy="723558"/>
          </a:xfrm>
        </p:grpSpPr>
        <p:sp>
          <p:nvSpPr>
            <p:cNvPr id="16" name="Rounded Rectangle 15"/>
            <p:cNvSpPr/>
            <p:nvPr/>
          </p:nvSpPr>
          <p:spPr>
            <a:xfrm>
              <a:off x="3587717" y="5808741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24" name="Elbow Connector 23"/>
            <p:cNvCxnSpPr>
              <a:stCxn id="14" idx="2"/>
              <a:endCxn id="16" idx="0"/>
            </p:cNvCxnSpPr>
            <p:nvPr/>
          </p:nvCxnSpPr>
          <p:spPr>
            <a:xfrm rot="16200000" flipH="1">
              <a:off x="3406069" y="5278966"/>
              <a:ext cx="363557" cy="69599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427984" y="2990434"/>
            <a:ext cx="936105" cy="942622"/>
            <a:chOff x="4427984" y="2990434"/>
            <a:chExt cx="936105" cy="942622"/>
          </a:xfrm>
        </p:grpSpPr>
        <p:sp>
          <p:nvSpPr>
            <p:cNvPr id="22" name="Rounded Rectangle 21"/>
            <p:cNvSpPr/>
            <p:nvPr/>
          </p:nvSpPr>
          <p:spPr>
            <a:xfrm>
              <a:off x="4427984" y="3573056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</a:t>
              </a:r>
            </a:p>
          </p:txBody>
        </p:sp>
        <p:cxnSp>
          <p:nvCxnSpPr>
            <p:cNvPr id="26" name="Elbow Connector 25"/>
            <p:cNvCxnSpPr>
              <a:stCxn id="21" idx="2"/>
              <a:endCxn id="22" idx="0"/>
            </p:cNvCxnSpPr>
            <p:nvPr/>
          </p:nvCxnSpPr>
          <p:spPr>
            <a:xfrm rot="5400000">
              <a:off x="4778789" y="2987756"/>
              <a:ext cx="582621" cy="587978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5364088" y="2990434"/>
            <a:ext cx="923486" cy="942622"/>
            <a:chOff x="5364088" y="2990434"/>
            <a:chExt cx="923486" cy="942622"/>
          </a:xfrm>
        </p:grpSpPr>
        <p:sp>
          <p:nvSpPr>
            <p:cNvPr id="23" name="Rounded Rectangle 22"/>
            <p:cNvSpPr/>
            <p:nvPr/>
          </p:nvSpPr>
          <p:spPr>
            <a:xfrm>
              <a:off x="5591323" y="3573056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To</a:t>
              </a:r>
            </a:p>
          </p:txBody>
        </p:sp>
        <p:cxnSp>
          <p:nvCxnSpPr>
            <p:cNvPr id="29" name="Elbow Connector 28"/>
            <p:cNvCxnSpPr>
              <a:stCxn id="21" idx="2"/>
              <a:endCxn id="23" idx="0"/>
            </p:cNvCxnSpPr>
            <p:nvPr/>
          </p:nvCxnSpPr>
          <p:spPr>
            <a:xfrm rot="16200000" flipH="1">
              <a:off x="5360458" y="2994064"/>
              <a:ext cx="582621" cy="57536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2357884" y="6165304"/>
            <a:ext cx="371954" cy="587978"/>
            <a:chOff x="2357884" y="6165304"/>
            <a:chExt cx="371954" cy="587978"/>
          </a:xfrm>
        </p:grpSpPr>
        <p:sp>
          <p:nvSpPr>
            <p:cNvPr id="35" name="Oval 34"/>
            <p:cNvSpPr/>
            <p:nvPr/>
          </p:nvSpPr>
          <p:spPr>
            <a:xfrm>
              <a:off x="2357884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34" name="Straight Arrow Connector 33"/>
            <p:cNvCxnSpPr>
              <a:stCxn id="15" idx="2"/>
              <a:endCxn id="35" idx="0"/>
            </p:cNvCxnSpPr>
            <p:nvPr/>
          </p:nvCxnSpPr>
          <p:spPr>
            <a:xfrm flipH="1">
              <a:off x="2543861" y="6165304"/>
              <a:ext cx="1" cy="21602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749865" y="6168741"/>
            <a:ext cx="371954" cy="584541"/>
            <a:chOff x="3749865" y="6168741"/>
            <a:chExt cx="371954" cy="584541"/>
          </a:xfrm>
        </p:grpSpPr>
        <p:sp>
          <p:nvSpPr>
            <p:cNvPr id="44" name="Oval 43"/>
            <p:cNvSpPr/>
            <p:nvPr/>
          </p:nvSpPr>
          <p:spPr>
            <a:xfrm>
              <a:off x="3749865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16" idx="2"/>
              <a:endCxn id="44" idx="0"/>
            </p:cNvCxnSpPr>
            <p:nvPr/>
          </p:nvCxnSpPr>
          <p:spPr>
            <a:xfrm flipH="1">
              <a:off x="3935842" y="6168741"/>
              <a:ext cx="1" cy="21258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1582737" y="4725104"/>
            <a:ext cx="371954" cy="2028178"/>
            <a:chOff x="1582737" y="4725104"/>
            <a:chExt cx="371954" cy="2028178"/>
          </a:xfrm>
        </p:grpSpPr>
        <p:sp>
          <p:nvSpPr>
            <p:cNvPr id="47" name="Oval 46"/>
            <p:cNvSpPr/>
            <p:nvPr/>
          </p:nvSpPr>
          <p:spPr>
            <a:xfrm>
              <a:off x="1582737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40" name="Straight Arrow Connector 39"/>
            <p:cNvCxnSpPr>
              <a:stCxn id="11" idx="2"/>
              <a:endCxn id="47" idx="0"/>
            </p:cNvCxnSpPr>
            <p:nvPr/>
          </p:nvCxnSpPr>
          <p:spPr>
            <a:xfrm flipH="1">
              <a:off x="1768714" y="4725104"/>
              <a:ext cx="1" cy="165622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97537" y="3440048"/>
            <a:ext cx="371954" cy="3313234"/>
            <a:chOff x="797537" y="3440048"/>
            <a:chExt cx="371954" cy="3313234"/>
          </a:xfrm>
        </p:grpSpPr>
        <p:sp>
          <p:nvSpPr>
            <p:cNvPr id="13" name="Oval 12"/>
            <p:cNvSpPr/>
            <p:nvPr/>
          </p:nvSpPr>
          <p:spPr>
            <a:xfrm>
              <a:off x="797537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 smtClean="0">
                  <a:solidFill>
                    <a:schemeClr val="bg1"/>
                  </a:solidFill>
                </a:rPr>
                <a:t>1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8" idx="2"/>
              <a:endCxn id="13" idx="0"/>
            </p:cNvCxnSpPr>
            <p:nvPr/>
          </p:nvCxnSpPr>
          <p:spPr>
            <a:xfrm flipH="1">
              <a:off x="983514" y="3440048"/>
              <a:ext cx="1" cy="294128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816293" y="2068514"/>
            <a:ext cx="371954" cy="4684768"/>
            <a:chOff x="6816293" y="2068514"/>
            <a:chExt cx="371954" cy="4684768"/>
          </a:xfrm>
        </p:grpSpPr>
        <p:sp>
          <p:nvSpPr>
            <p:cNvPr id="62" name="Oval 61"/>
            <p:cNvSpPr/>
            <p:nvPr/>
          </p:nvSpPr>
          <p:spPr>
            <a:xfrm>
              <a:off x="6816293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65" name="Straight Arrow Connector 64"/>
            <p:cNvCxnSpPr>
              <a:stCxn id="55" idx="2"/>
              <a:endCxn id="62" idx="0"/>
            </p:cNvCxnSpPr>
            <p:nvPr/>
          </p:nvCxnSpPr>
          <p:spPr>
            <a:xfrm>
              <a:off x="7002270" y="2068514"/>
              <a:ext cx="0" cy="431281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90132" y="3933056"/>
            <a:ext cx="371954" cy="2820226"/>
            <a:chOff x="4590132" y="3933056"/>
            <a:chExt cx="371954" cy="2820226"/>
          </a:xfrm>
        </p:grpSpPr>
        <p:sp>
          <p:nvSpPr>
            <p:cNvPr id="53" name="Oval 52"/>
            <p:cNvSpPr/>
            <p:nvPr/>
          </p:nvSpPr>
          <p:spPr>
            <a:xfrm>
              <a:off x="4590132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67" name="Straight Arrow Connector 66"/>
            <p:cNvCxnSpPr>
              <a:stCxn id="22" idx="2"/>
              <a:endCxn id="53" idx="0"/>
            </p:cNvCxnSpPr>
            <p:nvPr/>
          </p:nvCxnSpPr>
          <p:spPr>
            <a:xfrm flipH="1">
              <a:off x="4776109" y="3933056"/>
              <a:ext cx="1" cy="244827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753471" y="3933056"/>
            <a:ext cx="371954" cy="2820226"/>
            <a:chOff x="5753471" y="3933056"/>
            <a:chExt cx="371954" cy="2820226"/>
          </a:xfrm>
        </p:grpSpPr>
        <p:sp>
          <p:nvSpPr>
            <p:cNvPr id="54" name="Oval 53"/>
            <p:cNvSpPr/>
            <p:nvPr/>
          </p:nvSpPr>
          <p:spPr>
            <a:xfrm>
              <a:off x="5753471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69" name="Straight Arrow Connector 68"/>
            <p:cNvCxnSpPr>
              <a:stCxn id="23" idx="2"/>
              <a:endCxn id="54" idx="0"/>
            </p:cNvCxnSpPr>
            <p:nvPr/>
          </p:nvCxnSpPr>
          <p:spPr>
            <a:xfrm flipH="1">
              <a:off x="5939448" y="3933056"/>
              <a:ext cx="1" cy="244827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8105446" y="2068514"/>
            <a:ext cx="371954" cy="4684768"/>
            <a:chOff x="8105446" y="2068514"/>
            <a:chExt cx="371954" cy="4684768"/>
          </a:xfrm>
        </p:grpSpPr>
        <p:sp>
          <p:nvSpPr>
            <p:cNvPr id="63" name="Oval 62"/>
            <p:cNvSpPr/>
            <p:nvPr/>
          </p:nvSpPr>
          <p:spPr>
            <a:xfrm>
              <a:off x="8105446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71" name="Straight Arrow Connector 70"/>
            <p:cNvCxnSpPr>
              <a:stCxn id="56" idx="2"/>
              <a:endCxn id="63" idx="0"/>
            </p:cNvCxnSpPr>
            <p:nvPr/>
          </p:nvCxnSpPr>
          <p:spPr>
            <a:xfrm>
              <a:off x="8291423" y="2068514"/>
              <a:ext cx="0" cy="431281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4572000" y="1196712"/>
            <a:ext cx="2988332" cy="871802"/>
            <a:chOff x="4572000" y="1196712"/>
            <a:chExt cx="2988332" cy="871802"/>
          </a:xfrm>
        </p:grpSpPr>
        <p:sp>
          <p:nvSpPr>
            <p:cNvPr id="55" name="Rounded Rectangle 54"/>
            <p:cNvSpPr/>
            <p:nvPr/>
          </p:nvSpPr>
          <p:spPr>
            <a:xfrm>
              <a:off x="6444208" y="1708514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Fordeling</a:t>
              </a:r>
            </a:p>
          </p:txBody>
        </p:sp>
        <p:cxnSp>
          <p:nvCxnSpPr>
            <p:cNvPr id="73" name="Elbow Connector 72"/>
            <p:cNvCxnSpPr>
              <a:stCxn id="5" idx="2"/>
              <a:endCxn id="55" idx="0"/>
            </p:cNvCxnSpPr>
            <p:nvPr/>
          </p:nvCxnSpPr>
          <p:spPr>
            <a:xfrm rot="16200000" flipH="1">
              <a:off x="5531234" y="237478"/>
              <a:ext cx="511802" cy="2430270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571999" y="1196712"/>
            <a:ext cx="4320481" cy="871802"/>
            <a:chOff x="4571999" y="1196712"/>
            <a:chExt cx="4320481" cy="871802"/>
          </a:xfrm>
        </p:grpSpPr>
        <p:sp>
          <p:nvSpPr>
            <p:cNvPr id="56" name="Rounded Rectangle 55"/>
            <p:cNvSpPr/>
            <p:nvPr/>
          </p:nvSpPr>
          <p:spPr>
            <a:xfrm>
              <a:off x="7690366" y="1708514"/>
              <a:ext cx="120211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Uafhængighed</a:t>
              </a:r>
            </a:p>
          </p:txBody>
        </p:sp>
        <p:cxnSp>
          <p:nvCxnSpPr>
            <p:cNvPr id="75" name="Elbow Connector 74"/>
            <p:cNvCxnSpPr>
              <a:stCxn id="5" idx="2"/>
              <a:endCxn id="56" idx="0"/>
            </p:cNvCxnSpPr>
            <p:nvPr/>
          </p:nvCxnSpPr>
          <p:spPr>
            <a:xfrm rot="16200000" flipH="1">
              <a:off x="6175810" y="-407099"/>
              <a:ext cx="511802" cy="3719423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4462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Eksempel </a:t>
            </a:r>
            <a:r>
              <a:rPr lang="da-DK" sz="3200" dirty="0"/>
              <a:t>9-14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20688"/>
                <a:ext cx="8784976" cy="57606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000" dirty="0" smtClean="0"/>
                  <a:t>En virksomhed spørger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𝑛</m:t>
                    </m:r>
                    <m:r>
                      <a:rPr lang="da-DK" sz="2000" b="0" i="1" smtClean="0">
                        <a:latin typeface="Cambria Math"/>
                      </a:rPr>
                      <m:t>=500</m:t>
                    </m:r>
                  </m:oMath>
                </a14:m>
                <a:r>
                  <a:rPr lang="da-DK" sz="2000" dirty="0" smtClean="0"/>
                  <a:t> medarbejdere hvilken af tre sundhedsforsikringer, de ønsker. Er ønskerne uafhængige af jobkategori?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b="0" i="1" smtClean="0">
                            <a:latin typeface="Cambria Math"/>
                          </a:rPr>
                          <m:t>𝑗</m:t>
                        </m:r>
                        <m:r>
                          <a:rPr lang="da-DK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b="0" i="1" smtClean="0">
                            <a:latin typeface="Cambria Math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da-DK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a-DK" sz="2000" b="0" i="1" smtClean="0">
                            <a:latin typeface="Cambria Math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340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500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=0.68</m:t>
                    </m:r>
                  </m:oMath>
                </a14:m>
                <a:r>
                  <a:rPr lang="da-DK" sz="20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16</m:t>
                        </m:r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500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=0.</m:t>
                    </m:r>
                    <m:r>
                      <a:rPr lang="da-DK" sz="2000" b="0" i="1" smtClean="0">
                        <a:latin typeface="Cambria Math"/>
                      </a:rPr>
                      <m:t>32</m:t>
                    </m:r>
                  </m:oMath>
                </a14:m>
                <a:r>
                  <a:rPr lang="da-DK" sz="2000" dirty="0" smtClean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200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500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=0.40</m:t>
                    </m:r>
                  </m:oMath>
                </a14:m>
                <a:r>
                  <a:rPr lang="da-DK" sz="20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200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500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=0.40</m:t>
                    </m:r>
                  </m:oMath>
                </a14:m>
                <a:r>
                  <a:rPr lang="da-DK" sz="2000" dirty="0" smtClean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  <m:r>
                          <a:rPr lang="da-DK" sz="2000" i="1">
                            <a:latin typeface="Cambria Math"/>
                          </a:rPr>
                          <m:t>00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500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=0.</m:t>
                    </m:r>
                    <m:r>
                      <a:rPr lang="da-DK" sz="2000" b="0" i="1" smtClean="0">
                        <a:latin typeface="Cambria Math"/>
                      </a:rPr>
                      <m:t>2</m:t>
                    </m:r>
                    <m:r>
                      <a:rPr lang="da-DK" sz="2000" i="1">
                        <a:latin typeface="Cambria Math"/>
                      </a:rPr>
                      <m:t>0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Beregn forventet antal. F.eks.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da-DK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=</m:t>
                        </m:r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500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∙0.68∙0.20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68</m:t>
                    </m:r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20688"/>
                <a:ext cx="8784976" cy="5760640"/>
              </a:xfrm>
              <a:blipFill>
                <a:blip r:embed="rId3"/>
                <a:stretch>
                  <a:fillRect l="-69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montgomery_6e_tb_09_0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240" y="1484784"/>
            <a:ext cx="782658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montgomery_6e_tb_09_04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8856" y="4595642"/>
            <a:ext cx="7826586" cy="192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Kombinationstegning 2"/>
          <p:cNvSpPr/>
          <p:nvPr/>
        </p:nvSpPr>
        <p:spPr>
          <a:xfrm>
            <a:off x="6084168" y="5385626"/>
            <a:ext cx="379994" cy="248551"/>
          </a:xfrm>
          <a:custGeom>
            <a:avLst/>
            <a:gdLst>
              <a:gd name="connsiteX0" fmla="*/ 148494 w 379994"/>
              <a:gd name="connsiteY0" fmla="*/ 20110 h 205414"/>
              <a:gd name="connsiteX1" fmla="*/ 9949 w 379994"/>
              <a:gd name="connsiteY1" fmla="*/ 75528 h 205414"/>
              <a:gd name="connsiteX2" fmla="*/ 37658 w 379994"/>
              <a:gd name="connsiteY2" fmla="*/ 177128 h 205414"/>
              <a:gd name="connsiteX3" fmla="*/ 250094 w 379994"/>
              <a:gd name="connsiteY3" fmla="*/ 204837 h 205414"/>
              <a:gd name="connsiteX4" fmla="*/ 360931 w 379994"/>
              <a:gd name="connsiteY4" fmla="*/ 158655 h 205414"/>
              <a:gd name="connsiteX5" fmla="*/ 370167 w 379994"/>
              <a:gd name="connsiteY5" fmla="*/ 38583 h 205414"/>
              <a:gd name="connsiteX6" fmla="*/ 259331 w 379994"/>
              <a:gd name="connsiteY6" fmla="*/ 1637 h 205414"/>
              <a:gd name="connsiteX7" fmla="*/ 148494 w 379994"/>
              <a:gd name="connsiteY7" fmla="*/ 20110 h 20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94" h="205414">
                <a:moveTo>
                  <a:pt x="148494" y="20110"/>
                </a:moveTo>
                <a:cubicBezTo>
                  <a:pt x="106931" y="32425"/>
                  <a:pt x="28422" y="49358"/>
                  <a:pt x="9949" y="75528"/>
                </a:cubicBezTo>
                <a:cubicBezTo>
                  <a:pt x="-8524" y="101698"/>
                  <a:pt x="-2366" y="155577"/>
                  <a:pt x="37658" y="177128"/>
                </a:cubicBezTo>
                <a:cubicBezTo>
                  <a:pt x="77682" y="198680"/>
                  <a:pt x="196215" y="207916"/>
                  <a:pt x="250094" y="204837"/>
                </a:cubicBezTo>
                <a:cubicBezTo>
                  <a:pt x="303973" y="201758"/>
                  <a:pt x="340919" y="186364"/>
                  <a:pt x="360931" y="158655"/>
                </a:cubicBezTo>
                <a:cubicBezTo>
                  <a:pt x="380943" y="130946"/>
                  <a:pt x="387100" y="64753"/>
                  <a:pt x="370167" y="38583"/>
                </a:cubicBezTo>
                <a:cubicBezTo>
                  <a:pt x="353234" y="12413"/>
                  <a:pt x="296276" y="7795"/>
                  <a:pt x="259331" y="1637"/>
                </a:cubicBezTo>
                <a:cubicBezTo>
                  <a:pt x="222386" y="-4521"/>
                  <a:pt x="190057" y="7795"/>
                  <a:pt x="148494" y="20110"/>
                </a:cubicBezTo>
                <a:close/>
              </a:path>
            </a:pathLst>
          </a:cu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80310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Hypotesetest for </a:t>
            </a:r>
            <a:r>
              <a:rPr lang="da-DK" sz="3200" dirty="0" smtClean="0"/>
              <a:t>eks. </a:t>
            </a:r>
            <a:r>
              <a:rPr lang="da-DK" sz="3200" dirty="0"/>
              <a:t>9-14 </a:t>
            </a:r>
            <a:r>
              <a:rPr lang="da-DK" sz="3200" dirty="0" smtClean="0"/>
              <a:t>  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640960" cy="54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a-DK" sz="2200" b="1" dirty="0" smtClean="0">
                    <a:solidFill>
                      <a:schemeClr val="tx2"/>
                    </a:solidFill>
                  </a:rPr>
                  <a:t>Vælg </a:t>
                </a:r>
                <a:r>
                  <a:rPr lang="da-DK" sz="2200" b="1" dirty="0">
                    <a:solidFill>
                      <a:schemeClr val="tx2"/>
                    </a:solidFill>
                  </a:rPr>
                  <a:t>hypoteser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/>
                  <a:t>: </a:t>
                </a:r>
                <a:r>
                  <a:rPr lang="da-DK" sz="2200" dirty="0" smtClean="0"/>
                  <a:t>Valg af sundhedsforsikring er uafhængig af jobkategori</a:t>
                </a:r>
                <a:endParaRPr lang="da-DK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200" dirty="0"/>
                  <a:t>: Valg af sundhedsforsikring </a:t>
                </a:r>
                <a:r>
                  <a:rPr lang="da-DK" sz="2200" dirty="0" smtClean="0"/>
                  <a:t>er </a:t>
                </a:r>
                <a:r>
                  <a:rPr lang="da-DK" sz="2200" i="1" dirty="0" smtClean="0"/>
                  <a:t>ikke </a:t>
                </a:r>
                <a:r>
                  <a:rPr lang="da-DK" sz="2200" dirty="0" smtClean="0"/>
                  <a:t>uafhængig </a:t>
                </a:r>
                <a:r>
                  <a:rPr lang="da-DK" sz="2200" dirty="0"/>
                  <a:t>af </a:t>
                </a:r>
                <a:r>
                  <a:rPr lang="da-DK" sz="2200" dirty="0" smtClean="0"/>
                  <a:t>jobkategori</a:t>
                </a:r>
              </a:p>
              <a:p>
                <a:pPr marL="457200" lvl="1" indent="0">
                  <a:buNone/>
                </a:pPr>
                <a:endParaRPr lang="da-DK" sz="1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200" b="1" dirty="0">
                    <a:solidFill>
                      <a:schemeClr val="tx2"/>
                    </a:solidFill>
                  </a:rPr>
                  <a:t>Formuler teststørrelsen</a:t>
                </a:r>
                <a:br>
                  <a:rPr lang="da-DK" sz="2200" b="1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2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200" i="1">
                            <a:latin typeface="Cambria Math"/>
                          </a:rPr>
                          <m:t>𝑖</m:t>
                        </m:r>
                        <m:r>
                          <a:rPr lang="da-DK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sz="2200" i="1">
                                <a:latin typeface="Cambria Math"/>
                              </a:rPr>
                              <m:t>𝑗</m:t>
                            </m:r>
                            <m:r>
                              <a:rPr lang="da-DK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sz="2200" i="1">
                                <a:latin typeface="Cambria Math"/>
                              </a:rPr>
                              <m:t>𝑐</m:t>
                            </m:r>
                          </m:sup>
                          <m:e>
                            <m:f>
                              <m:f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200" i="1">
                                            <a:latin typeface="Cambria Math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da-DK" sz="22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a-DK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22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da-DK" sz="22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da-DK" sz="2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2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 er </a:t>
                </a:r>
                <a:r>
                  <a:rPr lang="da-DK" sz="2200" dirty="0" err="1" smtClean="0"/>
                  <a:t>chi</a:t>
                </a:r>
                <a:r>
                  <a:rPr lang="da-DK" sz="2200" dirty="0" smtClean="0"/>
                  <a:t>-i-anden fordelt med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  <m:r>
                          <a:rPr lang="da-DK" sz="2200" i="1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𝑐</m:t>
                        </m:r>
                        <m:r>
                          <a:rPr lang="da-DK" sz="22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da-DK" sz="2200" dirty="0" smtClean="0"/>
                  <a:t> frihedsgrader</a:t>
                </a:r>
                <a:endParaRPr lang="da-DK" sz="2200" dirty="0"/>
              </a:p>
              <a:p>
                <a:pPr marL="457200" indent="-457200">
                  <a:buFont typeface="+mj-lt"/>
                  <a:buAutoNum type="arabicPeriod"/>
                </a:pPr>
                <a:endParaRPr lang="da-DK" sz="22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200" b="1" dirty="0" smtClean="0">
                    <a:solidFill>
                      <a:schemeClr val="tx2"/>
                    </a:solidFill>
                  </a:rPr>
                  <a:t>Bestem </a:t>
                </a:r>
                <a:r>
                  <a:rPr lang="da-DK" sz="2200" b="1" dirty="0">
                    <a:solidFill>
                      <a:schemeClr val="tx2"/>
                    </a:solidFill>
                  </a:rPr>
                  <a:t>det kritiske område for </a:t>
                </a:r>
                <a:r>
                  <a:rPr lang="da-DK" sz="2200" b="1" dirty="0" smtClean="0">
                    <a:solidFill>
                      <a:schemeClr val="tx2"/>
                    </a:solidFill>
                  </a:rPr>
                  <a:t>teststørrelsen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2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 er større 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2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da-DK" sz="2200" dirty="0" smtClean="0"/>
                  <a:t>, hvor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da-DK" sz="2200" dirty="0" smtClean="0"/>
                  <a:t> og </a:t>
                </a:r>
                <a:br>
                  <a:rPr lang="da-DK" sz="2200" dirty="0" smtClean="0"/>
                </a:b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𝑑𝑓</m:t>
                    </m:r>
                    <m:r>
                      <a:rPr lang="da-DK" sz="2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  <m:r>
                          <a:rPr lang="da-DK" sz="2200" i="1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𝑐</m:t>
                        </m:r>
                        <m:r>
                          <a:rPr lang="da-DK" sz="22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a-DK" sz="2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2−1</m:t>
                        </m:r>
                      </m:e>
                    </m:d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3−1</m:t>
                        </m:r>
                      </m:e>
                    </m:d>
                    <m:r>
                      <a:rPr lang="da-DK" sz="2200" i="1">
                        <a:latin typeface="Cambria Math"/>
                      </a:rPr>
                      <m:t>=2</m:t>
                    </m:r>
                  </m:oMath>
                </a14:m>
                <a:r>
                  <a:rPr lang="da-DK" sz="2200" dirty="0" smtClean="0"/>
                  <a:t>: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a-DK" sz="2200" i="1">
                              <a:latin typeface="Cambria Math"/>
                              <a:ea typeface="Cambria Math"/>
                            </a:rPr>
                            <m:t>𝑑𝑓</m:t>
                          </m:r>
                        </m:sub>
                      </m:sSub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sz="2200" b="0" i="1" smtClean="0">
                              <a:latin typeface="Cambria Math"/>
                            </a:rPr>
                            <m:t>0.05,2</m:t>
                          </m:r>
                        </m:sub>
                      </m:sSub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da-DK" sz="2200" b="0" i="0" smtClean="0">
                          <a:latin typeface="Cambria Math"/>
                          <a:ea typeface="Cambria Math"/>
                        </a:rPr>
                        <m:t>chi</m:t>
                      </m:r>
                      <m:r>
                        <m:rPr>
                          <m:nor/>
                        </m:rPr>
                        <a:rPr lang="da-DK" sz="2200" b="0" i="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da-DK" sz="2200" b="0" i="0" smtClean="0">
                          <a:latin typeface="Cambria Math"/>
                          <a:ea typeface="Cambria Math"/>
                        </a:rPr>
                        <m:t>inv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/>
                              <a:ea typeface="Cambria Math"/>
                            </a:rPr>
                            <m:t>1−0.05, 2</m:t>
                          </m:r>
                        </m:e>
                      </m:d>
                      <m:r>
                        <a:rPr lang="da-DK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a-DK" sz="2200" b="0" i="1" smtClean="0">
                          <a:latin typeface="Cambria Math"/>
                          <a:ea typeface="Cambria Math"/>
                        </a:rPr>
                        <m:t>5.99</m:t>
                      </m:r>
                    </m:oMath>
                  </m:oMathPara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Altså: 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2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&gt;</m:t>
                    </m:r>
                    <m:r>
                      <a:rPr lang="da-DK" sz="2200" b="0" i="1" smtClean="0">
                        <a:latin typeface="Cambria Math"/>
                      </a:rPr>
                      <m:t>5.99</m:t>
                    </m:r>
                  </m:oMath>
                </a14:m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640960" cy="5400600"/>
              </a:xfrm>
              <a:blipFill>
                <a:blip r:embed="rId3"/>
                <a:stretch>
                  <a:fillRect l="-705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hlinkClick r:id="rId4" action="ppaction://hlinksldjump"/>
          </p:cNvPr>
          <p:cNvSpPr/>
          <p:nvPr/>
        </p:nvSpPr>
        <p:spPr>
          <a:xfrm>
            <a:off x="8388424" y="6093296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hlinkClick r:id="rId5" action="ppaction://hlinksldjump"/>
          </p:cNvPr>
          <p:cNvSpPr/>
          <p:nvPr/>
        </p:nvSpPr>
        <p:spPr>
          <a:xfrm>
            <a:off x="8388424" y="5661248"/>
            <a:ext cx="216024" cy="216024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2202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Hypotesetest for </a:t>
            </a:r>
            <a:r>
              <a:rPr lang="da-DK" sz="3200" dirty="0" smtClean="0"/>
              <a:t>eks. </a:t>
            </a:r>
            <a:r>
              <a:rPr lang="da-DK" sz="3200" dirty="0"/>
              <a:t>9-14 </a:t>
            </a:r>
            <a:r>
              <a:rPr lang="da-DK" sz="3200" dirty="0" smtClean="0"/>
              <a:t>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73008" cy="5688632"/>
              </a:xfrm>
              <a:ln w="0">
                <a:solidFill>
                  <a:schemeClr val="bg1"/>
                </a:solidFill>
                <a:prstDash val="solid"/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da-DK" sz="2000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b="1" dirty="0" smtClean="0">
                    <a:solidFill>
                      <a:schemeClr val="tx2"/>
                    </a:solidFill>
                  </a:rPr>
                  <a:t> 	    </a:t>
                </a:r>
                <a:r>
                  <a:rPr lang="da-DK" sz="2100" dirty="0" smtClean="0"/>
                  <a:t>Observeret antal				Estimeret antal</a:t>
                </a:r>
                <a:br>
                  <a:rPr lang="da-DK" sz="2100" dirty="0" smtClean="0"/>
                </a:br>
                <a:endParaRPr lang="da-DK" sz="2100" dirty="0" smtClean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da-DK" sz="2400" b="1" dirty="0" smtClean="0">
                    <a:solidFill>
                      <a:schemeClr val="tx2"/>
                    </a:solidFill>
                  </a:rPr>
                  <a:t>Udfør eksperimentet og beregning teststørrelsen</a:t>
                </a:r>
              </a:p>
              <a:p>
                <a:pPr marL="0" indent="0">
                  <a:buNone/>
                </a:pPr>
                <a:r>
                  <a:rPr lang="da-DK" sz="2400" dirty="0"/>
                  <a:t/>
                </a:r>
                <a:br>
                  <a:rPr lang="da-DK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a-DK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/>
                                </a:rPr>
                                <m:t>(160−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da-DK" sz="2400" b="0" i="1" smtClean="0">
                                  <a:latin typeface="Cambria Math"/>
                                </a:rPr>
                                <m:t>36)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400" b="0" i="1" smtClean="0">
                              <a:latin typeface="Cambria Math"/>
                            </a:rPr>
                            <m:t>136</m:t>
                          </m:r>
                        </m:den>
                      </m:f>
                      <m:r>
                        <a:rPr lang="da-DK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a-DK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a-DK" sz="2400" b="0" i="1" smtClean="0">
                                  <a:latin typeface="Cambria Math"/>
                                </a:rPr>
                                <m:t>140−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da-DK" sz="2400" b="0" i="1" smtClean="0">
                                  <a:latin typeface="Cambria Math"/>
                                </a:rPr>
                                <m:t>36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400" b="0" i="1" smtClean="0">
                              <a:latin typeface="Cambria Math"/>
                            </a:rPr>
                            <m:t>136</m:t>
                          </m:r>
                        </m:den>
                      </m:f>
                      <m:r>
                        <a:rPr lang="da-DK" sz="2400" b="0" i="1" smtClean="0"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da-DK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0" i="1" smtClean="0">
                                      <a:latin typeface="Cambria Math"/>
                                    </a:rPr>
                                    <m:t>60−32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sz="2400" b="0" i="1" smtClean="0">
                              <a:latin typeface="Cambria Math"/>
                            </a:rPr>
                            <m:t>32</m:t>
                          </m:r>
                        </m:den>
                      </m:f>
                      <m:r>
                        <a:rPr lang="da-DK" sz="2400" b="0" i="1" smtClean="0">
                          <a:latin typeface="Cambria Math"/>
                        </a:rPr>
                        <m:t>=49.63</m:t>
                      </m:r>
                    </m:oMath>
                  </m:oMathPara>
                </a14:m>
                <a:endParaRPr lang="da-DK" sz="2400" dirty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endParaRPr lang="da-DK" sz="24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AutoNum type="arabicPeriod" startAt="5"/>
                </a:pPr>
                <a:r>
                  <a:rPr lang="da-DK" sz="2400" b="1" dirty="0" smtClean="0">
                    <a:solidFill>
                      <a:schemeClr val="tx2"/>
                    </a:solidFill>
                  </a:rPr>
                  <a:t>Drag </a:t>
                </a:r>
                <a:r>
                  <a:rPr lang="da-DK" sz="2400" b="1" dirty="0">
                    <a:solidFill>
                      <a:schemeClr val="tx2"/>
                    </a:solidFill>
                  </a:rPr>
                  <a:t>konklusioner og formuler dem i daglig </a:t>
                </a:r>
                <a:r>
                  <a:rPr lang="da-DK" sz="2400" b="1" dirty="0" smtClean="0">
                    <a:solidFill>
                      <a:schemeClr val="tx2"/>
                    </a:solidFill>
                  </a:rPr>
                  <a:t>tale</a:t>
                </a:r>
              </a:p>
              <a:p>
                <a:pPr marL="0" indent="0">
                  <a:buNone/>
                </a:pPr>
                <a:r>
                  <a:rPr lang="da-DK" sz="2400" b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400" b="1" dirty="0" smtClean="0">
                    <a:solidFill>
                      <a:schemeClr val="tx2"/>
                    </a:solidFill>
                  </a:rPr>
                </a:br>
                <a:r>
                  <a:rPr lang="da-DK" sz="2400" dirty="0" smtClean="0"/>
                  <a:t>Da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/>
                              </a:rPr>
                              <m:t>χ</m:t>
                            </m:r>
                          </m:e>
                          <m:sup>
                            <m:r>
                              <a:rPr lang="da-DK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400" b="0" i="1" smtClean="0">
                        <a:latin typeface="Cambria Math"/>
                      </a:rPr>
                      <m:t>=49.63&gt;5.99</m:t>
                    </m:r>
                  </m:oMath>
                </a14:m>
                <a:r>
                  <a:rPr lang="da-DK" sz="2400" dirty="0" smtClean="0"/>
                  <a:t> forkaster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400" dirty="0" smtClean="0"/>
                  <a:t> </a:t>
                </a:r>
                <a:br>
                  <a:rPr lang="da-DK" sz="2400" dirty="0" smtClean="0"/>
                </a:br>
                <a:r>
                  <a:rPr lang="da-DK" sz="2400" dirty="0" smtClean="0"/>
                  <a:t/>
                </a:r>
                <a:br>
                  <a:rPr lang="da-DK" sz="2400" dirty="0" smtClean="0"/>
                </a:br>
                <a:r>
                  <a:rPr lang="da-DK" sz="2400" i="1" dirty="0" smtClean="0"/>
                  <a:t>p</a:t>
                </a:r>
                <a:r>
                  <a:rPr lang="da-DK" sz="2400" dirty="0" smtClean="0"/>
                  <a:t>-værdien er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400" b="0" i="1" smtClean="0">
                        <a:latin typeface="Cambria Math"/>
                      </a:rPr>
                      <m:t>=1 − </m:t>
                    </m:r>
                    <m:r>
                      <m:rPr>
                        <m:nor/>
                      </m:rPr>
                      <a:rPr lang="da-DK" sz="2400"/>
                      <m:t>chi</m:t>
                    </m:r>
                    <m:r>
                      <m:rPr>
                        <m:nor/>
                      </m:rPr>
                      <a:rPr lang="da-DK" sz="2400"/>
                      <m:t>2</m:t>
                    </m:r>
                    <m:r>
                      <m:rPr>
                        <m:nor/>
                      </m:rPr>
                      <a:rPr lang="da-DK" sz="2400"/>
                      <m:t>cdf</m:t>
                    </m:r>
                    <m:r>
                      <m:rPr>
                        <m:nor/>
                      </m:rPr>
                      <a:rPr lang="da-DK" sz="2400"/>
                      <m:t>(</m:t>
                    </m:r>
                    <m:r>
                      <a:rPr lang="da-DK" sz="2400" i="1">
                        <a:latin typeface="Cambria Math"/>
                      </a:rPr>
                      <m:t>49.63</m:t>
                    </m:r>
                    <m:r>
                      <m:rPr>
                        <m:nor/>
                      </m:rPr>
                      <a:rPr lang="da-DK" sz="2400"/>
                      <m:t>, </m:t>
                    </m:r>
                    <m:r>
                      <m:rPr>
                        <m:nor/>
                      </m:rPr>
                      <a:rPr lang="da-DK" sz="2400" b="0" i="0" smtClean="0"/>
                      <m:t>2</m:t>
                    </m:r>
                    <m:r>
                      <m:rPr>
                        <m:nor/>
                      </m:rPr>
                      <a:rPr lang="da-DK" sz="2400"/>
                      <m:t>)</m:t>
                    </m:r>
                    <m:r>
                      <a:rPr lang="da-DK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a-D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1.67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‧10</m:t>
                        </m:r>
                      </m:e>
                      <m:sup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endParaRPr lang="da-DK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a-DK" sz="2400" dirty="0" smtClean="0"/>
                  <a:t/>
                </a:r>
                <a:br>
                  <a:rPr lang="da-DK" sz="2400" dirty="0" smtClean="0"/>
                </a:br>
                <a:r>
                  <a:rPr lang="da-DK" sz="2400" dirty="0" smtClean="0"/>
                  <a:t/>
                </a:r>
                <a:br>
                  <a:rPr lang="da-DK" sz="2400" dirty="0" smtClean="0"/>
                </a:br>
                <a:r>
                  <a:rPr lang="da-DK" sz="2400" dirty="0" smtClean="0"/>
                  <a:t>Vi tror altså ikke på uafhængighed mellem ønsket sundhedsforsikring og jobkategori</a:t>
                </a:r>
                <a:br>
                  <a:rPr lang="da-DK" sz="2400" dirty="0" smtClean="0"/>
                </a:br>
                <a:endParaRPr lang="da-DK" sz="2400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73008" cy="5688632"/>
              </a:xfrm>
              <a:blipFill>
                <a:blip r:embed="rId3"/>
                <a:stretch>
                  <a:fillRect l="-739"/>
                </a:stretch>
              </a:blipFill>
              <a:ln w="0"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montgomery_6e_tb_09_03.jpg"/>
          <p:cNvPicPr>
            <a:picLocks noChangeAspect="1"/>
          </p:cNvPicPr>
          <p:nvPr/>
        </p:nvPicPr>
        <p:blipFill rotWithShape="1">
          <a:blip r:embed="rId4"/>
          <a:srcRect r="26845"/>
          <a:stretch/>
        </p:blipFill>
        <p:spPr bwMode="auto">
          <a:xfrm>
            <a:off x="44833" y="692696"/>
            <a:ext cx="4527167" cy="143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montgomery_6e_tb_09_04.jpg"/>
          <p:cNvPicPr>
            <a:picLocks noChangeAspect="1"/>
          </p:cNvPicPr>
          <p:nvPr/>
        </p:nvPicPr>
        <p:blipFill rotWithShape="1">
          <a:blip r:embed="rId5"/>
          <a:srcRect l="26774"/>
          <a:stretch/>
        </p:blipFill>
        <p:spPr bwMode="auto">
          <a:xfrm>
            <a:off x="4674999" y="692696"/>
            <a:ext cx="4414807" cy="143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>
            <a:hlinkClick r:id="rId6" action="ppaction://hlinksldjump"/>
          </p:cNvPr>
          <p:cNvSpPr/>
          <p:nvPr/>
        </p:nvSpPr>
        <p:spPr>
          <a:xfrm>
            <a:off x="8532440" y="3645024"/>
            <a:ext cx="216024" cy="216024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5500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Hypotesetest - skitse – Eks. 9-14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90" y="996036"/>
            <a:ext cx="6572250" cy="305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 rot="5400000">
                <a:off x="4216050" y="4799908"/>
                <a:ext cx="1995106" cy="420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χ</m:t>
                              </m:r>
                            </m:e>
                            <m:sup>
                              <m:r>
                                <a:rPr lang="da-DK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da-DK" i="1">
                              <a:latin typeface="Cambria Math"/>
                            </a:rPr>
                            <m:t>0.05,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=5.99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16050" y="4799908"/>
                <a:ext cx="1995106" cy="420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dsholder til dato 12"/>
          <p:cNvSpPr txBox="1">
            <a:spLocks/>
          </p:cNvSpPr>
          <p:nvPr/>
        </p:nvSpPr>
        <p:spPr>
          <a:xfrm rot="16200000">
            <a:off x="7417122" y="2454589"/>
            <a:ext cx="259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Levine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et al: Applied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Enineers</a:t>
            </a:r>
            <a:r>
              <a:rPr lang="da-DK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da-DK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Scientists</a:t>
            </a:r>
            <a:endParaRPr lang="da-DK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uppe 13"/>
          <p:cNvGrpSpPr/>
          <p:nvPr/>
        </p:nvGrpSpPr>
        <p:grpSpPr>
          <a:xfrm>
            <a:off x="7485156" y="3284984"/>
            <a:ext cx="399212" cy="2232247"/>
            <a:chOff x="7268712" y="3284985"/>
            <a:chExt cx="399212" cy="2232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ktangel 4"/>
                <p:cNvSpPr/>
                <p:nvPr/>
              </p:nvSpPr>
              <p:spPr>
                <a:xfrm rot="5400000">
                  <a:off x="6748238" y="4597547"/>
                  <a:ext cx="1440159" cy="3992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χ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49.63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ktange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48238" y="4597547"/>
                  <a:ext cx="1440159" cy="399212"/>
                </a:xfrm>
                <a:prstGeom prst="rect">
                  <a:avLst/>
                </a:prstGeom>
                <a:blipFill>
                  <a:blip r:embed="rId5"/>
                  <a:stretch>
                    <a:fillRect l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Lige forbindelse 12"/>
            <p:cNvCxnSpPr>
              <a:endCxn id="5" idx="1"/>
            </p:cNvCxnSpPr>
            <p:nvPr/>
          </p:nvCxnSpPr>
          <p:spPr>
            <a:xfrm>
              <a:off x="7468319" y="3284985"/>
              <a:ext cx="0" cy="792089"/>
            </a:xfrm>
            <a:prstGeom prst="line">
              <a:avLst/>
            </a:prstGeom>
            <a:ln w="190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hlinkClick r:id="rId6" action="ppaction://hlinksldjump"/>
          </p:cNvPr>
          <p:cNvSpPr/>
          <p:nvPr/>
        </p:nvSpPr>
        <p:spPr>
          <a:xfrm>
            <a:off x="8530943" y="5642311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hlinkClick r:id="rId7" action="ppaction://hlinksldjump"/>
          </p:cNvPr>
          <p:cNvSpPr/>
          <p:nvPr/>
        </p:nvSpPr>
        <p:spPr>
          <a:xfrm>
            <a:off x="8532440" y="6021288"/>
            <a:ext cx="216024" cy="216024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6854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34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Kontingenstabeller i </a:t>
            </a:r>
            <a:r>
              <a:rPr lang="da-DK" sz="3200" dirty="0" err="1"/>
              <a:t>MatLab</a:t>
            </a:r>
            <a:endParaRPr lang="da-DK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9512" y="928688"/>
            <a:ext cx="842493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Der findes ikke en indbygget funktion i </a:t>
            </a:r>
            <a:r>
              <a:rPr lang="da-DK" sz="2200" dirty="0" err="1" smtClean="0"/>
              <a:t>MatLab</a:t>
            </a:r>
            <a:r>
              <a:rPr lang="da-DK" sz="2200" dirty="0" smtClean="0"/>
              <a:t> til beregning af kontingenstabeller</a:t>
            </a:r>
          </a:p>
          <a:p>
            <a:pPr marL="0" indent="0">
              <a:buNone/>
            </a:pPr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Allan har fundet, </a:t>
            </a:r>
            <a:r>
              <a:rPr lang="da-DK" sz="2200" dirty="0" err="1" smtClean="0"/>
              <a:t>downloaded</a:t>
            </a:r>
            <a:r>
              <a:rPr lang="da-DK" sz="2200" dirty="0" smtClean="0"/>
              <a:t> og tilpasset funktionen </a:t>
            </a:r>
            <a:r>
              <a:rPr lang="da-DK" sz="2200" dirty="0" smtClean="0">
                <a:solidFill>
                  <a:schemeClr val="accent1">
                    <a:lumMod val="75000"/>
                  </a:schemeClr>
                </a:solidFill>
              </a:rPr>
              <a:t>chi2cont</a:t>
            </a:r>
            <a:r>
              <a:rPr lang="da-DK" sz="2200" dirty="0" smtClean="0"/>
              <a:t> </a:t>
            </a:r>
            <a:br>
              <a:rPr lang="da-DK" sz="2200" dirty="0" smtClean="0"/>
            </a:br>
            <a:r>
              <a:rPr lang="da-DK" sz="2200" dirty="0" smtClean="0"/>
              <a:t>Hent den på BS under Filer og dokumenter - </a:t>
            </a:r>
            <a:r>
              <a:rPr lang="da-DK" sz="2200" dirty="0" err="1" smtClean="0"/>
              <a:t>MatLab</a:t>
            </a:r>
            <a:r>
              <a:rPr lang="da-DK" sz="2200" dirty="0" smtClean="0"/>
              <a:t> funktioner</a:t>
            </a:r>
          </a:p>
          <a:p>
            <a:pPr marL="0" indent="0">
              <a:buNone/>
            </a:pPr>
            <a:endParaRPr lang="it-IT" sz="2200" dirty="0" smtClean="0"/>
          </a:p>
          <a:p>
            <a:pPr marL="0" indent="0">
              <a:buNone/>
            </a:pPr>
            <a:r>
              <a:rPr lang="it-IT" sz="2200" dirty="0" smtClean="0"/>
              <a:t>[</a:t>
            </a:r>
            <a:r>
              <a:rPr lang="it-IT" sz="2200" dirty="0"/>
              <a:t>h, pval, chi2_0] = </a:t>
            </a:r>
            <a:r>
              <a:rPr lang="it-IT" sz="2200" dirty="0" smtClean="0">
                <a:solidFill>
                  <a:schemeClr val="accent1">
                    <a:lumMod val="75000"/>
                  </a:schemeClr>
                </a:solidFill>
              </a:rPr>
              <a:t>chi2cont</a:t>
            </a:r>
            <a:r>
              <a:rPr lang="it-IT" sz="2200" dirty="0" smtClean="0"/>
              <a:t> (</a:t>
            </a:r>
            <a:r>
              <a:rPr lang="it-IT" sz="2200" dirty="0"/>
              <a:t>O, alfa</a:t>
            </a:r>
            <a:r>
              <a:rPr lang="it-IT" sz="2200" dirty="0" smtClean="0"/>
              <a:t>)</a:t>
            </a:r>
          </a:p>
          <a:p>
            <a:pPr lvl="1"/>
            <a:r>
              <a:rPr lang="it-IT" sz="2200" dirty="0" smtClean="0"/>
              <a:t>h angiver om hypotesetesten forkastes (1) eller ej (0)</a:t>
            </a:r>
          </a:p>
          <a:p>
            <a:pPr lvl="1"/>
            <a:r>
              <a:rPr lang="it-IT" sz="2200" dirty="0" smtClean="0"/>
              <a:t>pval er p-værdien for chi-i-anden testen</a:t>
            </a:r>
          </a:p>
          <a:p>
            <a:pPr lvl="1"/>
            <a:r>
              <a:rPr lang="it-IT" sz="2200" dirty="0"/>
              <a:t>c</a:t>
            </a:r>
            <a:r>
              <a:rPr lang="it-IT" sz="2200" dirty="0" smtClean="0"/>
              <a:t>hi2_0 er teststatistikkens værdi</a:t>
            </a:r>
            <a:br>
              <a:rPr lang="it-IT" sz="2200" dirty="0" smtClean="0"/>
            </a:br>
            <a:endParaRPr lang="it-IT" sz="2200" dirty="0"/>
          </a:p>
          <a:p>
            <a:pPr marL="0" indent="0">
              <a:buNone/>
            </a:pPr>
            <a:r>
              <a:rPr lang="da-DK" sz="2200" dirty="0"/>
              <a:t>Se mere i </a:t>
            </a:r>
            <a:r>
              <a:rPr lang="da-DK" sz="2200" dirty="0" smtClean="0"/>
              <a:t>’15. Alternativt løsningsforslag til eksempel 9.14 (</a:t>
            </a:r>
            <a:r>
              <a:rPr lang="da-DK" sz="2200" dirty="0" err="1" smtClean="0"/>
              <a:t>matlab</a:t>
            </a:r>
            <a:r>
              <a:rPr lang="da-DK" sz="2200" dirty="0" smtClean="0"/>
              <a:t>)’ på BS Løsningsforslag </a:t>
            </a:r>
            <a:endParaRPr lang="da-DK" sz="2200" dirty="0"/>
          </a:p>
          <a:p>
            <a:pPr marL="0" indent="0">
              <a:buNone/>
            </a:pPr>
            <a:endParaRPr lang="da-DK" sz="2200" dirty="0"/>
          </a:p>
        </p:txBody>
      </p:sp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6446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-1339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i </a:t>
            </a:r>
            <a:r>
              <a:rPr lang="da-DK" sz="3200" dirty="0" err="1"/>
              <a:t>MatLab</a:t>
            </a:r>
            <a:endParaRPr lang="da-DK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200" dirty="0" err="1" smtClean="0"/>
              <a:t>MatLab</a:t>
            </a:r>
            <a:r>
              <a:rPr lang="da-DK" sz="2200" dirty="0" smtClean="0"/>
              <a:t> har et alternativ til at lave beregningerne selv, som vi gjorde med printpladerne i eksempel 9-12, men det er ikke helt enkelt:</a:t>
            </a:r>
          </a:p>
          <a:p>
            <a:pPr marL="455613" indent="-457200">
              <a:buFont typeface="+mj-lt"/>
              <a:buAutoNum type="arabicPeriod"/>
            </a:pPr>
            <a:r>
              <a:rPr lang="da-DK" sz="2200" dirty="0" err="1" smtClean="0"/>
              <a:t>Fit</a:t>
            </a:r>
            <a:r>
              <a:rPr lang="da-DK" sz="2200" dirty="0" smtClean="0"/>
              <a:t> observationerne i O med kategorierne N til den ønskede fordeling med funktionen </a:t>
            </a:r>
            <a:r>
              <a:rPr lang="da-DK" sz="2200" dirty="0" err="1" smtClean="0">
                <a:solidFill>
                  <a:schemeClr val="accent1">
                    <a:lumMod val="75000"/>
                  </a:schemeClr>
                </a:solidFill>
              </a:rPr>
              <a:t>fitdist</a:t>
            </a:r>
            <a:r>
              <a:rPr lang="da-DK" sz="22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da-DK" sz="2200" dirty="0" smtClean="0"/>
              <a:t>: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 	pd </a:t>
            </a:r>
            <a:r>
              <a:rPr lang="pt-BR" sz="2200" dirty="0"/>
              <a:t>= 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fitdist</a:t>
            </a:r>
            <a:r>
              <a:rPr lang="pt-BR" sz="2200" dirty="0" smtClean="0"/>
              <a:t> (</a:t>
            </a:r>
            <a:r>
              <a:rPr lang="pt-BR" sz="2200" dirty="0"/>
              <a:t>N, 'Poisson', 'Frequency</a:t>
            </a:r>
            <a:r>
              <a:rPr lang="pt-BR" sz="2200" dirty="0" smtClean="0"/>
              <a:t>', O)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 smtClean="0"/>
              <a:t>Brug fordelingen pd og funktionen 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pdf()</a:t>
            </a:r>
            <a:r>
              <a:rPr lang="pt-BR" sz="2200" dirty="0" smtClean="0"/>
              <a:t>  til at beregne forventede observationer E:</a:t>
            </a:r>
          </a:p>
          <a:p>
            <a:pPr lvl="1"/>
            <a:r>
              <a:rPr lang="da-DK" sz="2200" dirty="0"/>
              <a:t>prob = </a:t>
            </a:r>
            <a:r>
              <a:rPr lang="da-DK" sz="2200" dirty="0">
                <a:solidFill>
                  <a:schemeClr val="accent1">
                    <a:lumMod val="75000"/>
                  </a:schemeClr>
                </a:solidFill>
              </a:rPr>
              <a:t>pdf</a:t>
            </a:r>
            <a:r>
              <a:rPr lang="da-DK" sz="2200" dirty="0"/>
              <a:t>(</a:t>
            </a:r>
            <a:r>
              <a:rPr lang="da-DK" sz="2200" dirty="0" err="1"/>
              <a:t>pd</a:t>
            </a:r>
            <a:r>
              <a:rPr lang="da-DK" sz="2200" dirty="0"/>
              <a:t>, N</a:t>
            </a:r>
            <a:r>
              <a:rPr lang="da-DK" sz="2200" dirty="0" smtClean="0"/>
              <a:t>)</a:t>
            </a:r>
          </a:p>
          <a:p>
            <a:pPr lvl="1"/>
            <a:r>
              <a:rPr lang="da-DK" sz="2200" dirty="0"/>
              <a:t>E = n * </a:t>
            </a:r>
            <a:r>
              <a:rPr lang="da-DK" sz="2200" dirty="0" smtClean="0"/>
              <a:t>prob</a:t>
            </a:r>
            <a:endParaRPr lang="pt-BR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da-DK" sz="2200" dirty="0" smtClean="0"/>
              <a:t>Brug funktionen </a:t>
            </a:r>
            <a:r>
              <a:rPr lang="da-DK" sz="2200" dirty="0" smtClean="0">
                <a:solidFill>
                  <a:schemeClr val="accent1">
                    <a:lumMod val="75000"/>
                  </a:schemeClr>
                </a:solidFill>
              </a:rPr>
              <a:t>chi2gof</a:t>
            </a:r>
            <a:r>
              <a:rPr lang="da-DK" sz="2200" dirty="0" smtClean="0"/>
              <a:t> til at lave hypotesetesten: </a:t>
            </a:r>
            <a:br>
              <a:rPr lang="da-DK" sz="2200" dirty="0" smtClean="0"/>
            </a:br>
            <a:r>
              <a:rPr lang="da-DK" sz="2200" dirty="0" smtClean="0"/>
              <a:t>[h</a:t>
            </a:r>
            <a:r>
              <a:rPr lang="da-DK" sz="2200" dirty="0"/>
              <a:t>, </a:t>
            </a:r>
            <a:r>
              <a:rPr lang="da-DK" sz="2200" dirty="0" err="1"/>
              <a:t>pval</a:t>
            </a:r>
            <a:r>
              <a:rPr lang="da-DK" sz="2200" dirty="0"/>
              <a:t>, stat] = </a:t>
            </a:r>
            <a:r>
              <a:rPr lang="da-DK" sz="2200" dirty="0" smtClean="0">
                <a:solidFill>
                  <a:schemeClr val="accent1">
                    <a:lumMod val="75000"/>
                  </a:schemeClr>
                </a:solidFill>
              </a:rPr>
              <a:t>chi2gof </a:t>
            </a:r>
            <a:r>
              <a:rPr lang="da-DK" sz="2200" dirty="0" smtClean="0"/>
              <a:t>(</a:t>
            </a:r>
            <a:r>
              <a:rPr lang="da-DK" sz="2200" dirty="0"/>
              <a:t>N, </a:t>
            </a:r>
            <a:r>
              <a:rPr lang="da-DK" sz="2200" dirty="0" smtClean="0"/>
              <a:t> </a:t>
            </a:r>
            <a:r>
              <a:rPr lang="da-DK" sz="2200" dirty="0"/>
              <a:t>'Alpha</a:t>
            </a:r>
            <a:r>
              <a:rPr lang="da-DK" sz="2200" dirty="0" smtClean="0"/>
              <a:t>', 0.05</a:t>
            </a:r>
            <a:r>
              <a:rPr lang="da-DK" sz="2200" dirty="0"/>
              <a:t>, </a:t>
            </a:r>
            <a:r>
              <a:rPr lang="da-DK" sz="2200" dirty="0" smtClean="0"/>
              <a:t>  '</a:t>
            </a:r>
            <a:r>
              <a:rPr lang="da-DK" sz="2200" dirty="0" err="1" smtClean="0"/>
              <a:t>Ctrs</a:t>
            </a:r>
            <a:r>
              <a:rPr lang="da-DK" sz="2200" dirty="0" smtClean="0"/>
              <a:t>', N</a:t>
            </a:r>
            <a:r>
              <a:rPr lang="da-DK" sz="2200" dirty="0"/>
              <a:t>, ...</a:t>
            </a:r>
          </a:p>
          <a:p>
            <a:pPr marL="0" indent="0">
              <a:buNone/>
            </a:pPr>
            <a:r>
              <a:rPr lang="da-DK" sz="2200" dirty="0" smtClean="0"/>
              <a:t>                 </a:t>
            </a:r>
            <a:r>
              <a:rPr lang="da-DK" sz="2200" dirty="0"/>
              <a:t>'</a:t>
            </a:r>
            <a:r>
              <a:rPr lang="da-DK" sz="2200" dirty="0" err="1"/>
              <a:t>Frequency</a:t>
            </a:r>
            <a:r>
              <a:rPr lang="da-DK" sz="2200" dirty="0" smtClean="0"/>
              <a:t>', O</a:t>
            </a:r>
            <a:r>
              <a:rPr lang="da-DK" sz="2200" dirty="0"/>
              <a:t>, </a:t>
            </a:r>
            <a:r>
              <a:rPr lang="da-DK" sz="2200" dirty="0" smtClean="0"/>
              <a:t>  </a:t>
            </a:r>
            <a:r>
              <a:rPr lang="da-DK" sz="2200" dirty="0"/>
              <a:t>'</a:t>
            </a:r>
            <a:r>
              <a:rPr lang="da-DK" sz="2200" dirty="0" err="1"/>
              <a:t>Expected</a:t>
            </a:r>
            <a:r>
              <a:rPr lang="da-DK" sz="2200" dirty="0" smtClean="0"/>
              <a:t>', E</a:t>
            </a:r>
            <a:r>
              <a:rPr lang="da-DK" sz="2200" dirty="0"/>
              <a:t>, </a:t>
            </a:r>
            <a:r>
              <a:rPr lang="da-DK" sz="2200" dirty="0" smtClean="0"/>
              <a:t> </a:t>
            </a:r>
            <a:r>
              <a:rPr lang="da-DK" sz="2200" dirty="0"/>
              <a:t>'</a:t>
            </a:r>
            <a:r>
              <a:rPr lang="da-DK" sz="2200" dirty="0" err="1"/>
              <a:t>NParams</a:t>
            </a:r>
            <a:r>
              <a:rPr lang="da-DK" sz="2200" dirty="0" smtClean="0"/>
              <a:t>', p)</a:t>
            </a:r>
            <a:br>
              <a:rPr lang="da-DK" sz="2200" dirty="0" smtClean="0"/>
            </a:br>
            <a:endParaRPr lang="da-DK" sz="2200" dirty="0" smtClean="0"/>
          </a:p>
          <a:p>
            <a:pPr marL="0" indent="0">
              <a:buNone/>
            </a:pPr>
            <a:r>
              <a:rPr lang="da-DK" sz="2200" dirty="0"/>
              <a:t>Se mere i ’15. Alternativt løsningsforslag til eksempel </a:t>
            </a:r>
            <a:r>
              <a:rPr lang="da-DK" sz="2200" dirty="0" smtClean="0"/>
              <a:t>9.12 </a:t>
            </a:r>
            <a:r>
              <a:rPr lang="da-DK" sz="2200" dirty="0"/>
              <a:t>(</a:t>
            </a:r>
            <a:r>
              <a:rPr lang="da-DK" sz="2200" dirty="0" err="1"/>
              <a:t>matlab</a:t>
            </a:r>
            <a:r>
              <a:rPr lang="da-DK" sz="2200" dirty="0" smtClean="0"/>
              <a:t>)’ på BS Løsningsforslag</a:t>
            </a:r>
            <a:endParaRPr lang="pt-BR" sz="2200" dirty="0"/>
          </a:p>
          <a:p>
            <a:endParaRPr lang="da-DK" sz="22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6464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L15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36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36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7504" y="692696"/>
            <a:ext cx="894413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2c-f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2017E </a:t>
            </a:r>
          </a:p>
          <a:p>
            <a:pPr lvl="0"/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en F1 racers system til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bremsekøling” (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Chi-i-anden test, fortsættelse fra </a:t>
            </a:r>
            <a:r>
              <a:rPr lang="da-DK" sz="2000" b="1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L8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Re-eksamensopgave 1e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2015F </a:t>
            </a:r>
          </a:p>
          <a:p>
            <a:pPr lvl="0"/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sprøjtemaling af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skiver” (Chi-i-anden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fortsættelse fra </a:t>
            </a:r>
            <a:r>
              <a:rPr lang="da-DK" sz="2000" b="1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L7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ksamensopgave 3 e-h fra 2018E</a:t>
            </a:r>
          </a:p>
          <a:p>
            <a:pPr lvl="0"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en kontingenstabel for test af om der er kønsforskelle på præferencer for design af 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eksoskelet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(fortsættelse fra </a:t>
            </a:r>
            <a:r>
              <a:rPr lang="da-DK" sz="2000" b="1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L4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M&amp;R 9.97, 9.101 (</a:t>
            </a:r>
            <a:r>
              <a:rPr lang="da-DK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Goodness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a-DK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M&amp;R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9.103, 9.105, 9-107 (Kontingenstabeller)</a:t>
            </a:r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8298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55170"/>
            <a:ext cx="5688632" cy="266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ctrTitle"/>
              </p:nvPr>
            </p:nvSpPr>
            <p:spPr>
              <a:xfrm>
                <a:off x="539552" y="44624"/>
                <a:ext cx="7772400" cy="792088"/>
              </a:xfrm>
            </p:spPr>
            <p:txBody>
              <a:bodyPr/>
              <a:lstStyle/>
              <a:p>
                <a:pPr lvl="0"/>
                <a:r>
                  <a:rPr lang="da-DK" sz="3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Tabel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  <m:r>
                          <m:rPr>
                            <m:nor/>
                          </m:rPr>
                          <a:rPr lang="da-DK" sz="32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 </m:t>
                        </m:r>
                      </m:e>
                      <m:sup>
                        <m:r>
                          <a:rPr lang="da-DK" sz="32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a-DK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-fordelingen </a:t>
                </a:r>
                <a:br>
                  <a:rPr lang="da-DK" sz="3200" b="1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da-DK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Tabel 3 </a:t>
                </a:r>
                <a:r>
                  <a:rPr lang="da-DK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s. 363 i V&amp;K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39552" y="44624"/>
                <a:ext cx="7772400" cy="792088"/>
              </a:xfrm>
              <a:blipFill>
                <a:blip r:embed="rId3"/>
                <a:stretch>
                  <a:fillRect t="-15385" b="-2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37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37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>
            <a:off x="4139952" y="2835998"/>
            <a:ext cx="0" cy="936104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led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084839"/>
            <a:ext cx="2928957" cy="2022204"/>
          </a:xfrm>
          <a:prstGeom prst="rect">
            <a:avLst/>
          </a:prstGeom>
        </p:spPr>
      </p:pic>
      <p:sp>
        <p:nvSpPr>
          <p:cNvPr id="17" name="Ellipse 16">
            <a:hlinkClick r:id="rId5" action="ppaction://hlinksldjump"/>
          </p:cNvPr>
          <p:cNvSpPr/>
          <p:nvPr/>
        </p:nvSpPr>
        <p:spPr>
          <a:xfrm>
            <a:off x="8388424" y="5661248"/>
            <a:ext cx="216024" cy="216024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6388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490066"/>
          </a:xfrm>
        </p:spPr>
        <p:txBody>
          <a:bodyPr>
            <a:normAutofit fontScale="90000"/>
          </a:bodyPr>
          <a:lstStyle/>
          <a:p>
            <a:r>
              <a:rPr lang="da-DK" sz="2800" dirty="0" smtClean="0"/>
              <a:t>Oversigt over hypotesetests</a:t>
            </a:r>
            <a:endParaRPr lang="da-DK" sz="2800" dirty="0"/>
          </a:p>
        </p:txBody>
      </p:sp>
      <p:grpSp>
        <p:nvGrpSpPr>
          <p:cNvPr id="8" name="Gruppe 7"/>
          <p:cNvGrpSpPr/>
          <p:nvPr/>
        </p:nvGrpSpPr>
        <p:grpSpPr>
          <a:xfrm>
            <a:off x="827584" y="620688"/>
            <a:ext cx="7479104" cy="6069545"/>
            <a:chOff x="827584" y="620688"/>
            <a:chExt cx="7479104" cy="6069545"/>
          </a:xfrm>
        </p:grpSpPr>
        <p:pic>
          <p:nvPicPr>
            <p:cNvPr id="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479104" cy="6069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Lige forbindelse 6"/>
            <p:cNvCxnSpPr/>
            <p:nvPr/>
          </p:nvCxnSpPr>
          <p:spPr>
            <a:xfrm>
              <a:off x="4067944" y="6309320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llipse 8">
            <a:hlinkClick r:id="rId3" action="ppaction://hlinksldjump"/>
          </p:cNvPr>
          <p:cNvSpPr/>
          <p:nvPr/>
        </p:nvSpPr>
        <p:spPr>
          <a:xfrm>
            <a:off x="8532440" y="5517232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– </a:t>
            </a:r>
            <a:r>
              <a:rPr lang="da-DK" sz="3200" dirty="0" smtClean="0"/>
              <a:t>Eks </a:t>
            </a:r>
            <a:r>
              <a:rPr lang="da-DK" sz="3200" dirty="0"/>
              <a:t>9-12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08923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200" dirty="0" smtClean="0"/>
                  <a:t>En stikprøve på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𝑛</m:t>
                    </m:r>
                    <m:r>
                      <a:rPr lang="da-DK" sz="2200" b="0" i="1" smtClean="0">
                        <a:latin typeface="Cambria Math"/>
                      </a:rPr>
                      <m:t>=60</m:t>
                    </m:r>
                  </m:oMath>
                </a14:m>
                <a:r>
                  <a:rPr lang="da-DK" sz="2200" dirty="0" smtClean="0"/>
                  <a:t> printplader kontrolleres for fejl</a:t>
                </a:r>
                <a:br>
                  <a:rPr lang="da-DK" sz="2200" dirty="0" smtClean="0"/>
                </a:br>
                <a:r>
                  <a:rPr lang="da-DK" sz="2200" dirty="0" smtClean="0"/>
                  <a:t>Printpladerne grupperes efter, hvor mange fejl de har: </a:t>
                </a:r>
                <a:br>
                  <a:rPr lang="da-DK" sz="2200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pPr marL="0" indent="0">
                  <a:buNone/>
                </a:pPr>
                <a:endParaRPr lang="da-DK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Man har en formodning om, at antal fejl på printplader følger en </a:t>
                </a:r>
                <a:r>
                  <a:rPr lang="da-DK" sz="2200" dirty="0" err="1" smtClean="0"/>
                  <a:t>Poisson</a:t>
                </a:r>
                <a:r>
                  <a:rPr lang="da-DK" sz="2200" dirty="0" smtClean="0"/>
                  <a:t> fordeling</a:t>
                </a:r>
                <a:endParaRPr lang="da-DK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08923" cy="5400600"/>
              </a:xfrm>
              <a:blipFill>
                <a:blip r:embed="rId3"/>
                <a:stretch>
                  <a:fillRect l="-910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montgomery_6e_tbun_09_p351a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4344" y="2351998"/>
            <a:ext cx="5275312" cy="172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302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58614"/>
            <a:ext cx="8964488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/>
              <a:t>Fra lektion 6</a:t>
            </a:r>
            <a:r>
              <a:rPr lang="da-DK" sz="3200" dirty="0" smtClean="0"/>
              <a:t>:    </a:t>
            </a:r>
            <a:r>
              <a:rPr lang="da-DK" sz="3200" dirty="0" err="1" smtClean="0"/>
              <a:t>Poisson</a:t>
            </a:r>
            <a:r>
              <a:rPr lang="da-DK" sz="3200" dirty="0" smtClean="0"/>
              <a:t>-fordelingen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18971"/>
                <a:ext cx="8568952" cy="592748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da-DK" sz="2400" dirty="0" err="1">
                    <a:solidFill>
                      <a:srgbClr val="3333CC"/>
                    </a:solidFill>
                  </a:rPr>
                  <a:t>Poisson</a:t>
                </a:r>
                <a:r>
                  <a:rPr lang="da-DK" sz="2400" dirty="0">
                    <a:solidFill>
                      <a:srgbClr val="3333CC"/>
                    </a:solidFill>
                  </a:rPr>
                  <a:t>-fordelingen</a:t>
                </a:r>
                <a:r>
                  <a:rPr lang="da-DK" sz="2400" dirty="0"/>
                  <a:t> bruges, når man tæller antal ‘</a:t>
                </a:r>
                <a:r>
                  <a:rPr lang="da-DK" sz="2400" dirty="0" err="1"/>
                  <a:t>succes’er</a:t>
                </a:r>
                <a:r>
                  <a:rPr lang="da-DK" sz="2400" dirty="0"/>
                  <a:t>’ (</a:t>
                </a:r>
                <a:r>
                  <a:rPr lang="da-DK" sz="2400" i="1" dirty="0"/>
                  <a:t>y</a:t>
                </a:r>
                <a:r>
                  <a:rPr lang="da-DK" sz="2400" dirty="0"/>
                  <a:t>) og kender det forventede antal pr. enhed eller tidsrum (</a:t>
                </a:r>
                <a:r>
                  <a:rPr lang="el-GR" sz="2400" i="1" dirty="0"/>
                  <a:t>λ</a:t>
                </a:r>
                <a:r>
                  <a:rPr lang="da-DK" sz="2400" dirty="0"/>
                  <a:t>)</a:t>
                </a:r>
              </a:p>
              <a:p>
                <a:pPr marL="0" indent="0">
                  <a:buNone/>
                </a:pPr>
                <a:endParaRPr lang="da-DK" sz="2400" dirty="0" smtClean="0"/>
              </a:p>
              <a:p>
                <a:pPr marL="0" indent="0">
                  <a:buNone/>
                </a:pPr>
                <a:r>
                  <a:rPr lang="da-DK" sz="2400" dirty="0" smtClean="0"/>
                  <a:t>F.eks.: En fabrik producerer i gennemsnit 7 defekte produkter om dagen. </a:t>
                </a:r>
              </a:p>
              <a:p>
                <a:pPr marL="0" indent="0">
                  <a:buNone/>
                </a:pPr>
                <a:r>
                  <a:rPr lang="da-DK" sz="2400" dirty="0" smtClean="0"/>
                  <a:t>Hvad er sandsynligheden for at den producerer præcis 4 i morgen?</a:t>
                </a:r>
              </a:p>
              <a:p>
                <a:pPr marL="0" indent="0">
                  <a:buNone/>
                </a:pPr>
                <a:endParaRPr lang="da-DK" sz="2400" dirty="0" smtClean="0"/>
              </a:p>
              <a:p>
                <a:pPr marL="0" indent="0">
                  <a:buNone/>
                </a:pPr>
                <a:r>
                  <a:rPr lang="da-DK" sz="2400" dirty="0" smtClean="0"/>
                  <a:t>Sandsynlighedsfunktionen for </a:t>
                </a:r>
                <a:r>
                  <a:rPr lang="da-DK" sz="2400" dirty="0" err="1" smtClean="0"/>
                  <a:t>Poisson</a:t>
                </a:r>
                <a:r>
                  <a:rPr lang="da-DK" sz="2400" dirty="0" smtClean="0"/>
                  <a:t>-fordelingen med forventet antal </a:t>
                </a:r>
                <a:r>
                  <a:rPr lang="el-GR" sz="2400" i="1" dirty="0" smtClean="0"/>
                  <a:t>λ</a:t>
                </a:r>
                <a:r>
                  <a:rPr lang="da-DK" sz="2400" i="1" dirty="0" smtClean="0"/>
                  <a:t> </a:t>
                </a:r>
                <a:r>
                  <a:rPr lang="da-DK" sz="2400" dirty="0" smtClean="0"/>
                  <a:t>er:</a:t>
                </a:r>
                <a:br>
                  <a:rPr lang="da-DK" sz="2400" dirty="0" smtClean="0"/>
                </a:br>
                <a:r>
                  <a:rPr lang="da-DK" sz="2400" dirty="0"/>
                  <a:t> </a:t>
                </a:r>
                <a:br>
                  <a:rPr lang="da-DK" sz="2400" dirty="0"/>
                </a:br>
                <a:r>
                  <a:rPr lang="da-DK" sz="2400" dirty="0"/>
                  <a:t> 	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da-DK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i="1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da-DK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a-DK" sz="24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da-DK" sz="2400" i="1">
                                      <a:latin typeface="Cambria Math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a-DK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a-DK" sz="2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sz="2400">
                                  <a:latin typeface="Cambria Math"/>
                                </a:rPr>
                                <m:t>for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=0,1,2,…</m:t>
                              </m:r>
                              <m:r>
                                <m:rPr>
                                  <m:nor/>
                                </m:rPr>
                                <a:rPr lang="da-DK" sz="24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a-DK" sz="2400">
                                  <a:latin typeface="Cambria Math"/>
                                </a:rPr>
                                <m:t>og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da-DK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r>
                                <a:rPr lang="da-DK" sz="2400" i="1">
                                  <a:latin typeface="Cambria Math"/>
                                  <a:ea typeface="Cambria Math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da-DK" sz="2400" i="1">
                                  <a:latin typeface="Cambria Math"/>
                                </a:rPr>
                                <m:t> 0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sz="2400">
                                  <a:latin typeface="Cambria Math"/>
                                </a:rPr>
                                <m:t>ellers</m:t>
                              </m:r>
                              <m:r>
                                <m:rPr>
                                  <m:nor/>
                                </m:rPr>
                                <a:rPr lang="da-DK" sz="2400">
                                  <a:latin typeface="Cambria Math"/>
                                </a:rPr>
                                <m:t>                                    </m:t>
                              </m:r>
                              <m:r>
                                <a:rPr lang="da-DK" sz="24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/>
                  <a:t/>
                </a:r>
                <a:br>
                  <a:rPr lang="da-DK" sz="2400" dirty="0"/>
                </a:br>
                <a:endParaRPr lang="da-DK" sz="2400" dirty="0"/>
              </a:p>
              <a:p>
                <a:pPr marL="0" indent="0">
                  <a:buNone/>
                </a:pPr>
                <a:r>
                  <a:rPr lang="da-DK" sz="2400" dirty="0"/>
                  <a:t>Middelværdi, varians og standardafvigelse: </a:t>
                </a:r>
                <a:endParaRPr lang="da-DK" sz="2400" dirty="0" smtClean="0"/>
              </a:p>
              <a:p>
                <a:pPr marL="0" indent="0">
                  <a:buNone/>
                </a:pPr>
                <a:r>
                  <a:rPr lang="da-DK" sz="2400" dirty="0"/>
                  <a:t/>
                </a:r>
                <a:br>
                  <a:rPr lang="da-DK" sz="2400" dirty="0"/>
                </a:br>
                <a:r>
                  <a:rPr lang="da-DK" sz="2400" dirty="0"/>
                  <a:t> 	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2400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da-DK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da-DK" sz="2400" i="1" dirty="0">
                    <a:latin typeface="Cambria Math"/>
                    <a:ea typeface="Cambria Math"/>
                  </a:rPr>
                  <a:t/>
                </a:r>
                <a:br>
                  <a:rPr lang="da-DK" sz="2400" i="1" dirty="0">
                    <a:latin typeface="Cambria Math"/>
                    <a:ea typeface="Cambria Math"/>
                  </a:rPr>
                </a:br>
                <a:r>
                  <a:rPr lang="da-DK" sz="2400" i="1" dirty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400" i="1">
                        <a:latin typeface="Cambria Math"/>
                      </a:rPr>
                      <m:t>=</m:t>
                    </m:r>
                    <m:r>
                      <a:rPr lang="da-DK" sz="24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da-DK" sz="2400" i="1">
                        <a:latin typeface="Cambria Math"/>
                      </a:rPr>
                      <m:t>=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da-DK" sz="2400" i="1" dirty="0">
                    <a:latin typeface="Cambria Math"/>
                  </a:rPr>
                  <a:t/>
                </a:r>
                <a:br>
                  <a:rPr lang="da-DK" sz="2400" i="1" dirty="0">
                    <a:latin typeface="Cambria Math"/>
                  </a:rPr>
                </a:br>
                <a:r>
                  <a:rPr lang="da-DK" sz="2400" i="1" dirty="0">
                    <a:latin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4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4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rad>
                  </m:oMath>
                </a14:m>
                <a:r>
                  <a:rPr lang="da-DK" sz="2400" dirty="0" smtClean="0"/>
                  <a:t/>
                </a:r>
                <a:br>
                  <a:rPr lang="da-DK" sz="2400" dirty="0" smtClean="0"/>
                </a:br>
                <a:endParaRPr lang="da-DK" sz="2400" dirty="0" smtClean="0"/>
              </a:p>
              <a:p>
                <a:pPr marL="0" indent="0">
                  <a:buNone/>
                </a:pPr>
                <a:endParaRPr lang="da-DK" sz="2400" dirty="0" smtClean="0"/>
              </a:p>
              <a:p>
                <a:pPr marL="0" indent="0">
                  <a:buNone/>
                </a:pPr>
                <a:r>
                  <a:rPr lang="da-DK" sz="2400" dirty="0" err="1" smtClean="0"/>
                  <a:t>poisspdf</a:t>
                </a:r>
                <a:r>
                  <a:rPr lang="da-DK" sz="2400" dirty="0" smtClean="0"/>
                  <a:t>(4, 7) = 0.0912, så ca. 9% af dagene producerer fabrikken 4 defekte produkter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/>
                  <a:t/>
                </a:r>
                <a:br>
                  <a:rPr lang="da-DK" sz="2000" dirty="0"/>
                </a:br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18971"/>
                <a:ext cx="8568952" cy="5927482"/>
              </a:xfrm>
              <a:blipFill>
                <a:blip r:embed="rId3"/>
                <a:stretch>
                  <a:fillRect l="-640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8935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Poisson</a:t>
            </a:r>
            <a:r>
              <a:rPr lang="da-DK" sz="3200" dirty="0"/>
              <a:t>-fordelingen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1132" y="764704"/>
            <a:ext cx="842493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Afhængighed af </a:t>
            </a:r>
            <a:r>
              <a:rPr lang="el-GR" sz="2200" dirty="0" smtClean="0"/>
              <a:t>λ</a:t>
            </a:r>
            <a:r>
              <a:rPr lang="da-DK" sz="2200" dirty="0" smtClean="0"/>
              <a:t>:</a:t>
            </a:r>
            <a:endParaRPr lang="da-DK" sz="2200" dirty="0"/>
          </a:p>
        </p:txBody>
      </p:sp>
      <p:pic>
        <p:nvPicPr>
          <p:cNvPr id="8" name="Picture 2" descr="http://upload.wikimedia.org/wikipedia/commons/thumb/c/c1/Poisson_distribution_PMF.png/1024px-Poisson_distribution_PM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8664" cy="47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222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– </a:t>
            </a:r>
            <a:r>
              <a:rPr lang="da-DK" sz="3200" dirty="0" smtClean="0"/>
              <a:t>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935" y="764704"/>
                <a:ext cx="8712968" cy="576064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a-DK" sz="2400" dirty="0" smtClean="0"/>
                  <a:t>En stikprøve på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/>
                      </a:rPr>
                      <m:t>𝑛</m:t>
                    </m:r>
                    <m:r>
                      <a:rPr lang="da-DK" sz="2400" b="0" i="1" smtClean="0">
                        <a:latin typeface="Cambria Math"/>
                      </a:rPr>
                      <m:t>=60</m:t>
                    </m:r>
                  </m:oMath>
                </a14:m>
                <a:r>
                  <a:rPr lang="da-DK" sz="2400" dirty="0" smtClean="0"/>
                  <a:t> printplader kontrolleres for fejl</a:t>
                </a:r>
              </a:p>
              <a:p>
                <a:pPr marL="0" indent="0">
                  <a:buNone/>
                </a:pPr>
                <a:r>
                  <a:rPr lang="da-DK" sz="2400" dirty="0" smtClean="0"/>
                  <a:t>Antal fejl vises i tabellen: </a:t>
                </a:r>
                <a:br>
                  <a:rPr lang="da-DK" sz="2400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pPr marL="0" indent="0">
                  <a:buNone/>
                </a:pPr>
                <a:r>
                  <a:rPr lang="da-DK" sz="2400" dirty="0" smtClean="0"/>
                  <a:t>Man har en formodning om at antal fejl på printplader følger en </a:t>
                </a:r>
                <a:r>
                  <a:rPr lang="da-DK" sz="2400" dirty="0" err="1" smtClean="0"/>
                  <a:t>Poisson</a:t>
                </a:r>
                <a:r>
                  <a:rPr lang="da-DK" sz="2400" dirty="0" smtClean="0"/>
                  <a:t> fordeling</a:t>
                </a:r>
              </a:p>
              <a:p>
                <a:pPr marL="0" indent="0">
                  <a:buNone/>
                </a:pPr>
                <a:endParaRPr lang="da-DK" sz="2400" dirty="0" smtClean="0"/>
              </a:p>
              <a:p>
                <a:pPr marL="0" indent="0">
                  <a:buNone/>
                </a:pPr>
                <a:r>
                  <a:rPr lang="da-DK" sz="2400" dirty="0" smtClean="0"/>
                  <a:t>Vi kender ikke gennemsnitligt antal fejl pr printplade, </a:t>
                </a:r>
                <a:r>
                  <a:rPr lang="el-GR" sz="2400" i="1" dirty="0" smtClean="0"/>
                  <a:t>λ</a:t>
                </a:r>
                <a:r>
                  <a:rPr lang="da-DK" sz="2400" dirty="0" smtClean="0"/>
                  <a:t>, men vi kan estimere den: </a:t>
                </a:r>
              </a:p>
              <a:p>
                <a:pPr marL="0" indent="0">
                  <a:buNone/>
                </a:pPr>
                <a:r>
                  <a:rPr lang="da-DK" sz="2400" dirty="0" smtClean="0"/>
                  <a:t/>
                </a:r>
                <a:br>
                  <a:rPr lang="da-DK" sz="2400" dirty="0" smtClean="0"/>
                </a:br>
                <a:r>
                  <a:rPr lang="da-DK" sz="2400" dirty="0" smtClean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dirty="0"/>
                      <m:t>λ</m:t>
                    </m:r>
                    <m:r>
                      <a:rPr lang="da-DK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400" b="0" i="1" dirty="0" smtClean="0">
                            <a:latin typeface="Cambria Math"/>
                          </a:rPr>
                          <m:t>32</m:t>
                        </m:r>
                        <m:r>
                          <a:rPr lang="da-DK" sz="2400" b="0" i="1" dirty="0" smtClean="0">
                            <a:latin typeface="Cambria Math"/>
                            <a:ea typeface="Cambria Math"/>
                          </a:rPr>
                          <m:t>∙0+15∙1+9∙2+4∙3</m:t>
                        </m:r>
                      </m:num>
                      <m:den>
                        <m:r>
                          <a:rPr lang="da-DK" sz="2400" b="0" i="1" dirty="0" smtClean="0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da-DK" sz="2400" b="0" i="1" dirty="0" smtClean="0">
                        <a:latin typeface="Cambria Math"/>
                      </a:rPr>
                      <m:t>=0.75</m:t>
                    </m:r>
                  </m:oMath>
                </a14:m>
                <a:r>
                  <a:rPr lang="da-DK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9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da-DK" sz="2400" dirty="0" smtClean="0"/>
                  <a:t>Nu kan vi beregne det forventede antal printplader med hhv. 0, 1, 2, 3 fejl, givet at antagelsen om </a:t>
                </a:r>
                <a:r>
                  <a:rPr lang="da-DK" sz="2400" dirty="0" err="1" smtClean="0"/>
                  <a:t>Poisson</a:t>
                </a:r>
                <a:r>
                  <a:rPr lang="da-DK" sz="2400" dirty="0" smtClean="0"/>
                  <a:t> fordeling er rigtig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935" y="764704"/>
                <a:ext cx="8712968" cy="5760641"/>
              </a:xfrm>
              <a:blipFill>
                <a:blip r:embed="rId3"/>
                <a:stretch>
                  <a:fillRect l="-910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montgomery_6e_tbun_09_p351a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6763" y="1772816"/>
            <a:ext cx="5275312" cy="172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2724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/>
              <a:t>Goodness</a:t>
            </a:r>
            <a:r>
              <a:rPr lang="da-DK" sz="3200" dirty="0"/>
              <a:t> of </a:t>
            </a:r>
            <a:r>
              <a:rPr lang="da-DK" sz="3200" dirty="0" err="1"/>
              <a:t>Fit</a:t>
            </a:r>
            <a:r>
              <a:rPr lang="da-DK" sz="3200" dirty="0"/>
              <a:t> – </a:t>
            </a:r>
            <a:r>
              <a:rPr lang="da-DK" sz="3200" dirty="0" smtClean="0"/>
              <a:t>Eks. 9-12   </a:t>
            </a:r>
            <a:r>
              <a:rPr lang="da-DK" sz="1400" dirty="0" smtClean="0"/>
              <a:t>fortsat</a:t>
            </a:r>
            <a:endParaRPr lang="da-D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656279" cy="54726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Sandsynligheden for, at en printplade har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da-DK" sz="2200" dirty="0" smtClean="0"/>
                  <a:t> fejl, hvis den kommer fra en </a:t>
                </a:r>
                <a:r>
                  <a:rPr lang="da-DK" sz="2200" dirty="0" err="1" smtClean="0"/>
                  <a:t>Poissonfordelt</a:t>
                </a:r>
                <a:r>
                  <a:rPr lang="da-DK" sz="2200" dirty="0" smtClean="0"/>
                  <a:t> stokastisk variabel Y er: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/>
                          </a:rPr>
                          <m:t>𝑌</m:t>
                        </m:r>
                        <m:r>
                          <a:rPr lang="da-DK" sz="2200" b="0" i="1" smtClean="0">
                            <a:latin typeface="Cambria Math"/>
                          </a:rPr>
                          <m:t>=</m:t>
                        </m:r>
                        <m:r>
                          <a:rPr lang="da-DK" sz="22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200" i="1"/>
                              <m:t>λ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da-DK" sz="2200" b="0" i="1" smtClean="0">
                            <a:latin typeface="Cambria Math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200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sz="2200" i="1"/>
                          <m:t>λ</m:t>
                        </m:r>
                      </m:sup>
                    </m:sSup>
                  </m:oMath>
                </a14:m>
                <a:r>
                  <a:rPr lang="da-DK" sz="2200" dirty="0" smtClean="0"/>
                  <a:t> 	     hvor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i="1"/>
                      <m:t>λ</m:t>
                    </m:r>
                  </m:oMath>
                </a14:m>
                <a:r>
                  <a:rPr lang="da-DK" sz="2200" dirty="0" smtClean="0"/>
                  <a:t> er middelværdien for antal fejl pr. plade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har estimeret, 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i="1"/>
                      <m:t>λ</m:t>
                    </m:r>
                    <m:r>
                      <a:rPr lang="da-DK" sz="2200" i="1">
                        <a:latin typeface="Cambria Math"/>
                      </a:rPr>
                      <m:t>=0.75</m:t>
                    </m:r>
                  </m:oMath>
                </a14:m>
                <a:r>
                  <a:rPr lang="da-DK" sz="2200" dirty="0" smtClean="0"/>
                  <a:t>, så: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𝑌</m:t>
                        </m:r>
                        <m:r>
                          <a:rPr lang="da-DK" sz="22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</a:rPr>
                              <m:t>(0.75)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0!</m:t>
                        </m:r>
                      </m:den>
                    </m:f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−0.75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=0.472</m:t>
                    </m:r>
                  </m:oMath>
                </a14:m>
                <a:endParaRPr lang="da-DK" sz="2200" i="1" dirty="0" smtClean="0">
                  <a:latin typeface="Cambria Math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𝑌</m:t>
                        </m:r>
                        <m:r>
                          <a:rPr lang="da-DK" sz="2200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</a:rPr>
                              <m:t>(0.75)</m:t>
                            </m:r>
                          </m:e>
                          <m:sup>
                            <m:r>
                              <a:rPr lang="da-DK" sz="2200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da-DK" sz="2200" i="1">
                            <a:latin typeface="Cambria Math"/>
                          </a:rPr>
                          <m:t>1!</m:t>
                        </m:r>
                      </m:den>
                    </m:f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−0.75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=0.354</m:t>
                    </m:r>
                  </m:oMath>
                </a14:m>
                <a:endParaRPr lang="da-DK" sz="2200" i="1" dirty="0" smtClean="0">
                  <a:latin typeface="Cambria Math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𝑌</m:t>
                        </m:r>
                        <m:r>
                          <a:rPr lang="da-DK" sz="2200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da-DK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/>
                              </a:rPr>
                              <m:t>(0.75)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  <m:r>
                          <a:rPr lang="da-DK" sz="22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−0.75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=</m:t>
                    </m:r>
                    <m:r>
                      <a:rPr lang="da-DK" sz="2200" b="0" i="1" smtClean="0">
                        <a:latin typeface="Cambria Math"/>
                      </a:rPr>
                      <m:t>0.133</m:t>
                    </m:r>
                  </m:oMath>
                </a14:m>
                <a:endParaRPr lang="da-DK" sz="2200" b="0" i="1" dirty="0" smtClean="0">
                  <a:latin typeface="Cambria Math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/>
                          </a:rPr>
                          <m:t>𝑌</m:t>
                        </m:r>
                        <m:r>
                          <a:rPr lang="da-DK" sz="220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da-DK" sz="22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da-DK" sz="2200" b="0" i="1" smtClean="0">
                        <a:latin typeface="Cambria Math"/>
                      </a:rPr>
                      <m:t>=1−0.472−0.354−0.133=0.041</m:t>
                    </m:r>
                  </m:oMath>
                </a14:m>
                <a:r>
                  <a:rPr lang="da-DK" sz="1800" b="0" dirty="0" smtClean="0"/>
                  <a:t> 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kan beregne det forventede antal (den forventede hyppighed) ved at gange disse sandsynligheder med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𝑛</m:t>
                    </m:r>
                    <m:r>
                      <a:rPr lang="da-DK" sz="2200" i="1">
                        <a:latin typeface="Cambria Math"/>
                      </a:rPr>
                      <m:t>=60</m:t>
                    </m:r>
                  </m:oMath>
                </a14:m>
                <a:endParaRPr lang="da-DK" sz="2200" b="0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656279" cy="5472608"/>
              </a:xfrm>
              <a:blipFill>
                <a:blip r:embed="rId3"/>
                <a:stretch>
                  <a:fillRect l="-704" t="-1114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5229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11962</TotalTime>
  <Words>4062</Words>
  <Application>Microsoft Office PowerPoint</Application>
  <PresentationFormat>Skærmshow (4:3)</PresentationFormat>
  <Paragraphs>381</Paragraphs>
  <Slides>37</Slides>
  <Notes>33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15 - Chi i anden tests</vt:lpstr>
      <vt:lpstr>2 metoder til hypotesetest med χ^2</vt:lpstr>
      <vt:lpstr>Oversigt over hypotesetests</vt:lpstr>
      <vt:lpstr>Oversigt over hypotesetests</vt:lpstr>
      <vt:lpstr>Goodness of Fit – Eks 9-12</vt:lpstr>
      <vt:lpstr>Fra lektion 6:    Poisson-fordelingen</vt:lpstr>
      <vt:lpstr>Poisson-fordelingen</vt:lpstr>
      <vt:lpstr>Goodness of Fit – Eks. 9-12   fortsat</vt:lpstr>
      <vt:lpstr>Goodness of Fit – Eks. 9-12   fortsat</vt:lpstr>
      <vt:lpstr>Goodness of Fit – Eks. 9-12   fortsat</vt:lpstr>
      <vt:lpstr>Goodness of Fit test generelt</vt:lpstr>
      <vt:lpstr>Goodness of Fit – Eks. 9-12   fortsat</vt:lpstr>
      <vt:lpstr>Hypotesetest – Eks. 9-12   fortsat</vt:lpstr>
      <vt:lpstr>Hypotesetest – Eks. 9-12   fortsat</vt:lpstr>
      <vt:lpstr>Hypotesetest – Eks. 9-12   fortsat</vt:lpstr>
      <vt:lpstr>Hypotesetest – Eks. 9-12   fortsat</vt:lpstr>
      <vt:lpstr>PowerPoint-præsentation</vt:lpstr>
      <vt:lpstr>Eks. 9.13 (Strømforsyninger)</vt:lpstr>
      <vt:lpstr>Goodness of Fit – Eks. 9-13 Strømforsyninger fortsat</vt:lpstr>
      <vt:lpstr>Hypotesetest - Eks. 9-13 Strømforsyninger fortsat</vt:lpstr>
      <vt:lpstr>Hypotesetest - Eks. 9-13 Strømforsyninger fortsat</vt:lpstr>
      <vt:lpstr>Hypotesetest - skitse – Eks. 9-13   fortsat</vt:lpstr>
      <vt:lpstr>PowerPoint-præsentation</vt:lpstr>
      <vt:lpstr>Kontingenstabeller</vt:lpstr>
      <vt:lpstr>Fra lektion 4:    Uafhængighed</vt:lpstr>
      <vt:lpstr>Kontingenstabeller</vt:lpstr>
      <vt:lpstr>Kontingenstabeller generelt</vt:lpstr>
      <vt:lpstr>Kontingenstabeller generelt</vt:lpstr>
      <vt:lpstr>Kontingenstabeller generelt</vt:lpstr>
      <vt:lpstr>Eksempel 9-14</vt:lpstr>
      <vt:lpstr>Hypotesetest for eks. 9-14   </vt:lpstr>
      <vt:lpstr>Hypotesetest for eks. 9-14   fortsat</vt:lpstr>
      <vt:lpstr>Hypotesetest - skitse – Eks. 9-14   fortsat</vt:lpstr>
      <vt:lpstr>Kontingenstabeller i MatLab</vt:lpstr>
      <vt:lpstr>Goodness of Fit i MatLab</vt:lpstr>
      <vt:lpstr>Opgaver L15</vt:lpstr>
      <vt:lpstr>Tabel over 〖χ" " 〗^2-fordelingen  Tabel 3 s. 363 i V&amp;K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1354</cp:revision>
  <cp:lastPrinted>2020-02-06T09:37:24Z</cp:lastPrinted>
  <dcterms:created xsi:type="dcterms:W3CDTF">2011-04-01T12:21:13Z</dcterms:created>
  <dcterms:modified xsi:type="dcterms:W3CDTF">2022-11-01T14:18:02Z</dcterms:modified>
</cp:coreProperties>
</file>