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3.xml" ContentType="application/vnd.openxmlformats-officedocument.drawingml.chart+xml"/>
  <Override PartName="/ppt/charts/chart4.xml" ContentType="application/vnd.openxmlformats-officedocument.drawingml.chart+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 r:id="rId5"/>
    <p:sldId id="257" r:id="rId6"/>
    <p:sldId id="258" r:id="rId7"/>
    <p:sldId id="259" r:id="rId8"/>
    <p:sldId id="273" r:id="rId9"/>
    <p:sldId id="261" r:id="rId10"/>
    <p:sldId id="262" r:id="rId11"/>
    <p:sldId id="263" r:id="rId12"/>
    <p:sldId id="264" r:id="rId13"/>
    <p:sldId id="260" r:id="rId14"/>
    <p:sldId id="265" r:id="rId15"/>
    <p:sldId id="266" r:id="rId16"/>
    <p:sldId id="267" r:id="rId17"/>
    <p:sldId id="268" r:id="rId18"/>
    <p:sldId id="269" r:id="rId19"/>
    <p:sldId id="270" r:id="rId20"/>
    <p:sldId id="271" r:id="rId21"/>
    <p:sldId id="272" r:id="rId22"/>
  </p:sldIdLst>
  <p:sldSz cx="9144000" cy="6858000" type="screen4x3"/>
  <p:notesSz cx="68072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882"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lonnetapp01\CBREARLEY$\Charlotte\Data%20reporting\Bimonthly%20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cbrearley\AppData\Local\Microsoft\Windows\Temporary%20Internet%20Files\Content.Outlook\M3BJMOYZ\A1%20and%20A2%20timeliness%20char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cbrearley\AppData\Local\Microsoft\Windows\Temporary%20Internet%20Files\Content.Outlook\M3BJMOYZ\A1%20and%20A2%20timeliness%20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700"/>
            </a:pPr>
            <a:r>
              <a:rPr lang="en-US" sz="1200" b="1" dirty="0" smtClean="0"/>
              <a:t>Number </a:t>
            </a:r>
            <a:r>
              <a:rPr lang="en-US" sz="1200" b="1" dirty="0"/>
              <a:t>of looked after children adopted, </a:t>
            </a:r>
          </a:p>
          <a:p>
            <a:pPr>
              <a:defRPr sz="700"/>
            </a:pPr>
            <a:r>
              <a:rPr lang="en-US" sz="1200" b="1" dirty="0"/>
              <a:t>during year ending 31 March</a:t>
            </a:r>
          </a:p>
        </c:rich>
      </c:tx>
      <c:layout/>
      <c:overlay val="0"/>
    </c:title>
    <c:autoTitleDeleted val="0"/>
    <c:plotArea>
      <c:layout/>
      <c:barChart>
        <c:barDir val="col"/>
        <c:grouping val="clustered"/>
        <c:varyColors val="0"/>
        <c:ser>
          <c:idx val="0"/>
          <c:order val="0"/>
          <c:spPr>
            <a:solidFill>
              <a:schemeClr val="accent1"/>
            </a:solidFill>
          </c:spPr>
          <c:invertIfNegative val="0"/>
          <c:dPt>
            <c:idx val="6"/>
            <c:invertIfNegative val="0"/>
            <c:bubble3D val="0"/>
            <c:spPr>
              <a:solidFill>
                <a:schemeClr val="accent1"/>
              </a:solidFill>
            </c:spPr>
          </c:dPt>
          <c:dLbls>
            <c:dLbl>
              <c:idx val="6"/>
              <c:layout/>
              <c:tx>
                <c:rich>
                  <a:bodyPr/>
                  <a:lstStyle/>
                  <a:p>
                    <a:r>
                      <a:rPr lang="en-US" sz="700" b="1" baseline="0" dirty="0">
                        <a:solidFill>
                          <a:schemeClr val="tx1"/>
                        </a:solidFill>
                      </a:rPr>
                      <a:t>5,050</a:t>
                    </a:r>
                    <a:endParaRPr lang="en-US" sz="2800" b="1" baseline="0" dirty="0">
                      <a:solidFill>
                        <a:schemeClr val="accent1"/>
                      </a:solidFill>
                    </a:endParaRPr>
                  </a:p>
                </c:rich>
              </c:tx>
              <c:showLegendKey val="0"/>
              <c:showVal val="1"/>
              <c:showCatName val="0"/>
              <c:showSerName val="0"/>
              <c:showPercent val="0"/>
              <c:showBubbleSize val="0"/>
            </c:dLbl>
            <c:txPr>
              <a:bodyPr/>
              <a:lstStyle/>
              <a:p>
                <a:pPr>
                  <a:defRPr sz="700" b="1" baseline="0">
                    <a:solidFill>
                      <a:schemeClr val="tx1"/>
                    </a:solidFill>
                  </a:defRPr>
                </a:pPr>
                <a:endParaRPr lang="en-US"/>
              </a:p>
            </c:txPr>
            <c:showLegendKey val="0"/>
            <c:showVal val="1"/>
            <c:showCatName val="0"/>
            <c:showSerName val="0"/>
            <c:showPercent val="0"/>
            <c:showBubbleSize val="0"/>
            <c:showLeaderLines val="0"/>
          </c:dLbls>
          <c:cat>
            <c:numRef>
              <c:f>'[Chart in Microsoft PowerPoint]data'!$B$3:$H$3</c:f>
              <c:numCache>
                <c:formatCode>General</c:formatCode>
                <c:ptCount val="7"/>
                <c:pt idx="0">
                  <c:v>2008</c:v>
                </c:pt>
                <c:pt idx="1">
                  <c:v>2009</c:v>
                </c:pt>
                <c:pt idx="2">
                  <c:v>2010</c:v>
                </c:pt>
                <c:pt idx="3">
                  <c:v>2011</c:v>
                </c:pt>
                <c:pt idx="4">
                  <c:v>2012</c:v>
                </c:pt>
                <c:pt idx="5">
                  <c:v>2013</c:v>
                </c:pt>
                <c:pt idx="6">
                  <c:v>2014</c:v>
                </c:pt>
              </c:numCache>
            </c:numRef>
          </c:cat>
          <c:val>
            <c:numRef>
              <c:f>'[Chart in Microsoft PowerPoint]data'!$B$4:$H$4</c:f>
              <c:numCache>
                <c:formatCode>#,##0</c:formatCode>
                <c:ptCount val="7"/>
                <c:pt idx="0">
                  <c:v>3180</c:v>
                </c:pt>
                <c:pt idx="1">
                  <c:v>3330</c:v>
                </c:pt>
                <c:pt idx="2">
                  <c:v>3200</c:v>
                </c:pt>
                <c:pt idx="3">
                  <c:v>3090</c:v>
                </c:pt>
                <c:pt idx="4">
                  <c:v>3470</c:v>
                </c:pt>
                <c:pt idx="5">
                  <c:v>3980</c:v>
                </c:pt>
                <c:pt idx="6">
                  <c:v>5050</c:v>
                </c:pt>
              </c:numCache>
            </c:numRef>
          </c:val>
        </c:ser>
        <c:dLbls>
          <c:showLegendKey val="0"/>
          <c:showVal val="0"/>
          <c:showCatName val="0"/>
          <c:showSerName val="0"/>
          <c:showPercent val="0"/>
          <c:showBubbleSize val="0"/>
        </c:dLbls>
        <c:gapWidth val="150"/>
        <c:axId val="136473216"/>
        <c:axId val="136475008"/>
      </c:barChart>
      <c:catAx>
        <c:axId val="136473216"/>
        <c:scaling>
          <c:orientation val="minMax"/>
        </c:scaling>
        <c:delete val="0"/>
        <c:axPos val="b"/>
        <c:numFmt formatCode="General" sourceLinked="1"/>
        <c:majorTickMark val="out"/>
        <c:minorTickMark val="none"/>
        <c:tickLblPos val="nextTo"/>
        <c:txPr>
          <a:bodyPr/>
          <a:lstStyle/>
          <a:p>
            <a:pPr>
              <a:defRPr sz="700" b="1"/>
            </a:pPr>
            <a:endParaRPr lang="en-US"/>
          </a:p>
        </c:txPr>
        <c:crossAx val="136475008"/>
        <c:crosses val="autoZero"/>
        <c:auto val="1"/>
        <c:lblAlgn val="ctr"/>
        <c:lblOffset val="100"/>
        <c:noMultiLvlLbl val="0"/>
      </c:catAx>
      <c:valAx>
        <c:axId val="136475008"/>
        <c:scaling>
          <c:orientation val="minMax"/>
        </c:scaling>
        <c:delete val="0"/>
        <c:axPos val="l"/>
        <c:majorGridlines>
          <c:spPr>
            <a:ln>
              <a:solidFill>
                <a:schemeClr val="bg1">
                  <a:lumMod val="75000"/>
                </a:schemeClr>
              </a:solidFill>
              <a:prstDash val="dash"/>
            </a:ln>
          </c:spPr>
        </c:majorGridlines>
        <c:numFmt formatCode="#,##0" sourceLinked="1"/>
        <c:majorTickMark val="out"/>
        <c:minorTickMark val="none"/>
        <c:tickLblPos val="nextTo"/>
        <c:txPr>
          <a:bodyPr/>
          <a:lstStyle/>
          <a:p>
            <a:pPr>
              <a:defRPr sz="700" b="1"/>
            </a:pPr>
            <a:endParaRPr lang="en-US"/>
          </a:p>
        </c:txPr>
        <c:crossAx val="136473216"/>
        <c:crosses val="autoZero"/>
        <c:crossBetween val="between"/>
      </c:valAx>
    </c:plotArea>
    <c:plotVisOnly val="1"/>
    <c:dispBlanksAs val="gap"/>
    <c:showDLblsOverMax val="0"/>
  </c:chart>
  <c:spPr>
    <a:ln>
      <a:noFill/>
    </a:ln>
  </c:spPr>
  <c:txPr>
    <a:bodyPr/>
    <a:lstStyle/>
    <a:p>
      <a:pPr>
        <a:defRPr sz="2400" baseline="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00"/>
            </a:pPr>
            <a:r>
              <a:rPr lang="en-GB" sz="1200" b="1" dirty="0" smtClean="0"/>
              <a:t>Number </a:t>
            </a:r>
            <a:r>
              <a:rPr lang="en-GB" sz="1200" b="1" dirty="0"/>
              <a:t>of </a:t>
            </a:r>
            <a:r>
              <a:rPr lang="en-GB" sz="1200" b="1" dirty="0" smtClean="0"/>
              <a:t>adopter </a:t>
            </a:r>
            <a:r>
              <a:rPr lang="en-GB" sz="1200" b="1" dirty="0"/>
              <a:t>applications approved, </a:t>
            </a:r>
          </a:p>
          <a:p>
            <a:pPr>
              <a:defRPr sz="900"/>
            </a:pPr>
            <a:r>
              <a:rPr lang="en-GB" sz="1200" b="1" dirty="0"/>
              <a:t>during year ending 31 March</a:t>
            </a:r>
          </a:p>
        </c:rich>
      </c:tx>
      <c:layout>
        <c:manualLayout>
          <c:xMode val="edge"/>
          <c:yMode val="edge"/>
          <c:x val="0.20941746108475501"/>
          <c:y val="0"/>
        </c:manualLayout>
      </c:layout>
      <c:overlay val="0"/>
    </c:title>
    <c:autoTitleDeleted val="0"/>
    <c:plotArea>
      <c:layout>
        <c:manualLayout>
          <c:layoutTarget val="inner"/>
          <c:xMode val="edge"/>
          <c:yMode val="edge"/>
          <c:x val="6.5349385934266702E-2"/>
          <c:y val="0.188956631204798"/>
          <c:w val="0.91963354921931695"/>
          <c:h val="0.70750985280445"/>
        </c:manualLayout>
      </c:layout>
      <c:barChart>
        <c:barDir val="col"/>
        <c:grouping val="stacked"/>
        <c:varyColors val="0"/>
        <c:ser>
          <c:idx val="1"/>
          <c:order val="0"/>
          <c:tx>
            <c:strRef>
              <c:f>data!$E$8</c:f>
              <c:strCache>
                <c:ptCount val="1"/>
                <c:pt idx="0">
                  <c:v>LAs</c:v>
                </c:pt>
              </c:strCache>
            </c:strRef>
          </c:tx>
          <c:invertIfNegative val="0"/>
          <c:dPt>
            <c:idx val="2"/>
            <c:invertIfNegative val="0"/>
            <c:bubble3D val="0"/>
            <c:spPr>
              <a:solidFill>
                <a:schemeClr val="accent2"/>
              </a:solidFill>
            </c:spPr>
          </c:dPt>
          <c:dLbls>
            <c:dLbl>
              <c:idx val="2"/>
              <c:layout>
                <c:manualLayout>
                  <c:x val="0"/>
                  <c:y val="-0.215718082261661"/>
                </c:manualLayout>
              </c:layout>
              <c:tx>
                <c:rich>
                  <a:bodyPr/>
                  <a:lstStyle/>
                  <a:p>
                    <a:pPr>
                      <a:defRPr sz="900" b="1" baseline="0">
                        <a:solidFill>
                          <a:schemeClr val="accent2"/>
                        </a:solidFill>
                      </a:defRPr>
                    </a:pPr>
                    <a:r>
                      <a:rPr lang="en-US" sz="900" dirty="0">
                        <a:solidFill>
                          <a:schemeClr val="bg1"/>
                        </a:solidFill>
                      </a:rPr>
                      <a:t>4,400</a:t>
                    </a:r>
                    <a:endParaRPr lang="en-US" dirty="0">
                      <a:solidFill>
                        <a:schemeClr val="bg1"/>
                      </a:solidFill>
                    </a:endParaRPr>
                  </a:p>
                </c:rich>
              </c:tx>
              <c:numFmt formatCode="#,##0" sourceLinked="0"/>
              <c:spPr>
                <a:solidFill>
                  <a:schemeClr val="accent2"/>
                </a:solidFill>
              </c:spPr>
              <c:dLblPos val="ctr"/>
              <c:showLegendKey val="0"/>
              <c:showVal val="1"/>
              <c:showCatName val="0"/>
              <c:showSerName val="0"/>
              <c:showPercent val="0"/>
              <c:showBubbleSize val="0"/>
            </c:dLbl>
            <c:numFmt formatCode="#,##0" sourceLinked="0"/>
            <c:spPr>
              <a:solidFill>
                <a:schemeClr val="accent2"/>
              </a:solidFill>
            </c:spPr>
            <c:txPr>
              <a:bodyPr/>
              <a:lstStyle/>
              <a:p>
                <a:pPr>
                  <a:defRPr sz="900" b="1" baseline="0">
                    <a:solidFill>
                      <a:schemeClr val="bg1"/>
                    </a:solidFill>
                  </a:defRPr>
                </a:pPr>
                <a:endParaRPr lang="en-US"/>
              </a:p>
            </c:txPr>
            <c:dLblPos val="inEnd"/>
            <c:showLegendKey val="0"/>
            <c:showVal val="1"/>
            <c:showCatName val="0"/>
            <c:showSerName val="0"/>
            <c:showPercent val="0"/>
            <c:showBubbleSize val="0"/>
            <c:showLeaderLines val="0"/>
          </c:dLbls>
          <c:cat>
            <c:numRef>
              <c:f>data!$F$6:$H$6</c:f>
              <c:numCache>
                <c:formatCode>General</c:formatCode>
                <c:ptCount val="3"/>
                <c:pt idx="0">
                  <c:v>2012</c:v>
                </c:pt>
                <c:pt idx="1">
                  <c:v>2013</c:v>
                </c:pt>
                <c:pt idx="2">
                  <c:v>2014</c:v>
                </c:pt>
              </c:numCache>
            </c:numRef>
          </c:cat>
          <c:val>
            <c:numRef>
              <c:f>data!$F$8:$H$8</c:f>
              <c:numCache>
                <c:formatCode>#,##0</c:formatCode>
                <c:ptCount val="3"/>
                <c:pt idx="0">
                  <c:v>2650</c:v>
                </c:pt>
                <c:pt idx="1">
                  <c:v>3490</c:v>
                </c:pt>
                <c:pt idx="2">
                  <c:v>4400</c:v>
                </c:pt>
              </c:numCache>
            </c:numRef>
          </c:val>
        </c:ser>
        <c:ser>
          <c:idx val="0"/>
          <c:order val="1"/>
          <c:tx>
            <c:strRef>
              <c:f>data!$E$7</c:f>
              <c:strCache>
                <c:ptCount val="1"/>
                <c:pt idx="0">
                  <c:v>VAAs</c:v>
                </c:pt>
              </c:strCache>
            </c:strRef>
          </c:tx>
          <c:invertIfNegative val="0"/>
          <c:dPt>
            <c:idx val="2"/>
            <c:invertIfNegative val="0"/>
            <c:bubble3D val="0"/>
            <c:spPr>
              <a:solidFill>
                <a:schemeClr val="accent1"/>
              </a:solidFill>
            </c:spPr>
          </c:dPt>
          <c:dLbls>
            <c:dLbl>
              <c:idx val="0"/>
              <c:layout>
                <c:manualLayout>
                  <c:x val="2.5019613166221501E-17"/>
                  <c:y val="-6.1675676120422301E-4"/>
                </c:manualLayout>
              </c:layout>
              <c:dLblPos val="ctr"/>
              <c:showLegendKey val="0"/>
              <c:showVal val="1"/>
              <c:showCatName val="0"/>
              <c:showSerName val="0"/>
              <c:showPercent val="0"/>
              <c:showBubbleSize val="0"/>
            </c:dLbl>
            <c:dLbl>
              <c:idx val="1"/>
              <c:layout>
                <c:manualLayout>
                  <c:x val="-2.9743837638929499E-3"/>
                  <c:y val="-3.51085424692306E-3"/>
                </c:manualLayout>
              </c:layout>
              <c:dLblPos val="ctr"/>
              <c:showLegendKey val="0"/>
              <c:showVal val="1"/>
              <c:showCatName val="0"/>
              <c:showSerName val="0"/>
              <c:showPercent val="0"/>
              <c:showBubbleSize val="0"/>
            </c:dLbl>
            <c:dLbl>
              <c:idx val="2"/>
              <c:layout>
                <c:manualLayout>
                  <c:x val="0"/>
                  <c:y val="1.8412196907988401E-3"/>
                </c:manualLayout>
              </c:layout>
              <c:tx>
                <c:rich>
                  <a:bodyPr/>
                  <a:lstStyle/>
                  <a:p>
                    <a:pPr algn="ctr">
                      <a:defRPr lang="en-GB" sz="900" b="1" i="0" u="none" strike="noStrike" kern="1200" baseline="0">
                        <a:solidFill>
                          <a:schemeClr val="accent1"/>
                        </a:solidFill>
                        <a:latin typeface="+mn-lt"/>
                        <a:ea typeface="+mn-ea"/>
                        <a:cs typeface="+mn-cs"/>
                      </a:defRPr>
                    </a:pPr>
                    <a:r>
                      <a:rPr lang="en-US" sz="900" dirty="0">
                        <a:solidFill>
                          <a:schemeClr val="bg1"/>
                        </a:solidFill>
                      </a:rPr>
                      <a:t>790</a:t>
                    </a:r>
                    <a:endParaRPr lang="en-US" dirty="0">
                      <a:solidFill>
                        <a:schemeClr val="bg1"/>
                      </a:solidFill>
                    </a:endParaRPr>
                  </a:p>
                </c:rich>
              </c:tx>
              <c:spPr>
                <a:noFill/>
              </c:spPr>
              <c:dLblPos val="ctr"/>
              <c:showLegendKey val="0"/>
              <c:showVal val="1"/>
              <c:showCatName val="0"/>
              <c:showSerName val="0"/>
              <c:showPercent val="0"/>
              <c:showBubbleSize val="0"/>
            </c:dLbl>
            <c:txPr>
              <a:bodyPr/>
              <a:lstStyle/>
              <a:p>
                <a:pPr algn="ctr">
                  <a:defRPr lang="en-GB" sz="900" b="1" i="0" u="none" strike="noStrike" kern="1200" baseline="0">
                    <a:solidFill>
                      <a:sysClr val="window" lastClr="FFFFFF"/>
                    </a:solidFill>
                    <a:latin typeface="+mn-lt"/>
                    <a:ea typeface="+mn-ea"/>
                    <a:cs typeface="+mn-cs"/>
                  </a:defRPr>
                </a:pPr>
                <a:endParaRPr lang="en-US"/>
              </a:p>
            </c:txPr>
            <c:dLblPos val="inEnd"/>
            <c:showLegendKey val="0"/>
            <c:showVal val="1"/>
            <c:showCatName val="0"/>
            <c:showSerName val="0"/>
            <c:showPercent val="0"/>
            <c:showBubbleSize val="0"/>
            <c:showLeaderLines val="0"/>
          </c:dLbls>
          <c:cat>
            <c:numRef>
              <c:f>data!$F$6:$H$6</c:f>
              <c:numCache>
                <c:formatCode>General</c:formatCode>
                <c:ptCount val="3"/>
                <c:pt idx="0">
                  <c:v>2012</c:v>
                </c:pt>
                <c:pt idx="1">
                  <c:v>2013</c:v>
                </c:pt>
                <c:pt idx="2">
                  <c:v>2014</c:v>
                </c:pt>
              </c:numCache>
            </c:numRef>
          </c:cat>
          <c:val>
            <c:numRef>
              <c:f>data!$F$7:$H$7</c:f>
              <c:numCache>
                <c:formatCode>#,##0</c:formatCode>
                <c:ptCount val="3"/>
                <c:pt idx="0">
                  <c:v>390</c:v>
                </c:pt>
                <c:pt idx="1">
                  <c:v>600</c:v>
                </c:pt>
                <c:pt idx="2">
                  <c:v>790</c:v>
                </c:pt>
              </c:numCache>
            </c:numRef>
          </c:val>
        </c:ser>
        <c:dLbls>
          <c:showLegendKey val="0"/>
          <c:showVal val="0"/>
          <c:showCatName val="0"/>
          <c:showSerName val="0"/>
          <c:showPercent val="0"/>
          <c:showBubbleSize val="0"/>
        </c:dLbls>
        <c:gapWidth val="150"/>
        <c:overlap val="100"/>
        <c:axId val="136502272"/>
        <c:axId val="140051200"/>
      </c:barChart>
      <c:catAx>
        <c:axId val="136502272"/>
        <c:scaling>
          <c:orientation val="minMax"/>
        </c:scaling>
        <c:delete val="0"/>
        <c:axPos val="b"/>
        <c:numFmt formatCode="General" sourceLinked="1"/>
        <c:majorTickMark val="out"/>
        <c:minorTickMark val="none"/>
        <c:tickLblPos val="nextTo"/>
        <c:txPr>
          <a:bodyPr/>
          <a:lstStyle/>
          <a:p>
            <a:pPr>
              <a:defRPr sz="900" b="1" baseline="0"/>
            </a:pPr>
            <a:endParaRPr lang="en-US"/>
          </a:p>
        </c:txPr>
        <c:crossAx val="140051200"/>
        <c:crosses val="autoZero"/>
        <c:auto val="1"/>
        <c:lblAlgn val="ctr"/>
        <c:lblOffset val="100"/>
        <c:noMultiLvlLbl val="0"/>
      </c:catAx>
      <c:valAx>
        <c:axId val="140051200"/>
        <c:scaling>
          <c:orientation val="minMax"/>
        </c:scaling>
        <c:delete val="0"/>
        <c:axPos val="l"/>
        <c:majorGridlines>
          <c:spPr>
            <a:ln>
              <a:solidFill>
                <a:schemeClr val="bg1">
                  <a:lumMod val="75000"/>
                </a:schemeClr>
              </a:solidFill>
              <a:prstDash val="dash"/>
            </a:ln>
          </c:spPr>
        </c:majorGridlines>
        <c:numFmt formatCode="#,##0" sourceLinked="0"/>
        <c:majorTickMark val="out"/>
        <c:minorTickMark val="none"/>
        <c:tickLblPos val="nextTo"/>
        <c:txPr>
          <a:bodyPr/>
          <a:lstStyle/>
          <a:p>
            <a:pPr>
              <a:defRPr sz="900" b="1" baseline="0"/>
            </a:pPr>
            <a:endParaRPr lang="en-US"/>
          </a:p>
        </c:txPr>
        <c:crossAx val="136502272"/>
        <c:crosses val="autoZero"/>
        <c:crossBetween val="between"/>
      </c:valAx>
    </c:plotArea>
    <c:legend>
      <c:legendPos val="t"/>
      <c:layout>
        <c:manualLayout>
          <c:xMode val="edge"/>
          <c:yMode val="edge"/>
          <c:x val="0.114716376931901"/>
          <c:y val="0.20682891911238399"/>
          <c:w val="0.244604808227017"/>
          <c:h val="5.5884448613202298E-2"/>
        </c:manualLayout>
      </c:layout>
      <c:overlay val="0"/>
      <c:txPr>
        <a:bodyPr/>
        <a:lstStyle/>
        <a:p>
          <a:pPr>
            <a:defRPr sz="900"/>
          </a:pPr>
          <a:endParaRPr lang="en-US"/>
        </a:p>
      </c:txPr>
    </c:legend>
    <c:plotVisOnly val="1"/>
    <c:dispBlanksAs val="gap"/>
    <c:showDLblsOverMax val="0"/>
  </c:chart>
  <c:spPr>
    <a:ln>
      <a:noFill/>
    </a:ln>
  </c:sp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a:defRPr sz="900" b="0"/>
            </a:pPr>
            <a:r>
              <a:rPr lang="en-GB" sz="900" b="1" dirty="0" smtClean="0"/>
              <a:t> </a:t>
            </a:r>
            <a:r>
              <a:rPr lang="en-GB" sz="1200" b="1" dirty="0" smtClean="0"/>
              <a:t>A</a:t>
            </a:r>
            <a:r>
              <a:rPr lang="en-GB" sz="1200" b="1" i="0" u="none" strike="noStrike" baseline="0" dirty="0" smtClean="0">
                <a:effectLst/>
              </a:rPr>
              <a:t>verage </a:t>
            </a:r>
            <a:r>
              <a:rPr lang="en-GB" sz="1200" b="1" i="0" u="none" strike="noStrike" baseline="0" dirty="0">
                <a:effectLst/>
              </a:rPr>
              <a:t>time between a child entering care and moving in with its adoptive family</a:t>
            </a:r>
            <a:endParaRPr lang="en-GB" sz="1200" b="1" dirty="0"/>
          </a:p>
        </c:rich>
      </c:tx>
      <c:layout>
        <c:manualLayout>
          <c:xMode val="edge"/>
          <c:yMode val="edge"/>
          <c:x val="9.41951496747577E-2"/>
          <c:y val="3.8041575102556097E-2"/>
        </c:manualLayout>
      </c:layout>
      <c:overlay val="0"/>
    </c:title>
    <c:autoTitleDeleted val="0"/>
    <c:plotArea>
      <c:layout>
        <c:manualLayout>
          <c:layoutTarget val="inner"/>
          <c:xMode val="edge"/>
          <c:yMode val="edge"/>
          <c:x val="0.112859200778017"/>
          <c:y val="0.18831533332812"/>
          <c:w val="0.85658548281846802"/>
          <c:h val="0.68122525162208603"/>
        </c:manualLayout>
      </c:layout>
      <c:barChart>
        <c:barDir val="col"/>
        <c:grouping val="clustered"/>
        <c:varyColors val="0"/>
        <c:ser>
          <c:idx val="4"/>
          <c:order val="0"/>
          <c:spPr>
            <a:solidFill>
              <a:schemeClr val="accent1"/>
            </a:solidFill>
          </c:spPr>
          <c:invertIfNegative val="0"/>
          <c:dPt>
            <c:idx val="0"/>
            <c:invertIfNegative val="0"/>
            <c:bubble3D val="0"/>
            <c:spPr>
              <a:solidFill>
                <a:schemeClr val="tx2"/>
              </a:solidFill>
            </c:spPr>
          </c:dPt>
          <c:dPt>
            <c:idx val="1"/>
            <c:invertIfNegative val="0"/>
            <c:bubble3D val="0"/>
            <c:spPr>
              <a:solidFill>
                <a:schemeClr val="tx2"/>
              </a:solidFill>
            </c:spPr>
          </c:dPt>
          <c:dPt>
            <c:idx val="2"/>
            <c:invertIfNegative val="0"/>
            <c:bubble3D val="0"/>
            <c:spPr>
              <a:solidFill>
                <a:schemeClr val="tx2"/>
              </a:solidFill>
            </c:spPr>
          </c:dPt>
          <c:dPt>
            <c:idx val="3"/>
            <c:invertIfNegative val="0"/>
            <c:bubble3D val="0"/>
            <c:spPr>
              <a:solidFill>
                <a:schemeClr val="tx2"/>
              </a:solidFill>
            </c:spPr>
          </c:dPt>
          <c:dPt>
            <c:idx val="4"/>
            <c:invertIfNegative val="0"/>
            <c:bubble3D val="0"/>
            <c:spPr>
              <a:solidFill>
                <a:schemeClr val="tx2"/>
              </a:solidFill>
            </c:spPr>
          </c:dPt>
          <c:dPt>
            <c:idx val="5"/>
            <c:invertIfNegative val="0"/>
            <c:bubble3D val="0"/>
          </c:dPt>
          <c:dPt>
            <c:idx val="6"/>
            <c:invertIfNegative val="0"/>
            <c:bubble3D val="0"/>
            <c:spPr>
              <a:pattFill prst="wdUpDiag">
                <a:fgClr>
                  <a:schemeClr val="accent1"/>
                </a:fgClr>
                <a:bgClr>
                  <a:schemeClr val="bg1"/>
                </a:bgClr>
              </a:pattFill>
            </c:spPr>
          </c:dPt>
          <c:dLbls>
            <c:dLbl>
              <c:idx val="3"/>
              <c:layout/>
              <c:tx>
                <c:rich>
                  <a:bodyPr/>
                  <a:lstStyle/>
                  <a:p>
                    <a:r>
                      <a:rPr lang="en-US" sz="900" b="0" dirty="0">
                        <a:solidFill>
                          <a:schemeClr val="bg1"/>
                        </a:solidFill>
                      </a:rPr>
                      <a:t>656</a:t>
                    </a:r>
                    <a:endParaRPr lang="en-US" dirty="0">
                      <a:solidFill>
                        <a:schemeClr val="tx2"/>
                      </a:solidFill>
                    </a:endParaRPr>
                  </a:p>
                </c:rich>
              </c:tx>
              <c:dLblPos val="inEnd"/>
              <c:showLegendKey val="0"/>
              <c:showVal val="1"/>
              <c:showCatName val="0"/>
              <c:showSerName val="0"/>
              <c:showPercent val="0"/>
              <c:showBubbleSize val="0"/>
            </c:dLbl>
            <c:dLbl>
              <c:idx val="4"/>
              <c:layout/>
              <c:tx>
                <c:rich>
                  <a:bodyPr/>
                  <a:lstStyle/>
                  <a:p>
                    <a:r>
                      <a:rPr lang="en-US" sz="900" b="0" dirty="0">
                        <a:solidFill>
                          <a:schemeClr val="bg1"/>
                        </a:solidFill>
                      </a:rPr>
                      <a:t>594</a:t>
                    </a:r>
                    <a:endParaRPr lang="en-US" dirty="0">
                      <a:solidFill>
                        <a:schemeClr val="tx2"/>
                      </a:solidFill>
                    </a:endParaRPr>
                  </a:p>
                </c:rich>
              </c:tx>
              <c:dLblPos val="inEnd"/>
              <c:showLegendKey val="0"/>
              <c:showVal val="1"/>
              <c:showCatName val="0"/>
              <c:showSerName val="0"/>
              <c:showPercent val="0"/>
              <c:showBubbleSize val="0"/>
            </c:dLbl>
            <c:txPr>
              <a:bodyPr/>
              <a:lstStyle/>
              <a:p>
                <a:pPr>
                  <a:defRPr sz="900" b="0">
                    <a:solidFill>
                      <a:schemeClr val="bg1"/>
                    </a:solidFill>
                  </a:defRPr>
                </a:pPr>
                <a:endParaRPr lang="en-US"/>
              </a:p>
            </c:txPr>
            <c:dLblPos val="inEnd"/>
            <c:showLegendKey val="0"/>
            <c:showVal val="1"/>
            <c:showCatName val="0"/>
            <c:showSerName val="0"/>
            <c:showPercent val="0"/>
            <c:showBubbleSize val="0"/>
            <c:showLeaderLines val="0"/>
          </c:dLbls>
          <c:cat>
            <c:strRef>
              <c:f>'Data for charts'!$B$7:$B$11</c:f>
              <c:strCache>
                <c:ptCount val="5"/>
                <c:pt idx="0">
                  <c:v>2009-10</c:v>
                </c:pt>
                <c:pt idx="1">
                  <c:v>2010-11</c:v>
                </c:pt>
                <c:pt idx="2">
                  <c:v>2011-12</c:v>
                </c:pt>
                <c:pt idx="3">
                  <c:v>2012-13</c:v>
                </c:pt>
                <c:pt idx="4">
                  <c:v>2013-14 </c:v>
                </c:pt>
              </c:strCache>
            </c:strRef>
          </c:cat>
          <c:val>
            <c:numRef>
              <c:f>'Data for charts'!$C$7:$C$11</c:f>
              <c:numCache>
                <c:formatCode>General</c:formatCode>
                <c:ptCount val="5"/>
                <c:pt idx="0" formatCode="0">
                  <c:v>627</c:v>
                </c:pt>
                <c:pt idx="1">
                  <c:v>635</c:v>
                </c:pt>
                <c:pt idx="2">
                  <c:v>647</c:v>
                </c:pt>
                <c:pt idx="3">
                  <c:v>656</c:v>
                </c:pt>
                <c:pt idx="4" formatCode="0">
                  <c:v>594</c:v>
                </c:pt>
              </c:numCache>
            </c:numRef>
          </c:val>
        </c:ser>
        <c:dLbls>
          <c:dLblPos val="inEnd"/>
          <c:showLegendKey val="0"/>
          <c:showVal val="1"/>
          <c:showCatName val="0"/>
          <c:showSerName val="0"/>
          <c:showPercent val="0"/>
          <c:showBubbleSize val="0"/>
        </c:dLbls>
        <c:gapWidth val="150"/>
        <c:axId val="134333952"/>
        <c:axId val="140663040"/>
      </c:barChart>
      <c:catAx>
        <c:axId val="134333952"/>
        <c:scaling>
          <c:orientation val="minMax"/>
        </c:scaling>
        <c:delete val="0"/>
        <c:axPos val="b"/>
        <c:numFmt formatCode="General" sourceLinked="1"/>
        <c:majorTickMark val="out"/>
        <c:minorTickMark val="none"/>
        <c:tickLblPos val="nextTo"/>
        <c:txPr>
          <a:bodyPr/>
          <a:lstStyle/>
          <a:p>
            <a:pPr>
              <a:defRPr sz="900" b="0"/>
            </a:pPr>
            <a:endParaRPr lang="en-US"/>
          </a:p>
        </c:txPr>
        <c:crossAx val="140663040"/>
        <c:crosses val="autoZero"/>
        <c:auto val="1"/>
        <c:lblAlgn val="ctr"/>
        <c:lblOffset val="100"/>
        <c:noMultiLvlLbl val="0"/>
      </c:catAx>
      <c:valAx>
        <c:axId val="140663040"/>
        <c:scaling>
          <c:orientation val="minMax"/>
          <c:max val="900"/>
          <c:min val="0"/>
        </c:scaling>
        <c:delete val="0"/>
        <c:axPos val="l"/>
        <c:majorGridlines>
          <c:spPr>
            <a:ln>
              <a:prstDash val="dash"/>
            </a:ln>
          </c:spPr>
        </c:majorGridlines>
        <c:title>
          <c:tx>
            <c:rich>
              <a:bodyPr rot="-5400000" vert="horz"/>
              <a:lstStyle/>
              <a:p>
                <a:pPr>
                  <a:defRPr sz="900" b="0"/>
                </a:pPr>
                <a:r>
                  <a:rPr lang="en-US" sz="900" b="0" dirty="0"/>
                  <a:t>Number of days</a:t>
                </a:r>
              </a:p>
            </c:rich>
          </c:tx>
          <c:layout>
            <c:manualLayout>
              <c:xMode val="edge"/>
              <c:yMode val="edge"/>
              <c:x val="1.2525308767635699E-3"/>
              <c:y val="0.33373459510088499"/>
            </c:manualLayout>
          </c:layout>
          <c:overlay val="0"/>
        </c:title>
        <c:numFmt formatCode="0" sourceLinked="1"/>
        <c:majorTickMark val="out"/>
        <c:minorTickMark val="none"/>
        <c:tickLblPos val="nextTo"/>
        <c:txPr>
          <a:bodyPr/>
          <a:lstStyle/>
          <a:p>
            <a:pPr>
              <a:defRPr sz="650"/>
            </a:pPr>
            <a:endParaRPr lang="en-US"/>
          </a:p>
        </c:txPr>
        <c:crossAx val="134333952"/>
        <c:crosses val="autoZero"/>
        <c:crossBetween val="between"/>
      </c:valAx>
    </c:plotArea>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a:defRPr sz="1600" b="1"/>
            </a:pPr>
            <a:r>
              <a:rPr lang="en-GB" sz="1200" b="1" i="0" u="none" strike="noStrike" baseline="0" dirty="0" smtClean="0">
                <a:effectLst/>
              </a:rPr>
              <a:t>Average </a:t>
            </a:r>
            <a:r>
              <a:rPr lang="en-GB" sz="1200" b="1" i="0" u="none" strike="noStrike" baseline="0" dirty="0">
                <a:effectLst/>
              </a:rPr>
              <a:t>time between a local authority receiving court authority to place a child and the local authority deciding on a match to an adoptive family </a:t>
            </a:r>
            <a:endParaRPr lang="en-GB" sz="1200" b="1" dirty="0"/>
          </a:p>
        </c:rich>
      </c:tx>
      <c:layout>
        <c:manualLayout>
          <c:xMode val="edge"/>
          <c:yMode val="edge"/>
          <c:x val="0.16787494841843001"/>
          <c:y val="4.33364546796388E-3"/>
        </c:manualLayout>
      </c:layout>
      <c:overlay val="0"/>
    </c:title>
    <c:autoTitleDeleted val="0"/>
    <c:plotArea>
      <c:layout>
        <c:manualLayout>
          <c:layoutTarget val="inner"/>
          <c:xMode val="edge"/>
          <c:yMode val="edge"/>
          <c:x val="0.190625770600098"/>
          <c:y val="0.21976331472278801"/>
          <c:w val="0.77881867754692902"/>
          <c:h val="0.67670065185438699"/>
        </c:manualLayout>
      </c:layout>
      <c:barChart>
        <c:barDir val="col"/>
        <c:grouping val="clustered"/>
        <c:varyColors val="0"/>
        <c:ser>
          <c:idx val="4"/>
          <c:order val="0"/>
          <c:spPr>
            <a:solidFill>
              <a:schemeClr val="accent1"/>
            </a:solidFill>
          </c:spPr>
          <c:invertIfNegative val="0"/>
          <c:dPt>
            <c:idx val="0"/>
            <c:invertIfNegative val="0"/>
            <c:bubble3D val="0"/>
            <c:spPr>
              <a:solidFill>
                <a:schemeClr val="tx2"/>
              </a:solidFill>
            </c:spPr>
          </c:dPt>
          <c:dPt>
            <c:idx val="1"/>
            <c:invertIfNegative val="0"/>
            <c:bubble3D val="0"/>
            <c:spPr>
              <a:solidFill>
                <a:schemeClr val="tx2"/>
              </a:solidFill>
            </c:spPr>
          </c:dPt>
          <c:dPt>
            <c:idx val="2"/>
            <c:invertIfNegative val="0"/>
            <c:bubble3D val="0"/>
            <c:spPr>
              <a:solidFill>
                <a:schemeClr val="tx2"/>
              </a:solidFill>
            </c:spPr>
          </c:dPt>
          <c:dPt>
            <c:idx val="3"/>
            <c:invertIfNegative val="0"/>
            <c:bubble3D val="0"/>
            <c:spPr>
              <a:solidFill>
                <a:schemeClr val="tx2"/>
              </a:solidFill>
            </c:spPr>
          </c:dPt>
          <c:dPt>
            <c:idx val="4"/>
            <c:invertIfNegative val="0"/>
            <c:bubble3D val="0"/>
            <c:spPr>
              <a:solidFill>
                <a:schemeClr val="tx2"/>
              </a:solidFill>
            </c:spPr>
          </c:dPt>
          <c:dPt>
            <c:idx val="5"/>
            <c:invertIfNegative val="0"/>
            <c:bubble3D val="0"/>
          </c:dPt>
          <c:dPt>
            <c:idx val="6"/>
            <c:invertIfNegative val="0"/>
            <c:bubble3D val="0"/>
            <c:spPr>
              <a:pattFill prst="wdUpDiag">
                <a:fgClr>
                  <a:schemeClr val="accent1"/>
                </a:fgClr>
                <a:bgClr>
                  <a:schemeClr val="bg1"/>
                </a:bgClr>
              </a:pattFill>
            </c:spPr>
          </c:dPt>
          <c:dLbls>
            <c:dLbl>
              <c:idx val="3"/>
              <c:layout/>
              <c:tx>
                <c:rich>
                  <a:bodyPr/>
                  <a:lstStyle/>
                  <a:p>
                    <a:r>
                      <a:rPr lang="en-US" sz="900" b="0" dirty="0">
                        <a:solidFill>
                          <a:schemeClr val="bg1"/>
                        </a:solidFill>
                      </a:rPr>
                      <a:t>226</a:t>
                    </a:r>
                    <a:endParaRPr lang="en-US" dirty="0">
                      <a:solidFill>
                        <a:schemeClr val="tx2"/>
                      </a:solidFill>
                    </a:endParaRPr>
                  </a:p>
                </c:rich>
              </c:tx>
              <c:dLblPos val="inEnd"/>
              <c:showLegendKey val="0"/>
              <c:showVal val="1"/>
              <c:showCatName val="0"/>
              <c:showSerName val="0"/>
              <c:showPercent val="0"/>
              <c:showBubbleSize val="0"/>
            </c:dLbl>
            <c:dLbl>
              <c:idx val="4"/>
              <c:layout/>
              <c:tx>
                <c:rich>
                  <a:bodyPr/>
                  <a:lstStyle/>
                  <a:p>
                    <a:r>
                      <a:rPr lang="en-US" sz="900" b="0" dirty="0">
                        <a:solidFill>
                          <a:schemeClr val="bg1"/>
                        </a:solidFill>
                      </a:rPr>
                      <a:t>216</a:t>
                    </a:r>
                    <a:endParaRPr lang="en-US" dirty="0">
                      <a:solidFill>
                        <a:schemeClr val="tx2"/>
                      </a:solidFill>
                    </a:endParaRPr>
                  </a:p>
                </c:rich>
              </c:tx>
              <c:dLblPos val="inEnd"/>
              <c:showLegendKey val="0"/>
              <c:showVal val="1"/>
              <c:showCatName val="0"/>
              <c:showSerName val="0"/>
              <c:showPercent val="0"/>
              <c:showBubbleSize val="0"/>
            </c:dLbl>
            <c:txPr>
              <a:bodyPr/>
              <a:lstStyle/>
              <a:p>
                <a:pPr>
                  <a:defRPr sz="900" b="0">
                    <a:solidFill>
                      <a:schemeClr val="bg1"/>
                    </a:solidFill>
                  </a:defRPr>
                </a:pPr>
                <a:endParaRPr lang="en-US"/>
              </a:p>
            </c:txPr>
            <c:dLblPos val="inEnd"/>
            <c:showLegendKey val="0"/>
            <c:showVal val="1"/>
            <c:showCatName val="0"/>
            <c:showSerName val="0"/>
            <c:showPercent val="0"/>
            <c:showBubbleSize val="0"/>
            <c:showLeaderLines val="0"/>
          </c:dLbls>
          <c:cat>
            <c:strRef>
              <c:f>'Data for charts'!$B$21:$B$25</c:f>
              <c:strCache>
                <c:ptCount val="5"/>
                <c:pt idx="0">
                  <c:v>2009-10</c:v>
                </c:pt>
                <c:pt idx="1">
                  <c:v>2010-11</c:v>
                </c:pt>
                <c:pt idx="2">
                  <c:v>2011-12</c:v>
                </c:pt>
                <c:pt idx="3">
                  <c:v>2012-13</c:v>
                </c:pt>
                <c:pt idx="4">
                  <c:v>2013-14</c:v>
                </c:pt>
              </c:strCache>
            </c:strRef>
          </c:cat>
          <c:val>
            <c:numRef>
              <c:f>'Data for charts'!$C$21:$C$25</c:f>
              <c:numCache>
                <c:formatCode>0</c:formatCode>
                <c:ptCount val="5"/>
                <c:pt idx="0">
                  <c:v>183</c:v>
                </c:pt>
                <c:pt idx="1">
                  <c:v>192</c:v>
                </c:pt>
                <c:pt idx="2">
                  <c:v>207</c:v>
                </c:pt>
                <c:pt idx="3">
                  <c:v>226</c:v>
                </c:pt>
                <c:pt idx="4">
                  <c:v>216</c:v>
                </c:pt>
              </c:numCache>
            </c:numRef>
          </c:val>
        </c:ser>
        <c:dLbls>
          <c:dLblPos val="inEnd"/>
          <c:showLegendKey val="0"/>
          <c:showVal val="1"/>
          <c:showCatName val="0"/>
          <c:showSerName val="0"/>
          <c:showPercent val="0"/>
          <c:showBubbleSize val="0"/>
        </c:dLbls>
        <c:gapWidth val="150"/>
        <c:axId val="140671232"/>
        <c:axId val="140704384"/>
      </c:barChart>
      <c:catAx>
        <c:axId val="140671232"/>
        <c:scaling>
          <c:orientation val="minMax"/>
        </c:scaling>
        <c:delete val="0"/>
        <c:axPos val="b"/>
        <c:majorTickMark val="out"/>
        <c:minorTickMark val="none"/>
        <c:tickLblPos val="nextTo"/>
        <c:txPr>
          <a:bodyPr/>
          <a:lstStyle/>
          <a:p>
            <a:pPr>
              <a:defRPr sz="900" b="0"/>
            </a:pPr>
            <a:endParaRPr lang="en-US"/>
          </a:p>
        </c:txPr>
        <c:crossAx val="140704384"/>
        <c:crosses val="autoZero"/>
        <c:auto val="1"/>
        <c:lblAlgn val="ctr"/>
        <c:lblOffset val="100"/>
        <c:noMultiLvlLbl val="0"/>
      </c:catAx>
      <c:valAx>
        <c:axId val="140704384"/>
        <c:scaling>
          <c:orientation val="minMax"/>
          <c:max val="350"/>
          <c:min val="0"/>
        </c:scaling>
        <c:delete val="0"/>
        <c:axPos val="l"/>
        <c:majorGridlines>
          <c:spPr>
            <a:ln>
              <a:prstDash val="dash"/>
            </a:ln>
          </c:spPr>
        </c:majorGridlines>
        <c:title>
          <c:tx>
            <c:rich>
              <a:bodyPr rot="-5400000" vert="horz"/>
              <a:lstStyle/>
              <a:p>
                <a:pPr>
                  <a:defRPr sz="900" b="0"/>
                </a:pPr>
                <a:r>
                  <a:rPr lang="en-US" sz="900" b="0" dirty="0"/>
                  <a:t>Number of days</a:t>
                </a:r>
              </a:p>
            </c:rich>
          </c:tx>
          <c:layout>
            <c:manualLayout>
              <c:xMode val="edge"/>
              <c:yMode val="edge"/>
              <c:x val="5.2300170481734201E-2"/>
              <c:y val="0.34487178166215499"/>
            </c:manualLayout>
          </c:layout>
          <c:overlay val="0"/>
        </c:title>
        <c:numFmt formatCode="0" sourceLinked="1"/>
        <c:majorTickMark val="out"/>
        <c:minorTickMark val="none"/>
        <c:tickLblPos val="nextTo"/>
        <c:txPr>
          <a:bodyPr/>
          <a:lstStyle/>
          <a:p>
            <a:pPr>
              <a:defRPr sz="900"/>
            </a:pPr>
            <a:endParaRPr lang="en-US"/>
          </a:p>
        </c:txPr>
        <c:crossAx val="140671232"/>
        <c:crosses val="autoZero"/>
        <c:crossBetween val="between"/>
      </c:valAx>
    </c:plotArea>
    <c:plotVisOnly val="1"/>
    <c:dispBlanksAs val="gap"/>
    <c:showDLblsOverMax val="0"/>
  </c:chart>
  <c:spPr>
    <a:ln>
      <a:noFill/>
    </a:ln>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7791A1-0FF0-4312-87A4-93FF3C5B59B1}"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GB"/>
        </a:p>
      </dgm:t>
    </dgm:pt>
    <dgm:pt modelId="{446DB0A3-514C-4337-9F49-5721A1C76D64}">
      <dgm:prSet phldrT="[Text]" custT="1"/>
      <dgm:spPr/>
      <dgm:t>
        <a:bodyPr/>
        <a:lstStyle/>
        <a:p>
          <a:r>
            <a:rPr lang="en-GB" sz="1600" b="1" dirty="0" smtClean="0"/>
            <a:t>OBJECTIVE 1: Ensuring all children with a robust and well evidenced adoption care plan are adopted </a:t>
          </a:r>
          <a:endParaRPr lang="en-GB" sz="1600" dirty="0"/>
        </a:p>
      </dgm:t>
    </dgm:pt>
    <dgm:pt modelId="{AE671FCA-994A-4A0A-9999-E9D3D5546EB6}" type="parTrans" cxnId="{DC1C6FA8-EA1D-4BD1-B333-2687760D0597}">
      <dgm:prSet/>
      <dgm:spPr/>
      <dgm:t>
        <a:bodyPr/>
        <a:lstStyle/>
        <a:p>
          <a:endParaRPr lang="en-GB"/>
        </a:p>
      </dgm:t>
    </dgm:pt>
    <dgm:pt modelId="{6CFA90A3-E17E-4268-A0F2-B7D24CE957F5}" type="sibTrans" cxnId="{DC1C6FA8-EA1D-4BD1-B333-2687760D0597}">
      <dgm:prSet/>
      <dgm:spPr/>
      <dgm:t>
        <a:bodyPr/>
        <a:lstStyle/>
        <a:p>
          <a:endParaRPr lang="en-GB"/>
        </a:p>
      </dgm:t>
    </dgm:pt>
    <dgm:pt modelId="{B51A9ACB-2223-4A73-855E-95C075A5A2C9}" type="pres">
      <dgm:prSet presAssocID="{337791A1-0FF0-4312-87A4-93FF3C5B59B1}" presName="linear" presStyleCnt="0">
        <dgm:presLayoutVars>
          <dgm:animLvl val="lvl"/>
          <dgm:resizeHandles val="exact"/>
        </dgm:presLayoutVars>
      </dgm:prSet>
      <dgm:spPr/>
      <dgm:t>
        <a:bodyPr/>
        <a:lstStyle/>
        <a:p>
          <a:endParaRPr lang="en-GB"/>
        </a:p>
      </dgm:t>
    </dgm:pt>
    <dgm:pt modelId="{8C4CAFB4-CAB1-4DE3-94F6-D7EEA6BFE180}" type="pres">
      <dgm:prSet presAssocID="{446DB0A3-514C-4337-9F49-5721A1C76D64}" presName="parentText" presStyleLbl="node1" presStyleIdx="0" presStyleCnt="1" custScaleY="40822" custLinFactNeighborX="42" custLinFactNeighborY="-33179">
        <dgm:presLayoutVars>
          <dgm:chMax val="0"/>
          <dgm:bulletEnabled val="1"/>
        </dgm:presLayoutVars>
      </dgm:prSet>
      <dgm:spPr/>
      <dgm:t>
        <a:bodyPr/>
        <a:lstStyle/>
        <a:p>
          <a:endParaRPr lang="en-GB"/>
        </a:p>
      </dgm:t>
    </dgm:pt>
  </dgm:ptLst>
  <dgm:cxnLst>
    <dgm:cxn modelId="{8045C94F-E50D-484C-8EBD-347200A04F4A}" type="presOf" srcId="{337791A1-0FF0-4312-87A4-93FF3C5B59B1}" destId="{B51A9ACB-2223-4A73-855E-95C075A5A2C9}" srcOrd="0" destOrd="0" presId="urn:microsoft.com/office/officeart/2005/8/layout/vList2"/>
    <dgm:cxn modelId="{BD176740-3A65-4146-8385-6D63EB72DAFC}" type="presOf" srcId="{446DB0A3-514C-4337-9F49-5721A1C76D64}" destId="{8C4CAFB4-CAB1-4DE3-94F6-D7EEA6BFE180}" srcOrd="0" destOrd="0" presId="urn:microsoft.com/office/officeart/2005/8/layout/vList2"/>
    <dgm:cxn modelId="{DC1C6FA8-EA1D-4BD1-B333-2687760D0597}" srcId="{337791A1-0FF0-4312-87A4-93FF3C5B59B1}" destId="{446DB0A3-514C-4337-9F49-5721A1C76D64}" srcOrd="0" destOrd="0" parTransId="{AE671FCA-994A-4A0A-9999-E9D3D5546EB6}" sibTransId="{6CFA90A3-E17E-4268-A0F2-B7D24CE957F5}"/>
    <dgm:cxn modelId="{2F01D228-389E-4BC9-A09E-505FEA4534B5}" type="presParOf" srcId="{B51A9ACB-2223-4A73-855E-95C075A5A2C9}" destId="{8C4CAFB4-CAB1-4DE3-94F6-D7EEA6BFE1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3F9EB3-00CA-4AA4-984B-87EDD79A7F73}" type="doc">
      <dgm:prSet loTypeId="urn:microsoft.com/office/officeart/2005/8/layout/process1" loCatId="process" qsTypeId="urn:microsoft.com/office/officeart/2005/8/quickstyle/simple1" qsCatId="simple" csTypeId="urn:microsoft.com/office/officeart/2005/8/colors/colorful4" csCatId="colorful" phldr="1"/>
      <dgm:spPr/>
    </dgm:pt>
    <dgm:pt modelId="{C6B71960-609D-4173-B643-2CC8A28E40B0}">
      <dgm:prSet phldrT="[Text]" custT="1"/>
      <dgm:spPr/>
      <dgm:t>
        <a:bodyPr/>
        <a:lstStyle/>
        <a:p>
          <a:pPr algn="l"/>
          <a:r>
            <a:rPr lang="en-GB" sz="1400" b="1" dirty="0" smtClean="0"/>
            <a:t>What has been done? </a:t>
          </a:r>
        </a:p>
        <a:p>
          <a:pPr algn="l"/>
          <a:r>
            <a:rPr lang="en-GB" sz="1400" b="0" dirty="0" smtClean="0"/>
            <a:t>1. Clear </a:t>
          </a:r>
          <a:r>
            <a:rPr lang="en-GB" sz="1400" b="1" u="sng" dirty="0" smtClean="0"/>
            <a:t>leadership and priority </a:t>
          </a:r>
          <a:r>
            <a:rPr lang="en-GB" sz="1400" b="0" dirty="0" smtClean="0"/>
            <a:t>locally and nationally</a:t>
          </a:r>
        </a:p>
        <a:p>
          <a:pPr algn="l"/>
          <a:r>
            <a:rPr lang="en-GB" sz="1400" b="0" dirty="0" smtClean="0"/>
            <a:t>2.  </a:t>
          </a:r>
          <a:r>
            <a:rPr lang="en-GB" sz="1400" b="1" u="sng" dirty="0" smtClean="0"/>
            <a:t>Greater transparency and sharpened accountability </a:t>
          </a:r>
          <a:r>
            <a:rPr lang="en-GB" sz="1400" b="0" dirty="0" smtClean="0"/>
            <a:t>- quarterly data collection, local authority (LA) scorecards, and changes to the Ofsted framework.</a:t>
          </a:r>
        </a:p>
        <a:p>
          <a:pPr algn="l"/>
          <a:r>
            <a:rPr lang="en-GB" sz="1400" b="0" dirty="0" smtClean="0"/>
            <a:t>3. The </a:t>
          </a:r>
          <a:r>
            <a:rPr lang="en-GB" sz="1400" b="1" u="sng" dirty="0" smtClean="0"/>
            <a:t>Adoption Leadership Board  </a:t>
          </a:r>
          <a:r>
            <a:rPr lang="en-GB" sz="1400" b="0" dirty="0" smtClean="0"/>
            <a:t>has been established to drive sector-led improvement across the system.</a:t>
          </a:r>
        </a:p>
        <a:p>
          <a:pPr algn="l"/>
          <a:r>
            <a:rPr lang="en-GB" sz="1400" b="0" dirty="0" smtClean="0"/>
            <a:t>4. </a:t>
          </a:r>
          <a:r>
            <a:rPr lang="en-GB" sz="1400" b="1" u="sng" dirty="0" smtClean="0"/>
            <a:t>Adoption Reform Grant </a:t>
          </a:r>
          <a:r>
            <a:rPr lang="en-GB" sz="1400" b="0" dirty="0" smtClean="0"/>
            <a:t>- £150m in 2012-13, and £50m in 2013-14; and VAA booster package - £16m </a:t>
          </a:r>
          <a:endParaRPr lang="en-GB" sz="1400" b="1" dirty="0" smtClean="0"/>
        </a:p>
        <a:p>
          <a:pPr algn="l"/>
          <a:r>
            <a:rPr lang="en-GB" sz="1400" b="0" dirty="0" smtClean="0"/>
            <a:t>5. </a:t>
          </a:r>
          <a:r>
            <a:rPr lang="en-GB" sz="1400" b="1" u="sng" dirty="0" smtClean="0"/>
            <a:t>First4Adoption</a:t>
          </a:r>
          <a:r>
            <a:rPr lang="en-GB" sz="1400" b="0" dirty="0" smtClean="0"/>
            <a:t> national information service established – accessed by over 250 000 people in first 18 months of operation</a:t>
          </a:r>
        </a:p>
        <a:p>
          <a:pPr algn="l"/>
          <a:r>
            <a:rPr lang="en-GB" sz="1400" b="0" dirty="0" smtClean="0"/>
            <a:t>6. Introduced a </a:t>
          </a:r>
          <a:r>
            <a:rPr lang="en-GB" sz="1400" b="1" u="sng" dirty="0" smtClean="0"/>
            <a:t>two stage approval process </a:t>
          </a:r>
          <a:r>
            <a:rPr lang="en-GB" sz="1400" b="0" dirty="0" smtClean="0"/>
            <a:t>for adopter approval to reduce unnecessary delays</a:t>
          </a:r>
        </a:p>
        <a:p>
          <a:pPr algn="l"/>
          <a:r>
            <a:rPr lang="en-GB" sz="1400" b="0" dirty="0" smtClean="0"/>
            <a:t>7. Invested in the evidence base  re: what adopter </a:t>
          </a:r>
          <a:r>
            <a:rPr lang="en-GB" sz="1400" b="1" u="sng" dirty="0" smtClean="0"/>
            <a:t>recruitment marketing </a:t>
          </a:r>
          <a:r>
            <a:rPr lang="en-GB" sz="1400" b="0" dirty="0" smtClean="0"/>
            <a:t>is most effective</a:t>
          </a:r>
        </a:p>
      </dgm:t>
    </dgm:pt>
    <dgm:pt modelId="{4BC978AD-BA97-4C9F-AEEE-342758F0F4DB}" type="parTrans" cxnId="{6B468D58-8EF3-4C4F-8E27-038807774E1A}">
      <dgm:prSet/>
      <dgm:spPr/>
      <dgm:t>
        <a:bodyPr/>
        <a:lstStyle/>
        <a:p>
          <a:endParaRPr lang="en-GB"/>
        </a:p>
      </dgm:t>
    </dgm:pt>
    <dgm:pt modelId="{E951713F-FC5D-4272-A0FE-07668BA529EA}" type="sibTrans" cxnId="{6B468D58-8EF3-4C4F-8E27-038807774E1A}">
      <dgm:prSet/>
      <dgm:spPr/>
      <dgm:t>
        <a:bodyPr/>
        <a:lstStyle/>
        <a:p>
          <a:endParaRPr lang="en-GB" dirty="0"/>
        </a:p>
      </dgm:t>
    </dgm:pt>
    <dgm:pt modelId="{73FAFF80-A72B-4132-B08C-7B5471F6A1B3}" type="pres">
      <dgm:prSet presAssocID="{363F9EB3-00CA-4AA4-984B-87EDD79A7F73}" presName="Name0" presStyleCnt="0">
        <dgm:presLayoutVars>
          <dgm:dir/>
          <dgm:resizeHandles val="exact"/>
        </dgm:presLayoutVars>
      </dgm:prSet>
      <dgm:spPr/>
    </dgm:pt>
    <dgm:pt modelId="{B08D77E6-DA0B-43EA-9178-60529C2DF1F9}" type="pres">
      <dgm:prSet presAssocID="{C6B71960-609D-4173-B643-2CC8A28E40B0}" presName="node" presStyleLbl="node1" presStyleIdx="0" presStyleCnt="1" custScaleX="191685" custScaleY="80505" custLinFactNeighborX="-14771" custLinFactNeighborY="-10413">
        <dgm:presLayoutVars>
          <dgm:bulletEnabled val="1"/>
        </dgm:presLayoutVars>
      </dgm:prSet>
      <dgm:spPr/>
      <dgm:t>
        <a:bodyPr/>
        <a:lstStyle/>
        <a:p>
          <a:endParaRPr lang="en-GB"/>
        </a:p>
      </dgm:t>
    </dgm:pt>
  </dgm:ptLst>
  <dgm:cxnLst>
    <dgm:cxn modelId="{252F3AB2-E21C-4B2C-86F2-181D96910AB9}" type="presOf" srcId="{C6B71960-609D-4173-B643-2CC8A28E40B0}" destId="{B08D77E6-DA0B-43EA-9178-60529C2DF1F9}" srcOrd="0" destOrd="0" presId="urn:microsoft.com/office/officeart/2005/8/layout/process1"/>
    <dgm:cxn modelId="{6B468D58-8EF3-4C4F-8E27-038807774E1A}" srcId="{363F9EB3-00CA-4AA4-984B-87EDD79A7F73}" destId="{C6B71960-609D-4173-B643-2CC8A28E40B0}" srcOrd="0" destOrd="0" parTransId="{4BC978AD-BA97-4C9F-AEEE-342758F0F4DB}" sibTransId="{E951713F-FC5D-4272-A0FE-07668BA529EA}"/>
    <dgm:cxn modelId="{C4B8A12A-11F6-484E-9A22-0095B83205EF}" type="presOf" srcId="{363F9EB3-00CA-4AA4-984B-87EDD79A7F73}" destId="{73FAFF80-A72B-4132-B08C-7B5471F6A1B3}" srcOrd="0" destOrd="0" presId="urn:microsoft.com/office/officeart/2005/8/layout/process1"/>
    <dgm:cxn modelId="{4ED367FB-532F-4179-A351-BB7317579D12}" type="presParOf" srcId="{73FAFF80-A72B-4132-B08C-7B5471F6A1B3}" destId="{B08D77E6-DA0B-43EA-9178-60529C2DF1F9}" srcOrd="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3F9EB3-00CA-4AA4-984B-87EDD79A7F73}" type="doc">
      <dgm:prSet loTypeId="urn:microsoft.com/office/officeart/2005/8/layout/process1" loCatId="process" qsTypeId="urn:microsoft.com/office/officeart/2005/8/quickstyle/simple1" qsCatId="simple" csTypeId="urn:microsoft.com/office/officeart/2005/8/colors/colorful5" csCatId="colorful" phldr="1"/>
      <dgm:spPr/>
    </dgm:pt>
    <dgm:pt modelId="{C6B71960-609D-4173-B643-2CC8A28E40B0}">
      <dgm:prSet phldrT="[Text]" custT="1"/>
      <dgm:spPr/>
      <dgm:t>
        <a:bodyPr/>
        <a:lstStyle/>
        <a:p>
          <a:pPr algn="l"/>
          <a:r>
            <a:rPr lang="en-GB" sz="1400" b="1" dirty="0" smtClean="0"/>
            <a:t>What has been done? </a:t>
          </a:r>
        </a:p>
        <a:p>
          <a:pPr algn="l"/>
          <a:r>
            <a:rPr lang="en-GB" sz="1400" b="0" dirty="0" smtClean="0"/>
            <a:t>1. Supporting local authority practice – </a:t>
          </a:r>
          <a:r>
            <a:rPr lang="en-GB" sz="1400" b="1" u="sng" dirty="0" smtClean="0"/>
            <a:t>scorecards, thresholds, interventions </a:t>
          </a:r>
          <a:r>
            <a:rPr lang="en-GB" sz="1400" b="0" dirty="0" smtClean="0"/>
            <a:t>in 45 authorities, including brokering improvement support</a:t>
          </a:r>
        </a:p>
        <a:p>
          <a:pPr algn="l"/>
          <a:r>
            <a:rPr lang="en-GB" sz="1400" b="0" dirty="0" smtClean="0"/>
            <a:t>2. </a:t>
          </a:r>
          <a:r>
            <a:rPr lang="en-GB" sz="1400" b="1" u="sng" dirty="0" smtClean="0"/>
            <a:t>Reforming the family justice system </a:t>
          </a:r>
          <a:r>
            <a:rPr lang="en-GB" sz="1400" b="0" dirty="0" smtClean="0"/>
            <a:t>– as a result, standard care case duration down to 29.9 weeks from 56 weeks when the Family Justice Review reported in November 2011</a:t>
          </a:r>
        </a:p>
        <a:p>
          <a:pPr algn="l"/>
          <a:r>
            <a:rPr lang="en-GB" sz="1400" b="0" dirty="0" smtClean="0"/>
            <a:t>2. Reforms that allow matching to be more </a:t>
          </a:r>
          <a:r>
            <a:rPr lang="en-GB" sz="1400" b="1" u="sng" dirty="0" smtClean="0"/>
            <a:t>adopter-led</a:t>
          </a:r>
          <a:r>
            <a:rPr lang="en-GB" sz="1400" b="0" dirty="0" smtClean="0"/>
            <a:t> (Activity Days, Exchange Days, reforms to the national Adoption Register) – latest figures show activity days are achieving a 26% match rate, with one recent event achieving 40%</a:t>
          </a:r>
        </a:p>
        <a:p>
          <a:pPr algn="l"/>
          <a:r>
            <a:rPr lang="en-GB" sz="1400" b="0" dirty="0" smtClean="0"/>
            <a:t>3. Reforms that focus on </a:t>
          </a:r>
          <a:r>
            <a:rPr lang="en-GB" sz="1400" b="1" u="sng" dirty="0" smtClean="0"/>
            <a:t>bringing in adopters for the children still waiting </a:t>
          </a:r>
          <a:r>
            <a:rPr lang="en-GB" sz="1400" b="0" dirty="0" smtClean="0"/>
            <a:t>-  £16million VAA booster package has been refocused in 2015-16 to incentivise the approval of parents who can meet the needs of children waiting.</a:t>
          </a:r>
        </a:p>
      </dgm:t>
    </dgm:pt>
    <dgm:pt modelId="{4BC978AD-BA97-4C9F-AEEE-342758F0F4DB}" type="parTrans" cxnId="{6B468D58-8EF3-4C4F-8E27-038807774E1A}">
      <dgm:prSet/>
      <dgm:spPr/>
      <dgm:t>
        <a:bodyPr/>
        <a:lstStyle/>
        <a:p>
          <a:endParaRPr lang="en-GB"/>
        </a:p>
      </dgm:t>
    </dgm:pt>
    <dgm:pt modelId="{E951713F-FC5D-4272-A0FE-07668BA529EA}" type="sibTrans" cxnId="{6B468D58-8EF3-4C4F-8E27-038807774E1A}">
      <dgm:prSet/>
      <dgm:spPr/>
      <dgm:t>
        <a:bodyPr/>
        <a:lstStyle/>
        <a:p>
          <a:endParaRPr lang="en-GB" dirty="0"/>
        </a:p>
      </dgm:t>
    </dgm:pt>
    <dgm:pt modelId="{73FAFF80-A72B-4132-B08C-7B5471F6A1B3}" type="pres">
      <dgm:prSet presAssocID="{363F9EB3-00CA-4AA4-984B-87EDD79A7F73}" presName="Name0" presStyleCnt="0">
        <dgm:presLayoutVars>
          <dgm:dir/>
          <dgm:resizeHandles val="exact"/>
        </dgm:presLayoutVars>
      </dgm:prSet>
      <dgm:spPr/>
    </dgm:pt>
    <dgm:pt modelId="{B08D77E6-DA0B-43EA-9178-60529C2DF1F9}" type="pres">
      <dgm:prSet presAssocID="{C6B71960-609D-4173-B643-2CC8A28E40B0}" presName="node" presStyleLbl="node1" presStyleIdx="0" presStyleCnt="1" custScaleX="186230" custScaleY="62520" custLinFactNeighborX="237" custLinFactNeighborY="-14120">
        <dgm:presLayoutVars>
          <dgm:bulletEnabled val="1"/>
        </dgm:presLayoutVars>
      </dgm:prSet>
      <dgm:spPr/>
      <dgm:t>
        <a:bodyPr/>
        <a:lstStyle/>
        <a:p>
          <a:endParaRPr lang="en-GB"/>
        </a:p>
      </dgm:t>
    </dgm:pt>
  </dgm:ptLst>
  <dgm:cxnLst>
    <dgm:cxn modelId="{6B468D58-8EF3-4C4F-8E27-038807774E1A}" srcId="{363F9EB3-00CA-4AA4-984B-87EDD79A7F73}" destId="{C6B71960-609D-4173-B643-2CC8A28E40B0}" srcOrd="0" destOrd="0" parTransId="{4BC978AD-BA97-4C9F-AEEE-342758F0F4DB}" sibTransId="{E951713F-FC5D-4272-A0FE-07668BA529EA}"/>
    <dgm:cxn modelId="{4DA25BC5-36A7-4E4A-A7C0-9B3A9F471DF2}" type="presOf" srcId="{363F9EB3-00CA-4AA4-984B-87EDD79A7F73}" destId="{73FAFF80-A72B-4132-B08C-7B5471F6A1B3}" srcOrd="0" destOrd="0" presId="urn:microsoft.com/office/officeart/2005/8/layout/process1"/>
    <dgm:cxn modelId="{6B3B9703-2D85-4631-B15B-8444034EC71D}" type="presOf" srcId="{C6B71960-609D-4173-B643-2CC8A28E40B0}" destId="{B08D77E6-DA0B-43EA-9178-60529C2DF1F9}" srcOrd="0" destOrd="0" presId="urn:microsoft.com/office/officeart/2005/8/layout/process1"/>
    <dgm:cxn modelId="{22511ECB-E5D9-41A9-834C-CD1C70DE2FA9}" type="presParOf" srcId="{73FAFF80-A72B-4132-B08C-7B5471F6A1B3}" destId="{B08D77E6-DA0B-43EA-9178-60529C2DF1F9}"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7791A1-0FF0-4312-87A4-93FF3C5B59B1}"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GB"/>
        </a:p>
      </dgm:t>
    </dgm:pt>
    <dgm:pt modelId="{446DB0A3-514C-4337-9F49-5721A1C76D64}">
      <dgm:prSet phldrT="[Text]" custT="1"/>
      <dgm:spPr/>
      <dgm:t>
        <a:bodyPr/>
        <a:lstStyle/>
        <a:p>
          <a:r>
            <a:rPr lang="en-GB" sz="1600" b="1" dirty="0" smtClean="0"/>
            <a:t>OBJECTIVE 2: Removing unnecessary delay from the system</a:t>
          </a:r>
          <a:endParaRPr lang="en-GB" sz="1600" dirty="0"/>
        </a:p>
      </dgm:t>
    </dgm:pt>
    <dgm:pt modelId="{AE671FCA-994A-4A0A-9999-E9D3D5546EB6}" type="parTrans" cxnId="{DC1C6FA8-EA1D-4BD1-B333-2687760D0597}">
      <dgm:prSet/>
      <dgm:spPr/>
      <dgm:t>
        <a:bodyPr/>
        <a:lstStyle/>
        <a:p>
          <a:endParaRPr lang="en-GB"/>
        </a:p>
      </dgm:t>
    </dgm:pt>
    <dgm:pt modelId="{6CFA90A3-E17E-4268-A0F2-B7D24CE957F5}" type="sibTrans" cxnId="{DC1C6FA8-EA1D-4BD1-B333-2687760D0597}">
      <dgm:prSet/>
      <dgm:spPr/>
      <dgm:t>
        <a:bodyPr/>
        <a:lstStyle/>
        <a:p>
          <a:endParaRPr lang="en-GB"/>
        </a:p>
      </dgm:t>
    </dgm:pt>
    <dgm:pt modelId="{B51A9ACB-2223-4A73-855E-95C075A5A2C9}" type="pres">
      <dgm:prSet presAssocID="{337791A1-0FF0-4312-87A4-93FF3C5B59B1}" presName="linear" presStyleCnt="0">
        <dgm:presLayoutVars>
          <dgm:animLvl val="lvl"/>
          <dgm:resizeHandles val="exact"/>
        </dgm:presLayoutVars>
      </dgm:prSet>
      <dgm:spPr/>
      <dgm:t>
        <a:bodyPr/>
        <a:lstStyle/>
        <a:p>
          <a:endParaRPr lang="en-GB"/>
        </a:p>
      </dgm:t>
    </dgm:pt>
    <dgm:pt modelId="{8C4CAFB4-CAB1-4DE3-94F6-D7EEA6BFE180}" type="pres">
      <dgm:prSet presAssocID="{446DB0A3-514C-4337-9F49-5721A1C76D64}" presName="parentText" presStyleLbl="node1" presStyleIdx="0" presStyleCnt="1" custScaleX="100000" custScaleY="42028" custLinFactY="-100000" custLinFactNeighborX="-25000" custLinFactNeighborY="-135044">
        <dgm:presLayoutVars>
          <dgm:chMax val="0"/>
          <dgm:bulletEnabled val="1"/>
        </dgm:presLayoutVars>
      </dgm:prSet>
      <dgm:spPr/>
      <dgm:t>
        <a:bodyPr/>
        <a:lstStyle/>
        <a:p>
          <a:endParaRPr lang="en-GB"/>
        </a:p>
      </dgm:t>
    </dgm:pt>
  </dgm:ptLst>
  <dgm:cxnLst>
    <dgm:cxn modelId="{9C95A481-1388-420A-860D-26B951F7A3AA}" type="presOf" srcId="{337791A1-0FF0-4312-87A4-93FF3C5B59B1}" destId="{B51A9ACB-2223-4A73-855E-95C075A5A2C9}" srcOrd="0" destOrd="0" presId="urn:microsoft.com/office/officeart/2005/8/layout/vList2"/>
    <dgm:cxn modelId="{3EF3AB4A-9A8E-424D-AF8A-62257787F866}" type="presOf" srcId="{446DB0A3-514C-4337-9F49-5721A1C76D64}" destId="{8C4CAFB4-CAB1-4DE3-94F6-D7EEA6BFE180}" srcOrd="0" destOrd="0" presId="urn:microsoft.com/office/officeart/2005/8/layout/vList2"/>
    <dgm:cxn modelId="{DC1C6FA8-EA1D-4BD1-B333-2687760D0597}" srcId="{337791A1-0FF0-4312-87A4-93FF3C5B59B1}" destId="{446DB0A3-514C-4337-9F49-5721A1C76D64}" srcOrd="0" destOrd="0" parTransId="{AE671FCA-994A-4A0A-9999-E9D3D5546EB6}" sibTransId="{6CFA90A3-E17E-4268-A0F2-B7D24CE957F5}"/>
    <dgm:cxn modelId="{9279C2B5-F9B1-4C63-97C3-6B4BF2E506AF}" type="presParOf" srcId="{B51A9ACB-2223-4A73-855E-95C075A5A2C9}" destId="{8C4CAFB4-CAB1-4DE3-94F6-D7EEA6BFE180}"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7791A1-0FF0-4312-87A4-93FF3C5B59B1}"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GB"/>
        </a:p>
      </dgm:t>
    </dgm:pt>
    <dgm:pt modelId="{446DB0A3-514C-4337-9F49-5721A1C76D64}">
      <dgm:prSet phldrT="[Text]" custT="1"/>
      <dgm:spPr/>
      <dgm:t>
        <a:bodyPr/>
        <a:lstStyle/>
        <a:p>
          <a:r>
            <a:rPr lang="en-GB" sz="1600" b="1" dirty="0" smtClean="0"/>
            <a:t>OBJECTIVE 3: Improving support to adopters and adopted children</a:t>
          </a:r>
          <a:endParaRPr lang="en-GB" sz="1600" dirty="0"/>
        </a:p>
      </dgm:t>
    </dgm:pt>
    <dgm:pt modelId="{AE671FCA-994A-4A0A-9999-E9D3D5546EB6}" type="parTrans" cxnId="{DC1C6FA8-EA1D-4BD1-B333-2687760D0597}">
      <dgm:prSet/>
      <dgm:spPr/>
      <dgm:t>
        <a:bodyPr/>
        <a:lstStyle/>
        <a:p>
          <a:endParaRPr lang="en-GB"/>
        </a:p>
      </dgm:t>
    </dgm:pt>
    <dgm:pt modelId="{6CFA90A3-E17E-4268-A0F2-B7D24CE957F5}" type="sibTrans" cxnId="{DC1C6FA8-EA1D-4BD1-B333-2687760D0597}">
      <dgm:prSet/>
      <dgm:spPr/>
      <dgm:t>
        <a:bodyPr/>
        <a:lstStyle/>
        <a:p>
          <a:endParaRPr lang="en-GB"/>
        </a:p>
      </dgm:t>
    </dgm:pt>
    <dgm:pt modelId="{B51A9ACB-2223-4A73-855E-95C075A5A2C9}" type="pres">
      <dgm:prSet presAssocID="{337791A1-0FF0-4312-87A4-93FF3C5B59B1}" presName="linear" presStyleCnt="0">
        <dgm:presLayoutVars>
          <dgm:animLvl val="lvl"/>
          <dgm:resizeHandles val="exact"/>
        </dgm:presLayoutVars>
      </dgm:prSet>
      <dgm:spPr/>
      <dgm:t>
        <a:bodyPr/>
        <a:lstStyle/>
        <a:p>
          <a:endParaRPr lang="en-GB"/>
        </a:p>
      </dgm:t>
    </dgm:pt>
    <dgm:pt modelId="{8C4CAFB4-CAB1-4DE3-94F6-D7EEA6BFE180}" type="pres">
      <dgm:prSet presAssocID="{446DB0A3-514C-4337-9F49-5721A1C76D64}" presName="parentText" presStyleLbl="node1" presStyleIdx="0" presStyleCnt="1" custScaleY="42725" custLinFactNeighborY="-13334">
        <dgm:presLayoutVars>
          <dgm:chMax val="0"/>
          <dgm:bulletEnabled val="1"/>
        </dgm:presLayoutVars>
      </dgm:prSet>
      <dgm:spPr/>
      <dgm:t>
        <a:bodyPr/>
        <a:lstStyle/>
        <a:p>
          <a:endParaRPr lang="en-GB"/>
        </a:p>
      </dgm:t>
    </dgm:pt>
  </dgm:ptLst>
  <dgm:cxnLst>
    <dgm:cxn modelId="{70C9B818-380A-4A18-AF8E-F8354AE61BB5}" type="presOf" srcId="{337791A1-0FF0-4312-87A4-93FF3C5B59B1}" destId="{B51A9ACB-2223-4A73-855E-95C075A5A2C9}" srcOrd="0" destOrd="0" presId="urn:microsoft.com/office/officeart/2005/8/layout/vList2"/>
    <dgm:cxn modelId="{27662DF3-267D-4299-94DF-158C4BCDC01C}" type="presOf" srcId="{446DB0A3-514C-4337-9F49-5721A1C76D64}" destId="{8C4CAFB4-CAB1-4DE3-94F6-D7EEA6BFE180}" srcOrd="0" destOrd="0" presId="urn:microsoft.com/office/officeart/2005/8/layout/vList2"/>
    <dgm:cxn modelId="{DC1C6FA8-EA1D-4BD1-B333-2687760D0597}" srcId="{337791A1-0FF0-4312-87A4-93FF3C5B59B1}" destId="{446DB0A3-514C-4337-9F49-5721A1C76D64}" srcOrd="0" destOrd="0" parTransId="{AE671FCA-994A-4A0A-9999-E9D3D5546EB6}" sibTransId="{6CFA90A3-E17E-4268-A0F2-B7D24CE957F5}"/>
    <dgm:cxn modelId="{E8FDCCCD-0194-49EB-902A-3CFEACD1FB03}" type="presParOf" srcId="{B51A9ACB-2223-4A73-855E-95C075A5A2C9}" destId="{8C4CAFB4-CAB1-4DE3-94F6-D7EEA6BFE180}"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3F9EB3-00CA-4AA4-984B-87EDD79A7F73}" type="doc">
      <dgm:prSet loTypeId="urn:microsoft.com/office/officeart/2005/8/layout/process1" loCatId="process" qsTypeId="urn:microsoft.com/office/officeart/2005/8/quickstyle/simple1" qsCatId="simple" csTypeId="urn:microsoft.com/office/officeart/2005/8/colors/colorful5" csCatId="colorful" phldr="1"/>
      <dgm:spPr/>
    </dgm:pt>
    <dgm:pt modelId="{C6B71960-609D-4173-B643-2CC8A28E40B0}">
      <dgm:prSet phldrT="[Text]" custT="1"/>
      <dgm:spPr/>
      <dgm:t>
        <a:bodyPr/>
        <a:lstStyle/>
        <a:p>
          <a:pPr algn="l" defTabSz="488950">
            <a:lnSpc>
              <a:spcPct val="90000"/>
            </a:lnSpc>
            <a:spcBef>
              <a:spcPct val="0"/>
            </a:spcBef>
            <a:spcAft>
              <a:spcPct val="35000"/>
            </a:spcAft>
          </a:pPr>
          <a:r>
            <a:rPr lang="en-GB" sz="1400" b="1" dirty="0" smtClean="0"/>
            <a:t>What has been done? </a:t>
          </a:r>
        </a:p>
        <a:p>
          <a:pPr algn="l" defTabSz="488950">
            <a:lnSpc>
              <a:spcPct val="90000"/>
            </a:lnSpc>
            <a:spcBef>
              <a:spcPct val="0"/>
            </a:spcBef>
            <a:spcAft>
              <a:spcPct val="35000"/>
            </a:spcAft>
          </a:pPr>
          <a:r>
            <a:rPr lang="en-GB" sz="1400" b="0" dirty="0" smtClean="0"/>
            <a:t>1. Published the </a:t>
          </a:r>
          <a:r>
            <a:rPr lang="en-GB" sz="1400" b="0" u="sng" dirty="0" smtClean="0"/>
            <a:t>Adoption Passport  </a:t>
          </a:r>
          <a:r>
            <a:rPr lang="en-GB" sz="1400" b="0" dirty="0" smtClean="0"/>
            <a:t>setting out adopters’ entitlements .</a:t>
          </a:r>
        </a:p>
        <a:p>
          <a:pPr algn="l" defTabSz="488950">
            <a:lnSpc>
              <a:spcPct val="90000"/>
            </a:lnSpc>
            <a:spcBef>
              <a:spcPct val="0"/>
            </a:spcBef>
            <a:spcAft>
              <a:spcPct val="35000"/>
            </a:spcAft>
          </a:pPr>
          <a:r>
            <a:rPr lang="en-GB" sz="1400" b="0" dirty="0" smtClean="0"/>
            <a:t>2. Introduced the </a:t>
          </a:r>
          <a:r>
            <a:rPr lang="en-GB" sz="1400" b="0" u="sng" dirty="0" smtClean="0"/>
            <a:t>Pupil Premium, priority school admissions and 2 year old offer </a:t>
          </a:r>
          <a:r>
            <a:rPr lang="en-GB" sz="1400" b="0" dirty="0" smtClean="0"/>
            <a:t>for children adopted from care.  Early Years Pupil Premium will also apply.  </a:t>
          </a:r>
        </a:p>
        <a:p>
          <a:pPr algn="l" defTabSz="488950">
            <a:lnSpc>
              <a:spcPct val="90000"/>
            </a:lnSpc>
            <a:spcBef>
              <a:spcPct val="0"/>
            </a:spcBef>
            <a:spcAft>
              <a:spcPct val="35000"/>
            </a:spcAft>
          </a:pPr>
          <a:r>
            <a:rPr lang="en-GB" sz="1400" b="0" dirty="0" smtClean="0"/>
            <a:t>3. Piloted the </a:t>
          </a:r>
          <a:r>
            <a:rPr lang="en-GB" sz="1400" b="0" u="sng" dirty="0" smtClean="0"/>
            <a:t>Adoption Support Fund </a:t>
          </a:r>
          <a:r>
            <a:rPr lang="en-GB" sz="1400" b="0" dirty="0" smtClean="0"/>
            <a:t>in ten LAs and developed the national model for rollout in May  to ensure therapeutic services are more easily accessible to adoptive parents. </a:t>
          </a:r>
        </a:p>
        <a:p>
          <a:pPr algn="l" defTabSz="488950">
            <a:lnSpc>
              <a:spcPct val="90000"/>
            </a:lnSpc>
            <a:spcBef>
              <a:spcPct val="0"/>
            </a:spcBef>
            <a:spcAft>
              <a:spcPct val="35000"/>
            </a:spcAft>
          </a:pPr>
          <a:r>
            <a:rPr lang="en-GB" sz="1400" b="0" dirty="0" smtClean="0"/>
            <a:t>4. Delivered £980,000 to 3 </a:t>
          </a:r>
          <a:r>
            <a:rPr lang="en-GB" sz="1400" b="0" u="sng" dirty="0" smtClean="0"/>
            <a:t>VCS organisations </a:t>
          </a:r>
          <a:r>
            <a:rPr lang="en-GB" sz="1400" b="0" dirty="0" smtClean="0"/>
            <a:t>to deliver and evaluate adoption support services.</a:t>
          </a:r>
        </a:p>
        <a:p>
          <a:pPr marL="0" marR="0" indent="0" algn="l" defTabSz="914400" eaLnBrk="1" fontAlgn="auto" latinLnBrk="0" hangingPunct="1">
            <a:lnSpc>
              <a:spcPct val="100000"/>
            </a:lnSpc>
            <a:spcBef>
              <a:spcPts val="0"/>
            </a:spcBef>
            <a:spcAft>
              <a:spcPts val="0"/>
            </a:spcAft>
            <a:buClrTx/>
            <a:buSzTx/>
            <a:buFontTx/>
            <a:buNone/>
            <a:tabLst/>
            <a:defRPr/>
          </a:pPr>
          <a:r>
            <a:rPr lang="en-GB" sz="1400" b="0" dirty="0" smtClean="0"/>
            <a:t>5. Tested a </a:t>
          </a:r>
          <a:r>
            <a:rPr lang="en-GB" sz="1400" b="0" u="sng" dirty="0" smtClean="0"/>
            <a:t>new assessment of need tool </a:t>
          </a:r>
          <a:r>
            <a:rPr lang="en-GB" sz="1400" b="0" dirty="0" smtClean="0"/>
            <a:t>in LAs and delivered training to 350 social workers on  adoption support .</a:t>
          </a:r>
        </a:p>
        <a:p>
          <a:pPr marL="0" marR="0" indent="0" algn="l" defTabSz="914400" eaLnBrk="1" fontAlgn="auto" latinLnBrk="0" hangingPunct="1">
            <a:lnSpc>
              <a:spcPct val="100000"/>
            </a:lnSpc>
            <a:spcBef>
              <a:spcPts val="0"/>
            </a:spcBef>
            <a:spcAft>
              <a:spcPts val="0"/>
            </a:spcAft>
            <a:buClrTx/>
            <a:buSzTx/>
            <a:buFontTx/>
            <a:buNone/>
            <a:tabLst/>
            <a:defRPr/>
          </a:pPr>
          <a:r>
            <a:rPr lang="en-GB" sz="1400" b="0" dirty="0" smtClean="0"/>
            <a:t>6. </a:t>
          </a:r>
          <a:r>
            <a:rPr lang="en-GB" sz="1400" b="0" u="sng" dirty="0" smtClean="0"/>
            <a:t>Equalised pay and leave </a:t>
          </a:r>
          <a:r>
            <a:rPr lang="en-GB" sz="1400" b="0" dirty="0" smtClean="0"/>
            <a:t>with that of birth parents (from April 2015). </a:t>
          </a:r>
          <a:endParaRPr lang="en-GB" sz="1000" b="0" dirty="0" smtClean="0"/>
        </a:p>
      </dgm:t>
    </dgm:pt>
    <dgm:pt modelId="{4BC978AD-BA97-4C9F-AEEE-342758F0F4DB}" type="parTrans" cxnId="{6B468D58-8EF3-4C4F-8E27-038807774E1A}">
      <dgm:prSet/>
      <dgm:spPr/>
      <dgm:t>
        <a:bodyPr/>
        <a:lstStyle/>
        <a:p>
          <a:endParaRPr lang="en-GB"/>
        </a:p>
      </dgm:t>
    </dgm:pt>
    <dgm:pt modelId="{E951713F-FC5D-4272-A0FE-07668BA529EA}" type="sibTrans" cxnId="{6B468D58-8EF3-4C4F-8E27-038807774E1A}">
      <dgm:prSet/>
      <dgm:spPr/>
      <dgm:t>
        <a:bodyPr/>
        <a:lstStyle/>
        <a:p>
          <a:endParaRPr lang="en-GB" dirty="0"/>
        </a:p>
      </dgm:t>
    </dgm:pt>
    <dgm:pt modelId="{73FAFF80-A72B-4132-B08C-7B5471F6A1B3}" type="pres">
      <dgm:prSet presAssocID="{363F9EB3-00CA-4AA4-984B-87EDD79A7F73}" presName="Name0" presStyleCnt="0">
        <dgm:presLayoutVars>
          <dgm:dir/>
          <dgm:resizeHandles val="exact"/>
        </dgm:presLayoutVars>
      </dgm:prSet>
      <dgm:spPr/>
    </dgm:pt>
    <dgm:pt modelId="{B08D77E6-DA0B-43EA-9178-60529C2DF1F9}" type="pres">
      <dgm:prSet presAssocID="{C6B71960-609D-4173-B643-2CC8A28E40B0}" presName="node" presStyleLbl="node1" presStyleIdx="0" presStyleCnt="1" custScaleX="214556" custScaleY="100000" custLinFactNeighborX="3051" custLinFactNeighborY="-807">
        <dgm:presLayoutVars>
          <dgm:bulletEnabled val="1"/>
        </dgm:presLayoutVars>
      </dgm:prSet>
      <dgm:spPr/>
      <dgm:t>
        <a:bodyPr/>
        <a:lstStyle/>
        <a:p>
          <a:endParaRPr lang="en-GB"/>
        </a:p>
      </dgm:t>
    </dgm:pt>
  </dgm:ptLst>
  <dgm:cxnLst>
    <dgm:cxn modelId="{CC96BE50-D438-4527-B255-CF7CE217893C}" type="presOf" srcId="{C6B71960-609D-4173-B643-2CC8A28E40B0}" destId="{B08D77E6-DA0B-43EA-9178-60529C2DF1F9}" srcOrd="0" destOrd="0" presId="urn:microsoft.com/office/officeart/2005/8/layout/process1"/>
    <dgm:cxn modelId="{5584F467-7D18-4EEC-A05F-C9110683B45E}" type="presOf" srcId="{363F9EB3-00CA-4AA4-984B-87EDD79A7F73}" destId="{73FAFF80-A72B-4132-B08C-7B5471F6A1B3}" srcOrd="0" destOrd="0" presId="urn:microsoft.com/office/officeart/2005/8/layout/process1"/>
    <dgm:cxn modelId="{6B468D58-8EF3-4C4F-8E27-038807774E1A}" srcId="{363F9EB3-00CA-4AA4-984B-87EDD79A7F73}" destId="{C6B71960-609D-4173-B643-2CC8A28E40B0}" srcOrd="0" destOrd="0" parTransId="{4BC978AD-BA97-4C9F-AEEE-342758F0F4DB}" sibTransId="{E951713F-FC5D-4272-A0FE-07668BA529EA}"/>
    <dgm:cxn modelId="{2DA5AAEA-65FE-4B2B-9ECF-042DCE1CF70E}" type="presParOf" srcId="{73FAFF80-A72B-4132-B08C-7B5471F6A1B3}" destId="{B08D77E6-DA0B-43EA-9178-60529C2DF1F9}" srcOrd="0"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7791A1-0FF0-4312-87A4-93FF3C5B59B1}"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GB"/>
        </a:p>
      </dgm:t>
    </dgm:pt>
    <dgm:pt modelId="{446DB0A3-514C-4337-9F49-5721A1C76D64}">
      <dgm:prSet phldrT="[Text]" custT="1"/>
      <dgm:spPr/>
      <dgm:t>
        <a:bodyPr/>
        <a:lstStyle/>
        <a:p>
          <a:r>
            <a:rPr lang="en-GB" sz="1600" b="1" dirty="0" smtClean="0"/>
            <a:t>CURRENT</a:t>
          </a:r>
          <a:r>
            <a:rPr lang="en-GB" sz="1600" b="1" baseline="0" dirty="0" smtClean="0"/>
            <a:t> CHALLENGES</a:t>
          </a:r>
          <a:endParaRPr lang="en-GB" sz="1600" b="1" dirty="0"/>
        </a:p>
      </dgm:t>
    </dgm:pt>
    <dgm:pt modelId="{AE671FCA-994A-4A0A-9999-E9D3D5546EB6}" type="parTrans" cxnId="{DC1C6FA8-EA1D-4BD1-B333-2687760D0597}">
      <dgm:prSet/>
      <dgm:spPr/>
      <dgm:t>
        <a:bodyPr/>
        <a:lstStyle/>
        <a:p>
          <a:endParaRPr lang="en-GB"/>
        </a:p>
      </dgm:t>
    </dgm:pt>
    <dgm:pt modelId="{6CFA90A3-E17E-4268-A0F2-B7D24CE957F5}" type="sibTrans" cxnId="{DC1C6FA8-EA1D-4BD1-B333-2687760D0597}">
      <dgm:prSet/>
      <dgm:spPr/>
      <dgm:t>
        <a:bodyPr/>
        <a:lstStyle/>
        <a:p>
          <a:endParaRPr lang="en-GB"/>
        </a:p>
      </dgm:t>
    </dgm:pt>
    <dgm:pt modelId="{B51A9ACB-2223-4A73-855E-95C075A5A2C9}" type="pres">
      <dgm:prSet presAssocID="{337791A1-0FF0-4312-87A4-93FF3C5B59B1}" presName="linear" presStyleCnt="0">
        <dgm:presLayoutVars>
          <dgm:animLvl val="lvl"/>
          <dgm:resizeHandles val="exact"/>
        </dgm:presLayoutVars>
      </dgm:prSet>
      <dgm:spPr/>
      <dgm:t>
        <a:bodyPr/>
        <a:lstStyle/>
        <a:p>
          <a:endParaRPr lang="en-GB"/>
        </a:p>
      </dgm:t>
    </dgm:pt>
    <dgm:pt modelId="{8C4CAFB4-CAB1-4DE3-94F6-D7EEA6BFE180}" type="pres">
      <dgm:prSet presAssocID="{446DB0A3-514C-4337-9F49-5721A1C76D64}" presName="parentText" presStyleLbl="node1" presStyleIdx="0" presStyleCnt="1" custScaleY="42028" custLinFactY="-100000" custLinFactNeighborX="-25000" custLinFactNeighborY="-135044">
        <dgm:presLayoutVars>
          <dgm:chMax val="0"/>
          <dgm:bulletEnabled val="1"/>
        </dgm:presLayoutVars>
      </dgm:prSet>
      <dgm:spPr/>
      <dgm:t>
        <a:bodyPr/>
        <a:lstStyle/>
        <a:p>
          <a:endParaRPr lang="en-GB"/>
        </a:p>
      </dgm:t>
    </dgm:pt>
  </dgm:ptLst>
  <dgm:cxnLst>
    <dgm:cxn modelId="{20CAB814-E635-46C2-916E-63B995C825DF}" type="presOf" srcId="{337791A1-0FF0-4312-87A4-93FF3C5B59B1}" destId="{B51A9ACB-2223-4A73-855E-95C075A5A2C9}" srcOrd="0" destOrd="0" presId="urn:microsoft.com/office/officeart/2005/8/layout/vList2"/>
    <dgm:cxn modelId="{DC1C6FA8-EA1D-4BD1-B333-2687760D0597}" srcId="{337791A1-0FF0-4312-87A4-93FF3C5B59B1}" destId="{446DB0A3-514C-4337-9F49-5721A1C76D64}" srcOrd="0" destOrd="0" parTransId="{AE671FCA-994A-4A0A-9999-E9D3D5546EB6}" sibTransId="{6CFA90A3-E17E-4268-A0F2-B7D24CE957F5}"/>
    <dgm:cxn modelId="{DC6EF577-AA8C-4E3B-80A7-3E8134FF5E3D}" type="presOf" srcId="{446DB0A3-514C-4337-9F49-5721A1C76D64}" destId="{8C4CAFB4-CAB1-4DE3-94F6-D7EEA6BFE180}" srcOrd="0" destOrd="0" presId="urn:microsoft.com/office/officeart/2005/8/layout/vList2"/>
    <dgm:cxn modelId="{7084D6C8-2593-440C-85D6-D019615D6C2D}" type="presParOf" srcId="{B51A9ACB-2223-4A73-855E-95C075A5A2C9}" destId="{8C4CAFB4-CAB1-4DE3-94F6-D7EEA6BFE1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5447C47-6E7E-4F0F-B96E-8EA11D2C86DC}"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GB"/>
        </a:p>
      </dgm:t>
    </dgm:pt>
    <dgm:pt modelId="{C0234470-9629-4D90-A07C-5A3683478664}">
      <dgm:prSet phldrT="[Text]" custT="1"/>
      <dgm:spPr/>
      <dgm:t>
        <a:bodyPr/>
        <a:lstStyle/>
        <a:p>
          <a:r>
            <a:rPr lang="en-GB" sz="1400" b="1" dirty="0" smtClean="0"/>
            <a:t>Ensuring children with a robust adoption care plan are adopted</a:t>
          </a:r>
          <a:endParaRPr lang="en-GB" sz="1400" b="1" dirty="0"/>
        </a:p>
      </dgm:t>
    </dgm:pt>
    <dgm:pt modelId="{3FD3CF1A-5208-4800-A9B3-4B4D7148E263}" type="parTrans" cxnId="{D02D3501-DA44-422E-8392-37B09423AE3D}">
      <dgm:prSet/>
      <dgm:spPr/>
      <dgm:t>
        <a:bodyPr/>
        <a:lstStyle/>
        <a:p>
          <a:endParaRPr lang="en-GB"/>
        </a:p>
      </dgm:t>
    </dgm:pt>
    <dgm:pt modelId="{9795D11B-EE54-41AD-9904-C38372E77851}" type="sibTrans" cxnId="{D02D3501-DA44-422E-8392-37B09423AE3D}">
      <dgm:prSet/>
      <dgm:spPr/>
      <dgm:t>
        <a:bodyPr/>
        <a:lstStyle/>
        <a:p>
          <a:endParaRPr lang="en-GB"/>
        </a:p>
      </dgm:t>
    </dgm:pt>
    <dgm:pt modelId="{7012F309-9878-4CA8-9B68-D2B9F346F87B}">
      <dgm:prSet phldrT="[Text]" custT="1"/>
      <dgm:spPr/>
      <dgm:t>
        <a:bodyPr/>
        <a:lstStyle/>
        <a:p>
          <a:r>
            <a:rPr lang="en-GB" sz="1400" dirty="0" smtClean="0"/>
            <a:t>We have seen a </a:t>
          </a:r>
          <a:r>
            <a:rPr lang="en-GB" sz="1400" b="1" u="sng" dirty="0" smtClean="0"/>
            <a:t>significant decrease in adoption decisions </a:t>
          </a:r>
          <a:r>
            <a:rPr lang="en-GB" sz="1400" dirty="0" smtClean="0"/>
            <a:t>over the last 18 months, in response to recent court judgments</a:t>
          </a:r>
          <a:endParaRPr lang="en-GB" sz="1400" dirty="0"/>
        </a:p>
      </dgm:t>
    </dgm:pt>
    <dgm:pt modelId="{ED426190-3914-4794-A5CC-40C7F8896395}" type="parTrans" cxnId="{9F0388AC-043B-4C54-8F13-069C03ECC389}">
      <dgm:prSet/>
      <dgm:spPr/>
      <dgm:t>
        <a:bodyPr/>
        <a:lstStyle/>
        <a:p>
          <a:endParaRPr lang="en-GB"/>
        </a:p>
      </dgm:t>
    </dgm:pt>
    <dgm:pt modelId="{57BB7AC8-4B4B-43C6-BAF0-288ECA6949EE}" type="sibTrans" cxnId="{9F0388AC-043B-4C54-8F13-069C03ECC389}">
      <dgm:prSet/>
      <dgm:spPr/>
      <dgm:t>
        <a:bodyPr/>
        <a:lstStyle/>
        <a:p>
          <a:endParaRPr lang="en-GB"/>
        </a:p>
      </dgm:t>
    </dgm:pt>
    <dgm:pt modelId="{9C8599E7-7E7B-4F14-93E8-52A15FD20F92}">
      <dgm:prSet phldrT="[Text]" custT="1"/>
      <dgm:spPr/>
      <dgm:t>
        <a:bodyPr/>
        <a:lstStyle/>
        <a:p>
          <a:r>
            <a:rPr lang="en-GB" sz="1400" b="1" dirty="0" smtClean="0"/>
            <a:t>Removing unnecessary delay from the system</a:t>
          </a:r>
          <a:endParaRPr lang="en-GB" sz="1400" b="1" dirty="0"/>
        </a:p>
      </dgm:t>
    </dgm:pt>
    <dgm:pt modelId="{FCF44006-C869-412C-8BF1-FA01D4769AC6}" type="parTrans" cxnId="{6C40968F-E2FD-437F-9A7A-99A1FAE7086C}">
      <dgm:prSet/>
      <dgm:spPr/>
      <dgm:t>
        <a:bodyPr/>
        <a:lstStyle/>
        <a:p>
          <a:endParaRPr lang="en-GB"/>
        </a:p>
      </dgm:t>
    </dgm:pt>
    <dgm:pt modelId="{BFFD3F68-1F3C-450E-8C3D-610CAA69F5EE}" type="sibTrans" cxnId="{6C40968F-E2FD-437F-9A7A-99A1FAE7086C}">
      <dgm:prSet/>
      <dgm:spPr/>
      <dgm:t>
        <a:bodyPr/>
        <a:lstStyle/>
        <a:p>
          <a:endParaRPr lang="en-GB"/>
        </a:p>
      </dgm:t>
    </dgm:pt>
    <dgm:pt modelId="{4379BFE7-B20D-4FEF-8EEA-59C62A5B9F7A}">
      <dgm:prSet phldrT="[Text]" custT="1"/>
      <dgm:spPr/>
      <dgm:t>
        <a:bodyPr/>
        <a:lstStyle/>
        <a:p>
          <a:r>
            <a:rPr lang="en-GB" sz="1400" dirty="0" smtClean="0"/>
            <a:t>Children </a:t>
          </a:r>
          <a:r>
            <a:rPr lang="en-GB" sz="1400" b="1" u="sng" dirty="0" smtClean="0"/>
            <a:t>still wait too long</a:t>
          </a:r>
          <a:r>
            <a:rPr lang="en-GB" sz="1400" b="1" dirty="0" smtClean="0"/>
            <a:t> </a:t>
          </a:r>
          <a:r>
            <a:rPr lang="en-GB" sz="1400" dirty="0" smtClean="0"/>
            <a:t>for adoption in many authorities - the whole journey still takes an average of 2 years 4 months, and the time between placement order and match is not improving as much as the first part of the journey</a:t>
          </a:r>
          <a:endParaRPr lang="en-GB" sz="1400" dirty="0"/>
        </a:p>
      </dgm:t>
    </dgm:pt>
    <dgm:pt modelId="{D8659F7A-BDFB-4125-BC35-439E2F418CBA}" type="parTrans" cxnId="{1AAED143-989B-4F1F-8CAC-EB811A6E7387}">
      <dgm:prSet/>
      <dgm:spPr/>
      <dgm:t>
        <a:bodyPr/>
        <a:lstStyle/>
        <a:p>
          <a:endParaRPr lang="en-GB"/>
        </a:p>
      </dgm:t>
    </dgm:pt>
    <dgm:pt modelId="{25D05099-DF8D-491C-8039-06AAA62B612A}" type="sibTrans" cxnId="{1AAED143-989B-4F1F-8CAC-EB811A6E7387}">
      <dgm:prSet/>
      <dgm:spPr/>
      <dgm:t>
        <a:bodyPr/>
        <a:lstStyle/>
        <a:p>
          <a:endParaRPr lang="en-GB"/>
        </a:p>
      </dgm:t>
    </dgm:pt>
    <dgm:pt modelId="{A47C5367-5291-491B-ACDE-B12700017716}">
      <dgm:prSet phldrT="[Text]" custT="1"/>
      <dgm:spPr/>
      <dgm:t>
        <a:bodyPr/>
        <a:lstStyle/>
        <a:p>
          <a:r>
            <a:rPr lang="en-GB" sz="1400" b="1" dirty="0" smtClean="0"/>
            <a:t>Improving support to adopted children and adopters</a:t>
          </a:r>
          <a:endParaRPr lang="en-GB" sz="1400" b="1" dirty="0"/>
        </a:p>
      </dgm:t>
    </dgm:pt>
    <dgm:pt modelId="{4D9EDDDB-DBFC-44FA-804D-B02F1FE18365}" type="parTrans" cxnId="{8C6D4CD5-2118-4913-9BEE-9D4446D63136}">
      <dgm:prSet/>
      <dgm:spPr/>
      <dgm:t>
        <a:bodyPr/>
        <a:lstStyle/>
        <a:p>
          <a:endParaRPr lang="en-GB"/>
        </a:p>
      </dgm:t>
    </dgm:pt>
    <dgm:pt modelId="{55CC4D44-316B-41DE-9D38-954BC0B44126}" type="sibTrans" cxnId="{8C6D4CD5-2118-4913-9BEE-9D4446D63136}">
      <dgm:prSet/>
      <dgm:spPr/>
      <dgm:t>
        <a:bodyPr/>
        <a:lstStyle/>
        <a:p>
          <a:endParaRPr lang="en-GB"/>
        </a:p>
      </dgm:t>
    </dgm:pt>
    <dgm:pt modelId="{7F972822-FD4C-463E-BCDD-3A131E158C4F}">
      <dgm:prSet phldrT="[Text]" custT="1"/>
      <dgm:spPr/>
      <dgm:t>
        <a:bodyPr/>
        <a:lstStyle/>
        <a:p>
          <a:r>
            <a:rPr lang="en-GB" sz="1400" b="0" dirty="0" smtClean="0"/>
            <a:t>The</a:t>
          </a:r>
          <a:r>
            <a:rPr lang="en-GB" sz="1400" b="1" dirty="0" smtClean="0"/>
            <a:t> </a:t>
          </a:r>
          <a:r>
            <a:rPr lang="en-GB" sz="1400" b="1" u="sng" dirty="0" smtClean="0"/>
            <a:t>adoption support market </a:t>
          </a:r>
          <a:r>
            <a:rPr lang="en-GB" sz="1400" dirty="0" smtClean="0"/>
            <a:t>is underdeveloped and needs to expand rapidly</a:t>
          </a:r>
          <a:endParaRPr lang="en-GB" sz="1400" dirty="0"/>
        </a:p>
      </dgm:t>
    </dgm:pt>
    <dgm:pt modelId="{03A5BE33-8C99-48EB-9E2E-B82BABBF1AD4}" type="parTrans" cxnId="{35B07155-261F-4E43-B94A-AB2B69C47283}">
      <dgm:prSet/>
      <dgm:spPr/>
      <dgm:t>
        <a:bodyPr/>
        <a:lstStyle/>
        <a:p>
          <a:endParaRPr lang="en-GB"/>
        </a:p>
      </dgm:t>
    </dgm:pt>
    <dgm:pt modelId="{BFADC094-81A0-4953-8C33-A28936AD691E}" type="sibTrans" cxnId="{35B07155-261F-4E43-B94A-AB2B69C47283}">
      <dgm:prSet/>
      <dgm:spPr/>
      <dgm:t>
        <a:bodyPr/>
        <a:lstStyle/>
        <a:p>
          <a:endParaRPr lang="en-GB"/>
        </a:p>
      </dgm:t>
    </dgm:pt>
    <dgm:pt modelId="{05F654AB-4AD7-40FE-8350-24057CED50E6}">
      <dgm:prSet custT="1"/>
      <dgm:spPr/>
      <dgm:t>
        <a:bodyPr/>
        <a:lstStyle/>
        <a:p>
          <a:r>
            <a:rPr lang="en-GB" sz="1400" dirty="0" smtClean="0"/>
            <a:t>The slow down in children entering the system means there is now a </a:t>
          </a:r>
          <a:r>
            <a:rPr lang="en-GB" sz="1400" b="1" u="sng" dirty="0" smtClean="0"/>
            <a:t>small surplus of adopters</a:t>
          </a:r>
          <a:endParaRPr lang="en-GB" sz="1400" b="1" u="sng" dirty="0"/>
        </a:p>
      </dgm:t>
    </dgm:pt>
    <dgm:pt modelId="{418EFE96-4C99-44D0-B7FF-40A53FA2C10C}" type="parTrans" cxnId="{201891C0-FB27-4724-8DFA-8BE5350FEB81}">
      <dgm:prSet/>
      <dgm:spPr/>
      <dgm:t>
        <a:bodyPr/>
        <a:lstStyle/>
        <a:p>
          <a:endParaRPr lang="en-GB"/>
        </a:p>
      </dgm:t>
    </dgm:pt>
    <dgm:pt modelId="{E52BEA1B-629C-4E3E-8379-6D70B37186DD}" type="sibTrans" cxnId="{201891C0-FB27-4724-8DFA-8BE5350FEB81}">
      <dgm:prSet/>
      <dgm:spPr/>
      <dgm:t>
        <a:bodyPr/>
        <a:lstStyle/>
        <a:p>
          <a:endParaRPr lang="en-GB"/>
        </a:p>
      </dgm:t>
    </dgm:pt>
    <dgm:pt modelId="{5B828C5B-8D05-480A-825B-19911BC7296C}">
      <dgm:prSet custT="1"/>
      <dgm:spPr/>
      <dgm:t>
        <a:bodyPr/>
        <a:lstStyle/>
        <a:p>
          <a:r>
            <a:rPr lang="en-GB" sz="1400" dirty="0" smtClean="0"/>
            <a:t>The </a:t>
          </a:r>
          <a:r>
            <a:rPr lang="en-GB" sz="1400" b="1" u="sng" dirty="0" smtClean="0"/>
            <a:t>Regional Adoption Boards </a:t>
          </a:r>
          <a:r>
            <a:rPr lang="en-GB" sz="1400" dirty="0" smtClean="0"/>
            <a:t>are new and need time to bed in</a:t>
          </a:r>
          <a:endParaRPr lang="en-GB" sz="1400" dirty="0"/>
        </a:p>
      </dgm:t>
    </dgm:pt>
    <dgm:pt modelId="{8BBC55E1-EADE-4444-BAFF-3DC49EDF85A1}" type="parTrans" cxnId="{87DB1EED-6EDC-427C-9644-86761E8FE3E0}">
      <dgm:prSet/>
      <dgm:spPr/>
      <dgm:t>
        <a:bodyPr/>
        <a:lstStyle/>
        <a:p>
          <a:endParaRPr lang="en-GB"/>
        </a:p>
      </dgm:t>
    </dgm:pt>
    <dgm:pt modelId="{BDF5DD4E-5F3C-46BE-82B3-05B3B40CA3C6}" type="sibTrans" cxnId="{87DB1EED-6EDC-427C-9644-86761E8FE3E0}">
      <dgm:prSet/>
      <dgm:spPr/>
      <dgm:t>
        <a:bodyPr/>
        <a:lstStyle/>
        <a:p>
          <a:endParaRPr lang="en-GB"/>
        </a:p>
      </dgm:t>
    </dgm:pt>
    <dgm:pt modelId="{3036F577-7D94-498C-955A-CC8D04215563}">
      <dgm:prSet custT="1"/>
      <dgm:spPr/>
      <dgm:t>
        <a:bodyPr/>
        <a:lstStyle/>
        <a:p>
          <a:r>
            <a:rPr lang="en-GB" sz="1400" dirty="0" smtClean="0"/>
            <a:t>The slow down in children coming into the system has exposed an </a:t>
          </a:r>
          <a:r>
            <a:rPr lang="en-GB" sz="1400" b="1" u="sng" dirty="0" smtClean="0"/>
            <a:t>ongoing problem with matching</a:t>
          </a:r>
          <a:r>
            <a:rPr lang="en-GB" sz="1400" dirty="0" smtClean="0"/>
            <a:t>, particularly for harder to place children.  Despite having more than enough adopters, 3 470 children still wait for adoption.  Raises questions about </a:t>
          </a:r>
          <a:r>
            <a:rPr lang="en-GB" sz="1400" b="1" u="sng" dirty="0" smtClean="0"/>
            <a:t>system structure</a:t>
          </a:r>
          <a:endParaRPr lang="en-GB" sz="1400" b="1" u="sng" dirty="0"/>
        </a:p>
      </dgm:t>
    </dgm:pt>
    <dgm:pt modelId="{43B1C6AC-3BA6-4BA2-A6AD-7AB606DE9205}" type="parTrans" cxnId="{A594AA63-0F72-42A4-BF61-8D7BE6A41DFA}">
      <dgm:prSet/>
      <dgm:spPr/>
      <dgm:t>
        <a:bodyPr/>
        <a:lstStyle/>
        <a:p>
          <a:endParaRPr lang="en-GB"/>
        </a:p>
      </dgm:t>
    </dgm:pt>
    <dgm:pt modelId="{48195972-2625-4543-8496-404525610865}" type="sibTrans" cxnId="{A594AA63-0F72-42A4-BF61-8D7BE6A41DFA}">
      <dgm:prSet/>
      <dgm:spPr/>
      <dgm:t>
        <a:bodyPr/>
        <a:lstStyle/>
        <a:p>
          <a:endParaRPr lang="en-GB"/>
        </a:p>
      </dgm:t>
    </dgm:pt>
    <dgm:pt modelId="{FE7205BB-18DA-40BC-A802-9F3924822862}">
      <dgm:prSet custT="1"/>
      <dgm:spPr/>
      <dgm:t>
        <a:bodyPr/>
        <a:lstStyle/>
        <a:p>
          <a:r>
            <a:rPr lang="en-GB" sz="1400" dirty="0" smtClean="0"/>
            <a:t>The </a:t>
          </a:r>
          <a:r>
            <a:rPr lang="en-GB" sz="1400" b="1" u="sng" dirty="0" smtClean="0"/>
            <a:t>evidence base </a:t>
          </a:r>
          <a:r>
            <a:rPr lang="en-GB" sz="1400" dirty="0" smtClean="0"/>
            <a:t>on the veracity of adoption support interventions is underdeveloped</a:t>
          </a:r>
          <a:endParaRPr lang="en-GB" sz="1400" dirty="0"/>
        </a:p>
      </dgm:t>
    </dgm:pt>
    <dgm:pt modelId="{87620FBF-94FF-426C-B712-CFBA1B24738A}" type="parTrans" cxnId="{01D2BCE4-9BAD-4D37-9D86-3B74D7A63A87}">
      <dgm:prSet/>
      <dgm:spPr/>
      <dgm:t>
        <a:bodyPr/>
        <a:lstStyle/>
        <a:p>
          <a:endParaRPr lang="en-GB"/>
        </a:p>
      </dgm:t>
    </dgm:pt>
    <dgm:pt modelId="{E2B712CA-7658-42C3-A9D5-01F546F20386}" type="sibTrans" cxnId="{01D2BCE4-9BAD-4D37-9D86-3B74D7A63A87}">
      <dgm:prSet/>
      <dgm:spPr/>
      <dgm:t>
        <a:bodyPr/>
        <a:lstStyle/>
        <a:p>
          <a:endParaRPr lang="en-GB"/>
        </a:p>
      </dgm:t>
    </dgm:pt>
    <dgm:pt modelId="{A70727A1-70EB-438E-A15A-21200FF371C1}" type="pres">
      <dgm:prSet presAssocID="{35447C47-6E7E-4F0F-B96E-8EA11D2C86DC}" presName="linearFlow" presStyleCnt="0">
        <dgm:presLayoutVars>
          <dgm:dir/>
          <dgm:animLvl val="lvl"/>
          <dgm:resizeHandles val="exact"/>
        </dgm:presLayoutVars>
      </dgm:prSet>
      <dgm:spPr/>
      <dgm:t>
        <a:bodyPr/>
        <a:lstStyle/>
        <a:p>
          <a:endParaRPr lang="en-GB"/>
        </a:p>
      </dgm:t>
    </dgm:pt>
    <dgm:pt modelId="{6FE2C64A-8E6F-4426-AF4D-4E1B21AB232C}" type="pres">
      <dgm:prSet presAssocID="{C0234470-9629-4D90-A07C-5A3683478664}" presName="composite" presStyleCnt="0"/>
      <dgm:spPr/>
      <dgm:t>
        <a:bodyPr/>
        <a:lstStyle/>
        <a:p>
          <a:endParaRPr lang="en-GB"/>
        </a:p>
      </dgm:t>
    </dgm:pt>
    <dgm:pt modelId="{39964C04-587C-4A17-B8B4-CE5D53863319}" type="pres">
      <dgm:prSet presAssocID="{C0234470-9629-4D90-A07C-5A3683478664}" presName="parentText" presStyleLbl="alignNode1" presStyleIdx="0" presStyleCnt="3">
        <dgm:presLayoutVars>
          <dgm:chMax val="1"/>
          <dgm:bulletEnabled val="1"/>
        </dgm:presLayoutVars>
      </dgm:prSet>
      <dgm:spPr/>
      <dgm:t>
        <a:bodyPr/>
        <a:lstStyle/>
        <a:p>
          <a:endParaRPr lang="en-GB"/>
        </a:p>
      </dgm:t>
    </dgm:pt>
    <dgm:pt modelId="{E8264D2E-9464-4B37-B07D-BEADE3AFFAD6}" type="pres">
      <dgm:prSet presAssocID="{C0234470-9629-4D90-A07C-5A3683478664}" presName="descendantText" presStyleLbl="alignAcc1" presStyleIdx="0" presStyleCnt="3">
        <dgm:presLayoutVars>
          <dgm:bulletEnabled val="1"/>
        </dgm:presLayoutVars>
      </dgm:prSet>
      <dgm:spPr/>
      <dgm:t>
        <a:bodyPr/>
        <a:lstStyle/>
        <a:p>
          <a:endParaRPr lang="en-GB"/>
        </a:p>
      </dgm:t>
    </dgm:pt>
    <dgm:pt modelId="{66763FEF-9125-4CA0-89CE-1BA281AC275C}" type="pres">
      <dgm:prSet presAssocID="{9795D11B-EE54-41AD-9904-C38372E77851}" presName="sp" presStyleCnt="0"/>
      <dgm:spPr/>
      <dgm:t>
        <a:bodyPr/>
        <a:lstStyle/>
        <a:p>
          <a:endParaRPr lang="en-GB"/>
        </a:p>
      </dgm:t>
    </dgm:pt>
    <dgm:pt modelId="{9E4C26CD-93DC-416A-8C9D-F4BCF2C2C23E}" type="pres">
      <dgm:prSet presAssocID="{9C8599E7-7E7B-4F14-93E8-52A15FD20F92}" presName="composite" presStyleCnt="0"/>
      <dgm:spPr/>
      <dgm:t>
        <a:bodyPr/>
        <a:lstStyle/>
        <a:p>
          <a:endParaRPr lang="en-GB"/>
        </a:p>
      </dgm:t>
    </dgm:pt>
    <dgm:pt modelId="{E3BB933C-61AF-412A-AB8F-95C6795F3C7C}" type="pres">
      <dgm:prSet presAssocID="{9C8599E7-7E7B-4F14-93E8-52A15FD20F92}" presName="parentText" presStyleLbl="alignNode1" presStyleIdx="1" presStyleCnt="3">
        <dgm:presLayoutVars>
          <dgm:chMax val="1"/>
          <dgm:bulletEnabled val="1"/>
        </dgm:presLayoutVars>
      </dgm:prSet>
      <dgm:spPr/>
      <dgm:t>
        <a:bodyPr/>
        <a:lstStyle/>
        <a:p>
          <a:endParaRPr lang="en-GB"/>
        </a:p>
      </dgm:t>
    </dgm:pt>
    <dgm:pt modelId="{71E188A4-2E02-4D61-8308-F747E7A950B7}" type="pres">
      <dgm:prSet presAssocID="{9C8599E7-7E7B-4F14-93E8-52A15FD20F92}" presName="descendantText" presStyleLbl="alignAcc1" presStyleIdx="1" presStyleCnt="3">
        <dgm:presLayoutVars>
          <dgm:bulletEnabled val="1"/>
        </dgm:presLayoutVars>
      </dgm:prSet>
      <dgm:spPr/>
      <dgm:t>
        <a:bodyPr/>
        <a:lstStyle/>
        <a:p>
          <a:endParaRPr lang="en-GB"/>
        </a:p>
      </dgm:t>
    </dgm:pt>
    <dgm:pt modelId="{14A21473-EC7D-4476-9386-933E417790C0}" type="pres">
      <dgm:prSet presAssocID="{BFFD3F68-1F3C-450E-8C3D-610CAA69F5EE}" presName="sp" presStyleCnt="0"/>
      <dgm:spPr/>
      <dgm:t>
        <a:bodyPr/>
        <a:lstStyle/>
        <a:p>
          <a:endParaRPr lang="en-GB"/>
        </a:p>
      </dgm:t>
    </dgm:pt>
    <dgm:pt modelId="{5F00A37C-128C-4A9E-A31E-087DADB09D75}" type="pres">
      <dgm:prSet presAssocID="{A47C5367-5291-491B-ACDE-B12700017716}" presName="composite" presStyleCnt="0"/>
      <dgm:spPr/>
      <dgm:t>
        <a:bodyPr/>
        <a:lstStyle/>
        <a:p>
          <a:endParaRPr lang="en-GB"/>
        </a:p>
      </dgm:t>
    </dgm:pt>
    <dgm:pt modelId="{02FAC1EE-BF90-4C60-A703-F1E8D534C0CE}" type="pres">
      <dgm:prSet presAssocID="{A47C5367-5291-491B-ACDE-B12700017716}" presName="parentText" presStyleLbl="alignNode1" presStyleIdx="2" presStyleCnt="3">
        <dgm:presLayoutVars>
          <dgm:chMax val="1"/>
          <dgm:bulletEnabled val="1"/>
        </dgm:presLayoutVars>
      </dgm:prSet>
      <dgm:spPr/>
      <dgm:t>
        <a:bodyPr/>
        <a:lstStyle/>
        <a:p>
          <a:endParaRPr lang="en-GB"/>
        </a:p>
      </dgm:t>
    </dgm:pt>
    <dgm:pt modelId="{2000F752-BEE5-4CCF-8A6C-2DFB3BED7A9C}" type="pres">
      <dgm:prSet presAssocID="{A47C5367-5291-491B-ACDE-B12700017716}" presName="descendantText" presStyleLbl="alignAcc1" presStyleIdx="2" presStyleCnt="3">
        <dgm:presLayoutVars>
          <dgm:bulletEnabled val="1"/>
        </dgm:presLayoutVars>
      </dgm:prSet>
      <dgm:spPr/>
      <dgm:t>
        <a:bodyPr/>
        <a:lstStyle/>
        <a:p>
          <a:endParaRPr lang="en-GB"/>
        </a:p>
      </dgm:t>
    </dgm:pt>
  </dgm:ptLst>
  <dgm:cxnLst>
    <dgm:cxn modelId="{201891C0-FB27-4724-8DFA-8BE5350FEB81}" srcId="{C0234470-9629-4D90-A07C-5A3683478664}" destId="{05F654AB-4AD7-40FE-8350-24057CED50E6}" srcOrd="1" destOrd="0" parTransId="{418EFE96-4C99-44D0-B7FF-40A53FA2C10C}" sibTransId="{E52BEA1B-629C-4E3E-8379-6D70B37186DD}"/>
    <dgm:cxn modelId="{D02D3501-DA44-422E-8392-37B09423AE3D}" srcId="{35447C47-6E7E-4F0F-B96E-8EA11D2C86DC}" destId="{C0234470-9629-4D90-A07C-5A3683478664}" srcOrd="0" destOrd="0" parTransId="{3FD3CF1A-5208-4800-A9B3-4B4D7148E263}" sibTransId="{9795D11B-EE54-41AD-9904-C38372E77851}"/>
    <dgm:cxn modelId="{C1BD884B-70FF-4C28-A21B-EDA682C50A79}" type="presOf" srcId="{C0234470-9629-4D90-A07C-5A3683478664}" destId="{39964C04-587C-4A17-B8B4-CE5D53863319}" srcOrd="0" destOrd="0" presId="urn:microsoft.com/office/officeart/2005/8/layout/chevron2"/>
    <dgm:cxn modelId="{7C233ED1-DDEC-46FC-84E6-23EE5B380779}" type="presOf" srcId="{9C8599E7-7E7B-4F14-93E8-52A15FD20F92}" destId="{E3BB933C-61AF-412A-AB8F-95C6795F3C7C}" srcOrd="0" destOrd="0" presId="urn:microsoft.com/office/officeart/2005/8/layout/chevron2"/>
    <dgm:cxn modelId="{1AAED143-989B-4F1F-8CAC-EB811A6E7387}" srcId="{9C8599E7-7E7B-4F14-93E8-52A15FD20F92}" destId="{4379BFE7-B20D-4FEF-8EEA-59C62A5B9F7A}" srcOrd="0" destOrd="0" parTransId="{D8659F7A-BDFB-4125-BC35-439E2F418CBA}" sibTransId="{25D05099-DF8D-491C-8039-06AAA62B612A}"/>
    <dgm:cxn modelId="{6C40968F-E2FD-437F-9A7A-99A1FAE7086C}" srcId="{35447C47-6E7E-4F0F-B96E-8EA11D2C86DC}" destId="{9C8599E7-7E7B-4F14-93E8-52A15FD20F92}" srcOrd="1" destOrd="0" parTransId="{FCF44006-C869-412C-8BF1-FA01D4769AC6}" sibTransId="{BFFD3F68-1F3C-450E-8C3D-610CAA69F5EE}"/>
    <dgm:cxn modelId="{35B07155-261F-4E43-B94A-AB2B69C47283}" srcId="{A47C5367-5291-491B-ACDE-B12700017716}" destId="{7F972822-FD4C-463E-BCDD-3A131E158C4F}" srcOrd="0" destOrd="0" parTransId="{03A5BE33-8C99-48EB-9E2E-B82BABBF1AD4}" sibTransId="{BFADC094-81A0-4953-8C33-A28936AD691E}"/>
    <dgm:cxn modelId="{87DB1EED-6EDC-427C-9644-86761E8FE3E0}" srcId="{C0234470-9629-4D90-A07C-5A3683478664}" destId="{5B828C5B-8D05-480A-825B-19911BC7296C}" srcOrd="2" destOrd="0" parTransId="{8BBC55E1-EADE-4444-BAFF-3DC49EDF85A1}" sibTransId="{BDF5DD4E-5F3C-46BE-82B3-05B3B40CA3C6}"/>
    <dgm:cxn modelId="{9F0388AC-043B-4C54-8F13-069C03ECC389}" srcId="{C0234470-9629-4D90-A07C-5A3683478664}" destId="{7012F309-9878-4CA8-9B68-D2B9F346F87B}" srcOrd="0" destOrd="0" parTransId="{ED426190-3914-4794-A5CC-40C7F8896395}" sibTransId="{57BB7AC8-4B4B-43C6-BAF0-288ECA6949EE}"/>
    <dgm:cxn modelId="{6FAFAED1-A260-4CCE-B41F-2E58E0E86E8F}" type="presOf" srcId="{35447C47-6E7E-4F0F-B96E-8EA11D2C86DC}" destId="{A70727A1-70EB-438E-A15A-21200FF371C1}" srcOrd="0" destOrd="0" presId="urn:microsoft.com/office/officeart/2005/8/layout/chevron2"/>
    <dgm:cxn modelId="{82D0A47B-3437-42F4-AECB-FF2729B0D11D}" type="presOf" srcId="{A47C5367-5291-491B-ACDE-B12700017716}" destId="{02FAC1EE-BF90-4C60-A703-F1E8D534C0CE}" srcOrd="0" destOrd="0" presId="urn:microsoft.com/office/officeart/2005/8/layout/chevron2"/>
    <dgm:cxn modelId="{C7E1683B-5C71-4881-8003-5E3AFC0E06A9}" type="presOf" srcId="{FE7205BB-18DA-40BC-A802-9F3924822862}" destId="{2000F752-BEE5-4CCF-8A6C-2DFB3BED7A9C}" srcOrd="0" destOrd="1" presId="urn:microsoft.com/office/officeart/2005/8/layout/chevron2"/>
    <dgm:cxn modelId="{A594AA63-0F72-42A4-BF61-8D7BE6A41DFA}" srcId="{9C8599E7-7E7B-4F14-93E8-52A15FD20F92}" destId="{3036F577-7D94-498C-955A-CC8D04215563}" srcOrd="1" destOrd="0" parTransId="{43B1C6AC-3BA6-4BA2-A6AD-7AB606DE9205}" sibTransId="{48195972-2625-4543-8496-404525610865}"/>
    <dgm:cxn modelId="{BB31DCAA-312F-42D2-A150-FBA6267EA461}" type="presOf" srcId="{3036F577-7D94-498C-955A-CC8D04215563}" destId="{71E188A4-2E02-4D61-8308-F747E7A950B7}" srcOrd="0" destOrd="1" presId="urn:microsoft.com/office/officeart/2005/8/layout/chevron2"/>
    <dgm:cxn modelId="{8C6D4CD5-2118-4913-9BEE-9D4446D63136}" srcId="{35447C47-6E7E-4F0F-B96E-8EA11D2C86DC}" destId="{A47C5367-5291-491B-ACDE-B12700017716}" srcOrd="2" destOrd="0" parTransId="{4D9EDDDB-DBFC-44FA-804D-B02F1FE18365}" sibTransId="{55CC4D44-316B-41DE-9D38-954BC0B44126}"/>
    <dgm:cxn modelId="{87DC9860-0BDF-4839-B257-6CAA8FD0BCD8}" type="presOf" srcId="{7012F309-9878-4CA8-9B68-D2B9F346F87B}" destId="{E8264D2E-9464-4B37-B07D-BEADE3AFFAD6}" srcOrd="0" destOrd="0" presId="urn:microsoft.com/office/officeart/2005/8/layout/chevron2"/>
    <dgm:cxn modelId="{E53F9661-89A0-4806-931C-58D7DBFF9F69}" type="presOf" srcId="{05F654AB-4AD7-40FE-8350-24057CED50E6}" destId="{E8264D2E-9464-4B37-B07D-BEADE3AFFAD6}" srcOrd="0" destOrd="1" presId="urn:microsoft.com/office/officeart/2005/8/layout/chevron2"/>
    <dgm:cxn modelId="{A57BDBD8-4D45-4432-AF62-F9C118603391}" type="presOf" srcId="{4379BFE7-B20D-4FEF-8EEA-59C62A5B9F7A}" destId="{71E188A4-2E02-4D61-8308-F747E7A950B7}" srcOrd="0" destOrd="0" presId="urn:microsoft.com/office/officeart/2005/8/layout/chevron2"/>
    <dgm:cxn modelId="{0D9F2D93-120C-4BFD-A145-49F2A1113233}" type="presOf" srcId="{5B828C5B-8D05-480A-825B-19911BC7296C}" destId="{E8264D2E-9464-4B37-B07D-BEADE3AFFAD6}" srcOrd="0" destOrd="2" presId="urn:microsoft.com/office/officeart/2005/8/layout/chevron2"/>
    <dgm:cxn modelId="{CF7D2EFA-C1D3-4C5B-AB96-7C2A5CBE2EB7}" type="presOf" srcId="{7F972822-FD4C-463E-BCDD-3A131E158C4F}" destId="{2000F752-BEE5-4CCF-8A6C-2DFB3BED7A9C}" srcOrd="0" destOrd="0" presId="urn:microsoft.com/office/officeart/2005/8/layout/chevron2"/>
    <dgm:cxn modelId="{01D2BCE4-9BAD-4D37-9D86-3B74D7A63A87}" srcId="{A47C5367-5291-491B-ACDE-B12700017716}" destId="{FE7205BB-18DA-40BC-A802-9F3924822862}" srcOrd="1" destOrd="0" parTransId="{87620FBF-94FF-426C-B712-CFBA1B24738A}" sibTransId="{E2B712CA-7658-42C3-A9D5-01F546F20386}"/>
    <dgm:cxn modelId="{BE4421B0-DCBF-4AC3-A9D1-61509B72DAF2}" type="presParOf" srcId="{A70727A1-70EB-438E-A15A-21200FF371C1}" destId="{6FE2C64A-8E6F-4426-AF4D-4E1B21AB232C}" srcOrd="0" destOrd="0" presId="urn:microsoft.com/office/officeart/2005/8/layout/chevron2"/>
    <dgm:cxn modelId="{5D0E98C6-B79B-4EF5-9FE2-210AB1DD1FAF}" type="presParOf" srcId="{6FE2C64A-8E6F-4426-AF4D-4E1B21AB232C}" destId="{39964C04-587C-4A17-B8B4-CE5D53863319}" srcOrd="0" destOrd="0" presId="urn:microsoft.com/office/officeart/2005/8/layout/chevron2"/>
    <dgm:cxn modelId="{73CE02B8-F53E-4F2F-8F34-4FB7C9084D24}" type="presParOf" srcId="{6FE2C64A-8E6F-4426-AF4D-4E1B21AB232C}" destId="{E8264D2E-9464-4B37-B07D-BEADE3AFFAD6}" srcOrd="1" destOrd="0" presId="urn:microsoft.com/office/officeart/2005/8/layout/chevron2"/>
    <dgm:cxn modelId="{330FE52D-A316-4AA8-9B8E-52D7DF54947D}" type="presParOf" srcId="{A70727A1-70EB-438E-A15A-21200FF371C1}" destId="{66763FEF-9125-4CA0-89CE-1BA281AC275C}" srcOrd="1" destOrd="0" presId="urn:microsoft.com/office/officeart/2005/8/layout/chevron2"/>
    <dgm:cxn modelId="{EDA48402-45BA-44FF-A318-60B7B7D52331}" type="presParOf" srcId="{A70727A1-70EB-438E-A15A-21200FF371C1}" destId="{9E4C26CD-93DC-416A-8C9D-F4BCF2C2C23E}" srcOrd="2" destOrd="0" presId="urn:microsoft.com/office/officeart/2005/8/layout/chevron2"/>
    <dgm:cxn modelId="{9B1FC171-277E-4FBA-AD80-8907A233C9F1}" type="presParOf" srcId="{9E4C26CD-93DC-416A-8C9D-F4BCF2C2C23E}" destId="{E3BB933C-61AF-412A-AB8F-95C6795F3C7C}" srcOrd="0" destOrd="0" presId="urn:microsoft.com/office/officeart/2005/8/layout/chevron2"/>
    <dgm:cxn modelId="{3D6E9754-5F02-46DA-9347-F758D20D0B5B}" type="presParOf" srcId="{9E4C26CD-93DC-416A-8C9D-F4BCF2C2C23E}" destId="{71E188A4-2E02-4D61-8308-F747E7A950B7}" srcOrd="1" destOrd="0" presId="urn:microsoft.com/office/officeart/2005/8/layout/chevron2"/>
    <dgm:cxn modelId="{5E52276B-5E4B-4F9D-AFE5-568B26B88205}" type="presParOf" srcId="{A70727A1-70EB-438E-A15A-21200FF371C1}" destId="{14A21473-EC7D-4476-9386-933E417790C0}" srcOrd="3" destOrd="0" presId="urn:microsoft.com/office/officeart/2005/8/layout/chevron2"/>
    <dgm:cxn modelId="{C03B0095-0268-4E66-980B-CC727FF275B8}" type="presParOf" srcId="{A70727A1-70EB-438E-A15A-21200FF371C1}" destId="{5F00A37C-128C-4A9E-A31E-087DADB09D75}" srcOrd="4" destOrd="0" presId="urn:microsoft.com/office/officeart/2005/8/layout/chevron2"/>
    <dgm:cxn modelId="{9464285E-4723-444C-9D88-3CC2F45A52A8}" type="presParOf" srcId="{5F00A37C-128C-4A9E-A31E-087DADB09D75}" destId="{02FAC1EE-BF90-4C60-A703-F1E8D534C0CE}" srcOrd="0" destOrd="0" presId="urn:microsoft.com/office/officeart/2005/8/layout/chevron2"/>
    <dgm:cxn modelId="{1B6FB777-5942-443E-BEE9-97018D3571A5}" type="presParOf" srcId="{5F00A37C-128C-4A9E-A31E-087DADB09D75}" destId="{2000F752-BEE5-4CCF-8A6C-2DFB3BED7A9C}"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CAFB4-CAB1-4DE3-94F6-D7EEA6BFE180}">
      <dsp:nvSpPr>
        <dsp:cNvPr id="0" name=""/>
        <dsp:cNvSpPr/>
      </dsp:nvSpPr>
      <dsp:spPr>
        <a:xfrm>
          <a:off x="0" y="0"/>
          <a:ext cx="9073008" cy="489080"/>
        </a:xfrm>
        <a:prstGeom prst="roundRect">
          <a:avLst/>
        </a:prstGeom>
        <a:solidFill>
          <a:schemeClr val="dk2">
            <a:hueOff val="0"/>
            <a:satOff val="0"/>
            <a:lumOff val="0"/>
            <a:alphaOff val="0"/>
          </a:schemeClr>
        </a:solidFill>
        <a:ln w="2642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GB" sz="1600" b="1" kern="1200" dirty="0" smtClean="0"/>
            <a:t>OBJECTIVE 1: Ensuring all children with a robust and well evidenced adoption care plan are adopted </a:t>
          </a:r>
          <a:endParaRPr lang="en-GB" sz="1600" kern="1200" dirty="0"/>
        </a:p>
      </dsp:txBody>
      <dsp:txXfrm>
        <a:off x="23875" y="23875"/>
        <a:ext cx="9025258" cy="441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D77E6-DA0B-43EA-9178-60529C2DF1F9}">
      <dsp:nvSpPr>
        <dsp:cNvPr id="0" name=""/>
        <dsp:cNvSpPr/>
      </dsp:nvSpPr>
      <dsp:spPr>
        <a:xfrm>
          <a:off x="0" y="0"/>
          <a:ext cx="9045417" cy="2753576"/>
        </a:xfrm>
        <a:prstGeom prst="roundRect">
          <a:avLst>
            <a:gd name="adj" fmla="val 10000"/>
          </a:avLst>
        </a:prstGeom>
        <a:solidFill>
          <a:schemeClr val="accent4">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GB" sz="1400" b="1" kern="1200" dirty="0" smtClean="0"/>
            <a:t>What has been done? </a:t>
          </a:r>
        </a:p>
        <a:p>
          <a:pPr lvl="0" algn="l" defTabSz="622300">
            <a:lnSpc>
              <a:spcPct val="90000"/>
            </a:lnSpc>
            <a:spcBef>
              <a:spcPct val="0"/>
            </a:spcBef>
            <a:spcAft>
              <a:spcPct val="35000"/>
            </a:spcAft>
          </a:pPr>
          <a:r>
            <a:rPr lang="en-GB" sz="1400" b="0" kern="1200" dirty="0" smtClean="0"/>
            <a:t>1. Clear </a:t>
          </a:r>
          <a:r>
            <a:rPr lang="en-GB" sz="1400" b="1" u="sng" kern="1200" dirty="0" smtClean="0"/>
            <a:t>leadership and priority </a:t>
          </a:r>
          <a:r>
            <a:rPr lang="en-GB" sz="1400" b="0" kern="1200" dirty="0" smtClean="0"/>
            <a:t>locally and nationally</a:t>
          </a:r>
        </a:p>
        <a:p>
          <a:pPr lvl="0" algn="l" defTabSz="622300">
            <a:lnSpc>
              <a:spcPct val="90000"/>
            </a:lnSpc>
            <a:spcBef>
              <a:spcPct val="0"/>
            </a:spcBef>
            <a:spcAft>
              <a:spcPct val="35000"/>
            </a:spcAft>
          </a:pPr>
          <a:r>
            <a:rPr lang="en-GB" sz="1400" b="0" kern="1200" dirty="0" smtClean="0"/>
            <a:t>2.  </a:t>
          </a:r>
          <a:r>
            <a:rPr lang="en-GB" sz="1400" b="1" u="sng" kern="1200" dirty="0" smtClean="0"/>
            <a:t>Greater transparency and sharpened accountability </a:t>
          </a:r>
          <a:r>
            <a:rPr lang="en-GB" sz="1400" b="0" kern="1200" dirty="0" smtClean="0"/>
            <a:t>- quarterly data collection, local authority (LA) scorecards, and changes to the Ofsted framework.</a:t>
          </a:r>
        </a:p>
        <a:p>
          <a:pPr lvl="0" algn="l" defTabSz="622300">
            <a:lnSpc>
              <a:spcPct val="90000"/>
            </a:lnSpc>
            <a:spcBef>
              <a:spcPct val="0"/>
            </a:spcBef>
            <a:spcAft>
              <a:spcPct val="35000"/>
            </a:spcAft>
          </a:pPr>
          <a:r>
            <a:rPr lang="en-GB" sz="1400" b="0" kern="1200" dirty="0" smtClean="0"/>
            <a:t>3. The </a:t>
          </a:r>
          <a:r>
            <a:rPr lang="en-GB" sz="1400" b="1" u="sng" kern="1200" dirty="0" smtClean="0"/>
            <a:t>Adoption Leadership Board  </a:t>
          </a:r>
          <a:r>
            <a:rPr lang="en-GB" sz="1400" b="0" kern="1200" dirty="0" smtClean="0"/>
            <a:t>has been established to drive sector-led improvement across the system.</a:t>
          </a:r>
        </a:p>
        <a:p>
          <a:pPr lvl="0" algn="l" defTabSz="622300">
            <a:lnSpc>
              <a:spcPct val="90000"/>
            </a:lnSpc>
            <a:spcBef>
              <a:spcPct val="0"/>
            </a:spcBef>
            <a:spcAft>
              <a:spcPct val="35000"/>
            </a:spcAft>
          </a:pPr>
          <a:r>
            <a:rPr lang="en-GB" sz="1400" b="0" kern="1200" dirty="0" smtClean="0"/>
            <a:t>4. </a:t>
          </a:r>
          <a:r>
            <a:rPr lang="en-GB" sz="1400" b="1" u="sng" kern="1200" dirty="0" smtClean="0"/>
            <a:t>Adoption Reform Grant </a:t>
          </a:r>
          <a:r>
            <a:rPr lang="en-GB" sz="1400" b="0" kern="1200" dirty="0" smtClean="0"/>
            <a:t>- £150m in 2012-13, and £50m in 2013-14; and VAA booster package - £16m </a:t>
          </a:r>
          <a:endParaRPr lang="en-GB" sz="1400" b="1" kern="1200" dirty="0" smtClean="0"/>
        </a:p>
        <a:p>
          <a:pPr lvl="0" algn="l" defTabSz="622300">
            <a:lnSpc>
              <a:spcPct val="90000"/>
            </a:lnSpc>
            <a:spcBef>
              <a:spcPct val="0"/>
            </a:spcBef>
            <a:spcAft>
              <a:spcPct val="35000"/>
            </a:spcAft>
          </a:pPr>
          <a:r>
            <a:rPr lang="en-GB" sz="1400" b="0" kern="1200" dirty="0" smtClean="0"/>
            <a:t>5. </a:t>
          </a:r>
          <a:r>
            <a:rPr lang="en-GB" sz="1400" b="1" u="sng" kern="1200" dirty="0" smtClean="0"/>
            <a:t>First4Adoption</a:t>
          </a:r>
          <a:r>
            <a:rPr lang="en-GB" sz="1400" b="0" kern="1200" dirty="0" smtClean="0"/>
            <a:t> national information service established – accessed by over 250 000 people in first 18 months of operation</a:t>
          </a:r>
        </a:p>
        <a:p>
          <a:pPr lvl="0" algn="l" defTabSz="622300">
            <a:lnSpc>
              <a:spcPct val="90000"/>
            </a:lnSpc>
            <a:spcBef>
              <a:spcPct val="0"/>
            </a:spcBef>
            <a:spcAft>
              <a:spcPct val="35000"/>
            </a:spcAft>
          </a:pPr>
          <a:r>
            <a:rPr lang="en-GB" sz="1400" b="0" kern="1200" dirty="0" smtClean="0"/>
            <a:t>6. Introduced a </a:t>
          </a:r>
          <a:r>
            <a:rPr lang="en-GB" sz="1400" b="1" u="sng" kern="1200" dirty="0" smtClean="0"/>
            <a:t>two stage approval process </a:t>
          </a:r>
          <a:r>
            <a:rPr lang="en-GB" sz="1400" b="0" kern="1200" dirty="0" smtClean="0"/>
            <a:t>for adopter approval to reduce unnecessary delays</a:t>
          </a:r>
        </a:p>
        <a:p>
          <a:pPr lvl="0" algn="l" defTabSz="622300">
            <a:lnSpc>
              <a:spcPct val="90000"/>
            </a:lnSpc>
            <a:spcBef>
              <a:spcPct val="0"/>
            </a:spcBef>
            <a:spcAft>
              <a:spcPct val="35000"/>
            </a:spcAft>
          </a:pPr>
          <a:r>
            <a:rPr lang="en-GB" sz="1400" b="0" kern="1200" dirty="0" smtClean="0"/>
            <a:t>7. Invested in the evidence base  re: what adopter </a:t>
          </a:r>
          <a:r>
            <a:rPr lang="en-GB" sz="1400" b="1" u="sng" kern="1200" dirty="0" smtClean="0"/>
            <a:t>recruitment marketing </a:t>
          </a:r>
          <a:r>
            <a:rPr lang="en-GB" sz="1400" b="0" kern="1200" dirty="0" smtClean="0"/>
            <a:t>is most effective</a:t>
          </a:r>
        </a:p>
      </dsp:txBody>
      <dsp:txXfrm>
        <a:off x="80649" y="80649"/>
        <a:ext cx="8884119" cy="25922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D77E6-DA0B-43EA-9178-60529C2DF1F9}">
      <dsp:nvSpPr>
        <dsp:cNvPr id="0" name=""/>
        <dsp:cNvSpPr/>
      </dsp:nvSpPr>
      <dsp:spPr>
        <a:xfrm>
          <a:off x="22906" y="164270"/>
          <a:ext cx="9013589" cy="2222980"/>
        </a:xfrm>
        <a:prstGeom prst="roundRect">
          <a:avLst>
            <a:gd name="adj" fmla="val 10000"/>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GB" sz="1400" b="1" kern="1200" dirty="0" smtClean="0"/>
            <a:t>What has been done? </a:t>
          </a:r>
        </a:p>
        <a:p>
          <a:pPr lvl="0" algn="l" defTabSz="622300">
            <a:lnSpc>
              <a:spcPct val="90000"/>
            </a:lnSpc>
            <a:spcBef>
              <a:spcPct val="0"/>
            </a:spcBef>
            <a:spcAft>
              <a:spcPct val="35000"/>
            </a:spcAft>
          </a:pPr>
          <a:r>
            <a:rPr lang="en-GB" sz="1400" b="0" kern="1200" dirty="0" smtClean="0"/>
            <a:t>1. Supporting local authority practice – </a:t>
          </a:r>
          <a:r>
            <a:rPr lang="en-GB" sz="1400" b="1" u="sng" kern="1200" dirty="0" smtClean="0"/>
            <a:t>scorecards, thresholds, interventions </a:t>
          </a:r>
          <a:r>
            <a:rPr lang="en-GB" sz="1400" b="0" kern="1200" dirty="0" smtClean="0"/>
            <a:t>in 45 authorities, including brokering improvement support</a:t>
          </a:r>
        </a:p>
        <a:p>
          <a:pPr lvl="0" algn="l" defTabSz="622300">
            <a:lnSpc>
              <a:spcPct val="90000"/>
            </a:lnSpc>
            <a:spcBef>
              <a:spcPct val="0"/>
            </a:spcBef>
            <a:spcAft>
              <a:spcPct val="35000"/>
            </a:spcAft>
          </a:pPr>
          <a:r>
            <a:rPr lang="en-GB" sz="1400" b="0" kern="1200" dirty="0" smtClean="0"/>
            <a:t>2. </a:t>
          </a:r>
          <a:r>
            <a:rPr lang="en-GB" sz="1400" b="1" u="sng" kern="1200" dirty="0" smtClean="0"/>
            <a:t>Reforming the family justice system </a:t>
          </a:r>
          <a:r>
            <a:rPr lang="en-GB" sz="1400" b="0" kern="1200" dirty="0" smtClean="0"/>
            <a:t>– as a result, standard care case duration down to 29.9 weeks from 56 weeks when the Family Justice Review reported in November 2011</a:t>
          </a:r>
        </a:p>
        <a:p>
          <a:pPr lvl="0" algn="l" defTabSz="622300">
            <a:lnSpc>
              <a:spcPct val="90000"/>
            </a:lnSpc>
            <a:spcBef>
              <a:spcPct val="0"/>
            </a:spcBef>
            <a:spcAft>
              <a:spcPct val="35000"/>
            </a:spcAft>
          </a:pPr>
          <a:r>
            <a:rPr lang="en-GB" sz="1400" b="0" kern="1200" dirty="0" smtClean="0"/>
            <a:t>2. Reforms that allow matching to be more </a:t>
          </a:r>
          <a:r>
            <a:rPr lang="en-GB" sz="1400" b="1" u="sng" kern="1200" dirty="0" smtClean="0"/>
            <a:t>adopter-led</a:t>
          </a:r>
          <a:r>
            <a:rPr lang="en-GB" sz="1400" b="0" kern="1200" dirty="0" smtClean="0"/>
            <a:t> (Activity Days, Exchange Days, reforms to the national Adoption Register) – latest figures show activity days are achieving a 26% match rate, with one recent event achieving 40%</a:t>
          </a:r>
        </a:p>
        <a:p>
          <a:pPr lvl="0" algn="l" defTabSz="622300">
            <a:lnSpc>
              <a:spcPct val="90000"/>
            </a:lnSpc>
            <a:spcBef>
              <a:spcPct val="0"/>
            </a:spcBef>
            <a:spcAft>
              <a:spcPct val="35000"/>
            </a:spcAft>
          </a:pPr>
          <a:r>
            <a:rPr lang="en-GB" sz="1400" b="0" kern="1200" dirty="0" smtClean="0"/>
            <a:t>3. Reforms that focus on </a:t>
          </a:r>
          <a:r>
            <a:rPr lang="en-GB" sz="1400" b="1" u="sng" kern="1200" dirty="0" smtClean="0"/>
            <a:t>bringing in adopters for the children still waiting </a:t>
          </a:r>
          <a:r>
            <a:rPr lang="en-GB" sz="1400" b="0" kern="1200" dirty="0" smtClean="0"/>
            <a:t>-  £16million VAA booster package has been refocused in 2015-16 to incentivise the approval of parents who can meet the needs of children waiting.</a:t>
          </a:r>
        </a:p>
      </dsp:txBody>
      <dsp:txXfrm>
        <a:off x="88015" y="229379"/>
        <a:ext cx="8883371" cy="20927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CAFB4-CAB1-4DE3-94F6-D7EEA6BFE180}">
      <dsp:nvSpPr>
        <dsp:cNvPr id="0" name=""/>
        <dsp:cNvSpPr/>
      </dsp:nvSpPr>
      <dsp:spPr>
        <a:xfrm>
          <a:off x="0" y="0"/>
          <a:ext cx="9073007" cy="511396"/>
        </a:xfrm>
        <a:prstGeom prst="roundRect">
          <a:avLst/>
        </a:prstGeom>
        <a:solidFill>
          <a:schemeClr val="dk2">
            <a:hueOff val="0"/>
            <a:satOff val="0"/>
            <a:lumOff val="0"/>
            <a:alphaOff val="0"/>
          </a:schemeClr>
        </a:solidFill>
        <a:ln w="2642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GB" sz="1600" b="1" kern="1200" dirty="0" smtClean="0"/>
            <a:t>OBJECTIVE 2: Removing unnecessary delay from the system</a:t>
          </a:r>
          <a:endParaRPr lang="en-GB" sz="1600" kern="1200" dirty="0"/>
        </a:p>
      </dsp:txBody>
      <dsp:txXfrm>
        <a:off x="24964" y="24964"/>
        <a:ext cx="9023079" cy="4614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CAFB4-CAB1-4DE3-94F6-D7EEA6BFE180}">
      <dsp:nvSpPr>
        <dsp:cNvPr id="0" name=""/>
        <dsp:cNvSpPr/>
      </dsp:nvSpPr>
      <dsp:spPr>
        <a:xfrm>
          <a:off x="0" y="0"/>
          <a:ext cx="9073007" cy="519877"/>
        </a:xfrm>
        <a:prstGeom prst="roundRect">
          <a:avLst/>
        </a:prstGeom>
        <a:solidFill>
          <a:schemeClr val="dk2">
            <a:hueOff val="0"/>
            <a:satOff val="0"/>
            <a:lumOff val="0"/>
            <a:alphaOff val="0"/>
          </a:schemeClr>
        </a:solidFill>
        <a:ln w="2642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GB" sz="1600" b="1" kern="1200" dirty="0" smtClean="0"/>
            <a:t>OBJECTIVE 3: Improving support to adopters and adopted children</a:t>
          </a:r>
          <a:endParaRPr lang="en-GB" sz="1600" kern="1200" dirty="0"/>
        </a:p>
      </dsp:txBody>
      <dsp:txXfrm>
        <a:off x="25378" y="25378"/>
        <a:ext cx="9022251" cy="4691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D77E6-DA0B-43EA-9178-60529C2DF1F9}">
      <dsp:nvSpPr>
        <dsp:cNvPr id="0" name=""/>
        <dsp:cNvSpPr/>
      </dsp:nvSpPr>
      <dsp:spPr>
        <a:xfrm>
          <a:off x="13563" y="0"/>
          <a:ext cx="8848183" cy="2808312"/>
        </a:xfrm>
        <a:prstGeom prst="roundRect">
          <a:avLst>
            <a:gd name="adj" fmla="val 10000"/>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488950">
            <a:lnSpc>
              <a:spcPct val="90000"/>
            </a:lnSpc>
            <a:spcBef>
              <a:spcPct val="0"/>
            </a:spcBef>
            <a:spcAft>
              <a:spcPct val="35000"/>
            </a:spcAft>
          </a:pPr>
          <a:r>
            <a:rPr lang="en-GB" sz="1400" b="1" kern="1200" dirty="0" smtClean="0"/>
            <a:t>What has been done? </a:t>
          </a:r>
        </a:p>
        <a:p>
          <a:pPr lvl="0" algn="l" defTabSz="488950">
            <a:lnSpc>
              <a:spcPct val="90000"/>
            </a:lnSpc>
            <a:spcBef>
              <a:spcPct val="0"/>
            </a:spcBef>
            <a:spcAft>
              <a:spcPct val="35000"/>
            </a:spcAft>
          </a:pPr>
          <a:r>
            <a:rPr lang="en-GB" sz="1400" b="0" kern="1200" dirty="0" smtClean="0"/>
            <a:t>1. Published the </a:t>
          </a:r>
          <a:r>
            <a:rPr lang="en-GB" sz="1400" b="0" u="sng" kern="1200" dirty="0" smtClean="0"/>
            <a:t>Adoption Passport  </a:t>
          </a:r>
          <a:r>
            <a:rPr lang="en-GB" sz="1400" b="0" kern="1200" dirty="0" smtClean="0"/>
            <a:t>setting out adopters’ entitlements .</a:t>
          </a:r>
        </a:p>
        <a:p>
          <a:pPr lvl="0" algn="l" defTabSz="488950">
            <a:lnSpc>
              <a:spcPct val="90000"/>
            </a:lnSpc>
            <a:spcBef>
              <a:spcPct val="0"/>
            </a:spcBef>
            <a:spcAft>
              <a:spcPct val="35000"/>
            </a:spcAft>
          </a:pPr>
          <a:r>
            <a:rPr lang="en-GB" sz="1400" b="0" kern="1200" dirty="0" smtClean="0"/>
            <a:t>2. Introduced the </a:t>
          </a:r>
          <a:r>
            <a:rPr lang="en-GB" sz="1400" b="0" u="sng" kern="1200" dirty="0" smtClean="0"/>
            <a:t>Pupil Premium, priority school admissions and 2 year old offer </a:t>
          </a:r>
          <a:r>
            <a:rPr lang="en-GB" sz="1400" b="0" kern="1200" dirty="0" smtClean="0"/>
            <a:t>for children adopted from care.  Early Years Pupil Premium will also apply.  </a:t>
          </a:r>
        </a:p>
        <a:p>
          <a:pPr lvl="0" algn="l" defTabSz="488950">
            <a:lnSpc>
              <a:spcPct val="90000"/>
            </a:lnSpc>
            <a:spcBef>
              <a:spcPct val="0"/>
            </a:spcBef>
            <a:spcAft>
              <a:spcPct val="35000"/>
            </a:spcAft>
          </a:pPr>
          <a:r>
            <a:rPr lang="en-GB" sz="1400" b="0" kern="1200" dirty="0" smtClean="0"/>
            <a:t>3. Piloted the </a:t>
          </a:r>
          <a:r>
            <a:rPr lang="en-GB" sz="1400" b="0" u="sng" kern="1200" dirty="0" smtClean="0"/>
            <a:t>Adoption Support Fund </a:t>
          </a:r>
          <a:r>
            <a:rPr lang="en-GB" sz="1400" b="0" kern="1200" dirty="0" smtClean="0"/>
            <a:t>in ten LAs and developed the national model for rollout in May  to ensure therapeutic services are more easily accessible to adoptive parents. </a:t>
          </a:r>
        </a:p>
        <a:p>
          <a:pPr lvl="0" algn="l" defTabSz="488950">
            <a:lnSpc>
              <a:spcPct val="90000"/>
            </a:lnSpc>
            <a:spcBef>
              <a:spcPct val="0"/>
            </a:spcBef>
            <a:spcAft>
              <a:spcPct val="35000"/>
            </a:spcAft>
          </a:pPr>
          <a:r>
            <a:rPr lang="en-GB" sz="1400" b="0" kern="1200" dirty="0" smtClean="0"/>
            <a:t>4. Delivered £980,000 to 3 </a:t>
          </a:r>
          <a:r>
            <a:rPr lang="en-GB" sz="1400" b="0" u="sng" kern="1200" dirty="0" smtClean="0"/>
            <a:t>VCS organisations </a:t>
          </a:r>
          <a:r>
            <a:rPr lang="en-GB" sz="1400" b="0" kern="1200" dirty="0" smtClean="0"/>
            <a:t>to deliver and evaluate adoption support services.</a:t>
          </a:r>
        </a:p>
        <a:p>
          <a:pPr marL="0" marR="0" lvl="0" indent="0" algn="l" defTabSz="914400" eaLnBrk="1" fontAlgn="auto" latinLnBrk="0" hangingPunct="1">
            <a:lnSpc>
              <a:spcPct val="100000"/>
            </a:lnSpc>
            <a:spcBef>
              <a:spcPct val="0"/>
            </a:spcBef>
            <a:spcAft>
              <a:spcPts val="0"/>
            </a:spcAft>
            <a:buClrTx/>
            <a:buSzTx/>
            <a:buFontTx/>
            <a:buNone/>
            <a:tabLst/>
            <a:defRPr/>
          </a:pPr>
          <a:r>
            <a:rPr lang="en-GB" sz="1400" b="0" kern="1200" dirty="0" smtClean="0"/>
            <a:t>5. Tested a </a:t>
          </a:r>
          <a:r>
            <a:rPr lang="en-GB" sz="1400" b="0" u="sng" kern="1200" dirty="0" smtClean="0"/>
            <a:t>new assessment of need tool </a:t>
          </a:r>
          <a:r>
            <a:rPr lang="en-GB" sz="1400" b="0" kern="1200" dirty="0" smtClean="0"/>
            <a:t>in LAs and delivered training to 350 social workers on  adoption support .</a:t>
          </a:r>
        </a:p>
        <a:p>
          <a:pPr marL="0" marR="0" lvl="0" indent="0" algn="l" defTabSz="914400" eaLnBrk="1" fontAlgn="auto" latinLnBrk="0" hangingPunct="1">
            <a:lnSpc>
              <a:spcPct val="100000"/>
            </a:lnSpc>
            <a:spcBef>
              <a:spcPct val="0"/>
            </a:spcBef>
            <a:spcAft>
              <a:spcPts val="0"/>
            </a:spcAft>
            <a:buClrTx/>
            <a:buSzTx/>
            <a:buFontTx/>
            <a:buNone/>
            <a:tabLst/>
            <a:defRPr/>
          </a:pPr>
          <a:r>
            <a:rPr lang="en-GB" sz="1400" b="0" kern="1200" dirty="0" smtClean="0"/>
            <a:t>6. </a:t>
          </a:r>
          <a:r>
            <a:rPr lang="en-GB" sz="1400" b="0" u="sng" kern="1200" dirty="0" smtClean="0"/>
            <a:t>Equalised pay and leave </a:t>
          </a:r>
          <a:r>
            <a:rPr lang="en-GB" sz="1400" b="0" kern="1200" dirty="0" smtClean="0"/>
            <a:t>with that of birth parents (from April 2015). </a:t>
          </a:r>
          <a:endParaRPr lang="en-GB" sz="1000" b="0" kern="1200" dirty="0" smtClean="0"/>
        </a:p>
      </dsp:txBody>
      <dsp:txXfrm>
        <a:off x="95816" y="82253"/>
        <a:ext cx="8683677" cy="26438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0.17364</cdr:x>
      <cdr:y>0.48036</cdr:y>
    </cdr:from>
    <cdr:to>
      <cdr:x>0.29446</cdr:x>
      <cdr:y>0.52736</cdr:y>
    </cdr:to>
    <cdr:sp macro="" textlink="">
      <cdr:nvSpPr>
        <cdr:cNvPr id="2" name="TextBox 1"/>
        <cdr:cNvSpPr txBox="1"/>
      </cdr:nvSpPr>
      <cdr:spPr>
        <a:xfrm xmlns:a="http://schemas.openxmlformats.org/drawingml/2006/main">
          <a:off x="741399" y="972108"/>
          <a:ext cx="515876" cy="95115"/>
        </a:xfrm>
        <a:prstGeom xmlns:a="http://schemas.openxmlformats.org/drawingml/2006/main" prst="rect">
          <a:avLst/>
        </a:prstGeom>
      </cdr:spPr>
      <cdr:txBody>
        <a:bodyPr xmlns:a="http://schemas.openxmlformats.org/drawingml/2006/main" vertOverflow="clip" wrap="none" rtlCol="0" anchor="ctr"/>
        <a:lstStyle xmlns:a="http://schemas.openxmlformats.org/drawingml/2006/main"/>
        <a:p xmlns:a="http://schemas.openxmlformats.org/drawingml/2006/main">
          <a:pPr algn="ctr"/>
          <a:r>
            <a:rPr lang="en-GB" sz="900" b="1" dirty="0">
              <a:solidFill>
                <a:sysClr val="windowText" lastClr="000000"/>
              </a:solidFill>
            </a:rPr>
            <a:t>Total = 3,050</a:t>
          </a:r>
        </a:p>
      </cdr:txBody>
    </cdr:sp>
  </cdr:relSizeAnchor>
  <cdr:relSizeAnchor xmlns:cdr="http://schemas.openxmlformats.org/drawingml/2006/chartDrawing">
    <cdr:from>
      <cdr:x>0.4772</cdr:x>
      <cdr:y>0.35582</cdr:y>
    </cdr:from>
    <cdr:to>
      <cdr:x>0.59802</cdr:x>
      <cdr:y>0.40282</cdr:y>
    </cdr:to>
    <cdr:sp macro="" textlink="">
      <cdr:nvSpPr>
        <cdr:cNvPr id="3" name="TextBox 1"/>
        <cdr:cNvSpPr txBox="1"/>
      </cdr:nvSpPr>
      <cdr:spPr>
        <a:xfrm xmlns:a="http://schemas.openxmlformats.org/drawingml/2006/main">
          <a:off x="2037543" y="720080"/>
          <a:ext cx="515877" cy="95115"/>
        </a:xfrm>
        <a:prstGeom xmlns:a="http://schemas.openxmlformats.org/drawingml/2006/main" prst="rect">
          <a:avLst/>
        </a:prstGeom>
      </cdr:spPr>
      <cdr:txBody>
        <a:bodyPr xmlns:a="http://schemas.openxmlformats.org/drawingml/2006/main" wrap="non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GB" sz="900" b="1" dirty="0">
              <a:solidFill>
                <a:sysClr val="windowText" lastClr="000000"/>
              </a:solidFill>
            </a:rPr>
            <a:t>Total = 4,090</a:t>
          </a:r>
        </a:p>
      </cdr:txBody>
    </cdr:sp>
  </cdr:relSizeAnchor>
  <cdr:relSizeAnchor xmlns:cdr="http://schemas.openxmlformats.org/drawingml/2006/chartDrawing">
    <cdr:from>
      <cdr:x>0.74703</cdr:x>
      <cdr:y>0.17791</cdr:y>
    </cdr:from>
    <cdr:to>
      <cdr:x>0.9804</cdr:x>
      <cdr:y>0.27509</cdr:y>
    </cdr:to>
    <cdr:sp macro="" textlink="">
      <cdr:nvSpPr>
        <cdr:cNvPr id="4" name="TextBox 1"/>
        <cdr:cNvSpPr txBox="1"/>
      </cdr:nvSpPr>
      <cdr:spPr>
        <a:xfrm xmlns:a="http://schemas.openxmlformats.org/drawingml/2006/main">
          <a:off x="3189671" y="360040"/>
          <a:ext cx="996441" cy="196666"/>
        </a:xfrm>
        <a:prstGeom xmlns:a="http://schemas.openxmlformats.org/drawingml/2006/main" prst="rect">
          <a:avLst/>
        </a:prstGeom>
      </cdr:spPr>
      <cdr:txBody>
        <a:bodyPr xmlns:a="http://schemas.openxmlformats.org/drawingml/2006/main" wrap="non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GB" sz="900" b="1" dirty="0">
              <a:solidFill>
                <a:sysClr val="windowText" lastClr="000000"/>
              </a:solidFill>
            </a:rPr>
            <a:t>Total = 5,190 </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5838" y="0"/>
            <a:ext cx="2949787" cy="495300"/>
          </a:xfrm>
          <a:prstGeom prst="rect">
            <a:avLst/>
          </a:prstGeom>
        </p:spPr>
        <p:txBody>
          <a:bodyPr vert="horz" lIns="91440" tIns="45720" rIns="91440" bIns="45720" rtlCol="0"/>
          <a:lstStyle>
            <a:lvl1pPr algn="r">
              <a:defRPr sz="1200"/>
            </a:lvl1pPr>
          </a:lstStyle>
          <a:p>
            <a:fld id="{D7578AD1-A776-42E7-858A-3805E366E80C}" type="datetimeFigureOut">
              <a:rPr lang="en-GB" smtClean="0"/>
              <a:t>17/06/2015</a:t>
            </a:fld>
            <a:endParaRPr lang="en-GB"/>
          </a:p>
        </p:txBody>
      </p:sp>
      <p:sp>
        <p:nvSpPr>
          <p:cNvPr id="4" name="Slide Image Placeholder 3"/>
          <p:cNvSpPr>
            <a:spLocks noGrp="1" noRot="1" noChangeAspect="1"/>
          </p:cNvSpPr>
          <p:nvPr>
            <p:ph type="sldImg" idx="2"/>
          </p:nvPr>
        </p:nvSpPr>
        <p:spPr>
          <a:xfrm>
            <a:off x="92710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720" y="4705350"/>
            <a:ext cx="5445760" cy="44577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08981"/>
            <a:ext cx="2949787"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5838" y="9408981"/>
            <a:ext cx="2949787" cy="495300"/>
          </a:xfrm>
          <a:prstGeom prst="rect">
            <a:avLst/>
          </a:prstGeom>
        </p:spPr>
        <p:txBody>
          <a:bodyPr vert="horz" lIns="91440" tIns="45720" rIns="91440" bIns="45720" rtlCol="0" anchor="b"/>
          <a:lstStyle>
            <a:lvl1pPr algn="r">
              <a:defRPr sz="1200"/>
            </a:lvl1pPr>
          </a:lstStyle>
          <a:p>
            <a:fld id="{056C9235-3D40-4442-BAEC-A2C7ED6DBF79}" type="slidenum">
              <a:rPr lang="en-GB" smtClean="0"/>
              <a:t>‹#›</a:t>
            </a:fld>
            <a:endParaRPr lang="en-GB"/>
          </a:p>
        </p:txBody>
      </p:sp>
    </p:spTree>
    <p:extLst>
      <p:ext uri="{BB962C8B-B14F-4D97-AF65-F5344CB8AC3E}">
        <p14:creationId xmlns:p14="http://schemas.microsoft.com/office/powerpoint/2010/main" val="529433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0E40024-F687-4853-909A-BC81298F4B2E}" type="slidenum">
              <a:rPr lang="en-GB" smtClean="0"/>
              <a:t>6</a:t>
            </a:fld>
            <a:endParaRPr lang="en-GB"/>
          </a:p>
        </p:txBody>
      </p:sp>
    </p:spTree>
    <p:extLst>
      <p:ext uri="{BB962C8B-B14F-4D97-AF65-F5344CB8AC3E}">
        <p14:creationId xmlns:p14="http://schemas.microsoft.com/office/powerpoint/2010/main" val="74627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B6CC1F-557A-4FAC-A046-0AAA5C9B13C4}" type="slidenum">
              <a:rPr lang="en-GB" smtClean="0"/>
              <a:t>7</a:t>
            </a:fld>
            <a:endParaRPr lang="en-GB" dirty="0"/>
          </a:p>
        </p:txBody>
      </p:sp>
    </p:spTree>
    <p:extLst>
      <p:ext uri="{BB962C8B-B14F-4D97-AF65-F5344CB8AC3E}">
        <p14:creationId xmlns:p14="http://schemas.microsoft.com/office/powerpoint/2010/main" val="3987402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0E40024-F687-4853-909A-BC81298F4B2E}" type="slidenum">
              <a:rPr lang="en-GB" smtClean="0"/>
              <a:t>8</a:t>
            </a:fld>
            <a:endParaRPr lang="en-GB"/>
          </a:p>
        </p:txBody>
      </p:sp>
    </p:spTree>
    <p:extLst>
      <p:ext uri="{BB962C8B-B14F-4D97-AF65-F5344CB8AC3E}">
        <p14:creationId xmlns:p14="http://schemas.microsoft.com/office/powerpoint/2010/main" val="2403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0E40024-F687-4853-909A-BC81298F4B2E}" type="slidenum">
              <a:rPr lang="en-GB" smtClean="0"/>
              <a:t>9</a:t>
            </a:fld>
            <a:endParaRPr lang="en-GB"/>
          </a:p>
        </p:txBody>
      </p:sp>
    </p:spTree>
    <p:extLst>
      <p:ext uri="{BB962C8B-B14F-4D97-AF65-F5344CB8AC3E}">
        <p14:creationId xmlns:p14="http://schemas.microsoft.com/office/powerpoint/2010/main" val="2717545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D19FEE-0806-411D-8804-B884FF67B38D}" type="datetimeFigureOut">
              <a:rPr lang="en-GB" smtClean="0"/>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EA4E19-F9C3-4D43-936D-3F759017E48C}" type="slidenum">
              <a:rPr lang="en-GB" smtClean="0"/>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19FEE-0806-411D-8804-B884FF67B38D}" type="datetimeFigureOut">
              <a:rPr lang="en-GB" smtClean="0"/>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EA4E19-F9C3-4D43-936D-3F759017E48C}"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19FEE-0806-411D-8804-B884FF67B38D}" type="datetimeFigureOut">
              <a:rPr lang="en-GB" smtClean="0"/>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EA4E19-F9C3-4D43-936D-3F759017E48C}"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19FEE-0806-411D-8804-B884FF67B38D}" type="datetimeFigureOut">
              <a:rPr lang="en-GB" smtClean="0"/>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EA4E19-F9C3-4D43-936D-3F759017E48C}"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D19FEE-0806-411D-8804-B884FF67B38D}" type="datetimeFigureOut">
              <a:rPr lang="en-GB" smtClean="0"/>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EA4E19-F9C3-4D43-936D-3F759017E48C}" type="slidenum">
              <a:rPr lang="en-GB" smtClean="0"/>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D19FEE-0806-411D-8804-B884FF67B38D}" type="datetimeFigureOut">
              <a:rPr lang="en-GB" smtClean="0"/>
              <a:t>17/06/2015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EA4E19-F9C3-4D43-936D-3F759017E48C}"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D19FEE-0806-411D-8804-B884FF67B38D}" type="datetimeFigureOut">
              <a:rPr lang="en-GB" smtClean="0"/>
              <a:t>17/06/2015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7EA4E19-F9C3-4D43-936D-3F759017E48C}"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D19FEE-0806-411D-8804-B884FF67B38D}" type="datetimeFigureOut">
              <a:rPr lang="en-GB" smtClean="0"/>
              <a:t>17/06/2015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EA4E19-F9C3-4D43-936D-3F759017E48C}"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19FEE-0806-411D-8804-B884FF67B38D}" type="datetimeFigureOut">
              <a:rPr lang="en-GB" smtClean="0"/>
              <a:t>17/06/2015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7EA4E19-F9C3-4D43-936D-3F759017E48C}"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19FEE-0806-411D-8804-B884FF67B38D}" type="datetimeFigureOut">
              <a:rPr lang="en-GB" smtClean="0"/>
              <a:t>17/06/2015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EA4E19-F9C3-4D43-936D-3F759017E48C}"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19FEE-0806-411D-8804-B884FF67B38D}" type="datetimeFigureOut">
              <a:rPr lang="en-GB" smtClean="0"/>
              <a:t>17/06/2015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EA4E19-F9C3-4D43-936D-3F759017E48C}"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BD19FEE-0806-411D-8804-B884FF67B38D}" type="datetimeFigureOut">
              <a:rPr lang="en-GB" smtClean="0"/>
              <a:t>17/06/2015</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7EA4E19-F9C3-4D43-936D-3F759017E48C}"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chart" Target="../charts/char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chart" Target="../charts/chart3.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chart" Target="../charts/chart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3.gif"/><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5" Type="http://schemas.microsoft.com/office/2007/relationships/hdphoto" Target="../media/hdphoto1.wdp"/><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 Id="rId1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844825"/>
            <a:ext cx="8496944" cy="936104"/>
          </a:xfrm>
        </p:spPr>
        <p:txBody>
          <a:bodyPr>
            <a:normAutofit/>
          </a:bodyPr>
          <a:lstStyle/>
          <a:p>
            <a:r>
              <a:rPr lang="en-GB" sz="3600" b="1" dirty="0" smtClean="0">
                <a:solidFill>
                  <a:srgbClr val="0070C0"/>
                </a:solidFill>
              </a:rPr>
              <a:t>Adoption is everyone’s business</a:t>
            </a:r>
            <a:endParaRPr lang="en-GB" sz="3600" b="1" dirty="0">
              <a:solidFill>
                <a:srgbClr val="0070C0"/>
              </a:solidFill>
            </a:endParaRPr>
          </a:p>
        </p:txBody>
      </p:sp>
      <p:sp>
        <p:nvSpPr>
          <p:cNvPr id="3" name="Subtitle 2"/>
          <p:cNvSpPr>
            <a:spLocks noGrp="1"/>
          </p:cNvSpPr>
          <p:nvPr>
            <p:ph type="subTitle" idx="1"/>
          </p:nvPr>
        </p:nvSpPr>
        <p:spPr>
          <a:xfrm>
            <a:off x="755576" y="3717032"/>
            <a:ext cx="6976864" cy="2495128"/>
          </a:xfrm>
        </p:spPr>
        <p:txBody>
          <a:bodyPr>
            <a:normAutofit lnSpcReduction="10000"/>
          </a:bodyPr>
          <a:lstStyle/>
          <a:p>
            <a:r>
              <a:rPr lang="en-GB" b="1" dirty="0" smtClean="0"/>
              <a:t>London Adoption Board Conference</a:t>
            </a:r>
          </a:p>
          <a:p>
            <a:r>
              <a:rPr lang="en-GB" b="1" dirty="0" smtClean="0"/>
              <a:t>Thursday 18</a:t>
            </a:r>
            <a:r>
              <a:rPr lang="en-GB" b="1" baseline="30000" dirty="0" smtClean="0"/>
              <a:t>th</a:t>
            </a:r>
            <a:r>
              <a:rPr lang="en-GB" b="1" dirty="0" smtClean="0"/>
              <a:t> June 2015</a:t>
            </a:r>
          </a:p>
          <a:p>
            <a:endParaRPr lang="en-GB" b="1" dirty="0"/>
          </a:p>
          <a:p>
            <a:r>
              <a:rPr lang="en-GB" b="1" dirty="0" smtClean="0"/>
              <a:t>Anthony Douglas CBE</a:t>
            </a:r>
          </a:p>
          <a:p>
            <a:r>
              <a:rPr lang="en-GB" dirty="0" smtClean="0"/>
              <a:t>Chief Executive, Cafcass</a:t>
            </a:r>
          </a:p>
          <a:p>
            <a:r>
              <a:rPr lang="en-GB" dirty="0" smtClean="0"/>
              <a:t>Chair, BAAF</a:t>
            </a:r>
            <a:endParaRPr lang="en-GB" dirty="0"/>
          </a:p>
        </p:txBody>
      </p:sp>
    </p:spTree>
    <p:extLst>
      <p:ext uri="{BB962C8B-B14F-4D97-AF65-F5344CB8AC3E}">
        <p14:creationId xmlns:p14="http://schemas.microsoft.com/office/powerpoint/2010/main" val="3831160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36912"/>
            <a:ext cx="8229600" cy="1143000"/>
          </a:xfrm>
        </p:spPr>
        <p:txBody>
          <a:bodyPr>
            <a:normAutofit/>
          </a:bodyPr>
          <a:lstStyle/>
          <a:p>
            <a:pPr algn="ctr"/>
            <a:r>
              <a:rPr lang="en-GB" sz="5400" b="1" dirty="0" smtClean="0"/>
              <a:t>Current legal cases…</a:t>
            </a:r>
            <a:endParaRPr lang="en-GB" sz="5400" b="1" dirty="0"/>
          </a:p>
        </p:txBody>
      </p:sp>
    </p:spTree>
    <p:extLst>
      <p:ext uri="{BB962C8B-B14F-4D97-AF65-F5344CB8AC3E}">
        <p14:creationId xmlns:p14="http://schemas.microsoft.com/office/powerpoint/2010/main" val="69265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Re R (A Child) [2014] EWCA </a:t>
            </a:r>
            <a:r>
              <a:rPr lang="en-GB" b="1" dirty="0" err="1"/>
              <a:t>Civ</a:t>
            </a:r>
            <a:r>
              <a:rPr lang="en-GB" b="1" dirty="0"/>
              <a:t> </a:t>
            </a:r>
            <a:r>
              <a:rPr lang="en-GB" b="1" dirty="0" smtClean="0"/>
              <a:t>1625</a:t>
            </a:r>
            <a:endParaRPr lang="en-GB" dirty="0"/>
          </a:p>
        </p:txBody>
      </p:sp>
      <p:sp>
        <p:nvSpPr>
          <p:cNvPr id="3" name="Content Placeholder 2"/>
          <p:cNvSpPr>
            <a:spLocks noGrp="1"/>
          </p:cNvSpPr>
          <p:nvPr>
            <p:ph idx="1"/>
          </p:nvPr>
        </p:nvSpPr>
        <p:spPr>
          <a:xfrm>
            <a:off x="457200" y="1600200"/>
            <a:ext cx="8229600" cy="4781128"/>
          </a:xfrm>
        </p:spPr>
        <p:txBody>
          <a:bodyPr>
            <a:normAutofit fontScale="92500" lnSpcReduction="10000"/>
          </a:bodyPr>
          <a:lstStyle/>
          <a:p>
            <a:pPr marL="0" indent="0" algn="just">
              <a:buNone/>
            </a:pPr>
            <a:r>
              <a:rPr lang="en-GB" sz="3000" dirty="0"/>
              <a:t>The president set the record straight about the interpretation of Re B-S </a:t>
            </a:r>
            <a:r>
              <a:rPr lang="en-GB" sz="3000" dirty="0" smtClean="0"/>
              <a:t>and </a:t>
            </a:r>
            <a:r>
              <a:rPr lang="en-GB" sz="3000" dirty="0"/>
              <a:t>confirmed that there had been no intention to put a gloss on what the  statute says, which is that the court has to consider the child’s welfare throughout his life as paramount before making an adoption order. The court would not  expect every option  on the spectrum between no order and adoption to be considered but all those which are realistically possible. And an adoption order must be the only option  before it is made.</a:t>
            </a:r>
          </a:p>
          <a:p>
            <a:pPr marL="0" indent="0">
              <a:buNone/>
            </a:pPr>
            <a:endParaRPr lang="en-GB" dirty="0"/>
          </a:p>
        </p:txBody>
      </p:sp>
    </p:spTree>
    <p:extLst>
      <p:ext uri="{BB962C8B-B14F-4D97-AF65-F5344CB8AC3E}">
        <p14:creationId xmlns:p14="http://schemas.microsoft.com/office/powerpoint/2010/main" val="120714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29600" cy="940966"/>
          </a:xfrm>
        </p:spPr>
        <p:txBody>
          <a:bodyPr>
            <a:normAutofit fontScale="90000"/>
          </a:bodyPr>
          <a:lstStyle/>
          <a:p>
            <a:pPr algn="ctr"/>
            <a:r>
              <a:rPr lang="en-GB" sz="3600" b="1" dirty="0"/>
              <a:t>A and B v Rotherham </a:t>
            </a:r>
            <a:r>
              <a:rPr lang="en-GB" sz="3600" b="1" dirty="0" smtClean="0"/>
              <a:t>Metropolitan </a:t>
            </a:r>
            <a:r>
              <a:rPr lang="en-GB" sz="3600" b="1" dirty="0"/>
              <a:t>Borough Council - [2014] All ER (D) 86 (Dec) </a:t>
            </a:r>
            <a:r>
              <a:rPr lang="en-GB" dirty="0"/>
              <a:t/>
            </a:r>
            <a:br>
              <a:rPr lang="en-GB" dirty="0"/>
            </a:br>
            <a:endParaRPr lang="en-GB" dirty="0"/>
          </a:p>
        </p:txBody>
      </p:sp>
      <p:sp>
        <p:nvSpPr>
          <p:cNvPr id="3" name="Content Placeholder 2"/>
          <p:cNvSpPr>
            <a:spLocks noGrp="1"/>
          </p:cNvSpPr>
          <p:nvPr>
            <p:ph idx="1"/>
          </p:nvPr>
        </p:nvSpPr>
        <p:spPr>
          <a:xfrm>
            <a:off x="457200" y="2132856"/>
            <a:ext cx="8229600" cy="4344144"/>
          </a:xfrm>
        </p:spPr>
        <p:txBody>
          <a:bodyPr>
            <a:normAutofit/>
          </a:bodyPr>
          <a:lstStyle/>
          <a:p>
            <a:pPr marL="0" indent="0" algn="just">
              <a:buNone/>
            </a:pPr>
            <a:r>
              <a:rPr lang="en-GB" dirty="0"/>
              <a:t>Adoption application refused </a:t>
            </a:r>
            <a:r>
              <a:rPr lang="en-GB" dirty="0" smtClean="0"/>
              <a:t>on the </a:t>
            </a:r>
            <a:r>
              <a:rPr lang="en-GB" dirty="0"/>
              <a:t>basis of </a:t>
            </a:r>
            <a:r>
              <a:rPr lang="en-GB" dirty="0" smtClean="0"/>
              <a:t>the child’s </a:t>
            </a:r>
            <a:r>
              <a:rPr lang="en-GB" dirty="0"/>
              <a:t>lifelong welfare. The facts </a:t>
            </a:r>
            <a:r>
              <a:rPr lang="en-GB" dirty="0" smtClean="0"/>
              <a:t>were </a:t>
            </a:r>
            <a:r>
              <a:rPr lang="en-GB" dirty="0"/>
              <a:t>that a child was placed for adoption at 7 months of age. Then a father turned up and said he wanted his sister assessed as carer . The sister had a very positive assessment from an ISW and the judge decided he had to consider the </a:t>
            </a:r>
            <a:r>
              <a:rPr lang="en-GB" dirty="0" smtClean="0"/>
              <a:t>child's </a:t>
            </a:r>
            <a:r>
              <a:rPr lang="en-GB" dirty="0"/>
              <a:t>life long welfare and it was better to remove the child from the adopters where he had settled and </a:t>
            </a:r>
            <a:r>
              <a:rPr lang="en-GB" dirty="0" smtClean="0"/>
              <a:t>bonded and place </a:t>
            </a:r>
            <a:r>
              <a:rPr lang="en-GB" dirty="0"/>
              <a:t>him with a family member and exchange short term pain for long term </a:t>
            </a:r>
            <a:r>
              <a:rPr lang="en-GB" dirty="0" smtClean="0"/>
              <a:t>gain.</a:t>
            </a:r>
            <a:r>
              <a:rPr lang="en-GB" dirty="0"/>
              <a:t> </a:t>
            </a:r>
          </a:p>
        </p:txBody>
      </p:sp>
    </p:spTree>
    <p:extLst>
      <p:ext uri="{BB962C8B-B14F-4D97-AF65-F5344CB8AC3E}">
        <p14:creationId xmlns:p14="http://schemas.microsoft.com/office/powerpoint/2010/main" val="1680176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990600"/>
          </a:xfrm>
        </p:spPr>
        <p:txBody>
          <a:bodyPr>
            <a:normAutofit/>
          </a:bodyPr>
          <a:lstStyle/>
          <a:p>
            <a:pPr algn="ctr"/>
            <a:r>
              <a:rPr lang="en-GB" b="1" dirty="0"/>
              <a:t>Re P [2014] EWCA </a:t>
            </a:r>
            <a:r>
              <a:rPr lang="en-GB" b="1" dirty="0" err="1"/>
              <a:t>Civ</a:t>
            </a:r>
            <a:r>
              <a:rPr lang="en-GB" b="1" dirty="0"/>
              <a:t> </a:t>
            </a:r>
            <a:r>
              <a:rPr lang="en-GB" b="1" dirty="0" smtClean="0"/>
              <a:t>1174</a:t>
            </a:r>
            <a:endParaRPr lang="en-GB" dirty="0"/>
          </a:p>
        </p:txBody>
      </p:sp>
      <p:sp>
        <p:nvSpPr>
          <p:cNvPr id="3" name="Content Placeholder 2"/>
          <p:cNvSpPr>
            <a:spLocks noGrp="1"/>
          </p:cNvSpPr>
          <p:nvPr>
            <p:ph idx="1"/>
          </p:nvPr>
        </p:nvSpPr>
        <p:spPr>
          <a:xfrm>
            <a:off x="457200" y="2420888"/>
            <a:ext cx="8229600" cy="4056112"/>
          </a:xfrm>
        </p:spPr>
        <p:txBody>
          <a:bodyPr/>
          <a:lstStyle/>
          <a:p>
            <a:pPr marL="0" indent="0" algn="just">
              <a:buNone/>
            </a:pPr>
            <a:r>
              <a:rPr lang="en-GB" dirty="0"/>
              <a:t>The high hurdle of nothing else will do was not appropriate in an application for adoption from a step parent as the level of interference in family life is not as significant and  the order reflected the commitment of the step father to being a life long parent, and the children both expressed a wish for the order to be made.</a:t>
            </a:r>
          </a:p>
          <a:p>
            <a:pPr marL="0" indent="0">
              <a:buNone/>
            </a:pPr>
            <a:endParaRPr lang="en-GB" dirty="0"/>
          </a:p>
        </p:txBody>
      </p:sp>
    </p:spTree>
    <p:extLst>
      <p:ext uri="{BB962C8B-B14F-4D97-AF65-F5344CB8AC3E}">
        <p14:creationId xmlns:p14="http://schemas.microsoft.com/office/powerpoint/2010/main" val="769265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990600"/>
          </a:xfrm>
        </p:spPr>
        <p:txBody>
          <a:bodyPr>
            <a:normAutofit fontScale="90000"/>
          </a:bodyPr>
          <a:lstStyle/>
          <a:p>
            <a:r>
              <a:rPr lang="en-GB" b="1" dirty="0"/>
              <a:t>Re A (Children) [2013] EWCA </a:t>
            </a:r>
            <a:r>
              <a:rPr lang="en-GB" b="1" dirty="0" err="1"/>
              <a:t>Civ</a:t>
            </a:r>
            <a:r>
              <a:rPr lang="en-GB" b="1" dirty="0"/>
              <a:t> </a:t>
            </a:r>
            <a:r>
              <a:rPr lang="en-GB" b="1" dirty="0" smtClean="0"/>
              <a:t>1611</a:t>
            </a:r>
            <a:endParaRPr lang="en-GB" dirty="0"/>
          </a:p>
        </p:txBody>
      </p:sp>
      <p:sp>
        <p:nvSpPr>
          <p:cNvPr id="3" name="Content Placeholder 2"/>
          <p:cNvSpPr>
            <a:spLocks noGrp="1"/>
          </p:cNvSpPr>
          <p:nvPr>
            <p:ph idx="1"/>
          </p:nvPr>
        </p:nvSpPr>
        <p:spPr>
          <a:xfrm>
            <a:off x="457200" y="2060848"/>
            <a:ext cx="8229600" cy="4416152"/>
          </a:xfrm>
        </p:spPr>
        <p:txBody>
          <a:bodyPr>
            <a:normAutofit/>
          </a:bodyPr>
          <a:lstStyle/>
          <a:p>
            <a:pPr marL="0" indent="0" algn="just">
              <a:buNone/>
            </a:pPr>
            <a:r>
              <a:rPr lang="en-GB" dirty="0"/>
              <a:t>A judgement was overturned when the first instance judge concluded that adoption was </a:t>
            </a:r>
            <a:r>
              <a:rPr lang="en-GB" dirty="0" smtClean="0"/>
              <a:t>NOT in </a:t>
            </a:r>
            <a:r>
              <a:rPr lang="en-GB" dirty="0"/>
              <a:t>the best interests of the children unless certain conditions were fulfilled, and the Court of Appeal concluded that this was not a lawful order. The initial court had crossed the line between what was the responsibility of the court and that of the local authority. The courts job was to establish whether </a:t>
            </a:r>
            <a:r>
              <a:rPr lang="en-GB" dirty="0" smtClean="0"/>
              <a:t>adoption was </a:t>
            </a:r>
            <a:r>
              <a:rPr lang="en-GB" dirty="0"/>
              <a:t>in the interests of the child and </a:t>
            </a:r>
            <a:r>
              <a:rPr lang="en-GB" dirty="0" smtClean="0"/>
              <a:t>it could </a:t>
            </a:r>
            <a:r>
              <a:rPr lang="en-GB" dirty="0"/>
              <a:t>not attach conditions.</a:t>
            </a:r>
          </a:p>
          <a:p>
            <a:pPr marL="0" indent="0" algn="just">
              <a:buNone/>
            </a:pPr>
            <a:endParaRPr lang="en-GB" dirty="0"/>
          </a:p>
        </p:txBody>
      </p:sp>
    </p:spTree>
    <p:extLst>
      <p:ext uri="{BB962C8B-B14F-4D97-AF65-F5344CB8AC3E}">
        <p14:creationId xmlns:p14="http://schemas.microsoft.com/office/powerpoint/2010/main" val="3608150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990600"/>
          </a:xfrm>
        </p:spPr>
        <p:txBody>
          <a:bodyPr>
            <a:normAutofit fontScale="90000"/>
          </a:bodyPr>
          <a:lstStyle/>
          <a:p>
            <a:pPr algn="ctr"/>
            <a:r>
              <a:rPr lang="en-GB" dirty="0"/>
              <a:t> </a:t>
            </a:r>
            <a:br>
              <a:rPr lang="en-GB" dirty="0"/>
            </a:br>
            <a:r>
              <a:rPr lang="en-GB" b="1" dirty="0"/>
              <a:t>Re B-S [2013] EWCA </a:t>
            </a:r>
            <a:r>
              <a:rPr lang="en-GB" b="1" dirty="0" err="1"/>
              <a:t>Civ</a:t>
            </a:r>
            <a:r>
              <a:rPr lang="en-GB" b="1" dirty="0"/>
              <a:t> 1146</a:t>
            </a:r>
            <a:r>
              <a:rPr lang="en-GB" dirty="0"/>
              <a:t/>
            </a:r>
            <a:br>
              <a:rPr lang="en-GB" dirty="0"/>
            </a:br>
            <a:endParaRPr lang="en-GB" dirty="0"/>
          </a:p>
        </p:txBody>
      </p:sp>
      <p:sp>
        <p:nvSpPr>
          <p:cNvPr id="3" name="Content Placeholder 2"/>
          <p:cNvSpPr>
            <a:spLocks noGrp="1"/>
          </p:cNvSpPr>
          <p:nvPr>
            <p:ph idx="1"/>
          </p:nvPr>
        </p:nvSpPr>
        <p:spPr>
          <a:xfrm>
            <a:off x="457200" y="2204864"/>
            <a:ext cx="8229600" cy="4272136"/>
          </a:xfrm>
        </p:spPr>
        <p:txBody>
          <a:bodyPr>
            <a:normAutofit/>
          </a:bodyPr>
          <a:lstStyle/>
          <a:p>
            <a:pPr marL="0" indent="0" algn="just">
              <a:buNone/>
            </a:pPr>
            <a:r>
              <a:rPr lang="en-GB" dirty="0"/>
              <a:t>The Court of Appeal reminded everyone of the fact that adoption was a draconian order, and confirmed the need for  practitioners </a:t>
            </a:r>
            <a:r>
              <a:rPr lang="en-GB" dirty="0" smtClean="0"/>
              <a:t>(social </a:t>
            </a:r>
            <a:r>
              <a:rPr lang="en-GB" dirty="0"/>
              <a:t>workers, guardians and judges) to undertake  full analytical assessments of evidence before coming to a conclusion, ensuring that the orders made are the only reasonable option for a child, and that all other options for permanence had been explored and assessed before being rejected.</a:t>
            </a:r>
          </a:p>
          <a:p>
            <a:pPr marL="0" indent="0">
              <a:buNone/>
            </a:pPr>
            <a:endParaRPr lang="en-GB" dirty="0"/>
          </a:p>
        </p:txBody>
      </p:sp>
    </p:spTree>
    <p:extLst>
      <p:ext uri="{BB962C8B-B14F-4D97-AF65-F5344CB8AC3E}">
        <p14:creationId xmlns:p14="http://schemas.microsoft.com/office/powerpoint/2010/main" val="3049754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a:t>Re B [2013] SC </a:t>
            </a:r>
            <a:r>
              <a:rPr lang="en-GB" b="1" dirty="0" smtClean="0"/>
              <a:t>33</a:t>
            </a:r>
            <a:endParaRPr lang="en-GB" dirty="0"/>
          </a:p>
        </p:txBody>
      </p:sp>
      <p:sp>
        <p:nvSpPr>
          <p:cNvPr id="3" name="Content Placeholder 2"/>
          <p:cNvSpPr>
            <a:spLocks noGrp="1"/>
          </p:cNvSpPr>
          <p:nvPr>
            <p:ph idx="1"/>
          </p:nvPr>
        </p:nvSpPr>
        <p:spPr>
          <a:xfrm>
            <a:off x="457200" y="1700808"/>
            <a:ext cx="8229600" cy="4968552"/>
          </a:xfrm>
        </p:spPr>
        <p:txBody>
          <a:bodyPr>
            <a:normAutofit/>
          </a:bodyPr>
          <a:lstStyle/>
          <a:p>
            <a:pPr algn="just"/>
            <a:r>
              <a:rPr lang="en-GB" dirty="0">
                <a:latin typeface="Arial" panose="020B0604020202020204" pitchFamily="34" charset="0"/>
                <a:cs typeface="Arial" panose="020B0604020202020204" pitchFamily="34" charset="0"/>
              </a:rPr>
              <a:t>Supreme Court case in which the  court set out the salient points for the courts to consider before making </a:t>
            </a:r>
            <a:r>
              <a:rPr lang="en-GB" dirty="0" smtClean="0">
                <a:latin typeface="Arial" panose="020B0604020202020204" pitchFamily="34" charset="0"/>
                <a:cs typeface="Arial" panose="020B0604020202020204" pitchFamily="34" charset="0"/>
              </a:rPr>
              <a:t>Adoption </a:t>
            </a:r>
            <a:r>
              <a:rPr lang="en-GB" dirty="0">
                <a:latin typeface="Arial" panose="020B0604020202020204" pitchFamily="34" charset="0"/>
                <a:cs typeface="Arial" panose="020B0604020202020204" pitchFamily="34" charset="0"/>
              </a:rPr>
              <a:t>O</a:t>
            </a:r>
            <a:r>
              <a:rPr lang="en-GB" dirty="0" smtClean="0">
                <a:latin typeface="Arial" panose="020B0604020202020204" pitchFamily="34" charset="0"/>
                <a:cs typeface="Arial" panose="020B0604020202020204" pitchFamily="34" charset="0"/>
              </a:rPr>
              <a:t>rders</a:t>
            </a:r>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The child’s interests include being brought up by the natural family unless overriding requirements make that not possible </a:t>
            </a:r>
          </a:p>
          <a:p>
            <a:pPr algn="just"/>
            <a:r>
              <a:rPr lang="en-GB" dirty="0" smtClean="0">
                <a:latin typeface="Arial" panose="020B0604020202020204" pitchFamily="34" charset="0"/>
                <a:cs typeface="Arial" panose="020B0604020202020204" pitchFamily="34" charset="0"/>
              </a:rPr>
              <a:t>The </a:t>
            </a:r>
            <a:r>
              <a:rPr lang="en-GB" dirty="0">
                <a:latin typeface="Arial" panose="020B0604020202020204" pitchFamily="34" charset="0"/>
                <a:cs typeface="Arial" panose="020B0604020202020204" pitchFamily="34" charset="0"/>
              </a:rPr>
              <a:t>court must consider all the options before coming to a decision </a:t>
            </a:r>
            <a:endParaRPr lang="en-GB" dirty="0" smtClean="0">
              <a:latin typeface="Arial" panose="020B0604020202020204" pitchFamily="34" charset="0"/>
              <a:cs typeface="Arial" panose="020B0604020202020204" pitchFamily="34" charset="0"/>
            </a:endParaRPr>
          </a:p>
          <a:p>
            <a:pPr algn="just"/>
            <a:r>
              <a:rPr lang="en-GB" dirty="0" smtClean="0">
                <a:latin typeface="Arial" panose="020B0604020202020204" pitchFamily="34" charset="0"/>
                <a:cs typeface="Arial" panose="020B0604020202020204" pitchFamily="34" charset="0"/>
              </a:rPr>
              <a:t>The </a:t>
            </a:r>
            <a:r>
              <a:rPr lang="en-GB" dirty="0">
                <a:latin typeface="Arial" panose="020B0604020202020204" pitchFamily="34" charset="0"/>
                <a:cs typeface="Arial" panose="020B0604020202020204" pitchFamily="34" charset="0"/>
              </a:rPr>
              <a:t>court’s assessment of the parents must take into account the assistance and support the local authority can </a:t>
            </a:r>
            <a:r>
              <a:rPr lang="en-GB" dirty="0" smtClean="0">
                <a:latin typeface="Arial" panose="020B0604020202020204" pitchFamily="34" charset="0"/>
                <a:cs typeface="Arial" panose="020B0604020202020204" pitchFamily="34" charset="0"/>
              </a:rPr>
              <a:t>provide.</a:t>
            </a:r>
            <a:endParaRPr lang="en-GB" dirty="0">
              <a:latin typeface="Arial" panose="020B060402020202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2835744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Shall we be </a:t>
            </a:r>
            <a:r>
              <a:rPr lang="en-GB" b="1" dirty="0">
                <a:solidFill>
                  <a:srgbClr val="00B050"/>
                </a:solidFill>
              </a:rPr>
              <a:t>half-full </a:t>
            </a:r>
            <a:r>
              <a:rPr lang="en-GB" b="1" dirty="0"/>
              <a:t>or </a:t>
            </a:r>
            <a:r>
              <a:rPr lang="en-GB" b="1" dirty="0">
                <a:solidFill>
                  <a:srgbClr val="0070C0"/>
                </a:solidFill>
              </a:rPr>
              <a:t>half-empty</a:t>
            </a:r>
            <a:r>
              <a:rPr lang="en-GB" b="1"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6733231"/>
              </p:ext>
            </p:extLst>
          </p:nvPr>
        </p:nvGraphicFramePr>
        <p:xfrm>
          <a:off x="457200" y="1772816"/>
          <a:ext cx="8229600" cy="4858196"/>
        </p:xfrm>
        <a:graphic>
          <a:graphicData uri="http://schemas.openxmlformats.org/drawingml/2006/table">
            <a:tbl>
              <a:tblPr firstRow="1" bandRow="1">
                <a:tableStyleId>{5940675A-B579-460E-94D1-54222C63F5DA}</a:tableStyleId>
              </a:tblPr>
              <a:tblGrid>
                <a:gridCol w="4114800"/>
                <a:gridCol w="4114800"/>
              </a:tblGrid>
              <a:tr h="770680">
                <a:tc>
                  <a:txBody>
                    <a:bodyPr/>
                    <a:lstStyle/>
                    <a:p>
                      <a:pPr algn="ctr"/>
                      <a:r>
                        <a:rPr lang="en-GB" sz="4000" b="1" dirty="0" smtClean="0">
                          <a:solidFill>
                            <a:srgbClr val="00B050"/>
                          </a:solidFill>
                          <a:latin typeface="+mn-lt"/>
                        </a:rPr>
                        <a:t>Half full</a:t>
                      </a:r>
                      <a:endParaRPr lang="en-GB" sz="4000" b="1" dirty="0">
                        <a:solidFill>
                          <a:srgbClr val="00B050"/>
                        </a:solidFill>
                        <a:latin typeface="+mn-lt"/>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4000" b="1" dirty="0" smtClean="0">
                          <a:solidFill>
                            <a:srgbClr val="0070C0"/>
                          </a:solidFill>
                          <a:latin typeface="+mn-lt"/>
                        </a:rPr>
                        <a:t>Half empty</a:t>
                      </a:r>
                      <a:endParaRPr lang="en-GB" sz="4000" b="1" dirty="0">
                        <a:solidFill>
                          <a:srgbClr val="0070C0"/>
                        </a:solidFill>
                        <a:latin typeface="+mn-lt"/>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93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kern="1200" dirty="0" smtClean="0">
                          <a:solidFill>
                            <a:schemeClr val="tx1"/>
                          </a:solidFill>
                          <a:effectLst/>
                          <a:latin typeface="+mn-lt"/>
                          <a:ea typeface="+mn-ea"/>
                          <a:cs typeface="+mn-cs"/>
                        </a:rPr>
                        <a:t>It’s great for children to have options</a:t>
                      </a:r>
                    </a:p>
                    <a:p>
                      <a:endParaRPr lang="en-GB" sz="28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GB" sz="2800" kern="1200" dirty="0" smtClean="0">
                          <a:solidFill>
                            <a:schemeClr val="tx1"/>
                          </a:solidFill>
                          <a:effectLst/>
                          <a:latin typeface="+mn-lt"/>
                          <a:ea typeface="+mn-ea"/>
                          <a:cs typeface="+mn-cs"/>
                        </a:rPr>
                        <a:t>Late or rushed SGO assessments, leading to placements which will break down</a:t>
                      </a:r>
                    </a:p>
                    <a:p>
                      <a:endParaRPr lang="en-GB" sz="28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1862477">
                <a:tc>
                  <a:txBody>
                    <a:bodyPr/>
                    <a:lstStyle/>
                    <a:p>
                      <a:r>
                        <a:rPr lang="en-GB" sz="2800" kern="1200" dirty="0" smtClean="0">
                          <a:solidFill>
                            <a:schemeClr val="tx1"/>
                          </a:solidFill>
                          <a:effectLst/>
                          <a:latin typeface="+mn-lt"/>
                          <a:ea typeface="+mn-ea"/>
                          <a:cs typeface="+mn-cs"/>
                        </a:rPr>
                        <a:t>Restorative parenting by adopters</a:t>
                      </a:r>
                      <a:endParaRPr lang="en-GB" sz="28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kern="1200" dirty="0" smtClean="0">
                          <a:solidFill>
                            <a:schemeClr val="tx1"/>
                          </a:solidFill>
                          <a:effectLst/>
                          <a:latin typeface="+mn-lt"/>
                          <a:ea typeface="+mn-ea"/>
                          <a:cs typeface="+mn-cs"/>
                        </a:rPr>
                        <a:t>Non-consensual adoption</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393970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844825"/>
            <a:ext cx="8496944" cy="936104"/>
          </a:xfrm>
        </p:spPr>
        <p:txBody>
          <a:bodyPr>
            <a:normAutofit/>
          </a:bodyPr>
          <a:lstStyle/>
          <a:p>
            <a:r>
              <a:rPr lang="en-GB" sz="3600" b="1" dirty="0" smtClean="0">
                <a:solidFill>
                  <a:srgbClr val="0070C0"/>
                </a:solidFill>
              </a:rPr>
              <a:t>Adoption is everyone’s business</a:t>
            </a:r>
            <a:endParaRPr lang="en-GB" sz="3600" b="1" dirty="0">
              <a:solidFill>
                <a:srgbClr val="0070C0"/>
              </a:solidFill>
            </a:endParaRPr>
          </a:p>
        </p:txBody>
      </p:sp>
      <p:sp>
        <p:nvSpPr>
          <p:cNvPr id="3" name="Subtitle 2"/>
          <p:cNvSpPr>
            <a:spLocks noGrp="1"/>
          </p:cNvSpPr>
          <p:nvPr>
            <p:ph type="subTitle" idx="1"/>
          </p:nvPr>
        </p:nvSpPr>
        <p:spPr>
          <a:xfrm>
            <a:off x="755576" y="3717032"/>
            <a:ext cx="6976864" cy="2495128"/>
          </a:xfrm>
        </p:spPr>
        <p:txBody>
          <a:bodyPr>
            <a:normAutofit lnSpcReduction="10000"/>
          </a:bodyPr>
          <a:lstStyle/>
          <a:p>
            <a:r>
              <a:rPr lang="en-GB" b="1" dirty="0" smtClean="0"/>
              <a:t>London Adoption Board Conference</a:t>
            </a:r>
          </a:p>
          <a:p>
            <a:r>
              <a:rPr lang="en-GB" b="1" dirty="0" smtClean="0"/>
              <a:t>Thursday 18</a:t>
            </a:r>
            <a:r>
              <a:rPr lang="en-GB" b="1" baseline="30000" dirty="0" smtClean="0"/>
              <a:t>th</a:t>
            </a:r>
            <a:r>
              <a:rPr lang="en-GB" b="1" dirty="0" smtClean="0"/>
              <a:t> June 2015</a:t>
            </a:r>
          </a:p>
          <a:p>
            <a:endParaRPr lang="en-GB" b="1" dirty="0"/>
          </a:p>
          <a:p>
            <a:r>
              <a:rPr lang="en-GB" b="1" dirty="0" smtClean="0"/>
              <a:t>Anthony Douglas CBE</a:t>
            </a:r>
          </a:p>
          <a:p>
            <a:r>
              <a:rPr lang="en-GB" dirty="0" smtClean="0"/>
              <a:t>Chief Executive, Cafcass</a:t>
            </a:r>
          </a:p>
          <a:p>
            <a:r>
              <a:rPr lang="en-GB" dirty="0" smtClean="0"/>
              <a:t>Chair, BAAF</a:t>
            </a:r>
            <a:endParaRPr lang="en-GB" dirty="0"/>
          </a:p>
        </p:txBody>
      </p:sp>
    </p:spTree>
    <p:extLst>
      <p:ext uri="{BB962C8B-B14F-4D97-AF65-F5344CB8AC3E}">
        <p14:creationId xmlns:p14="http://schemas.microsoft.com/office/powerpoint/2010/main" val="84623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Why is adoption everyone’s business?</a:t>
            </a:r>
          </a:p>
        </p:txBody>
      </p:sp>
      <p:sp>
        <p:nvSpPr>
          <p:cNvPr id="3" name="Content Placeholder 2"/>
          <p:cNvSpPr>
            <a:spLocks noGrp="1"/>
          </p:cNvSpPr>
          <p:nvPr>
            <p:ph idx="1"/>
          </p:nvPr>
        </p:nvSpPr>
        <p:spPr>
          <a:xfrm>
            <a:off x="457200" y="1600200"/>
            <a:ext cx="8229600" cy="4853136"/>
          </a:xfrm>
        </p:spPr>
        <p:txBody>
          <a:bodyPr>
            <a:noAutofit/>
          </a:bodyPr>
          <a:lstStyle/>
          <a:p>
            <a:pPr lvl="0" algn="just"/>
            <a:r>
              <a:rPr lang="en-GB" sz="2300" dirty="0">
                <a:latin typeface="Arial" panose="020B0604020202020204" pitchFamily="34" charset="0"/>
                <a:cs typeface="Arial" panose="020B0604020202020204" pitchFamily="34" charset="0"/>
              </a:rPr>
              <a:t>A show of hands</a:t>
            </a:r>
          </a:p>
          <a:p>
            <a:pPr lvl="0" algn="just"/>
            <a:r>
              <a:rPr lang="en-GB" sz="2300" dirty="0">
                <a:latin typeface="Arial" panose="020B0604020202020204" pitchFamily="34" charset="0"/>
                <a:cs typeface="Arial" panose="020B0604020202020204" pitchFamily="34" charset="0"/>
              </a:rPr>
              <a:t>Over one million people in the UK today are adopted. It is a mass movement, an invisible and unconnected network</a:t>
            </a:r>
          </a:p>
          <a:p>
            <a:pPr lvl="0" algn="just"/>
            <a:r>
              <a:rPr lang="en-GB" sz="2300" dirty="0">
                <a:latin typeface="Arial" panose="020B0604020202020204" pitchFamily="34" charset="0"/>
                <a:cs typeface="Arial" panose="020B0604020202020204" pitchFamily="34" charset="0"/>
              </a:rPr>
              <a:t>The Placement Order cliff means that some of the most vulnerable children in the country are getting a raw deal</a:t>
            </a:r>
          </a:p>
          <a:p>
            <a:pPr lvl="0" algn="just"/>
            <a:r>
              <a:rPr lang="en-GB" sz="2300" dirty="0">
                <a:latin typeface="Arial" panose="020B0604020202020204" pitchFamily="34" charset="0"/>
                <a:cs typeface="Arial" panose="020B0604020202020204" pitchFamily="34" charset="0"/>
              </a:rPr>
              <a:t>Attachments, identity and mental health matter to all of us</a:t>
            </a:r>
          </a:p>
          <a:p>
            <a:pPr lvl="0" algn="just"/>
            <a:r>
              <a:rPr lang="en-GB" sz="2300" dirty="0">
                <a:latin typeface="Arial" panose="020B0604020202020204" pitchFamily="34" charset="0"/>
                <a:cs typeface="Arial" panose="020B0604020202020204" pitchFamily="34" charset="0"/>
              </a:rPr>
              <a:t>Permanence is a personal construct and needs to be in the mainstream vocabulary</a:t>
            </a:r>
          </a:p>
          <a:p>
            <a:pPr lvl="0" algn="just"/>
            <a:r>
              <a:rPr lang="en-GB" sz="2300" dirty="0">
                <a:latin typeface="Arial" panose="020B0604020202020204" pitchFamily="34" charset="0"/>
                <a:cs typeface="Arial" panose="020B0604020202020204" pitchFamily="34" charset="0"/>
              </a:rPr>
              <a:t>Non-consensual adoption has always been a political issue – and </a:t>
            </a:r>
            <a:r>
              <a:rPr lang="en-GB" sz="2300" dirty="0" smtClean="0">
                <a:latin typeface="Arial" panose="020B0604020202020204" pitchFamily="34" charset="0"/>
                <a:cs typeface="Arial" panose="020B0604020202020204" pitchFamily="34" charset="0"/>
              </a:rPr>
              <a:t>it is </a:t>
            </a:r>
            <a:r>
              <a:rPr lang="en-GB" sz="2300" dirty="0">
                <a:latin typeface="Arial" panose="020B0604020202020204" pitchFamily="34" charset="0"/>
                <a:cs typeface="Arial" panose="020B0604020202020204" pitchFamily="34" charset="0"/>
              </a:rPr>
              <a:t>a social issue to raise public awareness about, as the needs of children are becoming obscured in the politicisation of </a:t>
            </a:r>
            <a:r>
              <a:rPr lang="en-GB" sz="2300" dirty="0" smtClean="0">
                <a:latin typeface="Arial" panose="020B0604020202020204" pitchFamily="34" charset="0"/>
                <a:cs typeface="Arial" panose="020B0604020202020204" pitchFamily="34" charset="0"/>
              </a:rPr>
              <a:t>adoption</a:t>
            </a:r>
            <a:endParaRPr lang="en-GB"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234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What’s happening now nationally?</a:t>
            </a:r>
          </a:p>
        </p:txBody>
      </p:sp>
      <p:sp>
        <p:nvSpPr>
          <p:cNvPr id="3" name="Content Placeholder 2"/>
          <p:cNvSpPr>
            <a:spLocks noGrp="1"/>
          </p:cNvSpPr>
          <p:nvPr>
            <p:ph idx="1"/>
          </p:nvPr>
        </p:nvSpPr>
        <p:spPr>
          <a:xfrm>
            <a:off x="457200" y="1600200"/>
            <a:ext cx="8147248" cy="4997152"/>
          </a:xfrm>
        </p:spPr>
        <p:txBody>
          <a:bodyPr>
            <a:normAutofit fontScale="92500" lnSpcReduction="10000"/>
          </a:bodyPr>
          <a:lstStyle/>
          <a:p>
            <a:pPr lvl="0" algn="just"/>
            <a:r>
              <a:rPr lang="en-GB" dirty="0"/>
              <a:t>At least 4000 children </a:t>
            </a:r>
            <a:r>
              <a:rPr lang="en-GB" dirty="0" smtClean="0"/>
              <a:t>are waiting </a:t>
            </a:r>
            <a:r>
              <a:rPr lang="en-GB" dirty="0"/>
              <a:t>for adoption, despite record numbers of new adopters having been recruited</a:t>
            </a:r>
          </a:p>
          <a:p>
            <a:pPr lvl="0" algn="just"/>
            <a:r>
              <a:rPr lang="en-GB" dirty="0"/>
              <a:t>The record numbers have not radically increased the number of children placed</a:t>
            </a:r>
          </a:p>
          <a:p>
            <a:pPr lvl="0" algn="just"/>
            <a:r>
              <a:rPr lang="en-GB" dirty="0"/>
              <a:t>Around 1450 children have had their adoption plans changed in the last year – ADM and judicial </a:t>
            </a:r>
            <a:r>
              <a:rPr lang="en-GB" dirty="0" smtClean="0"/>
              <a:t>caution?</a:t>
            </a:r>
            <a:endParaRPr lang="en-GB" dirty="0"/>
          </a:p>
          <a:p>
            <a:pPr lvl="0" algn="just"/>
            <a:r>
              <a:rPr lang="en-GB" dirty="0"/>
              <a:t>More efforts are going into children staying at home or living in kinship care, than being placed permanently outside of their families</a:t>
            </a:r>
          </a:p>
          <a:p>
            <a:pPr lvl="0" algn="just"/>
            <a:r>
              <a:rPr lang="en-GB" dirty="0"/>
              <a:t>Despite some ground-breaking services like Adoption Activity Days, and despite good matching and ‘stretching’ work, it remains hard to place some children, especially boys, and in London, BME children (this is the 1970’s revisited)</a:t>
            </a:r>
          </a:p>
          <a:p>
            <a:pPr lvl="0" algn="just"/>
            <a:r>
              <a:rPr lang="en-GB" dirty="0"/>
              <a:t>Permanence Orders (as in Scotland?); or assessing carers for permanence first, and legal status (of the placement) second</a:t>
            </a:r>
          </a:p>
          <a:p>
            <a:endParaRPr lang="en-GB" dirty="0"/>
          </a:p>
        </p:txBody>
      </p:sp>
    </p:spTree>
    <p:extLst>
      <p:ext uri="{BB962C8B-B14F-4D97-AF65-F5344CB8AC3E}">
        <p14:creationId xmlns:p14="http://schemas.microsoft.com/office/powerpoint/2010/main" val="1691373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a:t>The shelf life of </a:t>
            </a:r>
            <a:r>
              <a:rPr lang="en-GB" b="1" dirty="0" smtClean="0"/>
              <a:t>assessments</a:t>
            </a:r>
            <a:endParaRPr lang="en-GB" b="1" dirty="0"/>
          </a:p>
        </p:txBody>
      </p:sp>
      <p:sp>
        <p:nvSpPr>
          <p:cNvPr id="3" name="Content Placeholder 2"/>
          <p:cNvSpPr>
            <a:spLocks noGrp="1"/>
          </p:cNvSpPr>
          <p:nvPr>
            <p:ph idx="1"/>
          </p:nvPr>
        </p:nvSpPr>
        <p:spPr>
          <a:xfrm>
            <a:off x="457200" y="1844824"/>
            <a:ext cx="8229600" cy="4632176"/>
          </a:xfrm>
        </p:spPr>
        <p:txBody>
          <a:bodyPr/>
          <a:lstStyle/>
          <a:p>
            <a:pPr marL="0" indent="0" algn="ctr">
              <a:buNone/>
            </a:pPr>
            <a:r>
              <a:rPr lang="en-GB" b="1" dirty="0" smtClean="0"/>
              <a:t>Holman, J in Re A and B, 2014</a:t>
            </a:r>
            <a:endParaRPr lang="en-GB" b="1"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9491" b="9075"/>
          <a:stretch/>
        </p:blipFill>
        <p:spPr bwMode="auto">
          <a:xfrm>
            <a:off x="323528" y="2564904"/>
            <a:ext cx="8496944" cy="3672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051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492896"/>
            <a:ext cx="8640960" cy="990600"/>
          </a:xfrm>
        </p:spPr>
        <p:txBody>
          <a:bodyPr>
            <a:normAutofit fontScale="90000"/>
          </a:bodyPr>
          <a:lstStyle/>
          <a:p>
            <a:r>
              <a:rPr lang="en-GB" dirty="0" smtClean="0"/>
              <a:t>THE ADOPTION REFORM PROGRAMME</a:t>
            </a:r>
            <a:endParaRPr lang="en-GB" dirty="0"/>
          </a:p>
        </p:txBody>
      </p:sp>
    </p:spTree>
    <p:extLst>
      <p:ext uri="{BB962C8B-B14F-4D97-AF65-F5344CB8AC3E}">
        <p14:creationId xmlns:p14="http://schemas.microsoft.com/office/powerpoint/2010/main" val="209420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278356855"/>
              </p:ext>
            </p:extLst>
          </p:nvPr>
        </p:nvGraphicFramePr>
        <p:xfrm>
          <a:off x="35496" y="44624"/>
          <a:ext cx="9073008" cy="1224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p:cNvGrpSpPr/>
          <p:nvPr/>
        </p:nvGrpSpPr>
        <p:grpSpPr>
          <a:xfrm>
            <a:off x="86184" y="612522"/>
            <a:ext cx="8979251" cy="925680"/>
            <a:chOff x="0" y="0"/>
            <a:chExt cx="9073008" cy="799425"/>
          </a:xfrm>
        </p:grpSpPr>
        <p:sp>
          <p:nvSpPr>
            <p:cNvPr id="9" name="Rounded Rectangle 8"/>
            <p:cNvSpPr/>
            <p:nvPr/>
          </p:nvSpPr>
          <p:spPr>
            <a:xfrm>
              <a:off x="0" y="0"/>
              <a:ext cx="9073008" cy="799425"/>
            </a:xfrm>
            <a:prstGeom prst="roundRect">
              <a:avLst/>
            </a:prstGeom>
          </p:spPr>
          <p:style>
            <a:lnRef idx="2">
              <a:schemeClr val="dk1"/>
            </a:lnRef>
            <a:fillRef idx="1">
              <a:schemeClr val="lt1"/>
            </a:fillRef>
            <a:effectRef idx="0">
              <a:schemeClr val="dk1"/>
            </a:effectRef>
            <a:fontRef idx="minor">
              <a:schemeClr val="dk1"/>
            </a:fontRef>
          </p:style>
        </p:sp>
        <p:sp>
          <p:nvSpPr>
            <p:cNvPr id="10" name="Rounded Rectangle 4"/>
            <p:cNvSpPr/>
            <p:nvPr/>
          </p:nvSpPr>
          <p:spPr>
            <a:xfrm>
              <a:off x="93757" y="282344"/>
              <a:ext cx="8851199" cy="408762"/>
            </a:xfrm>
            <a:prstGeom prst="rect">
              <a:avLst/>
            </a:prstGeom>
            <a:ln>
              <a:noFill/>
            </a:ln>
          </p:spPr>
          <p:style>
            <a:lnRef idx="2">
              <a:schemeClr val="accent3"/>
            </a:lnRef>
            <a:fillRef idx="1">
              <a:schemeClr val="lt1"/>
            </a:fillRef>
            <a:effectRef idx="0">
              <a:schemeClr val="accent3"/>
            </a:effectRef>
            <a:fontRef idx="minor">
              <a:schemeClr val="dk1"/>
            </a:fontRef>
          </p:style>
          <p:txBody>
            <a:bodyPr spcFirstLastPara="0" vert="horz" wrap="square" lIns="91440" tIns="91440" rIns="91440" bIns="91440" numCol="1" spcCol="1270" anchor="ctr" anchorCtr="0">
              <a:noAutofit/>
            </a:bodyPr>
            <a:lstStyle/>
            <a:p>
              <a:pPr defTabSz="1066800">
                <a:lnSpc>
                  <a:spcPct val="90000"/>
                </a:lnSpc>
                <a:spcBef>
                  <a:spcPct val="0"/>
                </a:spcBef>
                <a:spcAft>
                  <a:spcPct val="35000"/>
                </a:spcAft>
              </a:pPr>
              <a:r>
                <a:rPr lang="en-GB" sz="1400" b="1" dirty="0" smtClean="0"/>
                <a:t>Where are we? </a:t>
              </a:r>
              <a:r>
                <a:rPr lang="en-GB" sz="1400" dirty="0" smtClean="0"/>
                <a:t>There were </a:t>
              </a:r>
              <a:r>
                <a:rPr lang="en-GB" sz="1400" dirty="0"/>
                <a:t>a record number of adoptions in 2013-14 - 5,050, a 63% increase since </a:t>
              </a:r>
              <a:r>
                <a:rPr lang="en-GB" sz="1400" dirty="0" smtClean="0"/>
                <a:t>2010-11. A big part of this is thanks to  the strides made in adopter recruitment, which was the biggest constraint on adoption, and now is not.  </a:t>
              </a:r>
              <a:endParaRPr lang="en-GB" sz="1400" dirty="0"/>
            </a:p>
            <a:p>
              <a:pPr lvl="0" algn="l" defTabSz="1066800">
                <a:lnSpc>
                  <a:spcPct val="90000"/>
                </a:lnSpc>
                <a:spcBef>
                  <a:spcPct val="0"/>
                </a:spcBef>
                <a:spcAft>
                  <a:spcPct val="35000"/>
                </a:spcAft>
              </a:pPr>
              <a:endParaRPr lang="en-GB" sz="1400" kern="1200" dirty="0"/>
            </a:p>
          </p:txBody>
        </p:sp>
      </p:grpSp>
      <p:sp>
        <p:nvSpPr>
          <p:cNvPr id="14" name="Rounded Rectangle 13"/>
          <p:cNvSpPr/>
          <p:nvPr/>
        </p:nvSpPr>
        <p:spPr>
          <a:xfrm>
            <a:off x="51460" y="4581128"/>
            <a:ext cx="8979251" cy="2088232"/>
          </a:xfrm>
          <a:prstGeom prst="round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endParaRPr lang="en-GB" dirty="0"/>
          </a:p>
        </p:txBody>
      </p:sp>
      <p:graphicFrame>
        <p:nvGraphicFramePr>
          <p:cNvPr id="2" name="Diagram 1"/>
          <p:cNvGraphicFramePr/>
          <p:nvPr>
            <p:extLst>
              <p:ext uri="{D42A27DB-BD31-4B8C-83A1-F6EECF244321}">
                <p14:modId xmlns:p14="http://schemas.microsoft.com/office/powerpoint/2010/main" val="104748444"/>
              </p:ext>
            </p:extLst>
          </p:nvPr>
        </p:nvGraphicFramePr>
        <p:xfrm>
          <a:off x="86185" y="1628800"/>
          <a:ext cx="9057816" cy="34203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Chart 12"/>
          <p:cNvGraphicFramePr>
            <a:graphicFrameLocks noGrp="1"/>
          </p:cNvGraphicFramePr>
          <p:nvPr>
            <p:extLst>
              <p:ext uri="{D42A27DB-BD31-4B8C-83A1-F6EECF244321}">
                <p14:modId xmlns:p14="http://schemas.microsoft.com/office/powerpoint/2010/main" val="1994947245"/>
              </p:ext>
            </p:extLst>
          </p:nvPr>
        </p:nvGraphicFramePr>
        <p:xfrm>
          <a:off x="4541084" y="4581128"/>
          <a:ext cx="4362897" cy="1944216"/>
        </p:xfrm>
        <a:graphic>
          <a:graphicData uri="http://schemas.openxmlformats.org/drawingml/2006/chart">
            <c:chart xmlns:c="http://schemas.openxmlformats.org/drawingml/2006/chart" xmlns:r="http://schemas.openxmlformats.org/officeDocument/2006/relationships" r:id="rId13"/>
          </a:graphicData>
        </a:graphic>
      </p:graphicFrame>
      <p:cxnSp>
        <p:nvCxnSpPr>
          <p:cNvPr id="12" name="Straight Connector 11"/>
          <p:cNvCxnSpPr/>
          <p:nvPr/>
        </p:nvCxnSpPr>
        <p:spPr>
          <a:xfrm>
            <a:off x="4450223" y="4581128"/>
            <a:ext cx="0" cy="20882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Chart 14"/>
          <p:cNvGraphicFramePr>
            <a:graphicFrameLocks noGrp="1"/>
          </p:cNvGraphicFramePr>
          <p:nvPr>
            <p:extLst>
              <p:ext uri="{D42A27DB-BD31-4B8C-83A1-F6EECF244321}">
                <p14:modId xmlns:p14="http://schemas.microsoft.com/office/powerpoint/2010/main" val="1249520096"/>
              </p:ext>
            </p:extLst>
          </p:nvPr>
        </p:nvGraphicFramePr>
        <p:xfrm>
          <a:off x="86185" y="4653136"/>
          <a:ext cx="4269792" cy="2023724"/>
        </p:xfrm>
        <a:graphic>
          <a:graphicData uri="http://schemas.openxmlformats.org/drawingml/2006/chart">
            <c:chart xmlns:c="http://schemas.openxmlformats.org/drawingml/2006/chart" xmlns:r="http://schemas.openxmlformats.org/officeDocument/2006/relationships" r:id="rId14"/>
          </a:graphicData>
        </a:graphic>
      </p:graphicFrame>
      <p:sp>
        <p:nvSpPr>
          <p:cNvPr id="3" name="Slide Number Placeholder 2"/>
          <p:cNvSpPr>
            <a:spLocks noGrp="1"/>
          </p:cNvSpPr>
          <p:nvPr>
            <p:ph type="sldNum" sz="quarter" idx="12"/>
          </p:nvPr>
        </p:nvSpPr>
        <p:spPr/>
        <p:txBody>
          <a:bodyPr/>
          <a:lstStyle/>
          <a:p>
            <a:fld id="{E0A5384D-1C0E-441F-AD9B-6D18F225EB01}" type="slidenum">
              <a:rPr lang="en-GB" smtClean="0"/>
              <a:t>6</a:t>
            </a:fld>
            <a:endParaRPr lang="en-GB" dirty="0"/>
          </a:p>
        </p:txBody>
      </p:sp>
    </p:spTree>
    <p:extLst>
      <p:ext uri="{BB962C8B-B14F-4D97-AF65-F5344CB8AC3E}">
        <p14:creationId xmlns:p14="http://schemas.microsoft.com/office/powerpoint/2010/main" val="1184031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ular Callout 17"/>
          <p:cNvSpPr/>
          <p:nvPr/>
        </p:nvSpPr>
        <p:spPr>
          <a:xfrm>
            <a:off x="4581872" y="4995064"/>
            <a:ext cx="914400" cy="612648"/>
          </a:xfrm>
          <a:prstGeom prst="wedgeRoundRectCallout">
            <a:avLst>
              <a:gd name="adj1" fmla="val 100379"/>
              <a:gd name="adj2" fmla="val -113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ounded Rectangle 13"/>
          <p:cNvSpPr/>
          <p:nvPr/>
        </p:nvSpPr>
        <p:spPr>
          <a:xfrm>
            <a:off x="51461" y="3861048"/>
            <a:ext cx="8979250" cy="2877730"/>
          </a:xfrm>
          <a:prstGeom prst="round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endParaRPr lang="en-GB" dirty="0"/>
          </a:p>
        </p:txBody>
      </p:sp>
      <p:graphicFrame>
        <p:nvGraphicFramePr>
          <p:cNvPr id="2" name="Diagram 1"/>
          <p:cNvGraphicFramePr/>
          <p:nvPr>
            <p:extLst>
              <p:ext uri="{D42A27DB-BD31-4B8C-83A1-F6EECF244321}">
                <p14:modId xmlns:p14="http://schemas.microsoft.com/office/powerpoint/2010/main" val="735527713"/>
              </p:ext>
            </p:extLst>
          </p:nvPr>
        </p:nvGraphicFramePr>
        <p:xfrm>
          <a:off x="9477" y="1419193"/>
          <a:ext cx="9036496" cy="3555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3727321094"/>
              </p:ext>
            </p:extLst>
          </p:nvPr>
        </p:nvGraphicFramePr>
        <p:xfrm>
          <a:off x="35496" y="44624"/>
          <a:ext cx="9073008" cy="12241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8" name="Group 7"/>
          <p:cNvGrpSpPr/>
          <p:nvPr/>
        </p:nvGrpSpPr>
        <p:grpSpPr>
          <a:xfrm>
            <a:off x="34489" y="635820"/>
            <a:ext cx="8979251" cy="920972"/>
            <a:chOff x="0" y="-78697"/>
            <a:chExt cx="9073008" cy="943070"/>
          </a:xfrm>
        </p:grpSpPr>
        <p:sp>
          <p:nvSpPr>
            <p:cNvPr id="9" name="Rounded Rectangle 8"/>
            <p:cNvSpPr/>
            <p:nvPr/>
          </p:nvSpPr>
          <p:spPr>
            <a:xfrm>
              <a:off x="0" y="-78697"/>
              <a:ext cx="9073008" cy="943070"/>
            </a:xfrm>
            <a:prstGeom prst="roundRect">
              <a:avLst/>
            </a:prstGeom>
            <a:ln>
              <a:solidFill>
                <a:schemeClr val="tx1"/>
              </a:solidFill>
            </a:ln>
          </p:spPr>
          <p:style>
            <a:lnRef idx="2">
              <a:schemeClr val="accent3"/>
            </a:lnRef>
            <a:fillRef idx="1">
              <a:schemeClr val="lt1"/>
            </a:fillRef>
            <a:effectRef idx="0">
              <a:schemeClr val="accent3"/>
            </a:effectRef>
            <a:fontRef idx="minor">
              <a:schemeClr val="dk1"/>
            </a:fontRef>
          </p:style>
        </p:sp>
        <p:sp>
          <p:nvSpPr>
            <p:cNvPr id="10" name="Rounded Rectangle 4"/>
            <p:cNvSpPr/>
            <p:nvPr/>
          </p:nvSpPr>
          <p:spPr>
            <a:xfrm>
              <a:off x="93757" y="31497"/>
              <a:ext cx="8851199" cy="722681"/>
            </a:xfrm>
            <a:prstGeom prst="rect">
              <a:avLst/>
            </a:prstGeom>
            <a:ln>
              <a:noFill/>
            </a:ln>
          </p:spPr>
          <p:style>
            <a:lnRef idx="2">
              <a:schemeClr val="accent3"/>
            </a:lnRef>
            <a:fillRef idx="1">
              <a:schemeClr val="lt1"/>
            </a:fillRef>
            <a:effectRef idx="0">
              <a:schemeClr val="accent3"/>
            </a:effectRef>
            <a:fontRef idx="minor">
              <a:schemeClr val="dk1"/>
            </a:fontRef>
          </p:style>
          <p:txBody>
            <a:bodyPr spcFirstLastPara="0" vert="horz" wrap="square" lIns="91440" tIns="91440" rIns="91440" bIns="91440" numCol="1" spcCol="1270" anchor="ctr" anchorCtr="0">
              <a:noAutofit/>
            </a:bodyPr>
            <a:lstStyle/>
            <a:p>
              <a:pPr defTabSz="1066800">
                <a:lnSpc>
                  <a:spcPct val="90000"/>
                </a:lnSpc>
                <a:spcBef>
                  <a:spcPct val="0"/>
                </a:spcBef>
                <a:spcAft>
                  <a:spcPct val="35000"/>
                </a:spcAft>
              </a:pPr>
              <a:r>
                <a:rPr lang="en-GB" sz="1400" b="1" dirty="0"/>
                <a:t>T</a:t>
              </a:r>
              <a:r>
                <a:rPr lang="en-GB" sz="1400" dirty="0" smtClean="0"/>
                <a:t>he average length of time between entry to care and adoption order was down two months between 2012-13 and 2013-14.  Latest quarterly data shows this improving trajectory is continuing. The number of children completing the process within a year has increased from 19% in 2012-13 to 27% in 2014-15.  But </a:t>
              </a:r>
              <a:r>
                <a:rPr lang="en-GB" sz="1400" dirty="0"/>
                <a:t>there is still a long way to </a:t>
              </a:r>
              <a:r>
                <a:rPr lang="en-GB" sz="1400" dirty="0" smtClean="0"/>
                <a:t>go – the whole journey still takes an average of 2 years 4 months.</a:t>
              </a:r>
              <a:endParaRPr lang="en-GB" sz="1400" kern="1200" dirty="0"/>
            </a:p>
          </p:txBody>
        </p:sp>
      </p:grpSp>
      <p:graphicFrame>
        <p:nvGraphicFramePr>
          <p:cNvPr id="15" name="Chart 14"/>
          <p:cNvGraphicFramePr>
            <a:graphicFrameLocks noGrp="1"/>
          </p:cNvGraphicFramePr>
          <p:nvPr>
            <p:extLst>
              <p:ext uri="{D42A27DB-BD31-4B8C-83A1-F6EECF244321}">
                <p14:modId xmlns:p14="http://schemas.microsoft.com/office/powerpoint/2010/main" val="3153802713"/>
              </p:ext>
            </p:extLst>
          </p:nvPr>
        </p:nvGraphicFramePr>
        <p:xfrm>
          <a:off x="251520" y="3933056"/>
          <a:ext cx="3728451" cy="2805722"/>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7" name="Chart 16"/>
          <p:cNvGraphicFramePr>
            <a:graphicFrameLocks noGrp="1"/>
          </p:cNvGraphicFramePr>
          <p:nvPr>
            <p:extLst>
              <p:ext uri="{D42A27DB-BD31-4B8C-83A1-F6EECF244321}">
                <p14:modId xmlns:p14="http://schemas.microsoft.com/office/powerpoint/2010/main" val="3412269307"/>
              </p:ext>
            </p:extLst>
          </p:nvPr>
        </p:nvGraphicFramePr>
        <p:xfrm>
          <a:off x="4355976" y="4005064"/>
          <a:ext cx="4032448" cy="2664296"/>
        </p:xfrm>
        <a:graphic>
          <a:graphicData uri="http://schemas.openxmlformats.org/drawingml/2006/chart">
            <c:chart xmlns:c="http://schemas.openxmlformats.org/drawingml/2006/chart" xmlns:r="http://schemas.openxmlformats.org/officeDocument/2006/relationships" r:id="rId14"/>
          </a:graphicData>
        </a:graphic>
      </p:graphicFrame>
      <p:sp>
        <p:nvSpPr>
          <p:cNvPr id="4" name="Slide Number Placeholder 3"/>
          <p:cNvSpPr>
            <a:spLocks noGrp="1"/>
          </p:cNvSpPr>
          <p:nvPr>
            <p:ph type="sldNum" sz="quarter" idx="12"/>
          </p:nvPr>
        </p:nvSpPr>
        <p:spPr/>
        <p:txBody>
          <a:bodyPr/>
          <a:lstStyle/>
          <a:p>
            <a:fld id="{E0A5384D-1C0E-441F-AD9B-6D18F225EB01}" type="slidenum">
              <a:rPr lang="en-GB" smtClean="0"/>
              <a:t>7</a:t>
            </a:fld>
            <a:endParaRPr lang="en-GB" dirty="0"/>
          </a:p>
        </p:txBody>
      </p:sp>
    </p:spTree>
    <p:extLst>
      <p:ext uri="{BB962C8B-B14F-4D97-AF65-F5344CB8AC3E}">
        <p14:creationId xmlns:p14="http://schemas.microsoft.com/office/powerpoint/2010/main" val="2680285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4288254"/>
            <a:ext cx="3244974" cy="25193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Diagram 6"/>
          <p:cNvGraphicFramePr/>
          <p:nvPr>
            <p:extLst>
              <p:ext uri="{D42A27DB-BD31-4B8C-83A1-F6EECF244321}">
                <p14:modId xmlns:p14="http://schemas.microsoft.com/office/powerpoint/2010/main" val="2944139559"/>
              </p:ext>
            </p:extLst>
          </p:nvPr>
        </p:nvGraphicFramePr>
        <p:xfrm>
          <a:off x="35496" y="44625"/>
          <a:ext cx="9073008" cy="6480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ounded Rectangle 8"/>
          <p:cNvSpPr/>
          <p:nvPr/>
        </p:nvSpPr>
        <p:spPr>
          <a:xfrm>
            <a:off x="51460" y="620688"/>
            <a:ext cx="9033488" cy="792088"/>
          </a:xfrm>
          <a:prstGeom prst="roundRect">
            <a:avLst/>
          </a:prstGeom>
          <a:ln>
            <a:solidFill>
              <a:schemeClr val="tx1"/>
            </a:solidFill>
          </a:ln>
        </p:spPr>
        <p:style>
          <a:lnRef idx="2">
            <a:schemeClr val="accent3"/>
          </a:lnRef>
          <a:fillRef idx="1">
            <a:schemeClr val="lt1"/>
          </a:fillRef>
          <a:effectRef idx="0">
            <a:schemeClr val="accent3"/>
          </a:effectRef>
          <a:fontRef idx="minor">
            <a:schemeClr val="dk1"/>
          </a:fontRef>
        </p:style>
      </p:sp>
      <p:sp>
        <p:nvSpPr>
          <p:cNvPr id="10" name="Rounded Rectangle 4"/>
          <p:cNvSpPr/>
          <p:nvPr/>
        </p:nvSpPr>
        <p:spPr>
          <a:xfrm>
            <a:off x="114916" y="653607"/>
            <a:ext cx="9029084" cy="75917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spcFirstLastPara="0" vert="horz" wrap="square" lIns="91440" tIns="91440" rIns="91440" bIns="91440" numCol="1" spcCol="1270" anchor="ctr" anchorCtr="0">
            <a:noAutofit/>
          </a:bodyPr>
          <a:lstStyle/>
          <a:p>
            <a:pPr defTabSz="1066800">
              <a:lnSpc>
                <a:spcPct val="90000"/>
              </a:lnSpc>
              <a:spcBef>
                <a:spcPct val="0"/>
              </a:spcBef>
              <a:spcAft>
                <a:spcPct val="35000"/>
              </a:spcAft>
            </a:pPr>
            <a:r>
              <a:rPr lang="en-GB" sz="1400" dirty="0" smtClean="0"/>
              <a:t>Reforms are in place to remove the cliff edge between care and adoption, including enhanced support in early years and education.  The </a:t>
            </a:r>
            <a:r>
              <a:rPr lang="en-GB" sz="1400" dirty="0"/>
              <a:t>foundations </a:t>
            </a:r>
            <a:r>
              <a:rPr lang="en-GB" sz="1400" dirty="0" smtClean="0"/>
              <a:t>have been laid </a:t>
            </a:r>
            <a:r>
              <a:rPr lang="en-GB" sz="1400" dirty="0"/>
              <a:t>for </a:t>
            </a:r>
            <a:r>
              <a:rPr lang="en-GB" sz="1400" dirty="0" smtClean="0"/>
              <a:t>improved access to </a:t>
            </a:r>
            <a:r>
              <a:rPr lang="en-GB" sz="1400" dirty="0"/>
              <a:t>specialist adoption support </a:t>
            </a:r>
            <a:r>
              <a:rPr lang="en-GB" sz="1400" dirty="0" smtClean="0"/>
              <a:t>through </a:t>
            </a:r>
            <a:r>
              <a:rPr lang="en-GB" sz="1400" dirty="0"/>
              <a:t>the testing of the Adoption Support Fund </a:t>
            </a:r>
            <a:r>
              <a:rPr lang="en-GB" sz="1400" dirty="0" smtClean="0"/>
              <a:t>which </a:t>
            </a:r>
            <a:r>
              <a:rPr lang="en-GB" sz="1400" dirty="0"/>
              <a:t>will be fully launched in May </a:t>
            </a:r>
            <a:r>
              <a:rPr lang="en-GB" sz="1400" dirty="0" smtClean="0"/>
              <a:t>2015. </a:t>
            </a:r>
            <a:endParaRPr lang="en-GB" sz="1400" kern="1200" dirty="0"/>
          </a:p>
        </p:txBody>
      </p:sp>
      <p:sp>
        <p:nvSpPr>
          <p:cNvPr id="14" name="Rounded Rectangle 13"/>
          <p:cNvSpPr/>
          <p:nvPr/>
        </p:nvSpPr>
        <p:spPr>
          <a:xfrm>
            <a:off x="51461" y="4221089"/>
            <a:ext cx="9033487" cy="2592984"/>
          </a:xfrm>
          <a:prstGeom prst="roundRect">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endParaRPr lang="en-GB" dirty="0"/>
          </a:p>
        </p:txBody>
      </p:sp>
      <p:sp>
        <p:nvSpPr>
          <p:cNvPr id="15" name="TextBox 14"/>
          <p:cNvSpPr txBox="1"/>
          <p:nvPr/>
        </p:nvSpPr>
        <p:spPr>
          <a:xfrm>
            <a:off x="3211628" y="4862161"/>
            <a:ext cx="1861215" cy="523220"/>
          </a:xfrm>
          <a:prstGeom prst="rect">
            <a:avLst/>
          </a:prstGeom>
          <a:noFill/>
        </p:spPr>
        <p:txBody>
          <a:bodyPr wrap="square" rtlCol="0">
            <a:spAutoFit/>
          </a:bodyPr>
          <a:lstStyle/>
          <a:p>
            <a:pPr algn="ctr"/>
            <a:r>
              <a:rPr lang="en-GB" sz="1400" dirty="0" smtClean="0"/>
              <a:t>National adoption disruption rate</a:t>
            </a:r>
            <a:endParaRPr lang="en-GB" sz="1400" dirty="0">
              <a:solidFill>
                <a:srgbClr val="FF0000"/>
              </a:solidFill>
            </a:endParaRPr>
          </a:p>
        </p:txBody>
      </p:sp>
      <p:graphicFrame>
        <p:nvGraphicFramePr>
          <p:cNvPr id="2" name="Diagram 1"/>
          <p:cNvGraphicFramePr/>
          <p:nvPr>
            <p:extLst>
              <p:ext uri="{D42A27DB-BD31-4B8C-83A1-F6EECF244321}">
                <p14:modId xmlns:p14="http://schemas.microsoft.com/office/powerpoint/2010/main" val="1275534780"/>
              </p:ext>
            </p:extLst>
          </p:nvPr>
        </p:nvGraphicFramePr>
        <p:xfrm>
          <a:off x="137330" y="1484784"/>
          <a:ext cx="8861747" cy="280831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 name="Rectangle 2"/>
          <p:cNvSpPr/>
          <p:nvPr/>
        </p:nvSpPr>
        <p:spPr>
          <a:xfrm>
            <a:off x="3419623" y="4292697"/>
            <a:ext cx="1368152" cy="52322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800" cap="none" spc="0" dirty="0" smtClean="0">
                <a:ln w="19050">
                  <a:solidFill>
                    <a:schemeClr val="tx2">
                      <a:lumMod val="75000"/>
                    </a:schemeClr>
                  </a:solidFill>
                  <a:prstDash val="solid"/>
                </a:ln>
                <a:solidFill>
                  <a:schemeClr val="tx2">
                    <a:lumMod val="50000"/>
                  </a:schemeClr>
                </a:solidFill>
                <a:effectLst>
                  <a:glow rad="228600">
                    <a:schemeClr val="accent1">
                      <a:satMod val="175000"/>
                      <a:alpha val="40000"/>
                    </a:schemeClr>
                  </a:glow>
                  <a:outerShdw blurRad="50000" dist="50800" dir="7500000" algn="tl">
                    <a:srgbClr val="000000">
                      <a:shade val="5000"/>
                      <a:alpha val="35000"/>
                    </a:srgbClr>
                  </a:outerShdw>
                </a:effectLst>
              </a:rPr>
              <a:t>3.2%</a:t>
            </a:r>
          </a:p>
        </p:txBody>
      </p:sp>
      <p:sp>
        <p:nvSpPr>
          <p:cNvPr id="4" name="Rectangle 3"/>
          <p:cNvSpPr/>
          <p:nvPr/>
        </p:nvSpPr>
        <p:spPr>
          <a:xfrm>
            <a:off x="263225" y="4288254"/>
            <a:ext cx="2660652" cy="461665"/>
          </a:xfrm>
          <a:prstGeom prst="rect">
            <a:avLst/>
          </a:prstGeom>
        </p:spPr>
        <p:txBody>
          <a:bodyPr wrap="square">
            <a:spAutoFit/>
          </a:bodyPr>
          <a:lstStyle/>
          <a:p>
            <a:pPr algn="ctr"/>
            <a:r>
              <a:rPr lang="en-GB" sz="1200" b="1" dirty="0" smtClean="0"/>
              <a:t>Types of services funded through the Adoption Support Fund in 10 pilot LAs </a:t>
            </a:r>
            <a:endParaRPr lang="en-GB" sz="1200" b="1" dirty="0"/>
          </a:p>
        </p:txBody>
      </p:sp>
      <p:cxnSp>
        <p:nvCxnSpPr>
          <p:cNvPr id="13" name="Straight Connector 12"/>
          <p:cNvCxnSpPr/>
          <p:nvPr/>
        </p:nvCxnSpPr>
        <p:spPr>
          <a:xfrm>
            <a:off x="2987824" y="4221089"/>
            <a:ext cx="0" cy="2577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076056" y="4221089"/>
            <a:ext cx="0" cy="25793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263224" y="4815917"/>
            <a:ext cx="2724599" cy="1984507"/>
            <a:chOff x="251521" y="4927800"/>
            <a:chExt cx="2304256" cy="1870518"/>
          </a:xfrm>
        </p:grpSpPr>
        <p:pic>
          <p:nvPicPr>
            <p:cNvPr id="11" name="Picture 2"/>
            <p:cNvPicPr>
              <a:picLocks noChangeAspect="1" noChangeArrowheads="1"/>
            </p:cNvPicPr>
            <p:nvPr/>
          </p:nvPicPr>
          <p:blipFill rotWithShape="1">
            <a:blip r:embed="rId14">
              <a:extLst>
                <a:ext uri="{BEBA8EAE-BF5A-486C-A8C5-ECC9F3942E4B}">
                  <a14:imgProps xmlns:a14="http://schemas.microsoft.com/office/drawing/2010/main">
                    <a14:imgLayer r:embed="rId15">
                      <a14:imgEffect>
                        <a14:saturation sat="300000"/>
                      </a14:imgEffect>
                    </a14:imgLayer>
                  </a14:imgProps>
                </a:ext>
                <a:ext uri="{28A0092B-C50C-407E-A947-70E740481C1C}">
                  <a14:useLocalDpi xmlns:a14="http://schemas.microsoft.com/office/drawing/2010/main" val="0"/>
                </a:ext>
              </a:extLst>
            </a:blip>
            <a:srcRect l="25362" r="18863"/>
            <a:stretch/>
          </p:blipFill>
          <p:spPr bwMode="auto">
            <a:xfrm>
              <a:off x="251521" y="4927800"/>
              <a:ext cx="2304256" cy="1870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1961092" y="6664002"/>
              <a:ext cx="216024" cy="738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2" name="Rectangle 21"/>
          <p:cNvSpPr/>
          <p:nvPr/>
        </p:nvSpPr>
        <p:spPr>
          <a:xfrm>
            <a:off x="3427619" y="5530243"/>
            <a:ext cx="1368152" cy="52322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800" cap="none" spc="0" dirty="0" smtClean="0">
                <a:ln w="19050">
                  <a:solidFill>
                    <a:schemeClr val="tx2">
                      <a:lumMod val="75000"/>
                    </a:schemeClr>
                  </a:solidFill>
                  <a:prstDash val="solid"/>
                </a:ln>
                <a:solidFill>
                  <a:schemeClr val="tx2">
                    <a:lumMod val="50000"/>
                  </a:schemeClr>
                </a:solidFill>
                <a:effectLst>
                  <a:glow rad="228600">
                    <a:schemeClr val="accent1">
                      <a:satMod val="175000"/>
                      <a:alpha val="40000"/>
                    </a:schemeClr>
                  </a:glow>
                  <a:outerShdw blurRad="50000" dist="50800" dir="7500000" algn="tl">
                    <a:srgbClr val="000000">
                      <a:shade val="5000"/>
                      <a:alpha val="35000"/>
                    </a:srgbClr>
                  </a:outerShdw>
                </a:effectLst>
              </a:rPr>
              <a:t>25%</a:t>
            </a:r>
          </a:p>
        </p:txBody>
      </p:sp>
      <p:sp>
        <p:nvSpPr>
          <p:cNvPr id="20" name="TextBox 19"/>
          <p:cNvSpPr txBox="1"/>
          <p:nvPr/>
        </p:nvSpPr>
        <p:spPr>
          <a:xfrm>
            <a:off x="3215131" y="6053463"/>
            <a:ext cx="1857712" cy="738664"/>
          </a:xfrm>
          <a:prstGeom prst="rect">
            <a:avLst/>
          </a:prstGeom>
          <a:noFill/>
        </p:spPr>
        <p:txBody>
          <a:bodyPr wrap="square" rtlCol="0">
            <a:spAutoFit/>
          </a:bodyPr>
          <a:lstStyle/>
          <a:p>
            <a:pPr algn="ctr"/>
            <a:r>
              <a:rPr lang="en-GB" sz="1400" dirty="0"/>
              <a:t>A</a:t>
            </a:r>
            <a:r>
              <a:rPr lang="en-GB" sz="1400" dirty="0" smtClean="0"/>
              <a:t>doptive parents reporting major challenges at home</a:t>
            </a:r>
            <a:endParaRPr lang="en-GB" sz="1400" dirty="0"/>
          </a:p>
        </p:txBody>
      </p:sp>
      <p:sp>
        <p:nvSpPr>
          <p:cNvPr id="6" name="Slide Number Placeholder 5"/>
          <p:cNvSpPr>
            <a:spLocks noGrp="1"/>
          </p:cNvSpPr>
          <p:nvPr>
            <p:ph type="sldNum" sz="quarter" idx="12"/>
          </p:nvPr>
        </p:nvSpPr>
        <p:spPr/>
        <p:txBody>
          <a:bodyPr/>
          <a:lstStyle/>
          <a:p>
            <a:fld id="{E0A5384D-1C0E-441F-AD9B-6D18F225EB01}" type="slidenum">
              <a:rPr lang="en-GB" smtClean="0"/>
              <a:t>8</a:t>
            </a:fld>
            <a:endParaRPr lang="en-GB" dirty="0"/>
          </a:p>
        </p:txBody>
      </p:sp>
      <p:sp>
        <p:nvSpPr>
          <p:cNvPr id="12" name="TextBox 11"/>
          <p:cNvSpPr txBox="1"/>
          <p:nvPr/>
        </p:nvSpPr>
        <p:spPr>
          <a:xfrm>
            <a:off x="2133648" y="5108477"/>
            <a:ext cx="638152" cy="338554"/>
          </a:xfrm>
          <a:prstGeom prst="rect">
            <a:avLst/>
          </a:prstGeom>
          <a:noFill/>
        </p:spPr>
        <p:txBody>
          <a:bodyPr wrap="square" rtlCol="0">
            <a:spAutoFit/>
          </a:bodyPr>
          <a:lstStyle/>
          <a:p>
            <a:r>
              <a:rPr lang="en-GB" sz="800" dirty="0" smtClean="0"/>
              <a:t>Creative therapies</a:t>
            </a:r>
            <a:endParaRPr lang="en-GB" sz="800" dirty="0"/>
          </a:p>
        </p:txBody>
      </p:sp>
      <p:sp>
        <p:nvSpPr>
          <p:cNvPr id="25" name="TextBox 24"/>
          <p:cNvSpPr txBox="1"/>
          <p:nvPr/>
        </p:nvSpPr>
        <p:spPr>
          <a:xfrm>
            <a:off x="35868" y="6186098"/>
            <a:ext cx="885234" cy="215444"/>
          </a:xfrm>
          <a:prstGeom prst="rect">
            <a:avLst/>
          </a:prstGeom>
          <a:noFill/>
        </p:spPr>
        <p:txBody>
          <a:bodyPr wrap="square" rtlCol="0">
            <a:spAutoFit/>
          </a:bodyPr>
          <a:lstStyle/>
          <a:p>
            <a:r>
              <a:rPr lang="en-GB" sz="800" dirty="0" smtClean="0"/>
              <a:t>Psychotherapy</a:t>
            </a:r>
            <a:endParaRPr lang="en-GB" sz="800" dirty="0"/>
          </a:p>
        </p:txBody>
      </p:sp>
    </p:spTree>
    <p:extLst>
      <p:ext uri="{BB962C8B-B14F-4D97-AF65-F5344CB8AC3E}">
        <p14:creationId xmlns:p14="http://schemas.microsoft.com/office/powerpoint/2010/main" val="45028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Diagram 46"/>
          <p:cNvGraphicFramePr/>
          <p:nvPr>
            <p:extLst>
              <p:ext uri="{D42A27DB-BD31-4B8C-83A1-F6EECF244321}">
                <p14:modId xmlns:p14="http://schemas.microsoft.com/office/powerpoint/2010/main" val="259562570"/>
              </p:ext>
            </p:extLst>
          </p:nvPr>
        </p:nvGraphicFramePr>
        <p:xfrm>
          <a:off x="35496" y="44624"/>
          <a:ext cx="9073008" cy="576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E0A5384D-1C0E-441F-AD9B-6D18F225EB01}" type="slidenum">
              <a:rPr lang="en-GB" smtClean="0"/>
              <a:t>9</a:t>
            </a:fld>
            <a:endParaRPr lang="en-GB" dirty="0"/>
          </a:p>
        </p:txBody>
      </p:sp>
      <p:graphicFrame>
        <p:nvGraphicFramePr>
          <p:cNvPr id="3" name="Diagram 2"/>
          <p:cNvGraphicFramePr/>
          <p:nvPr>
            <p:extLst>
              <p:ext uri="{D42A27DB-BD31-4B8C-83A1-F6EECF244321}">
                <p14:modId xmlns:p14="http://schemas.microsoft.com/office/powerpoint/2010/main" val="2115377010"/>
              </p:ext>
            </p:extLst>
          </p:nvPr>
        </p:nvGraphicFramePr>
        <p:xfrm>
          <a:off x="251520" y="692696"/>
          <a:ext cx="8568952" cy="60486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66062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763EB2754C0341A8B9F2DEE9C80B09" ma:contentTypeVersion="" ma:contentTypeDescription="Create a new document." ma:contentTypeScope="" ma:versionID="a5eaee39138df7f8187686ea9c9abeb1">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B9EEBD-C949-4CDB-AD74-573DC11F3D85}">
  <ds:schemaRefs>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purl.org/dc/elements/1.1/"/>
    <ds:schemaRef ds:uri="http://purl.org/dc/dcmitype/"/>
  </ds:schemaRefs>
</ds:datastoreItem>
</file>

<file path=customXml/itemProps2.xml><?xml version="1.0" encoding="utf-8"?>
<ds:datastoreItem xmlns:ds="http://schemas.openxmlformats.org/officeDocument/2006/customXml" ds:itemID="{9A536466-26B6-4B53-9018-A663EABEDA5A}">
  <ds:schemaRefs>
    <ds:schemaRef ds:uri="http://schemas.microsoft.com/sharepoint/v3/contenttype/forms"/>
  </ds:schemaRefs>
</ds:datastoreItem>
</file>

<file path=customXml/itemProps3.xml><?xml version="1.0" encoding="utf-8"?>
<ds:datastoreItem xmlns:ds="http://schemas.openxmlformats.org/officeDocument/2006/customXml" ds:itemID="{871736B9-4406-44FA-BA35-ECA8906D8D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Clarity</Template>
  <TotalTime>141</TotalTime>
  <Words>1622</Words>
  <Application>Microsoft Office PowerPoint</Application>
  <PresentationFormat>On-screen Show (4:3)</PresentationFormat>
  <Paragraphs>126</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Clarity</vt:lpstr>
      <vt:lpstr>Adoption is everyone’s business</vt:lpstr>
      <vt:lpstr>Why is adoption everyone’s business?</vt:lpstr>
      <vt:lpstr>What’s happening now nationally?</vt:lpstr>
      <vt:lpstr>The shelf life of assessments</vt:lpstr>
      <vt:lpstr>THE ADOPTION REFORM PROGRAMME</vt:lpstr>
      <vt:lpstr>PowerPoint Presentation</vt:lpstr>
      <vt:lpstr>PowerPoint Presentation</vt:lpstr>
      <vt:lpstr>PowerPoint Presentation</vt:lpstr>
      <vt:lpstr>PowerPoint Presentation</vt:lpstr>
      <vt:lpstr>Current legal cases…</vt:lpstr>
      <vt:lpstr>Re R (A Child) [2014] EWCA Civ 1625</vt:lpstr>
      <vt:lpstr>A and B v Rotherham Metropolitan Borough Council - [2014] All ER (D) 86 (Dec)  </vt:lpstr>
      <vt:lpstr>Re P [2014] EWCA Civ 1174</vt:lpstr>
      <vt:lpstr>Re A (Children) [2013] EWCA Civ 1611</vt:lpstr>
      <vt:lpstr>  Re B-S [2013] EWCA Civ 1146 </vt:lpstr>
      <vt:lpstr>Re B [2013] SC 33</vt:lpstr>
      <vt:lpstr>Shall we be half-full or half-empty?</vt:lpstr>
      <vt:lpstr>Adoption is everyone’s business</vt:lpstr>
    </vt:vector>
  </TitlesOfParts>
  <Company>Flex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Adoption is everyone’s business</dc:title>
  <dc:creator>Evans, Claire - Cafcass</dc:creator>
  <cp:lastModifiedBy>Laura Hutchinson</cp:lastModifiedBy>
  <cp:revision>9</cp:revision>
  <cp:lastPrinted>2015-06-16T15:19:04Z</cp:lastPrinted>
  <dcterms:created xsi:type="dcterms:W3CDTF">2015-06-16T08:42:21Z</dcterms:created>
  <dcterms:modified xsi:type="dcterms:W3CDTF">2015-06-17T13:38:59Z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0x0101005D763EB2754C0341A8B9F2DEE9C80B09</vt:lpwstr>
  </property>
</Properties>
</file>